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3" r:id="rId9"/>
    <p:sldId id="262" r:id="rId1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 autoAdjust="0"/>
  </p:normalViewPr>
  <p:slideViewPr>
    <p:cSldViewPr snapToGrid="0">
      <p:cViewPr>
        <p:scale>
          <a:sx n="81" d="100"/>
          <a:sy n="81" d="100"/>
        </p:scale>
        <p:origin x="-204" y="3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19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918A418E-3DB7-459B-8BF7-C4BC549D80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6E2053B2-4D56-419B-8E6D-08784D3426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6947E-02BB-455D-A0C1-2E266E7CFBF9}" type="datetimeFigureOut">
              <a:rPr lang="es-EC" smtClean="0"/>
              <a:t>13/09/2021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228CD02-0B03-419A-95D5-5BD2E99F30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8B57E72-FC34-45CA-9993-7E52CC23ED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988E9-8B33-4806-AB9F-C7BB5A127D8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744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AEDBEF-C8AD-448F-856A-5022100C2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122363"/>
            <a:ext cx="8070272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CA0FE09-498C-4C96-96D9-51264BD28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3602038"/>
            <a:ext cx="807027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EC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029E16D-2F81-4FB6-BDB6-242659F14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13/09/2021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FE2796D-AAB3-43A5-97C7-6B16747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9B2BCEC-1F9E-4C9C-9CAB-E74F92F2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BD59F856-AE11-442F-8383-95EC04E57D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" y="0"/>
            <a:ext cx="12167419" cy="688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7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660823-6A0A-407E-84A5-0F44E922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387551B-C2BC-47FD-83BE-10A50F86B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D8E1B2E-DE5F-48B7-AC63-34B0462D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13/09/2021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9289AA7-0D32-4D50-8F2F-56E03AE1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7C1AC3D-4143-4A2A-8127-E03F17698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821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F1DB6CD-01D4-4E4B-BD88-E13E9F03F7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65B9D3A-6E29-4C07-BBD4-83F8A9F6D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C1D24B9-289E-4F9E-8886-012117414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13/09/2021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58252AE-9D66-4343-B714-D0781E134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367FBB3-3A1F-47A2-B949-FE98DFA0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472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13999F-E20D-4723-8F4A-960EE3B3E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8769018-52D5-4C1A-A074-125249C5F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2FE733F-A3CA-492A-8912-FD0DEFE5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13/09/2021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644285C-834E-43EC-B1F1-182A20EA1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39F7A5D-60ED-4295-B61F-3CDD99311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401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347909-CF9D-4E24-BE14-DBD8AA21C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E94EA7E-867C-48A0-BA85-9CC3D51BE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92BCC73-C42F-4107-9A8B-B60F08156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13/09/2021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D8CDBBF-5CA0-4001-B899-0CB4BAB0C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D448C36-CD97-479D-8BA2-C3B5E3536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009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FE4E53-5F59-406D-9C24-1F33C1B2F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1101226-F168-4C3F-8C3D-1D25DBA84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97B4B5B-6FF4-4CCC-B800-A8C9C8F6F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5E5FC71-0D9B-47C3-966B-240AF585A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13/09/2021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02FA2B6-9D55-45EF-8546-B0E02547D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D72DAF3-EB68-4E58-805A-2E9449D6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237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66800D-5B04-49CD-B53F-04A43EEC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72EEAE8-09EE-4E4F-A8ED-EACF2B80C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D79657-3505-4E01-A437-0555438BD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2CAE897B-FE05-446E-B20F-99ED6FE00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048F1C2A-3D97-4976-8D28-66C04C171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58FE1F0-F4F5-401C-A203-25E23F438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13/09/2021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B255BB4-778F-4D68-B2D9-831E2257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243F70A-4958-40CB-8C91-F6518E64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285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1C906F-6D17-4A7B-9DC1-3CBDCB7B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B8DB0315-15FC-4092-AE5E-74A938A0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13/09/2021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AE1E63BE-0603-4D2D-B39A-FBBE211E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3DBF8B8-C83B-4D06-BF57-284C8373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782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C62E53A-DA9D-4E1C-94A9-A8B412A67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13/09/2021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71151FD-9498-4A66-BBA7-C439CFE9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BA18C74-44F7-49F3-BD63-C21BE943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387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0AB1AF-3A6C-4A7D-A5BC-E45B18BA3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6095936-3BF8-4931-AEC3-59143EBE8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932CF39-AF70-45AF-9ADF-544C7EAC4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57A0355-69C7-4E55-9A91-AE8608A86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13/09/2021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6179C6F-7AF5-494E-AF91-768CC0219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2F8D7A3-99B0-4AD4-AFB4-9298D0E7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005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F39E79-A46F-436D-A1B1-34514D59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5E2FA73-B955-4F73-B13F-C3DB5FCEDD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F3A9068-8406-4B82-B2B4-DED25E974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0152DDC-7D42-4E3C-A0E6-27DCEB1D1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13/09/2021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95EF50F-A41B-40A7-B1AA-BED9FB191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A8CBCF0-234E-455E-AD9F-2E85388E9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169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E3417AC5-4863-464D-B9F6-D26DA8D21FB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830"/>
            <a:ext cx="12192000" cy="104788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094517E5-B96F-4A98-ABD4-0782CD7AC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901170C-5DDA-40DE-B061-AEB8D65EE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9236687-FEE9-4E9F-A7C8-A6FE0D62C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1980-1F96-4C72-BC52-AB690A299606}" type="datetimeFigureOut">
              <a:rPr lang="es-EC" smtClean="0"/>
              <a:t>13/09/2021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AF1C877-2C16-42F2-B7E0-F52C4A7B4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03788A5-2104-41F2-B20C-DCA2292E1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039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7792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892848-90CE-4345-A008-BBF3D0007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692"/>
            <a:ext cx="9020908" cy="2396271"/>
          </a:xfrm>
        </p:spPr>
        <p:txBody>
          <a:bodyPr>
            <a:normAutofit/>
          </a:bodyPr>
          <a:lstStyle/>
          <a:p>
            <a:pPr algn="just"/>
            <a:r>
              <a:rPr lang="es-ES_tradnl" sz="3000" b="1" dirty="0">
                <a:latin typeface="+mn-lt"/>
              </a:rPr>
              <a:t>Evaluación de posturas forzadas para </a:t>
            </a:r>
            <a:r>
              <a:rPr lang="es-ES_tradnl" sz="3000" b="1" dirty="0" smtClean="0">
                <a:latin typeface="+mn-lt"/>
              </a:rPr>
              <a:t>determinar </a:t>
            </a:r>
            <a:r>
              <a:rPr lang="es-ES_tradnl" sz="3000" b="1" dirty="0">
                <a:latin typeface="+mn-lt"/>
              </a:rPr>
              <a:t>el nivel de riesgo de lesiones musculo esqueléticas en  personal administrativo de una empresa certificadora de productos</a:t>
            </a:r>
            <a:r>
              <a:rPr lang="es-ES_tradnl" sz="3000" b="1" dirty="0" smtClean="0">
                <a:latin typeface="+mn-lt"/>
              </a:rPr>
              <a:t>.</a:t>
            </a:r>
            <a:endParaRPr lang="es-EC" sz="3000" dirty="0"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BE72425-3523-42F9-824F-3A719446FE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b="1" dirty="0" smtClean="0"/>
          </a:p>
          <a:p>
            <a:pPr algn="l"/>
            <a:r>
              <a:rPr lang="es-ES_tradnl" b="1" dirty="0" smtClean="0"/>
              <a:t>Maestrante.</a:t>
            </a:r>
          </a:p>
          <a:p>
            <a:pPr algn="l"/>
            <a:r>
              <a:rPr lang="es-ES_tradnl" dirty="0" smtClean="0"/>
              <a:t>Md</a:t>
            </a:r>
            <a:r>
              <a:rPr lang="es-ES_tradnl" dirty="0"/>
              <a:t>. Mónica Jaqueline Herrera Zúñiga</a:t>
            </a:r>
            <a:endParaRPr lang="es-ES" dirty="0"/>
          </a:p>
          <a:p>
            <a:endParaRPr lang="es-EC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588" y="3674819"/>
            <a:ext cx="22479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4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A6EA72-CEF6-46D8-9717-3104E010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000" b="1" dirty="0" smtClean="0">
                <a:latin typeface="+mn-lt"/>
              </a:rPr>
              <a:t>Introducción.</a:t>
            </a:r>
            <a:endParaRPr lang="es-EC" sz="3000" b="1" dirty="0"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2164DA5-2A1F-4422-922D-CFD56D05E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60169" cy="3731113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s-ES_tradnl" sz="3200" dirty="0"/>
              <a:t>Los trastornos musculo esqueléticos son alteraciones que afectan a diferentes grupos musculares  y </a:t>
            </a:r>
            <a:r>
              <a:rPr lang="es-ES_tradnl" sz="3200" dirty="0" smtClean="0"/>
              <a:t>articulares</a:t>
            </a:r>
            <a:r>
              <a:rPr lang="es-ES_tradnl" sz="3200" dirty="0" smtClean="0"/>
              <a:t>.</a:t>
            </a:r>
          </a:p>
          <a:p>
            <a:pPr marL="0" indent="0" algn="just">
              <a:buNone/>
            </a:pPr>
            <a:endParaRPr lang="es-ES_tradnl" sz="3200" dirty="0" smtClean="0"/>
          </a:p>
          <a:p>
            <a:pPr algn="just">
              <a:buFont typeface="Wingdings" pitchFamily="2" charset="2"/>
              <a:buChar char="Ø"/>
            </a:pPr>
            <a:r>
              <a:rPr lang="es-ES_tradnl" sz="3200" dirty="0"/>
              <a:t>L</a:t>
            </a:r>
            <a:r>
              <a:rPr lang="es-ES_tradnl" sz="3200" dirty="0" smtClean="0"/>
              <a:t>o </a:t>
            </a:r>
            <a:r>
              <a:rPr lang="es-ES_tradnl" sz="3200" dirty="0"/>
              <a:t>que se busca directamente es el modo de que el puesto laboral se adapte de la mejor manera al trabajador</a:t>
            </a:r>
            <a:r>
              <a:rPr lang="es-ES_tradnl" sz="3200" dirty="0" smtClean="0"/>
              <a:t>.</a:t>
            </a:r>
          </a:p>
          <a:p>
            <a:pPr marL="0" indent="0" algn="just">
              <a:buNone/>
            </a:pPr>
            <a:endParaRPr lang="es-ES_tradnl" sz="3200" dirty="0" smtClean="0"/>
          </a:p>
          <a:p>
            <a:pPr algn="just">
              <a:buFont typeface="Wingdings" pitchFamily="2" charset="2"/>
              <a:buChar char="Ø"/>
            </a:pPr>
            <a:r>
              <a:rPr lang="es-ES_tradnl" sz="3200" dirty="0"/>
              <a:t>A</a:t>
            </a:r>
            <a:r>
              <a:rPr lang="es-ES_tradnl" sz="3200" dirty="0" smtClean="0"/>
              <a:t>proximadamente </a:t>
            </a:r>
            <a:r>
              <a:rPr lang="es-ES_tradnl" sz="3200" dirty="0"/>
              <a:t>a las dos horas, la gran mayoría de los trabajadores ha adoptado una postura incorrecta </a:t>
            </a:r>
            <a:r>
              <a:rPr lang="es-ES_tradnl" sz="3200" dirty="0" smtClean="0"/>
              <a:t>, </a:t>
            </a:r>
            <a:r>
              <a:rPr lang="es-ES_tradnl" sz="3200" dirty="0"/>
              <a:t>como sentarse encorvados, apoyo de los codos en el </a:t>
            </a:r>
            <a:r>
              <a:rPr lang="es-ES_tradnl" sz="3200" dirty="0" smtClean="0"/>
              <a:t>escritorio. </a:t>
            </a:r>
            <a:endParaRPr lang="es-EC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628" b="13620"/>
          <a:stretch/>
        </p:blipFill>
        <p:spPr bwMode="auto">
          <a:xfrm>
            <a:off x="9701946" y="318723"/>
            <a:ext cx="2143125" cy="152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3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2164DA5-2A1F-4422-922D-CFD56D05E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39" y="1509101"/>
            <a:ext cx="10515600" cy="3778006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_tradnl" sz="3000" dirty="0"/>
              <a:t> </a:t>
            </a:r>
            <a:r>
              <a:rPr lang="es-ES_tradnl" sz="3000" dirty="0" smtClean="0"/>
              <a:t>Debido a la sobrecarga postural presentan síntomas </a:t>
            </a:r>
            <a:r>
              <a:rPr lang="es-ES_tradnl" sz="3000" dirty="0"/>
              <a:t>como: dolor, inflamación principalmente en las articulaciones, estímulos dolorosos, sensaciones anormales como hormigueo, adormecimiento en </a:t>
            </a:r>
            <a:r>
              <a:rPr lang="es-ES_tradnl" sz="3000" dirty="0" smtClean="0"/>
              <a:t>extremidades superiores </a:t>
            </a:r>
            <a:r>
              <a:rPr lang="es-ES_tradnl" sz="3000" dirty="0"/>
              <a:t>e </a:t>
            </a:r>
            <a:r>
              <a:rPr lang="es-ES_tradnl" sz="3000" dirty="0" smtClean="0"/>
              <a:t>inferiores</a:t>
            </a:r>
            <a:r>
              <a:rPr lang="es-ES_tradnl" sz="30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s-ES_tradnl" sz="3000" dirty="0" smtClean="0"/>
              <a:t>Los </a:t>
            </a:r>
            <a:r>
              <a:rPr lang="es-ES_tradnl" sz="3000" dirty="0"/>
              <a:t>diagnósticos más comunes son las tendinitis, tenosinovitis, síndrome del túnel carpiano, mialgias, </a:t>
            </a:r>
            <a:r>
              <a:rPr lang="es-ES_tradnl" sz="3000" dirty="0" err="1"/>
              <a:t>cervicalgias</a:t>
            </a:r>
            <a:r>
              <a:rPr lang="es-ES_tradnl" sz="3000" dirty="0"/>
              <a:t>, lumbalgias, </a:t>
            </a:r>
            <a:r>
              <a:rPr lang="es-ES_tradnl" sz="3000" dirty="0" smtClean="0"/>
              <a:t>etc</a:t>
            </a:r>
            <a:r>
              <a:rPr lang="es-ES_tradnl" sz="30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s-ES_tradnl" sz="3000" dirty="0" smtClean="0"/>
              <a:t>El </a:t>
            </a:r>
            <a:r>
              <a:rPr lang="es-ES_tradnl" sz="3000" dirty="0" smtClean="0"/>
              <a:t>50 </a:t>
            </a:r>
            <a:r>
              <a:rPr lang="es-ES_tradnl" sz="3000" dirty="0"/>
              <a:t>y 90% de los usuarios habituales de computadoras </a:t>
            </a:r>
            <a:r>
              <a:rPr lang="es-ES_tradnl" sz="3000" dirty="0" smtClean="0"/>
              <a:t>presentan </a:t>
            </a:r>
            <a:r>
              <a:rPr lang="es-ES_tradnl" sz="3000" dirty="0"/>
              <a:t>posturas corporales </a:t>
            </a:r>
            <a:r>
              <a:rPr lang="es-ES_tradnl" sz="3000" dirty="0" smtClean="0"/>
              <a:t>inadecuadas </a:t>
            </a:r>
            <a:r>
              <a:rPr lang="es-ES_tradnl" sz="3000" dirty="0"/>
              <a:t>y generan tensión muscular que provoca </a:t>
            </a:r>
            <a:r>
              <a:rPr lang="es-ES_tradnl" sz="3000" dirty="0" smtClean="0"/>
              <a:t>dolor.</a:t>
            </a:r>
          </a:p>
          <a:p>
            <a:pPr marL="0" indent="0" algn="just">
              <a:buNone/>
            </a:pPr>
            <a:endParaRPr lang="es-EC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296" y="621385"/>
            <a:ext cx="2095500" cy="98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8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2164DA5-2A1F-4422-922D-CFD56D05E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7800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sz="3000" dirty="0" smtClean="0"/>
              <a:t>En </a:t>
            </a:r>
            <a:r>
              <a:rPr lang="es-ES_tradnl" sz="3000" dirty="0" smtClean="0"/>
              <a:t>Colombia la </a:t>
            </a:r>
            <a:r>
              <a:rPr lang="es-ES_tradnl" sz="3000" dirty="0"/>
              <a:t>carga física estática: casi </a:t>
            </a:r>
            <a:r>
              <a:rPr lang="es-ES_tradnl" sz="3000" dirty="0" smtClean="0"/>
              <a:t>en el </a:t>
            </a:r>
            <a:r>
              <a:rPr lang="es-ES_tradnl" sz="3000" dirty="0"/>
              <a:t>70% del personal realiza movimientos idénticos o similares cada pocos segundos en las manos, esto determinado por las actividades de digitación que realizan a diario y de forma continua</a:t>
            </a:r>
            <a:r>
              <a:rPr lang="es-ES_tradnl" sz="30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ES_tradnl" sz="3000" dirty="0" smtClean="0"/>
              <a:t>En la empresa EMASEO se observa  </a:t>
            </a:r>
            <a:r>
              <a:rPr lang="es-ES_tradnl" sz="3000" dirty="0"/>
              <a:t>en cuanto al tiempo de duración del dolor en el cuello de los 110 trabajadores el 52.4% presenta el dolor en un período de meses, el 33.3% en años y el 12.7% en días</a:t>
            </a:r>
            <a:r>
              <a:rPr lang="es-ES_tradnl" sz="3000" dirty="0" smtClean="0"/>
              <a:t> </a:t>
            </a:r>
          </a:p>
          <a:p>
            <a:endParaRPr lang="es-EC" sz="3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654" y="4904276"/>
            <a:ext cx="2143125" cy="162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9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A6EA72-CEF6-46D8-9717-3104E010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000" b="1" dirty="0" smtClean="0">
                <a:latin typeface="+mn-lt"/>
              </a:rPr>
              <a:t>Objetivo</a:t>
            </a:r>
            <a:endParaRPr lang="es-EC" sz="3000" b="1" dirty="0"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2164DA5-2A1F-4422-922D-CFD56D05E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1" y="1438764"/>
            <a:ext cx="10515600" cy="1351329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_tradnl" sz="3000" dirty="0"/>
              <a:t>E</a:t>
            </a:r>
            <a:r>
              <a:rPr lang="es-ES_tradnl" sz="3000" dirty="0" smtClean="0"/>
              <a:t>valuar </a:t>
            </a:r>
            <a:r>
              <a:rPr lang="es-ES_tradnl" sz="3000" dirty="0"/>
              <a:t>riesgo asociado a posturas forzadas aplicando método REBA y lesiones musculo esqueléticas con el cuestionario nórdico en el personal administrativo de la empresa certificadora de productos.</a:t>
            </a:r>
            <a:endParaRPr lang="es-EC" sz="3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937845" y="3464444"/>
            <a:ext cx="99646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/>
              <a:t>Materiales y Métodos</a:t>
            </a:r>
            <a:endParaRPr lang="es-ES" sz="3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879232" y="4103076"/>
            <a:ext cx="100232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s-ES_tradnl" sz="3000" dirty="0"/>
              <a:t>El estudio es de tipo descriptivo de corte transversal, el mismo que se lleva a cabo en personal que realiza actividades administrativas y adoptan posturas similares en el puesto de trabajo de una empresa privada.</a:t>
            </a:r>
            <a:endParaRPr lang="es-ES" sz="3000" dirty="0"/>
          </a:p>
          <a:p>
            <a:pPr algn="just"/>
            <a:endParaRPr lang="es-ES" sz="3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t="29115" b="29410"/>
          <a:stretch/>
        </p:blipFill>
        <p:spPr bwMode="auto">
          <a:xfrm>
            <a:off x="8370276" y="2745405"/>
            <a:ext cx="2860431" cy="143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05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A6EA72-CEF6-46D8-9717-3104E010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000" b="1" dirty="0" smtClean="0">
                <a:latin typeface="+mn-lt"/>
              </a:rPr>
              <a:t>Resultados</a:t>
            </a:r>
            <a:endParaRPr lang="es-EC" sz="3000" b="1" dirty="0">
              <a:latin typeface="+mn-lt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019907" y="1570892"/>
            <a:ext cx="4771293" cy="25204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_tradnl" sz="3000" dirty="0"/>
              <a:t>En la tabla 1, se muestra las características sociodemográficas de los trabajadores que participan en el presente estudio.</a:t>
            </a:r>
            <a:endParaRPr lang="es-ES" sz="3000" dirty="0"/>
          </a:p>
          <a:p>
            <a:endParaRPr lang="es-ES" sz="30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6" t="26742" r="26929" b="26292"/>
          <a:stretch/>
        </p:blipFill>
        <p:spPr bwMode="auto">
          <a:xfrm>
            <a:off x="6307017" y="1301261"/>
            <a:ext cx="4560277" cy="46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78" y="4196129"/>
            <a:ext cx="4654060" cy="193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4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2164DA5-2A1F-4422-922D-CFD56D05E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568" y="1544271"/>
            <a:ext cx="4308231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_tradnl" sz="2700" dirty="0"/>
              <a:t>En la tabla 2, se hace referencia a los resultados obtenidos de la aplicación del Cuestionario Nórdico. Los 20 trabajadores que laboran en el área administrativa presentan molestias en distintas partes del cuerpo,  principalmente en región dorsal o lumbar (60%), seguido de molestias a nivel del cuello (55%).</a:t>
            </a:r>
            <a:endParaRPr lang="es-ES" sz="2700" dirty="0"/>
          </a:p>
          <a:p>
            <a:pPr algn="just"/>
            <a:endParaRPr lang="es-EC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2" t="25641" r="52907" b="35577"/>
          <a:stretch/>
        </p:blipFill>
        <p:spPr bwMode="auto">
          <a:xfrm>
            <a:off x="5275384" y="827393"/>
            <a:ext cx="4935415" cy="392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691" y="4841630"/>
            <a:ext cx="2461847" cy="170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49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2164DA5-2A1F-4422-922D-CFD56D05E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6364"/>
            <a:ext cx="4355123" cy="170302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sz="3000" dirty="0"/>
              <a:t>En este estudio se aplica el método REBA según la actividad que realizan los trabajadores (tabla </a:t>
            </a:r>
            <a:r>
              <a:rPr lang="es-ES_tradnl" sz="3000" dirty="0" smtClean="0"/>
              <a:t>3)</a:t>
            </a:r>
            <a:endParaRPr lang="es-EC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9" t="57372" r="57022" b="11057"/>
          <a:stretch/>
        </p:blipFill>
        <p:spPr bwMode="auto">
          <a:xfrm>
            <a:off x="5509845" y="1049215"/>
            <a:ext cx="4196861" cy="209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20615" y="3786553"/>
            <a:ext cx="4290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s-ES_tradnl" sz="3000" dirty="0"/>
              <a:t>Se aplica el Estudio Ergo según Región Anatómica (tabla 4</a:t>
            </a:r>
            <a:r>
              <a:rPr lang="es-ES_tradnl" sz="3000" dirty="0" smtClean="0"/>
              <a:t>)</a:t>
            </a:r>
            <a:endParaRPr lang="es-ES" sz="3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484" r="24141" b="30529"/>
          <a:stretch/>
        </p:blipFill>
        <p:spPr bwMode="auto">
          <a:xfrm>
            <a:off x="5509845" y="3235568"/>
            <a:ext cx="4278923" cy="323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767" y="2986453"/>
            <a:ext cx="2038351" cy="227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1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A6EA72-CEF6-46D8-9717-3104E010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latin typeface="+mn-lt"/>
              </a:rPr>
              <a:t>Discusión </a:t>
            </a:r>
            <a:endParaRPr lang="es-EC" b="1" dirty="0"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2164DA5-2A1F-4422-922D-CFD56D05E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477" y="1591163"/>
            <a:ext cx="10515600" cy="435133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sz="2800" dirty="0"/>
              <a:t>Los trabajadores manifestaron que  durante la jornada laboral en algún momento presentaron molestias musculo esqueléticas en varios segmentos del cuerpo, la localización más frecuente fue en  espalda (60%), cuello (55%). </a:t>
            </a:r>
            <a:endParaRPr lang="es-ES_tradnl" sz="2800" dirty="0" smtClean="0"/>
          </a:p>
          <a:p>
            <a:pPr>
              <a:buFont typeface="Wingdings" pitchFamily="2" charset="2"/>
              <a:buChar char="Ø"/>
            </a:pPr>
            <a:r>
              <a:rPr lang="es-ES_tradnl" sz="2800" dirty="0"/>
              <a:t>Cabe mencionar que resultados similares se encuentran en estudios realizados en Grecia con niveles de dolor de espalda altos de un 47% hasta un mínimo en Reino Unido de 10.8</a:t>
            </a:r>
            <a:r>
              <a:rPr lang="es-ES_tradnl" sz="2800" dirty="0" smtClean="0"/>
              <a:t>%</a:t>
            </a:r>
          </a:p>
          <a:p>
            <a:pPr>
              <a:buFont typeface="Wingdings" pitchFamily="2" charset="2"/>
              <a:buChar char="Ø"/>
            </a:pPr>
            <a:r>
              <a:rPr lang="es-ES_tradnl" sz="2800" dirty="0"/>
              <a:t>Otros estudios revelan que más del 70 % de las personas que trabajaban frente a un computador sufren dolores y molestias frecuentes en la espalda, datos no muy alejados de los resultados de nuestra investigación </a:t>
            </a:r>
            <a:endParaRPr lang="es-EC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321" y="5756031"/>
            <a:ext cx="2609850" cy="92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28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546</Words>
  <Application>Microsoft Office PowerPoint</Application>
  <PresentationFormat>Personalizado</PresentationFormat>
  <Paragraphs>28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Evaluación de posturas forzadas para determinar el nivel de riesgo de lesiones musculo esqueléticas en  personal administrativo de una empresa certificadora de productos.</vt:lpstr>
      <vt:lpstr>Introducción.</vt:lpstr>
      <vt:lpstr>Presentación de PowerPoint</vt:lpstr>
      <vt:lpstr>Presentación de PowerPoint</vt:lpstr>
      <vt:lpstr>Objetivo</vt:lpstr>
      <vt:lpstr>Resultados</vt:lpstr>
      <vt:lpstr>Presentación de PowerPoint</vt:lpstr>
      <vt:lpstr>Presentación de PowerPoint</vt:lpstr>
      <vt:lpstr>Discusión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Oñate Julio Diana Lucia</dc:creator>
  <cp:lastModifiedBy>Moni</cp:lastModifiedBy>
  <cp:revision>33</cp:revision>
  <dcterms:created xsi:type="dcterms:W3CDTF">2020-06-28T12:49:06Z</dcterms:created>
  <dcterms:modified xsi:type="dcterms:W3CDTF">2021-09-14T02:44:57Z</dcterms:modified>
</cp:coreProperties>
</file>