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57" r:id="rId3"/>
    <p:sldId id="306" r:id="rId4"/>
    <p:sldId id="297" r:id="rId5"/>
    <p:sldId id="298" r:id="rId6"/>
    <p:sldId id="299" r:id="rId7"/>
    <p:sldId id="300" r:id="rId8"/>
    <p:sldId id="301" r:id="rId9"/>
    <p:sldId id="302" r:id="rId10"/>
    <p:sldId id="303" r:id="rId11"/>
    <p:sldId id="304" r:id="rId12"/>
    <p:sldId id="305" r:id="rId13"/>
    <p:sldId id="307" r:id="rId14"/>
    <p:sldId id="309" r:id="rId15"/>
    <p:sldId id="308" r:id="rId16"/>
    <p:sldId id="311" r:id="rId17"/>
    <p:sldId id="31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Dosis" pitchFamily="2" charset="0"/>
      <p:regular r:id="rId24"/>
      <p:bold r:id="rId25"/>
    </p:embeddedFont>
    <p:embeddedFont>
      <p:font typeface="Source Sans Pro" panose="020B0503030403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ly Vélez" initials="MV" lastIdx="5" clrIdx="0">
    <p:extLst>
      <p:ext uri="{19B8F6BF-5375-455C-9EA6-DF929625EA0E}">
        <p15:presenceInfo xmlns:p15="http://schemas.microsoft.com/office/powerpoint/2012/main" userId="b86376340332e9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96514-1AA1-4EE5-A447-7E556EC08B63}">
  <a:tblStyle styleId="{B3896514-1AA1-4EE5-A447-7E556EC08B6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E65728-0D21-4A9D-A831-D487195EC54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332" autoAdjust="0"/>
  </p:normalViewPr>
  <p:slideViewPr>
    <p:cSldViewPr snapToGrid="0">
      <p:cViewPr varScale="1">
        <p:scale>
          <a:sx n="114" d="100"/>
          <a:sy n="114" d="100"/>
        </p:scale>
        <p:origin x="107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FBEF5-42EA-4AD5-9FEF-544B86082715}" type="doc">
      <dgm:prSet loTypeId="urn:microsoft.com/office/officeart/2008/layout/VerticalCircleList" loCatId="list" qsTypeId="urn:microsoft.com/office/officeart/2005/8/quickstyle/3d1" qsCatId="3D" csTypeId="urn:microsoft.com/office/officeart/2005/8/colors/accent1_3" csCatId="accent1" phldr="1"/>
      <dgm:spPr/>
      <dgm:t>
        <a:bodyPr/>
        <a:lstStyle/>
        <a:p>
          <a:endParaRPr lang="es-EC"/>
        </a:p>
      </dgm:t>
    </dgm:pt>
    <dgm:pt modelId="{5C2008D2-988A-4A46-9E82-FA59FF6BF054}">
      <dgm:prSet phldrT="[Texto]" custT="1"/>
      <dgm:spPr/>
      <dgm:t>
        <a:bodyPr/>
        <a:lstStyle/>
        <a:p>
          <a:r>
            <a:rPr lang="es-ES" sz="1200" dirty="0">
              <a:solidFill>
                <a:srgbClr val="000000"/>
              </a:solidFill>
              <a:latin typeface="+mn-lt"/>
            </a:rPr>
            <a:t>El trabajo dignifica al ser humano, contribuye</a:t>
          </a:r>
          <a:r>
            <a:rPr lang="es-ES" sz="1200" i="0" u="none" strike="noStrike" dirty="0">
              <a:solidFill>
                <a:srgbClr val="000000"/>
              </a:solidFill>
              <a:latin typeface="+mn-lt"/>
            </a:rPr>
            <a:t> a </a:t>
          </a:r>
          <a:r>
            <a:rPr lang="es-ES" sz="1200" dirty="0">
              <a:solidFill>
                <a:srgbClr val="000000"/>
              </a:solidFill>
              <a:latin typeface="+mn-lt"/>
            </a:rPr>
            <a:t>crear una sensación de identidad, de pertenencia y de propósito </a:t>
          </a:r>
          <a:r>
            <a:rPr lang="es-ES" sz="800" dirty="0">
              <a:solidFill>
                <a:srgbClr val="000000"/>
              </a:solidFill>
              <a:latin typeface="+mn-lt"/>
            </a:rPr>
            <a:t>(1)</a:t>
          </a:r>
          <a:r>
            <a:rPr lang="es-ES" sz="1200" dirty="0">
              <a:solidFill>
                <a:srgbClr val="000000"/>
              </a:solidFill>
              <a:latin typeface="+mn-lt"/>
            </a:rPr>
            <a:t>.</a:t>
          </a:r>
          <a:endParaRPr lang="es-EC" sz="1200" b="1" dirty="0">
            <a:solidFill>
              <a:srgbClr val="000000"/>
            </a:solidFill>
            <a:latin typeface="+mn-lt"/>
          </a:endParaRPr>
        </a:p>
      </dgm:t>
    </dgm:pt>
    <dgm:pt modelId="{A9DD63C5-9390-4A48-A8A7-9CFDA33E59BF}" type="parTrans" cxnId="{9F69B83E-61EE-46A2-ADEB-1646E26D7BFF}">
      <dgm:prSet/>
      <dgm:spPr/>
      <dgm:t>
        <a:bodyPr/>
        <a:lstStyle/>
        <a:p>
          <a:endParaRPr lang="es-EC" sz="1200">
            <a:solidFill>
              <a:srgbClr val="000000"/>
            </a:solidFill>
            <a:latin typeface="+mn-lt"/>
          </a:endParaRPr>
        </a:p>
      </dgm:t>
    </dgm:pt>
    <dgm:pt modelId="{442B5F9D-3F15-447F-8B08-D1C6EAC01490}" type="sibTrans" cxnId="{9F69B83E-61EE-46A2-ADEB-1646E26D7BFF}">
      <dgm:prSet/>
      <dgm:spPr/>
      <dgm:t>
        <a:bodyPr/>
        <a:lstStyle/>
        <a:p>
          <a:endParaRPr lang="es-EC" sz="1200">
            <a:solidFill>
              <a:srgbClr val="000000"/>
            </a:solidFill>
            <a:latin typeface="+mn-lt"/>
          </a:endParaRPr>
        </a:p>
      </dgm:t>
    </dgm:pt>
    <dgm:pt modelId="{CA5CB8D3-2FE0-49E1-9D2E-5C7978C87F1B}">
      <dgm:prSet phldrT="[Texto]" custT="1"/>
      <dgm:spPr/>
      <dgm:t>
        <a:bodyPr/>
        <a:lstStyle/>
        <a:p>
          <a:r>
            <a:rPr lang="es-ES" sz="1200" dirty="0">
              <a:solidFill>
                <a:srgbClr val="000000"/>
              </a:solidFill>
              <a:latin typeface="+mn-lt"/>
            </a:rPr>
            <a:t>La Organización Internacional del trabajo indica: </a:t>
          </a:r>
          <a:r>
            <a:rPr lang="es-EC" sz="1200" dirty="0">
              <a:solidFill>
                <a:srgbClr val="000000"/>
              </a:solidFill>
              <a:effectLst/>
              <a:latin typeface="+mn-lt"/>
              <a:ea typeface="Calibri" panose="020F0502020204030204" pitchFamily="34" charset="0"/>
              <a:cs typeface="Times New Roman" panose="02020603050405020304" pitchFamily="18" charset="0"/>
            </a:rPr>
            <a:t>374 </a:t>
          </a:r>
          <a:r>
            <a:rPr lang="es-ES" sz="1200" dirty="0">
              <a:solidFill>
                <a:srgbClr val="000000"/>
              </a:solidFill>
              <a:effectLst/>
              <a:latin typeface="+mn-lt"/>
              <a:ea typeface="Calibri" panose="020F0502020204030204" pitchFamily="34" charset="0"/>
              <a:cs typeface="Times New Roman" panose="02020603050405020304" pitchFamily="18" charset="0"/>
            </a:rPr>
            <a:t>millones de trabajadores sufren lesiones laborales no mortales y enfermedad cada año, </a:t>
          </a:r>
          <a:r>
            <a:rPr lang="es-ES_tradnl" sz="1200" dirty="0">
              <a:solidFill>
                <a:srgbClr val="000000"/>
              </a:solidFill>
              <a:latin typeface="+mn-lt"/>
            </a:rPr>
            <a:t>las que al estar relacionadas con la actividad laboral deben procurar evitarse, reducirse o eliminarse </a:t>
          </a:r>
          <a:r>
            <a:rPr lang="es-ES" sz="800" dirty="0">
              <a:solidFill>
                <a:srgbClr val="000000"/>
              </a:solidFill>
              <a:effectLst/>
              <a:latin typeface="+mn-lt"/>
              <a:ea typeface="Calibri" panose="020F0502020204030204" pitchFamily="34" charset="0"/>
              <a:cs typeface="Times New Roman" panose="02020603050405020304" pitchFamily="18" charset="0"/>
            </a:rPr>
            <a:t>(2)</a:t>
          </a:r>
          <a:r>
            <a:rPr lang="es-ES" sz="1200" dirty="0">
              <a:solidFill>
                <a:srgbClr val="000000"/>
              </a:solidFill>
              <a:effectLst/>
              <a:latin typeface="+mn-lt"/>
              <a:ea typeface="Calibri" panose="020F0502020204030204" pitchFamily="34" charset="0"/>
              <a:cs typeface="Times New Roman" panose="02020603050405020304" pitchFamily="18" charset="0"/>
            </a:rPr>
            <a:t>.</a:t>
          </a:r>
          <a:r>
            <a:rPr lang="es-ES" sz="1200" dirty="0">
              <a:solidFill>
                <a:srgbClr val="000000"/>
              </a:solidFill>
              <a:latin typeface="+mn-lt"/>
            </a:rPr>
            <a:t> </a:t>
          </a:r>
          <a:endParaRPr lang="es-EC" sz="1200" dirty="0">
            <a:solidFill>
              <a:srgbClr val="000000"/>
            </a:solidFill>
            <a:latin typeface="+mn-lt"/>
          </a:endParaRPr>
        </a:p>
      </dgm:t>
    </dgm:pt>
    <dgm:pt modelId="{95D024F0-488C-4319-A61F-F31E63855B62}" type="parTrans" cxnId="{BEA2C377-3BCA-47A3-B138-93B12DB77F59}">
      <dgm:prSet/>
      <dgm:spPr/>
      <dgm:t>
        <a:bodyPr/>
        <a:lstStyle/>
        <a:p>
          <a:endParaRPr lang="es-EC" sz="1200">
            <a:solidFill>
              <a:srgbClr val="000000"/>
            </a:solidFill>
            <a:latin typeface="+mn-lt"/>
          </a:endParaRPr>
        </a:p>
      </dgm:t>
    </dgm:pt>
    <dgm:pt modelId="{CBC36D7E-431E-409B-9C4A-C40EEDBD0138}" type="sibTrans" cxnId="{BEA2C377-3BCA-47A3-B138-93B12DB77F59}">
      <dgm:prSet/>
      <dgm:spPr/>
      <dgm:t>
        <a:bodyPr/>
        <a:lstStyle/>
        <a:p>
          <a:endParaRPr lang="es-EC" sz="1200">
            <a:solidFill>
              <a:srgbClr val="000000"/>
            </a:solidFill>
            <a:latin typeface="+mn-lt"/>
          </a:endParaRPr>
        </a:p>
      </dgm:t>
    </dgm:pt>
    <dgm:pt modelId="{0E1D7A13-D17A-4690-864E-908B6BBEA926}">
      <dgm:prSet phldrT="[Texto]" custT="1"/>
      <dgm:spPr/>
      <dgm:t>
        <a:bodyPr/>
        <a:lstStyle/>
        <a:p>
          <a:r>
            <a:rPr lang="es-ES_tradnl" sz="1200" dirty="0">
              <a:solidFill>
                <a:srgbClr val="000000"/>
              </a:solidFill>
              <a:latin typeface="+mn-lt"/>
            </a:rPr>
            <a:t>La Seguridad y Salud Ocupacional posee un papel importante en el ámbito laboral garantizando trabajos saludables, enfatizando en la prevención de las enfermedades en conjunto con los empresarios y los trabajadores </a:t>
          </a:r>
          <a:r>
            <a:rPr lang="es-ES_tradnl" sz="800" dirty="0">
              <a:solidFill>
                <a:srgbClr val="000000"/>
              </a:solidFill>
              <a:latin typeface="+mn-lt"/>
            </a:rPr>
            <a:t>(3)</a:t>
          </a:r>
          <a:r>
            <a:rPr lang="es-ES_tradnl" sz="1200" dirty="0">
              <a:solidFill>
                <a:srgbClr val="000000"/>
              </a:solidFill>
              <a:latin typeface="+mn-lt"/>
            </a:rPr>
            <a:t>. </a:t>
          </a:r>
          <a:endParaRPr lang="es-EC" sz="1200" dirty="0">
            <a:solidFill>
              <a:srgbClr val="000000"/>
            </a:solidFill>
            <a:latin typeface="+mn-lt"/>
          </a:endParaRPr>
        </a:p>
      </dgm:t>
    </dgm:pt>
    <dgm:pt modelId="{83251475-BC8B-4576-8537-7BDDBFF783EA}" type="parTrans" cxnId="{7EFF3906-20CE-4874-9B6E-6E8D21BE08FA}">
      <dgm:prSet/>
      <dgm:spPr/>
      <dgm:t>
        <a:bodyPr/>
        <a:lstStyle/>
        <a:p>
          <a:endParaRPr lang="es-EC" sz="1200">
            <a:solidFill>
              <a:srgbClr val="000000"/>
            </a:solidFill>
            <a:latin typeface="+mn-lt"/>
          </a:endParaRPr>
        </a:p>
      </dgm:t>
    </dgm:pt>
    <dgm:pt modelId="{16644479-0436-4B78-9AD9-6CC250641F05}" type="sibTrans" cxnId="{7EFF3906-20CE-4874-9B6E-6E8D21BE08FA}">
      <dgm:prSet/>
      <dgm:spPr/>
      <dgm:t>
        <a:bodyPr/>
        <a:lstStyle/>
        <a:p>
          <a:endParaRPr lang="es-EC" sz="1200">
            <a:solidFill>
              <a:srgbClr val="000000"/>
            </a:solidFill>
            <a:latin typeface="+mn-lt"/>
          </a:endParaRPr>
        </a:p>
      </dgm:t>
    </dgm:pt>
    <dgm:pt modelId="{5021DE6E-76C8-444A-ACCC-FA20262A1371}" type="pres">
      <dgm:prSet presAssocID="{A96FBEF5-42EA-4AD5-9FEF-544B86082715}" presName="Name0" presStyleCnt="0">
        <dgm:presLayoutVars>
          <dgm:dir/>
        </dgm:presLayoutVars>
      </dgm:prSet>
      <dgm:spPr/>
    </dgm:pt>
    <dgm:pt modelId="{08E80C7E-81FE-4124-9672-9FD9DE8868A4}" type="pres">
      <dgm:prSet presAssocID="{5C2008D2-988A-4A46-9E82-FA59FF6BF054}" presName="noChildren" presStyleCnt="0"/>
      <dgm:spPr/>
    </dgm:pt>
    <dgm:pt modelId="{DB64B707-96F7-47E2-A9BC-7DEF99052763}" type="pres">
      <dgm:prSet presAssocID="{5C2008D2-988A-4A46-9E82-FA59FF6BF054}" presName="gap" presStyleCnt="0"/>
      <dgm:spPr/>
    </dgm:pt>
    <dgm:pt modelId="{7DBED66C-D374-4754-857E-C9CECCAE877B}" type="pres">
      <dgm:prSet presAssocID="{5C2008D2-988A-4A46-9E82-FA59FF6BF054}" presName="medCircle2" presStyleLbl="vennNode1" presStyleIdx="0" presStyleCnt="3"/>
      <dgm:spPr/>
    </dgm:pt>
    <dgm:pt modelId="{8030BD1C-AADE-43E2-9933-3C86FCE5EBB7}" type="pres">
      <dgm:prSet presAssocID="{5C2008D2-988A-4A46-9E82-FA59FF6BF054}" presName="txLvlOnly1" presStyleLbl="revTx" presStyleIdx="0" presStyleCnt="3" custScaleX="122953" custLinFactNeighborX="10074" custLinFactNeighborY="758"/>
      <dgm:spPr/>
    </dgm:pt>
    <dgm:pt modelId="{6F4477D5-D26B-4262-A4AC-9649A62249D5}" type="pres">
      <dgm:prSet presAssocID="{CA5CB8D3-2FE0-49E1-9D2E-5C7978C87F1B}" presName="noChildren" presStyleCnt="0"/>
      <dgm:spPr/>
    </dgm:pt>
    <dgm:pt modelId="{A878A0C7-5F85-44D2-9665-3DA210CC255A}" type="pres">
      <dgm:prSet presAssocID="{CA5CB8D3-2FE0-49E1-9D2E-5C7978C87F1B}" presName="gap" presStyleCnt="0"/>
      <dgm:spPr/>
    </dgm:pt>
    <dgm:pt modelId="{67948823-4A66-4351-AF10-0914EEAEB436}" type="pres">
      <dgm:prSet presAssocID="{CA5CB8D3-2FE0-49E1-9D2E-5C7978C87F1B}" presName="medCircle2" presStyleLbl="vennNode1" presStyleIdx="1" presStyleCnt="3"/>
      <dgm:spPr/>
    </dgm:pt>
    <dgm:pt modelId="{C6E7101F-38D5-4FBA-9625-4D3D1901D3CD}" type="pres">
      <dgm:prSet presAssocID="{CA5CB8D3-2FE0-49E1-9D2E-5C7978C87F1B}" presName="txLvlOnly1" presStyleLbl="revTx" presStyleIdx="1" presStyleCnt="3" custScaleX="124660" custLinFactNeighborX="11535" custLinFactNeighborY="-1878"/>
      <dgm:spPr/>
    </dgm:pt>
    <dgm:pt modelId="{FA5DE9EA-E2C1-4C00-A9B4-F6C0378534DF}" type="pres">
      <dgm:prSet presAssocID="{0E1D7A13-D17A-4690-864E-908B6BBEA926}" presName="noChildren" presStyleCnt="0"/>
      <dgm:spPr/>
    </dgm:pt>
    <dgm:pt modelId="{0684BC3E-4789-4CAB-9897-24150453FD8F}" type="pres">
      <dgm:prSet presAssocID="{0E1D7A13-D17A-4690-864E-908B6BBEA926}" presName="gap" presStyleCnt="0"/>
      <dgm:spPr/>
    </dgm:pt>
    <dgm:pt modelId="{BA811E00-9B75-43EA-B2E7-BC6D12765BB0}" type="pres">
      <dgm:prSet presAssocID="{0E1D7A13-D17A-4690-864E-908B6BBEA926}" presName="medCircle2" presStyleLbl="vennNode1" presStyleIdx="2" presStyleCnt="3" custLinFactNeighborX="-788"/>
      <dgm:spPr/>
    </dgm:pt>
    <dgm:pt modelId="{8BA80ACB-8FCA-4B19-B7BE-71D02D060B1E}" type="pres">
      <dgm:prSet presAssocID="{0E1D7A13-D17A-4690-864E-908B6BBEA926}" presName="txLvlOnly1" presStyleLbl="revTx" presStyleIdx="2" presStyleCnt="3" custScaleX="120671" custLinFactNeighborX="9504" custLinFactNeighborY="-2446"/>
      <dgm:spPr/>
    </dgm:pt>
  </dgm:ptLst>
  <dgm:cxnLst>
    <dgm:cxn modelId="{7EFF3906-20CE-4874-9B6E-6E8D21BE08FA}" srcId="{A96FBEF5-42EA-4AD5-9FEF-544B86082715}" destId="{0E1D7A13-D17A-4690-864E-908B6BBEA926}" srcOrd="2" destOrd="0" parTransId="{83251475-BC8B-4576-8537-7BDDBFF783EA}" sibTransId="{16644479-0436-4B78-9AD9-6CC250641F05}"/>
    <dgm:cxn modelId="{0AA62E12-D53D-4B73-95A0-AA5F2B122DD7}" type="presOf" srcId="{5C2008D2-988A-4A46-9E82-FA59FF6BF054}" destId="{8030BD1C-AADE-43E2-9933-3C86FCE5EBB7}" srcOrd="0" destOrd="0" presId="urn:microsoft.com/office/officeart/2008/layout/VerticalCircleList"/>
    <dgm:cxn modelId="{3E001C33-673C-4BCF-91CB-FF5F9818738D}" type="presOf" srcId="{A96FBEF5-42EA-4AD5-9FEF-544B86082715}" destId="{5021DE6E-76C8-444A-ACCC-FA20262A1371}" srcOrd="0" destOrd="0" presId="urn:microsoft.com/office/officeart/2008/layout/VerticalCircleList"/>
    <dgm:cxn modelId="{9F69B83E-61EE-46A2-ADEB-1646E26D7BFF}" srcId="{A96FBEF5-42EA-4AD5-9FEF-544B86082715}" destId="{5C2008D2-988A-4A46-9E82-FA59FF6BF054}" srcOrd="0" destOrd="0" parTransId="{A9DD63C5-9390-4A48-A8A7-9CFDA33E59BF}" sibTransId="{442B5F9D-3F15-447F-8B08-D1C6EAC01490}"/>
    <dgm:cxn modelId="{4F404C48-124B-4D06-ABB8-9E1073E2D965}" type="presOf" srcId="{CA5CB8D3-2FE0-49E1-9D2E-5C7978C87F1B}" destId="{C6E7101F-38D5-4FBA-9625-4D3D1901D3CD}" srcOrd="0" destOrd="0" presId="urn:microsoft.com/office/officeart/2008/layout/VerticalCircleList"/>
    <dgm:cxn modelId="{BEA2C377-3BCA-47A3-B138-93B12DB77F59}" srcId="{A96FBEF5-42EA-4AD5-9FEF-544B86082715}" destId="{CA5CB8D3-2FE0-49E1-9D2E-5C7978C87F1B}" srcOrd="1" destOrd="0" parTransId="{95D024F0-488C-4319-A61F-F31E63855B62}" sibTransId="{CBC36D7E-431E-409B-9C4A-C40EEDBD0138}"/>
    <dgm:cxn modelId="{58C6EBED-E0C6-470F-9E33-286C9656798C}" type="presOf" srcId="{0E1D7A13-D17A-4690-864E-908B6BBEA926}" destId="{8BA80ACB-8FCA-4B19-B7BE-71D02D060B1E}" srcOrd="0" destOrd="0" presId="urn:microsoft.com/office/officeart/2008/layout/VerticalCircleList"/>
    <dgm:cxn modelId="{2B77C20F-B2ED-4773-B414-8AF3F032848A}" type="presParOf" srcId="{5021DE6E-76C8-444A-ACCC-FA20262A1371}" destId="{08E80C7E-81FE-4124-9672-9FD9DE8868A4}" srcOrd="0" destOrd="0" presId="urn:microsoft.com/office/officeart/2008/layout/VerticalCircleList"/>
    <dgm:cxn modelId="{3342124A-3E02-49C7-9170-2E99D375AEC3}" type="presParOf" srcId="{08E80C7E-81FE-4124-9672-9FD9DE8868A4}" destId="{DB64B707-96F7-47E2-A9BC-7DEF99052763}" srcOrd="0" destOrd="0" presId="urn:microsoft.com/office/officeart/2008/layout/VerticalCircleList"/>
    <dgm:cxn modelId="{2F71AF02-E21E-4F9E-8221-FDB659C5D4FF}" type="presParOf" srcId="{08E80C7E-81FE-4124-9672-9FD9DE8868A4}" destId="{7DBED66C-D374-4754-857E-C9CECCAE877B}" srcOrd="1" destOrd="0" presId="urn:microsoft.com/office/officeart/2008/layout/VerticalCircleList"/>
    <dgm:cxn modelId="{E42711D4-CB3D-47EE-B1D0-0C579FDAC053}" type="presParOf" srcId="{08E80C7E-81FE-4124-9672-9FD9DE8868A4}" destId="{8030BD1C-AADE-43E2-9933-3C86FCE5EBB7}" srcOrd="2" destOrd="0" presId="urn:microsoft.com/office/officeart/2008/layout/VerticalCircleList"/>
    <dgm:cxn modelId="{9C750080-7D56-4D8D-BA14-79610CE57E34}" type="presParOf" srcId="{5021DE6E-76C8-444A-ACCC-FA20262A1371}" destId="{6F4477D5-D26B-4262-A4AC-9649A62249D5}" srcOrd="1" destOrd="0" presId="urn:microsoft.com/office/officeart/2008/layout/VerticalCircleList"/>
    <dgm:cxn modelId="{4B9ADBDA-56C3-4129-A2EF-731C70830569}" type="presParOf" srcId="{6F4477D5-D26B-4262-A4AC-9649A62249D5}" destId="{A878A0C7-5F85-44D2-9665-3DA210CC255A}" srcOrd="0" destOrd="0" presId="urn:microsoft.com/office/officeart/2008/layout/VerticalCircleList"/>
    <dgm:cxn modelId="{1ECFC461-3A80-4031-9DD8-5FC160AD4424}" type="presParOf" srcId="{6F4477D5-D26B-4262-A4AC-9649A62249D5}" destId="{67948823-4A66-4351-AF10-0914EEAEB436}" srcOrd="1" destOrd="0" presId="urn:microsoft.com/office/officeart/2008/layout/VerticalCircleList"/>
    <dgm:cxn modelId="{CC8D3794-65E4-43E1-B242-99B0B9B04CDE}" type="presParOf" srcId="{6F4477D5-D26B-4262-A4AC-9649A62249D5}" destId="{C6E7101F-38D5-4FBA-9625-4D3D1901D3CD}" srcOrd="2" destOrd="0" presId="urn:microsoft.com/office/officeart/2008/layout/VerticalCircleList"/>
    <dgm:cxn modelId="{5F5BDC3E-C69D-41B2-AF7A-6D4E346FBBAF}" type="presParOf" srcId="{5021DE6E-76C8-444A-ACCC-FA20262A1371}" destId="{FA5DE9EA-E2C1-4C00-A9B4-F6C0378534DF}" srcOrd="2" destOrd="0" presId="urn:microsoft.com/office/officeart/2008/layout/VerticalCircleList"/>
    <dgm:cxn modelId="{C47011B0-A24E-4309-9BA6-534F19D68253}" type="presParOf" srcId="{FA5DE9EA-E2C1-4C00-A9B4-F6C0378534DF}" destId="{0684BC3E-4789-4CAB-9897-24150453FD8F}" srcOrd="0" destOrd="0" presId="urn:microsoft.com/office/officeart/2008/layout/VerticalCircleList"/>
    <dgm:cxn modelId="{D9F91927-6163-4E38-9A4C-929DBD7991E4}" type="presParOf" srcId="{FA5DE9EA-E2C1-4C00-A9B4-F6C0378534DF}" destId="{BA811E00-9B75-43EA-B2E7-BC6D12765BB0}" srcOrd="1" destOrd="0" presId="urn:microsoft.com/office/officeart/2008/layout/VerticalCircleList"/>
    <dgm:cxn modelId="{FB3CAC9B-A31C-483A-BA5D-07F0D53E0C2E}" type="presParOf" srcId="{FA5DE9EA-E2C1-4C00-A9B4-F6C0378534DF}" destId="{8BA80ACB-8FCA-4B19-B7BE-71D02D060B1E}"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93DC5C-8180-4ECB-8914-7108D0696459}"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s-EC"/>
        </a:p>
      </dgm:t>
    </dgm:pt>
    <dgm:pt modelId="{A4E9339C-A66C-4579-A95C-5268639A52ED}">
      <dgm:prSet custT="1"/>
      <dgm:spPr/>
      <dgm:t>
        <a:bodyPr/>
        <a:lstStyle/>
        <a:p>
          <a:r>
            <a:rPr lang="es-ES_tradnl" sz="1200"/>
            <a:t>Con el presente estudio se logró proporcionar un diagnóstico actual, ofrecer un panorama real de la situación en la que labora el personal operativo de las líneas en las cuales se realizó la evaluación de riesgos, se pretendió demostrar que todo esfuerzo que se realice para mejorar las condiciones de trabajo en el personal operativo se traducirá en la disminución de patologías relacionadas con el trabajo. </a:t>
          </a:r>
          <a:endParaRPr lang="es-EC" sz="1200" dirty="0"/>
        </a:p>
      </dgm:t>
    </dgm:pt>
    <dgm:pt modelId="{1F2C6D9F-215F-4E17-BF03-C2F6E87598CE}" type="parTrans" cxnId="{A8C76A14-2FEE-41A5-A9ED-84C3AFDB407E}">
      <dgm:prSet/>
      <dgm:spPr/>
      <dgm:t>
        <a:bodyPr/>
        <a:lstStyle/>
        <a:p>
          <a:endParaRPr lang="es-EC" sz="1200"/>
        </a:p>
      </dgm:t>
    </dgm:pt>
    <dgm:pt modelId="{85F9B861-6400-409F-8695-084154268A77}" type="sibTrans" cxnId="{A8C76A14-2FEE-41A5-A9ED-84C3AFDB407E}">
      <dgm:prSet/>
      <dgm:spPr/>
      <dgm:t>
        <a:bodyPr/>
        <a:lstStyle/>
        <a:p>
          <a:endParaRPr lang="es-EC" sz="1200"/>
        </a:p>
      </dgm:t>
    </dgm:pt>
    <dgm:pt modelId="{36F6AE01-7CC4-4A44-B437-F676D9FA2082}">
      <dgm:prSet custT="1"/>
      <dgm:spPr/>
      <dgm:t>
        <a:bodyPr/>
        <a:lstStyle/>
        <a:p>
          <a:r>
            <a:rPr lang="es-ES_tradnl" sz="1200" dirty="0"/>
            <a:t>Se debe enfatizar en la importancia del diseño de los puestos de trabajo lo que supone un enfoque multidisciplinario, con la intervención de varios factores desde las condiciones mismas del lugar de trabajo, los implementos empleados para realizar las diversas actividades, las características propias de la tarea, la organización del trabajo y, por supuesto, como factor fundamental, las personas involucradas </a:t>
          </a:r>
          <a:r>
            <a:rPr lang="es-ES_tradnl" sz="800" dirty="0"/>
            <a:t>(13), </a:t>
          </a:r>
          <a:r>
            <a:rPr lang="es-ES_tradnl" sz="1200" dirty="0"/>
            <a:t>quienes suelen sufrir o padecer las dolencias asociadas al trabajo y son los que conocen cada detalle de su puesto de trabajo.  Todos debemos ser partícipes de las intervenciones que se deban realizar y asegurar que la evaluación de riesgos permita prevenir eficazmente los trastornos musculoesqueléticos.</a:t>
          </a:r>
          <a:endParaRPr lang="es-EC" sz="1200" dirty="0"/>
        </a:p>
      </dgm:t>
    </dgm:pt>
    <dgm:pt modelId="{E8267718-E1CE-4416-A3E0-27612681287D}" type="parTrans" cxnId="{D373950B-A75F-434B-994D-81171E5CFCF1}">
      <dgm:prSet/>
      <dgm:spPr/>
      <dgm:t>
        <a:bodyPr/>
        <a:lstStyle/>
        <a:p>
          <a:endParaRPr lang="es-EC" sz="1200"/>
        </a:p>
      </dgm:t>
    </dgm:pt>
    <dgm:pt modelId="{3FD253D4-75AA-4462-90F2-2F2F67FE85C4}" type="sibTrans" cxnId="{D373950B-A75F-434B-994D-81171E5CFCF1}">
      <dgm:prSet/>
      <dgm:spPr/>
      <dgm:t>
        <a:bodyPr/>
        <a:lstStyle/>
        <a:p>
          <a:endParaRPr lang="es-EC" sz="1200"/>
        </a:p>
      </dgm:t>
    </dgm:pt>
    <dgm:pt modelId="{A6EB3AD0-D6C9-42D5-AE92-68F148EEACD9}" type="pres">
      <dgm:prSet presAssocID="{F993DC5C-8180-4ECB-8914-7108D0696459}" presName="linear" presStyleCnt="0">
        <dgm:presLayoutVars>
          <dgm:animLvl val="lvl"/>
          <dgm:resizeHandles val="exact"/>
        </dgm:presLayoutVars>
      </dgm:prSet>
      <dgm:spPr/>
    </dgm:pt>
    <dgm:pt modelId="{C543A91F-5C45-4C47-97A7-475944B653FF}" type="pres">
      <dgm:prSet presAssocID="{A4E9339C-A66C-4579-A95C-5268639A52ED}" presName="parentText" presStyleLbl="node1" presStyleIdx="0" presStyleCnt="2">
        <dgm:presLayoutVars>
          <dgm:chMax val="0"/>
          <dgm:bulletEnabled val="1"/>
        </dgm:presLayoutVars>
      </dgm:prSet>
      <dgm:spPr/>
    </dgm:pt>
    <dgm:pt modelId="{2CBE20DE-7DE5-4CC2-90F4-1F1C0F17FFE4}" type="pres">
      <dgm:prSet presAssocID="{85F9B861-6400-409F-8695-084154268A77}" presName="spacer" presStyleCnt="0"/>
      <dgm:spPr/>
    </dgm:pt>
    <dgm:pt modelId="{FC117442-0FEF-4AFE-BB45-4D0793063B48}" type="pres">
      <dgm:prSet presAssocID="{36F6AE01-7CC4-4A44-B437-F676D9FA2082}" presName="parentText" presStyleLbl="node1" presStyleIdx="1" presStyleCnt="2">
        <dgm:presLayoutVars>
          <dgm:chMax val="0"/>
          <dgm:bulletEnabled val="1"/>
        </dgm:presLayoutVars>
      </dgm:prSet>
      <dgm:spPr/>
    </dgm:pt>
  </dgm:ptLst>
  <dgm:cxnLst>
    <dgm:cxn modelId="{D373950B-A75F-434B-994D-81171E5CFCF1}" srcId="{F993DC5C-8180-4ECB-8914-7108D0696459}" destId="{36F6AE01-7CC4-4A44-B437-F676D9FA2082}" srcOrd="1" destOrd="0" parTransId="{E8267718-E1CE-4416-A3E0-27612681287D}" sibTransId="{3FD253D4-75AA-4462-90F2-2F2F67FE85C4}"/>
    <dgm:cxn modelId="{A8C76A14-2FEE-41A5-A9ED-84C3AFDB407E}" srcId="{F993DC5C-8180-4ECB-8914-7108D0696459}" destId="{A4E9339C-A66C-4579-A95C-5268639A52ED}" srcOrd="0" destOrd="0" parTransId="{1F2C6D9F-215F-4E17-BF03-C2F6E87598CE}" sibTransId="{85F9B861-6400-409F-8695-084154268A77}"/>
    <dgm:cxn modelId="{0BCF3B1B-7C14-4455-B779-8FEA7049754E}" type="presOf" srcId="{A4E9339C-A66C-4579-A95C-5268639A52ED}" destId="{C543A91F-5C45-4C47-97A7-475944B653FF}" srcOrd="0" destOrd="0" presId="urn:microsoft.com/office/officeart/2005/8/layout/vList2"/>
    <dgm:cxn modelId="{718A1D2D-66E7-4B16-8E2D-F275DC01F1A6}" type="presOf" srcId="{F993DC5C-8180-4ECB-8914-7108D0696459}" destId="{A6EB3AD0-D6C9-42D5-AE92-68F148EEACD9}" srcOrd="0" destOrd="0" presId="urn:microsoft.com/office/officeart/2005/8/layout/vList2"/>
    <dgm:cxn modelId="{BEB083F1-2930-4EB8-8801-19D5979B7462}" type="presOf" srcId="{36F6AE01-7CC4-4A44-B437-F676D9FA2082}" destId="{FC117442-0FEF-4AFE-BB45-4D0793063B48}" srcOrd="0" destOrd="0" presId="urn:microsoft.com/office/officeart/2005/8/layout/vList2"/>
    <dgm:cxn modelId="{5CB07F0D-C08E-45A3-9294-8318B8FEB0E3}" type="presParOf" srcId="{A6EB3AD0-D6C9-42D5-AE92-68F148EEACD9}" destId="{C543A91F-5C45-4C47-97A7-475944B653FF}" srcOrd="0" destOrd="0" presId="urn:microsoft.com/office/officeart/2005/8/layout/vList2"/>
    <dgm:cxn modelId="{07717812-3873-484F-8A12-921E0DBAFEE6}" type="presParOf" srcId="{A6EB3AD0-D6C9-42D5-AE92-68F148EEACD9}" destId="{2CBE20DE-7DE5-4CC2-90F4-1F1C0F17FFE4}" srcOrd="1" destOrd="0" presId="urn:microsoft.com/office/officeart/2005/8/layout/vList2"/>
    <dgm:cxn modelId="{7C297CDC-6A16-4B6D-A534-20291FFFE661}" type="presParOf" srcId="{A6EB3AD0-D6C9-42D5-AE92-68F148EEACD9}" destId="{FC117442-0FEF-4AFE-BB45-4D0793063B4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FBEF5-42EA-4AD5-9FEF-544B86082715}" type="doc">
      <dgm:prSet loTypeId="urn:microsoft.com/office/officeart/2008/layout/VerticalCircleList" loCatId="list" qsTypeId="urn:microsoft.com/office/officeart/2005/8/quickstyle/3d1" qsCatId="3D" csTypeId="urn:microsoft.com/office/officeart/2005/8/colors/accent1_4" csCatId="accent1" phldr="1"/>
      <dgm:spPr/>
      <dgm:t>
        <a:bodyPr/>
        <a:lstStyle/>
        <a:p>
          <a:endParaRPr lang="es-EC"/>
        </a:p>
      </dgm:t>
    </dgm:pt>
    <dgm:pt modelId="{5C2008D2-988A-4A46-9E82-FA59FF6BF054}">
      <dgm:prSet phldrT="[Texto]" custT="1"/>
      <dgm:spPr/>
      <dgm:t>
        <a:bodyPr/>
        <a:lstStyle/>
        <a:p>
          <a:r>
            <a:rPr lang="es-ES_tradnl" sz="1200" dirty="0">
              <a:solidFill>
                <a:schemeClr val="tx1">
                  <a:lumMod val="50000"/>
                </a:schemeClr>
              </a:solidFill>
              <a:latin typeface="+mn-lt"/>
            </a:rPr>
            <a:t>En la Primera encuesta en Ecuador sobre condiciones de seguridad y salud en el trabajo en micro y pequeñas empresas, se indica respecto a las posturas incómodas (forzadas) que 28% de los trabajadores encuestados (siempre, casi siempre o algunas veces) adopta este tipo de posiciones en sus actividades diarias de trabajo</a:t>
          </a:r>
          <a:r>
            <a:rPr lang="es-ES_tradnl" sz="800" dirty="0">
              <a:solidFill>
                <a:schemeClr val="tx1">
                  <a:lumMod val="50000"/>
                </a:schemeClr>
              </a:solidFill>
              <a:latin typeface="+mn-lt"/>
            </a:rPr>
            <a:t>(4)</a:t>
          </a:r>
          <a:r>
            <a:rPr lang="es-ES_tradnl" sz="1200" dirty="0">
              <a:solidFill>
                <a:schemeClr val="tx1">
                  <a:lumMod val="50000"/>
                </a:schemeClr>
              </a:solidFill>
              <a:latin typeface="+mn-lt"/>
            </a:rPr>
            <a:t>.</a:t>
          </a:r>
          <a:endParaRPr lang="es-EC" sz="1200" b="1" dirty="0">
            <a:solidFill>
              <a:schemeClr val="tx1">
                <a:lumMod val="50000"/>
              </a:schemeClr>
            </a:solidFill>
            <a:latin typeface="+mn-lt"/>
          </a:endParaRPr>
        </a:p>
      </dgm:t>
    </dgm:pt>
    <dgm:pt modelId="{A9DD63C5-9390-4A48-A8A7-9CFDA33E59BF}" type="parTrans" cxnId="{9F69B83E-61EE-46A2-ADEB-1646E26D7BFF}">
      <dgm:prSet/>
      <dgm:spPr/>
      <dgm:t>
        <a:bodyPr/>
        <a:lstStyle/>
        <a:p>
          <a:endParaRPr lang="es-EC" sz="1200">
            <a:solidFill>
              <a:schemeClr val="tx1">
                <a:lumMod val="50000"/>
              </a:schemeClr>
            </a:solidFill>
            <a:latin typeface="+mn-lt"/>
          </a:endParaRPr>
        </a:p>
      </dgm:t>
    </dgm:pt>
    <dgm:pt modelId="{442B5F9D-3F15-447F-8B08-D1C6EAC01490}" type="sibTrans" cxnId="{9F69B83E-61EE-46A2-ADEB-1646E26D7BFF}">
      <dgm:prSet/>
      <dgm:spPr/>
      <dgm:t>
        <a:bodyPr/>
        <a:lstStyle/>
        <a:p>
          <a:endParaRPr lang="es-EC" sz="1200">
            <a:solidFill>
              <a:schemeClr val="tx1">
                <a:lumMod val="50000"/>
              </a:schemeClr>
            </a:solidFill>
            <a:latin typeface="+mn-lt"/>
          </a:endParaRPr>
        </a:p>
      </dgm:t>
    </dgm:pt>
    <dgm:pt modelId="{0E1D7A13-D17A-4690-864E-908B6BBEA926}">
      <dgm:prSet phldrT="[Texto]" custT="1"/>
      <dgm:spPr/>
      <dgm:t>
        <a:bodyPr/>
        <a:lstStyle/>
        <a:p>
          <a:r>
            <a:rPr lang="es-ES_tradnl" sz="1200" b="0" i="0" dirty="0">
              <a:solidFill>
                <a:srgbClr val="7030A0"/>
              </a:solidFill>
            </a:rPr>
            <a:t>Determinar el nivel de riesgo relacionado a posturas forzadas en las líneas de envasado de mantecas en una empresa fabril. </a:t>
          </a:r>
          <a:endParaRPr lang="es-ES_tradnl" sz="1200" b="0" i="0" dirty="0">
            <a:solidFill>
              <a:srgbClr val="7030A0"/>
            </a:solidFill>
            <a:latin typeface="+mn-lt"/>
          </a:endParaRPr>
        </a:p>
      </dgm:t>
    </dgm:pt>
    <dgm:pt modelId="{83251475-BC8B-4576-8537-7BDDBFF783EA}" type="parTrans" cxnId="{7EFF3906-20CE-4874-9B6E-6E8D21BE08FA}">
      <dgm:prSet/>
      <dgm:spPr/>
      <dgm:t>
        <a:bodyPr/>
        <a:lstStyle/>
        <a:p>
          <a:endParaRPr lang="es-EC" sz="1200">
            <a:solidFill>
              <a:schemeClr val="tx1">
                <a:lumMod val="50000"/>
              </a:schemeClr>
            </a:solidFill>
            <a:latin typeface="+mn-lt"/>
          </a:endParaRPr>
        </a:p>
      </dgm:t>
    </dgm:pt>
    <dgm:pt modelId="{16644479-0436-4B78-9AD9-6CC250641F05}" type="sibTrans" cxnId="{7EFF3906-20CE-4874-9B6E-6E8D21BE08FA}">
      <dgm:prSet/>
      <dgm:spPr/>
      <dgm:t>
        <a:bodyPr/>
        <a:lstStyle/>
        <a:p>
          <a:endParaRPr lang="es-EC" sz="1200">
            <a:solidFill>
              <a:schemeClr val="tx1">
                <a:lumMod val="50000"/>
              </a:schemeClr>
            </a:solidFill>
            <a:latin typeface="+mn-lt"/>
          </a:endParaRPr>
        </a:p>
      </dgm:t>
    </dgm:pt>
    <dgm:pt modelId="{CA5CB8D3-2FE0-49E1-9D2E-5C7978C87F1B}">
      <dgm:prSet phldrT="[Texto]" custT="1"/>
      <dgm:spPr/>
      <dgm:t>
        <a:bodyPr/>
        <a:lstStyle/>
        <a:p>
          <a:r>
            <a:rPr lang="es-ES_tradnl" sz="1200" dirty="0">
              <a:solidFill>
                <a:schemeClr val="tx1">
                  <a:lumMod val="50000"/>
                </a:schemeClr>
              </a:solidFill>
              <a:latin typeface="+mn-lt"/>
            </a:rPr>
            <a:t>Es importante </a:t>
          </a:r>
          <a:r>
            <a:rPr lang="es-ES" sz="1200" dirty="0">
              <a:solidFill>
                <a:schemeClr val="tx1">
                  <a:lumMod val="50000"/>
                </a:schemeClr>
              </a:solidFill>
              <a:latin typeface="+mn-lt"/>
            </a:rPr>
            <a:t>contar con datos confiables y convenientes para valorar el alcance de los riesgos y peligros a los que están expuestos nuestros trabajadores</a:t>
          </a:r>
          <a:r>
            <a:rPr lang="es-ES_tradnl" sz="800" dirty="0">
              <a:solidFill>
                <a:schemeClr val="tx1">
                  <a:lumMod val="50000"/>
                </a:schemeClr>
              </a:solidFill>
              <a:latin typeface="+mn-lt"/>
            </a:rPr>
            <a:t>(5)</a:t>
          </a:r>
          <a:r>
            <a:rPr lang="es-ES_tradnl" sz="1200" dirty="0">
              <a:solidFill>
                <a:schemeClr val="tx1">
                  <a:lumMod val="50000"/>
                </a:schemeClr>
              </a:solidFill>
              <a:latin typeface="+mn-lt"/>
            </a:rPr>
            <a:t>. </a:t>
          </a:r>
          <a:r>
            <a:rPr lang="es-ES" sz="1200" dirty="0">
              <a:solidFill>
                <a:schemeClr val="tx1">
                  <a:lumMod val="50000"/>
                </a:schemeClr>
              </a:solidFill>
              <a:latin typeface="+mn-lt"/>
            </a:rPr>
            <a:t> </a:t>
          </a:r>
          <a:endParaRPr lang="es-EC" sz="1200" dirty="0">
            <a:solidFill>
              <a:schemeClr val="tx1">
                <a:lumMod val="50000"/>
              </a:schemeClr>
            </a:solidFill>
            <a:latin typeface="+mn-lt"/>
          </a:endParaRPr>
        </a:p>
      </dgm:t>
    </dgm:pt>
    <dgm:pt modelId="{CBC36D7E-431E-409B-9C4A-C40EEDBD0138}" type="sibTrans" cxnId="{BEA2C377-3BCA-47A3-B138-93B12DB77F59}">
      <dgm:prSet/>
      <dgm:spPr/>
      <dgm:t>
        <a:bodyPr/>
        <a:lstStyle/>
        <a:p>
          <a:endParaRPr lang="es-EC" sz="1200">
            <a:solidFill>
              <a:schemeClr val="tx1">
                <a:lumMod val="50000"/>
              </a:schemeClr>
            </a:solidFill>
            <a:latin typeface="+mn-lt"/>
          </a:endParaRPr>
        </a:p>
      </dgm:t>
    </dgm:pt>
    <dgm:pt modelId="{95D024F0-488C-4319-A61F-F31E63855B62}" type="parTrans" cxnId="{BEA2C377-3BCA-47A3-B138-93B12DB77F59}">
      <dgm:prSet/>
      <dgm:spPr/>
      <dgm:t>
        <a:bodyPr/>
        <a:lstStyle/>
        <a:p>
          <a:endParaRPr lang="es-EC" sz="1200">
            <a:solidFill>
              <a:schemeClr val="tx1">
                <a:lumMod val="50000"/>
              </a:schemeClr>
            </a:solidFill>
            <a:latin typeface="+mn-lt"/>
          </a:endParaRPr>
        </a:p>
      </dgm:t>
    </dgm:pt>
    <dgm:pt modelId="{4B5D6FA0-4303-481C-A5EF-28A2EB55341F}">
      <dgm:prSet phldrT="[Texto]" custT="1"/>
      <dgm:spPr/>
      <dgm:t>
        <a:bodyPr/>
        <a:lstStyle/>
        <a:p>
          <a:r>
            <a:rPr lang="es-ES_tradnl" sz="1200" dirty="0">
              <a:solidFill>
                <a:schemeClr val="tx1">
                  <a:lumMod val="50000"/>
                </a:schemeClr>
              </a:solidFill>
              <a:latin typeface="+mn-lt"/>
            </a:rPr>
            <a:t>El aplicar una evaluación de riesgos ergonómicos permitió detectar  factores que están incidiendo negativamente en la salud de la población del estudio al determinar el nivel de riesgo por posturas forzadas. </a:t>
          </a:r>
        </a:p>
      </dgm:t>
    </dgm:pt>
    <dgm:pt modelId="{080E7964-1073-4F4B-B6AE-8B8629DE11C3}" type="parTrans" cxnId="{A626115A-C940-4730-8BD0-427AA9115A7F}">
      <dgm:prSet/>
      <dgm:spPr/>
      <dgm:t>
        <a:bodyPr/>
        <a:lstStyle/>
        <a:p>
          <a:endParaRPr lang="es-EC" sz="1200">
            <a:solidFill>
              <a:schemeClr val="tx1">
                <a:lumMod val="50000"/>
              </a:schemeClr>
            </a:solidFill>
            <a:latin typeface="+mn-lt"/>
          </a:endParaRPr>
        </a:p>
      </dgm:t>
    </dgm:pt>
    <dgm:pt modelId="{FD6F3416-0B3B-4522-84FF-68BA151E2143}" type="sibTrans" cxnId="{A626115A-C940-4730-8BD0-427AA9115A7F}">
      <dgm:prSet/>
      <dgm:spPr/>
      <dgm:t>
        <a:bodyPr/>
        <a:lstStyle/>
        <a:p>
          <a:endParaRPr lang="es-EC" sz="1200">
            <a:solidFill>
              <a:schemeClr val="tx1">
                <a:lumMod val="50000"/>
              </a:schemeClr>
            </a:solidFill>
            <a:latin typeface="+mn-lt"/>
          </a:endParaRPr>
        </a:p>
      </dgm:t>
    </dgm:pt>
    <dgm:pt modelId="{5021DE6E-76C8-444A-ACCC-FA20262A1371}" type="pres">
      <dgm:prSet presAssocID="{A96FBEF5-42EA-4AD5-9FEF-544B86082715}" presName="Name0" presStyleCnt="0">
        <dgm:presLayoutVars>
          <dgm:dir/>
        </dgm:presLayoutVars>
      </dgm:prSet>
      <dgm:spPr/>
    </dgm:pt>
    <dgm:pt modelId="{08E80C7E-81FE-4124-9672-9FD9DE8868A4}" type="pres">
      <dgm:prSet presAssocID="{5C2008D2-988A-4A46-9E82-FA59FF6BF054}" presName="noChildren" presStyleCnt="0"/>
      <dgm:spPr/>
    </dgm:pt>
    <dgm:pt modelId="{DB64B707-96F7-47E2-A9BC-7DEF99052763}" type="pres">
      <dgm:prSet presAssocID="{5C2008D2-988A-4A46-9E82-FA59FF6BF054}" presName="gap" presStyleCnt="0"/>
      <dgm:spPr/>
    </dgm:pt>
    <dgm:pt modelId="{7DBED66C-D374-4754-857E-C9CECCAE877B}" type="pres">
      <dgm:prSet presAssocID="{5C2008D2-988A-4A46-9E82-FA59FF6BF054}" presName="medCircle2" presStyleLbl="vennNode1" presStyleIdx="0" presStyleCnt="4" custLinFactX="-37003" custLinFactNeighborX="-100000" custLinFactNeighborY="-24"/>
      <dgm:spPr/>
    </dgm:pt>
    <dgm:pt modelId="{8030BD1C-AADE-43E2-9933-3C86FCE5EBB7}" type="pres">
      <dgm:prSet presAssocID="{5C2008D2-988A-4A46-9E82-FA59FF6BF054}" presName="txLvlOnly1" presStyleLbl="revTx" presStyleIdx="0" presStyleCnt="4" custScaleX="148157"/>
      <dgm:spPr/>
    </dgm:pt>
    <dgm:pt modelId="{6F4477D5-D26B-4262-A4AC-9649A62249D5}" type="pres">
      <dgm:prSet presAssocID="{CA5CB8D3-2FE0-49E1-9D2E-5C7978C87F1B}" presName="noChildren" presStyleCnt="0"/>
      <dgm:spPr/>
    </dgm:pt>
    <dgm:pt modelId="{A878A0C7-5F85-44D2-9665-3DA210CC255A}" type="pres">
      <dgm:prSet presAssocID="{CA5CB8D3-2FE0-49E1-9D2E-5C7978C87F1B}" presName="gap" presStyleCnt="0"/>
      <dgm:spPr/>
    </dgm:pt>
    <dgm:pt modelId="{67948823-4A66-4351-AF10-0914EEAEB436}" type="pres">
      <dgm:prSet presAssocID="{CA5CB8D3-2FE0-49E1-9D2E-5C7978C87F1B}" presName="medCircle2" presStyleLbl="vennNode1" presStyleIdx="1" presStyleCnt="4" custLinFactX="-36057" custLinFactNeighborX="-100000" custLinFactNeighborY="1890"/>
      <dgm:spPr/>
    </dgm:pt>
    <dgm:pt modelId="{C6E7101F-38D5-4FBA-9625-4D3D1901D3CD}" type="pres">
      <dgm:prSet presAssocID="{CA5CB8D3-2FE0-49E1-9D2E-5C7978C87F1B}" presName="txLvlOnly1" presStyleLbl="revTx" presStyleIdx="1" presStyleCnt="4" custScaleX="147213"/>
      <dgm:spPr/>
    </dgm:pt>
    <dgm:pt modelId="{FA5DE9EA-E2C1-4C00-A9B4-F6C0378534DF}" type="pres">
      <dgm:prSet presAssocID="{0E1D7A13-D17A-4690-864E-908B6BBEA926}" presName="noChildren" presStyleCnt="0"/>
      <dgm:spPr/>
    </dgm:pt>
    <dgm:pt modelId="{0684BC3E-4789-4CAB-9897-24150453FD8F}" type="pres">
      <dgm:prSet presAssocID="{0E1D7A13-D17A-4690-864E-908B6BBEA926}" presName="gap" presStyleCnt="0"/>
      <dgm:spPr/>
    </dgm:pt>
    <dgm:pt modelId="{BA811E00-9B75-43EA-B2E7-BC6D12765BB0}" type="pres">
      <dgm:prSet presAssocID="{0E1D7A13-D17A-4690-864E-908B6BBEA926}" presName="medCircle2" presStyleLbl="vennNode1" presStyleIdx="2" presStyleCnt="4" custLinFactX="-33221" custLinFactNeighborX="-100000" custLinFactNeighborY="945"/>
      <dgm:spPr/>
    </dgm:pt>
    <dgm:pt modelId="{8BA80ACB-8FCA-4B19-B7BE-71D02D060B1E}" type="pres">
      <dgm:prSet presAssocID="{0E1D7A13-D17A-4690-864E-908B6BBEA926}" presName="txLvlOnly1" presStyleLbl="revTx" presStyleIdx="2" presStyleCnt="4" custScaleX="152860" custScaleY="67715" custLinFactNeighborX="2329" custLinFactNeighborY="1805"/>
      <dgm:spPr/>
    </dgm:pt>
    <dgm:pt modelId="{EA41560F-C22D-40EC-BA68-1795023240FC}" type="pres">
      <dgm:prSet presAssocID="{4B5D6FA0-4303-481C-A5EF-28A2EB55341F}" presName="noChildren" presStyleCnt="0"/>
      <dgm:spPr/>
    </dgm:pt>
    <dgm:pt modelId="{2C2AFFC0-2CFD-4C32-8FCB-5DE44C0DD10E}" type="pres">
      <dgm:prSet presAssocID="{4B5D6FA0-4303-481C-A5EF-28A2EB55341F}" presName="gap" presStyleCnt="0"/>
      <dgm:spPr/>
    </dgm:pt>
    <dgm:pt modelId="{A79B0FF9-F59A-4800-A42A-4BD75F5EA928}" type="pres">
      <dgm:prSet presAssocID="{4B5D6FA0-4303-481C-A5EF-28A2EB55341F}" presName="medCircle2" presStyleLbl="vennNode1" presStyleIdx="3" presStyleCnt="4" custLinFactX="-29417" custLinFactNeighborX="-100000"/>
      <dgm:spPr/>
    </dgm:pt>
    <dgm:pt modelId="{1FEBF9E2-E866-447E-B76D-27AB1E88C4BF}" type="pres">
      <dgm:prSet presAssocID="{4B5D6FA0-4303-481C-A5EF-28A2EB55341F}" presName="txLvlOnly1" presStyleLbl="revTx" presStyleIdx="3" presStyleCnt="4" custScaleX="148276"/>
      <dgm:spPr/>
    </dgm:pt>
  </dgm:ptLst>
  <dgm:cxnLst>
    <dgm:cxn modelId="{7EFF3906-20CE-4874-9B6E-6E8D21BE08FA}" srcId="{A96FBEF5-42EA-4AD5-9FEF-544B86082715}" destId="{0E1D7A13-D17A-4690-864E-908B6BBEA926}" srcOrd="2" destOrd="0" parTransId="{83251475-BC8B-4576-8537-7BDDBFF783EA}" sibTransId="{16644479-0436-4B78-9AD9-6CC250641F05}"/>
    <dgm:cxn modelId="{0AA62E12-D53D-4B73-95A0-AA5F2B122DD7}" type="presOf" srcId="{5C2008D2-988A-4A46-9E82-FA59FF6BF054}" destId="{8030BD1C-AADE-43E2-9933-3C86FCE5EBB7}" srcOrd="0" destOrd="0" presId="urn:microsoft.com/office/officeart/2008/layout/VerticalCircleList"/>
    <dgm:cxn modelId="{3E001C33-673C-4BCF-91CB-FF5F9818738D}" type="presOf" srcId="{A96FBEF5-42EA-4AD5-9FEF-544B86082715}" destId="{5021DE6E-76C8-444A-ACCC-FA20262A1371}" srcOrd="0" destOrd="0" presId="urn:microsoft.com/office/officeart/2008/layout/VerticalCircleList"/>
    <dgm:cxn modelId="{9F69B83E-61EE-46A2-ADEB-1646E26D7BFF}" srcId="{A96FBEF5-42EA-4AD5-9FEF-544B86082715}" destId="{5C2008D2-988A-4A46-9E82-FA59FF6BF054}" srcOrd="0" destOrd="0" parTransId="{A9DD63C5-9390-4A48-A8A7-9CFDA33E59BF}" sibTransId="{442B5F9D-3F15-447F-8B08-D1C6EAC01490}"/>
    <dgm:cxn modelId="{4F404C48-124B-4D06-ABB8-9E1073E2D965}" type="presOf" srcId="{CA5CB8D3-2FE0-49E1-9D2E-5C7978C87F1B}" destId="{C6E7101F-38D5-4FBA-9625-4D3D1901D3CD}" srcOrd="0" destOrd="0" presId="urn:microsoft.com/office/officeart/2008/layout/VerticalCircleList"/>
    <dgm:cxn modelId="{BEA2C377-3BCA-47A3-B138-93B12DB77F59}" srcId="{A96FBEF5-42EA-4AD5-9FEF-544B86082715}" destId="{CA5CB8D3-2FE0-49E1-9D2E-5C7978C87F1B}" srcOrd="1" destOrd="0" parTransId="{95D024F0-488C-4319-A61F-F31E63855B62}" sibTransId="{CBC36D7E-431E-409B-9C4A-C40EEDBD0138}"/>
    <dgm:cxn modelId="{A626115A-C940-4730-8BD0-427AA9115A7F}" srcId="{A96FBEF5-42EA-4AD5-9FEF-544B86082715}" destId="{4B5D6FA0-4303-481C-A5EF-28A2EB55341F}" srcOrd="3" destOrd="0" parTransId="{080E7964-1073-4F4B-B6AE-8B8629DE11C3}" sibTransId="{FD6F3416-0B3B-4522-84FF-68BA151E2143}"/>
    <dgm:cxn modelId="{6AA127AF-E888-46BA-AC5E-9C5EF84070EC}" type="presOf" srcId="{4B5D6FA0-4303-481C-A5EF-28A2EB55341F}" destId="{1FEBF9E2-E866-447E-B76D-27AB1E88C4BF}" srcOrd="0" destOrd="0" presId="urn:microsoft.com/office/officeart/2008/layout/VerticalCircleList"/>
    <dgm:cxn modelId="{58C6EBED-E0C6-470F-9E33-286C9656798C}" type="presOf" srcId="{0E1D7A13-D17A-4690-864E-908B6BBEA926}" destId="{8BA80ACB-8FCA-4B19-B7BE-71D02D060B1E}" srcOrd="0" destOrd="0" presId="urn:microsoft.com/office/officeart/2008/layout/VerticalCircleList"/>
    <dgm:cxn modelId="{2B77C20F-B2ED-4773-B414-8AF3F032848A}" type="presParOf" srcId="{5021DE6E-76C8-444A-ACCC-FA20262A1371}" destId="{08E80C7E-81FE-4124-9672-9FD9DE8868A4}" srcOrd="0" destOrd="0" presId="urn:microsoft.com/office/officeart/2008/layout/VerticalCircleList"/>
    <dgm:cxn modelId="{3342124A-3E02-49C7-9170-2E99D375AEC3}" type="presParOf" srcId="{08E80C7E-81FE-4124-9672-9FD9DE8868A4}" destId="{DB64B707-96F7-47E2-A9BC-7DEF99052763}" srcOrd="0" destOrd="0" presId="urn:microsoft.com/office/officeart/2008/layout/VerticalCircleList"/>
    <dgm:cxn modelId="{2F71AF02-E21E-4F9E-8221-FDB659C5D4FF}" type="presParOf" srcId="{08E80C7E-81FE-4124-9672-9FD9DE8868A4}" destId="{7DBED66C-D374-4754-857E-C9CECCAE877B}" srcOrd="1" destOrd="0" presId="urn:microsoft.com/office/officeart/2008/layout/VerticalCircleList"/>
    <dgm:cxn modelId="{E42711D4-CB3D-47EE-B1D0-0C579FDAC053}" type="presParOf" srcId="{08E80C7E-81FE-4124-9672-9FD9DE8868A4}" destId="{8030BD1C-AADE-43E2-9933-3C86FCE5EBB7}" srcOrd="2" destOrd="0" presId="urn:microsoft.com/office/officeart/2008/layout/VerticalCircleList"/>
    <dgm:cxn modelId="{9C750080-7D56-4D8D-BA14-79610CE57E34}" type="presParOf" srcId="{5021DE6E-76C8-444A-ACCC-FA20262A1371}" destId="{6F4477D5-D26B-4262-A4AC-9649A62249D5}" srcOrd="1" destOrd="0" presId="urn:microsoft.com/office/officeart/2008/layout/VerticalCircleList"/>
    <dgm:cxn modelId="{4B9ADBDA-56C3-4129-A2EF-731C70830569}" type="presParOf" srcId="{6F4477D5-D26B-4262-A4AC-9649A62249D5}" destId="{A878A0C7-5F85-44D2-9665-3DA210CC255A}" srcOrd="0" destOrd="0" presId="urn:microsoft.com/office/officeart/2008/layout/VerticalCircleList"/>
    <dgm:cxn modelId="{1ECFC461-3A80-4031-9DD8-5FC160AD4424}" type="presParOf" srcId="{6F4477D5-D26B-4262-A4AC-9649A62249D5}" destId="{67948823-4A66-4351-AF10-0914EEAEB436}" srcOrd="1" destOrd="0" presId="urn:microsoft.com/office/officeart/2008/layout/VerticalCircleList"/>
    <dgm:cxn modelId="{CC8D3794-65E4-43E1-B242-99B0B9B04CDE}" type="presParOf" srcId="{6F4477D5-D26B-4262-A4AC-9649A62249D5}" destId="{C6E7101F-38D5-4FBA-9625-4D3D1901D3CD}" srcOrd="2" destOrd="0" presId="urn:microsoft.com/office/officeart/2008/layout/VerticalCircleList"/>
    <dgm:cxn modelId="{5F5BDC3E-C69D-41B2-AF7A-6D4E346FBBAF}" type="presParOf" srcId="{5021DE6E-76C8-444A-ACCC-FA20262A1371}" destId="{FA5DE9EA-E2C1-4C00-A9B4-F6C0378534DF}" srcOrd="2" destOrd="0" presId="urn:microsoft.com/office/officeart/2008/layout/VerticalCircleList"/>
    <dgm:cxn modelId="{C47011B0-A24E-4309-9BA6-534F19D68253}" type="presParOf" srcId="{FA5DE9EA-E2C1-4C00-A9B4-F6C0378534DF}" destId="{0684BC3E-4789-4CAB-9897-24150453FD8F}" srcOrd="0" destOrd="0" presId="urn:microsoft.com/office/officeart/2008/layout/VerticalCircleList"/>
    <dgm:cxn modelId="{D9F91927-6163-4E38-9A4C-929DBD7991E4}" type="presParOf" srcId="{FA5DE9EA-E2C1-4C00-A9B4-F6C0378534DF}" destId="{BA811E00-9B75-43EA-B2E7-BC6D12765BB0}" srcOrd="1" destOrd="0" presId="urn:microsoft.com/office/officeart/2008/layout/VerticalCircleList"/>
    <dgm:cxn modelId="{FB3CAC9B-A31C-483A-BA5D-07F0D53E0C2E}" type="presParOf" srcId="{FA5DE9EA-E2C1-4C00-A9B4-F6C0378534DF}" destId="{8BA80ACB-8FCA-4B19-B7BE-71D02D060B1E}" srcOrd="2" destOrd="0" presId="urn:microsoft.com/office/officeart/2008/layout/VerticalCircleList"/>
    <dgm:cxn modelId="{8F969B03-F9E6-4B26-98E0-1DD33AA78813}" type="presParOf" srcId="{5021DE6E-76C8-444A-ACCC-FA20262A1371}" destId="{EA41560F-C22D-40EC-BA68-1795023240FC}" srcOrd="3" destOrd="0" presId="urn:microsoft.com/office/officeart/2008/layout/VerticalCircleList"/>
    <dgm:cxn modelId="{3976303B-AA16-49F2-BEC1-CE9DFFC48B3D}" type="presParOf" srcId="{EA41560F-C22D-40EC-BA68-1795023240FC}" destId="{2C2AFFC0-2CFD-4C32-8FCB-5DE44C0DD10E}" srcOrd="0" destOrd="0" presId="urn:microsoft.com/office/officeart/2008/layout/VerticalCircleList"/>
    <dgm:cxn modelId="{349F8F50-EBE2-4BB9-B23F-3688471C9EFF}" type="presParOf" srcId="{EA41560F-C22D-40EC-BA68-1795023240FC}" destId="{A79B0FF9-F59A-4800-A42A-4BD75F5EA928}" srcOrd="1" destOrd="0" presId="urn:microsoft.com/office/officeart/2008/layout/VerticalCircleList"/>
    <dgm:cxn modelId="{53F24620-2B2A-431A-AF5F-3A62A3A3C203}" type="presParOf" srcId="{EA41560F-C22D-40EC-BA68-1795023240FC}" destId="{1FEBF9E2-E866-447E-B76D-27AB1E88C4BF}"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7D089-FC72-46C1-9B4C-BBB6D83E353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CA91D08B-1662-4288-B9CE-DB2E2D75A384}">
      <dgm:prSet phldrT="[Texto]" custT="1"/>
      <dgm:spPr>
        <a:xfrm>
          <a:off x="458628" y="41712"/>
          <a:ext cx="6420802" cy="413280"/>
        </a:xfrm>
        <a:prstGeom prst="round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chemeClr val="tx1">
                  <a:lumMod val="50000"/>
                </a:schemeClr>
              </a:solidFill>
              <a:latin typeface="+mn-lt"/>
              <a:ea typeface="+mn-ea"/>
              <a:cs typeface="+mn-cs"/>
            </a:rPr>
            <a:t>Estudio</a:t>
          </a:r>
          <a:endParaRPr lang="es-EC" sz="1200" dirty="0">
            <a:solidFill>
              <a:schemeClr val="tx1">
                <a:lumMod val="50000"/>
              </a:schemeClr>
            </a:solidFill>
            <a:latin typeface="+mn-lt"/>
            <a:ea typeface="+mn-ea"/>
            <a:cs typeface="+mn-cs"/>
          </a:endParaRPr>
        </a:p>
      </dgm:t>
    </dgm:pt>
    <dgm:pt modelId="{00565138-AE28-40DC-858D-7B639642757A}" type="parTrans" cxnId="{7DBFFDE1-6499-41AF-9A4A-86AEDEFF2422}">
      <dgm:prSet/>
      <dgm:spPr/>
      <dgm:t>
        <a:bodyPr/>
        <a:lstStyle/>
        <a:p>
          <a:endParaRPr lang="es-EC" sz="1200">
            <a:solidFill>
              <a:schemeClr val="tx1">
                <a:lumMod val="50000"/>
              </a:schemeClr>
            </a:solidFill>
            <a:latin typeface="+mn-lt"/>
          </a:endParaRPr>
        </a:p>
      </dgm:t>
    </dgm:pt>
    <dgm:pt modelId="{92A3E228-C2A3-4966-BEE7-0057CC7CADE5}" type="sibTrans" cxnId="{7DBFFDE1-6499-41AF-9A4A-86AEDEFF2422}">
      <dgm:prSet/>
      <dgm:spPr/>
      <dgm:t>
        <a:bodyPr/>
        <a:lstStyle/>
        <a:p>
          <a:endParaRPr lang="es-EC" sz="1200">
            <a:solidFill>
              <a:schemeClr val="tx1">
                <a:lumMod val="50000"/>
              </a:schemeClr>
            </a:solidFill>
            <a:latin typeface="+mn-lt"/>
          </a:endParaRPr>
        </a:p>
      </dgm:t>
    </dgm:pt>
    <dgm:pt modelId="{DEFC25AD-6F69-4728-9603-085C3FA99BB7}">
      <dgm:prSet phldrT="[Texto]" custT="1"/>
      <dgm:spPr>
        <a:xfrm>
          <a:off x="0" y="248352"/>
          <a:ext cx="9172575" cy="59535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ES" sz="1200" dirty="0">
              <a:solidFill>
                <a:schemeClr val="tx1">
                  <a:lumMod val="50000"/>
                </a:schemeClr>
              </a:solidFill>
              <a:latin typeface="+mn-lt"/>
              <a:ea typeface="+mn-ea"/>
              <a:cs typeface="+mn-cs"/>
            </a:rPr>
            <a:t>Descriptivo transversal.</a:t>
          </a:r>
          <a:endParaRPr lang="es-EC" sz="1200" dirty="0">
            <a:solidFill>
              <a:schemeClr val="tx1">
                <a:lumMod val="50000"/>
              </a:schemeClr>
            </a:solidFill>
            <a:latin typeface="+mn-lt"/>
            <a:ea typeface="+mn-ea"/>
            <a:cs typeface="+mn-cs"/>
          </a:endParaRPr>
        </a:p>
      </dgm:t>
    </dgm:pt>
    <dgm:pt modelId="{81164D53-290F-46D5-ABE7-F0DCC4B97DB7}" type="parTrans" cxnId="{6126CD14-4389-4E5E-87F3-54DADC59202D}">
      <dgm:prSet/>
      <dgm:spPr/>
      <dgm:t>
        <a:bodyPr/>
        <a:lstStyle/>
        <a:p>
          <a:endParaRPr lang="es-EC" sz="1200">
            <a:solidFill>
              <a:schemeClr val="tx1">
                <a:lumMod val="50000"/>
              </a:schemeClr>
            </a:solidFill>
            <a:latin typeface="+mn-lt"/>
          </a:endParaRPr>
        </a:p>
      </dgm:t>
    </dgm:pt>
    <dgm:pt modelId="{8320F560-6198-4F19-96F4-B7E38A343758}" type="sibTrans" cxnId="{6126CD14-4389-4E5E-87F3-54DADC59202D}">
      <dgm:prSet/>
      <dgm:spPr/>
      <dgm:t>
        <a:bodyPr/>
        <a:lstStyle/>
        <a:p>
          <a:endParaRPr lang="es-EC" sz="1200">
            <a:solidFill>
              <a:schemeClr val="tx1">
                <a:lumMod val="50000"/>
              </a:schemeClr>
            </a:solidFill>
            <a:latin typeface="+mn-lt"/>
          </a:endParaRPr>
        </a:p>
      </dgm:t>
    </dgm:pt>
    <dgm:pt modelId="{F7CFCAE1-8CFE-46DE-8C34-3E99C054F4AD}">
      <dgm:prSet phldrT="[Texto]" custT="1"/>
      <dgm:spPr>
        <a:xfrm>
          <a:off x="458628" y="919302"/>
          <a:ext cx="6420802" cy="413280"/>
        </a:xfrm>
        <a:prstGeom prst="roundRect">
          <a:avLst/>
        </a:prstGeom>
        <a:gradFill rotWithShape="0">
          <a:gsLst>
            <a:gs pos="0">
              <a:srgbClr val="5B9BD5">
                <a:hueOff val="-1689636"/>
                <a:satOff val="-4355"/>
                <a:lumOff val="-2941"/>
                <a:alphaOff val="0"/>
                <a:lumMod val="110000"/>
                <a:satMod val="105000"/>
                <a:tint val="67000"/>
              </a:srgbClr>
            </a:gs>
            <a:gs pos="50000">
              <a:srgbClr val="5B9BD5">
                <a:hueOff val="-1689636"/>
                <a:satOff val="-4355"/>
                <a:lumOff val="-2941"/>
                <a:alphaOff val="0"/>
                <a:lumMod val="105000"/>
                <a:satMod val="103000"/>
                <a:tint val="73000"/>
              </a:srgbClr>
            </a:gs>
            <a:gs pos="100000">
              <a:srgbClr val="5B9BD5">
                <a:hueOff val="-1689636"/>
                <a:satOff val="-4355"/>
                <a:lumOff val="-294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chemeClr val="tx1">
                  <a:lumMod val="50000"/>
                </a:schemeClr>
              </a:solidFill>
              <a:latin typeface="+mn-lt"/>
              <a:ea typeface="+mn-ea"/>
              <a:cs typeface="+mn-cs"/>
            </a:rPr>
            <a:t>Lugar</a:t>
          </a:r>
          <a:endParaRPr lang="es-EC" sz="1200" dirty="0">
            <a:solidFill>
              <a:schemeClr val="tx1">
                <a:lumMod val="50000"/>
              </a:schemeClr>
            </a:solidFill>
            <a:latin typeface="+mn-lt"/>
            <a:ea typeface="+mn-ea"/>
            <a:cs typeface="+mn-cs"/>
          </a:endParaRPr>
        </a:p>
      </dgm:t>
    </dgm:pt>
    <dgm:pt modelId="{BDEC8A32-900E-4C98-9218-019F8A65EF5A}" type="parTrans" cxnId="{61160AF4-971E-4B3C-A01E-C9A84FA21A2E}">
      <dgm:prSet/>
      <dgm:spPr/>
      <dgm:t>
        <a:bodyPr/>
        <a:lstStyle/>
        <a:p>
          <a:endParaRPr lang="es-EC" sz="1200">
            <a:solidFill>
              <a:schemeClr val="tx1">
                <a:lumMod val="50000"/>
              </a:schemeClr>
            </a:solidFill>
            <a:latin typeface="+mn-lt"/>
          </a:endParaRPr>
        </a:p>
      </dgm:t>
    </dgm:pt>
    <dgm:pt modelId="{D4655EB1-FF97-4FC2-8A00-43DD4A2CFEE8}" type="sibTrans" cxnId="{61160AF4-971E-4B3C-A01E-C9A84FA21A2E}">
      <dgm:prSet/>
      <dgm:spPr/>
      <dgm:t>
        <a:bodyPr/>
        <a:lstStyle/>
        <a:p>
          <a:endParaRPr lang="es-EC" sz="1200">
            <a:solidFill>
              <a:schemeClr val="tx1">
                <a:lumMod val="50000"/>
              </a:schemeClr>
            </a:solidFill>
            <a:latin typeface="+mn-lt"/>
          </a:endParaRPr>
        </a:p>
      </dgm:t>
    </dgm:pt>
    <dgm:pt modelId="{0188F30A-6B86-4509-A560-78143BDD68F7}">
      <dgm:prSet phldrT="[Texto]" custT="1"/>
      <dgm:spPr>
        <a:xfrm>
          <a:off x="0" y="1125942"/>
          <a:ext cx="9172575" cy="595350"/>
        </a:xfrm>
        <a:prstGeom prst="rect">
          <a:avLst/>
        </a:prstGeom>
        <a:solidFill>
          <a:sysClr val="window" lastClr="FFFFFF">
            <a:alpha val="90000"/>
            <a:hueOff val="0"/>
            <a:satOff val="0"/>
            <a:lumOff val="0"/>
            <a:alphaOff val="0"/>
          </a:sysClr>
        </a:solidFill>
        <a:ln w="6350" cap="flat" cmpd="sng" algn="ctr">
          <a:solidFill>
            <a:srgbClr val="5B9BD5">
              <a:hueOff val="-1689636"/>
              <a:satOff val="-4355"/>
              <a:lumOff val="-2941"/>
              <a:alphaOff val="0"/>
            </a:srgbClr>
          </a:solidFill>
          <a:prstDash val="solid"/>
          <a:miter lim="800000"/>
        </a:ln>
        <a:effectLst/>
      </dgm:spPr>
      <dgm:t>
        <a:bodyPr/>
        <a:lstStyle/>
        <a:p>
          <a:pPr>
            <a:buNone/>
          </a:pPr>
          <a:r>
            <a:rPr lang="es-ES" sz="1200" dirty="0">
              <a:solidFill>
                <a:schemeClr val="tx1">
                  <a:lumMod val="50000"/>
                </a:schemeClr>
              </a:solidFill>
              <a:latin typeface="+mn-lt"/>
              <a:ea typeface="+mn-ea"/>
              <a:cs typeface="+mn-cs"/>
            </a:rPr>
            <a:t>Fábrica de Industrias ALES C.A. ubicada en la ciudad de Manta, área de Envase de</a:t>
          </a:r>
          <a:endParaRPr lang="es-EC" sz="1200" dirty="0">
            <a:solidFill>
              <a:schemeClr val="tx1">
                <a:lumMod val="50000"/>
              </a:schemeClr>
            </a:solidFill>
            <a:latin typeface="+mn-lt"/>
            <a:ea typeface="+mn-ea"/>
            <a:cs typeface="+mn-cs"/>
          </a:endParaRPr>
        </a:p>
      </dgm:t>
    </dgm:pt>
    <dgm:pt modelId="{BD36DCF5-8F34-4B6D-8FAD-E4BD248C8447}" type="parTrans" cxnId="{DEEC8509-B446-40C7-B134-8039C177CE6D}">
      <dgm:prSet/>
      <dgm:spPr/>
      <dgm:t>
        <a:bodyPr/>
        <a:lstStyle/>
        <a:p>
          <a:endParaRPr lang="es-EC" sz="1200">
            <a:solidFill>
              <a:schemeClr val="tx1">
                <a:lumMod val="50000"/>
              </a:schemeClr>
            </a:solidFill>
            <a:latin typeface="+mn-lt"/>
          </a:endParaRPr>
        </a:p>
      </dgm:t>
    </dgm:pt>
    <dgm:pt modelId="{2336C51A-2532-4DBF-B91E-971546A33256}" type="sibTrans" cxnId="{DEEC8509-B446-40C7-B134-8039C177CE6D}">
      <dgm:prSet/>
      <dgm:spPr/>
      <dgm:t>
        <a:bodyPr/>
        <a:lstStyle/>
        <a:p>
          <a:endParaRPr lang="es-EC" sz="1200">
            <a:solidFill>
              <a:schemeClr val="tx1">
                <a:lumMod val="50000"/>
              </a:schemeClr>
            </a:solidFill>
            <a:latin typeface="+mn-lt"/>
          </a:endParaRPr>
        </a:p>
      </dgm:t>
    </dgm:pt>
    <dgm:pt modelId="{31B30083-28D3-413D-8F3A-49E8149EA7B1}">
      <dgm:prSet phldrT="[Texto]" custT="1"/>
      <dgm:spPr>
        <a:xfrm>
          <a:off x="458628" y="1796892"/>
          <a:ext cx="6420802" cy="413280"/>
        </a:xfrm>
        <a:prstGeom prst="roundRect">
          <a:avLst/>
        </a:prstGeom>
        <a:gradFill rotWithShape="0">
          <a:gsLst>
            <a:gs pos="0">
              <a:srgbClr val="5B9BD5">
                <a:hueOff val="-3379271"/>
                <a:satOff val="-8710"/>
                <a:lumOff val="-5883"/>
                <a:alphaOff val="0"/>
                <a:lumMod val="110000"/>
                <a:satMod val="105000"/>
                <a:tint val="67000"/>
              </a:srgbClr>
            </a:gs>
            <a:gs pos="50000">
              <a:srgbClr val="5B9BD5">
                <a:hueOff val="-3379271"/>
                <a:satOff val="-8710"/>
                <a:lumOff val="-5883"/>
                <a:alphaOff val="0"/>
                <a:lumMod val="105000"/>
                <a:satMod val="103000"/>
                <a:tint val="73000"/>
              </a:srgbClr>
            </a:gs>
            <a:gs pos="100000">
              <a:srgbClr val="5B9BD5">
                <a:hueOff val="-3379271"/>
                <a:satOff val="-8710"/>
                <a:lumOff val="-5883"/>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chemeClr val="tx1">
                  <a:lumMod val="50000"/>
                </a:schemeClr>
              </a:solidFill>
              <a:latin typeface="+mn-lt"/>
              <a:ea typeface="+mn-ea"/>
              <a:cs typeface="+mn-cs"/>
            </a:rPr>
            <a:t>Línea de producción elegida</a:t>
          </a:r>
          <a:endParaRPr lang="es-EC" sz="1200" dirty="0">
            <a:solidFill>
              <a:schemeClr val="tx1">
                <a:lumMod val="50000"/>
              </a:schemeClr>
            </a:solidFill>
            <a:latin typeface="+mn-lt"/>
            <a:ea typeface="+mn-ea"/>
            <a:cs typeface="+mn-cs"/>
          </a:endParaRPr>
        </a:p>
      </dgm:t>
    </dgm:pt>
    <dgm:pt modelId="{564631DE-FE13-415E-B1B9-85C5CE4AE1B7}" type="parTrans" cxnId="{78EBF0B4-C650-440E-B342-11E7BCBC8385}">
      <dgm:prSet/>
      <dgm:spPr/>
      <dgm:t>
        <a:bodyPr/>
        <a:lstStyle/>
        <a:p>
          <a:endParaRPr lang="es-EC" sz="1200">
            <a:solidFill>
              <a:schemeClr val="tx1">
                <a:lumMod val="50000"/>
              </a:schemeClr>
            </a:solidFill>
            <a:latin typeface="+mn-lt"/>
          </a:endParaRPr>
        </a:p>
      </dgm:t>
    </dgm:pt>
    <dgm:pt modelId="{FEB03799-0086-4C26-82E2-88240A8C61CF}" type="sibTrans" cxnId="{78EBF0B4-C650-440E-B342-11E7BCBC8385}">
      <dgm:prSet/>
      <dgm:spPr/>
      <dgm:t>
        <a:bodyPr/>
        <a:lstStyle/>
        <a:p>
          <a:endParaRPr lang="es-EC" sz="1200">
            <a:solidFill>
              <a:schemeClr val="tx1">
                <a:lumMod val="50000"/>
              </a:schemeClr>
            </a:solidFill>
            <a:latin typeface="+mn-lt"/>
          </a:endParaRPr>
        </a:p>
      </dgm:t>
    </dgm:pt>
    <dgm:pt modelId="{E3CFA3BD-7FC2-40E4-A781-1F7F02569574}">
      <dgm:prSet phldrT="[Texto]" custT="1"/>
      <dgm:spPr>
        <a:xfrm>
          <a:off x="0" y="2003532"/>
          <a:ext cx="9172575" cy="595350"/>
        </a:xfrm>
        <a:prstGeom prst="rect">
          <a:avLst/>
        </a:prstGeo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gm:spPr>
      <dgm:t>
        <a:bodyPr/>
        <a:lstStyle/>
        <a:p>
          <a:pPr>
            <a:buNone/>
          </a:pPr>
          <a:r>
            <a:rPr lang="es-ES_tradnl" sz="1200" dirty="0">
              <a:solidFill>
                <a:schemeClr val="tx1">
                  <a:lumMod val="50000"/>
                </a:schemeClr>
              </a:solidFill>
              <a:latin typeface="+mn-lt"/>
              <a:ea typeface="+mn-ea"/>
              <a:cs typeface="+mn-cs"/>
            </a:rPr>
            <a:t>Líneas de envasado de mantecas y margarinas en presentación de 50 kilogramos.</a:t>
          </a:r>
          <a:endParaRPr lang="es-EC" sz="1200" dirty="0">
            <a:solidFill>
              <a:schemeClr val="tx1">
                <a:lumMod val="50000"/>
              </a:schemeClr>
            </a:solidFill>
            <a:latin typeface="+mn-lt"/>
            <a:ea typeface="+mn-ea"/>
            <a:cs typeface="+mn-cs"/>
          </a:endParaRPr>
        </a:p>
      </dgm:t>
    </dgm:pt>
    <dgm:pt modelId="{1B83365A-8961-4F30-AD80-A07718C43255}" type="parTrans" cxnId="{13702D14-1791-4520-ACBA-610EC43B5125}">
      <dgm:prSet/>
      <dgm:spPr/>
      <dgm:t>
        <a:bodyPr/>
        <a:lstStyle/>
        <a:p>
          <a:endParaRPr lang="es-EC" sz="1200">
            <a:solidFill>
              <a:schemeClr val="tx1">
                <a:lumMod val="50000"/>
              </a:schemeClr>
            </a:solidFill>
            <a:latin typeface="+mn-lt"/>
          </a:endParaRPr>
        </a:p>
      </dgm:t>
    </dgm:pt>
    <dgm:pt modelId="{0F122CD2-C380-480B-B42C-174FE5B2F6F2}" type="sibTrans" cxnId="{13702D14-1791-4520-ACBA-610EC43B5125}">
      <dgm:prSet/>
      <dgm:spPr/>
      <dgm:t>
        <a:bodyPr/>
        <a:lstStyle/>
        <a:p>
          <a:endParaRPr lang="es-EC" sz="1200">
            <a:solidFill>
              <a:schemeClr val="tx1">
                <a:lumMod val="50000"/>
              </a:schemeClr>
            </a:solidFill>
            <a:latin typeface="+mn-lt"/>
          </a:endParaRPr>
        </a:p>
      </dgm:t>
    </dgm:pt>
    <dgm:pt modelId="{F937EFA3-8B1D-4716-8708-FA04FB6DAA8A}">
      <dgm:prSet phldrT="[Texto]" custT="1"/>
      <dgm:spPr>
        <a:xfrm>
          <a:off x="458628" y="2674482"/>
          <a:ext cx="6420802" cy="413280"/>
        </a:xfrm>
        <a:prstGeom prst="roundRect">
          <a:avLst/>
        </a:prstGeom>
        <a:gradFill rotWithShape="0">
          <a:gsLst>
            <a:gs pos="0">
              <a:srgbClr val="5B9BD5">
                <a:hueOff val="-5068907"/>
                <a:satOff val="-13064"/>
                <a:lumOff val="-8824"/>
                <a:alphaOff val="0"/>
                <a:lumMod val="110000"/>
                <a:satMod val="105000"/>
                <a:tint val="67000"/>
              </a:srgbClr>
            </a:gs>
            <a:gs pos="50000">
              <a:srgbClr val="5B9BD5">
                <a:hueOff val="-5068907"/>
                <a:satOff val="-13064"/>
                <a:lumOff val="-8824"/>
                <a:alphaOff val="0"/>
                <a:lumMod val="105000"/>
                <a:satMod val="103000"/>
                <a:tint val="73000"/>
              </a:srgbClr>
            </a:gs>
            <a:gs pos="100000">
              <a:srgbClr val="5B9BD5">
                <a:hueOff val="-5068907"/>
                <a:satOff val="-13064"/>
                <a:lumOff val="-882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chemeClr val="tx1">
                  <a:lumMod val="50000"/>
                </a:schemeClr>
              </a:solidFill>
              <a:latin typeface="+mn-lt"/>
              <a:ea typeface="+mn-ea"/>
              <a:cs typeface="+mn-cs"/>
            </a:rPr>
            <a:t>Población</a:t>
          </a:r>
          <a:endParaRPr lang="es-EC" sz="1200" dirty="0">
            <a:solidFill>
              <a:schemeClr val="tx1">
                <a:lumMod val="50000"/>
              </a:schemeClr>
            </a:solidFill>
            <a:latin typeface="+mn-lt"/>
            <a:ea typeface="+mn-ea"/>
            <a:cs typeface="+mn-cs"/>
          </a:endParaRPr>
        </a:p>
      </dgm:t>
    </dgm:pt>
    <dgm:pt modelId="{02299B0E-25EA-45E9-8848-B6A252B6422F}" type="parTrans" cxnId="{B8E366D2-713E-4BEB-A01A-52D218A68869}">
      <dgm:prSet/>
      <dgm:spPr/>
      <dgm:t>
        <a:bodyPr/>
        <a:lstStyle/>
        <a:p>
          <a:endParaRPr lang="es-EC" sz="1200">
            <a:solidFill>
              <a:schemeClr val="tx1">
                <a:lumMod val="50000"/>
              </a:schemeClr>
            </a:solidFill>
            <a:latin typeface="+mn-lt"/>
          </a:endParaRPr>
        </a:p>
      </dgm:t>
    </dgm:pt>
    <dgm:pt modelId="{5E033C3C-9E24-4FF2-B7F4-A6C0A5EB641F}" type="sibTrans" cxnId="{B8E366D2-713E-4BEB-A01A-52D218A68869}">
      <dgm:prSet/>
      <dgm:spPr/>
      <dgm:t>
        <a:bodyPr/>
        <a:lstStyle/>
        <a:p>
          <a:endParaRPr lang="es-EC" sz="1200">
            <a:solidFill>
              <a:schemeClr val="tx1">
                <a:lumMod val="50000"/>
              </a:schemeClr>
            </a:solidFill>
            <a:latin typeface="+mn-lt"/>
          </a:endParaRPr>
        </a:p>
      </dgm:t>
    </dgm:pt>
    <dgm:pt modelId="{1E3EE834-7297-469E-9D41-C1E64303F8A6}">
      <dgm:prSet phldrT="[Texto]" custT="1"/>
      <dgm:spPr>
        <a:xfrm>
          <a:off x="0" y="2881122"/>
          <a:ext cx="9172575" cy="595350"/>
        </a:xfrm>
        <a:prstGeom prst="rect">
          <a:avLst/>
        </a:prstGeom>
        <a:solidFill>
          <a:sysClr val="window" lastClr="FFFFFF">
            <a:alpha val="90000"/>
            <a:hueOff val="0"/>
            <a:satOff val="0"/>
            <a:lumOff val="0"/>
            <a:alphaOff val="0"/>
          </a:sysClr>
        </a:solidFill>
        <a:ln w="6350" cap="flat" cmpd="sng" algn="ctr">
          <a:solidFill>
            <a:srgbClr val="5B9BD5">
              <a:hueOff val="-5068907"/>
              <a:satOff val="-13064"/>
              <a:lumOff val="-8824"/>
              <a:alphaOff val="0"/>
            </a:srgbClr>
          </a:solidFill>
          <a:prstDash val="solid"/>
          <a:miter lim="800000"/>
        </a:ln>
        <a:effectLst/>
      </dgm:spPr>
      <dgm:t>
        <a:bodyPr/>
        <a:lstStyle/>
        <a:p>
          <a:pPr>
            <a:buNone/>
          </a:pPr>
          <a:r>
            <a:rPr lang="es-ES_tradnl" sz="1200" dirty="0">
              <a:solidFill>
                <a:schemeClr val="tx1">
                  <a:lumMod val="50000"/>
                </a:schemeClr>
              </a:solidFill>
              <a:latin typeface="+mn-lt"/>
              <a:ea typeface="+mn-ea"/>
              <a:cs typeface="+mn-cs"/>
            </a:rPr>
            <a:t>Personal operativo conformado por un grupo de 22 trabajadores.</a:t>
          </a:r>
          <a:endParaRPr lang="es-EC" sz="1200" dirty="0">
            <a:solidFill>
              <a:schemeClr val="tx1">
                <a:lumMod val="50000"/>
              </a:schemeClr>
            </a:solidFill>
            <a:latin typeface="+mn-lt"/>
            <a:ea typeface="+mn-ea"/>
            <a:cs typeface="+mn-cs"/>
          </a:endParaRPr>
        </a:p>
      </dgm:t>
    </dgm:pt>
    <dgm:pt modelId="{F3EF7FBE-0615-46B5-B251-BE29AA290B9B}" type="parTrans" cxnId="{92C3AF5D-0378-4B0F-915B-126A4B11BD4E}">
      <dgm:prSet/>
      <dgm:spPr/>
      <dgm:t>
        <a:bodyPr/>
        <a:lstStyle/>
        <a:p>
          <a:endParaRPr lang="es-EC" sz="1200">
            <a:solidFill>
              <a:schemeClr val="tx1">
                <a:lumMod val="50000"/>
              </a:schemeClr>
            </a:solidFill>
            <a:latin typeface="+mn-lt"/>
          </a:endParaRPr>
        </a:p>
      </dgm:t>
    </dgm:pt>
    <dgm:pt modelId="{3B4D6AE6-1D30-4062-8690-382261EC66B4}" type="sibTrans" cxnId="{92C3AF5D-0378-4B0F-915B-126A4B11BD4E}">
      <dgm:prSet/>
      <dgm:spPr/>
      <dgm:t>
        <a:bodyPr/>
        <a:lstStyle/>
        <a:p>
          <a:endParaRPr lang="es-EC" sz="1200">
            <a:solidFill>
              <a:schemeClr val="tx1">
                <a:lumMod val="50000"/>
              </a:schemeClr>
            </a:solidFill>
            <a:latin typeface="+mn-lt"/>
          </a:endParaRPr>
        </a:p>
      </dgm:t>
    </dgm:pt>
    <dgm:pt modelId="{F777B39A-D1AB-493F-967D-A934BFD868C3}">
      <dgm:prSet phldrT="[Texto]" custT="1"/>
      <dgm:spPr>
        <a:xfrm>
          <a:off x="458628" y="3552072"/>
          <a:ext cx="6420802" cy="413280"/>
        </a:xfrm>
        <a:prstGeom prst="roundRect">
          <a:avLst/>
        </a:prstGeom>
        <a:gradFill rotWithShape="0">
          <a:gsLst>
            <a:gs pos="0">
              <a:srgbClr val="5B9BD5">
                <a:hueOff val="-6758543"/>
                <a:satOff val="-17419"/>
                <a:lumOff val="-11765"/>
                <a:alphaOff val="0"/>
                <a:lumMod val="110000"/>
                <a:satMod val="105000"/>
                <a:tint val="67000"/>
              </a:srgbClr>
            </a:gs>
            <a:gs pos="50000">
              <a:srgbClr val="5B9BD5">
                <a:hueOff val="-6758543"/>
                <a:satOff val="-17419"/>
                <a:lumOff val="-11765"/>
                <a:alphaOff val="0"/>
                <a:lumMod val="105000"/>
                <a:satMod val="103000"/>
                <a:tint val="73000"/>
              </a:srgbClr>
            </a:gs>
            <a:gs pos="100000">
              <a:srgbClr val="5B9BD5">
                <a:hueOff val="-6758543"/>
                <a:satOff val="-17419"/>
                <a:lumOff val="-1176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chemeClr val="tx1">
                  <a:lumMod val="50000"/>
                </a:schemeClr>
              </a:solidFill>
              <a:latin typeface="+mn-lt"/>
              <a:ea typeface="+mn-ea"/>
              <a:cs typeface="+mn-cs"/>
            </a:rPr>
            <a:t>Criterios de Inclusión</a:t>
          </a:r>
          <a:endParaRPr lang="es-EC" sz="1200" dirty="0">
            <a:solidFill>
              <a:schemeClr val="tx1">
                <a:lumMod val="50000"/>
              </a:schemeClr>
            </a:solidFill>
            <a:latin typeface="+mn-lt"/>
            <a:ea typeface="+mn-ea"/>
            <a:cs typeface="+mn-cs"/>
          </a:endParaRPr>
        </a:p>
      </dgm:t>
    </dgm:pt>
    <dgm:pt modelId="{3D0A9AF3-5F89-4040-8F4E-B9007887D9B0}" type="parTrans" cxnId="{A54B8338-A99E-4FA5-A1A8-00C57EA73021}">
      <dgm:prSet/>
      <dgm:spPr/>
      <dgm:t>
        <a:bodyPr/>
        <a:lstStyle/>
        <a:p>
          <a:endParaRPr lang="es-EC" sz="1200">
            <a:solidFill>
              <a:schemeClr val="tx1">
                <a:lumMod val="50000"/>
              </a:schemeClr>
            </a:solidFill>
            <a:latin typeface="+mn-lt"/>
          </a:endParaRPr>
        </a:p>
      </dgm:t>
    </dgm:pt>
    <dgm:pt modelId="{006912A2-9A33-4A9A-9EAF-E335EEFACEF1}" type="sibTrans" cxnId="{A54B8338-A99E-4FA5-A1A8-00C57EA73021}">
      <dgm:prSet/>
      <dgm:spPr/>
      <dgm:t>
        <a:bodyPr/>
        <a:lstStyle/>
        <a:p>
          <a:endParaRPr lang="es-EC" sz="1200">
            <a:solidFill>
              <a:schemeClr val="tx1">
                <a:lumMod val="50000"/>
              </a:schemeClr>
            </a:solidFill>
            <a:latin typeface="+mn-lt"/>
          </a:endParaRPr>
        </a:p>
      </dgm:t>
    </dgm:pt>
    <dgm:pt modelId="{BC30AF04-CB34-4E37-B230-0B528DC86432}">
      <dgm:prSet phldrT="[Texto]" custT="1"/>
      <dgm:spPr>
        <a:xfrm>
          <a:off x="0" y="3758712"/>
          <a:ext cx="9172575" cy="793800"/>
        </a:xfrm>
        <a:prstGeom prst="rect">
          <a:avLst/>
        </a:prstGeo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gm:spPr>
      <dgm:t>
        <a:bodyPr/>
        <a:lstStyle/>
        <a:p>
          <a:pPr>
            <a:buNone/>
          </a:pPr>
          <a:r>
            <a:rPr lang="es-ES_tradnl" sz="1200" dirty="0">
              <a:solidFill>
                <a:schemeClr val="tx1">
                  <a:lumMod val="50000"/>
                </a:schemeClr>
              </a:solidFill>
              <a:latin typeface="+mn-lt"/>
              <a:ea typeface="+mn-ea"/>
              <a:cs typeface="+mn-cs"/>
            </a:rPr>
            <a:t>Constar en el registro de nómina como auxiliares de procesos, haber laborado en las</a:t>
          </a:r>
          <a:endParaRPr lang="es-EC" sz="1200" dirty="0">
            <a:solidFill>
              <a:schemeClr val="tx1">
                <a:lumMod val="50000"/>
              </a:schemeClr>
            </a:solidFill>
            <a:latin typeface="+mn-lt"/>
            <a:ea typeface="+mn-ea"/>
            <a:cs typeface="+mn-cs"/>
          </a:endParaRPr>
        </a:p>
      </dgm:t>
    </dgm:pt>
    <dgm:pt modelId="{BD5C516D-7E1D-40BC-BFA5-58385221C9E5}" type="parTrans" cxnId="{4A60ED60-B332-4D3F-9703-33E5AAE8B583}">
      <dgm:prSet/>
      <dgm:spPr/>
      <dgm:t>
        <a:bodyPr/>
        <a:lstStyle/>
        <a:p>
          <a:endParaRPr lang="es-EC" sz="1200">
            <a:solidFill>
              <a:schemeClr val="tx1">
                <a:lumMod val="50000"/>
              </a:schemeClr>
            </a:solidFill>
            <a:latin typeface="+mn-lt"/>
          </a:endParaRPr>
        </a:p>
      </dgm:t>
    </dgm:pt>
    <dgm:pt modelId="{B2D1D1FC-C507-447A-BA54-0BBC41869E59}" type="sibTrans" cxnId="{4A60ED60-B332-4D3F-9703-33E5AAE8B583}">
      <dgm:prSet/>
      <dgm:spPr/>
      <dgm:t>
        <a:bodyPr/>
        <a:lstStyle/>
        <a:p>
          <a:endParaRPr lang="es-EC" sz="1200">
            <a:solidFill>
              <a:schemeClr val="tx1">
                <a:lumMod val="50000"/>
              </a:schemeClr>
            </a:solidFill>
            <a:latin typeface="+mn-lt"/>
          </a:endParaRPr>
        </a:p>
      </dgm:t>
    </dgm:pt>
    <dgm:pt modelId="{2D06676D-3413-4A0C-899C-C63C61602502}">
      <dgm:prSet phldrT="[Texto]" custT="1"/>
      <dgm:spPr>
        <a:xfrm>
          <a:off x="0" y="3758712"/>
          <a:ext cx="9172575" cy="793800"/>
        </a:xfr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gm:spPr>
      <dgm:t>
        <a:bodyPr/>
        <a:lstStyle/>
        <a:p>
          <a:pPr>
            <a:buNone/>
          </a:pPr>
          <a:r>
            <a:rPr lang="es-ES_tradnl" sz="1200" dirty="0">
              <a:solidFill>
                <a:schemeClr val="tx1">
                  <a:lumMod val="50000"/>
                </a:schemeClr>
              </a:solidFill>
              <a:latin typeface="+mn-lt"/>
              <a:ea typeface="+mn-ea"/>
              <a:cs typeface="+mn-cs"/>
            </a:rPr>
            <a:t>líneas de envasado de manteca y margarina por más de 6 meses.</a:t>
          </a:r>
          <a:endParaRPr lang="es-EC" sz="1200" dirty="0">
            <a:solidFill>
              <a:schemeClr val="tx1">
                <a:lumMod val="50000"/>
              </a:schemeClr>
            </a:solidFill>
            <a:latin typeface="+mn-lt"/>
            <a:ea typeface="+mn-ea"/>
            <a:cs typeface="+mn-cs"/>
          </a:endParaRPr>
        </a:p>
      </dgm:t>
    </dgm:pt>
    <dgm:pt modelId="{D6849C16-09B1-4193-B7DD-B4043AE89C27}" type="parTrans" cxnId="{1F3491CF-7AA7-4DA0-9BF0-E08C99CE10F9}">
      <dgm:prSet/>
      <dgm:spPr/>
      <dgm:t>
        <a:bodyPr/>
        <a:lstStyle/>
        <a:p>
          <a:endParaRPr lang="es-EC"/>
        </a:p>
      </dgm:t>
    </dgm:pt>
    <dgm:pt modelId="{69B0AE49-ACAB-4B99-82B7-7172BB6E6412}" type="sibTrans" cxnId="{1F3491CF-7AA7-4DA0-9BF0-E08C99CE10F9}">
      <dgm:prSet/>
      <dgm:spPr/>
      <dgm:t>
        <a:bodyPr/>
        <a:lstStyle/>
        <a:p>
          <a:endParaRPr lang="es-EC"/>
        </a:p>
      </dgm:t>
    </dgm:pt>
    <dgm:pt modelId="{3D3712EB-652E-4C53-9509-7CFF1BED98C2}">
      <dgm:prSet phldrT="[Texto]" custT="1"/>
      <dgm:spPr>
        <a:xfrm>
          <a:off x="0" y="1125942"/>
          <a:ext cx="9172575" cy="595350"/>
        </a:xfrm>
        <a:solidFill>
          <a:sysClr val="window" lastClr="FFFFFF">
            <a:alpha val="90000"/>
            <a:hueOff val="0"/>
            <a:satOff val="0"/>
            <a:lumOff val="0"/>
            <a:alphaOff val="0"/>
          </a:sysClr>
        </a:solidFill>
        <a:ln w="6350" cap="flat" cmpd="sng" algn="ctr">
          <a:solidFill>
            <a:srgbClr val="5B9BD5">
              <a:hueOff val="-1689636"/>
              <a:satOff val="-4355"/>
              <a:lumOff val="-2941"/>
              <a:alphaOff val="0"/>
            </a:srgbClr>
          </a:solidFill>
          <a:prstDash val="solid"/>
          <a:miter lim="800000"/>
        </a:ln>
        <a:effectLst/>
      </dgm:spPr>
      <dgm:t>
        <a:bodyPr/>
        <a:lstStyle/>
        <a:p>
          <a:pPr>
            <a:buNone/>
          </a:pPr>
          <a:r>
            <a:rPr lang="es-ES" sz="1200" dirty="0">
              <a:solidFill>
                <a:schemeClr val="tx1">
                  <a:lumMod val="50000"/>
                </a:schemeClr>
              </a:solidFill>
              <a:latin typeface="+mn-lt"/>
              <a:ea typeface="+mn-ea"/>
              <a:cs typeface="+mn-cs"/>
            </a:rPr>
            <a:t>Manteca - Aceite.</a:t>
          </a:r>
          <a:endParaRPr lang="es-EC" sz="1200" dirty="0">
            <a:solidFill>
              <a:schemeClr val="tx1">
                <a:lumMod val="50000"/>
              </a:schemeClr>
            </a:solidFill>
            <a:latin typeface="+mn-lt"/>
            <a:ea typeface="+mn-ea"/>
            <a:cs typeface="+mn-cs"/>
          </a:endParaRPr>
        </a:p>
      </dgm:t>
    </dgm:pt>
    <dgm:pt modelId="{37AA6F15-EE9D-41DC-9A4C-2C0A2CA1DDF8}" type="parTrans" cxnId="{74B24672-BDF7-46F3-8E63-BCBC378FA52C}">
      <dgm:prSet/>
      <dgm:spPr/>
      <dgm:t>
        <a:bodyPr/>
        <a:lstStyle/>
        <a:p>
          <a:endParaRPr lang="es-EC"/>
        </a:p>
      </dgm:t>
    </dgm:pt>
    <dgm:pt modelId="{4C104D1F-8B13-442B-A6B5-21AF45D1C83E}" type="sibTrans" cxnId="{74B24672-BDF7-46F3-8E63-BCBC378FA52C}">
      <dgm:prSet/>
      <dgm:spPr/>
      <dgm:t>
        <a:bodyPr/>
        <a:lstStyle/>
        <a:p>
          <a:endParaRPr lang="es-EC"/>
        </a:p>
      </dgm:t>
    </dgm:pt>
    <dgm:pt modelId="{C60B52B9-761C-4DA3-A9F6-B2C5706D8681}" type="pres">
      <dgm:prSet presAssocID="{2637D089-FC72-46C1-9B4C-BBB6D83E3535}" presName="linear" presStyleCnt="0">
        <dgm:presLayoutVars>
          <dgm:dir/>
          <dgm:animLvl val="lvl"/>
          <dgm:resizeHandles val="exact"/>
        </dgm:presLayoutVars>
      </dgm:prSet>
      <dgm:spPr/>
    </dgm:pt>
    <dgm:pt modelId="{18D58003-C18C-4DC9-AD77-714810E8D021}" type="pres">
      <dgm:prSet presAssocID="{CA91D08B-1662-4288-B9CE-DB2E2D75A384}" presName="parentLin" presStyleCnt="0"/>
      <dgm:spPr/>
    </dgm:pt>
    <dgm:pt modelId="{3E88B6A2-D349-4BDD-9CE2-84122B401F1E}" type="pres">
      <dgm:prSet presAssocID="{CA91D08B-1662-4288-B9CE-DB2E2D75A384}" presName="parentLeftMargin" presStyleLbl="node1" presStyleIdx="0" presStyleCnt="5"/>
      <dgm:spPr/>
    </dgm:pt>
    <dgm:pt modelId="{8D47C977-5B3B-42C4-AE8E-4AD3DCA5F635}" type="pres">
      <dgm:prSet presAssocID="{CA91D08B-1662-4288-B9CE-DB2E2D75A384}" presName="parentText" presStyleLbl="node1" presStyleIdx="0" presStyleCnt="5">
        <dgm:presLayoutVars>
          <dgm:chMax val="0"/>
          <dgm:bulletEnabled val="1"/>
        </dgm:presLayoutVars>
      </dgm:prSet>
      <dgm:spPr/>
    </dgm:pt>
    <dgm:pt modelId="{A4CBA17A-132F-428F-AF28-C5F3E356C9AF}" type="pres">
      <dgm:prSet presAssocID="{CA91D08B-1662-4288-B9CE-DB2E2D75A384}" presName="negativeSpace" presStyleCnt="0"/>
      <dgm:spPr/>
    </dgm:pt>
    <dgm:pt modelId="{44EE82E3-F1CE-410A-865A-087BDE6CD823}" type="pres">
      <dgm:prSet presAssocID="{CA91D08B-1662-4288-B9CE-DB2E2D75A384}" presName="childText" presStyleLbl="conFgAcc1" presStyleIdx="0" presStyleCnt="5">
        <dgm:presLayoutVars>
          <dgm:bulletEnabled val="1"/>
        </dgm:presLayoutVars>
      </dgm:prSet>
      <dgm:spPr/>
    </dgm:pt>
    <dgm:pt modelId="{0078F020-B29D-45E1-B604-109D676FED6B}" type="pres">
      <dgm:prSet presAssocID="{92A3E228-C2A3-4966-BEE7-0057CC7CADE5}" presName="spaceBetweenRectangles" presStyleCnt="0"/>
      <dgm:spPr/>
    </dgm:pt>
    <dgm:pt modelId="{78905B97-FF03-4F95-8998-CF06F4A88FE3}" type="pres">
      <dgm:prSet presAssocID="{F7CFCAE1-8CFE-46DE-8C34-3E99C054F4AD}" presName="parentLin" presStyleCnt="0"/>
      <dgm:spPr/>
    </dgm:pt>
    <dgm:pt modelId="{575E8DBB-CD38-4D72-AC7A-1300E83F22EB}" type="pres">
      <dgm:prSet presAssocID="{F7CFCAE1-8CFE-46DE-8C34-3E99C054F4AD}" presName="parentLeftMargin" presStyleLbl="node1" presStyleIdx="0" presStyleCnt="5"/>
      <dgm:spPr/>
    </dgm:pt>
    <dgm:pt modelId="{E53E9951-34FA-4EDC-A457-C8088E192AD0}" type="pres">
      <dgm:prSet presAssocID="{F7CFCAE1-8CFE-46DE-8C34-3E99C054F4AD}" presName="parentText" presStyleLbl="node1" presStyleIdx="1" presStyleCnt="5">
        <dgm:presLayoutVars>
          <dgm:chMax val="0"/>
          <dgm:bulletEnabled val="1"/>
        </dgm:presLayoutVars>
      </dgm:prSet>
      <dgm:spPr/>
    </dgm:pt>
    <dgm:pt modelId="{A2B69D94-8209-477C-A71E-D1F78048C15D}" type="pres">
      <dgm:prSet presAssocID="{F7CFCAE1-8CFE-46DE-8C34-3E99C054F4AD}" presName="negativeSpace" presStyleCnt="0"/>
      <dgm:spPr/>
    </dgm:pt>
    <dgm:pt modelId="{17627CB3-CBA8-453B-AE85-DC9EEAFD2E5F}" type="pres">
      <dgm:prSet presAssocID="{F7CFCAE1-8CFE-46DE-8C34-3E99C054F4AD}" presName="childText" presStyleLbl="conFgAcc1" presStyleIdx="1" presStyleCnt="5">
        <dgm:presLayoutVars>
          <dgm:bulletEnabled val="1"/>
        </dgm:presLayoutVars>
      </dgm:prSet>
      <dgm:spPr>
        <a:prstGeom prst="rect">
          <a:avLst/>
        </a:prstGeom>
      </dgm:spPr>
    </dgm:pt>
    <dgm:pt modelId="{D66377DE-B8EA-487A-B171-5587E5BEF742}" type="pres">
      <dgm:prSet presAssocID="{D4655EB1-FF97-4FC2-8A00-43DD4A2CFEE8}" presName="spaceBetweenRectangles" presStyleCnt="0"/>
      <dgm:spPr/>
    </dgm:pt>
    <dgm:pt modelId="{08366EAC-31DC-423D-B7E8-2FB4D4D00C91}" type="pres">
      <dgm:prSet presAssocID="{31B30083-28D3-413D-8F3A-49E8149EA7B1}" presName="parentLin" presStyleCnt="0"/>
      <dgm:spPr/>
    </dgm:pt>
    <dgm:pt modelId="{E3860910-100D-47C1-956E-38E2BBF63A04}" type="pres">
      <dgm:prSet presAssocID="{31B30083-28D3-413D-8F3A-49E8149EA7B1}" presName="parentLeftMargin" presStyleLbl="node1" presStyleIdx="1" presStyleCnt="5"/>
      <dgm:spPr/>
    </dgm:pt>
    <dgm:pt modelId="{784E4033-6BEB-46C6-8283-25502DD44294}" type="pres">
      <dgm:prSet presAssocID="{31B30083-28D3-413D-8F3A-49E8149EA7B1}" presName="parentText" presStyleLbl="node1" presStyleIdx="2" presStyleCnt="5">
        <dgm:presLayoutVars>
          <dgm:chMax val="0"/>
          <dgm:bulletEnabled val="1"/>
        </dgm:presLayoutVars>
      </dgm:prSet>
      <dgm:spPr/>
    </dgm:pt>
    <dgm:pt modelId="{BEBB3685-65CD-444A-B717-FC0C40843502}" type="pres">
      <dgm:prSet presAssocID="{31B30083-28D3-413D-8F3A-49E8149EA7B1}" presName="negativeSpace" presStyleCnt="0"/>
      <dgm:spPr/>
    </dgm:pt>
    <dgm:pt modelId="{673F82EE-6A3B-47E7-91E6-2F44B5A6E522}" type="pres">
      <dgm:prSet presAssocID="{31B30083-28D3-413D-8F3A-49E8149EA7B1}" presName="childText" presStyleLbl="conFgAcc1" presStyleIdx="2" presStyleCnt="5">
        <dgm:presLayoutVars>
          <dgm:bulletEnabled val="1"/>
        </dgm:presLayoutVars>
      </dgm:prSet>
      <dgm:spPr/>
    </dgm:pt>
    <dgm:pt modelId="{CE0C8CEF-0EF4-45F0-9EE7-AE393856D00D}" type="pres">
      <dgm:prSet presAssocID="{FEB03799-0086-4C26-82E2-88240A8C61CF}" presName="spaceBetweenRectangles" presStyleCnt="0"/>
      <dgm:spPr/>
    </dgm:pt>
    <dgm:pt modelId="{7D0BC74D-0616-45BD-9630-22B9CFDCB9D9}" type="pres">
      <dgm:prSet presAssocID="{F937EFA3-8B1D-4716-8708-FA04FB6DAA8A}" presName="parentLin" presStyleCnt="0"/>
      <dgm:spPr/>
    </dgm:pt>
    <dgm:pt modelId="{2A355264-F889-43FB-831A-CAD2D2487C8B}" type="pres">
      <dgm:prSet presAssocID="{F937EFA3-8B1D-4716-8708-FA04FB6DAA8A}" presName="parentLeftMargin" presStyleLbl="node1" presStyleIdx="2" presStyleCnt="5"/>
      <dgm:spPr/>
    </dgm:pt>
    <dgm:pt modelId="{FAA8612B-C618-4555-BC95-2A1DC92B9B8A}" type="pres">
      <dgm:prSet presAssocID="{F937EFA3-8B1D-4716-8708-FA04FB6DAA8A}" presName="parentText" presStyleLbl="node1" presStyleIdx="3" presStyleCnt="5">
        <dgm:presLayoutVars>
          <dgm:chMax val="0"/>
          <dgm:bulletEnabled val="1"/>
        </dgm:presLayoutVars>
      </dgm:prSet>
      <dgm:spPr/>
    </dgm:pt>
    <dgm:pt modelId="{478519D9-03FC-4037-A61F-0A06E33618DA}" type="pres">
      <dgm:prSet presAssocID="{F937EFA3-8B1D-4716-8708-FA04FB6DAA8A}" presName="negativeSpace" presStyleCnt="0"/>
      <dgm:spPr/>
    </dgm:pt>
    <dgm:pt modelId="{443E9579-CFB7-4DB8-8BD2-1CD020C1B0C1}" type="pres">
      <dgm:prSet presAssocID="{F937EFA3-8B1D-4716-8708-FA04FB6DAA8A}" presName="childText" presStyleLbl="conFgAcc1" presStyleIdx="3" presStyleCnt="5">
        <dgm:presLayoutVars>
          <dgm:bulletEnabled val="1"/>
        </dgm:presLayoutVars>
      </dgm:prSet>
      <dgm:spPr/>
    </dgm:pt>
    <dgm:pt modelId="{7D4FE277-9B1F-4794-B52B-64BEE5B533F3}" type="pres">
      <dgm:prSet presAssocID="{5E033C3C-9E24-4FF2-B7F4-A6C0A5EB641F}" presName="spaceBetweenRectangles" presStyleCnt="0"/>
      <dgm:spPr/>
    </dgm:pt>
    <dgm:pt modelId="{430A2890-63E1-47D0-838D-0449617D3C65}" type="pres">
      <dgm:prSet presAssocID="{F777B39A-D1AB-493F-967D-A934BFD868C3}" presName="parentLin" presStyleCnt="0"/>
      <dgm:spPr/>
    </dgm:pt>
    <dgm:pt modelId="{78918002-76A1-41BE-BFC5-D88E5F1741BB}" type="pres">
      <dgm:prSet presAssocID="{F777B39A-D1AB-493F-967D-A934BFD868C3}" presName="parentLeftMargin" presStyleLbl="node1" presStyleIdx="3" presStyleCnt="5"/>
      <dgm:spPr/>
    </dgm:pt>
    <dgm:pt modelId="{DF849D75-74F2-4990-9E98-AD4F7035FBA2}" type="pres">
      <dgm:prSet presAssocID="{F777B39A-D1AB-493F-967D-A934BFD868C3}" presName="parentText" presStyleLbl="node1" presStyleIdx="4" presStyleCnt="5">
        <dgm:presLayoutVars>
          <dgm:chMax val="0"/>
          <dgm:bulletEnabled val="1"/>
        </dgm:presLayoutVars>
      </dgm:prSet>
      <dgm:spPr/>
    </dgm:pt>
    <dgm:pt modelId="{B45A372E-A5B1-416D-A3E6-4EC3B5030A5C}" type="pres">
      <dgm:prSet presAssocID="{F777B39A-D1AB-493F-967D-A934BFD868C3}" presName="negativeSpace" presStyleCnt="0"/>
      <dgm:spPr/>
    </dgm:pt>
    <dgm:pt modelId="{C402EB55-36BD-4A89-B092-06B56D4C80E2}" type="pres">
      <dgm:prSet presAssocID="{F777B39A-D1AB-493F-967D-A934BFD868C3}" presName="childText" presStyleLbl="conFgAcc1" presStyleIdx="4" presStyleCnt="5">
        <dgm:presLayoutVars>
          <dgm:bulletEnabled val="1"/>
        </dgm:presLayoutVars>
      </dgm:prSet>
      <dgm:spPr>
        <a:prstGeom prst="rect">
          <a:avLst/>
        </a:prstGeom>
      </dgm:spPr>
    </dgm:pt>
  </dgm:ptLst>
  <dgm:cxnLst>
    <dgm:cxn modelId="{DEEC8509-B446-40C7-B134-8039C177CE6D}" srcId="{F7CFCAE1-8CFE-46DE-8C34-3E99C054F4AD}" destId="{0188F30A-6B86-4509-A560-78143BDD68F7}" srcOrd="0" destOrd="0" parTransId="{BD36DCF5-8F34-4B6D-8FAD-E4BD248C8447}" sibTransId="{2336C51A-2532-4DBF-B91E-971546A33256}"/>
    <dgm:cxn modelId="{1DC2A40C-5F54-423A-B5AF-A16E9BFAE45B}" type="presOf" srcId="{2637D089-FC72-46C1-9B4C-BBB6D83E3535}" destId="{C60B52B9-761C-4DA3-A9F6-B2C5706D8681}" srcOrd="0" destOrd="0" presId="urn:microsoft.com/office/officeart/2005/8/layout/list1"/>
    <dgm:cxn modelId="{AC5A380E-CEA4-4DFC-AD39-EFE618B3CFC7}" type="presOf" srcId="{F937EFA3-8B1D-4716-8708-FA04FB6DAA8A}" destId="{2A355264-F889-43FB-831A-CAD2D2487C8B}" srcOrd="0" destOrd="0" presId="urn:microsoft.com/office/officeart/2005/8/layout/list1"/>
    <dgm:cxn modelId="{2186B611-3BE0-4A95-AA07-DEE9DBCC8756}" type="presOf" srcId="{F777B39A-D1AB-493F-967D-A934BFD868C3}" destId="{78918002-76A1-41BE-BFC5-D88E5F1741BB}" srcOrd="0" destOrd="0" presId="urn:microsoft.com/office/officeart/2005/8/layout/list1"/>
    <dgm:cxn modelId="{CA4D6A12-3826-4A89-AA5A-0BB0D38A8DBA}" type="presOf" srcId="{1E3EE834-7297-469E-9D41-C1E64303F8A6}" destId="{443E9579-CFB7-4DB8-8BD2-1CD020C1B0C1}" srcOrd="0" destOrd="0" presId="urn:microsoft.com/office/officeart/2005/8/layout/list1"/>
    <dgm:cxn modelId="{13702D14-1791-4520-ACBA-610EC43B5125}" srcId="{31B30083-28D3-413D-8F3A-49E8149EA7B1}" destId="{E3CFA3BD-7FC2-40E4-A781-1F7F02569574}" srcOrd="0" destOrd="0" parTransId="{1B83365A-8961-4F30-AD80-A07718C43255}" sibTransId="{0F122CD2-C380-480B-B42C-174FE5B2F6F2}"/>
    <dgm:cxn modelId="{6126CD14-4389-4E5E-87F3-54DADC59202D}" srcId="{CA91D08B-1662-4288-B9CE-DB2E2D75A384}" destId="{DEFC25AD-6F69-4728-9603-085C3FA99BB7}" srcOrd="0" destOrd="0" parTransId="{81164D53-290F-46D5-ABE7-F0DCC4B97DB7}" sibTransId="{8320F560-6198-4F19-96F4-B7E38A343758}"/>
    <dgm:cxn modelId="{23694B18-807C-4870-A457-6A7771C7055A}" type="presOf" srcId="{F937EFA3-8B1D-4716-8708-FA04FB6DAA8A}" destId="{FAA8612B-C618-4555-BC95-2A1DC92B9B8A}" srcOrd="1" destOrd="0" presId="urn:microsoft.com/office/officeart/2005/8/layout/list1"/>
    <dgm:cxn modelId="{7408E11C-F266-42F4-8C47-C3A40DB9A41E}" type="presOf" srcId="{DEFC25AD-6F69-4728-9603-085C3FA99BB7}" destId="{44EE82E3-F1CE-410A-865A-087BDE6CD823}" srcOrd="0" destOrd="0" presId="urn:microsoft.com/office/officeart/2005/8/layout/list1"/>
    <dgm:cxn modelId="{A54B8338-A99E-4FA5-A1A8-00C57EA73021}" srcId="{2637D089-FC72-46C1-9B4C-BBB6D83E3535}" destId="{F777B39A-D1AB-493F-967D-A934BFD868C3}" srcOrd="4" destOrd="0" parTransId="{3D0A9AF3-5F89-4040-8F4E-B9007887D9B0}" sibTransId="{006912A2-9A33-4A9A-9EAF-E335EEFACEF1}"/>
    <dgm:cxn modelId="{03974B3D-7043-4B76-AC68-CEFA3D38D306}" type="presOf" srcId="{F7CFCAE1-8CFE-46DE-8C34-3E99C054F4AD}" destId="{575E8DBB-CD38-4D72-AC7A-1300E83F22EB}" srcOrd="0" destOrd="0" presId="urn:microsoft.com/office/officeart/2005/8/layout/list1"/>
    <dgm:cxn modelId="{92C3AF5D-0378-4B0F-915B-126A4B11BD4E}" srcId="{F937EFA3-8B1D-4716-8708-FA04FB6DAA8A}" destId="{1E3EE834-7297-469E-9D41-C1E64303F8A6}" srcOrd="0" destOrd="0" parTransId="{F3EF7FBE-0615-46B5-B251-BE29AA290B9B}" sibTransId="{3B4D6AE6-1D30-4062-8690-382261EC66B4}"/>
    <dgm:cxn modelId="{4A60ED60-B332-4D3F-9703-33E5AAE8B583}" srcId="{F777B39A-D1AB-493F-967D-A934BFD868C3}" destId="{BC30AF04-CB34-4E37-B230-0B528DC86432}" srcOrd="0" destOrd="0" parTransId="{BD5C516D-7E1D-40BC-BFA5-58385221C9E5}" sibTransId="{B2D1D1FC-C507-447A-BA54-0BBC41869E59}"/>
    <dgm:cxn modelId="{4BDF4249-A30F-4DFF-B651-E536670FE1A2}" type="presOf" srcId="{31B30083-28D3-413D-8F3A-49E8149EA7B1}" destId="{784E4033-6BEB-46C6-8283-25502DD44294}" srcOrd="1" destOrd="0" presId="urn:microsoft.com/office/officeart/2005/8/layout/list1"/>
    <dgm:cxn modelId="{74B24672-BDF7-46F3-8E63-BCBC378FA52C}" srcId="{F7CFCAE1-8CFE-46DE-8C34-3E99C054F4AD}" destId="{3D3712EB-652E-4C53-9509-7CFF1BED98C2}" srcOrd="1" destOrd="0" parTransId="{37AA6F15-EE9D-41DC-9A4C-2C0A2CA1DDF8}" sibTransId="{4C104D1F-8B13-442B-A6B5-21AF45D1C83E}"/>
    <dgm:cxn modelId="{953A4B52-D875-4033-981D-9406FE3A3294}" type="presOf" srcId="{F7CFCAE1-8CFE-46DE-8C34-3E99C054F4AD}" destId="{E53E9951-34FA-4EDC-A457-C8088E192AD0}" srcOrd="1" destOrd="0" presId="urn:microsoft.com/office/officeart/2005/8/layout/list1"/>
    <dgm:cxn modelId="{7C8B0655-07BB-4129-AE9D-393E3C036D3C}" type="presOf" srcId="{CA91D08B-1662-4288-B9CE-DB2E2D75A384}" destId="{3E88B6A2-D349-4BDD-9CE2-84122B401F1E}" srcOrd="0" destOrd="0" presId="urn:microsoft.com/office/officeart/2005/8/layout/list1"/>
    <dgm:cxn modelId="{83147F79-1E81-4A6B-A144-C617403CF95E}" type="presOf" srcId="{0188F30A-6B86-4509-A560-78143BDD68F7}" destId="{17627CB3-CBA8-453B-AE85-DC9EEAFD2E5F}" srcOrd="0" destOrd="0" presId="urn:microsoft.com/office/officeart/2005/8/layout/list1"/>
    <dgm:cxn modelId="{81D1567C-CB86-4E32-BA70-CAC9A1E70A27}" type="presOf" srcId="{F777B39A-D1AB-493F-967D-A934BFD868C3}" destId="{DF849D75-74F2-4990-9E98-AD4F7035FBA2}" srcOrd="1" destOrd="0" presId="urn:microsoft.com/office/officeart/2005/8/layout/list1"/>
    <dgm:cxn modelId="{44EA51AB-A578-41A2-8967-B2F7501598EF}" type="presOf" srcId="{31B30083-28D3-413D-8F3A-49E8149EA7B1}" destId="{E3860910-100D-47C1-956E-38E2BBF63A04}" srcOrd="0" destOrd="0" presId="urn:microsoft.com/office/officeart/2005/8/layout/list1"/>
    <dgm:cxn modelId="{EB6BBCAE-A874-442E-B5C8-47CA86E500ED}" type="presOf" srcId="{E3CFA3BD-7FC2-40E4-A781-1F7F02569574}" destId="{673F82EE-6A3B-47E7-91E6-2F44B5A6E522}" srcOrd="0" destOrd="0" presId="urn:microsoft.com/office/officeart/2005/8/layout/list1"/>
    <dgm:cxn modelId="{78EBF0B4-C650-440E-B342-11E7BCBC8385}" srcId="{2637D089-FC72-46C1-9B4C-BBB6D83E3535}" destId="{31B30083-28D3-413D-8F3A-49E8149EA7B1}" srcOrd="2" destOrd="0" parTransId="{564631DE-FE13-415E-B1B9-85C5CE4AE1B7}" sibTransId="{FEB03799-0086-4C26-82E2-88240A8C61CF}"/>
    <dgm:cxn modelId="{A50EBDCC-0F11-4F9F-B7D5-EFC29FF36E1D}" type="presOf" srcId="{3D3712EB-652E-4C53-9509-7CFF1BED98C2}" destId="{17627CB3-CBA8-453B-AE85-DC9EEAFD2E5F}" srcOrd="0" destOrd="1" presId="urn:microsoft.com/office/officeart/2005/8/layout/list1"/>
    <dgm:cxn modelId="{1F3491CF-7AA7-4DA0-9BF0-E08C99CE10F9}" srcId="{F777B39A-D1AB-493F-967D-A934BFD868C3}" destId="{2D06676D-3413-4A0C-899C-C63C61602502}" srcOrd="1" destOrd="0" parTransId="{D6849C16-09B1-4193-B7DD-B4043AE89C27}" sibTransId="{69B0AE49-ACAB-4B99-82B7-7172BB6E6412}"/>
    <dgm:cxn modelId="{940438D1-723D-4741-8F8C-47E5D1191634}" type="presOf" srcId="{BC30AF04-CB34-4E37-B230-0B528DC86432}" destId="{C402EB55-36BD-4A89-B092-06B56D4C80E2}" srcOrd="0" destOrd="0" presId="urn:microsoft.com/office/officeart/2005/8/layout/list1"/>
    <dgm:cxn modelId="{B8E366D2-713E-4BEB-A01A-52D218A68869}" srcId="{2637D089-FC72-46C1-9B4C-BBB6D83E3535}" destId="{F937EFA3-8B1D-4716-8708-FA04FB6DAA8A}" srcOrd="3" destOrd="0" parTransId="{02299B0E-25EA-45E9-8848-B6A252B6422F}" sibTransId="{5E033C3C-9E24-4FF2-B7F4-A6C0A5EB641F}"/>
    <dgm:cxn modelId="{8F487DD7-050D-4451-996C-E0443F227679}" type="presOf" srcId="{CA91D08B-1662-4288-B9CE-DB2E2D75A384}" destId="{8D47C977-5B3B-42C4-AE8E-4AD3DCA5F635}" srcOrd="1" destOrd="0" presId="urn:microsoft.com/office/officeart/2005/8/layout/list1"/>
    <dgm:cxn modelId="{7DBFFDE1-6499-41AF-9A4A-86AEDEFF2422}" srcId="{2637D089-FC72-46C1-9B4C-BBB6D83E3535}" destId="{CA91D08B-1662-4288-B9CE-DB2E2D75A384}" srcOrd="0" destOrd="0" parTransId="{00565138-AE28-40DC-858D-7B639642757A}" sibTransId="{92A3E228-C2A3-4966-BEE7-0057CC7CADE5}"/>
    <dgm:cxn modelId="{B5AD50ED-798D-4B1D-924F-F0FC9AAADBBE}" type="presOf" srcId="{2D06676D-3413-4A0C-899C-C63C61602502}" destId="{C402EB55-36BD-4A89-B092-06B56D4C80E2}" srcOrd="0" destOrd="1" presId="urn:microsoft.com/office/officeart/2005/8/layout/list1"/>
    <dgm:cxn modelId="{61160AF4-971E-4B3C-A01E-C9A84FA21A2E}" srcId="{2637D089-FC72-46C1-9B4C-BBB6D83E3535}" destId="{F7CFCAE1-8CFE-46DE-8C34-3E99C054F4AD}" srcOrd="1" destOrd="0" parTransId="{BDEC8A32-900E-4C98-9218-019F8A65EF5A}" sibTransId="{D4655EB1-FF97-4FC2-8A00-43DD4A2CFEE8}"/>
    <dgm:cxn modelId="{2DBA3A8A-14F6-4F61-A09F-8EB32B46B79D}" type="presParOf" srcId="{C60B52B9-761C-4DA3-A9F6-B2C5706D8681}" destId="{18D58003-C18C-4DC9-AD77-714810E8D021}" srcOrd="0" destOrd="0" presId="urn:microsoft.com/office/officeart/2005/8/layout/list1"/>
    <dgm:cxn modelId="{4ED25EBD-EB07-4F33-AEBC-A28D51BA9B0C}" type="presParOf" srcId="{18D58003-C18C-4DC9-AD77-714810E8D021}" destId="{3E88B6A2-D349-4BDD-9CE2-84122B401F1E}" srcOrd="0" destOrd="0" presId="urn:microsoft.com/office/officeart/2005/8/layout/list1"/>
    <dgm:cxn modelId="{3E7EC3EB-C70A-416A-9098-B233A8E1BAF4}" type="presParOf" srcId="{18D58003-C18C-4DC9-AD77-714810E8D021}" destId="{8D47C977-5B3B-42C4-AE8E-4AD3DCA5F635}" srcOrd="1" destOrd="0" presId="urn:microsoft.com/office/officeart/2005/8/layout/list1"/>
    <dgm:cxn modelId="{266CB9C9-0CE3-4541-9022-4BAE26E6CE22}" type="presParOf" srcId="{C60B52B9-761C-4DA3-A9F6-B2C5706D8681}" destId="{A4CBA17A-132F-428F-AF28-C5F3E356C9AF}" srcOrd="1" destOrd="0" presId="urn:microsoft.com/office/officeart/2005/8/layout/list1"/>
    <dgm:cxn modelId="{DC0426E3-4DF3-4F50-BEE2-218D2A99EFDE}" type="presParOf" srcId="{C60B52B9-761C-4DA3-A9F6-B2C5706D8681}" destId="{44EE82E3-F1CE-410A-865A-087BDE6CD823}" srcOrd="2" destOrd="0" presId="urn:microsoft.com/office/officeart/2005/8/layout/list1"/>
    <dgm:cxn modelId="{F28AF1E3-19AD-468D-ACDA-13A339A4DCFC}" type="presParOf" srcId="{C60B52B9-761C-4DA3-A9F6-B2C5706D8681}" destId="{0078F020-B29D-45E1-B604-109D676FED6B}" srcOrd="3" destOrd="0" presId="urn:microsoft.com/office/officeart/2005/8/layout/list1"/>
    <dgm:cxn modelId="{3074C705-C507-4C11-B2A8-2684BD433DF7}" type="presParOf" srcId="{C60B52B9-761C-4DA3-A9F6-B2C5706D8681}" destId="{78905B97-FF03-4F95-8998-CF06F4A88FE3}" srcOrd="4" destOrd="0" presId="urn:microsoft.com/office/officeart/2005/8/layout/list1"/>
    <dgm:cxn modelId="{8FEEA54D-BBC5-4BA3-85ED-D9098C2F66AD}" type="presParOf" srcId="{78905B97-FF03-4F95-8998-CF06F4A88FE3}" destId="{575E8DBB-CD38-4D72-AC7A-1300E83F22EB}" srcOrd="0" destOrd="0" presId="urn:microsoft.com/office/officeart/2005/8/layout/list1"/>
    <dgm:cxn modelId="{88A06D80-0D9F-4669-AD2A-B5654E9910CB}" type="presParOf" srcId="{78905B97-FF03-4F95-8998-CF06F4A88FE3}" destId="{E53E9951-34FA-4EDC-A457-C8088E192AD0}" srcOrd="1" destOrd="0" presId="urn:microsoft.com/office/officeart/2005/8/layout/list1"/>
    <dgm:cxn modelId="{EBAFD19C-E184-4859-BBDA-6B7086001F11}" type="presParOf" srcId="{C60B52B9-761C-4DA3-A9F6-B2C5706D8681}" destId="{A2B69D94-8209-477C-A71E-D1F78048C15D}" srcOrd="5" destOrd="0" presId="urn:microsoft.com/office/officeart/2005/8/layout/list1"/>
    <dgm:cxn modelId="{35ACE88C-2D27-4A8F-A503-3E421189917E}" type="presParOf" srcId="{C60B52B9-761C-4DA3-A9F6-B2C5706D8681}" destId="{17627CB3-CBA8-453B-AE85-DC9EEAFD2E5F}" srcOrd="6" destOrd="0" presId="urn:microsoft.com/office/officeart/2005/8/layout/list1"/>
    <dgm:cxn modelId="{6EF28EC5-DC7A-45EC-B41C-B6A022B42F2F}" type="presParOf" srcId="{C60B52B9-761C-4DA3-A9F6-B2C5706D8681}" destId="{D66377DE-B8EA-487A-B171-5587E5BEF742}" srcOrd="7" destOrd="0" presId="urn:microsoft.com/office/officeart/2005/8/layout/list1"/>
    <dgm:cxn modelId="{026A93CA-BAE6-4608-9123-20CEC24D75EF}" type="presParOf" srcId="{C60B52B9-761C-4DA3-A9F6-B2C5706D8681}" destId="{08366EAC-31DC-423D-B7E8-2FB4D4D00C91}" srcOrd="8" destOrd="0" presId="urn:microsoft.com/office/officeart/2005/8/layout/list1"/>
    <dgm:cxn modelId="{DE2F6839-D806-4A27-8EBA-7FC47B9FC0B2}" type="presParOf" srcId="{08366EAC-31DC-423D-B7E8-2FB4D4D00C91}" destId="{E3860910-100D-47C1-956E-38E2BBF63A04}" srcOrd="0" destOrd="0" presId="urn:microsoft.com/office/officeart/2005/8/layout/list1"/>
    <dgm:cxn modelId="{1239DB6D-3501-4407-AA28-1CEDE774DDCF}" type="presParOf" srcId="{08366EAC-31DC-423D-B7E8-2FB4D4D00C91}" destId="{784E4033-6BEB-46C6-8283-25502DD44294}" srcOrd="1" destOrd="0" presId="urn:microsoft.com/office/officeart/2005/8/layout/list1"/>
    <dgm:cxn modelId="{A783C3AE-0A4E-4CF6-9BDF-0C1102D349EE}" type="presParOf" srcId="{C60B52B9-761C-4DA3-A9F6-B2C5706D8681}" destId="{BEBB3685-65CD-444A-B717-FC0C40843502}" srcOrd="9" destOrd="0" presId="urn:microsoft.com/office/officeart/2005/8/layout/list1"/>
    <dgm:cxn modelId="{FAABA437-84E3-4955-9A81-A981B5B5BB6E}" type="presParOf" srcId="{C60B52B9-761C-4DA3-A9F6-B2C5706D8681}" destId="{673F82EE-6A3B-47E7-91E6-2F44B5A6E522}" srcOrd="10" destOrd="0" presId="urn:microsoft.com/office/officeart/2005/8/layout/list1"/>
    <dgm:cxn modelId="{53AA88AB-3451-42DC-910E-7C53CAAA923C}" type="presParOf" srcId="{C60B52B9-761C-4DA3-A9F6-B2C5706D8681}" destId="{CE0C8CEF-0EF4-45F0-9EE7-AE393856D00D}" srcOrd="11" destOrd="0" presId="urn:microsoft.com/office/officeart/2005/8/layout/list1"/>
    <dgm:cxn modelId="{6CC3A643-2D5F-457B-8CFC-94E1F55F0063}" type="presParOf" srcId="{C60B52B9-761C-4DA3-A9F6-B2C5706D8681}" destId="{7D0BC74D-0616-45BD-9630-22B9CFDCB9D9}" srcOrd="12" destOrd="0" presId="urn:microsoft.com/office/officeart/2005/8/layout/list1"/>
    <dgm:cxn modelId="{8A3AED25-2A62-4064-BD89-87195F201EA6}" type="presParOf" srcId="{7D0BC74D-0616-45BD-9630-22B9CFDCB9D9}" destId="{2A355264-F889-43FB-831A-CAD2D2487C8B}" srcOrd="0" destOrd="0" presId="urn:microsoft.com/office/officeart/2005/8/layout/list1"/>
    <dgm:cxn modelId="{992A8DE1-B46E-4CC0-8888-1CBA04C2B771}" type="presParOf" srcId="{7D0BC74D-0616-45BD-9630-22B9CFDCB9D9}" destId="{FAA8612B-C618-4555-BC95-2A1DC92B9B8A}" srcOrd="1" destOrd="0" presId="urn:microsoft.com/office/officeart/2005/8/layout/list1"/>
    <dgm:cxn modelId="{82F86678-8895-4EFB-9C05-C4336FB1E076}" type="presParOf" srcId="{C60B52B9-761C-4DA3-A9F6-B2C5706D8681}" destId="{478519D9-03FC-4037-A61F-0A06E33618DA}" srcOrd="13" destOrd="0" presId="urn:microsoft.com/office/officeart/2005/8/layout/list1"/>
    <dgm:cxn modelId="{CA8312FF-F3FD-4CCC-9FAF-466038962F7B}" type="presParOf" srcId="{C60B52B9-761C-4DA3-A9F6-B2C5706D8681}" destId="{443E9579-CFB7-4DB8-8BD2-1CD020C1B0C1}" srcOrd="14" destOrd="0" presId="urn:microsoft.com/office/officeart/2005/8/layout/list1"/>
    <dgm:cxn modelId="{83A7F9DB-4421-4099-ACBE-83AF3CAC3CD6}" type="presParOf" srcId="{C60B52B9-761C-4DA3-A9F6-B2C5706D8681}" destId="{7D4FE277-9B1F-4794-B52B-64BEE5B533F3}" srcOrd="15" destOrd="0" presId="urn:microsoft.com/office/officeart/2005/8/layout/list1"/>
    <dgm:cxn modelId="{AE47AE8C-880C-43B8-A2FC-0D238ED33217}" type="presParOf" srcId="{C60B52B9-761C-4DA3-A9F6-B2C5706D8681}" destId="{430A2890-63E1-47D0-838D-0449617D3C65}" srcOrd="16" destOrd="0" presId="urn:microsoft.com/office/officeart/2005/8/layout/list1"/>
    <dgm:cxn modelId="{7E1F0B1E-613E-40DD-A923-FD30882B5FC4}" type="presParOf" srcId="{430A2890-63E1-47D0-838D-0449617D3C65}" destId="{78918002-76A1-41BE-BFC5-D88E5F1741BB}" srcOrd="0" destOrd="0" presId="urn:microsoft.com/office/officeart/2005/8/layout/list1"/>
    <dgm:cxn modelId="{17C45D73-B9A1-4746-8DF8-7E0B8FFAC6B3}" type="presParOf" srcId="{430A2890-63E1-47D0-838D-0449617D3C65}" destId="{DF849D75-74F2-4990-9E98-AD4F7035FBA2}" srcOrd="1" destOrd="0" presId="urn:microsoft.com/office/officeart/2005/8/layout/list1"/>
    <dgm:cxn modelId="{F3139CC5-CA0E-4846-B33F-10773FD925FC}" type="presParOf" srcId="{C60B52B9-761C-4DA3-A9F6-B2C5706D8681}" destId="{B45A372E-A5B1-416D-A3E6-4EC3B5030A5C}" srcOrd="17" destOrd="0" presId="urn:microsoft.com/office/officeart/2005/8/layout/list1"/>
    <dgm:cxn modelId="{E50A75D5-63EB-4DAE-848A-2AB5B430CA04}" type="presParOf" srcId="{C60B52B9-761C-4DA3-A9F6-B2C5706D8681}" destId="{C402EB55-36BD-4A89-B092-06B56D4C80E2}"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7D089-FC72-46C1-9B4C-BBB6D83E353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CA91D08B-1662-4288-B9CE-DB2E2D75A384}">
      <dgm:prSet phldrT="[Texto]" custT="1"/>
      <dgm:spPr>
        <a:xfrm>
          <a:off x="458628" y="14402"/>
          <a:ext cx="6420802" cy="442800"/>
        </a:xfrm>
        <a:prstGeom prst="round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ysClr val="windowText" lastClr="000000"/>
              </a:solidFill>
              <a:latin typeface="+mn-lt"/>
              <a:ea typeface="+mn-ea"/>
              <a:cs typeface="+mn-cs"/>
            </a:rPr>
            <a:t>Método de evaluación </a:t>
          </a:r>
          <a:endParaRPr lang="es-EC" sz="1200" dirty="0">
            <a:solidFill>
              <a:sysClr val="windowText" lastClr="000000"/>
            </a:solidFill>
            <a:latin typeface="+mn-lt"/>
            <a:ea typeface="+mn-ea"/>
            <a:cs typeface="+mn-cs"/>
          </a:endParaRPr>
        </a:p>
      </dgm:t>
    </dgm:pt>
    <dgm:pt modelId="{00565138-AE28-40DC-858D-7B639642757A}" type="parTrans" cxnId="{7DBFFDE1-6499-41AF-9A4A-86AEDEFF2422}">
      <dgm:prSet/>
      <dgm:spPr/>
      <dgm:t>
        <a:bodyPr/>
        <a:lstStyle/>
        <a:p>
          <a:endParaRPr lang="es-EC" sz="1200">
            <a:latin typeface="+mn-lt"/>
          </a:endParaRPr>
        </a:p>
      </dgm:t>
    </dgm:pt>
    <dgm:pt modelId="{92A3E228-C2A3-4966-BEE7-0057CC7CADE5}" type="sibTrans" cxnId="{7DBFFDE1-6499-41AF-9A4A-86AEDEFF2422}">
      <dgm:prSet/>
      <dgm:spPr/>
      <dgm:t>
        <a:bodyPr/>
        <a:lstStyle/>
        <a:p>
          <a:endParaRPr lang="es-EC" sz="1200">
            <a:latin typeface="+mn-lt"/>
          </a:endParaRPr>
        </a:p>
      </dgm:t>
    </dgm:pt>
    <dgm:pt modelId="{DEFC25AD-6F69-4728-9603-085C3FA99BB7}">
      <dgm:prSet phldrT="[Texto]" custT="1"/>
      <dgm:spPr>
        <a:xfrm>
          <a:off x="0" y="235802"/>
          <a:ext cx="9172575" cy="108675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EC" sz="1200" b="0" dirty="0">
              <a:solidFill>
                <a:sysClr val="windowText" lastClr="000000">
                  <a:hueOff val="0"/>
                  <a:satOff val="0"/>
                  <a:lumOff val="0"/>
                  <a:alphaOff val="0"/>
                </a:sysClr>
              </a:solidFill>
              <a:latin typeface="+mn-lt"/>
              <a:ea typeface="+mn-ea"/>
              <a:cs typeface="+mn-cs"/>
            </a:rPr>
            <a:t>Método OWAS (Ovako Working Analysis </a:t>
          </a:r>
          <a:r>
            <a:rPr lang="es-EC" sz="1200" b="0" dirty="0" err="1">
              <a:solidFill>
                <a:sysClr val="windowText" lastClr="000000">
                  <a:hueOff val="0"/>
                  <a:satOff val="0"/>
                  <a:lumOff val="0"/>
                  <a:alphaOff val="0"/>
                </a:sysClr>
              </a:solidFill>
              <a:latin typeface="+mn-lt"/>
              <a:ea typeface="+mn-ea"/>
              <a:cs typeface="+mn-cs"/>
            </a:rPr>
            <a:t>System</a:t>
          </a:r>
          <a:r>
            <a:rPr lang="es-EC" sz="1200" b="0" dirty="0">
              <a:solidFill>
                <a:sysClr val="windowText" lastClr="000000">
                  <a:hueOff val="0"/>
                  <a:satOff val="0"/>
                  <a:lumOff val="0"/>
                  <a:alphaOff val="0"/>
                </a:sysClr>
              </a:solidFill>
              <a:latin typeface="+mn-lt"/>
              <a:ea typeface="+mn-ea"/>
              <a:cs typeface="+mn-cs"/>
            </a:rPr>
            <a:t>).</a:t>
          </a:r>
        </a:p>
      </dgm:t>
    </dgm:pt>
    <dgm:pt modelId="{81164D53-290F-46D5-ABE7-F0DCC4B97DB7}" type="parTrans" cxnId="{6126CD14-4389-4E5E-87F3-54DADC59202D}">
      <dgm:prSet/>
      <dgm:spPr/>
      <dgm:t>
        <a:bodyPr/>
        <a:lstStyle/>
        <a:p>
          <a:endParaRPr lang="es-EC" sz="1200">
            <a:latin typeface="+mn-lt"/>
          </a:endParaRPr>
        </a:p>
      </dgm:t>
    </dgm:pt>
    <dgm:pt modelId="{8320F560-6198-4F19-96F4-B7E38A343758}" type="sibTrans" cxnId="{6126CD14-4389-4E5E-87F3-54DADC59202D}">
      <dgm:prSet/>
      <dgm:spPr/>
      <dgm:t>
        <a:bodyPr/>
        <a:lstStyle/>
        <a:p>
          <a:endParaRPr lang="es-EC" sz="1200">
            <a:latin typeface="+mn-lt"/>
          </a:endParaRPr>
        </a:p>
      </dgm:t>
    </dgm:pt>
    <dgm:pt modelId="{0188F30A-6B86-4509-A560-78143BDD68F7}">
      <dgm:prSet phldrT="[Texto]" custT="1"/>
      <dgm:spPr>
        <a:xfrm>
          <a:off x="0" y="1597999"/>
          <a:ext cx="9172575" cy="1299375"/>
        </a:xfrm>
        <a:prstGeom prst="rect">
          <a:avLst/>
        </a:prstGeo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gm:spPr>
      <dgm:t>
        <a:bodyPr/>
        <a:lstStyle/>
        <a:p>
          <a:pPr>
            <a:buNone/>
          </a:pPr>
          <a:r>
            <a:rPr lang="es-ES_tradnl" sz="1200" i="0" dirty="0">
              <a:solidFill>
                <a:sysClr val="windowText" lastClr="000000">
                  <a:hueOff val="0"/>
                  <a:satOff val="0"/>
                  <a:lumOff val="0"/>
                  <a:alphaOff val="0"/>
                </a:sysClr>
              </a:solidFill>
              <a:latin typeface="+mn-lt"/>
              <a:ea typeface="+mn-ea"/>
              <a:cs typeface="+mn-cs"/>
            </a:rPr>
            <a:t>Estudio Ergo para codificar las posturas obtenidas </a:t>
          </a:r>
          <a:r>
            <a:rPr lang="es-ES_tradnl" sz="800" i="0" dirty="0">
              <a:solidFill>
                <a:sysClr val="windowText" lastClr="000000">
                  <a:hueOff val="0"/>
                  <a:satOff val="0"/>
                  <a:lumOff val="0"/>
                  <a:alphaOff val="0"/>
                </a:sysClr>
              </a:solidFill>
              <a:latin typeface="+mn-lt"/>
              <a:ea typeface="+mn-ea"/>
              <a:cs typeface="+mn-cs"/>
            </a:rPr>
            <a:t>(7)</a:t>
          </a:r>
          <a:r>
            <a:rPr lang="es-ES_tradnl" sz="1200" i="0" dirty="0">
              <a:solidFill>
                <a:sysClr val="windowText" lastClr="000000">
                  <a:hueOff val="0"/>
                  <a:satOff val="0"/>
                  <a:lumOff val="0"/>
                  <a:alphaOff val="0"/>
                </a:sysClr>
              </a:solidFill>
              <a:latin typeface="+mn-lt"/>
              <a:ea typeface="+mn-ea"/>
              <a:cs typeface="+mn-cs"/>
            </a:rPr>
            <a:t>. </a:t>
          </a:r>
          <a:endParaRPr lang="es-EC" sz="1200" i="0" dirty="0">
            <a:solidFill>
              <a:sysClr val="windowText" lastClr="000000">
                <a:hueOff val="0"/>
                <a:satOff val="0"/>
                <a:lumOff val="0"/>
                <a:alphaOff val="0"/>
              </a:sysClr>
            </a:solidFill>
            <a:latin typeface="+mn-lt"/>
            <a:ea typeface="+mn-ea"/>
            <a:cs typeface="+mn-cs"/>
          </a:endParaRPr>
        </a:p>
      </dgm:t>
    </dgm:pt>
    <dgm:pt modelId="{BD36DCF5-8F34-4B6D-8FAD-E4BD248C8447}" type="parTrans" cxnId="{DEEC8509-B446-40C7-B134-8039C177CE6D}">
      <dgm:prSet/>
      <dgm:spPr/>
      <dgm:t>
        <a:bodyPr/>
        <a:lstStyle/>
        <a:p>
          <a:endParaRPr lang="es-EC" sz="1200">
            <a:latin typeface="+mn-lt"/>
          </a:endParaRPr>
        </a:p>
      </dgm:t>
    </dgm:pt>
    <dgm:pt modelId="{2336C51A-2532-4DBF-B91E-971546A33256}" type="sibTrans" cxnId="{DEEC8509-B446-40C7-B134-8039C177CE6D}">
      <dgm:prSet/>
      <dgm:spPr/>
      <dgm:t>
        <a:bodyPr/>
        <a:lstStyle/>
        <a:p>
          <a:endParaRPr lang="es-EC" sz="1200">
            <a:latin typeface="+mn-lt"/>
          </a:endParaRPr>
        </a:p>
      </dgm:t>
    </dgm:pt>
    <dgm:pt modelId="{31B30083-28D3-413D-8F3A-49E8149EA7B1}">
      <dgm:prSet phldrT="[Texto]" custT="1"/>
      <dgm:spPr>
        <a:xfrm>
          <a:off x="458628" y="3005327"/>
          <a:ext cx="6420802" cy="442800"/>
        </a:xfrm>
        <a:prstGeom prst="roundRect">
          <a:avLst/>
        </a:prstGeom>
        <a:gradFill rotWithShape="0">
          <a:gsLst>
            <a:gs pos="0">
              <a:srgbClr val="5B9BD5">
                <a:hueOff val="-6758543"/>
                <a:satOff val="-17419"/>
                <a:lumOff val="-11765"/>
                <a:alphaOff val="0"/>
                <a:lumMod val="110000"/>
                <a:satMod val="105000"/>
                <a:tint val="67000"/>
              </a:srgbClr>
            </a:gs>
            <a:gs pos="50000">
              <a:srgbClr val="5B9BD5">
                <a:hueOff val="-6758543"/>
                <a:satOff val="-17419"/>
                <a:lumOff val="-11765"/>
                <a:alphaOff val="0"/>
                <a:lumMod val="105000"/>
                <a:satMod val="103000"/>
                <a:tint val="73000"/>
              </a:srgbClr>
            </a:gs>
            <a:gs pos="100000">
              <a:srgbClr val="5B9BD5">
                <a:hueOff val="-6758543"/>
                <a:satOff val="-17419"/>
                <a:lumOff val="-1176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_tradnl" sz="1200" dirty="0">
              <a:solidFill>
                <a:sysClr val="windowText" lastClr="000000"/>
              </a:solidFill>
              <a:latin typeface="+mn-lt"/>
              <a:ea typeface="+mn-ea"/>
              <a:cs typeface="+mn-cs"/>
            </a:rPr>
            <a:t>Software empleado</a:t>
          </a:r>
          <a:endParaRPr lang="es-EC" sz="1200" dirty="0">
            <a:solidFill>
              <a:sysClr val="windowText" lastClr="000000"/>
            </a:solidFill>
            <a:latin typeface="+mn-lt"/>
            <a:ea typeface="+mn-ea"/>
            <a:cs typeface="+mn-cs"/>
          </a:endParaRPr>
        </a:p>
      </dgm:t>
    </dgm:pt>
    <dgm:pt modelId="{564631DE-FE13-415E-B1B9-85C5CE4AE1B7}" type="parTrans" cxnId="{78EBF0B4-C650-440E-B342-11E7BCBC8385}">
      <dgm:prSet/>
      <dgm:spPr/>
      <dgm:t>
        <a:bodyPr/>
        <a:lstStyle/>
        <a:p>
          <a:endParaRPr lang="es-EC" sz="1200">
            <a:latin typeface="+mn-lt"/>
          </a:endParaRPr>
        </a:p>
      </dgm:t>
    </dgm:pt>
    <dgm:pt modelId="{FEB03799-0086-4C26-82E2-88240A8C61CF}" type="sibTrans" cxnId="{78EBF0B4-C650-440E-B342-11E7BCBC8385}">
      <dgm:prSet/>
      <dgm:spPr/>
      <dgm:t>
        <a:bodyPr/>
        <a:lstStyle/>
        <a:p>
          <a:endParaRPr lang="es-EC" sz="1200">
            <a:latin typeface="+mn-lt"/>
          </a:endParaRPr>
        </a:p>
      </dgm:t>
    </dgm:pt>
    <dgm:pt modelId="{E3CFA3BD-7FC2-40E4-A781-1F7F02569574}">
      <dgm:prSet phldrT="[Texto]" custT="1"/>
      <dgm:spPr>
        <a:xfrm>
          <a:off x="0" y="3226727"/>
          <a:ext cx="9172575" cy="1086750"/>
        </a:xfrm>
        <a:prstGeom prst="rect">
          <a:avLst/>
        </a:prstGeo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El software de la compañía denominado Sistema de Historias Clínicas Laborales (HCLS</a:t>
          </a:r>
          <a:endParaRPr lang="es-EC" sz="1200" dirty="0">
            <a:solidFill>
              <a:sysClr val="windowText" lastClr="000000">
                <a:hueOff val="0"/>
                <a:satOff val="0"/>
                <a:lumOff val="0"/>
                <a:alphaOff val="0"/>
              </a:sysClr>
            </a:solidFill>
            <a:latin typeface="+mn-lt"/>
            <a:ea typeface="+mn-ea"/>
            <a:cs typeface="+mn-cs"/>
          </a:endParaRPr>
        </a:p>
      </dgm:t>
    </dgm:pt>
    <dgm:pt modelId="{1B83365A-8961-4F30-AD80-A07718C43255}" type="parTrans" cxnId="{13702D14-1791-4520-ACBA-610EC43B5125}">
      <dgm:prSet/>
      <dgm:spPr/>
      <dgm:t>
        <a:bodyPr/>
        <a:lstStyle/>
        <a:p>
          <a:endParaRPr lang="es-EC" sz="1200">
            <a:latin typeface="+mn-lt"/>
          </a:endParaRPr>
        </a:p>
      </dgm:t>
    </dgm:pt>
    <dgm:pt modelId="{0F122CD2-C380-480B-B42C-174FE5B2F6F2}" type="sibTrans" cxnId="{13702D14-1791-4520-ACBA-610EC43B5125}">
      <dgm:prSet/>
      <dgm:spPr/>
      <dgm:t>
        <a:bodyPr/>
        <a:lstStyle/>
        <a:p>
          <a:endParaRPr lang="es-EC" sz="1200">
            <a:latin typeface="+mn-lt"/>
          </a:endParaRPr>
        </a:p>
      </dgm:t>
    </dgm:pt>
    <dgm:pt modelId="{CD54DBD6-3FF2-499E-BBB6-359A8F9D28D3}">
      <dgm:prSet phldrT="[Texto]" custT="1"/>
      <dgm:spPr>
        <a:xfrm>
          <a:off x="0" y="235802"/>
          <a:ext cx="9172575" cy="108675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La recopilación de datos o registro de posturas se realizó por observación “in situ” del</a:t>
          </a:r>
          <a:endParaRPr lang="es-EC" sz="1200" b="0" dirty="0">
            <a:solidFill>
              <a:sysClr val="windowText" lastClr="000000">
                <a:hueOff val="0"/>
                <a:satOff val="0"/>
                <a:lumOff val="0"/>
                <a:alphaOff val="0"/>
              </a:sysClr>
            </a:solidFill>
            <a:latin typeface="+mn-lt"/>
            <a:ea typeface="+mn-ea"/>
            <a:cs typeface="+mn-cs"/>
          </a:endParaRPr>
        </a:p>
      </dgm:t>
    </dgm:pt>
    <dgm:pt modelId="{609C0B40-08B3-4459-BC2D-FC261E40AB93}" type="parTrans" cxnId="{6618A1B7-6372-4428-A806-69393A8FEAB7}">
      <dgm:prSet/>
      <dgm:spPr/>
      <dgm:t>
        <a:bodyPr/>
        <a:lstStyle/>
        <a:p>
          <a:endParaRPr lang="es-EC" sz="1200">
            <a:latin typeface="+mn-lt"/>
          </a:endParaRPr>
        </a:p>
      </dgm:t>
    </dgm:pt>
    <dgm:pt modelId="{493573A2-96E6-4782-9B6E-1E363D68D748}" type="sibTrans" cxnId="{6618A1B7-6372-4428-A806-69393A8FEAB7}">
      <dgm:prSet/>
      <dgm:spPr/>
      <dgm:t>
        <a:bodyPr/>
        <a:lstStyle/>
        <a:p>
          <a:endParaRPr lang="es-EC" sz="1200">
            <a:latin typeface="+mn-lt"/>
          </a:endParaRPr>
        </a:p>
      </dgm:t>
    </dgm:pt>
    <dgm:pt modelId="{F7CFCAE1-8CFE-46DE-8C34-3E99C054F4AD}">
      <dgm:prSet phldrT="[Texto]" custT="1"/>
      <dgm:spPr>
        <a:xfrm>
          <a:off x="458628" y="1403552"/>
          <a:ext cx="6420802" cy="442800"/>
        </a:xfrm>
        <a:prstGeom prst="roundRect">
          <a:avLst/>
        </a:prstGeom>
        <a:gradFill rotWithShape="0">
          <a:gsLst>
            <a:gs pos="0">
              <a:srgbClr val="5B9BD5">
                <a:hueOff val="-3379271"/>
                <a:satOff val="-8710"/>
                <a:lumOff val="-5883"/>
                <a:alphaOff val="0"/>
                <a:lumMod val="110000"/>
                <a:satMod val="105000"/>
                <a:tint val="67000"/>
              </a:srgbClr>
            </a:gs>
            <a:gs pos="50000">
              <a:srgbClr val="5B9BD5">
                <a:hueOff val="-3379271"/>
                <a:satOff val="-8710"/>
                <a:lumOff val="-5883"/>
                <a:alphaOff val="0"/>
                <a:lumMod val="105000"/>
                <a:satMod val="103000"/>
                <a:tint val="73000"/>
              </a:srgbClr>
            </a:gs>
            <a:gs pos="100000">
              <a:srgbClr val="5B9BD5">
                <a:hueOff val="-3379271"/>
                <a:satOff val="-8710"/>
                <a:lumOff val="-5883"/>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buNone/>
          </a:pPr>
          <a:r>
            <a:rPr lang="es-ES" sz="1200" dirty="0">
              <a:solidFill>
                <a:sysClr val="windowText" lastClr="000000"/>
              </a:solidFill>
              <a:latin typeface="+mn-lt"/>
              <a:ea typeface="+mn-ea"/>
              <a:cs typeface="+mn-cs"/>
            </a:rPr>
            <a:t>Herramienta de sitio web</a:t>
          </a:r>
          <a:endParaRPr lang="es-EC" sz="1200" dirty="0">
            <a:solidFill>
              <a:sysClr val="windowText" lastClr="000000"/>
            </a:solidFill>
            <a:latin typeface="+mn-lt"/>
            <a:ea typeface="+mn-ea"/>
            <a:cs typeface="+mn-cs"/>
          </a:endParaRPr>
        </a:p>
      </dgm:t>
    </dgm:pt>
    <dgm:pt modelId="{D4655EB1-FF97-4FC2-8A00-43DD4A2CFEE8}" type="sibTrans" cxnId="{61160AF4-971E-4B3C-A01E-C9A84FA21A2E}">
      <dgm:prSet/>
      <dgm:spPr/>
      <dgm:t>
        <a:bodyPr/>
        <a:lstStyle/>
        <a:p>
          <a:endParaRPr lang="es-EC" sz="1200">
            <a:latin typeface="+mn-lt"/>
          </a:endParaRPr>
        </a:p>
      </dgm:t>
    </dgm:pt>
    <dgm:pt modelId="{BDEC8A32-900E-4C98-9218-019F8A65EF5A}" type="parTrans" cxnId="{61160AF4-971E-4B3C-A01E-C9A84FA21A2E}">
      <dgm:prSet/>
      <dgm:spPr/>
      <dgm:t>
        <a:bodyPr/>
        <a:lstStyle/>
        <a:p>
          <a:endParaRPr lang="es-EC" sz="1200">
            <a:latin typeface="+mn-lt"/>
          </a:endParaRPr>
        </a:p>
      </dgm:t>
    </dgm:pt>
    <dgm:pt modelId="{84643188-1A2E-43A0-9490-B5C81C1F373A}">
      <dgm:prSet phldrT="[Texto]" custT="1"/>
      <dgm:spPr>
        <a:xfrm>
          <a:off x="0" y="1597999"/>
          <a:ext cx="9172575" cy="1299375"/>
        </a:xfrm>
        <a:prstGeom prst="rect">
          <a:avLst/>
        </a:prstGeo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El análisis de las categorías de riesgo calculadas permitió identificar las posturas y</a:t>
          </a:r>
          <a:endParaRPr lang="es-EC" sz="1200" i="0" dirty="0">
            <a:solidFill>
              <a:sysClr val="windowText" lastClr="000000">
                <a:hueOff val="0"/>
                <a:satOff val="0"/>
                <a:lumOff val="0"/>
                <a:alphaOff val="0"/>
              </a:sysClr>
            </a:solidFill>
            <a:latin typeface="+mn-lt"/>
            <a:ea typeface="+mn-ea"/>
            <a:cs typeface="+mn-cs"/>
          </a:endParaRPr>
        </a:p>
      </dgm:t>
    </dgm:pt>
    <dgm:pt modelId="{27B3784A-7212-4101-AFCA-CD4389B6F648}" type="parTrans" cxnId="{9DE1C017-1C52-45AA-BC90-F1EB7F5831AE}">
      <dgm:prSet/>
      <dgm:spPr/>
      <dgm:t>
        <a:bodyPr/>
        <a:lstStyle/>
        <a:p>
          <a:endParaRPr lang="es-EC" sz="1200">
            <a:latin typeface="+mn-lt"/>
          </a:endParaRPr>
        </a:p>
      </dgm:t>
    </dgm:pt>
    <dgm:pt modelId="{08327779-7A4C-41F4-B13E-CE63B62356B8}" type="sibTrans" cxnId="{9DE1C017-1C52-45AA-BC90-F1EB7F5831AE}">
      <dgm:prSet/>
      <dgm:spPr/>
      <dgm:t>
        <a:bodyPr/>
        <a:lstStyle/>
        <a:p>
          <a:endParaRPr lang="es-EC" sz="1200">
            <a:latin typeface="+mn-lt"/>
          </a:endParaRPr>
        </a:p>
      </dgm:t>
    </dgm:pt>
    <dgm:pt modelId="{66087F43-4E29-4A35-808D-A79CDB480365}">
      <dgm:prSet phldrT="[Texto]" custT="1"/>
      <dgm:spPr>
        <a:xfrm>
          <a:off x="0" y="3226727"/>
          <a:ext cx="9172575" cy="1086750"/>
        </a:xfrm>
        <a:prstGeom prst="rect">
          <a:avLst/>
        </a:prstGeo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Se estableció la prevalencia de patologías asociadas a trastornos musculoesqueléticos</a:t>
          </a:r>
          <a:endParaRPr lang="es-EC" sz="1200" dirty="0">
            <a:solidFill>
              <a:sysClr val="windowText" lastClr="000000">
                <a:hueOff val="0"/>
                <a:satOff val="0"/>
                <a:lumOff val="0"/>
                <a:alphaOff val="0"/>
              </a:sysClr>
            </a:solidFill>
            <a:latin typeface="+mn-lt"/>
            <a:ea typeface="+mn-ea"/>
            <a:cs typeface="+mn-cs"/>
          </a:endParaRPr>
        </a:p>
      </dgm:t>
    </dgm:pt>
    <dgm:pt modelId="{A7EE8EF8-A893-4911-B96F-874B1CDE81E5}" type="parTrans" cxnId="{D4A9E59F-8242-47E5-98F7-E63831C011BE}">
      <dgm:prSet/>
      <dgm:spPr/>
      <dgm:t>
        <a:bodyPr/>
        <a:lstStyle/>
        <a:p>
          <a:endParaRPr lang="es-EC" sz="1200">
            <a:latin typeface="+mn-lt"/>
          </a:endParaRPr>
        </a:p>
      </dgm:t>
    </dgm:pt>
    <dgm:pt modelId="{C0A8E625-25A4-40EF-9C5B-BBBCB7CB3EE8}" type="sibTrans" cxnId="{D4A9E59F-8242-47E5-98F7-E63831C011BE}">
      <dgm:prSet/>
      <dgm:spPr/>
      <dgm:t>
        <a:bodyPr/>
        <a:lstStyle/>
        <a:p>
          <a:endParaRPr lang="es-EC" sz="1200">
            <a:latin typeface="+mn-lt"/>
          </a:endParaRPr>
        </a:p>
      </dgm:t>
    </dgm:pt>
    <dgm:pt modelId="{1DBFBF19-13A3-4CFE-B7CF-15E636E44225}">
      <dgm:prSet phldrT="[Texto]" custT="1"/>
      <dgm:spPr>
        <a:xfrm>
          <a:off x="0" y="235802"/>
          <a:ext cx="9172575" cy="1086750"/>
        </a:xfr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trabajador, mediante el análisis de fotografías y videos de la actividad en estudio </a:t>
          </a:r>
          <a:r>
            <a:rPr lang="es-ES_tradnl" sz="800" dirty="0">
              <a:solidFill>
                <a:sysClr val="windowText" lastClr="000000">
                  <a:hueOff val="0"/>
                  <a:satOff val="0"/>
                  <a:lumOff val="0"/>
                  <a:alphaOff val="0"/>
                </a:sysClr>
              </a:solidFill>
              <a:latin typeface="+mn-lt"/>
              <a:ea typeface="+mn-ea"/>
              <a:cs typeface="+mn-cs"/>
            </a:rPr>
            <a:t>(6)</a:t>
          </a:r>
          <a:r>
            <a:rPr lang="es-ES_tradnl" sz="1200" dirty="0">
              <a:solidFill>
                <a:sysClr val="windowText" lastClr="000000">
                  <a:hueOff val="0"/>
                  <a:satOff val="0"/>
                  <a:lumOff val="0"/>
                  <a:alphaOff val="0"/>
                </a:sysClr>
              </a:solidFill>
              <a:latin typeface="+mn-lt"/>
              <a:ea typeface="+mn-ea"/>
              <a:cs typeface="+mn-cs"/>
            </a:rPr>
            <a:t>.</a:t>
          </a:r>
          <a:endParaRPr lang="es-EC" sz="1200" b="0" dirty="0">
            <a:solidFill>
              <a:sysClr val="windowText" lastClr="000000">
                <a:hueOff val="0"/>
                <a:satOff val="0"/>
                <a:lumOff val="0"/>
                <a:alphaOff val="0"/>
              </a:sysClr>
            </a:solidFill>
            <a:latin typeface="+mn-lt"/>
            <a:ea typeface="+mn-ea"/>
            <a:cs typeface="+mn-cs"/>
          </a:endParaRPr>
        </a:p>
      </dgm:t>
    </dgm:pt>
    <dgm:pt modelId="{17C52F84-1B8E-4C0E-AC5F-8A3CDE1CD5E3}" type="parTrans" cxnId="{AB5A32E2-4171-4AEF-ADBB-551A81D8D3CD}">
      <dgm:prSet/>
      <dgm:spPr/>
      <dgm:t>
        <a:bodyPr/>
        <a:lstStyle/>
        <a:p>
          <a:endParaRPr lang="es-EC"/>
        </a:p>
      </dgm:t>
    </dgm:pt>
    <dgm:pt modelId="{D5423D5E-A359-49B6-A5BA-6666F5DF3F6C}" type="sibTrans" cxnId="{AB5A32E2-4171-4AEF-ADBB-551A81D8D3CD}">
      <dgm:prSet/>
      <dgm:spPr/>
      <dgm:t>
        <a:bodyPr/>
        <a:lstStyle/>
        <a:p>
          <a:endParaRPr lang="es-EC"/>
        </a:p>
      </dgm:t>
    </dgm:pt>
    <dgm:pt modelId="{5FE6C113-CBAD-46CF-BF29-7E09943CD36D}">
      <dgm:prSet phldrT="[Texto]" custT="1"/>
      <dgm:spPr>
        <a:xfrm>
          <a:off x="0" y="1597999"/>
          <a:ext cx="9172575" cy="1299375"/>
        </a:xfr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posiciones más críticas, además se logró determinar el nivel de riesgo específico para</a:t>
          </a:r>
          <a:endParaRPr lang="es-EC" sz="1200" i="0" dirty="0">
            <a:solidFill>
              <a:sysClr val="windowText" lastClr="000000">
                <a:hueOff val="0"/>
                <a:satOff val="0"/>
                <a:lumOff val="0"/>
                <a:alphaOff val="0"/>
              </a:sysClr>
            </a:solidFill>
            <a:latin typeface="+mn-lt"/>
            <a:ea typeface="+mn-ea"/>
            <a:cs typeface="+mn-cs"/>
          </a:endParaRPr>
        </a:p>
      </dgm:t>
    </dgm:pt>
    <dgm:pt modelId="{545100F0-AA71-4405-B39B-58AE09424BBA}" type="parTrans" cxnId="{19CF0256-DD30-49B8-992F-B4F6A76F7F86}">
      <dgm:prSet/>
      <dgm:spPr/>
      <dgm:t>
        <a:bodyPr/>
        <a:lstStyle/>
        <a:p>
          <a:endParaRPr lang="es-EC"/>
        </a:p>
      </dgm:t>
    </dgm:pt>
    <dgm:pt modelId="{315B6B6E-32CD-4503-A4B2-2D37C9273FCD}" type="sibTrans" cxnId="{19CF0256-DD30-49B8-992F-B4F6A76F7F86}">
      <dgm:prSet/>
      <dgm:spPr/>
      <dgm:t>
        <a:bodyPr/>
        <a:lstStyle/>
        <a:p>
          <a:endParaRPr lang="es-EC"/>
        </a:p>
      </dgm:t>
    </dgm:pt>
    <dgm:pt modelId="{B79313E6-A999-480A-A82C-4B0B0E6067AA}">
      <dgm:prSet phldrT="[Texto]" custT="1"/>
      <dgm:spPr>
        <a:xfrm>
          <a:off x="0" y="1597999"/>
          <a:ext cx="9172575" cy="1299375"/>
        </a:xfr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cada parte del cuerpo (espalda, brazos, piernas) asignando también para cada una de</a:t>
          </a:r>
          <a:endParaRPr lang="es-EC" sz="1200" i="0" dirty="0">
            <a:solidFill>
              <a:sysClr val="windowText" lastClr="000000">
                <a:hueOff val="0"/>
                <a:satOff val="0"/>
                <a:lumOff val="0"/>
                <a:alphaOff val="0"/>
              </a:sysClr>
            </a:solidFill>
            <a:latin typeface="+mn-lt"/>
            <a:ea typeface="+mn-ea"/>
            <a:cs typeface="+mn-cs"/>
          </a:endParaRPr>
        </a:p>
      </dgm:t>
    </dgm:pt>
    <dgm:pt modelId="{CA951F0D-BB83-4A55-96B5-19DCBB27B384}" type="parTrans" cxnId="{818148A0-C979-4888-9A42-E55C45173156}">
      <dgm:prSet/>
      <dgm:spPr/>
      <dgm:t>
        <a:bodyPr/>
        <a:lstStyle/>
        <a:p>
          <a:endParaRPr lang="es-EC"/>
        </a:p>
      </dgm:t>
    </dgm:pt>
    <dgm:pt modelId="{14D94349-A3E9-4F17-AC08-798D2ABFAB3C}" type="sibTrans" cxnId="{818148A0-C979-4888-9A42-E55C45173156}">
      <dgm:prSet/>
      <dgm:spPr/>
      <dgm:t>
        <a:bodyPr/>
        <a:lstStyle/>
        <a:p>
          <a:endParaRPr lang="es-EC"/>
        </a:p>
      </dgm:t>
    </dgm:pt>
    <dgm:pt modelId="{EC46C025-B3D3-435C-A5C8-8E4C7B04E085}">
      <dgm:prSet phldrT="[Texto]" custT="1"/>
      <dgm:spPr>
        <a:xfrm>
          <a:off x="0" y="1597999"/>
          <a:ext cx="9172575" cy="1299375"/>
        </a:xfr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ellas una </a:t>
          </a:r>
          <a:r>
            <a:rPr lang="es-ES_tradnl" sz="1200" dirty="0">
              <a:solidFill>
                <a:sysClr val="windowText" lastClr="000000"/>
              </a:solidFill>
              <a:latin typeface="+mn-lt"/>
              <a:ea typeface="+mn-ea"/>
              <a:cs typeface="+mn-cs"/>
            </a:rPr>
            <a:t>categoría </a:t>
          </a:r>
          <a:r>
            <a:rPr lang="es-ES_tradnl" sz="800" dirty="0">
              <a:solidFill>
                <a:sysClr val="windowText" lastClr="000000"/>
              </a:solidFill>
              <a:latin typeface="+mn-lt"/>
              <a:ea typeface="+mn-ea"/>
              <a:cs typeface="+mn-cs"/>
            </a:rPr>
            <a:t>(8)</a:t>
          </a:r>
          <a:r>
            <a:rPr lang="es-ES_tradnl" sz="1200" dirty="0">
              <a:solidFill>
                <a:sysClr val="windowText" lastClr="000000"/>
              </a:solidFill>
              <a:latin typeface="+mn-lt"/>
              <a:ea typeface="+mn-ea"/>
              <a:cs typeface="+mn-cs"/>
            </a:rPr>
            <a:t>. </a:t>
          </a:r>
          <a:endParaRPr lang="es-EC" sz="1200" i="0" dirty="0">
            <a:solidFill>
              <a:sysClr val="windowText" lastClr="000000">
                <a:hueOff val="0"/>
                <a:satOff val="0"/>
                <a:lumOff val="0"/>
                <a:alphaOff val="0"/>
              </a:sysClr>
            </a:solidFill>
            <a:latin typeface="+mn-lt"/>
            <a:ea typeface="+mn-ea"/>
            <a:cs typeface="+mn-cs"/>
          </a:endParaRPr>
        </a:p>
      </dgm:t>
    </dgm:pt>
    <dgm:pt modelId="{0ED72803-7172-47DF-BE20-9855D6FA2A50}" type="parTrans" cxnId="{59B90AC2-1FE1-46BE-94DA-87C68984E4E7}">
      <dgm:prSet/>
      <dgm:spPr/>
      <dgm:t>
        <a:bodyPr/>
        <a:lstStyle/>
        <a:p>
          <a:endParaRPr lang="es-EC"/>
        </a:p>
      </dgm:t>
    </dgm:pt>
    <dgm:pt modelId="{A5003BCC-AAA2-4E1E-BF90-8E64D7E74CB5}" type="sibTrans" cxnId="{59B90AC2-1FE1-46BE-94DA-87C68984E4E7}">
      <dgm:prSet/>
      <dgm:spPr/>
      <dgm:t>
        <a:bodyPr/>
        <a:lstStyle/>
        <a:p>
          <a:endParaRPr lang="es-EC"/>
        </a:p>
      </dgm:t>
    </dgm:pt>
    <dgm:pt modelId="{C37FBE61-AB1C-47FB-951F-82FDB02D8D4A}">
      <dgm:prSet phldrT="[Texto]" custT="1"/>
      <dgm:spPr>
        <a:xfrm>
          <a:off x="0" y="3226727"/>
          <a:ext cx="9172575" cy="1086750"/>
        </a:xfr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v2.2).</a:t>
          </a:r>
          <a:endParaRPr lang="es-EC" sz="1200" dirty="0">
            <a:solidFill>
              <a:sysClr val="windowText" lastClr="000000">
                <a:hueOff val="0"/>
                <a:satOff val="0"/>
                <a:lumOff val="0"/>
                <a:alphaOff val="0"/>
              </a:sysClr>
            </a:solidFill>
            <a:latin typeface="+mn-lt"/>
            <a:ea typeface="+mn-ea"/>
            <a:cs typeface="+mn-cs"/>
          </a:endParaRPr>
        </a:p>
      </dgm:t>
    </dgm:pt>
    <dgm:pt modelId="{938CC933-D000-4A53-A7A9-048E92D355C5}" type="parTrans" cxnId="{E602BC9F-6CED-4945-9F1E-F9EB9511F56D}">
      <dgm:prSet/>
      <dgm:spPr/>
      <dgm:t>
        <a:bodyPr/>
        <a:lstStyle/>
        <a:p>
          <a:endParaRPr lang="es-EC"/>
        </a:p>
      </dgm:t>
    </dgm:pt>
    <dgm:pt modelId="{4D2C3AC7-B9BA-4D61-9663-E792343D85A7}" type="sibTrans" cxnId="{E602BC9F-6CED-4945-9F1E-F9EB9511F56D}">
      <dgm:prSet/>
      <dgm:spPr/>
      <dgm:t>
        <a:bodyPr/>
        <a:lstStyle/>
        <a:p>
          <a:endParaRPr lang="es-EC"/>
        </a:p>
      </dgm:t>
    </dgm:pt>
    <dgm:pt modelId="{E72C8FE0-0C33-4A61-BA58-6310D21E6F15}">
      <dgm:prSet phldrT="[Texto]" custT="1"/>
      <dgm:spPr>
        <a:xfrm>
          <a:off x="0" y="3226727"/>
          <a:ext cx="9172575" cy="1086750"/>
        </a:xfr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gm:spPr>
      <dgm:t>
        <a:bodyPr/>
        <a:lstStyle/>
        <a:p>
          <a:pPr>
            <a:buNone/>
          </a:pPr>
          <a:r>
            <a:rPr lang="es-ES_tradnl" sz="1200" dirty="0">
              <a:solidFill>
                <a:sysClr val="windowText" lastClr="000000">
                  <a:hueOff val="0"/>
                  <a:satOff val="0"/>
                  <a:lumOff val="0"/>
                  <a:alphaOff val="0"/>
                </a:sysClr>
              </a:solidFill>
              <a:latin typeface="+mn-lt"/>
              <a:ea typeface="+mn-ea"/>
              <a:cs typeface="+mn-cs"/>
            </a:rPr>
            <a:t>en los auxiliares de procesos del departamento de Envase de Manteca y Aceite.</a:t>
          </a:r>
          <a:endParaRPr lang="es-EC" sz="1200" dirty="0">
            <a:solidFill>
              <a:sysClr val="windowText" lastClr="000000">
                <a:hueOff val="0"/>
                <a:satOff val="0"/>
                <a:lumOff val="0"/>
                <a:alphaOff val="0"/>
              </a:sysClr>
            </a:solidFill>
            <a:latin typeface="+mn-lt"/>
            <a:ea typeface="+mn-ea"/>
            <a:cs typeface="+mn-cs"/>
          </a:endParaRPr>
        </a:p>
      </dgm:t>
    </dgm:pt>
    <dgm:pt modelId="{3E876AD1-1797-4477-8542-D77A60B649B3}" type="parTrans" cxnId="{35A8A067-9435-4636-8BDB-1F00A2513F82}">
      <dgm:prSet/>
      <dgm:spPr/>
      <dgm:t>
        <a:bodyPr/>
        <a:lstStyle/>
        <a:p>
          <a:endParaRPr lang="es-EC"/>
        </a:p>
      </dgm:t>
    </dgm:pt>
    <dgm:pt modelId="{CCC6800D-DA74-4EE9-8EAC-DE5D90B9C898}" type="sibTrans" cxnId="{35A8A067-9435-4636-8BDB-1F00A2513F82}">
      <dgm:prSet/>
      <dgm:spPr/>
      <dgm:t>
        <a:bodyPr/>
        <a:lstStyle/>
        <a:p>
          <a:endParaRPr lang="es-EC"/>
        </a:p>
      </dgm:t>
    </dgm:pt>
    <dgm:pt modelId="{C60B52B9-761C-4DA3-A9F6-B2C5706D8681}" type="pres">
      <dgm:prSet presAssocID="{2637D089-FC72-46C1-9B4C-BBB6D83E3535}" presName="linear" presStyleCnt="0">
        <dgm:presLayoutVars>
          <dgm:dir/>
          <dgm:animLvl val="lvl"/>
          <dgm:resizeHandles val="exact"/>
        </dgm:presLayoutVars>
      </dgm:prSet>
      <dgm:spPr/>
    </dgm:pt>
    <dgm:pt modelId="{18D58003-C18C-4DC9-AD77-714810E8D021}" type="pres">
      <dgm:prSet presAssocID="{CA91D08B-1662-4288-B9CE-DB2E2D75A384}" presName="parentLin" presStyleCnt="0"/>
      <dgm:spPr/>
    </dgm:pt>
    <dgm:pt modelId="{3E88B6A2-D349-4BDD-9CE2-84122B401F1E}" type="pres">
      <dgm:prSet presAssocID="{CA91D08B-1662-4288-B9CE-DB2E2D75A384}" presName="parentLeftMargin" presStyleLbl="node1" presStyleIdx="0" presStyleCnt="3"/>
      <dgm:spPr/>
    </dgm:pt>
    <dgm:pt modelId="{8D47C977-5B3B-42C4-AE8E-4AD3DCA5F635}" type="pres">
      <dgm:prSet presAssocID="{CA91D08B-1662-4288-B9CE-DB2E2D75A384}" presName="parentText" presStyleLbl="node1" presStyleIdx="0" presStyleCnt="3">
        <dgm:presLayoutVars>
          <dgm:chMax val="0"/>
          <dgm:bulletEnabled val="1"/>
        </dgm:presLayoutVars>
      </dgm:prSet>
      <dgm:spPr/>
    </dgm:pt>
    <dgm:pt modelId="{A4CBA17A-132F-428F-AF28-C5F3E356C9AF}" type="pres">
      <dgm:prSet presAssocID="{CA91D08B-1662-4288-B9CE-DB2E2D75A384}" presName="negativeSpace" presStyleCnt="0"/>
      <dgm:spPr/>
    </dgm:pt>
    <dgm:pt modelId="{44EE82E3-F1CE-410A-865A-087BDE6CD823}" type="pres">
      <dgm:prSet presAssocID="{CA91D08B-1662-4288-B9CE-DB2E2D75A384}" presName="childText" presStyleLbl="conFgAcc1" presStyleIdx="0" presStyleCnt="3" custLinFactNeighborX="0">
        <dgm:presLayoutVars>
          <dgm:bulletEnabled val="1"/>
        </dgm:presLayoutVars>
      </dgm:prSet>
      <dgm:spPr>
        <a:prstGeom prst="rect">
          <a:avLst/>
        </a:prstGeom>
      </dgm:spPr>
    </dgm:pt>
    <dgm:pt modelId="{0078F020-B29D-45E1-B604-109D676FED6B}" type="pres">
      <dgm:prSet presAssocID="{92A3E228-C2A3-4966-BEE7-0057CC7CADE5}" presName="spaceBetweenRectangles" presStyleCnt="0"/>
      <dgm:spPr/>
    </dgm:pt>
    <dgm:pt modelId="{78905B97-FF03-4F95-8998-CF06F4A88FE3}" type="pres">
      <dgm:prSet presAssocID="{F7CFCAE1-8CFE-46DE-8C34-3E99C054F4AD}" presName="parentLin" presStyleCnt="0"/>
      <dgm:spPr/>
    </dgm:pt>
    <dgm:pt modelId="{575E8DBB-CD38-4D72-AC7A-1300E83F22EB}" type="pres">
      <dgm:prSet presAssocID="{F7CFCAE1-8CFE-46DE-8C34-3E99C054F4AD}" presName="parentLeftMargin" presStyleLbl="node1" presStyleIdx="0" presStyleCnt="3"/>
      <dgm:spPr/>
    </dgm:pt>
    <dgm:pt modelId="{E53E9951-34FA-4EDC-A457-C8088E192AD0}" type="pres">
      <dgm:prSet presAssocID="{F7CFCAE1-8CFE-46DE-8C34-3E99C054F4AD}" presName="parentText" presStyleLbl="node1" presStyleIdx="1" presStyleCnt="3" custLinFactNeighborY="-884">
        <dgm:presLayoutVars>
          <dgm:chMax val="0"/>
          <dgm:bulletEnabled val="1"/>
        </dgm:presLayoutVars>
      </dgm:prSet>
      <dgm:spPr/>
    </dgm:pt>
    <dgm:pt modelId="{A2B69D94-8209-477C-A71E-D1F78048C15D}" type="pres">
      <dgm:prSet presAssocID="{F7CFCAE1-8CFE-46DE-8C34-3E99C054F4AD}" presName="negativeSpace" presStyleCnt="0"/>
      <dgm:spPr/>
    </dgm:pt>
    <dgm:pt modelId="{17627CB3-CBA8-453B-AE85-DC9EEAFD2E5F}" type="pres">
      <dgm:prSet presAssocID="{F7CFCAE1-8CFE-46DE-8C34-3E99C054F4AD}" presName="childText" presStyleLbl="conFgAcc1" presStyleIdx="1" presStyleCnt="3" custLinFactNeighborX="0" custLinFactNeighborY="-33275">
        <dgm:presLayoutVars>
          <dgm:bulletEnabled val="1"/>
        </dgm:presLayoutVars>
      </dgm:prSet>
      <dgm:spPr>
        <a:prstGeom prst="rect">
          <a:avLst/>
        </a:prstGeom>
      </dgm:spPr>
    </dgm:pt>
    <dgm:pt modelId="{D66377DE-B8EA-487A-B171-5587E5BEF742}" type="pres">
      <dgm:prSet presAssocID="{D4655EB1-FF97-4FC2-8A00-43DD4A2CFEE8}" presName="spaceBetweenRectangles" presStyleCnt="0"/>
      <dgm:spPr/>
    </dgm:pt>
    <dgm:pt modelId="{08366EAC-31DC-423D-B7E8-2FB4D4D00C91}" type="pres">
      <dgm:prSet presAssocID="{31B30083-28D3-413D-8F3A-49E8149EA7B1}" presName="parentLin" presStyleCnt="0"/>
      <dgm:spPr/>
    </dgm:pt>
    <dgm:pt modelId="{E3860910-100D-47C1-956E-38E2BBF63A04}" type="pres">
      <dgm:prSet presAssocID="{31B30083-28D3-413D-8F3A-49E8149EA7B1}" presName="parentLeftMargin" presStyleLbl="node1" presStyleIdx="1" presStyleCnt="3"/>
      <dgm:spPr/>
    </dgm:pt>
    <dgm:pt modelId="{784E4033-6BEB-46C6-8283-25502DD44294}" type="pres">
      <dgm:prSet presAssocID="{31B30083-28D3-413D-8F3A-49E8149EA7B1}" presName="parentText" presStyleLbl="node1" presStyleIdx="2" presStyleCnt="3">
        <dgm:presLayoutVars>
          <dgm:chMax val="0"/>
          <dgm:bulletEnabled val="1"/>
        </dgm:presLayoutVars>
      </dgm:prSet>
      <dgm:spPr/>
    </dgm:pt>
    <dgm:pt modelId="{BEBB3685-65CD-444A-B717-FC0C40843502}" type="pres">
      <dgm:prSet presAssocID="{31B30083-28D3-413D-8F3A-49E8149EA7B1}" presName="negativeSpace" presStyleCnt="0"/>
      <dgm:spPr/>
    </dgm:pt>
    <dgm:pt modelId="{673F82EE-6A3B-47E7-91E6-2F44B5A6E522}" type="pres">
      <dgm:prSet presAssocID="{31B30083-28D3-413D-8F3A-49E8149EA7B1}" presName="childText" presStyleLbl="conFgAcc1" presStyleIdx="2" presStyleCnt="3">
        <dgm:presLayoutVars>
          <dgm:bulletEnabled val="1"/>
        </dgm:presLayoutVars>
      </dgm:prSet>
      <dgm:spPr>
        <a:prstGeom prst="rect">
          <a:avLst/>
        </a:prstGeom>
      </dgm:spPr>
    </dgm:pt>
  </dgm:ptLst>
  <dgm:cxnLst>
    <dgm:cxn modelId="{A2E2CD02-0B2C-405B-AFA5-99C9E2CDFE72}" type="presOf" srcId="{C37FBE61-AB1C-47FB-951F-82FDB02D8D4A}" destId="{673F82EE-6A3B-47E7-91E6-2F44B5A6E522}" srcOrd="0" destOrd="1" presId="urn:microsoft.com/office/officeart/2005/8/layout/list1"/>
    <dgm:cxn modelId="{DEEC8509-B446-40C7-B134-8039C177CE6D}" srcId="{F7CFCAE1-8CFE-46DE-8C34-3E99C054F4AD}" destId="{0188F30A-6B86-4509-A560-78143BDD68F7}" srcOrd="0" destOrd="0" parTransId="{BD36DCF5-8F34-4B6D-8FAD-E4BD248C8447}" sibTransId="{2336C51A-2532-4DBF-B91E-971546A33256}"/>
    <dgm:cxn modelId="{1DC2A40C-5F54-423A-B5AF-A16E9BFAE45B}" type="presOf" srcId="{2637D089-FC72-46C1-9B4C-BBB6D83E3535}" destId="{C60B52B9-761C-4DA3-A9F6-B2C5706D8681}" srcOrd="0" destOrd="0" presId="urn:microsoft.com/office/officeart/2005/8/layout/list1"/>
    <dgm:cxn modelId="{13702D14-1791-4520-ACBA-610EC43B5125}" srcId="{31B30083-28D3-413D-8F3A-49E8149EA7B1}" destId="{E3CFA3BD-7FC2-40E4-A781-1F7F02569574}" srcOrd="0" destOrd="0" parTransId="{1B83365A-8961-4F30-AD80-A07718C43255}" sibTransId="{0F122CD2-C380-480B-B42C-174FE5B2F6F2}"/>
    <dgm:cxn modelId="{6126CD14-4389-4E5E-87F3-54DADC59202D}" srcId="{CA91D08B-1662-4288-B9CE-DB2E2D75A384}" destId="{DEFC25AD-6F69-4728-9603-085C3FA99BB7}" srcOrd="0" destOrd="0" parTransId="{81164D53-290F-46D5-ABE7-F0DCC4B97DB7}" sibTransId="{8320F560-6198-4F19-96F4-B7E38A343758}"/>
    <dgm:cxn modelId="{9DE1C017-1C52-45AA-BC90-F1EB7F5831AE}" srcId="{F7CFCAE1-8CFE-46DE-8C34-3E99C054F4AD}" destId="{84643188-1A2E-43A0-9490-B5C81C1F373A}" srcOrd="1" destOrd="0" parTransId="{27B3784A-7212-4101-AFCA-CD4389B6F648}" sibTransId="{08327779-7A4C-41F4-B13E-CE63B62356B8}"/>
    <dgm:cxn modelId="{7408E11C-F266-42F4-8C47-C3A40DB9A41E}" type="presOf" srcId="{DEFC25AD-6F69-4728-9603-085C3FA99BB7}" destId="{44EE82E3-F1CE-410A-865A-087BDE6CD823}" srcOrd="0" destOrd="0" presId="urn:microsoft.com/office/officeart/2005/8/layout/list1"/>
    <dgm:cxn modelId="{2DA8B922-BE89-4624-8C84-55F2DFA88F00}" type="presOf" srcId="{1DBFBF19-13A3-4CFE-B7CF-15E636E44225}" destId="{44EE82E3-F1CE-410A-865A-087BDE6CD823}" srcOrd="0" destOrd="2" presId="urn:microsoft.com/office/officeart/2005/8/layout/list1"/>
    <dgm:cxn modelId="{06152D32-9757-4D2F-B2FB-554BD4B07E7C}" type="presOf" srcId="{66087F43-4E29-4A35-808D-A79CDB480365}" destId="{673F82EE-6A3B-47E7-91E6-2F44B5A6E522}" srcOrd="0" destOrd="2" presId="urn:microsoft.com/office/officeart/2005/8/layout/list1"/>
    <dgm:cxn modelId="{03974B3D-7043-4B76-AC68-CEFA3D38D306}" type="presOf" srcId="{F7CFCAE1-8CFE-46DE-8C34-3E99C054F4AD}" destId="{575E8DBB-CD38-4D72-AC7A-1300E83F22EB}" srcOrd="0" destOrd="0" presId="urn:microsoft.com/office/officeart/2005/8/layout/list1"/>
    <dgm:cxn modelId="{35A8A067-9435-4636-8BDB-1F00A2513F82}" srcId="{31B30083-28D3-413D-8F3A-49E8149EA7B1}" destId="{E72C8FE0-0C33-4A61-BA58-6310D21E6F15}" srcOrd="3" destOrd="0" parTransId="{3E876AD1-1797-4477-8542-D77A60B649B3}" sibTransId="{CCC6800D-DA74-4EE9-8EAC-DE5D90B9C898}"/>
    <dgm:cxn modelId="{4BDF4249-A30F-4DFF-B651-E536670FE1A2}" type="presOf" srcId="{31B30083-28D3-413D-8F3A-49E8149EA7B1}" destId="{784E4033-6BEB-46C6-8283-25502DD44294}" srcOrd="1" destOrd="0" presId="urn:microsoft.com/office/officeart/2005/8/layout/list1"/>
    <dgm:cxn modelId="{8360FB4C-D8D7-4378-8DFE-AB017BD019C4}" type="presOf" srcId="{EC46C025-B3D3-435C-A5C8-8E4C7B04E085}" destId="{17627CB3-CBA8-453B-AE85-DC9EEAFD2E5F}" srcOrd="0" destOrd="4" presId="urn:microsoft.com/office/officeart/2005/8/layout/list1"/>
    <dgm:cxn modelId="{953A4B52-D875-4033-981D-9406FE3A3294}" type="presOf" srcId="{F7CFCAE1-8CFE-46DE-8C34-3E99C054F4AD}" destId="{E53E9951-34FA-4EDC-A457-C8088E192AD0}" srcOrd="1" destOrd="0" presId="urn:microsoft.com/office/officeart/2005/8/layout/list1"/>
    <dgm:cxn modelId="{7C8B0655-07BB-4129-AE9D-393E3C036D3C}" type="presOf" srcId="{CA91D08B-1662-4288-B9CE-DB2E2D75A384}" destId="{3E88B6A2-D349-4BDD-9CE2-84122B401F1E}" srcOrd="0" destOrd="0" presId="urn:microsoft.com/office/officeart/2005/8/layout/list1"/>
    <dgm:cxn modelId="{19CF0256-DD30-49B8-992F-B4F6A76F7F86}" srcId="{F7CFCAE1-8CFE-46DE-8C34-3E99C054F4AD}" destId="{5FE6C113-CBAD-46CF-BF29-7E09943CD36D}" srcOrd="2" destOrd="0" parTransId="{545100F0-AA71-4405-B39B-58AE09424BBA}" sibTransId="{315B6B6E-32CD-4503-A4B2-2D37C9273FCD}"/>
    <dgm:cxn modelId="{C7CACE78-C6C0-4897-8C6C-6EFC5171C589}" type="presOf" srcId="{5FE6C113-CBAD-46CF-BF29-7E09943CD36D}" destId="{17627CB3-CBA8-453B-AE85-DC9EEAFD2E5F}" srcOrd="0" destOrd="2" presId="urn:microsoft.com/office/officeart/2005/8/layout/list1"/>
    <dgm:cxn modelId="{83147F79-1E81-4A6B-A144-C617403CF95E}" type="presOf" srcId="{0188F30A-6B86-4509-A560-78143BDD68F7}" destId="{17627CB3-CBA8-453B-AE85-DC9EEAFD2E5F}" srcOrd="0" destOrd="0" presId="urn:microsoft.com/office/officeart/2005/8/layout/list1"/>
    <dgm:cxn modelId="{C893787C-AEED-410F-9C5A-252C2B535053}" type="presOf" srcId="{E72C8FE0-0C33-4A61-BA58-6310D21E6F15}" destId="{673F82EE-6A3B-47E7-91E6-2F44B5A6E522}" srcOrd="0" destOrd="3" presId="urn:microsoft.com/office/officeart/2005/8/layout/list1"/>
    <dgm:cxn modelId="{A9C7E787-4F39-400D-9A92-D2CFF3DAD483}" type="presOf" srcId="{B79313E6-A999-480A-A82C-4B0B0E6067AA}" destId="{17627CB3-CBA8-453B-AE85-DC9EEAFD2E5F}" srcOrd="0" destOrd="3" presId="urn:microsoft.com/office/officeart/2005/8/layout/list1"/>
    <dgm:cxn modelId="{E602BC9F-6CED-4945-9F1E-F9EB9511F56D}" srcId="{31B30083-28D3-413D-8F3A-49E8149EA7B1}" destId="{C37FBE61-AB1C-47FB-951F-82FDB02D8D4A}" srcOrd="1" destOrd="0" parTransId="{938CC933-D000-4A53-A7A9-048E92D355C5}" sibTransId="{4D2C3AC7-B9BA-4D61-9663-E792343D85A7}"/>
    <dgm:cxn modelId="{D4A9E59F-8242-47E5-98F7-E63831C011BE}" srcId="{31B30083-28D3-413D-8F3A-49E8149EA7B1}" destId="{66087F43-4E29-4A35-808D-A79CDB480365}" srcOrd="2" destOrd="0" parTransId="{A7EE8EF8-A893-4911-B96F-874B1CDE81E5}" sibTransId="{C0A8E625-25A4-40EF-9C5B-BBBCB7CB3EE8}"/>
    <dgm:cxn modelId="{818148A0-C979-4888-9A42-E55C45173156}" srcId="{F7CFCAE1-8CFE-46DE-8C34-3E99C054F4AD}" destId="{B79313E6-A999-480A-A82C-4B0B0E6067AA}" srcOrd="3" destOrd="0" parTransId="{CA951F0D-BB83-4A55-96B5-19DCBB27B384}" sibTransId="{14D94349-A3E9-4F17-AC08-798D2ABFAB3C}"/>
    <dgm:cxn modelId="{44EA51AB-A578-41A2-8967-B2F7501598EF}" type="presOf" srcId="{31B30083-28D3-413D-8F3A-49E8149EA7B1}" destId="{E3860910-100D-47C1-956E-38E2BBF63A04}" srcOrd="0" destOrd="0" presId="urn:microsoft.com/office/officeart/2005/8/layout/list1"/>
    <dgm:cxn modelId="{EB6BBCAE-A874-442E-B5C8-47CA86E500ED}" type="presOf" srcId="{E3CFA3BD-7FC2-40E4-A781-1F7F02569574}" destId="{673F82EE-6A3B-47E7-91E6-2F44B5A6E522}" srcOrd="0" destOrd="0" presId="urn:microsoft.com/office/officeart/2005/8/layout/list1"/>
    <dgm:cxn modelId="{D15E62B4-3090-47F3-A73D-1908466B932E}" type="presOf" srcId="{CD54DBD6-3FF2-499E-BBB6-359A8F9D28D3}" destId="{44EE82E3-F1CE-410A-865A-087BDE6CD823}" srcOrd="0" destOrd="1" presId="urn:microsoft.com/office/officeart/2005/8/layout/list1"/>
    <dgm:cxn modelId="{78EBF0B4-C650-440E-B342-11E7BCBC8385}" srcId="{2637D089-FC72-46C1-9B4C-BBB6D83E3535}" destId="{31B30083-28D3-413D-8F3A-49E8149EA7B1}" srcOrd="2" destOrd="0" parTransId="{564631DE-FE13-415E-B1B9-85C5CE4AE1B7}" sibTransId="{FEB03799-0086-4C26-82E2-88240A8C61CF}"/>
    <dgm:cxn modelId="{6618A1B7-6372-4428-A806-69393A8FEAB7}" srcId="{CA91D08B-1662-4288-B9CE-DB2E2D75A384}" destId="{CD54DBD6-3FF2-499E-BBB6-359A8F9D28D3}" srcOrd="1" destOrd="0" parTransId="{609C0B40-08B3-4459-BC2D-FC261E40AB93}" sibTransId="{493573A2-96E6-4782-9B6E-1E363D68D748}"/>
    <dgm:cxn modelId="{9CA62FBF-1CDC-46B5-BDA3-E21CBA116A2E}" type="presOf" srcId="{84643188-1A2E-43A0-9490-B5C81C1F373A}" destId="{17627CB3-CBA8-453B-AE85-DC9EEAFD2E5F}" srcOrd="0" destOrd="1" presId="urn:microsoft.com/office/officeart/2005/8/layout/list1"/>
    <dgm:cxn modelId="{59B90AC2-1FE1-46BE-94DA-87C68984E4E7}" srcId="{F7CFCAE1-8CFE-46DE-8C34-3E99C054F4AD}" destId="{EC46C025-B3D3-435C-A5C8-8E4C7B04E085}" srcOrd="4" destOrd="0" parTransId="{0ED72803-7172-47DF-BE20-9855D6FA2A50}" sibTransId="{A5003BCC-AAA2-4E1E-BF90-8E64D7E74CB5}"/>
    <dgm:cxn modelId="{8F487DD7-050D-4451-996C-E0443F227679}" type="presOf" srcId="{CA91D08B-1662-4288-B9CE-DB2E2D75A384}" destId="{8D47C977-5B3B-42C4-AE8E-4AD3DCA5F635}" srcOrd="1" destOrd="0" presId="urn:microsoft.com/office/officeart/2005/8/layout/list1"/>
    <dgm:cxn modelId="{7DBFFDE1-6499-41AF-9A4A-86AEDEFF2422}" srcId="{2637D089-FC72-46C1-9B4C-BBB6D83E3535}" destId="{CA91D08B-1662-4288-B9CE-DB2E2D75A384}" srcOrd="0" destOrd="0" parTransId="{00565138-AE28-40DC-858D-7B639642757A}" sibTransId="{92A3E228-C2A3-4966-BEE7-0057CC7CADE5}"/>
    <dgm:cxn modelId="{AB5A32E2-4171-4AEF-ADBB-551A81D8D3CD}" srcId="{CA91D08B-1662-4288-B9CE-DB2E2D75A384}" destId="{1DBFBF19-13A3-4CFE-B7CF-15E636E44225}" srcOrd="2" destOrd="0" parTransId="{17C52F84-1B8E-4C0E-AC5F-8A3CDE1CD5E3}" sibTransId="{D5423D5E-A359-49B6-A5BA-6666F5DF3F6C}"/>
    <dgm:cxn modelId="{61160AF4-971E-4B3C-A01E-C9A84FA21A2E}" srcId="{2637D089-FC72-46C1-9B4C-BBB6D83E3535}" destId="{F7CFCAE1-8CFE-46DE-8C34-3E99C054F4AD}" srcOrd="1" destOrd="0" parTransId="{BDEC8A32-900E-4C98-9218-019F8A65EF5A}" sibTransId="{D4655EB1-FF97-4FC2-8A00-43DD4A2CFEE8}"/>
    <dgm:cxn modelId="{2DBA3A8A-14F6-4F61-A09F-8EB32B46B79D}" type="presParOf" srcId="{C60B52B9-761C-4DA3-A9F6-B2C5706D8681}" destId="{18D58003-C18C-4DC9-AD77-714810E8D021}" srcOrd="0" destOrd="0" presId="urn:microsoft.com/office/officeart/2005/8/layout/list1"/>
    <dgm:cxn modelId="{4ED25EBD-EB07-4F33-AEBC-A28D51BA9B0C}" type="presParOf" srcId="{18D58003-C18C-4DC9-AD77-714810E8D021}" destId="{3E88B6A2-D349-4BDD-9CE2-84122B401F1E}" srcOrd="0" destOrd="0" presId="urn:microsoft.com/office/officeart/2005/8/layout/list1"/>
    <dgm:cxn modelId="{3E7EC3EB-C70A-416A-9098-B233A8E1BAF4}" type="presParOf" srcId="{18D58003-C18C-4DC9-AD77-714810E8D021}" destId="{8D47C977-5B3B-42C4-AE8E-4AD3DCA5F635}" srcOrd="1" destOrd="0" presId="urn:microsoft.com/office/officeart/2005/8/layout/list1"/>
    <dgm:cxn modelId="{266CB9C9-0CE3-4541-9022-4BAE26E6CE22}" type="presParOf" srcId="{C60B52B9-761C-4DA3-A9F6-B2C5706D8681}" destId="{A4CBA17A-132F-428F-AF28-C5F3E356C9AF}" srcOrd="1" destOrd="0" presId="urn:microsoft.com/office/officeart/2005/8/layout/list1"/>
    <dgm:cxn modelId="{DC0426E3-4DF3-4F50-BEE2-218D2A99EFDE}" type="presParOf" srcId="{C60B52B9-761C-4DA3-A9F6-B2C5706D8681}" destId="{44EE82E3-F1CE-410A-865A-087BDE6CD823}" srcOrd="2" destOrd="0" presId="urn:microsoft.com/office/officeart/2005/8/layout/list1"/>
    <dgm:cxn modelId="{F28AF1E3-19AD-468D-ACDA-13A339A4DCFC}" type="presParOf" srcId="{C60B52B9-761C-4DA3-A9F6-B2C5706D8681}" destId="{0078F020-B29D-45E1-B604-109D676FED6B}" srcOrd="3" destOrd="0" presId="urn:microsoft.com/office/officeart/2005/8/layout/list1"/>
    <dgm:cxn modelId="{3074C705-C507-4C11-B2A8-2684BD433DF7}" type="presParOf" srcId="{C60B52B9-761C-4DA3-A9F6-B2C5706D8681}" destId="{78905B97-FF03-4F95-8998-CF06F4A88FE3}" srcOrd="4" destOrd="0" presId="urn:microsoft.com/office/officeart/2005/8/layout/list1"/>
    <dgm:cxn modelId="{8FEEA54D-BBC5-4BA3-85ED-D9098C2F66AD}" type="presParOf" srcId="{78905B97-FF03-4F95-8998-CF06F4A88FE3}" destId="{575E8DBB-CD38-4D72-AC7A-1300E83F22EB}" srcOrd="0" destOrd="0" presId="urn:microsoft.com/office/officeart/2005/8/layout/list1"/>
    <dgm:cxn modelId="{88A06D80-0D9F-4669-AD2A-B5654E9910CB}" type="presParOf" srcId="{78905B97-FF03-4F95-8998-CF06F4A88FE3}" destId="{E53E9951-34FA-4EDC-A457-C8088E192AD0}" srcOrd="1" destOrd="0" presId="urn:microsoft.com/office/officeart/2005/8/layout/list1"/>
    <dgm:cxn modelId="{EBAFD19C-E184-4859-BBDA-6B7086001F11}" type="presParOf" srcId="{C60B52B9-761C-4DA3-A9F6-B2C5706D8681}" destId="{A2B69D94-8209-477C-A71E-D1F78048C15D}" srcOrd="5" destOrd="0" presId="urn:microsoft.com/office/officeart/2005/8/layout/list1"/>
    <dgm:cxn modelId="{35ACE88C-2D27-4A8F-A503-3E421189917E}" type="presParOf" srcId="{C60B52B9-761C-4DA3-A9F6-B2C5706D8681}" destId="{17627CB3-CBA8-453B-AE85-DC9EEAFD2E5F}" srcOrd="6" destOrd="0" presId="urn:microsoft.com/office/officeart/2005/8/layout/list1"/>
    <dgm:cxn modelId="{6EF28EC5-DC7A-45EC-B41C-B6A022B42F2F}" type="presParOf" srcId="{C60B52B9-761C-4DA3-A9F6-B2C5706D8681}" destId="{D66377DE-B8EA-487A-B171-5587E5BEF742}" srcOrd="7" destOrd="0" presId="urn:microsoft.com/office/officeart/2005/8/layout/list1"/>
    <dgm:cxn modelId="{026A93CA-BAE6-4608-9123-20CEC24D75EF}" type="presParOf" srcId="{C60B52B9-761C-4DA3-A9F6-B2C5706D8681}" destId="{08366EAC-31DC-423D-B7E8-2FB4D4D00C91}" srcOrd="8" destOrd="0" presId="urn:microsoft.com/office/officeart/2005/8/layout/list1"/>
    <dgm:cxn modelId="{DE2F6839-D806-4A27-8EBA-7FC47B9FC0B2}" type="presParOf" srcId="{08366EAC-31DC-423D-B7E8-2FB4D4D00C91}" destId="{E3860910-100D-47C1-956E-38E2BBF63A04}" srcOrd="0" destOrd="0" presId="urn:microsoft.com/office/officeart/2005/8/layout/list1"/>
    <dgm:cxn modelId="{1239DB6D-3501-4407-AA28-1CEDE774DDCF}" type="presParOf" srcId="{08366EAC-31DC-423D-B7E8-2FB4D4D00C91}" destId="{784E4033-6BEB-46C6-8283-25502DD44294}" srcOrd="1" destOrd="0" presId="urn:microsoft.com/office/officeart/2005/8/layout/list1"/>
    <dgm:cxn modelId="{A783C3AE-0A4E-4CF6-9BDF-0C1102D349EE}" type="presParOf" srcId="{C60B52B9-761C-4DA3-A9F6-B2C5706D8681}" destId="{BEBB3685-65CD-444A-B717-FC0C40843502}" srcOrd="9" destOrd="0" presId="urn:microsoft.com/office/officeart/2005/8/layout/list1"/>
    <dgm:cxn modelId="{FAABA437-84E3-4955-9A81-A981B5B5BB6E}" type="presParOf" srcId="{C60B52B9-761C-4DA3-A9F6-B2C5706D8681}" destId="{673F82EE-6A3B-47E7-91E6-2F44B5A6E52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12BFA0-BB87-40B5-B1A0-AC54FF8C1F02}" type="doc">
      <dgm:prSet loTypeId="urn:microsoft.com/office/officeart/2005/8/layout/hProcess11" loCatId="process" qsTypeId="urn:microsoft.com/office/officeart/2005/8/quickstyle/simple3" qsCatId="simple" csTypeId="urn:microsoft.com/office/officeart/2005/8/colors/accent1_5" csCatId="accent1" phldr="1"/>
      <dgm:spPr/>
      <dgm:t>
        <a:bodyPr/>
        <a:lstStyle/>
        <a:p>
          <a:endParaRPr lang="es-EC"/>
        </a:p>
      </dgm:t>
    </dgm:pt>
    <dgm:pt modelId="{B3632485-7D6C-4CD9-9BA0-5EDDCDCDFF76}">
      <dgm:prSet custT="1"/>
      <dgm:spPr/>
      <dgm:t>
        <a:bodyPr/>
        <a:lstStyle/>
        <a:p>
          <a:pPr algn="just"/>
          <a:r>
            <a:rPr lang="es-ES_tradnl" sz="1100" dirty="0"/>
            <a:t>Los esfuerzos por procurar disminuir los padecimientos musculoesqueléticos han llevado a las empresas a tomar diferentes medidas de acción.</a:t>
          </a:r>
          <a:endParaRPr lang="es-EC" sz="1100" dirty="0"/>
        </a:p>
      </dgm:t>
    </dgm:pt>
    <dgm:pt modelId="{CC5A2558-9CCE-40B2-B73E-B903A1EEBC2F}" type="parTrans" cxnId="{B7E7619C-2067-4E1D-B7AF-9CE6C80F3ECE}">
      <dgm:prSet/>
      <dgm:spPr/>
      <dgm:t>
        <a:bodyPr/>
        <a:lstStyle/>
        <a:p>
          <a:endParaRPr lang="es-EC" sz="1100"/>
        </a:p>
      </dgm:t>
    </dgm:pt>
    <dgm:pt modelId="{3C6C62E3-8F54-42B4-8D17-BB2DA35C594C}" type="sibTrans" cxnId="{B7E7619C-2067-4E1D-B7AF-9CE6C80F3ECE}">
      <dgm:prSet/>
      <dgm:spPr/>
      <dgm:t>
        <a:bodyPr/>
        <a:lstStyle/>
        <a:p>
          <a:endParaRPr lang="es-EC" sz="1100"/>
        </a:p>
      </dgm:t>
    </dgm:pt>
    <dgm:pt modelId="{52269234-4768-48AB-9B1A-4A6919822C4A}">
      <dgm:prSet custT="1"/>
      <dgm:spPr/>
      <dgm:t>
        <a:bodyPr/>
        <a:lstStyle/>
        <a:p>
          <a:pPr algn="just"/>
          <a:r>
            <a:rPr lang="es-ES" sz="1100" dirty="0"/>
            <a:t>En el área de envasado las atenciones médicas por trastornos musculoesqueléticos disminuyeron de 38 a 34 atenciones durante los años 2019 y 2020 respectivamente.</a:t>
          </a:r>
          <a:endParaRPr lang="es-EC" sz="1100" dirty="0"/>
        </a:p>
      </dgm:t>
    </dgm:pt>
    <dgm:pt modelId="{31BC1B94-933F-4E2C-B953-BEFD187A6B29}" type="parTrans" cxnId="{3973FB79-059B-4E4E-8C8E-275C50CCBB0B}">
      <dgm:prSet/>
      <dgm:spPr/>
      <dgm:t>
        <a:bodyPr/>
        <a:lstStyle/>
        <a:p>
          <a:endParaRPr lang="es-EC" sz="1100"/>
        </a:p>
      </dgm:t>
    </dgm:pt>
    <dgm:pt modelId="{50F957D1-B480-4F12-8F5D-77D19C3ACAB1}" type="sibTrans" cxnId="{3973FB79-059B-4E4E-8C8E-275C50CCBB0B}">
      <dgm:prSet/>
      <dgm:spPr/>
      <dgm:t>
        <a:bodyPr/>
        <a:lstStyle/>
        <a:p>
          <a:endParaRPr lang="es-EC" sz="1100"/>
        </a:p>
      </dgm:t>
    </dgm:pt>
    <dgm:pt modelId="{1D3DBF41-3401-4F60-9C5D-E970B2A228D5}">
      <dgm:prSet custT="1"/>
      <dgm:spPr/>
      <dgm:t>
        <a:bodyPr/>
        <a:lstStyle/>
        <a:p>
          <a:pPr algn="just"/>
          <a:r>
            <a:rPr lang="es-ES_tradnl" sz="1100" dirty="0"/>
            <a:t>La Agencia Europea para la Seguridad y Salud en el Trabajo indicó que en el año 2010 el porcentaje de trabajadores que declaraban haber padecido dolencias musculoesqueléticas en los últimos 12 meses fue de un 60% y para el 2015 de  58% </a:t>
          </a:r>
          <a:r>
            <a:rPr lang="es-ES_tradnl" sz="800" dirty="0"/>
            <a:t>(9).</a:t>
          </a:r>
          <a:endParaRPr lang="es-EC" sz="800" dirty="0"/>
        </a:p>
      </dgm:t>
    </dgm:pt>
    <dgm:pt modelId="{A4228516-0340-42B3-9E43-05302C96BEF0}" type="parTrans" cxnId="{EF251352-5851-453A-94BC-9087FA6F6A95}">
      <dgm:prSet/>
      <dgm:spPr/>
      <dgm:t>
        <a:bodyPr/>
        <a:lstStyle/>
        <a:p>
          <a:endParaRPr lang="es-EC" sz="1100"/>
        </a:p>
      </dgm:t>
    </dgm:pt>
    <dgm:pt modelId="{B28BB699-5BD4-4B4A-920E-5CE28B37AA43}" type="sibTrans" cxnId="{EF251352-5851-453A-94BC-9087FA6F6A95}">
      <dgm:prSet/>
      <dgm:spPr/>
      <dgm:t>
        <a:bodyPr/>
        <a:lstStyle/>
        <a:p>
          <a:endParaRPr lang="es-EC" sz="1100"/>
        </a:p>
      </dgm:t>
    </dgm:pt>
    <dgm:pt modelId="{BA233C11-D07F-48D2-993A-58CD093A0480}" type="pres">
      <dgm:prSet presAssocID="{1C12BFA0-BB87-40B5-B1A0-AC54FF8C1F02}" presName="Name0" presStyleCnt="0">
        <dgm:presLayoutVars>
          <dgm:dir/>
          <dgm:resizeHandles val="exact"/>
        </dgm:presLayoutVars>
      </dgm:prSet>
      <dgm:spPr/>
    </dgm:pt>
    <dgm:pt modelId="{C9094F91-6931-4638-8F47-D62ABEFACB74}" type="pres">
      <dgm:prSet presAssocID="{1C12BFA0-BB87-40B5-B1A0-AC54FF8C1F02}" presName="arrow" presStyleLbl="bgShp" presStyleIdx="0" presStyleCnt="1" custLinFactNeighborY="-249"/>
      <dgm:spPr/>
    </dgm:pt>
    <dgm:pt modelId="{AE2AB6FA-AA2A-4C63-B76D-D3B8E63B9CB4}" type="pres">
      <dgm:prSet presAssocID="{1C12BFA0-BB87-40B5-B1A0-AC54FF8C1F02}" presName="points" presStyleCnt="0"/>
      <dgm:spPr/>
    </dgm:pt>
    <dgm:pt modelId="{1D6EB634-5119-4FA3-ACED-498F4583879E}" type="pres">
      <dgm:prSet presAssocID="{B3632485-7D6C-4CD9-9BA0-5EDDCDCDFF76}" presName="compositeA" presStyleCnt="0"/>
      <dgm:spPr/>
    </dgm:pt>
    <dgm:pt modelId="{A840B100-EAA7-42B7-A49B-196D37D9BF1B}" type="pres">
      <dgm:prSet presAssocID="{B3632485-7D6C-4CD9-9BA0-5EDDCDCDFF76}" presName="textA" presStyleLbl="revTx" presStyleIdx="0" presStyleCnt="3" custScaleX="299953">
        <dgm:presLayoutVars>
          <dgm:bulletEnabled val="1"/>
        </dgm:presLayoutVars>
      </dgm:prSet>
      <dgm:spPr/>
    </dgm:pt>
    <dgm:pt modelId="{B9400DC9-B323-4AA2-B788-72E4D8794443}" type="pres">
      <dgm:prSet presAssocID="{B3632485-7D6C-4CD9-9BA0-5EDDCDCDFF76}" presName="circleA" presStyleLbl="node1" presStyleIdx="0" presStyleCnt="3"/>
      <dgm:spPr/>
    </dgm:pt>
    <dgm:pt modelId="{141A355A-4EB6-4222-BC2C-184FFB7FCB47}" type="pres">
      <dgm:prSet presAssocID="{B3632485-7D6C-4CD9-9BA0-5EDDCDCDFF76}" presName="spaceA" presStyleCnt="0"/>
      <dgm:spPr/>
    </dgm:pt>
    <dgm:pt modelId="{F0C856AA-88F6-4A17-84B1-5997015B2D19}" type="pres">
      <dgm:prSet presAssocID="{3C6C62E3-8F54-42B4-8D17-BB2DA35C594C}" presName="space" presStyleCnt="0"/>
      <dgm:spPr/>
    </dgm:pt>
    <dgm:pt modelId="{36C460E2-6C11-4F45-971D-520D5C59445A}" type="pres">
      <dgm:prSet presAssocID="{1D3DBF41-3401-4F60-9C5D-E970B2A228D5}" presName="compositeB" presStyleCnt="0"/>
      <dgm:spPr/>
    </dgm:pt>
    <dgm:pt modelId="{CE0F9D52-113D-4255-95BF-54A2FC6E9490}" type="pres">
      <dgm:prSet presAssocID="{1D3DBF41-3401-4F60-9C5D-E970B2A228D5}" presName="textB" presStyleLbl="revTx" presStyleIdx="1" presStyleCnt="3" custScaleX="399674">
        <dgm:presLayoutVars>
          <dgm:bulletEnabled val="1"/>
        </dgm:presLayoutVars>
      </dgm:prSet>
      <dgm:spPr/>
    </dgm:pt>
    <dgm:pt modelId="{16AF8474-1137-42F6-8AD3-5ABD86CA33A5}" type="pres">
      <dgm:prSet presAssocID="{1D3DBF41-3401-4F60-9C5D-E970B2A228D5}" presName="circleB" presStyleLbl="node1" presStyleIdx="1" presStyleCnt="3"/>
      <dgm:spPr/>
    </dgm:pt>
    <dgm:pt modelId="{9FAD3ED2-B386-40C2-A356-EFC59A4C78F7}" type="pres">
      <dgm:prSet presAssocID="{1D3DBF41-3401-4F60-9C5D-E970B2A228D5}" presName="spaceB" presStyleCnt="0"/>
      <dgm:spPr/>
    </dgm:pt>
    <dgm:pt modelId="{00863979-04AF-49CE-8746-DF6D76B4A5F5}" type="pres">
      <dgm:prSet presAssocID="{B28BB699-5BD4-4B4A-920E-5CE28B37AA43}" presName="space" presStyleCnt="0"/>
      <dgm:spPr/>
    </dgm:pt>
    <dgm:pt modelId="{888E7168-21CB-4F2F-9185-D1433E4949CE}" type="pres">
      <dgm:prSet presAssocID="{52269234-4768-48AB-9B1A-4A6919822C4A}" presName="compositeA" presStyleCnt="0"/>
      <dgm:spPr/>
    </dgm:pt>
    <dgm:pt modelId="{125C16FC-EA52-48BE-95BE-A546F206469D}" type="pres">
      <dgm:prSet presAssocID="{52269234-4768-48AB-9B1A-4A6919822C4A}" presName="textA" presStyleLbl="revTx" presStyleIdx="2" presStyleCnt="3" custScaleX="350966">
        <dgm:presLayoutVars>
          <dgm:bulletEnabled val="1"/>
        </dgm:presLayoutVars>
      </dgm:prSet>
      <dgm:spPr/>
    </dgm:pt>
    <dgm:pt modelId="{86A315C2-DA05-4E94-A220-706A7B8AD167}" type="pres">
      <dgm:prSet presAssocID="{52269234-4768-48AB-9B1A-4A6919822C4A}" presName="circleA" presStyleLbl="node1" presStyleIdx="2" presStyleCnt="3"/>
      <dgm:spPr/>
    </dgm:pt>
    <dgm:pt modelId="{DDDC1606-E2B1-402E-B615-735E32078B1E}" type="pres">
      <dgm:prSet presAssocID="{52269234-4768-48AB-9B1A-4A6919822C4A}" presName="spaceA" presStyleCnt="0"/>
      <dgm:spPr/>
    </dgm:pt>
  </dgm:ptLst>
  <dgm:cxnLst>
    <dgm:cxn modelId="{5699A316-BD20-4DED-9524-3B996CC2E9BE}" type="presOf" srcId="{1C12BFA0-BB87-40B5-B1A0-AC54FF8C1F02}" destId="{BA233C11-D07F-48D2-993A-58CD093A0480}" srcOrd="0" destOrd="0" presId="urn:microsoft.com/office/officeart/2005/8/layout/hProcess11"/>
    <dgm:cxn modelId="{EF251352-5851-453A-94BC-9087FA6F6A95}" srcId="{1C12BFA0-BB87-40B5-B1A0-AC54FF8C1F02}" destId="{1D3DBF41-3401-4F60-9C5D-E970B2A228D5}" srcOrd="1" destOrd="0" parTransId="{A4228516-0340-42B3-9E43-05302C96BEF0}" sibTransId="{B28BB699-5BD4-4B4A-920E-5CE28B37AA43}"/>
    <dgm:cxn modelId="{3973FB79-059B-4E4E-8C8E-275C50CCBB0B}" srcId="{1C12BFA0-BB87-40B5-B1A0-AC54FF8C1F02}" destId="{52269234-4768-48AB-9B1A-4A6919822C4A}" srcOrd="2" destOrd="0" parTransId="{31BC1B94-933F-4E2C-B953-BEFD187A6B29}" sibTransId="{50F957D1-B480-4F12-8F5D-77D19C3ACAB1}"/>
    <dgm:cxn modelId="{15336994-C76B-415B-923D-E0464FF48D1A}" type="presOf" srcId="{52269234-4768-48AB-9B1A-4A6919822C4A}" destId="{125C16FC-EA52-48BE-95BE-A546F206469D}" srcOrd="0" destOrd="0" presId="urn:microsoft.com/office/officeart/2005/8/layout/hProcess11"/>
    <dgm:cxn modelId="{B7E7619C-2067-4E1D-B7AF-9CE6C80F3ECE}" srcId="{1C12BFA0-BB87-40B5-B1A0-AC54FF8C1F02}" destId="{B3632485-7D6C-4CD9-9BA0-5EDDCDCDFF76}" srcOrd="0" destOrd="0" parTransId="{CC5A2558-9CCE-40B2-B73E-B903A1EEBC2F}" sibTransId="{3C6C62E3-8F54-42B4-8D17-BB2DA35C594C}"/>
    <dgm:cxn modelId="{69688ED0-6895-47B5-B862-AA403E46B3FF}" type="presOf" srcId="{B3632485-7D6C-4CD9-9BA0-5EDDCDCDFF76}" destId="{A840B100-EAA7-42B7-A49B-196D37D9BF1B}" srcOrd="0" destOrd="0" presId="urn:microsoft.com/office/officeart/2005/8/layout/hProcess11"/>
    <dgm:cxn modelId="{DAF385FB-ADE5-4A9A-AADC-096F1AF074F4}" type="presOf" srcId="{1D3DBF41-3401-4F60-9C5D-E970B2A228D5}" destId="{CE0F9D52-113D-4255-95BF-54A2FC6E9490}" srcOrd="0" destOrd="0" presId="urn:microsoft.com/office/officeart/2005/8/layout/hProcess11"/>
    <dgm:cxn modelId="{F30D0069-4426-4486-9EC3-A4F79ED00244}" type="presParOf" srcId="{BA233C11-D07F-48D2-993A-58CD093A0480}" destId="{C9094F91-6931-4638-8F47-D62ABEFACB74}" srcOrd="0" destOrd="0" presId="urn:microsoft.com/office/officeart/2005/8/layout/hProcess11"/>
    <dgm:cxn modelId="{9613A03F-DFD1-4EC5-9505-FAE0F6657491}" type="presParOf" srcId="{BA233C11-D07F-48D2-993A-58CD093A0480}" destId="{AE2AB6FA-AA2A-4C63-B76D-D3B8E63B9CB4}" srcOrd="1" destOrd="0" presId="urn:microsoft.com/office/officeart/2005/8/layout/hProcess11"/>
    <dgm:cxn modelId="{E6ED0E68-D421-427C-907D-06AEF63594A1}" type="presParOf" srcId="{AE2AB6FA-AA2A-4C63-B76D-D3B8E63B9CB4}" destId="{1D6EB634-5119-4FA3-ACED-498F4583879E}" srcOrd="0" destOrd="0" presId="urn:microsoft.com/office/officeart/2005/8/layout/hProcess11"/>
    <dgm:cxn modelId="{4AA9DB8D-3C6E-426F-BC5C-51B5C0BF2717}" type="presParOf" srcId="{1D6EB634-5119-4FA3-ACED-498F4583879E}" destId="{A840B100-EAA7-42B7-A49B-196D37D9BF1B}" srcOrd="0" destOrd="0" presId="urn:microsoft.com/office/officeart/2005/8/layout/hProcess11"/>
    <dgm:cxn modelId="{792A002B-5FE6-4451-99A3-7268419634F6}" type="presParOf" srcId="{1D6EB634-5119-4FA3-ACED-498F4583879E}" destId="{B9400DC9-B323-4AA2-B788-72E4D8794443}" srcOrd="1" destOrd="0" presId="urn:microsoft.com/office/officeart/2005/8/layout/hProcess11"/>
    <dgm:cxn modelId="{1E99E79D-5EFD-4C3C-BC53-9140C3D1EBC1}" type="presParOf" srcId="{1D6EB634-5119-4FA3-ACED-498F4583879E}" destId="{141A355A-4EB6-4222-BC2C-184FFB7FCB47}" srcOrd="2" destOrd="0" presId="urn:microsoft.com/office/officeart/2005/8/layout/hProcess11"/>
    <dgm:cxn modelId="{E28CD625-68B1-4974-97A4-E6A7C265903B}" type="presParOf" srcId="{AE2AB6FA-AA2A-4C63-B76D-D3B8E63B9CB4}" destId="{F0C856AA-88F6-4A17-84B1-5997015B2D19}" srcOrd="1" destOrd="0" presId="urn:microsoft.com/office/officeart/2005/8/layout/hProcess11"/>
    <dgm:cxn modelId="{345A6D1D-9DD5-4CD7-BD01-D3B9F0FB9B10}" type="presParOf" srcId="{AE2AB6FA-AA2A-4C63-B76D-D3B8E63B9CB4}" destId="{36C460E2-6C11-4F45-971D-520D5C59445A}" srcOrd="2" destOrd="0" presId="urn:microsoft.com/office/officeart/2005/8/layout/hProcess11"/>
    <dgm:cxn modelId="{57B6162C-E189-4C80-BE39-B8F17106BABC}" type="presParOf" srcId="{36C460E2-6C11-4F45-971D-520D5C59445A}" destId="{CE0F9D52-113D-4255-95BF-54A2FC6E9490}" srcOrd="0" destOrd="0" presId="urn:microsoft.com/office/officeart/2005/8/layout/hProcess11"/>
    <dgm:cxn modelId="{B227F6BE-C057-4FA0-A6F0-D3EF72636B8E}" type="presParOf" srcId="{36C460E2-6C11-4F45-971D-520D5C59445A}" destId="{16AF8474-1137-42F6-8AD3-5ABD86CA33A5}" srcOrd="1" destOrd="0" presId="urn:microsoft.com/office/officeart/2005/8/layout/hProcess11"/>
    <dgm:cxn modelId="{3B7B24D8-0309-45B3-810E-0E124A6D4A7A}" type="presParOf" srcId="{36C460E2-6C11-4F45-971D-520D5C59445A}" destId="{9FAD3ED2-B386-40C2-A356-EFC59A4C78F7}" srcOrd="2" destOrd="0" presId="urn:microsoft.com/office/officeart/2005/8/layout/hProcess11"/>
    <dgm:cxn modelId="{FA1D70A3-FE0C-437B-94CE-5AC79894C5F3}" type="presParOf" srcId="{AE2AB6FA-AA2A-4C63-B76D-D3B8E63B9CB4}" destId="{00863979-04AF-49CE-8746-DF6D76B4A5F5}" srcOrd="3" destOrd="0" presId="urn:microsoft.com/office/officeart/2005/8/layout/hProcess11"/>
    <dgm:cxn modelId="{5D7C556E-0C20-4B42-9F19-FF3631F820BA}" type="presParOf" srcId="{AE2AB6FA-AA2A-4C63-B76D-D3B8E63B9CB4}" destId="{888E7168-21CB-4F2F-9185-D1433E4949CE}" srcOrd="4" destOrd="0" presId="urn:microsoft.com/office/officeart/2005/8/layout/hProcess11"/>
    <dgm:cxn modelId="{CE487492-87C3-45EE-B69C-16C717F010C6}" type="presParOf" srcId="{888E7168-21CB-4F2F-9185-D1433E4949CE}" destId="{125C16FC-EA52-48BE-95BE-A546F206469D}" srcOrd="0" destOrd="0" presId="urn:microsoft.com/office/officeart/2005/8/layout/hProcess11"/>
    <dgm:cxn modelId="{DD7F7007-80E2-4525-ADEA-84EEB4E89F18}" type="presParOf" srcId="{888E7168-21CB-4F2F-9185-D1433E4949CE}" destId="{86A315C2-DA05-4E94-A220-706A7B8AD167}" srcOrd="1" destOrd="0" presId="urn:microsoft.com/office/officeart/2005/8/layout/hProcess11"/>
    <dgm:cxn modelId="{8BED56EE-CFBB-4A48-A01D-274B3DD422E8}" type="presParOf" srcId="{888E7168-21CB-4F2F-9185-D1433E4949CE}" destId="{DDDC1606-E2B1-402E-B615-735E32078B1E}"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37D089-FC72-46C1-9B4C-BBB6D83E3535}" type="doc">
      <dgm:prSet loTypeId="urn:microsoft.com/office/officeart/2005/8/layout/venn3" loCatId="relationship" qsTypeId="urn:microsoft.com/office/officeart/2005/8/quickstyle/simple3" qsCatId="simple" csTypeId="urn:microsoft.com/office/officeart/2005/8/colors/colorful5" csCatId="colorful" phldr="1"/>
      <dgm:spPr/>
      <dgm:t>
        <a:bodyPr/>
        <a:lstStyle/>
        <a:p>
          <a:endParaRPr lang="es-EC"/>
        </a:p>
      </dgm:t>
    </dgm:pt>
    <dgm:pt modelId="{D09822D8-8BB7-47F5-BAAC-0AB028F1ADC1}">
      <dgm:prSet custT="1"/>
      <dgm:spPr/>
      <dgm:t>
        <a:bodyPr/>
        <a:lstStyle/>
        <a:p>
          <a:r>
            <a:rPr lang="es-ES" sz="1200" dirty="0"/>
            <a:t>El Instituto Finlandés de Salud Ocupacional (FIOH) determinó que dentro de las enfermedades más comunes relacionadas con la actividad laboral se encuentran los trastornos musculoesqueléticos, destacando la zona de la espalda como la de mayor afectación </a:t>
          </a:r>
          <a:r>
            <a:rPr lang="es-ES" sz="800" dirty="0"/>
            <a:t>(10)</a:t>
          </a:r>
          <a:r>
            <a:rPr lang="es-ES" sz="1200" dirty="0"/>
            <a:t>.</a:t>
          </a:r>
          <a:r>
            <a:rPr lang="es-ES_tradnl" sz="1200" dirty="0"/>
            <a:t>   </a:t>
          </a:r>
          <a:endParaRPr lang="es-EC" sz="1200" dirty="0"/>
        </a:p>
      </dgm:t>
    </dgm:pt>
    <dgm:pt modelId="{1BE3BBDD-386C-4159-BA09-1B3AC71207F5}" type="parTrans" cxnId="{81A2B9F2-711D-4849-BE26-C17B0504BEC4}">
      <dgm:prSet/>
      <dgm:spPr/>
      <dgm:t>
        <a:bodyPr/>
        <a:lstStyle/>
        <a:p>
          <a:endParaRPr lang="es-EC" sz="1200"/>
        </a:p>
      </dgm:t>
    </dgm:pt>
    <dgm:pt modelId="{1A1A7CF1-C686-41DD-B5F1-088387083544}" type="sibTrans" cxnId="{81A2B9F2-711D-4849-BE26-C17B0504BEC4}">
      <dgm:prSet/>
      <dgm:spPr/>
      <dgm:t>
        <a:bodyPr/>
        <a:lstStyle/>
        <a:p>
          <a:endParaRPr lang="es-EC" sz="1200"/>
        </a:p>
      </dgm:t>
    </dgm:pt>
    <dgm:pt modelId="{22E833D1-E406-470C-A331-DEA18B75EB66}">
      <dgm:prSet custT="1"/>
      <dgm:spPr/>
      <dgm:t>
        <a:bodyPr/>
        <a:lstStyle/>
        <a:p>
          <a:endParaRPr lang="es-ES_tradnl" sz="1200" dirty="0"/>
        </a:p>
        <a:p>
          <a:r>
            <a:rPr lang="es-ES_tradnl" sz="1400" dirty="0"/>
            <a:t>Durante el año 2019 la zona de la columna ha registrado una prevalencia de sintomatología musculoesquelética del 59.46%, para el 2020 presentó una disminución del porcentaje llegando a un 50%. </a:t>
          </a:r>
          <a:endParaRPr lang="es-EC" sz="1400" dirty="0"/>
        </a:p>
      </dgm:t>
    </dgm:pt>
    <dgm:pt modelId="{7232929C-E4D4-41A4-BC4F-8A88EA040E68}" type="parTrans" cxnId="{070B85ED-8059-4D3E-B303-8E31D8B1C0F3}">
      <dgm:prSet/>
      <dgm:spPr/>
      <dgm:t>
        <a:bodyPr/>
        <a:lstStyle/>
        <a:p>
          <a:endParaRPr lang="es-EC" sz="1200"/>
        </a:p>
      </dgm:t>
    </dgm:pt>
    <dgm:pt modelId="{74E6BA09-C1FA-4708-92F9-CADC2E76096D}" type="sibTrans" cxnId="{070B85ED-8059-4D3E-B303-8E31D8B1C0F3}">
      <dgm:prSet/>
      <dgm:spPr/>
      <dgm:t>
        <a:bodyPr/>
        <a:lstStyle/>
        <a:p>
          <a:endParaRPr lang="es-EC" sz="1200"/>
        </a:p>
      </dgm:t>
    </dgm:pt>
    <dgm:pt modelId="{B221F390-1D5F-48DD-A1DF-BC8C322DE211}" type="pres">
      <dgm:prSet presAssocID="{2637D089-FC72-46C1-9B4C-BBB6D83E3535}" presName="Name0" presStyleCnt="0">
        <dgm:presLayoutVars>
          <dgm:dir/>
          <dgm:resizeHandles val="exact"/>
        </dgm:presLayoutVars>
      </dgm:prSet>
      <dgm:spPr/>
    </dgm:pt>
    <dgm:pt modelId="{51A7D85E-73CA-46EC-8F0E-C65DD76F08EF}" type="pres">
      <dgm:prSet presAssocID="{D09822D8-8BB7-47F5-BAAC-0AB028F1ADC1}" presName="Name5" presStyleLbl="vennNode1" presStyleIdx="0" presStyleCnt="2" custLinFactNeighborX="-3522" custLinFactNeighborY="-45">
        <dgm:presLayoutVars>
          <dgm:bulletEnabled val="1"/>
        </dgm:presLayoutVars>
      </dgm:prSet>
      <dgm:spPr/>
    </dgm:pt>
    <dgm:pt modelId="{F1A3CB6D-2E4C-470A-8824-2B23351788BD}" type="pres">
      <dgm:prSet presAssocID="{1A1A7CF1-C686-41DD-B5F1-088387083544}" presName="space" presStyleCnt="0"/>
      <dgm:spPr/>
    </dgm:pt>
    <dgm:pt modelId="{61C3BD79-483F-48F5-85E3-F99386DA680C}" type="pres">
      <dgm:prSet presAssocID="{22E833D1-E406-470C-A331-DEA18B75EB66}" presName="Name5" presStyleLbl="vennNode1" presStyleIdx="1" presStyleCnt="2" custLinFactNeighborY="21">
        <dgm:presLayoutVars>
          <dgm:bulletEnabled val="1"/>
        </dgm:presLayoutVars>
      </dgm:prSet>
      <dgm:spPr/>
    </dgm:pt>
  </dgm:ptLst>
  <dgm:cxnLst>
    <dgm:cxn modelId="{435E6C11-2A68-4E10-B162-56603838B0EA}" type="presOf" srcId="{22E833D1-E406-470C-A331-DEA18B75EB66}" destId="{61C3BD79-483F-48F5-85E3-F99386DA680C}" srcOrd="0" destOrd="0" presId="urn:microsoft.com/office/officeart/2005/8/layout/venn3"/>
    <dgm:cxn modelId="{DB5B255A-19EF-48A2-B310-ADDBC1ACD43A}" type="presOf" srcId="{D09822D8-8BB7-47F5-BAAC-0AB028F1ADC1}" destId="{51A7D85E-73CA-46EC-8F0E-C65DD76F08EF}" srcOrd="0" destOrd="0" presId="urn:microsoft.com/office/officeart/2005/8/layout/venn3"/>
    <dgm:cxn modelId="{04AE7CEC-FC46-4AFD-957B-712AD67B4DDC}" type="presOf" srcId="{2637D089-FC72-46C1-9B4C-BBB6D83E3535}" destId="{B221F390-1D5F-48DD-A1DF-BC8C322DE211}" srcOrd="0" destOrd="0" presId="urn:microsoft.com/office/officeart/2005/8/layout/venn3"/>
    <dgm:cxn modelId="{070B85ED-8059-4D3E-B303-8E31D8B1C0F3}" srcId="{2637D089-FC72-46C1-9B4C-BBB6D83E3535}" destId="{22E833D1-E406-470C-A331-DEA18B75EB66}" srcOrd="1" destOrd="0" parTransId="{7232929C-E4D4-41A4-BC4F-8A88EA040E68}" sibTransId="{74E6BA09-C1FA-4708-92F9-CADC2E76096D}"/>
    <dgm:cxn modelId="{81A2B9F2-711D-4849-BE26-C17B0504BEC4}" srcId="{2637D089-FC72-46C1-9B4C-BBB6D83E3535}" destId="{D09822D8-8BB7-47F5-BAAC-0AB028F1ADC1}" srcOrd="0" destOrd="0" parTransId="{1BE3BBDD-386C-4159-BA09-1B3AC71207F5}" sibTransId="{1A1A7CF1-C686-41DD-B5F1-088387083544}"/>
    <dgm:cxn modelId="{930DCB16-3384-4FDB-BB6B-8B2EEFC6B491}" type="presParOf" srcId="{B221F390-1D5F-48DD-A1DF-BC8C322DE211}" destId="{51A7D85E-73CA-46EC-8F0E-C65DD76F08EF}" srcOrd="0" destOrd="0" presId="urn:microsoft.com/office/officeart/2005/8/layout/venn3"/>
    <dgm:cxn modelId="{5F0139A3-F9B3-4842-BA21-02CDD485FC9A}" type="presParOf" srcId="{B221F390-1D5F-48DD-A1DF-BC8C322DE211}" destId="{F1A3CB6D-2E4C-470A-8824-2B23351788BD}" srcOrd="1" destOrd="0" presId="urn:microsoft.com/office/officeart/2005/8/layout/venn3"/>
    <dgm:cxn modelId="{0BA84B89-86C6-42AB-B38A-2EAC36642DB1}" type="presParOf" srcId="{B221F390-1D5F-48DD-A1DF-BC8C322DE211}" destId="{61C3BD79-483F-48F5-85E3-F99386DA680C}" srcOrd="2"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C3C67CB-AFC8-4C68-931E-304F081A7850}" type="doc">
      <dgm:prSet loTypeId="urn:microsoft.com/office/officeart/2005/8/layout/hList9" loCatId="list" qsTypeId="urn:microsoft.com/office/officeart/2005/8/quickstyle/simple3" qsCatId="simple" csTypeId="urn:microsoft.com/office/officeart/2005/8/colors/colorful1" csCatId="colorful" phldr="1"/>
      <dgm:spPr/>
      <dgm:t>
        <a:bodyPr/>
        <a:lstStyle/>
        <a:p>
          <a:endParaRPr lang="es-EC"/>
        </a:p>
      </dgm:t>
    </dgm:pt>
    <dgm:pt modelId="{66A921A9-996A-4AE4-B58A-54D0EE414CAC}">
      <dgm:prSet custT="1"/>
      <dgm:spPr/>
      <dgm:t>
        <a:bodyPr/>
        <a:lstStyle/>
        <a:p>
          <a:r>
            <a:rPr lang="es-ES_tradnl" sz="1050" b="1" dirty="0"/>
            <a:t>Sexta Encuesta Europea sobre las Condiciones de Trabajo </a:t>
          </a:r>
          <a:r>
            <a:rPr lang="es-ES_tradnl" sz="800" b="1" dirty="0"/>
            <a:t>(11)</a:t>
          </a:r>
          <a:endParaRPr lang="es-EC" sz="800" b="1" dirty="0"/>
        </a:p>
      </dgm:t>
    </dgm:pt>
    <dgm:pt modelId="{018BBECC-AF77-48ED-B531-8641CBEB5A77}" type="parTrans" cxnId="{80F583E9-A2A7-4710-931B-70BC894FA500}">
      <dgm:prSet/>
      <dgm:spPr/>
      <dgm:t>
        <a:bodyPr/>
        <a:lstStyle/>
        <a:p>
          <a:endParaRPr lang="es-EC" sz="1050"/>
        </a:p>
      </dgm:t>
    </dgm:pt>
    <dgm:pt modelId="{7CD2ED85-8458-417A-9526-94CB99D17CAA}" type="sibTrans" cxnId="{80F583E9-A2A7-4710-931B-70BC894FA500}">
      <dgm:prSet/>
      <dgm:spPr/>
      <dgm:t>
        <a:bodyPr/>
        <a:lstStyle/>
        <a:p>
          <a:endParaRPr lang="es-EC" sz="1050"/>
        </a:p>
      </dgm:t>
    </dgm:pt>
    <dgm:pt modelId="{76A11335-CE32-4E0F-BC35-85A929B15DDB}">
      <dgm:prSet custT="1"/>
      <dgm:spPr/>
      <dgm:t>
        <a:bodyPr/>
        <a:lstStyle/>
        <a:p>
          <a:r>
            <a:rPr lang="es-ES_tradnl" sz="1050" b="1" dirty="0">
              <a:effectLst/>
              <a:latin typeface="Arial" panose="020B0604020202020204" pitchFamily="34" charset="0"/>
              <a:ea typeface="Arial" panose="020B0604020202020204" pitchFamily="34" charset="0"/>
            </a:rPr>
            <a:t>Resultados obtenidos en el presente trabajo </a:t>
          </a:r>
          <a:endParaRPr lang="es-EC" sz="1050" b="1" dirty="0"/>
        </a:p>
      </dgm:t>
    </dgm:pt>
    <dgm:pt modelId="{4F7605B2-1F2F-4067-B0A0-2826AC2562F2}" type="parTrans" cxnId="{9760540E-530E-44B0-A9F8-D0080BF07A6F}">
      <dgm:prSet/>
      <dgm:spPr/>
      <dgm:t>
        <a:bodyPr/>
        <a:lstStyle/>
        <a:p>
          <a:endParaRPr lang="es-EC" sz="1050"/>
        </a:p>
      </dgm:t>
    </dgm:pt>
    <dgm:pt modelId="{0B50A412-91B2-4EB8-B702-B9C1F87E7D5A}" type="sibTrans" cxnId="{9760540E-530E-44B0-A9F8-D0080BF07A6F}">
      <dgm:prSet/>
      <dgm:spPr/>
      <dgm:t>
        <a:bodyPr/>
        <a:lstStyle/>
        <a:p>
          <a:endParaRPr lang="es-EC" sz="1050"/>
        </a:p>
      </dgm:t>
    </dgm:pt>
    <dgm:pt modelId="{13F66234-CE35-4D03-8C38-DED5E25C2FB0}">
      <dgm:prSet custT="1"/>
      <dgm:spPr/>
      <dgm:t>
        <a:bodyPr/>
        <a:lstStyle/>
        <a:p>
          <a:pPr algn="l"/>
          <a:r>
            <a:rPr lang="es-ES_tradnl" sz="1050" dirty="0"/>
            <a:t>Trastornos musculoesqueléticos:</a:t>
          </a:r>
        </a:p>
        <a:p>
          <a:pPr algn="l"/>
          <a:r>
            <a:rPr lang="es-ES_tradnl" sz="1050" dirty="0"/>
            <a:t>Dolor de espalda con un 43%. </a:t>
          </a:r>
        </a:p>
        <a:p>
          <a:pPr algn="l"/>
          <a:r>
            <a:rPr lang="es-ES_tradnl" sz="1050" dirty="0"/>
            <a:t>Trastornos musculoesqueléticos en las extremidades superiores con el 41%. </a:t>
          </a:r>
        </a:p>
        <a:p>
          <a:pPr algn="l"/>
          <a:r>
            <a:rPr lang="es-ES_tradnl" sz="1050" dirty="0"/>
            <a:t>Trastornos musculoesqueléticos en las extremidades inferiores a un 29%. </a:t>
          </a:r>
        </a:p>
      </dgm:t>
    </dgm:pt>
    <dgm:pt modelId="{15396BBB-9829-4C7F-8564-527C541E69C4}" type="parTrans" cxnId="{DE826EFA-37E6-48D2-B64B-247369BE629E}">
      <dgm:prSet/>
      <dgm:spPr/>
      <dgm:t>
        <a:bodyPr/>
        <a:lstStyle/>
        <a:p>
          <a:endParaRPr lang="es-EC" sz="1050"/>
        </a:p>
      </dgm:t>
    </dgm:pt>
    <dgm:pt modelId="{9E942EEE-22F7-4366-A098-F5C10BDDAEC5}" type="sibTrans" cxnId="{DE826EFA-37E6-48D2-B64B-247369BE629E}">
      <dgm:prSet/>
      <dgm:spPr/>
      <dgm:t>
        <a:bodyPr/>
        <a:lstStyle/>
        <a:p>
          <a:endParaRPr lang="es-EC" sz="1050"/>
        </a:p>
      </dgm:t>
    </dgm:pt>
    <dgm:pt modelId="{5212AA55-9123-4147-A02D-9A4E42EF58F3}">
      <dgm:prSet custT="1"/>
      <dgm:spPr/>
      <dgm:t>
        <a:bodyPr/>
        <a:lstStyle/>
        <a:p>
          <a:r>
            <a:rPr lang="es-ES_tradnl" sz="1000" dirty="0">
              <a:effectLst/>
              <a:latin typeface="Arial" panose="020B0604020202020204" pitchFamily="34" charset="0"/>
              <a:ea typeface="Arial" panose="020B0604020202020204" pitchFamily="34" charset="0"/>
            </a:rPr>
            <a:t>Trastornos musculoesqueléticos de la columna: 59.4 % (2019) y 50% (2020).</a:t>
          </a:r>
        </a:p>
        <a:p>
          <a:r>
            <a:rPr lang="es-ES_tradnl" sz="1000" dirty="0">
              <a:effectLst/>
              <a:latin typeface="Arial" panose="020B0604020202020204" pitchFamily="34" charset="0"/>
              <a:ea typeface="Arial" panose="020B0604020202020204" pitchFamily="34" charset="0"/>
            </a:rPr>
            <a:t>Trastornos musculoesqueléticos en las extremidades inferiores alcanzó en el 2019 un 18% y en el año 2020 un 22%.</a:t>
          </a:r>
        </a:p>
        <a:p>
          <a:r>
            <a:rPr lang="es-ES_tradnl" sz="1000" dirty="0">
              <a:effectLst/>
              <a:latin typeface="Arial" panose="020B0604020202020204" pitchFamily="34" charset="0"/>
              <a:ea typeface="Arial" panose="020B0604020202020204" pitchFamily="34" charset="0"/>
            </a:rPr>
            <a:t>Trastornos musculoesqueléticos en las extremidades superiores en el 2019 alcanzó un 12.8% y en el 2020 el 12%.</a:t>
          </a:r>
        </a:p>
        <a:p>
          <a:r>
            <a:rPr lang="es-ES_tradnl" sz="1000" dirty="0">
              <a:effectLst/>
              <a:latin typeface="Arial" panose="020B0604020202020204" pitchFamily="34" charset="0"/>
              <a:ea typeface="Arial" panose="020B0604020202020204" pitchFamily="34" charset="0"/>
            </a:rPr>
            <a:t>Trastornos musculoesqueléticos a nivel de cuello durante el 2019 llegó al 9.4% y en el 2020 aumentó a 16%.</a:t>
          </a:r>
        </a:p>
        <a:p>
          <a:endParaRPr lang="es-ES_tradnl" sz="1050" dirty="0">
            <a:effectLst/>
            <a:latin typeface="Arial" panose="020B0604020202020204" pitchFamily="34" charset="0"/>
            <a:ea typeface="Arial" panose="020B0604020202020204" pitchFamily="34" charset="0"/>
          </a:endParaRPr>
        </a:p>
      </dgm:t>
    </dgm:pt>
    <dgm:pt modelId="{263ACA0C-3B1F-4105-A2AB-4503343E8FCB}" type="parTrans" cxnId="{4EE1CCDD-D4F5-4A8C-A75B-7D0F430927D6}">
      <dgm:prSet/>
      <dgm:spPr/>
      <dgm:t>
        <a:bodyPr/>
        <a:lstStyle/>
        <a:p>
          <a:endParaRPr lang="es-EC" sz="1050"/>
        </a:p>
      </dgm:t>
    </dgm:pt>
    <dgm:pt modelId="{2824CC1E-3944-474A-AADD-7D1FF1FA77DE}" type="sibTrans" cxnId="{4EE1CCDD-D4F5-4A8C-A75B-7D0F430927D6}">
      <dgm:prSet/>
      <dgm:spPr/>
      <dgm:t>
        <a:bodyPr/>
        <a:lstStyle/>
        <a:p>
          <a:endParaRPr lang="es-EC" sz="1050"/>
        </a:p>
      </dgm:t>
    </dgm:pt>
    <dgm:pt modelId="{E6ABBFE7-F2C8-4967-8F42-E0DC8113B5C1}" type="pres">
      <dgm:prSet presAssocID="{CC3C67CB-AFC8-4C68-931E-304F081A7850}" presName="list" presStyleCnt="0">
        <dgm:presLayoutVars>
          <dgm:dir/>
          <dgm:animLvl val="lvl"/>
        </dgm:presLayoutVars>
      </dgm:prSet>
      <dgm:spPr/>
    </dgm:pt>
    <dgm:pt modelId="{84DD0762-C6C0-4772-9312-7B28B9F65E92}" type="pres">
      <dgm:prSet presAssocID="{66A921A9-996A-4AE4-B58A-54D0EE414CAC}" presName="posSpace" presStyleCnt="0"/>
      <dgm:spPr/>
    </dgm:pt>
    <dgm:pt modelId="{79C56E60-47FB-4F58-8015-899B0CB5CA10}" type="pres">
      <dgm:prSet presAssocID="{66A921A9-996A-4AE4-B58A-54D0EE414CAC}" presName="vertFlow" presStyleCnt="0"/>
      <dgm:spPr/>
    </dgm:pt>
    <dgm:pt modelId="{BEB42EE0-2478-4241-A45B-1BDFC2F35DDC}" type="pres">
      <dgm:prSet presAssocID="{66A921A9-996A-4AE4-B58A-54D0EE414CAC}" presName="topSpace" presStyleCnt="0"/>
      <dgm:spPr/>
    </dgm:pt>
    <dgm:pt modelId="{04BACE26-85E6-4690-B7E7-C7A0E25D35B8}" type="pres">
      <dgm:prSet presAssocID="{66A921A9-996A-4AE4-B58A-54D0EE414CAC}" presName="firstComp" presStyleCnt="0"/>
      <dgm:spPr/>
    </dgm:pt>
    <dgm:pt modelId="{2C8D5AA9-CF44-44EC-9E94-AE326166F76F}" type="pres">
      <dgm:prSet presAssocID="{66A921A9-996A-4AE4-B58A-54D0EE414CAC}" presName="firstChild" presStyleLbl="bgAccFollowNode1" presStyleIdx="0" presStyleCnt="2" custScaleY="153373"/>
      <dgm:spPr/>
    </dgm:pt>
    <dgm:pt modelId="{F4A13C73-F8BD-4AAE-8198-40639FFCC622}" type="pres">
      <dgm:prSet presAssocID="{66A921A9-996A-4AE4-B58A-54D0EE414CAC}" presName="firstChildTx" presStyleLbl="bgAccFollowNode1" presStyleIdx="0" presStyleCnt="2">
        <dgm:presLayoutVars>
          <dgm:bulletEnabled val="1"/>
        </dgm:presLayoutVars>
      </dgm:prSet>
      <dgm:spPr/>
    </dgm:pt>
    <dgm:pt modelId="{C3C0D06B-37E4-4F0D-B509-B378F89B901D}" type="pres">
      <dgm:prSet presAssocID="{66A921A9-996A-4AE4-B58A-54D0EE414CAC}" presName="negSpace" presStyleCnt="0"/>
      <dgm:spPr/>
    </dgm:pt>
    <dgm:pt modelId="{EB858357-B905-43CC-A4AD-713CAF76EBBF}" type="pres">
      <dgm:prSet presAssocID="{66A921A9-996A-4AE4-B58A-54D0EE414CAC}" presName="circle" presStyleLbl="node1" presStyleIdx="0" presStyleCnt="2" custLinFactNeighborX="-63" custLinFactNeighborY="60"/>
      <dgm:spPr/>
    </dgm:pt>
    <dgm:pt modelId="{5DD156D3-2B7E-42B0-A461-AA7EB3C05944}" type="pres">
      <dgm:prSet presAssocID="{7CD2ED85-8458-417A-9526-94CB99D17CAA}" presName="transSpace" presStyleCnt="0"/>
      <dgm:spPr/>
    </dgm:pt>
    <dgm:pt modelId="{05864067-221C-4E25-8868-EC5713249452}" type="pres">
      <dgm:prSet presAssocID="{76A11335-CE32-4E0F-BC35-85A929B15DDB}" presName="posSpace" presStyleCnt="0"/>
      <dgm:spPr/>
    </dgm:pt>
    <dgm:pt modelId="{31BEB563-B384-4211-B40E-C55863312710}" type="pres">
      <dgm:prSet presAssocID="{76A11335-CE32-4E0F-BC35-85A929B15DDB}" presName="vertFlow" presStyleCnt="0"/>
      <dgm:spPr/>
    </dgm:pt>
    <dgm:pt modelId="{731B00A4-9638-4C79-934E-E95818BC44FD}" type="pres">
      <dgm:prSet presAssocID="{76A11335-CE32-4E0F-BC35-85A929B15DDB}" presName="topSpace" presStyleCnt="0"/>
      <dgm:spPr/>
    </dgm:pt>
    <dgm:pt modelId="{09E71D26-54EB-4E85-B41C-87222B114036}" type="pres">
      <dgm:prSet presAssocID="{76A11335-CE32-4E0F-BC35-85A929B15DDB}" presName="firstComp" presStyleCnt="0"/>
      <dgm:spPr/>
    </dgm:pt>
    <dgm:pt modelId="{8E9E3803-8065-4D84-8584-7DAB69184ADA}" type="pres">
      <dgm:prSet presAssocID="{76A11335-CE32-4E0F-BC35-85A929B15DDB}" presName="firstChild" presStyleLbl="bgAccFollowNode1" presStyleIdx="1" presStyleCnt="2" custScaleY="151585" custLinFactNeighborX="-6240"/>
      <dgm:spPr/>
    </dgm:pt>
    <dgm:pt modelId="{8607B767-3958-4DC8-9681-11D9D53A702F}" type="pres">
      <dgm:prSet presAssocID="{76A11335-CE32-4E0F-BC35-85A929B15DDB}" presName="firstChildTx" presStyleLbl="bgAccFollowNode1" presStyleIdx="1" presStyleCnt="2">
        <dgm:presLayoutVars>
          <dgm:bulletEnabled val="1"/>
        </dgm:presLayoutVars>
      </dgm:prSet>
      <dgm:spPr/>
    </dgm:pt>
    <dgm:pt modelId="{97036679-D64A-45E1-87FE-98C40F483D9E}" type="pres">
      <dgm:prSet presAssocID="{76A11335-CE32-4E0F-BC35-85A929B15DDB}" presName="negSpace" presStyleCnt="0"/>
      <dgm:spPr/>
    </dgm:pt>
    <dgm:pt modelId="{314B226D-C309-438F-A57B-5F483255ED31}" type="pres">
      <dgm:prSet presAssocID="{76A11335-CE32-4E0F-BC35-85A929B15DDB}" presName="circle" presStyleLbl="node1" presStyleIdx="1" presStyleCnt="2" custLinFactNeighborX="-3887"/>
      <dgm:spPr/>
    </dgm:pt>
  </dgm:ptLst>
  <dgm:cxnLst>
    <dgm:cxn modelId="{74846801-6D9B-4C65-8667-F41F3AE460D7}" type="presOf" srcId="{13F66234-CE35-4D03-8C38-DED5E25C2FB0}" destId="{2C8D5AA9-CF44-44EC-9E94-AE326166F76F}" srcOrd="0" destOrd="0" presId="urn:microsoft.com/office/officeart/2005/8/layout/hList9"/>
    <dgm:cxn modelId="{9760540E-530E-44B0-A9F8-D0080BF07A6F}" srcId="{CC3C67CB-AFC8-4C68-931E-304F081A7850}" destId="{76A11335-CE32-4E0F-BC35-85A929B15DDB}" srcOrd="1" destOrd="0" parTransId="{4F7605B2-1F2F-4067-B0A0-2826AC2562F2}" sibTransId="{0B50A412-91B2-4EB8-B702-B9C1F87E7D5A}"/>
    <dgm:cxn modelId="{02D16823-B529-4C23-89AF-CF26906870A3}" type="presOf" srcId="{5212AA55-9123-4147-A02D-9A4E42EF58F3}" destId="{8E9E3803-8065-4D84-8584-7DAB69184ADA}" srcOrd="0" destOrd="0" presId="urn:microsoft.com/office/officeart/2005/8/layout/hList9"/>
    <dgm:cxn modelId="{13721549-0C87-4A93-847E-7681C367462F}" type="presOf" srcId="{76A11335-CE32-4E0F-BC35-85A929B15DDB}" destId="{314B226D-C309-438F-A57B-5F483255ED31}" srcOrd="0" destOrd="0" presId="urn:microsoft.com/office/officeart/2005/8/layout/hList9"/>
    <dgm:cxn modelId="{4BD4566A-A439-4DD3-B319-8840B0CF3AC7}" type="presOf" srcId="{5212AA55-9123-4147-A02D-9A4E42EF58F3}" destId="{8607B767-3958-4DC8-9681-11D9D53A702F}" srcOrd="1" destOrd="0" presId="urn:microsoft.com/office/officeart/2005/8/layout/hList9"/>
    <dgm:cxn modelId="{9C025852-E9D6-4E64-971E-9591D01DC0B4}" type="presOf" srcId="{13F66234-CE35-4D03-8C38-DED5E25C2FB0}" destId="{F4A13C73-F8BD-4AAE-8198-40639FFCC622}" srcOrd="1" destOrd="0" presId="urn:microsoft.com/office/officeart/2005/8/layout/hList9"/>
    <dgm:cxn modelId="{995E09DD-2C51-45F4-9433-EFABDC357D34}" type="presOf" srcId="{CC3C67CB-AFC8-4C68-931E-304F081A7850}" destId="{E6ABBFE7-F2C8-4967-8F42-E0DC8113B5C1}" srcOrd="0" destOrd="0" presId="urn:microsoft.com/office/officeart/2005/8/layout/hList9"/>
    <dgm:cxn modelId="{18C52DDD-4F32-4848-83C5-1DC0672285B9}" type="presOf" srcId="{66A921A9-996A-4AE4-B58A-54D0EE414CAC}" destId="{EB858357-B905-43CC-A4AD-713CAF76EBBF}" srcOrd="0" destOrd="0" presId="urn:microsoft.com/office/officeart/2005/8/layout/hList9"/>
    <dgm:cxn modelId="{4EE1CCDD-D4F5-4A8C-A75B-7D0F430927D6}" srcId="{76A11335-CE32-4E0F-BC35-85A929B15DDB}" destId="{5212AA55-9123-4147-A02D-9A4E42EF58F3}" srcOrd="0" destOrd="0" parTransId="{263ACA0C-3B1F-4105-A2AB-4503343E8FCB}" sibTransId="{2824CC1E-3944-474A-AADD-7D1FF1FA77DE}"/>
    <dgm:cxn modelId="{80F583E9-A2A7-4710-931B-70BC894FA500}" srcId="{CC3C67CB-AFC8-4C68-931E-304F081A7850}" destId="{66A921A9-996A-4AE4-B58A-54D0EE414CAC}" srcOrd="0" destOrd="0" parTransId="{018BBECC-AF77-48ED-B531-8641CBEB5A77}" sibTransId="{7CD2ED85-8458-417A-9526-94CB99D17CAA}"/>
    <dgm:cxn modelId="{DE826EFA-37E6-48D2-B64B-247369BE629E}" srcId="{66A921A9-996A-4AE4-B58A-54D0EE414CAC}" destId="{13F66234-CE35-4D03-8C38-DED5E25C2FB0}" srcOrd="0" destOrd="0" parTransId="{15396BBB-9829-4C7F-8564-527C541E69C4}" sibTransId="{9E942EEE-22F7-4366-A098-F5C10BDDAEC5}"/>
    <dgm:cxn modelId="{980DD51C-829B-4769-865B-CAC822C38DB4}" type="presParOf" srcId="{E6ABBFE7-F2C8-4967-8F42-E0DC8113B5C1}" destId="{84DD0762-C6C0-4772-9312-7B28B9F65E92}" srcOrd="0" destOrd="0" presId="urn:microsoft.com/office/officeart/2005/8/layout/hList9"/>
    <dgm:cxn modelId="{0A028C58-A5A2-46B7-A421-FC668ACA05AD}" type="presParOf" srcId="{E6ABBFE7-F2C8-4967-8F42-E0DC8113B5C1}" destId="{79C56E60-47FB-4F58-8015-899B0CB5CA10}" srcOrd="1" destOrd="0" presId="urn:microsoft.com/office/officeart/2005/8/layout/hList9"/>
    <dgm:cxn modelId="{7DD4197C-D366-49FC-B8E9-7E75D64BCE98}" type="presParOf" srcId="{79C56E60-47FB-4F58-8015-899B0CB5CA10}" destId="{BEB42EE0-2478-4241-A45B-1BDFC2F35DDC}" srcOrd="0" destOrd="0" presId="urn:microsoft.com/office/officeart/2005/8/layout/hList9"/>
    <dgm:cxn modelId="{90A599FF-84C5-48CD-82B1-663F827AD2FD}" type="presParOf" srcId="{79C56E60-47FB-4F58-8015-899B0CB5CA10}" destId="{04BACE26-85E6-4690-B7E7-C7A0E25D35B8}" srcOrd="1" destOrd="0" presId="urn:microsoft.com/office/officeart/2005/8/layout/hList9"/>
    <dgm:cxn modelId="{55D9E145-0FB5-4335-813A-458A5C2B2485}" type="presParOf" srcId="{04BACE26-85E6-4690-B7E7-C7A0E25D35B8}" destId="{2C8D5AA9-CF44-44EC-9E94-AE326166F76F}" srcOrd="0" destOrd="0" presId="urn:microsoft.com/office/officeart/2005/8/layout/hList9"/>
    <dgm:cxn modelId="{116AF5CD-F7B0-4DC5-85FC-FB049FD27037}" type="presParOf" srcId="{04BACE26-85E6-4690-B7E7-C7A0E25D35B8}" destId="{F4A13C73-F8BD-4AAE-8198-40639FFCC622}" srcOrd="1" destOrd="0" presId="urn:microsoft.com/office/officeart/2005/8/layout/hList9"/>
    <dgm:cxn modelId="{6FD00ACE-B504-4D04-AE3F-2AD667AAF8F1}" type="presParOf" srcId="{E6ABBFE7-F2C8-4967-8F42-E0DC8113B5C1}" destId="{C3C0D06B-37E4-4F0D-B509-B378F89B901D}" srcOrd="2" destOrd="0" presId="urn:microsoft.com/office/officeart/2005/8/layout/hList9"/>
    <dgm:cxn modelId="{E260F920-0874-430D-9E80-A8371B6F54B1}" type="presParOf" srcId="{E6ABBFE7-F2C8-4967-8F42-E0DC8113B5C1}" destId="{EB858357-B905-43CC-A4AD-713CAF76EBBF}" srcOrd="3" destOrd="0" presId="urn:microsoft.com/office/officeart/2005/8/layout/hList9"/>
    <dgm:cxn modelId="{E3CADAB2-7136-4096-A1CF-F2D5806C1C76}" type="presParOf" srcId="{E6ABBFE7-F2C8-4967-8F42-E0DC8113B5C1}" destId="{5DD156D3-2B7E-42B0-A461-AA7EB3C05944}" srcOrd="4" destOrd="0" presId="urn:microsoft.com/office/officeart/2005/8/layout/hList9"/>
    <dgm:cxn modelId="{77DF0BCE-13D0-404B-BAE2-7571B30A076E}" type="presParOf" srcId="{E6ABBFE7-F2C8-4967-8F42-E0DC8113B5C1}" destId="{05864067-221C-4E25-8868-EC5713249452}" srcOrd="5" destOrd="0" presId="urn:microsoft.com/office/officeart/2005/8/layout/hList9"/>
    <dgm:cxn modelId="{CE3280C6-5979-470E-BAD6-A8984246DDD8}" type="presParOf" srcId="{E6ABBFE7-F2C8-4967-8F42-E0DC8113B5C1}" destId="{31BEB563-B384-4211-B40E-C55863312710}" srcOrd="6" destOrd="0" presId="urn:microsoft.com/office/officeart/2005/8/layout/hList9"/>
    <dgm:cxn modelId="{B003770A-CBE5-458B-A05E-6497D3C66585}" type="presParOf" srcId="{31BEB563-B384-4211-B40E-C55863312710}" destId="{731B00A4-9638-4C79-934E-E95818BC44FD}" srcOrd="0" destOrd="0" presId="urn:microsoft.com/office/officeart/2005/8/layout/hList9"/>
    <dgm:cxn modelId="{8434F1FD-B418-4115-9FA3-B400A005D89B}" type="presParOf" srcId="{31BEB563-B384-4211-B40E-C55863312710}" destId="{09E71D26-54EB-4E85-B41C-87222B114036}" srcOrd="1" destOrd="0" presId="urn:microsoft.com/office/officeart/2005/8/layout/hList9"/>
    <dgm:cxn modelId="{99239339-FCE6-4DB0-BC99-1EC54DA21504}" type="presParOf" srcId="{09E71D26-54EB-4E85-B41C-87222B114036}" destId="{8E9E3803-8065-4D84-8584-7DAB69184ADA}" srcOrd="0" destOrd="0" presId="urn:microsoft.com/office/officeart/2005/8/layout/hList9"/>
    <dgm:cxn modelId="{75715A4E-5713-4BCA-B6E8-DF5CDFEDBFB8}" type="presParOf" srcId="{09E71D26-54EB-4E85-B41C-87222B114036}" destId="{8607B767-3958-4DC8-9681-11D9D53A702F}" srcOrd="1" destOrd="0" presId="urn:microsoft.com/office/officeart/2005/8/layout/hList9"/>
    <dgm:cxn modelId="{C83F0C13-695B-44C6-A224-2BB1DD8D5A0F}" type="presParOf" srcId="{E6ABBFE7-F2C8-4967-8F42-E0DC8113B5C1}" destId="{97036679-D64A-45E1-87FE-98C40F483D9E}" srcOrd="7" destOrd="0" presId="urn:microsoft.com/office/officeart/2005/8/layout/hList9"/>
    <dgm:cxn modelId="{AD34A3F2-B0C4-4BC8-BA61-2D5523F76AFF}" type="presParOf" srcId="{E6ABBFE7-F2C8-4967-8F42-E0DC8113B5C1}" destId="{314B226D-C309-438F-A57B-5F483255ED31}"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1D1B34-248F-4668-8348-8E1252430EF5}" type="doc">
      <dgm:prSet loTypeId="urn:microsoft.com/office/officeart/2005/8/layout/vList2" loCatId="list" qsTypeId="urn:microsoft.com/office/officeart/2005/8/quickstyle/simple5" qsCatId="simple" csTypeId="urn:microsoft.com/office/officeart/2005/8/colors/accent0_2" csCatId="mainScheme" phldr="1"/>
      <dgm:spPr/>
      <dgm:t>
        <a:bodyPr/>
        <a:lstStyle/>
        <a:p>
          <a:endParaRPr lang="es-EC"/>
        </a:p>
      </dgm:t>
    </dgm:pt>
    <dgm:pt modelId="{ED96C538-927C-402C-8582-44EB714341CD}">
      <dgm:prSet custT="1"/>
      <dgm:spPr/>
      <dgm:t>
        <a:bodyPr/>
        <a:lstStyle/>
        <a:p>
          <a:r>
            <a:rPr lang="es-ES_tradnl" sz="1100" dirty="0"/>
            <a:t>Las medidas de control en la segunda línea han sido eficaces.</a:t>
          </a:r>
          <a:endParaRPr lang="es-EC" sz="1100" dirty="0"/>
        </a:p>
      </dgm:t>
    </dgm:pt>
    <dgm:pt modelId="{1DC5D697-918F-4921-BC8B-188DD0B56951}" type="parTrans" cxnId="{18AEE3FC-E2ED-4734-970E-C0457406CD60}">
      <dgm:prSet/>
      <dgm:spPr/>
      <dgm:t>
        <a:bodyPr/>
        <a:lstStyle/>
        <a:p>
          <a:endParaRPr lang="es-EC" sz="1100"/>
        </a:p>
      </dgm:t>
    </dgm:pt>
    <dgm:pt modelId="{B218473F-FDF1-475D-BBE8-EDFA086C2F56}" type="sibTrans" cxnId="{18AEE3FC-E2ED-4734-970E-C0457406CD60}">
      <dgm:prSet/>
      <dgm:spPr/>
      <dgm:t>
        <a:bodyPr/>
        <a:lstStyle/>
        <a:p>
          <a:endParaRPr lang="es-EC" sz="1100"/>
        </a:p>
      </dgm:t>
    </dgm:pt>
    <dgm:pt modelId="{5D0A8788-D0BD-4DA8-9302-D0EC81802029}">
      <dgm:prSet custT="1"/>
      <dgm:spPr/>
      <dgm:t>
        <a:bodyPr/>
        <a:lstStyle/>
        <a:p>
          <a:r>
            <a:rPr lang="es-ES_tradnl" sz="1100" dirty="0"/>
            <a:t>Cumplimiento de las obligaciones del empleador de adoptar las precauciones necesarias para la prevención de los riesgos.</a:t>
          </a:r>
          <a:endParaRPr lang="es-EC" sz="1100" dirty="0"/>
        </a:p>
      </dgm:t>
    </dgm:pt>
    <dgm:pt modelId="{C58B7BEC-C88B-4420-B948-359000BBC129}" type="parTrans" cxnId="{0174D620-9B67-4FEA-A0C6-EB372D8EEF89}">
      <dgm:prSet/>
      <dgm:spPr/>
      <dgm:t>
        <a:bodyPr/>
        <a:lstStyle/>
        <a:p>
          <a:endParaRPr lang="es-EC" sz="1100"/>
        </a:p>
      </dgm:t>
    </dgm:pt>
    <dgm:pt modelId="{70F2EBB7-3756-411C-9BD1-0B8AFEBEB911}" type="sibTrans" cxnId="{0174D620-9B67-4FEA-A0C6-EB372D8EEF89}">
      <dgm:prSet/>
      <dgm:spPr/>
      <dgm:t>
        <a:bodyPr/>
        <a:lstStyle/>
        <a:p>
          <a:endParaRPr lang="es-EC" sz="1100"/>
        </a:p>
      </dgm:t>
    </dgm:pt>
    <dgm:pt modelId="{F7BC8161-D1AD-4A5C-85BC-1444BAC681C0}">
      <dgm:prSet custT="1"/>
      <dgm:spPr/>
      <dgm:t>
        <a:bodyPr/>
        <a:lstStyle/>
        <a:p>
          <a:r>
            <a:rPr lang="es-ES_tradnl" sz="1100" dirty="0"/>
            <a:t>Demostrar la importancia de la aplicación de herramientas para evaluaciones de riesgo.</a:t>
          </a:r>
          <a:endParaRPr lang="es-EC" sz="1100" dirty="0"/>
        </a:p>
      </dgm:t>
    </dgm:pt>
    <dgm:pt modelId="{C965C134-CC06-46C6-A545-EB63AAE71FF6}" type="parTrans" cxnId="{7F35C3BC-8A90-44C5-B8B7-3E8EA809D1C1}">
      <dgm:prSet/>
      <dgm:spPr/>
      <dgm:t>
        <a:bodyPr/>
        <a:lstStyle/>
        <a:p>
          <a:endParaRPr lang="es-EC" sz="1100"/>
        </a:p>
      </dgm:t>
    </dgm:pt>
    <dgm:pt modelId="{BE6E2F3D-67CF-45C4-AEB8-762816231A67}" type="sibTrans" cxnId="{7F35C3BC-8A90-44C5-B8B7-3E8EA809D1C1}">
      <dgm:prSet/>
      <dgm:spPr/>
      <dgm:t>
        <a:bodyPr/>
        <a:lstStyle/>
        <a:p>
          <a:endParaRPr lang="es-EC" sz="1100"/>
        </a:p>
      </dgm:t>
    </dgm:pt>
    <dgm:pt modelId="{7491A5E2-3620-4F9F-B325-DDB983F96A76}" type="pres">
      <dgm:prSet presAssocID="{451D1B34-248F-4668-8348-8E1252430EF5}" presName="linear" presStyleCnt="0">
        <dgm:presLayoutVars>
          <dgm:animLvl val="lvl"/>
          <dgm:resizeHandles val="exact"/>
        </dgm:presLayoutVars>
      </dgm:prSet>
      <dgm:spPr/>
    </dgm:pt>
    <dgm:pt modelId="{3A2315E7-58D4-4594-9C28-36092E4C3C2E}" type="pres">
      <dgm:prSet presAssocID="{ED96C538-927C-402C-8582-44EB714341CD}" presName="parentText" presStyleLbl="node1" presStyleIdx="0" presStyleCnt="3">
        <dgm:presLayoutVars>
          <dgm:chMax val="0"/>
          <dgm:bulletEnabled val="1"/>
        </dgm:presLayoutVars>
      </dgm:prSet>
      <dgm:spPr/>
    </dgm:pt>
    <dgm:pt modelId="{ABCA8CF3-BC98-4794-BC0B-21EEA1EF38A3}" type="pres">
      <dgm:prSet presAssocID="{B218473F-FDF1-475D-BBE8-EDFA086C2F56}" presName="spacer" presStyleCnt="0"/>
      <dgm:spPr/>
    </dgm:pt>
    <dgm:pt modelId="{0D7A8889-8E29-40F9-8E58-737E6F2464C4}" type="pres">
      <dgm:prSet presAssocID="{5D0A8788-D0BD-4DA8-9302-D0EC81802029}" presName="parentText" presStyleLbl="node1" presStyleIdx="1" presStyleCnt="3">
        <dgm:presLayoutVars>
          <dgm:chMax val="0"/>
          <dgm:bulletEnabled val="1"/>
        </dgm:presLayoutVars>
      </dgm:prSet>
      <dgm:spPr/>
    </dgm:pt>
    <dgm:pt modelId="{ADD27833-DC39-44BD-AB17-383B9BB8B1D5}" type="pres">
      <dgm:prSet presAssocID="{70F2EBB7-3756-411C-9BD1-0B8AFEBEB911}" presName="spacer" presStyleCnt="0"/>
      <dgm:spPr/>
    </dgm:pt>
    <dgm:pt modelId="{30CB015F-BF43-40A4-9590-584F1F1CF63D}" type="pres">
      <dgm:prSet presAssocID="{F7BC8161-D1AD-4A5C-85BC-1444BAC681C0}" presName="parentText" presStyleLbl="node1" presStyleIdx="2" presStyleCnt="3" custLinFactNeighborY="-35528">
        <dgm:presLayoutVars>
          <dgm:chMax val="0"/>
          <dgm:bulletEnabled val="1"/>
        </dgm:presLayoutVars>
      </dgm:prSet>
      <dgm:spPr/>
    </dgm:pt>
  </dgm:ptLst>
  <dgm:cxnLst>
    <dgm:cxn modelId="{0174D620-9B67-4FEA-A0C6-EB372D8EEF89}" srcId="{451D1B34-248F-4668-8348-8E1252430EF5}" destId="{5D0A8788-D0BD-4DA8-9302-D0EC81802029}" srcOrd="1" destOrd="0" parTransId="{C58B7BEC-C88B-4420-B948-359000BBC129}" sibTransId="{70F2EBB7-3756-411C-9BD1-0B8AFEBEB911}"/>
    <dgm:cxn modelId="{1295E12F-48E1-4105-85B2-BA1D76A54F92}" type="presOf" srcId="{ED96C538-927C-402C-8582-44EB714341CD}" destId="{3A2315E7-58D4-4594-9C28-36092E4C3C2E}" srcOrd="0" destOrd="0" presId="urn:microsoft.com/office/officeart/2005/8/layout/vList2"/>
    <dgm:cxn modelId="{E7B36D35-F4AB-4DE3-8BF6-A42A716C1178}" type="presOf" srcId="{F7BC8161-D1AD-4A5C-85BC-1444BAC681C0}" destId="{30CB015F-BF43-40A4-9590-584F1F1CF63D}" srcOrd="0" destOrd="0" presId="urn:microsoft.com/office/officeart/2005/8/layout/vList2"/>
    <dgm:cxn modelId="{94787D6F-0791-466D-B3C5-8795A3D6D1CC}" type="presOf" srcId="{5D0A8788-D0BD-4DA8-9302-D0EC81802029}" destId="{0D7A8889-8E29-40F9-8E58-737E6F2464C4}" srcOrd="0" destOrd="0" presId="urn:microsoft.com/office/officeart/2005/8/layout/vList2"/>
    <dgm:cxn modelId="{7F35C3BC-8A90-44C5-B8B7-3E8EA809D1C1}" srcId="{451D1B34-248F-4668-8348-8E1252430EF5}" destId="{F7BC8161-D1AD-4A5C-85BC-1444BAC681C0}" srcOrd="2" destOrd="0" parTransId="{C965C134-CC06-46C6-A545-EB63AAE71FF6}" sibTransId="{BE6E2F3D-67CF-45C4-AEB8-762816231A67}"/>
    <dgm:cxn modelId="{CF820AC8-0869-4DA5-8357-26528419D17A}" type="presOf" srcId="{451D1B34-248F-4668-8348-8E1252430EF5}" destId="{7491A5E2-3620-4F9F-B325-DDB983F96A76}" srcOrd="0" destOrd="0" presId="urn:microsoft.com/office/officeart/2005/8/layout/vList2"/>
    <dgm:cxn modelId="{18AEE3FC-E2ED-4734-970E-C0457406CD60}" srcId="{451D1B34-248F-4668-8348-8E1252430EF5}" destId="{ED96C538-927C-402C-8582-44EB714341CD}" srcOrd="0" destOrd="0" parTransId="{1DC5D697-918F-4921-BC8B-188DD0B56951}" sibTransId="{B218473F-FDF1-475D-BBE8-EDFA086C2F56}"/>
    <dgm:cxn modelId="{D11975DF-FC5C-4261-9BAF-C47737775294}" type="presParOf" srcId="{7491A5E2-3620-4F9F-B325-DDB983F96A76}" destId="{3A2315E7-58D4-4594-9C28-36092E4C3C2E}" srcOrd="0" destOrd="0" presId="urn:microsoft.com/office/officeart/2005/8/layout/vList2"/>
    <dgm:cxn modelId="{D51CCD22-45B9-48C3-9EF0-049182E2C759}" type="presParOf" srcId="{7491A5E2-3620-4F9F-B325-DDB983F96A76}" destId="{ABCA8CF3-BC98-4794-BC0B-21EEA1EF38A3}" srcOrd="1" destOrd="0" presId="urn:microsoft.com/office/officeart/2005/8/layout/vList2"/>
    <dgm:cxn modelId="{035BBC7D-1559-4236-9B8A-EEBCF4A8D93E}" type="presParOf" srcId="{7491A5E2-3620-4F9F-B325-DDB983F96A76}" destId="{0D7A8889-8E29-40F9-8E58-737E6F2464C4}" srcOrd="2" destOrd="0" presId="urn:microsoft.com/office/officeart/2005/8/layout/vList2"/>
    <dgm:cxn modelId="{8B9AEBF7-B938-45E8-AD89-1611258E5FB1}" type="presParOf" srcId="{7491A5E2-3620-4F9F-B325-DDB983F96A76}" destId="{ADD27833-DC39-44BD-AB17-383B9BB8B1D5}" srcOrd="3" destOrd="0" presId="urn:microsoft.com/office/officeart/2005/8/layout/vList2"/>
    <dgm:cxn modelId="{27D537A2-640D-4309-8072-8AC512B04A5A}" type="presParOf" srcId="{7491A5E2-3620-4F9F-B325-DDB983F96A76}" destId="{30CB015F-BF43-40A4-9590-584F1F1CF63D}"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C5060A-C440-46C1-B495-2D594EDE0348}" type="doc">
      <dgm:prSet loTypeId="urn:microsoft.com/office/officeart/2009/3/layout/PlusandMinus" loCatId="relationship" qsTypeId="urn:microsoft.com/office/officeart/2005/8/quickstyle/3d4" qsCatId="3D" csTypeId="urn:microsoft.com/office/officeart/2005/8/colors/accent6_1" csCatId="accent6" phldr="1"/>
      <dgm:spPr/>
      <dgm:t>
        <a:bodyPr/>
        <a:lstStyle/>
        <a:p>
          <a:endParaRPr lang="es-EC"/>
        </a:p>
      </dgm:t>
    </dgm:pt>
    <dgm:pt modelId="{0D0E7A1C-F436-4266-8735-A03B117849D9}">
      <dgm:prSet custT="1"/>
      <dgm:spPr/>
      <dgm:t>
        <a:bodyPr/>
        <a:lstStyle/>
        <a:p>
          <a:r>
            <a:rPr lang="es-EC" sz="1100" b="1" dirty="0"/>
            <a:t>LIMITACIONES</a:t>
          </a:r>
        </a:p>
        <a:p>
          <a:r>
            <a:rPr lang="es-EC" sz="1100" dirty="0"/>
            <a:t>No uso de las herramientas de estadísticas en relación al campo de la seguridad y salud ocupacional nos expone a no encontrar fuente de datos confiables, o no accesibles </a:t>
          </a:r>
          <a:r>
            <a:rPr lang="es-EC" sz="800" dirty="0"/>
            <a:t>(5)</a:t>
          </a:r>
          <a:r>
            <a:rPr lang="es-EC" sz="1100" dirty="0"/>
            <a:t>.  </a:t>
          </a:r>
        </a:p>
        <a:p>
          <a:r>
            <a:rPr lang="es-EC" sz="1100" dirty="0"/>
            <a:t>La empresa no cuenta con una base de estudios o  evaluaciones de riesgo previas. </a:t>
          </a:r>
        </a:p>
        <a:p>
          <a:r>
            <a:rPr lang="es-EC" sz="1100" dirty="0"/>
            <a:t>Contratiempos que se generan al no poder seguir con la planificación de producción por diversas problemáticas.</a:t>
          </a:r>
        </a:p>
      </dgm:t>
    </dgm:pt>
    <dgm:pt modelId="{5A674E91-78E8-4918-BBA6-B2A7A4EF0065}" type="parTrans" cxnId="{B1CAE024-668F-42DC-A731-1536194CBE9E}">
      <dgm:prSet/>
      <dgm:spPr/>
      <dgm:t>
        <a:bodyPr/>
        <a:lstStyle/>
        <a:p>
          <a:endParaRPr lang="es-EC" sz="1100"/>
        </a:p>
      </dgm:t>
    </dgm:pt>
    <dgm:pt modelId="{8C66EF6E-5124-486B-93F8-B7DB7F87D81E}" type="sibTrans" cxnId="{B1CAE024-668F-42DC-A731-1536194CBE9E}">
      <dgm:prSet/>
      <dgm:spPr/>
      <dgm:t>
        <a:bodyPr/>
        <a:lstStyle/>
        <a:p>
          <a:endParaRPr lang="es-EC" sz="1100"/>
        </a:p>
      </dgm:t>
    </dgm:pt>
    <dgm:pt modelId="{9DC96084-7E6B-40AF-84D7-5C565A85C1AF}">
      <dgm:prSet custT="1"/>
      <dgm:spPr/>
      <dgm:t>
        <a:bodyPr/>
        <a:lstStyle/>
        <a:p>
          <a:r>
            <a:rPr lang="es-ES_tradnl" sz="1100" b="1" dirty="0"/>
            <a:t>VENTAJAS</a:t>
          </a:r>
        </a:p>
        <a:p>
          <a:r>
            <a:rPr lang="es-ES_tradnl" sz="1100" dirty="0"/>
            <a:t>El progreso tecnológico y su accesibilidad de los últimos años.</a:t>
          </a:r>
        </a:p>
        <a:p>
          <a:r>
            <a:rPr lang="es-ES_tradnl" sz="1100" dirty="0"/>
            <a:t>Realizar evaluaciones de una manera más óptima para de este modo contribuir a instaurar el trabajo decente, asegurar un empleo digno y la realización personal </a:t>
          </a:r>
          <a:r>
            <a:rPr lang="es-ES_tradnl" sz="800" dirty="0"/>
            <a:t>(12).</a:t>
          </a:r>
          <a:endParaRPr lang="es-EC" sz="800" dirty="0"/>
        </a:p>
      </dgm:t>
    </dgm:pt>
    <dgm:pt modelId="{C594F6D8-A73E-47DC-858C-100885ED6E88}" type="parTrans" cxnId="{CD0AC06C-1904-47E2-B864-1404178FBA24}">
      <dgm:prSet/>
      <dgm:spPr/>
      <dgm:t>
        <a:bodyPr/>
        <a:lstStyle/>
        <a:p>
          <a:endParaRPr lang="es-EC" sz="1100"/>
        </a:p>
      </dgm:t>
    </dgm:pt>
    <dgm:pt modelId="{8B55DD2C-7215-4D6A-863D-34C43D046B0B}" type="sibTrans" cxnId="{CD0AC06C-1904-47E2-B864-1404178FBA24}">
      <dgm:prSet/>
      <dgm:spPr/>
      <dgm:t>
        <a:bodyPr/>
        <a:lstStyle/>
        <a:p>
          <a:endParaRPr lang="es-EC" sz="1100"/>
        </a:p>
      </dgm:t>
    </dgm:pt>
    <dgm:pt modelId="{C92BB953-89FB-47C4-A025-DE37B395DF17}" type="pres">
      <dgm:prSet presAssocID="{7AC5060A-C440-46C1-B495-2D594EDE0348}" presName="Name0" presStyleCnt="0">
        <dgm:presLayoutVars>
          <dgm:chMax val="2"/>
          <dgm:chPref val="2"/>
          <dgm:dir/>
          <dgm:animOne/>
          <dgm:resizeHandles val="exact"/>
        </dgm:presLayoutVars>
      </dgm:prSet>
      <dgm:spPr/>
    </dgm:pt>
    <dgm:pt modelId="{C7663466-B123-4F09-9E60-64505FE84BC0}" type="pres">
      <dgm:prSet presAssocID="{7AC5060A-C440-46C1-B495-2D594EDE0348}" presName="Background" presStyleLbl="bgImgPlace1" presStyleIdx="0" presStyleCnt="1"/>
      <dgm:spPr/>
    </dgm:pt>
    <dgm:pt modelId="{B788070C-FC0F-4B8F-9DD5-8DEE5AD642D6}" type="pres">
      <dgm:prSet presAssocID="{7AC5060A-C440-46C1-B495-2D594EDE0348}" presName="ParentText1" presStyleLbl="revTx" presStyleIdx="0" presStyleCnt="2" custLinFactNeighborX="-825">
        <dgm:presLayoutVars>
          <dgm:chMax val="0"/>
          <dgm:chPref val="0"/>
          <dgm:bulletEnabled val="1"/>
        </dgm:presLayoutVars>
      </dgm:prSet>
      <dgm:spPr/>
    </dgm:pt>
    <dgm:pt modelId="{6F2ED0A1-BF92-4BC2-B74B-3A24BE639A19}" type="pres">
      <dgm:prSet presAssocID="{7AC5060A-C440-46C1-B495-2D594EDE0348}" presName="ParentText2" presStyleLbl="revTx" presStyleIdx="1" presStyleCnt="2">
        <dgm:presLayoutVars>
          <dgm:chMax val="0"/>
          <dgm:chPref val="0"/>
          <dgm:bulletEnabled val="1"/>
        </dgm:presLayoutVars>
      </dgm:prSet>
      <dgm:spPr/>
    </dgm:pt>
    <dgm:pt modelId="{8E1969BA-43AB-4E82-A0E7-7F4B2FF706B2}" type="pres">
      <dgm:prSet presAssocID="{7AC5060A-C440-46C1-B495-2D594EDE0348}" presName="Plus" presStyleLbl="alignNode1" presStyleIdx="0" presStyleCnt="2" custLinFactX="200000" custLinFactNeighborX="298134" custLinFactNeighborY="-3222"/>
      <dgm:spPr/>
    </dgm:pt>
    <dgm:pt modelId="{0E92D1C5-77A2-49CB-BB6A-550A9E935CB7}" type="pres">
      <dgm:prSet presAssocID="{7AC5060A-C440-46C1-B495-2D594EDE0348}" presName="Minus" presStyleLbl="alignNode1" presStyleIdx="1" presStyleCnt="2" custLinFactX="-211089" custLinFactNeighborX="-300000" custLinFactNeighborY="2040"/>
      <dgm:spPr/>
    </dgm:pt>
    <dgm:pt modelId="{1A0DCD32-97A9-498C-AED8-142B649EB0E4}" type="pres">
      <dgm:prSet presAssocID="{7AC5060A-C440-46C1-B495-2D594EDE0348}" presName="Divider" presStyleLbl="parChTrans1D1" presStyleIdx="0" presStyleCnt="1"/>
      <dgm:spPr/>
    </dgm:pt>
  </dgm:ptLst>
  <dgm:cxnLst>
    <dgm:cxn modelId="{B1CAE024-668F-42DC-A731-1536194CBE9E}" srcId="{7AC5060A-C440-46C1-B495-2D594EDE0348}" destId="{0D0E7A1C-F436-4266-8735-A03B117849D9}" srcOrd="0" destOrd="0" parTransId="{5A674E91-78E8-4918-BBA6-B2A7A4EF0065}" sibTransId="{8C66EF6E-5124-486B-93F8-B7DB7F87D81E}"/>
    <dgm:cxn modelId="{44590B2E-7F74-4FE1-8041-A2A2ACE3841B}" type="presOf" srcId="{7AC5060A-C440-46C1-B495-2D594EDE0348}" destId="{C92BB953-89FB-47C4-A025-DE37B395DF17}" srcOrd="0" destOrd="0" presId="urn:microsoft.com/office/officeart/2009/3/layout/PlusandMinus"/>
    <dgm:cxn modelId="{3C49D862-EA1F-4C4D-AFED-61C7FCD98A22}" type="presOf" srcId="{0D0E7A1C-F436-4266-8735-A03B117849D9}" destId="{B788070C-FC0F-4B8F-9DD5-8DEE5AD642D6}" srcOrd="0" destOrd="0" presId="urn:microsoft.com/office/officeart/2009/3/layout/PlusandMinus"/>
    <dgm:cxn modelId="{CD0AC06C-1904-47E2-B864-1404178FBA24}" srcId="{7AC5060A-C440-46C1-B495-2D594EDE0348}" destId="{9DC96084-7E6B-40AF-84D7-5C565A85C1AF}" srcOrd="1" destOrd="0" parTransId="{C594F6D8-A73E-47DC-858C-100885ED6E88}" sibTransId="{8B55DD2C-7215-4D6A-863D-34C43D046B0B}"/>
    <dgm:cxn modelId="{7F1A8295-A9D6-432F-91D8-511A7F6883FB}" type="presOf" srcId="{9DC96084-7E6B-40AF-84D7-5C565A85C1AF}" destId="{6F2ED0A1-BF92-4BC2-B74B-3A24BE639A19}" srcOrd="0" destOrd="0" presId="urn:microsoft.com/office/officeart/2009/3/layout/PlusandMinus"/>
    <dgm:cxn modelId="{0EEF7809-196B-421E-B829-ECD0322BB159}" type="presParOf" srcId="{C92BB953-89FB-47C4-A025-DE37B395DF17}" destId="{C7663466-B123-4F09-9E60-64505FE84BC0}" srcOrd="0" destOrd="0" presId="urn:microsoft.com/office/officeart/2009/3/layout/PlusandMinus"/>
    <dgm:cxn modelId="{84EE9C41-475A-4653-964C-5D9B597EE688}" type="presParOf" srcId="{C92BB953-89FB-47C4-A025-DE37B395DF17}" destId="{B788070C-FC0F-4B8F-9DD5-8DEE5AD642D6}" srcOrd="1" destOrd="0" presId="urn:microsoft.com/office/officeart/2009/3/layout/PlusandMinus"/>
    <dgm:cxn modelId="{6378CCBB-26F6-4A69-89E9-5255B56419CA}" type="presParOf" srcId="{C92BB953-89FB-47C4-A025-DE37B395DF17}" destId="{6F2ED0A1-BF92-4BC2-B74B-3A24BE639A19}" srcOrd="2" destOrd="0" presId="urn:microsoft.com/office/officeart/2009/3/layout/PlusandMinus"/>
    <dgm:cxn modelId="{20CFBCB7-E64D-4527-9DEA-D5158B6D751B}" type="presParOf" srcId="{C92BB953-89FB-47C4-A025-DE37B395DF17}" destId="{8E1969BA-43AB-4E82-A0E7-7F4B2FF706B2}" srcOrd="3" destOrd="0" presId="urn:microsoft.com/office/officeart/2009/3/layout/PlusandMinus"/>
    <dgm:cxn modelId="{4C11AFAB-C35A-4BCA-9ECC-B8BE1CF85546}" type="presParOf" srcId="{C92BB953-89FB-47C4-A025-DE37B395DF17}" destId="{0E92D1C5-77A2-49CB-BB6A-550A9E935CB7}" srcOrd="4" destOrd="0" presId="urn:microsoft.com/office/officeart/2009/3/layout/PlusandMinus"/>
    <dgm:cxn modelId="{7155D12C-5044-4A4E-8094-365E33C7BF80}" type="presParOf" srcId="{C92BB953-89FB-47C4-A025-DE37B395DF17}" destId="{1A0DCD32-97A9-498C-AED8-142B649EB0E4}"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ED66C-D374-4754-857E-C9CECCAE877B}">
      <dsp:nvSpPr>
        <dsp:cNvPr id="0" name=""/>
        <dsp:cNvSpPr/>
      </dsp:nvSpPr>
      <dsp:spPr>
        <a:xfrm>
          <a:off x="981981" y="273"/>
          <a:ext cx="899102" cy="899102"/>
        </a:xfrm>
        <a:prstGeom prst="ellipse">
          <a:avLst/>
        </a:prstGeom>
        <a:solidFill>
          <a:schemeClr val="accent1">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030BD1C-AADE-43E2-9933-3C86FCE5EBB7}">
      <dsp:nvSpPr>
        <dsp:cNvPr id="0" name=""/>
        <dsp:cNvSpPr/>
      </dsp:nvSpPr>
      <dsp:spPr>
        <a:xfrm>
          <a:off x="1364254" y="7088"/>
          <a:ext cx="5898106" cy="89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0000"/>
              </a:solidFill>
              <a:latin typeface="+mn-lt"/>
            </a:rPr>
            <a:t>El trabajo dignifica al ser humano, contribuye</a:t>
          </a:r>
          <a:r>
            <a:rPr lang="es-ES" sz="1200" i="0" u="none" strike="noStrike" kern="1200" dirty="0">
              <a:solidFill>
                <a:srgbClr val="000000"/>
              </a:solidFill>
              <a:latin typeface="+mn-lt"/>
            </a:rPr>
            <a:t> a </a:t>
          </a:r>
          <a:r>
            <a:rPr lang="es-ES" sz="1200" kern="1200" dirty="0">
              <a:solidFill>
                <a:srgbClr val="000000"/>
              </a:solidFill>
              <a:latin typeface="+mn-lt"/>
            </a:rPr>
            <a:t>crear una sensación de identidad, de pertenencia y de propósito </a:t>
          </a:r>
          <a:r>
            <a:rPr lang="es-ES" sz="800" kern="1200" dirty="0">
              <a:solidFill>
                <a:srgbClr val="000000"/>
              </a:solidFill>
              <a:latin typeface="+mn-lt"/>
            </a:rPr>
            <a:t>(1)</a:t>
          </a:r>
          <a:r>
            <a:rPr lang="es-ES" sz="1200" kern="1200" dirty="0">
              <a:solidFill>
                <a:srgbClr val="000000"/>
              </a:solidFill>
              <a:latin typeface="+mn-lt"/>
            </a:rPr>
            <a:t>.</a:t>
          </a:r>
          <a:endParaRPr lang="es-EC" sz="1200" b="1" kern="1200" dirty="0">
            <a:solidFill>
              <a:srgbClr val="000000"/>
            </a:solidFill>
            <a:latin typeface="+mn-lt"/>
          </a:endParaRPr>
        </a:p>
      </dsp:txBody>
      <dsp:txXfrm>
        <a:off x="1364254" y="7088"/>
        <a:ext cx="5898106" cy="899102"/>
      </dsp:txXfrm>
    </dsp:sp>
    <dsp:sp modelId="{67948823-4A66-4351-AF10-0914EEAEB436}">
      <dsp:nvSpPr>
        <dsp:cNvPr id="0" name=""/>
        <dsp:cNvSpPr/>
      </dsp:nvSpPr>
      <dsp:spPr>
        <a:xfrm>
          <a:off x="961509" y="899376"/>
          <a:ext cx="899102" cy="899102"/>
        </a:xfrm>
        <a:prstGeom prst="ellipse">
          <a:avLst/>
        </a:prstGeom>
        <a:solidFill>
          <a:schemeClr val="accent1">
            <a:shade val="80000"/>
            <a:alpha val="50000"/>
            <a:hueOff val="193175"/>
            <a:satOff val="-27763"/>
            <a:lumOff val="1825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6E7101F-38D5-4FBA-9625-4D3D1901D3CD}">
      <dsp:nvSpPr>
        <dsp:cNvPr id="0" name=""/>
        <dsp:cNvSpPr/>
      </dsp:nvSpPr>
      <dsp:spPr>
        <a:xfrm>
          <a:off x="1372924" y="882490"/>
          <a:ext cx="5979992" cy="89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0000"/>
              </a:solidFill>
              <a:latin typeface="+mn-lt"/>
            </a:rPr>
            <a:t>La Organización Internacional del trabajo indica: </a:t>
          </a:r>
          <a:r>
            <a:rPr lang="es-EC" sz="1200" kern="1200" dirty="0">
              <a:solidFill>
                <a:srgbClr val="000000"/>
              </a:solidFill>
              <a:effectLst/>
              <a:latin typeface="+mn-lt"/>
              <a:ea typeface="Calibri" panose="020F0502020204030204" pitchFamily="34" charset="0"/>
              <a:cs typeface="Times New Roman" panose="02020603050405020304" pitchFamily="18" charset="0"/>
            </a:rPr>
            <a:t>374 </a:t>
          </a:r>
          <a:r>
            <a:rPr lang="es-ES" sz="1200" kern="1200" dirty="0">
              <a:solidFill>
                <a:srgbClr val="000000"/>
              </a:solidFill>
              <a:effectLst/>
              <a:latin typeface="+mn-lt"/>
              <a:ea typeface="Calibri" panose="020F0502020204030204" pitchFamily="34" charset="0"/>
              <a:cs typeface="Times New Roman" panose="02020603050405020304" pitchFamily="18" charset="0"/>
            </a:rPr>
            <a:t>millones de trabajadores sufren lesiones laborales no mortales y enfermedad cada año, </a:t>
          </a:r>
          <a:r>
            <a:rPr lang="es-ES_tradnl" sz="1200" kern="1200" dirty="0">
              <a:solidFill>
                <a:srgbClr val="000000"/>
              </a:solidFill>
              <a:latin typeface="+mn-lt"/>
            </a:rPr>
            <a:t>las que al estar relacionadas con la actividad laboral deben procurar evitarse, reducirse o eliminarse </a:t>
          </a:r>
          <a:r>
            <a:rPr lang="es-ES" sz="800" kern="1200" dirty="0">
              <a:solidFill>
                <a:srgbClr val="000000"/>
              </a:solidFill>
              <a:effectLst/>
              <a:latin typeface="+mn-lt"/>
              <a:ea typeface="Calibri" panose="020F0502020204030204" pitchFamily="34" charset="0"/>
              <a:cs typeface="Times New Roman" panose="02020603050405020304" pitchFamily="18" charset="0"/>
            </a:rPr>
            <a:t>(2)</a:t>
          </a:r>
          <a:r>
            <a:rPr lang="es-ES" sz="1200" kern="1200" dirty="0">
              <a:solidFill>
                <a:srgbClr val="000000"/>
              </a:solidFill>
              <a:effectLst/>
              <a:latin typeface="+mn-lt"/>
              <a:ea typeface="Calibri" panose="020F0502020204030204" pitchFamily="34" charset="0"/>
              <a:cs typeface="Times New Roman" panose="02020603050405020304" pitchFamily="18" charset="0"/>
            </a:rPr>
            <a:t>.</a:t>
          </a:r>
          <a:r>
            <a:rPr lang="es-ES" sz="1200" kern="1200" dirty="0">
              <a:solidFill>
                <a:srgbClr val="000000"/>
              </a:solidFill>
              <a:latin typeface="+mn-lt"/>
            </a:rPr>
            <a:t> </a:t>
          </a:r>
          <a:endParaRPr lang="es-EC" sz="1200" kern="1200" dirty="0">
            <a:solidFill>
              <a:srgbClr val="000000"/>
            </a:solidFill>
            <a:latin typeface="+mn-lt"/>
          </a:endParaRPr>
        </a:p>
      </dsp:txBody>
      <dsp:txXfrm>
        <a:off x="1372924" y="882490"/>
        <a:ext cx="5979992" cy="899102"/>
      </dsp:txXfrm>
    </dsp:sp>
    <dsp:sp modelId="{BA811E00-9B75-43EA-B2E7-BC6D12765BB0}">
      <dsp:nvSpPr>
        <dsp:cNvPr id="0" name=""/>
        <dsp:cNvSpPr/>
      </dsp:nvSpPr>
      <dsp:spPr>
        <a:xfrm>
          <a:off x="1002263" y="1798478"/>
          <a:ext cx="899102" cy="899102"/>
        </a:xfrm>
        <a:prstGeom prst="ellipse">
          <a:avLst/>
        </a:prstGeom>
        <a:solidFill>
          <a:schemeClr val="accent1">
            <a:shade val="80000"/>
            <a:alpha val="50000"/>
            <a:hueOff val="386350"/>
            <a:satOff val="-55526"/>
            <a:lumOff val="3651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BA80ACB-8FCA-4B19-B7BE-71D02D060B1E}">
      <dsp:nvSpPr>
        <dsp:cNvPr id="0" name=""/>
        <dsp:cNvSpPr/>
      </dsp:nvSpPr>
      <dsp:spPr>
        <a:xfrm>
          <a:off x="1419012" y="1776486"/>
          <a:ext cx="5788638" cy="89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_tradnl" sz="1200" kern="1200" dirty="0">
              <a:solidFill>
                <a:srgbClr val="000000"/>
              </a:solidFill>
              <a:latin typeface="+mn-lt"/>
            </a:rPr>
            <a:t>La Seguridad y Salud Ocupacional posee un papel importante en el ámbito laboral garantizando trabajos saludables, enfatizando en la prevención de las enfermedades en conjunto con los empresarios y los trabajadores </a:t>
          </a:r>
          <a:r>
            <a:rPr lang="es-ES_tradnl" sz="800" kern="1200" dirty="0">
              <a:solidFill>
                <a:srgbClr val="000000"/>
              </a:solidFill>
              <a:latin typeface="+mn-lt"/>
            </a:rPr>
            <a:t>(3)</a:t>
          </a:r>
          <a:r>
            <a:rPr lang="es-ES_tradnl" sz="1200" kern="1200" dirty="0">
              <a:solidFill>
                <a:srgbClr val="000000"/>
              </a:solidFill>
              <a:latin typeface="+mn-lt"/>
            </a:rPr>
            <a:t>. </a:t>
          </a:r>
          <a:endParaRPr lang="es-EC" sz="1200" kern="1200" dirty="0">
            <a:solidFill>
              <a:srgbClr val="000000"/>
            </a:solidFill>
            <a:latin typeface="+mn-lt"/>
          </a:endParaRPr>
        </a:p>
      </dsp:txBody>
      <dsp:txXfrm>
        <a:off x="1419012" y="1776486"/>
        <a:ext cx="5788638" cy="899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3A91F-5C45-4C47-97A7-475944B653FF}">
      <dsp:nvSpPr>
        <dsp:cNvPr id="0" name=""/>
        <dsp:cNvSpPr/>
      </dsp:nvSpPr>
      <dsp:spPr>
        <a:xfrm>
          <a:off x="0" y="107677"/>
          <a:ext cx="7674429" cy="1330875"/>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_tradnl" sz="1200" kern="1200"/>
            <a:t>Con el presente estudio se logró proporcionar un diagnóstico actual, ofrecer un panorama real de la situación en la que labora el personal operativo de las líneas en las cuales se realizó la evaluación de riesgos, se pretendió demostrar que todo esfuerzo que se realice para mejorar las condiciones de trabajo en el personal operativo se traducirá en la disminución de patologías relacionadas con el trabajo. </a:t>
          </a:r>
          <a:endParaRPr lang="es-EC" sz="1200" kern="1200" dirty="0"/>
        </a:p>
      </dsp:txBody>
      <dsp:txXfrm>
        <a:off x="64968" y="172645"/>
        <a:ext cx="7544493" cy="1200939"/>
      </dsp:txXfrm>
    </dsp:sp>
    <dsp:sp modelId="{FC117442-0FEF-4AFE-BB45-4D0793063B48}">
      <dsp:nvSpPr>
        <dsp:cNvPr id="0" name=""/>
        <dsp:cNvSpPr/>
      </dsp:nvSpPr>
      <dsp:spPr>
        <a:xfrm>
          <a:off x="0" y="1625753"/>
          <a:ext cx="7674429" cy="1330875"/>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_tradnl" sz="1200" kern="1200" dirty="0"/>
            <a:t>Se debe enfatizar en la importancia del diseño de los puestos de trabajo lo que supone un enfoque multidisciplinario, con la intervención de varios factores desde las condiciones mismas del lugar de trabajo, los implementos empleados para realizar las diversas actividades, las características propias de la tarea, la organización del trabajo y, por supuesto, como factor fundamental, las personas involucradas </a:t>
          </a:r>
          <a:r>
            <a:rPr lang="es-ES_tradnl" sz="800" kern="1200" dirty="0"/>
            <a:t>(13), </a:t>
          </a:r>
          <a:r>
            <a:rPr lang="es-ES_tradnl" sz="1200" kern="1200" dirty="0"/>
            <a:t>quienes suelen sufrir o padecer las dolencias asociadas al trabajo y son los que conocen cada detalle de su puesto de trabajo.  Todos debemos ser partícipes de las intervenciones que se deban realizar y asegurar que la evaluación de riesgos permita prevenir eficazmente los trastornos musculoesqueléticos.</a:t>
          </a:r>
          <a:endParaRPr lang="es-EC" sz="1200" kern="1200" dirty="0"/>
        </a:p>
      </dsp:txBody>
      <dsp:txXfrm>
        <a:off x="64968" y="1690721"/>
        <a:ext cx="7544493" cy="120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ED66C-D374-4754-857E-C9CECCAE877B}">
      <dsp:nvSpPr>
        <dsp:cNvPr id="0" name=""/>
        <dsp:cNvSpPr/>
      </dsp:nvSpPr>
      <dsp:spPr>
        <a:xfrm>
          <a:off x="643320" y="0"/>
          <a:ext cx="744940" cy="744940"/>
        </a:xfrm>
        <a:prstGeom prst="ellipse">
          <a:avLst/>
        </a:prstGeom>
        <a:solidFill>
          <a:schemeClr val="accent1">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030BD1C-AADE-43E2-9933-3C86FCE5EBB7}">
      <dsp:nvSpPr>
        <dsp:cNvPr id="0" name=""/>
        <dsp:cNvSpPr/>
      </dsp:nvSpPr>
      <dsp:spPr>
        <a:xfrm>
          <a:off x="1079374" y="92"/>
          <a:ext cx="5888546" cy="74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_tradnl" sz="1200" kern="1200" dirty="0">
              <a:solidFill>
                <a:schemeClr val="tx1">
                  <a:lumMod val="50000"/>
                </a:schemeClr>
              </a:solidFill>
              <a:latin typeface="+mn-lt"/>
            </a:rPr>
            <a:t>En la Primera encuesta en Ecuador sobre condiciones de seguridad y salud en el trabajo en micro y pequeñas empresas, se indica respecto a las posturas incómodas (forzadas) que 28% de los trabajadores encuestados (siempre, casi siempre o algunas veces) adopta este tipo de posiciones en sus actividades diarias de trabajo</a:t>
          </a:r>
          <a:r>
            <a:rPr lang="es-ES_tradnl" sz="800" kern="1200" dirty="0">
              <a:solidFill>
                <a:schemeClr val="tx1">
                  <a:lumMod val="50000"/>
                </a:schemeClr>
              </a:solidFill>
              <a:latin typeface="+mn-lt"/>
            </a:rPr>
            <a:t>(4)</a:t>
          </a:r>
          <a:r>
            <a:rPr lang="es-ES_tradnl" sz="1200" kern="1200" dirty="0">
              <a:solidFill>
                <a:schemeClr val="tx1">
                  <a:lumMod val="50000"/>
                </a:schemeClr>
              </a:solidFill>
              <a:latin typeface="+mn-lt"/>
            </a:rPr>
            <a:t>.</a:t>
          </a:r>
          <a:endParaRPr lang="es-EC" sz="1200" b="1" kern="1200" dirty="0">
            <a:solidFill>
              <a:schemeClr val="tx1">
                <a:lumMod val="50000"/>
              </a:schemeClr>
            </a:solidFill>
            <a:latin typeface="+mn-lt"/>
          </a:endParaRPr>
        </a:p>
      </dsp:txBody>
      <dsp:txXfrm>
        <a:off x="1079374" y="92"/>
        <a:ext cx="5888546" cy="744940"/>
      </dsp:txXfrm>
    </dsp:sp>
    <dsp:sp modelId="{67948823-4A66-4351-AF10-0914EEAEB436}">
      <dsp:nvSpPr>
        <dsp:cNvPr id="0" name=""/>
        <dsp:cNvSpPr/>
      </dsp:nvSpPr>
      <dsp:spPr>
        <a:xfrm>
          <a:off x="650368" y="759112"/>
          <a:ext cx="744940" cy="744940"/>
        </a:xfrm>
        <a:prstGeom prst="ellipse">
          <a:avLst/>
        </a:prstGeom>
        <a:solidFill>
          <a:schemeClr val="accent1">
            <a:shade val="80000"/>
            <a:alpha val="50000"/>
            <a:hueOff val="226187"/>
            <a:satOff val="-29326"/>
            <a:lumOff val="2361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C6E7101F-38D5-4FBA-9625-4D3D1901D3CD}">
      <dsp:nvSpPr>
        <dsp:cNvPr id="0" name=""/>
        <dsp:cNvSpPr/>
      </dsp:nvSpPr>
      <dsp:spPr>
        <a:xfrm>
          <a:off x="1098134" y="745032"/>
          <a:ext cx="5851026" cy="74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_tradnl" sz="1200" kern="1200" dirty="0">
              <a:solidFill>
                <a:schemeClr val="tx1">
                  <a:lumMod val="50000"/>
                </a:schemeClr>
              </a:solidFill>
              <a:latin typeface="+mn-lt"/>
            </a:rPr>
            <a:t>Es importante </a:t>
          </a:r>
          <a:r>
            <a:rPr lang="es-ES" sz="1200" kern="1200" dirty="0">
              <a:solidFill>
                <a:schemeClr val="tx1">
                  <a:lumMod val="50000"/>
                </a:schemeClr>
              </a:solidFill>
              <a:latin typeface="+mn-lt"/>
            </a:rPr>
            <a:t>contar con datos confiables y convenientes para valorar el alcance de los riesgos y peligros a los que están expuestos nuestros trabajadores</a:t>
          </a:r>
          <a:r>
            <a:rPr lang="es-ES_tradnl" sz="800" kern="1200" dirty="0">
              <a:solidFill>
                <a:schemeClr val="tx1">
                  <a:lumMod val="50000"/>
                </a:schemeClr>
              </a:solidFill>
              <a:latin typeface="+mn-lt"/>
            </a:rPr>
            <a:t>(5)</a:t>
          </a:r>
          <a:r>
            <a:rPr lang="es-ES_tradnl" sz="1200" kern="1200" dirty="0">
              <a:solidFill>
                <a:schemeClr val="tx1">
                  <a:lumMod val="50000"/>
                </a:schemeClr>
              </a:solidFill>
              <a:latin typeface="+mn-lt"/>
            </a:rPr>
            <a:t>. </a:t>
          </a:r>
          <a:r>
            <a:rPr lang="es-ES" sz="1200" kern="1200" dirty="0">
              <a:solidFill>
                <a:schemeClr val="tx1">
                  <a:lumMod val="50000"/>
                </a:schemeClr>
              </a:solidFill>
              <a:latin typeface="+mn-lt"/>
            </a:rPr>
            <a:t> </a:t>
          </a:r>
          <a:endParaRPr lang="es-EC" sz="1200" kern="1200" dirty="0">
            <a:solidFill>
              <a:schemeClr val="tx1">
                <a:lumMod val="50000"/>
              </a:schemeClr>
            </a:solidFill>
            <a:latin typeface="+mn-lt"/>
          </a:endParaRPr>
        </a:p>
      </dsp:txBody>
      <dsp:txXfrm>
        <a:off x="1098134" y="745032"/>
        <a:ext cx="5851026" cy="744940"/>
      </dsp:txXfrm>
    </dsp:sp>
    <dsp:sp modelId="{BA811E00-9B75-43EA-B2E7-BC6D12765BB0}">
      <dsp:nvSpPr>
        <dsp:cNvPr id="0" name=""/>
        <dsp:cNvSpPr/>
      </dsp:nvSpPr>
      <dsp:spPr>
        <a:xfrm>
          <a:off x="671494" y="1497013"/>
          <a:ext cx="744940" cy="744940"/>
        </a:xfrm>
        <a:prstGeom prst="ellipse">
          <a:avLst/>
        </a:prstGeom>
        <a:solidFill>
          <a:schemeClr val="accent1">
            <a:shade val="80000"/>
            <a:alpha val="50000"/>
            <a:hueOff val="452375"/>
            <a:satOff val="-58652"/>
            <a:lumOff val="4722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BA80ACB-8FCA-4B19-B7BE-71D02D060B1E}">
      <dsp:nvSpPr>
        <dsp:cNvPr id="0" name=""/>
        <dsp:cNvSpPr/>
      </dsp:nvSpPr>
      <dsp:spPr>
        <a:xfrm>
          <a:off x="1078480" y="1623671"/>
          <a:ext cx="6075468" cy="50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_tradnl" sz="1200" b="0" i="0" kern="1200" dirty="0">
              <a:solidFill>
                <a:srgbClr val="7030A0"/>
              </a:solidFill>
            </a:rPr>
            <a:t>Determinar el nivel de riesgo relacionado a posturas forzadas en las líneas de envasado de mantecas en una empresa fabril. </a:t>
          </a:r>
          <a:endParaRPr lang="es-ES_tradnl" sz="1200" b="0" i="0" kern="1200" dirty="0">
            <a:solidFill>
              <a:srgbClr val="7030A0"/>
            </a:solidFill>
            <a:latin typeface="+mn-lt"/>
          </a:endParaRPr>
        </a:p>
      </dsp:txBody>
      <dsp:txXfrm>
        <a:off x="1078480" y="1623671"/>
        <a:ext cx="6075468" cy="504436"/>
      </dsp:txXfrm>
    </dsp:sp>
    <dsp:sp modelId="{A79B0FF9-F59A-4800-A42A-4BD75F5EA928}">
      <dsp:nvSpPr>
        <dsp:cNvPr id="0" name=""/>
        <dsp:cNvSpPr/>
      </dsp:nvSpPr>
      <dsp:spPr>
        <a:xfrm>
          <a:off x="699832" y="2234914"/>
          <a:ext cx="744940" cy="744940"/>
        </a:xfrm>
        <a:prstGeom prst="ellipse">
          <a:avLst/>
        </a:prstGeom>
        <a:solidFill>
          <a:schemeClr val="accent1">
            <a:shade val="80000"/>
            <a:alpha val="50000"/>
            <a:hueOff val="226187"/>
            <a:satOff val="-29326"/>
            <a:lumOff val="2361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1FEBF9E2-E866-447E-B76D-27AB1E88C4BF}">
      <dsp:nvSpPr>
        <dsp:cNvPr id="0" name=""/>
        <dsp:cNvSpPr/>
      </dsp:nvSpPr>
      <dsp:spPr>
        <a:xfrm>
          <a:off x="1077010" y="2234914"/>
          <a:ext cx="5893275" cy="74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s-ES_tradnl" sz="1200" kern="1200" dirty="0">
              <a:solidFill>
                <a:schemeClr val="tx1">
                  <a:lumMod val="50000"/>
                </a:schemeClr>
              </a:solidFill>
              <a:latin typeface="+mn-lt"/>
            </a:rPr>
            <a:t>El aplicar una evaluación de riesgos ergonómicos permitió detectar  factores que están incidiendo negativamente en la salud de la población del estudio al determinar el nivel de riesgo por posturas forzadas. </a:t>
          </a:r>
        </a:p>
      </dsp:txBody>
      <dsp:txXfrm>
        <a:off x="1077010" y="2234914"/>
        <a:ext cx="5893275" cy="744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E82E3-F1CE-410A-865A-087BDE6CD823}">
      <dsp:nvSpPr>
        <dsp:cNvPr id="0" name=""/>
        <dsp:cNvSpPr/>
      </dsp:nvSpPr>
      <dsp:spPr>
        <a:xfrm>
          <a:off x="0" y="181415"/>
          <a:ext cx="6945213" cy="41580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9026" tIns="166624" rIns="539026" bIns="85344" numCol="1" spcCol="1270" anchor="t" anchorCtr="0">
          <a:noAutofit/>
        </a:bodyPr>
        <a:lstStyle/>
        <a:p>
          <a:pPr marL="114300" lvl="1" indent="-114300" algn="l" defTabSz="533400">
            <a:lnSpc>
              <a:spcPct val="90000"/>
            </a:lnSpc>
            <a:spcBef>
              <a:spcPct val="0"/>
            </a:spcBef>
            <a:spcAft>
              <a:spcPct val="15000"/>
            </a:spcAft>
            <a:buNone/>
          </a:pPr>
          <a:r>
            <a:rPr lang="es-ES" sz="1200" kern="1200" dirty="0">
              <a:solidFill>
                <a:schemeClr val="tx1">
                  <a:lumMod val="50000"/>
                </a:schemeClr>
              </a:solidFill>
              <a:latin typeface="+mn-lt"/>
              <a:ea typeface="+mn-ea"/>
              <a:cs typeface="+mn-cs"/>
            </a:rPr>
            <a:t>Descriptivo transversal.</a:t>
          </a:r>
          <a:endParaRPr lang="es-EC" sz="1200" kern="1200" dirty="0">
            <a:solidFill>
              <a:schemeClr val="tx1">
                <a:lumMod val="50000"/>
              </a:schemeClr>
            </a:solidFill>
            <a:latin typeface="+mn-lt"/>
            <a:ea typeface="+mn-ea"/>
            <a:cs typeface="+mn-cs"/>
          </a:endParaRPr>
        </a:p>
      </dsp:txBody>
      <dsp:txXfrm>
        <a:off x="0" y="181415"/>
        <a:ext cx="6945213" cy="415800"/>
      </dsp:txXfrm>
    </dsp:sp>
    <dsp:sp modelId="{8D47C977-5B3B-42C4-AE8E-4AD3DCA5F635}">
      <dsp:nvSpPr>
        <dsp:cNvPr id="0" name=""/>
        <dsp:cNvSpPr/>
      </dsp:nvSpPr>
      <dsp:spPr>
        <a:xfrm>
          <a:off x="347260" y="63335"/>
          <a:ext cx="4861649" cy="236160"/>
        </a:xfrm>
        <a:prstGeom prst="round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759" tIns="0" rIns="183759"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lumMod val="50000"/>
                </a:schemeClr>
              </a:solidFill>
              <a:latin typeface="+mn-lt"/>
              <a:ea typeface="+mn-ea"/>
              <a:cs typeface="+mn-cs"/>
            </a:rPr>
            <a:t>Estudio</a:t>
          </a:r>
          <a:endParaRPr lang="es-EC" sz="1200" kern="1200" dirty="0">
            <a:solidFill>
              <a:schemeClr val="tx1">
                <a:lumMod val="50000"/>
              </a:schemeClr>
            </a:solidFill>
            <a:latin typeface="+mn-lt"/>
            <a:ea typeface="+mn-ea"/>
            <a:cs typeface="+mn-cs"/>
          </a:endParaRPr>
        </a:p>
      </dsp:txBody>
      <dsp:txXfrm>
        <a:off x="358788" y="74863"/>
        <a:ext cx="4838593" cy="213104"/>
      </dsp:txXfrm>
    </dsp:sp>
    <dsp:sp modelId="{17627CB3-CBA8-453B-AE85-DC9EEAFD2E5F}">
      <dsp:nvSpPr>
        <dsp:cNvPr id="0" name=""/>
        <dsp:cNvSpPr/>
      </dsp:nvSpPr>
      <dsp:spPr>
        <a:xfrm>
          <a:off x="0" y="758496"/>
          <a:ext cx="6945213" cy="604800"/>
        </a:xfrm>
        <a:prstGeom prst="rect">
          <a:avLst/>
        </a:prstGeom>
        <a:solidFill>
          <a:sysClr val="window" lastClr="FFFFFF">
            <a:alpha val="90000"/>
            <a:hueOff val="0"/>
            <a:satOff val="0"/>
            <a:lumOff val="0"/>
            <a:alphaOff val="0"/>
          </a:sysClr>
        </a:solidFill>
        <a:ln w="6350" cap="flat" cmpd="sng" algn="ctr">
          <a:solidFill>
            <a:srgbClr val="5B9BD5">
              <a:hueOff val="-1689636"/>
              <a:satOff val="-4355"/>
              <a:lumOff val="-2941"/>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9026" tIns="166624" rIns="539026" bIns="85344" numCol="1" spcCol="1270" anchor="t" anchorCtr="0">
          <a:noAutofit/>
        </a:bodyPr>
        <a:lstStyle/>
        <a:p>
          <a:pPr marL="114300" lvl="1" indent="-114300" algn="l" defTabSz="533400">
            <a:lnSpc>
              <a:spcPct val="90000"/>
            </a:lnSpc>
            <a:spcBef>
              <a:spcPct val="0"/>
            </a:spcBef>
            <a:spcAft>
              <a:spcPct val="15000"/>
            </a:spcAft>
            <a:buNone/>
          </a:pPr>
          <a:r>
            <a:rPr lang="es-ES" sz="1200" kern="1200" dirty="0">
              <a:solidFill>
                <a:schemeClr val="tx1">
                  <a:lumMod val="50000"/>
                </a:schemeClr>
              </a:solidFill>
              <a:latin typeface="+mn-lt"/>
              <a:ea typeface="+mn-ea"/>
              <a:cs typeface="+mn-cs"/>
            </a:rPr>
            <a:t>Fábrica de Industrias ALES C.A. ubicada en la ciudad de Manta, área de Envase de</a:t>
          </a:r>
          <a:endParaRPr lang="es-EC" sz="1200" kern="1200" dirty="0">
            <a:solidFill>
              <a:schemeClr val="tx1">
                <a:lumMod val="50000"/>
              </a:schemeClr>
            </a:solidFill>
            <a:latin typeface="+mn-lt"/>
            <a:ea typeface="+mn-ea"/>
            <a:cs typeface="+mn-cs"/>
          </a:endParaRPr>
        </a:p>
        <a:p>
          <a:pPr marL="114300" lvl="1" indent="-114300" algn="l" defTabSz="533400">
            <a:lnSpc>
              <a:spcPct val="90000"/>
            </a:lnSpc>
            <a:spcBef>
              <a:spcPct val="0"/>
            </a:spcBef>
            <a:spcAft>
              <a:spcPct val="15000"/>
            </a:spcAft>
            <a:buNone/>
          </a:pPr>
          <a:r>
            <a:rPr lang="es-ES" sz="1200" kern="1200" dirty="0">
              <a:solidFill>
                <a:schemeClr val="tx1">
                  <a:lumMod val="50000"/>
                </a:schemeClr>
              </a:solidFill>
              <a:latin typeface="+mn-lt"/>
              <a:ea typeface="+mn-ea"/>
              <a:cs typeface="+mn-cs"/>
            </a:rPr>
            <a:t>Manteca - Aceite.</a:t>
          </a:r>
          <a:endParaRPr lang="es-EC" sz="1200" kern="1200" dirty="0">
            <a:solidFill>
              <a:schemeClr val="tx1">
                <a:lumMod val="50000"/>
              </a:schemeClr>
            </a:solidFill>
            <a:latin typeface="+mn-lt"/>
            <a:ea typeface="+mn-ea"/>
            <a:cs typeface="+mn-cs"/>
          </a:endParaRPr>
        </a:p>
      </dsp:txBody>
      <dsp:txXfrm>
        <a:off x="0" y="758496"/>
        <a:ext cx="6945213" cy="604800"/>
      </dsp:txXfrm>
    </dsp:sp>
    <dsp:sp modelId="{E53E9951-34FA-4EDC-A457-C8088E192AD0}">
      <dsp:nvSpPr>
        <dsp:cNvPr id="0" name=""/>
        <dsp:cNvSpPr/>
      </dsp:nvSpPr>
      <dsp:spPr>
        <a:xfrm>
          <a:off x="347260" y="640415"/>
          <a:ext cx="4861649" cy="236160"/>
        </a:xfrm>
        <a:prstGeom prst="roundRect">
          <a:avLst/>
        </a:prstGeom>
        <a:gradFill rotWithShape="0">
          <a:gsLst>
            <a:gs pos="0">
              <a:srgbClr val="5B9BD5">
                <a:hueOff val="-1689636"/>
                <a:satOff val="-4355"/>
                <a:lumOff val="-2941"/>
                <a:alphaOff val="0"/>
                <a:lumMod val="110000"/>
                <a:satMod val="105000"/>
                <a:tint val="67000"/>
              </a:srgbClr>
            </a:gs>
            <a:gs pos="50000">
              <a:srgbClr val="5B9BD5">
                <a:hueOff val="-1689636"/>
                <a:satOff val="-4355"/>
                <a:lumOff val="-2941"/>
                <a:alphaOff val="0"/>
                <a:lumMod val="105000"/>
                <a:satMod val="103000"/>
                <a:tint val="73000"/>
              </a:srgbClr>
            </a:gs>
            <a:gs pos="100000">
              <a:srgbClr val="5B9BD5">
                <a:hueOff val="-1689636"/>
                <a:satOff val="-4355"/>
                <a:lumOff val="-294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759" tIns="0" rIns="183759"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lumMod val="50000"/>
                </a:schemeClr>
              </a:solidFill>
              <a:latin typeface="+mn-lt"/>
              <a:ea typeface="+mn-ea"/>
              <a:cs typeface="+mn-cs"/>
            </a:rPr>
            <a:t>Lugar</a:t>
          </a:r>
          <a:endParaRPr lang="es-EC" sz="1200" kern="1200" dirty="0">
            <a:solidFill>
              <a:schemeClr val="tx1">
                <a:lumMod val="50000"/>
              </a:schemeClr>
            </a:solidFill>
            <a:latin typeface="+mn-lt"/>
            <a:ea typeface="+mn-ea"/>
            <a:cs typeface="+mn-cs"/>
          </a:endParaRPr>
        </a:p>
      </dsp:txBody>
      <dsp:txXfrm>
        <a:off x="358788" y="651943"/>
        <a:ext cx="4838593" cy="213104"/>
      </dsp:txXfrm>
    </dsp:sp>
    <dsp:sp modelId="{673F82EE-6A3B-47E7-91E6-2F44B5A6E522}">
      <dsp:nvSpPr>
        <dsp:cNvPr id="0" name=""/>
        <dsp:cNvSpPr/>
      </dsp:nvSpPr>
      <dsp:spPr>
        <a:xfrm>
          <a:off x="0" y="1524576"/>
          <a:ext cx="6945213" cy="415800"/>
        </a:xfrm>
        <a:prstGeom prst="rect">
          <a:avLst/>
        </a:prstGeo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9026" tIns="166624" rIns="539026" bIns="85344" numCol="1" spcCol="1270" anchor="t" anchorCtr="0">
          <a:noAutofit/>
        </a:bodyPr>
        <a:lstStyle/>
        <a:p>
          <a:pPr marL="114300" lvl="1" indent="-114300" algn="l" defTabSz="533400">
            <a:lnSpc>
              <a:spcPct val="90000"/>
            </a:lnSpc>
            <a:spcBef>
              <a:spcPct val="0"/>
            </a:spcBef>
            <a:spcAft>
              <a:spcPct val="15000"/>
            </a:spcAft>
            <a:buNone/>
          </a:pPr>
          <a:r>
            <a:rPr lang="es-ES_tradnl" sz="1200" kern="1200" dirty="0">
              <a:solidFill>
                <a:schemeClr val="tx1">
                  <a:lumMod val="50000"/>
                </a:schemeClr>
              </a:solidFill>
              <a:latin typeface="+mn-lt"/>
              <a:ea typeface="+mn-ea"/>
              <a:cs typeface="+mn-cs"/>
            </a:rPr>
            <a:t>Líneas de envasado de mantecas y margarinas en presentación de 50 kilogramos.</a:t>
          </a:r>
          <a:endParaRPr lang="es-EC" sz="1200" kern="1200" dirty="0">
            <a:solidFill>
              <a:schemeClr val="tx1">
                <a:lumMod val="50000"/>
              </a:schemeClr>
            </a:solidFill>
            <a:latin typeface="+mn-lt"/>
            <a:ea typeface="+mn-ea"/>
            <a:cs typeface="+mn-cs"/>
          </a:endParaRPr>
        </a:p>
      </dsp:txBody>
      <dsp:txXfrm>
        <a:off x="0" y="1524576"/>
        <a:ext cx="6945213" cy="415800"/>
      </dsp:txXfrm>
    </dsp:sp>
    <dsp:sp modelId="{784E4033-6BEB-46C6-8283-25502DD44294}">
      <dsp:nvSpPr>
        <dsp:cNvPr id="0" name=""/>
        <dsp:cNvSpPr/>
      </dsp:nvSpPr>
      <dsp:spPr>
        <a:xfrm>
          <a:off x="347260" y="1406496"/>
          <a:ext cx="4861649" cy="236160"/>
        </a:xfrm>
        <a:prstGeom prst="roundRect">
          <a:avLst/>
        </a:prstGeom>
        <a:gradFill rotWithShape="0">
          <a:gsLst>
            <a:gs pos="0">
              <a:srgbClr val="5B9BD5">
                <a:hueOff val="-3379271"/>
                <a:satOff val="-8710"/>
                <a:lumOff val="-5883"/>
                <a:alphaOff val="0"/>
                <a:lumMod val="110000"/>
                <a:satMod val="105000"/>
                <a:tint val="67000"/>
              </a:srgbClr>
            </a:gs>
            <a:gs pos="50000">
              <a:srgbClr val="5B9BD5">
                <a:hueOff val="-3379271"/>
                <a:satOff val="-8710"/>
                <a:lumOff val="-5883"/>
                <a:alphaOff val="0"/>
                <a:lumMod val="105000"/>
                <a:satMod val="103000"/>
                <a:tint val="73000"/>
              </a:srgbClr>
            </a:gs>
            <a:gs pos="100000">
              <a:srgbClr val="5B9BD5">
                <a:hueOff val="-3379271"/>
                <a:satOff val="-8710"/>
                <a:lumOff val="-5883"/>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759" tIns="0" rIns="183759"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lumMod val="50000"/>
                </a:schemeClr>
              </a:solidFill>
              <a:latin typeface="+mn-lt"/>
              <a:ea typeface="+mn-ea"/>
              <a:cs typeface="+mn-cs"/>
            </a:rPr>
            <a:t>Línea de producción elegida</a:t>
          </a:r>
          <a:endParaRPr lang="es-EC" sz="1200" kern="1200" dirty="0">
            <a:solidFill>
              <a:schemeClr val="tx1">
                <a:lumMod val="50000"/>
              </a:schemeClr>
            </a:solidFill>
            <a:latin typeface="+mn-lt"/>
            <a:ea typeface="+mn-ea"/>
            <a:cs typeface="+mn-cs"/>
          </a:endParaRPr>
        </a:p>
      </dsp:txBody>
      <dsp:txXfrm>
        <a:off x="358788" y="1418024"/>
        <a:ext cx="4838593" cy="213104"/>
      </dsp:txXfrm>
    </dsp:sp>
    <dsp:sp modelId="{443E9579-CFB7-4DB8-8BD2-1CD020C1B0C1}">
      <dsp:nvSpPr>
        <dsp:cNvPr id="0" name=""/>
        <dsp:cNvSpPr/>
      </dsp:nvSpPr>
      <dsp:spPr>
        <a:xfrm>
          <a:off x="0" y="2101656"/>
          <a:ext cx="6945213" cy="415800"/>
        </a:xfrm>
        <a:prstGeom prst="rect">
          <a:avLst/>
        </a:prstGeom>
        <a:solidFill>
          <a:sysClr val="window" lastClr="FFFFFF">
            <a:alpha val="90000"/>
            <a:hueOff val="0"/>
            <a:satOff val="0"/>
            <a:lumOff val="0"/>
            <a:alphaOff val="0"/>
          </a:sysClr>
        </a:solidFill>
        <a:ln w="6350" cap="flat" cmpd="sng" algn="ctr">
          <a:solidFill>
            <a:srgbClr val="5B9BD5">
              <a:hueOff val="-5068907"/>
              <a:satOff val="-13064"/>
              <a:lumOff val="-8824"/>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9026" tIns="166624" rIns="539026" bIns="85344" numCol="1" spcCol="1270" anchor="t" anchorCtr="0">
          <a:noAutofit/>
        </a:bodyPr>
        <a:lstStyle/>
        <a:p>
          <a:pPr marL="114300" lvl="1" indent="-114300" algn="l" defTabSz="533400">
            <a:lnSpc>
              <a:spcPct val="90000"/>
            </a:lnSpc>
            <a:spcBef>
              <a:spcPct val="0"/>
            </a:spcBef>
            <a:spcAft>
              <a:spcPct val="15000"/>
            </a:spcAft>
            <a:buNone/>
          </a:pPr>
          <a:r>
            <a:rPr lang="es-ES_tradnl" sz="1200" kern="1200" dirty="0">
              <a:solidFill>
                <a:schemeClr val="tx1">
                  <a:lumMod val="50000"/>
                </a:schemeClr>
              </a:solidFill>
              <a:latin typeface="+mn-lt"/>
              <a:ea typeface="+mn-ea"/>
              <a:cs typeface="+mn-cs"/>
            </a:rPr>
            <a:t>Personal operativo conformado por un grupo de 22 trabajadores.</a:t>
          </a:r>
          <a:endParaRPr lang="es-EC" sz="1200" kern="1200" dirty="0">
            <a:solidFill>
              <a:schemeClr val="tx1">
                <a:lumMod val="50000"/>
              </a:schemeClr>
            </a:solidFill>
            <a:latin typeface="+mn-lt"/>
            <a:ea typeface="+mn-ea"/>
            <a:cs typeface="+mn-cs"/>
          </a:endParaRPr>
        </a:p>
      </dsp:txBody>
      <dsp:txXfrm>
        <a:off x="0" y="2101656"/>
        <a:ext cx="6945213" cy="415800"/>
      </dsp:txXfrm>
    </dsp:sp>
    <dsp:sp modelId="{FAA8612B-C618-4555-BC95-2A1DC92B9B8A}">
      <dsp:nvSpPr>
        <dsp:cNvPr id="0" name=""/>
        <dsp:cNvSpPr/>
      </dsp:nvSpPr>
      <dsp:spPr>
        <a:xfrm>
          <a:off x="347260" y="1983576"/>
          <a:ext cx="4861649" cy="236160"/>
        </a:xfrm>
        <a:prstGeom prst="roundRect">
          <a:avLst/>
        </a:prstGeom>
        <a:gradFill rotWithShape="0">
          <a:gsLst>
            <a:gs pos="0">
              <a:srgbClr val="5B9BD5">
                <a:hueOff val="-5068907"/>
                <a:satOff val="-13064"/>
                <a:lumOff val="-8824"/>
                <a:alphaOff val="0"/>
                <a:lumMod val="110000"/>
                <a:satMod val="105000"/>
                <a:tint val="67000"/>
              </a:srgbClr>
            </a:gs>
            <a:gs pos="50000">
              <a:srgbClr val="5B9BD5">
                <a:hueOff val="-5068907"/>
                <a:satOff val="-13064"/>
                <a:lumOff val="-8824"/>
                <a:alphaOff val="0"/>
                <a:lumMod val="105000"/>
                <a:satMod val="103000"/>
                <a:tint val="73000"/>
              </a:srgbClr>
            </a:gs>
            <a:gs pos="100000">
              <a:srgbClr val="5B9BD5">
                <a:hueOff val="-5068907"/>
                <a:satOff val="-13064"/>
                <a:lumOff val="-882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759" tIns="0" rIns="183759"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lumMod val="50000"/>
                </a:schemeClr>
              </a:solidFill>
              <a:latin typeface="+mn-lt"/>
              <a:ea typeface="+mn-ea"/>
              <a:cs typeface="+mn-cs"/>
            </a:rPr>
            <a:t>Población</a:t>
          </a:r>
          <a:endParaRPr lang="es-EC" sz="1200" kern="1200" dirty="0">
            <a:solidFill>
              <a:schemeClr val="tx1">
                <a:lumMod val="50000"/>
              </a:schemeClr>
            </a:solidFill>
            <a:latin typeface="+mn-lt"/>
            <a:ea typeface="+mn-ea"/>
            <a:cs typeface="+mn-cs"/>
          </a:endParaRPr>
        </a:p>
      </dsp:txBody>
      <dsp:txXfrm>
        <a:off x="358788" y="1995104"/>
        <a:ext cx="4838593" cy="213104"/>
      </dsp:txXfrm>
    </dsp:sp>
    <dsp:sp modelId="{C402EB55-36BD-4A89-B092-06B56D4C80E2}">
      <dsp:nvSpPr>
        <dsp:cNvPr id="0" name=""/>
        <dsp:cNvSpPr/>
      </dsp:nvSpPr>
      <dsp:spPr>
        <a:xfrm>
          <a:off x="0" y="2678736"/>
          <a:ext cx="6945213" cy="604800"/>
        </a:xfrm>
        <a:prstGeom prst="rect">
          <a:avLst/>
        </a:prstGeo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9026" tIns="166624" rIns="539026" bIns="85344" numCol="1" spcCol="1270" anchor="t" anchorCtr="0">
          <a:noAutofit/>
        </a:bodyPr>
        <a:lstStyle/>
        <a:p>
          <a:pPr marL="114300" lvl="1" indent="-114300" algn="l" defTabSz="533400">
            <a:lnSpc>
              <a:spcPct val="90000"/>
            </a:lnSpc>
            <a:spcBef>
              <a:spcPct val="0"/>
            </a:spcBef>
            <a:spcAft>
              <a:spcPct val="15000"/>
            </a:spcAft>
            <a:buNone/>
          </a:pPr>
          <a:r>
            <a:rPr lang="es-ES_tradnl" sz="1200" kern="1200" dirty="0">
              <a:solidFill>
                <a:schemeClr val="tx1">
                  <a:lumMod val="50000"/>
                </a:schemeClr>
              </a:solidFill>
              <a:latin typeface="+mn-lt"/>
              <a:ea typeface="+mn-ea"/>
              <a:cs typeface="+mn-cs"/>
            </a:rPr>
            <a:t>Constar en el registro de nómina como auxiliares de procesos, haber laborado en las</a:t>
          </a:r>
          <a:endParaRPr lang="es-EC" sz="1200" kern="1200" dirty="0">
            <a:solidFill>
              <a:schemeClr val="tx1">
                <a:lumMod val="50000"/>
              </a:scheme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chemeClr val="tx1">
                  <a:lumMod val="50000"/>
                </a:schemeClr>
              </a:solidFill>
              <a:latin typeface="+mn-lt"/>
              <a:ea typeface="+mn-ea"/>
              <a:cs typeface="+mn-cs"/>
            </a:rPr>
            <a:t>líneas de envasado de manteca y margarina por más de 6 meses.</a:t>
          </a:r>
          <a:endParaRPr lang="es-EC" sz="1200" kern="1200" dirty="0">
            <a:solidFill>
              <a:schemeClr val="tx1">
                <a:lumMod val="50000"/>
              </a:schemeClr>
            </a:solidFill>
            <a:latin typeface="+mn-lt"/>
            <a:ea typeface="+mn-ea"/>
            <a:cs typeface="+mn-cs"/>
          </a:endParaRPr>
        </a:p>
      </dsp:txBody>
      <dsp:txXfrm>
        <a:off x="0" y="2678736"/>
        <a:ext cx="6945213" cy="604800"/>
      </dsp:txXfrm>
    </dsp:sp>
    <dsp:sp modelId="{DF849D75-74F2-4990-9E98-AD4F7035FBA2}">
      <dsp:nvSpPr>
        <dsp:cNvPr id="0" name=""/>
        <dsp:cNvSpPr/>
      </dsp:nvSpPr>
      <dsp:spPr>
        <a:xfrm>
          <a:off x="347260" y="2560656"/>
          <a:ext cx="4861649" cy="236160"/>
        </a:xfrm>
        <a:prstGeom prst="roundRect">
          <a:avLst/>
        </a:prstGeom>
        <a:gradFill rotWithShape="0">
          <a:gsLst>
            <a:gs pos="0">
              <a:srgbClr val="5B9BD5">
                <a:hueOff val="-6758543"/>
                <a:satOff val="-17419"/>
                <a:lumOff val="-11765"/>
                <a:alphaOff val="0"/>
                <a:lumMod val="110000"/>
                <a:satMod val="105000"/>
                <a:tint val="67000"/>
              </a:srgbClr>
            </a:gs>
            <a:gs pos="50000">
              <a:srgbClr val="5B9BD5">
                <a:hueOff val="-6758543"/>
                <a:satOff val="-17419"/>
                <a:lumOff val="-11765"/>
                <a:alphaOff val="0"/>
                <a:lumMod val="105000"/>
                <a:satMod val="103000"/>
                <a:tint val="73000"/>
              </a:srgbClr>
            </a:gs>
            <a:gs pos="100000">
              <a:srgbClr val="5B9BD5">
                <a:hueOff val="-6758543"/>
                <a:satOff val="-17419"/>
                <a:lumOff val="-1176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759" tIns="0" rIns="183759"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lumMod val="50000"/>
                </a:schemeClr>
              </a:solidFill>
              <a:latin typeface="+mn-lt"/>
              <a:ea typeface="+mn-ea"/>
              <a:cs typeface="+mn-cs"/>
            </a:rPr>
            <a:t>Criterios de Inclusión</a:t>
          </a:r>
          <a:endParaRPr lang="es-EC" sz="1200" kern="1200" dirty="0">
            <a:solidFill>
              <a:schemeClr val="tx1">
                <a:lumMod val="50000"/>
              </a:schemeClr>
            </a:solidFill>
            <a:latin typeface="+mn-lt"/>
            <a:ea typeface="+mn-ea"/>
            <a:cs typeface="+mn-cs"/>
          </a:endParaRPr>
        </a:p>
      </dsp:txBody>
      <dsp:txXfrm>
        <a:off x="358788" y="2572184"/>
        <a:ext cx="4838593" cy="213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E82E3-F1CE-410A-865A-087BDE6CD823}">
      <dsp:nvSpPr>
        <dsp:cNvPr id="0" name=""/>
        <dsp:cNvSpPr/>
      </dsp:nvSpPr>
      <dsp:spPr>
        <a:xfrm>
          <a:off x="0" y="139196"/>
          <a:ext cx="7050314" cy="737100"/>
        </a:xfrm>
        <a:prstGeom prst="rect">
          <a:avLst/>
        </a:prstGeom>
        <a:solidFill>
          <a:sysClr val="window" lastClr="FFFFFF">
            <a:alpha val="90000"/>
            <a:hueOff val="0"/>
            <a:satOff val="0"/>
            <a:lumOff val="0"/>
            <a:alphaOff val="0"/>
          </a:sysClr>
        </a:solidFill>
        <a:ln w="6350" cap="flat" cmpd="sng" algn="ctr">
          <a:solidFill>
            <a:srgbClr val="5B9BD5">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7183" tIns="124968" rIns="547183" bIns="85344" numCol="1" spcCol="1270" anchor="t" anchorCtr="0">
          <a:noAutofit/>
        </a:bodyPr>
        <a:lstStyle/>
        <a:p>
          <a:pPr marL="114300" lvl="1" indent="-114300" algn="l" defTabSz="533400">
            <a:lnSpc>
              <a:spcPct val="90000"/>
            </a:lnSpc>
            <a:spcBef>
              <a:spcPct val="0"/>
            </a:spcBef>
            <a:spcAft>
              <a:spcPct val="15000"/>
            </a:spcAft>
            <a:buNone/>
          </a:pPr>
          <a:r>
            <a:rPr lang="es-EC" sz="1200" b="0" kern="1200" dirty="0">
              <a:solidFill>
                <a:sysClr val="windowText" lastClr="000000">
                  <a:hueOff val="0"/>
                  <a:satOff val="0"/>
                  <a:lumOff val="0"/>
                  <a:alphaOff val="0"/>
                </a:sysClr>
              </a:solidFill>
              <a:latin typeface="+mn-lt"/>
              <a:ea typeface="+mn-ea"/>
              <a:cs typeface="+mn-cs"/>
            </a:rPr>
            <a:t>Método OWAS (Ovako Working Analysis </a:t>
          </a:r>
          <a:r>
            <a:rPr lang="es-EC" sz="1200" b="0" kern="1200" dirty="0" err="1">
              <a:solidFill>
                <a:sysClr val="windowText" lastClr="000000">
                  <a:hueOff val="0"/>
                  <a:satOff val="0"/>
                  <a:lumOff val="0"/>
                  <a:alphaOff val="0"/>
                </a:sysClr>
              </a:solidFill>
              <a:latin typeface="+mn-lt"/>
              <a:ea typeface="+mn-ea"/>
              <a:cs typeface="+mn-cs"/>
            </a:rPr>
            <a:t>System</a:t>
          </a:r>
          <a:r>
            <a:rPr lang="es-EC" sz="1200" b="0" kern="1200" dirty="0">
              <a:solidFill>
                <a:sysClr val="windowText" lastClr="000000">
                  <a:hueOff val="0"/>
                  <a:satOff val="0"/>
                  <a:lumOff val="0"/>
                  <a:alphaOff val="0"/>
                </a:sysClr>
              </a:solidFill>
              <a:latin typeface="+mn-lt"/>
              <a:ea typeface="+mn-ea"/>
              <a:cs typeface="+mn-cs"/>
            </a:rPr>
            <a:t>).</a:t>
          </a: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La recopilación de datos o registro de posturas se realizó por observación “in situ” del</a:t>
          </a:r>
          <a:endParaRPr lang="es-EC" sz="1200" b="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trabajador, mediante el análisis de fotografías y videos de la actividad en estudio </a:t>
          </a:r>
          <a:r>
            <a:rPr lang="es-ES_tradnl" sz="800" kern="1200" dirty="0">
              <a:solidFill>
                <a:sysClr val="windowText" lastClr="000000">
                  <a:hueOff val="0"/>
                  <a:satOff val="0"/>
                  <a:lumOff val="0"/>
                  <a:alphaOff val="0"/>
                </a:sysClr>
              </a:solidFill>
              <a:latin typeface="+mn-lt"/>
              <a:ea typeface="+mn-ea"/>
              <a:cs typeface="+mn-cs"/>
            </a:rPr>
            <a:t>(6)</a:t>
          </a:r>
          <a:r>
            <a:rPr lang="es-ES_tradnl" sz="1200" kern="1200" dirty="0">
              <a:solidFill>
                <a:sysClr val="windowText" lastClr="000000">
                  <a:hueOff val="0"/>
                  <a:satOff val="0"/>
                  <a:lumOff val="0"/>
                  <a:alphaOff val="0"/>
                </a:sysClr>
              </a:solidFill>
              <a:latin typeface="+mn-lt"/>
              <a:ea typeface="+mn-ea"/>
              <a:cs typeface="+mn-cs"/>
            </a:rPr>
            <a:t>.</a:t>
          </a:r>
          <a:endParaRPr lang="es-EC" sz="1200" b="0" kern="1200" dirty="0">
            <a:solidFill>
              <a:sysClr val="windowText" lastClr="000000">
                <a:hueOff val="0"/>
                <a:satOff val="0"/>
                <a:lumOff val="0"/>
                <a:alphaOff val="0"/>
              </a:sysClr>
            </a:solidFill>
            <a:latin typeface="+mn-lt"/>
            <a:ea typeface="+mn-ea"/>
            <a:cs typeface="+mn-cs"/>
          </a:endParaRPr>
        </a:p>
      </dsp:txBody>
      <dsp:txXfrm>
        <a:off x="0" y="139196"/>
        <a:ext cx="7050314" cy="737100"/>
      </dsp:txXfrm>
    </dsp:sp>
    <dsp:sp modelId="{8D47C977-5B3B-42C4-AE8E-4AD3DCA5F635}">
      <dsp:nvSpPr>
        <dsp:cNvPr id="0" name=""/>
        <dsp:cNvSpPr/>
      </dsp:nvSpPr>
      <dsp:spPr>
        <a:xfrm>
          <a:off x="352515" y="50636"/>
          <a:ext cx="4935219" cy="177120"/>
        </a:xfrm>
        <a:prstGeom prst="roundRect">
          <a:avLst/>
        </a:prstGeom>
        <a:gradFill rotWithShape="0">
          <a:gsLst>
            <a:gs pos="0">
              <a:srgbClr val="5B9BD5">
                <a:hueOff val="0"/>
                <a:satOff val="0"/>
                <a:lumOff val="0"/>
                <a:alphaOff val="0"/>
                <a:lumMod val="110000"/>
                <a:satMod val="105000"/>
                <a:tint val="67000"/>
              </a:srgbClr>
            </a:gs>
            <a:gs pos="50000">
              <a:srgbClr val="5B9BD5">
                <a:hueOff val="0"/>
                <a:satOff val="0"/>
                <a:lumOff val="0"/>
                <a:alphaOff val="0"/>
                <a:lumMod val="105000"/>
                <a:satMod val="103000"/>
                <a:tint val="73000"/>
              </a:srgbClr>
            </a:gs>
            <a:gs pos="100000">
              <a:srgbClr val="5B9BD5">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540" tIns="0" rIns="186540"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ysClr val="windowText" lastClr="000000"/>
              </a:solidFill>
              <a:latin typeface="+mn-lt"/>
              <a:ea typeface="+mn-ea"/>
              <a:cs typeface="+mn-cs"/>
            </a:rPr>
            <a:t>Método de evaluación </a:t>
          </a:r>
          <a:endParaRPr lang="es-EC" sz="1200" kern="1200" dirty="0">
            <a:solidFill>
              <a:sysClr val="windowText" lastClr="000000"/>
            </a:solidFill>
            <a:latin typeface="+mn-lt"/>
            <a:ea typeface="+mn-ea"/>
            <a:cs typeface="+mn-cs"/>
          </a:endParaRPr>
        </a:p>
      </dsp:txBody>
      <dsp:txXfrm>
        <a:off x="361161" y="59282"/>
        <a:ext cx="4917927" cy="159828"/>
      </dsp:txXfrm>
    </dsp:sp>
    <dsp:sp modelId="{17627CB3-CBA8-453B-AE85-DC9EEAFD2E5F}">
      <dsp:nvSpPr>
        <dsp:cNvPr id="0" name=""/>
        <dsp:cNvSpPr/>
      </dsp:nvSpPr>
      <dsp:spPr>
        <a:xfrm>
          <a:off x="0" y="986475"/>
          <a:ext cx="7050314" cy="1115100"/>
        </a:xfrm>
        <a:prstGeom prst="rect">
          <a:avLst/>
        </a:prstGeom>
        <a:solidFill>
          <a:sysClr val="window" lastClr="FFFFFF">
            <a:alpha val="90000"/>
            <a:hueOff val="0"/>
            <a:satOff val="0"/>
            <a:lumOff val="0"/>
            <a:alphaOff val="0"/>
          </a:sysClr>
        </a:solidFill>
        <a:ln w="6350" cap="flat" cmpd="sng" algn="ctr">
          <a:solidFill>
            <a:srgbClr val="5B9BD5">
              <a:hueOff val="-3379271"/>
              <a:satOff val="-8710"/>
              <a:lumOff val="-5883"/>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7183" tIns="124968" rIns="547183" bIns="85344" numCol="1" spcCol="1270" anchor="t" anchorCtr="0">
          <a:noAutofit/>
        </a:bodyPr>
        <a:lstStyle/>
        <a:p>
          <a:pPr marL="114300" lvl="1" indent="-114300" algn="l" defTabSz="533400">
            <a:lnSpc>
              <a:spcPct val="90000"/>
            </a:lnSpc>
            <a:spcBef>
              <a:spcPct val="0"/>
            </a:spcBef>
            <a:spcAft>
              <a:spcPct val="15000"/>
            </a:spcAft>
            <a:buNone/>
          </a:pPr>
          <a:r>
            <a:rPr lang="es-ES_tradnl" sz="1200" i="0" kern="1200" dirty="0">
              <a:solidFill>
                <a:sysClr val="windowText" lastClr="000000">
                  <a:hueOff val="0"/>
                  <a:satOff val="0"/>
                  <a:lumOff val="0"/>
                  <a:alphaOff val="0"/>
                </a:sysClr>
              </a:solidFill>
              <a:latin typeface="+mn-lt"/>
              <a:ea typeface="+mn-ea"/>
              <a:cs typeface="+mn-cs"/>
            </a:rPr>
            <a:t>Estudio Ergo para codificar las posturas obtenidas </a:t>
          </a:r>
          <a:r>
            <a:rPr lang="es-ES_tradnl" sz="800" i="0" kern="1200" dirty="0">
              <a:solidFill>
                <a:sysClr val="windowText" lastClr="000000">
                  <a:hueOff val="0"/>
                  <a:satOff val="0"/>
                  <a:lumOff val="0"/>
                  <a:alphaOff val="0"/>
                </a:sysClr>
              </a:solidFill>
              <a:latin typeface="+mn-lt"/>
              <a:ea typeface="+mn-ea"/>
              <a:cs typeface="+mn-cs"/>
            </a:rPr>
            <a:t>(7)</a:t>
          </a:r>
          <a:r>
            <a:rPr lang="es-ES_tradnl" sz="1200" i="0" kern="1200" dirty="0">
              <a:solidFill>
                <a:sysClr val="windowText" lastClr="000000">
                  <a:hueOff val="0"/>
                  <a:satOff val="0"/>
                  <a:lumOff val="0"/>
                  <a:alphaOff val="0"/>
                </a:sysClr>
              </a:solidFill>
              <a:latin typeface="+mn-lt"/>
              <a:ea typeface="+mn-ea"/>
              <a:cs typeface="+mn-cs"/>
            </a:rPr>
            <a:t>. </a:t>
          </a:r>
          <a:endParaRPr lang="es-EC" sz="1200" i="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El análisis de las categorías de riesgo calculadas permitió identificar las posturas y</a:t>
          </a:r>
          <a:endParaRPr lang="es-EC" sz="1200" i="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posiciones más críticas, además se logró determinar el nivel de riesgo específico para</a:t>
          </a:r>
          <a:endParaRPr lang="es-EC" sz="1200" i="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cada parte del cuerpo (espalda, brazos, piernas) asignando también para cada una de</a:t>
          </a:r>
          <a:endParaRPr lang="es-EC" sz="1200" i="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ellas una </a:t>
          </a:r>
          <a:r>
            <a:rPr lang="es-ES_tradnl" sz="1200" kern="1200" dirty="0">
              <a:solidFill>
                <a:sysClr val="windowText" lastClr="000000"/>
              </a:solidFill>
              <a:latin typeface="+mn-lt"/>
              <a:ea typeface="+mn-ea"/>
              <a:cs typeface="+mn-cs"/>
            </a:rPr>
            <a:t>categoría </a:t>
          </a:r>
          <a:r>
            <a:rPr lang="es-ES_tradnl" sz="800" kern="1200" dirty="0">
              <a:solidFill>
                <a:sysClr val="windowText" lastClr="000000"/>
              </a:solidFill>
              <a:latin typeface="+mn-lt"/>
              <a:ea typeface="+mn-ea"/>
              <a:cs typeface="+mn-cs"/>
            </a:rPr>
            <a:t>(8)</a:t>
          </a:r>
          <a:r>
            <a:rPr lang="es-ES_tradnl" sz="1200" kern="1200" dirty="0">
              <a:solidFill>
                <a:sysClr val="windowText" lastClr="000000"/>
              </a:solidFill>
              <a:latin typeface="+mn-lt"/>
              <a:ea typeface="+mn-ea"/>
              <a:cs typeface="+mn-cs"/>
            </a:rPr>
            <a:t>. </a:t>
          </a:r>
          <a:endParaRPr lang="es-EC" sz="1200" i="0" kern="1200" dirty="0">
            <a:solidFill>
              <a:sysClr val="windowText" lastClr="000000">
                <a:hueOff val="0"/>
                <a:satOff val="0"/>
                <a:lumOff val="0"/>
                <a:alphaOff val="0"/>
              </a:sysClr>
            </a:solidFill>
            <a:latin typeface="+mn-lt"/>
            <a:ea typeface="+mn-ea"/>
            <a:cs typeface="+mn-cs"/>
          </a:endParaRPr>
        </a:p>
      </dsp:txBody>
      <dsp:txXfrm>
        <a:off x="0" y="986475"/>
        <a:ext cx="7050314" cy="1115100"/>
      </dsp:txXfrm>
    </dsp:sp>
    <dsp:sp modelId="{E53E9951-34FA-4EDC-A457-C8088E192AD0}">
      <dsp:nvSpPr>
        <dsp:cNvPr id="0" name=""/>
        <dsp:cNvSpPr/>
      </dsp:nvSpPr>
      <dsp:spPr>
        <a:xfrm>
          <a:off x="352515" y="907131"/>
          <a:ext cx="4935219" cy="177120"/>
        </a:xfrm>
        <a:prstGeom prst="roundRect">
          <a:avLst/>
        </a:prstGeom>
        <a:gradFill rotWithShape="0">
          <a:gsLst>
            <a:gs pos="0">
              <a:srgbClr val="5B9BD5">
                <a:hueOff val="-3379271"/>
                <a:satOff val="-8710"/>
                <a:lumOff val="-5883"/>
                <a:alphaOff val="0"/>
                <a:lumMod val="110000"/>
                <a:satMod val="105000"/>
                <a:tint val="67000"/>
              </a:srgbClr>
            </a:gs>
            <a:gs pos="50000">
              <a:srgbClr val="5B9BD5">
                <a:hueOff val="-3379271"/>
                <a:satOff val="-8710"/>
                <a:lumOff val="-5883"/>
                <a:alphaOff val="0"/>
                <a:lumMod val="105000"/>
                <a:satMod val="103000"/>
                <a:tint val="73000"/>
              </a:srgbClr>
            </a:gs>
            <a:gs pos="100000">
              <a:srgbClr val="5B9BD5">
                <a:hueOff val="-3379271"/>
                <a:satOff val="-8710"/>
                <a:lumOff val="-5883"/>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540" tIns="0" rIns="186540"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ysClr val="windowText" lastClr="000000"/>
              </a:solidFill>
              <a:latin typeface="+mn-lt"/>
              <a:ea typeface="+mn-ea"/>
              <a:cs typeface="+mn-cs"/>
            </a:rPr>
            <a:t>Herramienta de sitio web</a:t>
          </a:r>
          <a:endParaRPr lang="es-EC" sz="1200" kern="1200" dirty="0">
            <a:solidFill>
              <a:sysClr val="windowText" lastClr="000000"/>
            </a:solidFill>
            <a:latin typeface="+mn-lt"/>
            <a:ea typeface="+mn-ea"/>
            <a:cs typeface="+mn-cs"/>
          </a:endParaRPr>
        </a:p>
      </dsp:txBody>
      <dsp:txXfrm>
        <a:off x="361161" y="915777"/>
        <a:ext cx="4917927" cy="159828"/>
      </dsp:txXfrm>
    </dsp:sp>
    <dsp:sp modelId="{673F82EE-6A3B-47E7-91E6-2F44B5A6E522}">
      <dsp:nvSpPr>
        <dsp:cNvPr id="0" name=""/>
        <dsp:cNvSpPr/>
      </dsp:nvSpPr>
      <dsp:spPr>
        <a:xfrm>
          <a:off x="0" y="2233317"/>
          <a:ext cx="7050314" cy="926100"/>
        </a:xfrm>
        <a:prstGeom prst="rect">
          <a:avLst/>
        </a:prstGeom>
        <a:solidFill>
          <a:sysClr val="window" lastClr="FFFFFF">
            <a:alpha val="90000"/>
            <a:hueOff val="0"/>
            <a:satOff val="0"/>
            <a:lumOff val="0"/>
            <a:alphaOff val="0"/>
          </a:sysClr>
        </a:solidFill>
        <a:ln w="6350" cap="flat" cmpd="sng" algn="ctr">
          <a:solidFill>
            <a:srgbClr val="5B9BD5">
              <a:hueOff val="-6758543"/>
              <a:satOff val="-17419"/>
              <a:lumOff val="-1176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7183" tIns="124968" rIns="547183" bIns="85344" numCol="1" spcCol="1270" anchor="t" anchorCtr="0">
          <a:noAutofit/>
        </a:bodyPr>
        <a:lstStyle/>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El software de la compañía denominado Sistema de Historias Clínicas Laborales (HCLS</a:t>
          </a:r>
          <a:endParaRPr lang="es-EC" sz="120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v2.2).</a:t>
          </a:r>
          <a:endParaRPr lang="es-EC" sz="120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Se estableció la prevalencia de patologías asociadas a trastornos musculoesqueléticos</a:t>
          </a:r>
          <a:endParaRPr lang="es-EC" sz="1200" kern="1200" dirty="0">
            <a:solidFill>
              <a:sysClr val="windowText" lastClr="000000">
                <a:hueOff val="0"/>
                <a:satOff val="0"/>
                <a:lumOff val="0"/>
                <a:alphaOff val="0"/>
              </a:sysClr>
            </a:solidFill>
            <a:latin typeface="+mn-lt"/>
            <a:ea typeface="+mn-ea"/>
            <a:cs typeface="+mn-cs"/>
          </a:endParaRPr>
        </a:p>
        <a:p>
          <a:pPr marL="114300" lvl="1" indent="-114300" algn="l" defTabSz="533400">
            <a:lnSpc>
              <a:spcPct val="90000"/>
            </a:lnSpc>
            <a:spcBef>
              <a:spcPct val="0"/>
            </a:spcBef>
            <a:spcAft>
              <a:spcPct val="15000"/>
            </a:spcAft>
            <a:buNone/>
          </a:pPr>
          <a:r>
            <a:rPr lang="es-ES_tradnl" sz="1200" kern="1200" dirty="0">
              <a:solidFill>
                <a:sysClr val="windowText" lastClr="000000">
                  <a:hueOff val="0"/>
                  <a:satOff val="0"/>
                  <a:lumOff val="0"/>
                  <a:alphaOff val="0"/>
                </a:sysClr>
              </a:solidFill>
              <a:latin typeface="+mn-lt"/>
              <a:ea typeface="+mn-ea"/>
              <a:cs typeface="+mn-cs"/>
            </a:rPr>
            <a:t>en los auxiliares de procesos del departamento de Envase de Manteca y Aceite.</a:t>
          </a:r>
          <a:endParaRPr lang="es-EC" sz="1200" kern="1200" dirty="0">
            <a:solidFill>
              <a:sysClr val="windowText" lastClr="000000">
                <a:hueOff val="0"/>
                <a:satOff val="0"/>
                <a:lumOff val="0"/>
                <a:alphaOff val="0"/>
              </a:sysClr>
            </a:solidFill>
            <a:latin typeface="+mn-lt"/>
            <a:ea typeface="+mn-ea"/>
            <a:cs typeface="+mn-cs"/>
          </a:endParaRPr>
        </a:p>
      </dsp:txBody>
      <dsp:txXfrm>
        <a:off x="0" y="2233317"/>
        <a:ext cx="7050314" cy="926100"/>
      </dsp:txXfrm>
    </dsp:sp>
    <dsp:sp modelId="{784E4033-6BEB-46C6-8283-25502DD44294}">
      <dsp:nvSpPr>
        <dsp:cNvPr id="0" name=""/>
        <dsp:cNvSpPr/>
      </dsp:nvSpPr>
      <dsp:spPr>
        <a:xfrm>
          <a:off x="352515" y="2144757"/>
          <a:ext cx="4935219" cy="177120"/>
        </a:xfrm>
        <a:prstGeom prst="roundRect">
          <a:avLst/>
        </a:prstGeom>
        <a:gradFill rotWithShape="0">
          <a:gsLst>
            <a:gs pos="0">
              <a:srgbClr val="5B9BD5">
                <a:hueOff val="-6758543"/>
                <a:satOff val="-17419"/>
                <a:lumOff val="-11765"/>
                <a:alphaOff val="0"/>
                <a:lumMod val="110000"/>
                <a:satMod val="105000"/>
                <a:tint val="67000"/>
              </a:srgbClr>
            </a:gs>
            <a:gs pos="50000">
              <a:srgbClr val="5B9BD5">
                <a:hueOff val="-6758543"/>
                <a:satOff val="-17419"/>
                <a:lumOff val="-11765"/>
                <a:alphaOff val="0"/>
                <a:lumMod val="105000"/>
                <a:satMod val="103000"/>
                <a:tint val="73000"/>
              </a:srgbClr>
            </a:gs>
            <a:gs pos="100000">
              <a:srgbClr val="5B9BD5">
                <a:hueOff val="-6758543"/>
                <a:satOff val="-17419"/>
                <a:lumOff val="-1176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6540" tIns="0" rIns="186540" bIns="0" numCol="1" spcCol="1270" anchor="ctr" anchorCtr="0">
          <a:noAutofit/>
        </a:bodyPr>
        <a:lstStyle/>
        <a:p>
          <a:pPr marL="0" lvl="0" indent="0" algn="l" defTabSz="533400">
            <a:lnSpc>
              <a:spcPct val="90000"/>
            </a:lnSpc>
            <a:spcBef>
              <a:spcPct val="0"/>
            </a:spcBef>
            <a:spcAft>
              <a:spcPct val="35000"/>
            </a:spcAft>
            <a:buNone/>
          </a:pPr>
          <a:r>
            <a:rPr lang="es-ES_tradnl" sz="1200" kern="1200" dirty="0">
              <a:solidFill>
                <a:sysClr val="windowText" lastClr="000000"/>
              </a:solidFill>
              <a:latin typeface="+mn-lt"/>
              <a:ea typeface="+mn-ea"/>
              <a:cs typeface="+mn-cs"/>
            </a:rPr>
            <a:t>Software empleado</a:t>
          </a:r>
          <a:endParaRPr lang="es-EC" sz="1200" kern="1200" dirty="0">
            <a:solidFill>
              <a:sysClr val="windowText" lastClr="000000"/>
            </a:solidFill>
            <a:latin typeface="+mn-lt"/>
            <a:ea typeface="+mn-ea"/>
            <a:cs typeface="+mn-cs"/>
          </a:endParaRPr>
        </a:p>
      </dsp:txBody>
      <dsp:txXfrm>
        <a:off x="361161" y="2153403"/>
        <a:ext cx="4917927" cy="159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94F91-6931-4638-8F47-D62ABEFACB74}">
      <dsp:nvSpPr>
        <dsp:cNvPr id="0" name=""/>
        <dsp:cNvSpPr/>
      </dsp:nvSpPr>
      <dsp:spPr>
        <a:xfrm>
          <a:off x="0" y="936555"/>
          <a:ext cx="8121081" cy="1252900"/>
        </a:xfrm>
        <a:prstGeom prst="notched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840B100-EAA7-42B7-A49B-196D37D9BF1B}">
      <dsp:nvSpPr>
        <dsp:cNvPr id="0" name=""/>
        <dsp:cNvSpPr/>
      </dsp:nvSpPr>
      <dsp:spPr>
        <a:xfrm>
          <a:off x="1883" y="0"/>
          <a:ext cx="2066031" cy="125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just" defTabSz="488950">
            <a:lnSpc>
              <a:spcPct val="90000"/>
            </a:lnSpc>
            <a:spcBef>
              <a:spcPct val="0"/>
            </a:spcBef>
            <a:spcAft>
              <a:spcPct val="35000"/>
            </a:spcAft>
            <a:buNone/>
          </a:pPr>
          <a:r>
            <a:rPr lang="es-ES_tradnl" sz="1100" kern="1200" dirty="0"/>
            <a:t>Los esfuerzos por procurar disminuir los padecimientos musculoesqueléticos han llevado a las empresas a tomar diferentes medidas de acción.</a:t>
          </a:r>
          <a:endParaRPr lang="es-EC" sz="1100" kern="1200" dirty="0"/>
        </a:p>
      </dsp:txBody>
      <dsp:txXfrm>
        <a:off x="1883" y="0"/>
        <a:ext cx="2066031" cy="1252900"/>
      </dsp:txXfrm>
    </dsp:sp>
    <dsp:sp modelId="{B9400DC9-B323-4AA2-B788-72E4D8794443}">
      <dsp:nvSpPr>
        <dsp:cNvPr id="0" name=""/>
        <dsp:cNvSpPr/>
      </dsp:nvSpPr>
      <dsp:spPr>
        <a:xfrm>
          <a:off x="878286" y="1409512"/>
          <a:ext cx="313225" cy="313225"/>
        </a:xfrm>
        <a:prstGeom prst="ellips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E0F9D52-113D-4255-95BF-54A2FC6E9490}">
      <dsp:nvSpPr>
        <dsp:cNvPr id="0" name=""/>
        <dsp:cNvSpPr/>
      </dsp:nvSpPr>
      <dsp:spPr>
        <a:xfrm>
          <a:off x="2102354" y="1879350"/>
          <a:ext cx="2752894" cy="125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just" defTabSz="488950">
            <a:lnSpc>
              <a:spcPct val="90000"/>
            </a:lnSpc>
            <a:spcBef>
              <a:spcPct val="0"/>
            </a:spcBef>
            <a:spcAft>
              <a:spcPct val="35000"/>
            </a:spcAft>
            <a:buNone/>
          </a:pPr>
          <a:r>
            <a:rPr lang="es-ES_tradnl" sz="1100" kern="1200" dirty="0"/>
            <a:t>La Agencia Europea para la Seguridad y Salud en el Trabajo indicó que en el año 2010 el porcentaje de trabajadores que declaraban haber padecido dolencias musculoesqueléticas en los últimos 12 meses fue de un 60% y para el 2015 de  58% </a:t>
          </a:r>
          <a:r>
            <a:rPr lang="es-ES_tradnl" sz="800" kern="1200" dirty="0"/>
            <a:t>(9).</a:t>
          </a:r>
          <a:endParaRPr lang="es-EC" sz="800" kern="1200" dirty="0"/>
        </a:p>
      </dsp:txBody>
      <dsp:txXfrm>
        <a:off x="2102354" y="1879350"/>
        <a:ext cx="2752894" cy="1252900"/>
      </dsp:txXfrm>
    </dsp:sp>
    <dsp:sp modelId="{16AF8474-1137-42F6-8AD3-5ABD86CA33A5}">
      <dsp:nvSpPr>
        <dsp:cNvPr id="0" name=""/>
        <dsp:cNvSpPr/>
      </dsp:nvSpPr>
      <dsp:spPr>
        <a:xfrm>
          <a:off x="3322188" y="1409512"/>
          <a:ext cx="313225" cy="313225"/>
        </a:xfrm>
        <a:prstGeom prst="ellipse">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5C16FC-EA52-48BE-95BE-A546F206469D}">
      <dsp:nvSpPr>
        <dsp:cNvPr id="0" name=""/>
        <dsp:cNvSpPr/>
      </dsp:nvSpPr>
      <dsp:spPr>
        <a:xfrm>
          <a:off x="4889688" y="0"/>
          <a:ext cx="2417401" cy="125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just" defTabSz="488950">
            <a:lnSpc>
              <a:spcPct val="90000"/>
            </a:lnSpc>
            <a:spcBef>
              <a:spcPct val="0"/>
            </a:spcBef>
            <a:spcAft>
              <a:spcPct val="35000"/>
            </a:spcAft>
            <a:buNone/>
          </a:pPr>
          <a:r>
            <a:rPr lang="es-ES" sz="1100" kern="1200" dirty="0"/>
            <a:t>En el área de envasado las atenciones médicas por trastornos musculoesqueléticos disminuyeron de 38 a 34 atenciones durante los años 2019 y 2020 respectivamente.</a:t>
          </a:r>
          <a:endParaRPr lang="es-EC" sz="1100" kern="1200" dirty="0"/>
        </a:p>
      </dsp:txBody>
      <dsp:txXfrm>
        <a:off x="4889688" y="0"/>
        <a:ext cx="2417401" cy="1252900"/>
      </dsp:txXfrm>
    </dsp:sp>
    <dsp:sp modelId="{86A315C2-DA05-4E94-A220-706A7B8AD167}">
      <dsp:nvSpPr>
        <dsp:cNvPr id="0" name=""/>
        <dsp:cNvSpPr/>
      </dsp:nvSpPr>
      <dsp:spPr>
        <a:xfrm>
          <a:off x="5941776" y="1409512"/>
          <a:ext cx="313225" cy="313225"/>
        </a:xfrm>
        <a:prstGeom prst="ellips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D85E-73CA-46EC-8F0E-C65DD76F08EF}">
      <dsp:nvSpPr>
        <dsp:cNvPr id="0" name=""/>
        <dsp:cNvSpPr/>
      </dsp:nvSpPr>
      <dsp:spPr>
        <a:xfrm>
          <a:off x="724419" y="0"/>
          <a:ext cx="3455525" cy="3455525"/>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90169" tIns="15240" rIns="190169" bIns="15240" numCol="1" spcCol="1270" anchor="ctr" anchorCtr="0">
          <a:noAutofit/>
        </a:bodyPr>
        <a:lstStyle/>
        <a:p>
          <a:pPr marL="0" lvl="0" indent="0" algn="ctr" defTabSz="533400">
            <a:lnSpc>
              <a:spcPct val="90000"/>
            </a:lnSpc>
            <a:spcBef>
              <a:spcPct val="0"/>
            </a:spcBef>
            <a:spcAft>
              <a:spcPct val="35000"/>
            </a:spcAft>
            <a:buNone/>
          </a:pPr>
          <a:r>
            <a:rPr lang="es-ES" sz="1200" kern="1200" dirty="0"/>
            <a:t>El Instituto Finlandés de Salud Ocupacional (FIOH) determinó que dentro de las enfermedades más comunes relacionadas con la actividad laboral se encuentran los trastornos musculoesqueléticos, destacando la zona de la espalda como la de mayor afectación </a:t>
          </a:r>
          <a:r>
            <a:rPr lang="es-ES" sz="800" kern="1200" dirty="0"/>
            <a:t>(10)</a:t>
          </a:r>
          <a:r>
            <a:rPr lang="es-ES" sz="1200" kern="1200" dirty="0"/>
            <a:t>.</a:t>
          </a:r>
          <a:r>
            <a:rPr lang="es-ES_tradnl" sz="1200" kern="1200" dirty="0"/>
            <a:t>   </a:t>
          </a:r>
          <a:endParaRPr lang="es-EC" sz="1200" kern="1200" dirty="0"/>
        </a:p>
      </dsp:txBody>
      <dsp:txXfrm>
        <a:off x="1230469" y="506050"/>
        <a:ext cx="2443425" cy="2443425"/>
      </dsp:txXfrm>
    </dsp:sp>
    <dsp:sp modelId="{61C3BD79-483F-48F5-85E3-F99386DA680C}">
      <dsp:nvSpPr>
        <dsp:cNvPr id="0" name=""/>
        <dsp:cNvSpPr/>
      </dsp:nvSpPr>
      <dsp:spPr>
        <a:xfrm>
          <a:off x="3513179" y="1434"/>
          <a:ext cx="3455525" cy="3455525"/>
        </a:xfrm>
        <a:prstGeom prst="ellipse">
          <a:avLst/>
        </a:prstGeom>
        <a:gradFill rotWithShape="0">
          <a:gsLst>
            <a:gs pos="0">
              <a:schemeClr val="accent5">
                <a:alpha val="50000"/>
                <a:hueOff val="-41633"/>
                <a:satOff val="-86934"/>
                <a:lumOff val="9216"/>
                <a:alphaOff val="0"/>
                <a:tint val="50000"/>
                <a:satMod val="300000"/>
              </a:schemeClr>
            </a:gs>
            <a:gs pos="35000">
              <a:schemeClr val="accent5">
                <a:alpha val="50000"/>
                <a:hueOff val="-41633"/>
                <a:satOff val="-86934"/>
                <a:lumOff val="9216"/>
                <a:alphaOff val="0"/>
                <a:tint val="37000"/>
                <a:satMod val="300000"/>
              </a:schemeClr>
            </a:gs>
            <a:gs pos="100000">
              <a:schemeClr val="accent5">
                <a:alpha val="50000"/>
                <a:hueOff val="-41633"/>
                <a:satOff val="-86934"/>
                <a:lumOff val="921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90169" tIns="15240" rIns="190169" bIns="15240" numCol="1" spcCol="1270" anchor="ctr" anchorCtr="0">
          <a:noAutofit/>
        </a:bodyPr>
        <a:lstStyle/>
        <a:p>
          <a:pPr marL="0" lvl="0" indent="0" algn="ctr" defTabSz="533400">
            <a:lnSpc>
              <a:spcPct val="90000"/>
            </a:lnSpc>
            <a:spcBef>
              <a:spcPct val="0"/>
            </a:spcBef>
            <a:spcAft>
              <a:spcPct val="35000"/>
            </a:spcAft>
            <a:buNone/>
          </a:pPr>
          <a:endParaRPr lang="es-ES_tradnl" sz="1200" kern="1200" dirty="0"/>
        </a:p>
        <a:p>
          <a:pPr marL="0" lvl="0" indent="0" algn="ctr" defTabSz="533400">
            <a:lnSpc>
              <a:spcPct val="90000"/>
            </a:lnSpc>
            <a:spcBef>
              <a:spcPct val="0"/>
            </a:spcBef>
            <a:spcAft>
              <a:spcPct val="35000"/>
            </a:spcAft>
            <a:buNone/>
          </a:pPr>
          <a:r>
            <a:rPr lang="es-ES_tradnl" sz="1400" kern="1200" dirty="0"/>
            <a:t>Durante el año 2019 la zona de la columna ha registrado una prevalencia de sintomatología musculoesquelética del 59.46%, para el 2020 presentó una disminución del porcentaje llegando a un 50%. </a:t>
          </a:r>
          <a:endParaRPr lang="es-EC" sz="1400" kern="1200" dirty="0"/>
        </a:p>
      </dsp:txBody>
      <dsp:txXfrm>
        <a:off x="4019229" y="507484"/>
        <a:ext cx="2443425" cy="24434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D5AA9-CF44-44EC-9E94-AE326166F76F}">
      <dsp:nvSpPr>
        <dsp:cNvPr id="0" name=""/>
        <dsp:cNvSpPr/>
      </dsp:nvSpPr>
      <dsp:spPr>
        <a:xfrm>
          <a:off x="1392039" y="1085712"/>
          <a:ext cx="2607017" cy="266697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s-ES_tradnl" sz="1050" kern="1200" dirty="0"/>
            <a:t>Trastornos musculoesqueléticos:</a:t>
          </a:r>
        </a:p>
        <a:p>
          <a:pPr marL="0" lvl="0" indent="0" algn="l" defTabSz="466725">
            <a:lnSpc>
              <a:spcPct val="90000"/>
            </a:lnSpc>
            <a:spcBef>
              <a:spcPct val="0"/>
            </a:spcBef>
            <a:spcAft>
              <a:spcPct val="35000"/>
            </a:spcAft>
            <a:buNone/>
          </a:pPr>
          <a:r>
            <a:rPr lang="es-ES_tradnl" sz="1050" kern="1200" dirty="0"/>
            <a:t>Dolor de espalda con un 43%. </a:t>
          </a:r>
        </a:p>
        <a:p>
          <a:pPr marL="0" lvl="0" indent="0" algn="l" defTabSz="466725">
            <a:lnSpc>
              <a:spcPct val="90000"/>
            </a:lnSpc>
            <a:spcBef>
              <a:spcPct val="0"/>
            </a:spcBef>
            <a:spcAft>
              <a:spcPct val="35000"/>
            </a:spcAft>
            <a:buNone/>
          </a:pPr>
          <a:r>
            <a:rPr lang="es-ES_tradnl" sz="1050" kern="1200" dirty="0"/>
            <a:t>Trastornos musculoesqueléticos en las extremidades superiores con el 41%. </a:t>
          </a:r>
        </a:p>
        <a:p>
          <a:pPr marL="0" lvl="0" indent="0" algn="l" defTabSz="466725">
            <a:lnSpc>
              <a:spcPct val="90000"/>
            </a:lnSpc>
            <a:spcBef>
              <a:spcPct val="0"/>
            </a:spcBef>
            <a:spcAft>
              <a:spcPct val="35000"/>
            </a:spcAft>
            <a:buNone/>
          </a:pPr>
          <a:r>
            <a:rPr lang="es-ES_tradnl" sz="1050" kern="1200" dirty="0"/>
            <a:t>Trastornos musculoesqueléticos en las extremidades inferiores a un 29%. </a:t>
          </a:r>
        </a:p>
      </dsp:txBody>
      <dsp:txXfrm>
        <a:off x="1809162" y="1085712"/>
        <a:ext cx="2189894" cy="2666973"/>
      </dsp:txXfrm>
    </dsp:sp>
    <dsp:sp modelId="{EB858357-B905-43CC-A4AD-713CAF76EBBF}">
      <dsp:nvSpPr>
        <dsp:cNvPr id="0" name=""/>
        <dsp:cNvSpPr/>
      </dsp:nvSpPr>
      <dsp:spPr>
        <a:xfrm>
          <a:off x="0" y="391551"/>
          <a:ext cx="1738011" cy="1738011"/>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s-ES_tradnl" sz="1050" b="1" kern="1200" dirty="0"/>
            <a:t>Sexta Encuesta Europea sobre las Condiciones de Trabajo </a:t>
          </a:r>
          <a:r>
            <a:rPr lang="es-ES_tradnl" sz="800" b="1" kern="1200" dirty="0"/>
            <a:t>(11)</a:t>
          </a:r>
          <a:endParaRPr lang="es-EC" sz="800" b="1" kern="1200" dirty="0"/>
        </a:p>
      </dsp:txBody>
      <dsp:txXfrm>
        <a:off x="254526" y="646077"/>
        <a:ext cx="1228959" cy="1228959"/>
      </dsp:txXfrm>
    </dsp:sp>
    <dsp:sp modelId="{8E9E3803-8065-4D84-8584-7DAB69184ADA}">
      <dsp:nvSpPr>
        <dsp:cNvPr id="0" name=""/>
        <dsp:cNvSpPr/>
      </dsp:nvSpPr>
      <dsp:spPr>
        <a:xfrm>
          <a:off x="5574391" y="1085712"/>
          <a:ext cx="2607017" cy="263588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s-ES_tradnl" sz="1000" kern="1200" dirty="0">
              <a:effectLst/>
              <a:latin typeface="Arial" panose="020B0604020202020204" pitchFamily="34" charset="0"/>
              <a:ea typeface="Arial" panose="020B0604020202020204" pitchFamily="34" charset="0"/>
            </a:rPr>
            <a:t>Trastornos musculoesqueléticos de la columna: 59.4 % (2019) y 50% (2020).</a:t>
          </a:r>
        </a:p>
        <a:p>
          <a:pPr marL="0" lvl="0" indent="0" algn="l" defTabSz="444500">
            <a:lnSpc>
              <a:spcPct val="90000"/>
            </a:lnSpc>
            <a:spcBef>
              <a:spcPct val="0"/>
            </a:spcBef>
            <a:spcAft>
              <a:spcPct val="35000"/>
            </a:spcAft>
            <a:buNone/>
          </a:pPr>
          <a:r>
            <a:rPr lang="es-ES_tradnl" sz="1000" kern="1200" dirty="0">
              <a:effectLst/>
              <a:latin typeface="Arial" panose="020B0604020202020204" pitchFamily="34" charset="0"/>
              <a:ea typeface="Arial" panose="020B0604020202020204" pitchFamily="34" charset="0"/>
            </a:rPr>
            <a:t>Trastornos musculoesqueléticos en las extremidades inferiores alcanzó en el 2019 un 18% y en el año 2020 un 22%.</a:t>
          </a:r>
        </a:p>
        <a:p>
          <a:pPr marL="0" lvl="0" indent="0" algn="l" defTabSz="444500">
            <a:lnSpc>
              <a:spcPct val="90000"/>
            </a:lnSpc>
            <a:spcBef>
              <a:spcPct val="0"/>
            </a:spcBef>
            <a:spcAft>
              <a:spcPct val="35000"/>
            </a:spcAft>
            <a:buNone/>
          </a:pPr>
          <a:r>
            <a:rPr lang="es-ES_tradnl" sz="1000" kern="1200" dirty="0">
              <a:effectLst/>
              <a:latin typeface="Arial" panose="020B0604020202020204" pitchFamily="34" charset="0"/>
              <a:ea typeface="Arial" panose="020B0604020202020204" pitchFamily="34" charset="0"/>
            </a:rPr>
            <a:t>Trastornos musculoesqueléticos en las extremidades superiores en el 2019 alcanzó un 12.8% y en el 2020 el 12%.</a:t>
          </a:r>
        </a:p>
        <a:p>
          <a:pPr marL="0" lvl="0" indent="0" algn="l" defTabSz="444500">
            <a:lnSpc>
              <a:spcPct val="90000"/>
            </a:lnSpc>
            <a:spcBef>
              <a:spcPct val="0"/>
            </a:spcBef>
            <a:spcAft>
              <a:spcPct val="35000"/>
            </a:spcAft>
            <a:buNone/>
          </a:pPr>
          <a:r>
            <a:rPr lang="es-ES_tradnl" sz="1000" kern="1200" dirty="0">
              <a:effectLst/>
              <a:latin typeface="Arial" panose="020B0604020202020204" pitchFamily="34" charset="0"/>
              <a:ea typeface="Arial" panose="020B0604020202020204" pitchFamily="34" charset="0"/>
            </a:rPr>
            <a:t>Trastornos musculoesqueléticos a nivel de cuello durante el 2019 llegó al 9.4% y en el 2020 aumentó a 16%.</a:t>
          </a:r>
        </a:p>
        <a:p>
          <a:pPr marL="0" lvl="0" indent="0" algn="l" defTabSz="444500">
            <a:lnSpc>
              <a:spcPct val="90000"/>
            </a:lnSpc>
            <a:spcBef>
              <a:spcPct val="0"/>
            </a:spcBef>
            <a:spcAft>
              <a:spcPct val="35000"/>
            </a:spcAft>
            <a:buNone/>
          </a:pPr>
          <a:endParaRPr lang="es-ES_tradnl" sz="1050" kern="1200" dirty="0">
            <a:effectLst/>
            <a:latin typeface="Arial" panose="020B0604020202020204" pitchFamily="34" charset="0"/>
            <a:ea typeface="Arial" panose="020B0604020202020204" pitchFamily="34" charset="0"/>
          </a:endParaRPr>
        </a:p>
      </dsp:txBody>
      <dsp:txXfrm>
        <a:off x="5991514" y="1085712"/>
        <a:ext cx="2189894" cy="2635882"/>
      </dsp:txXfrm>
    </dsp:sp>
    <dsp:sp modelId="{314B226D-C309-438F-A57B-5F483255ED31}">
      <dsp:nvSpPr>
        <dsp:cNvPr id="0" name=""/>
        <dsp:cNvSpPr/>
      </dsp:nvSpPr>
      <dsp:spPr>
        <a:xfrm>
          <a:off x="4191279" y="390508"/>
          <a:ext cx="1738011" cy="173801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s-ES_tradnl" sz="1050" b="1" kern="1200" dirty="0">
              <a:effectLst/>
              <a:latin typeface="Arial" panose="020B0604020202020204" pitchFamily="34" charset="0"/>
              <a:ea typeface="Arial" panose="020B0604020202020204" pitchFamily="34" charset="0"/>
            </a:rPr>
            <a:t>Resultados obtenidos en el presente trabajo </a:t>
          </a:r>
          <a:endParaRPr lang="es-EC" sz="1050" b="1" kern="1200" dirty="0"/>
        </a:p>
      </dsp:txBody>
      <dsp:txXfrm>
        <a:off x="4445805" y="645034"/>
        <a:ext cx="1228959" cy="1228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315E7-58D4-4594-9C28-36092E4C3C2E}">
      <dsp:nvSpPr>
        <dsp:cNvPr id="0" name=""/>
        <dsp:cNvSpPr/>
      </dsp:nvSpPr>
      <dsp:spPr>
        <a:xfrm>
          <a:off x="0" y="29294"/>
          <a:ext cx="7932449" cy="35568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_tradnl" sz="1100" kern="1200" dirty="0"/>
            <a:t>Las medidas de control en la segunda línea han sido eficaces.</a:t>
          </a:r>
          <a:endParaRPr lang="es-EC" sz="1100" kern="1200" dirty="0"/>
        </a:p>
      </dsp:txBody>
      <dsp:txXfrm>
        <a:off x="17363" y="46657"/>
        <a:ext cx="7897723" cy="320954"/>
      </dsp:txXfrm>
    </dsp:sp>
    <dsp:sp modelId="{0D7A8889-8E29-40F9-8E58-737E6F2464C4}">
      <dsp:nvSpPr>
        <dsp:cNvPr id="0" name=""/>
        <dsp:cNvSpPr/>
      </dsp:nvSpPr>
      <dsp:spPr>
        <a:xfrm>
          <a:off x="0" y="439695"/>
          <a:ext cx="7932449" cy="35568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_tradnl" sz="1100" kern="1200" dirty="0"/>
            <a:t>Cumplimiento de las obligaciones del empleador de adoptar las precauciones necesarias para la prevención de los riesgos.</a:t>
          </a:r>
          <a:endParaRPr lang="es-EC" sz="1100" kern="1200" dirty="0"/>
        </a:p>
      </dsp:txBody>
      <dsp:txXfrm>
        <a:off x="17363" y="457058"/>
        <a:ext cx="7897723" cy="320954"/>
      </dsp:txXfrm>
    </dsp:sp>
    <dsp:sp modelId="{30CB015F-BF43-40A4-9590-584F1F1CF63D}">
      <dsp:nvSpPr>
        <dsp:cNvPr id="0" name=""/>
        <dsp:cNvSpPr/>
      </dsp:nvSpPr>
      <dsp:spPr>
        <a:xfrm>
          <a:off x="0" y="830654"/>
          <a:ext cx="7932449" cy="35568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S_tradnl" sz="1100" kern="1200" dirty="0"/>
            <a:t>Demostrar la importancia de la aplicación de herramientas para evaluaciones de riesgo.</a:t>
          </a:r>
          <a:endParaRPr lang="es-EC" sz="1100" kern="1200" dirty="0"/>
        </a:p>
      </dsp:txBody>
      <dsp:txXfrm>
        <a:off x="17363" y="848017"/>
        <a:ext cx="7897723" cy="3209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3466-B123-4F09-9E60-64505FE84BC0}">
      <dsp:nvSpPr>
        <dsp:cNvPr id="0" name=""/>
        <dsp:cNvSpPr/>
      </dsp:nvSpPr>
      <dsp:spPr>
        <a:xfrm>
          <a:off x="1627204" y="575287"/>
          <a:ext cx="5305505" cy="2741852"/>
        </a:xfrm>
        <a:prstGeom prst="rect">
          <a:avLst/>
        </a:prstGeom>
        <a:solidFill>
          <a:schemeClr val="accent6">
            <a:tint val="40000"/>
            <a:hueOff val="0"/>
            <a:satOff val="0"/>
            <a:lumOff val="0"/>
            <a:alphaOff val="0"/>
          </a:schemeClr>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B788070C-FC0F-4B8F-9DD5-8DEE5AD642D6}">
      <dsp:nvSpPr>
        <dsp:cNvPr id="0" name=""/>
        <dsp:cNvSpPr/>
      </dsp:nvSpPr>
      <dsp:spPr>
        <a:xfrm>
          <a:off x="1765434" y="895950"/>
          <a:ext cx="2463705" cy="234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0" lvl="0" indent="0" algn="l" defTabSz="488950">
            <a:lnSpc>
              <a:spcPct val="90000"/>
            </a:lnSpc>
            <a:spcBef>
              <a:spcPct val="0"/>
            </a:spcBef>
            <a:spcAft>
              <a:spcPct val="35000"/>
            </a:spcAft>
            <a:buNone/>
          </a:pPr>
          <a:r>
            <a:rPr lang="es-EC" sz="1100" b="1" kern="1200" dirty="0"/>
            <a:t>LIMITACIONES</a:t>
          </a:r>
        </a:p>
        <a:p>
          <a:pPr marL="0" lvl="0" indent="0" algn="l" defTabSz="488950">
            <a:lnSpc>
              <a:spcPct val="90000"/>
            </a:lnSpc>
            <a:spcBef>
              <a:spcPct val="0"/>
            </a:spcBef>
            <a:spcAft>
              <a:spcPct val="35000"/>
            </a:spcAft>
            <a:buNone/>
          </a:pPr>
          <a:r>
            <a:rPr lang="es-EC" sz="1100" kern="1200" dirty="0"/>
            <a:t>No uso de las herramientas de estadísticas en relación al campo de la seguridad y salud ocupacional nos expone a no encontrar fuente de datos confiables, o no accesibles </a:t>
          </a:r>
          <a:r>
            <a:rPr lang="es-EC" sz="800" kern="1200" dirty="0"/>
            <a:t>(5)</a:t>
          </a:r>
          <a:r>
            <a:rPr lang="es-EC" sz="1100" kern="1200" dirty="0"/>
            <a:t>.  </a:t>
          </a:r>
        </a:p>
        <a:p>
          <a:pPr marL="0" lvl="0" indent="0" algn="l" defTabSz="488950">
            <a:lnSpc>
              <a:spcPct val="90000"/>
            </a:lnSpc>
            <a:spcBef>
              <a:spcPct val="0"/>
            </a:spcBef>
            <a:spcAft>
              <a:spcPct val="35000"/>
            </a:spcAft>
            <a:buNone/>
          </a:pPr>
          <a:r>
            <a:rPr lang="es-EC" sz="1100" kern="1200" dirty="0"/>
            <a:t>La empresa no cuenta con una base de estudios o  evaluaciones de riesgo previas. </a:t>
          </a:r>
        </a:p>
        <a:p>
          <a:pPr marL="0" lvl="0" indent="0" algn="l" defTabSz="488950">
            <a:lnSpc>
              <a:spcPct val="90000"/>
            </a:lnSpc>
            <a:spcBef>
              <a:spcPct val="0"/>
            </a:spcBef>
            <a:spcAft>
              <a:spcPct val="35000"/>
            </a:spcAft>
            <a:buNone/>
          </a:pPr>
          <a:r>
            <a:rPr lang="es-EC" sz="1100" kern="1200" dirty="0"/>
            <a:t>Contratiempos que se generan al no poder seguir con la planificación de producción por diversas problemáticas.</a:t>
          </a:r>
        </a:p>
      </dsp:txBody>
      <dsp:txXfrm>
        <a:off x="1765434" y="895950"/>
        <a:ext cx="2463705" cy="2345621"/>
      </dsp:txXfrm>
    </dsp:sp>
    <dsp:sp modelId="{6F2ED0A1-BF92-4BC2-B74B-3A24BE639A19}">
      <dsp:nvSpPr>
        <dsp:cNvPr id="0" name=""/>
        <dsp:cNvSpPr/>
      </dsp:nvSpPr>
      <dsp:spPr>
        <a:xfrm>
          <a:off x="4304350" y="895950"/>
          <a:ext cx="2463705" cy="234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marL="0" lvl="0" indent="0" algn="l" defTabSz="488950">
            <a:lnSpc>
              <a:spcPct val="90000"/>
            </a:lnSpc>
            <a:spcBef>
              <a:spcPct val="0"/>
            </a:spcBef>
            <a:spcAft>
              <a:spcPct val="35000"/>
            </a:spcAft>
            <a:buNone/>
          </a:pPr>
          <a:r>
            <a:rPr lang="es-ES_tradnl" sz="1100" b="1" kern="1200" dirty="0"/>
            <a:t>VENTAJAS</a:t>
          </a:r>
        </a:p>
        <a:p>
          <a:pPr marL="0" lvl="0" indent="0" algn="l" defTabSz="488950">
            <a:lnSpc>
              <a:spcPct val="90000"/>
            </a:lnSpc>
            <a:spcBef>
              <a:spcPct val="0"/>
            </a:spcBef>
            <a:spcAft>
              <a:spcPct val="35000"/>
            </a:spcAft>
            <a:buNone/>
          </a:pPr>
          <a:r>
            <a:rPr lang="es-ES_tradnl" sz="1100" kern="1200" dirty="0"/>
            <a:t>El progreso tecnológico y su accesibilidad de los últimos años.</a:t>
          </a:r>
        </a:p>
        <a:p>
          <a:pPr marL="0" lvl="0" indent="0" algn="l" defTabSz="488950">
            <a:lnSpc>
              <a:spcPct val="90000"/>
            </a:lnSpc>
            <a:spcBef>
              <a:spcPct val="0"/>
            </a:spcBef>
            <a:spcAft>
              <a:spcPct val="35000"/>
            </a:spcAft>
            <a:buNone/>
          </a:pPr>
          <a:r>
            <a:rPr lang="es-ES_tradnl" sz="1100" kern="1200" dirty="0"/>
            <a:t>Realizar evaluaciones de una manera más óptima para de este modo contribuir a instaurar el trabajo decente, asegurar un empleo digno y la realización personal </a:t>
          </a:r>
          <a:r>
            <a:rPr lang="es-ES_tradnl" sz="800" kern="1200" dirty="0"/>
            <a:t>(12).</a:t>
          </a:r>
          <a:endParaRPr lang="es-EC" sz="800" kern="1200" dirty="0"/>
        </a:p>
      </dsp:txBody>
      <dsp:txXfrm>
        <a:off x="4304350" y="895950"/>
        <a:ext cx="2463705" cy="2345621"/>
      </dsp:txXfrm>
    </dsp:sp>
    <dsp:sp modelId="{8E1969BA-43AB-4E82-A0E7-7F4B2FF706B2}">
      <dsp:nvSpPr>
        <dsp:cNvPr id="0" name=""/>
        <dsp:cNvSpPr/>
      </dsp:nvSpPr>
      <dsp:spPr>
        <a:xfrm>
          <a:off x="6242554" y="0"/>
          <a:ext cx="1036707" cy="1036707"/>
        </a:xfrm>
        <a:prstGeom prst="plus">
          <a:avLst>
            <a:gd name="adj" fmla="val 32810"/>
          </a:avLst>
        </a:prstGeom>
        <a:solidFill>
          <a:schemeClr val="lt1">
            <a:hueOff val="0"/>
            <a:satOff val="0"/>
            <a:lumOff val="0"/>
            <a:alphaOff val="0"/>
          </a:schemeClr>
        </a:solidFill>
        <a:ln w="9525" cap="flat" cmpd="sng" algn="ctr">
          <a:solidFill>
            <a:schemeClr val="accent6">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E92D1C5-77A2-49CB-BB6A-550A9E935CB7}">
      <dsp:nvSpPr>
        <dsp:cNvPr id="0" name=""/>
        <dsp:cNvSpPr/>
      </dsp:nvSpPr>
      <dsp:spPr>
        <a:xfrm>
          <a:off x="1214092" y="406228"/>
          <a:ext cx="975725" cy="334372"/>
        </a:xfrm>
        <a:prstGeom prst="rect">
          <a:avLst/>
        </a:prstGeom>
        <a:solidFill>
          <a:schemeClr val="lt1">
            <a:hueOff val="0"/>
            <a:satOff val="0"/>
            <a:lumOff val="0"/>
            <a:alphaOff val="0"/>
          </a:schemeClr>
        </a:solidFill>
        <a:ln w="9525" cap="flat" cmpd="sng" algn="ctr">
          <a:solidFill>
            <a:schemeClr val="accent6">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A0DCD32-97A9-498C-AED8-142B649EB0E4}">
      <dsp:nvSpPr>
        <dsp:cNvPr id="0" name=""/>
        <dsp:cNvSpPr/>
      </dsp:nvSpPr>
      <dsp:spPr>
        <a:xfrm>
          <a:off x="4279957" y="900966"/>
          <a:ext cx="609" cy="2240294"/>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34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7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512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91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68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6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254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906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14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92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34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8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82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09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3.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25.png"/><Relationship Id="rId10" Type="http://schemas.microsoft.com/office/2007/relationships/diagramDrawing" Target="../diagrams/drawing8.xml"/><Relationship Id="rId4" Type="http://schemas.openxmlformats.org/officeDocument/2006/relationships/image" Target="../media/image24.png"/><Relationship Id="rId9"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ilo.org/global/topics/safety-and-health-at-work/WCMS_764208/lang--en/index.htm"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hyperlink" Target="https://www.estudioergo.com/Pages/es/desktop/home/" TargetMode="External"/><Relationship Id="rId4" Type="http://schemas.openxmlformats.org/officeDocument/2006/relationships/diagramData" Target="../diagrams/data4.xml"/><Relationship Id="rId9" Type="http://schemas.openxmlformats.org/officeDocument/2006/relationships/hyperlink" Target="https://www.insst.e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12"/>
          <p:cNvGrpSpPr/>
          <p:nvPr/>
        </p:nvGrpSpPr>
        <p:grpSpPr>
          <a:xfrm>
            <a:off x="6877383" y="379179"/>
            <a:ext cx="1767839" cy="3664491"/>
            <a:chOff x="5160100" y="1609475"/>
            <a:chExt cx="975300" cy="2005375"/>
          </a:xfrm>
        </p:grpSpPr>
        <p:sp>
          <p:nvSpPr>
            <p:cNvPr id="70" name="Google Shape;70;p12"/>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12"/>
          <p:cNvGrpSpPr/>
          <p:nvPr/>
        </p:nvGrpSpPr>
        <p:grpSpPr>
          <a:xfrm>
            <a:off x="7859064" y="996386"/>
            <a:ext cx="433800" cy="433800"/>
            <a:chOff x="5382800" y="412975"/>
            <a:chExt cx="433800" cy="433800"/>
          </a:xfrm>
        </p:grpSpPr>
        <p:sp>
          <p:nvSpPr>
            <p:cNvPr id="74" name="Google Shape;74;p12"/>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ítulo 1">
            <a:extLst>
              <a:ext uri="{FF2B5EF4-FFF2-40B4-BE49-F238E27FC236}">
                <a16:creationId xmlns:a16="http://schemas.microsoft.com/office/drawing/2014/main" id="{0AC02D54-DA2D-4501-B1A0-C6BA61A24AF7}"/>
              </a:ext>
            </a:extLst>
          </p:cNvPr>
          <p:cNvSpPr txBox="1">
            <a:spLocks/>
          </p:cNvSpPr>
          <p:nvPr/>
        </p:nvSpPr>
        <p:spPr>
          <a:xfrm>
            <a:off x="234854" y="1109069"/>
            <a:ext cx="6059619" cy="14378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r>
              <a:rPr lang="es-ES_tradnl" sz="1800" dirty="0">
                <a:solidFill>
                  <a:srgbClr val="000000"/>
                </a:solidFill>
                <a:latin typeface="Arial" panose="020B0604020202020204" pitchFamily="34" charset="0"/>
                <a:ea typeface="Arial" panose="020B0604020202020204" pitchFamily="34" charset="0"/>
              </a:rPr>
              <a:t>RIESGO </a:t>
            </a:r>
            <a:r>
              <a:rPr lang="es-ES_tradnl" sz="1800" dirty="0">
                <a:solidFill>
                  <a:srgbClr val="000000"/>
                </a:solidFill>
                <a:latin typeface="+mj-lt"/>
                <a:ea typeface="Arial" panose="020B0604020202020204" pitchFamily="34" charset="0"/>
              </a:rPr>
              <a:t>ERGONÓMICO</a:t>
            </a:r>
            <a:r>
              <a:rPr lang="es-ES_tradnl" sz="1800" dirty="0">
                <a:solidFill>
                  <a:srgbClr val="000000"/>
                </a:solidFill>
                <a:latin typeface="Arial" panose="020B0604020202020204" pitchFamily="34" charset="0"/>
                <a:ea typeface="Arial" panose="020B0604020202020204" pitchFamily="34" charset="0"/>
              </a:rPr>
              <a:t> RELACIONADO A POSTURAS FORZADAS EN TRABAJADORES DE LAS LINEAS DE ENVASADO DE MANTECA EN EMPRESA FABRIL DE LA CIUDAD DE MANTA.</a:t>
            </a:r>
            <a:endParaRPr lang="es-EC" dirty="0"/>
          </a:p>
        </p:txBody>
      </p:sp>
      <p:pic>
        <p:nvPicPr>
          <p:cNvPr id="11" name="Imagen 10">
            <a:extLst>
              <a:ext uri="{FF2B5EF4-FFF2-40B4-BE49-F238E27FC236}">
                <a16:creationId xmlns:a16="http://schemas.microsoft.com/office/drawing/2014/main" id="{752D8CBF-84C1-4BA1-B2A9-505C2E43048D}"/>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193513" y="177511"/>
            <a:ext cx="1767840" cy="761365"/>
          </a:xfrm>
          <a:prstGeom prst="rect">
            <a:avLst/>
          </a:prstGeom>
          <a:ln>
            <a:noFill/>
          </a:ln>
          <a:extLst>
            <a:ext uri="{53640926-AAD7-44D8-BBD7-CCE9431645EC}">
              <a14:shadowObscured xmlns:a14="http://schemas.microsoft.com/office/drawing/2010/main"/>
            </a:ext>
          </a:extLst>
        </p:spPr>
      </p:pic>
      <p:sp>
        <p:nvSpPr>
          <p:cNvPr id="13" name="Subtítulo 2">
            <a:extLst>
              <a:ext uri="{FF2B5EF4-FFF2-40B4-BE49-F238E27FC236}">
                <a16:creationId xmlns:a16="http://schemas.microsoft.com/office/drawing/2014/main" id="{2FDACC01-F7CE-4161-AC41-7DA42A623B33}"/>
              </a:ext>
            </a:extLst>
          </p:cNvPr>
          <p:cNvSpPr txBox="1">
            <a:spLocks/>
          </p:cNvSpPr>
          <p:nvPr/>
        </p:nvSpPr>
        <p:spPr>
          <a:xfrm>
            <a:off x="193513" y="3435342"/>
            <a:ext cx="6723517" cy="1655762"/>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_tradnl" sz="1800" b="1" dirty="0">
                <a:solidFill>
                  <a:schemeClr val="bg1">
                    <a:lumMod val="50000"/>
                  </a:schemeClr>
                </a:solidFill>
                <a:latin typeface="Arial" panose="020B0604020202020204" pitchFamily="34" charset="0"/>
                <a:ea typeface="SimSun" panose="02010600030101010101" pitchFamily="2" charset="-122"/>
              </a:rPr>
              <a:t>Proyecto de Titulación asociado al Programa de Investigación sobre Seguridad y Salud en el Trabajo</a:t>
            </a:r>
            <a:r>
              <a:rPr lang="es-ES_tradnl" sz="1800" b="1" dirty="0">
                <a:solidFill>
                  <a:srgbClr val="A6A6A6"/>
                </a:solidFill>
                <a:latin typeface="Arial" panose="020B0604020202020204" pitchFamily="34" charset="0"/>
                <a:ea typeface="SimSun" panose="02010600030101010101" pitchFamily="2" charset="-122"/>
              </a:rPr>
              <a:t>.</a:t>
            </a:r>
            <a:r>
              <a:rPr lang="es-ES_tradnl" sz="1800" b="1" dirty="0">
                <a:latin typeface="Arial" panose="020B0604020202020204" pitchFamily="34" charset="0"/>
                <a:ea typeface="SimSun" panose="02010600030101010101" pitchFamily="2" charset="-122"/>
              </a:rPr>
              <a:t> </a:t>
            </a:r>
          </a:p>
          <a:p>
            <a:endParaRPr lang="es-EC" sz="1800" b="1" dirty="0">
              <a:latin typeface="Times New Roman" panose="02020603050405020304" pitchFamily="18" charset="0"/>
              <a:ea typeface="SimSun" panose="02010600030101010101" pitchFamily="2" charset="-122"/>
            </a:endParaRPr>
          </a:p>
          <a:p>
            <a:r>
              <a:rPr lang="es-EC" sz="1800" b="1" i="1" dirty="0">
                <a:latin typeface="Times New Roman" panose="02020603050405020304" pitchFamily="18" charset="0"/>
                <a:ea typeface="SimSun" panose="02010600030101010101" pitchFamily="2" charset="-122"/>
              </a:rPr>
              <a:t>Maestría en Ergonomía Laboral.</a:t>
            </a:r>
          </a:p>
          <a:p>
            <a:r>
              <a:rPr lang="es-EC" sz="1800" i="1" dirty="0">
                <a:latin typeface="Arial" panose="020B0604020202020204" pitchFamily="34" charset="0"/>
                <a:ea typeface="SimSun" panose="02010600030101010101" pitchFamily="2" charset="-122"/>
              </a:rPr>
              <a:t>Monserrate Elizabeth </a:t>
            </a:r>
            <a:r>
              <a:rPr lang="es-EC" sz="1800" i="1">
                <a:latin typeface="Arial" panose="020B0604020202020204" pitchFamily="34" charset="0"/>
                <a:ea typeface="SimSun" panose="02010600030101010101" pitchFamily="2" charset="-122"/>
              </a:rPr>
              <a:t>Delgado Barcia.</a:t>
            </a:r>
            <a:endParaRPr lang="es-EC" sz="1800" i="1" dirty="0">
              <a:latin typeface="Arial" panose="020B0604020202020204" pitchFamily="34" charset="0"/>
              <a:ea typeface="SimSun" panose="02010600030101010101" pitchFamily="2" charset="-122"/>
            </a:endParaRPr>
          </a:p>
          <a:p>
            <a:r>
              <a:rPr lang="es-EC" sz="1800" i="1" dirty="0">
                <a:latin typeface="Arial" panose="020B0604020202020204" pitchFamily="34" charset="0"/>
                <a:ea typeface="SimSun" panose="02010600030101010101" pitchFamily="2" charset="-122"/>
              </a:rPr>
              <a:t>2021</a:t>
            </a:r>
            <a:endParaRPr lang="es-EC" sz="1800" i="1" dirty="0">
              <a:latin typeface="Times New Roman" panose="02020603050405020304" pitchFamily="18" charset="0"/>
              <a:ea typeface="SimSun" panose="02010600030101010101" pitchFamily="2" charset="-122"/>
            </a:endParaRPr>
          </a:p>
          <a:p>
            <a:endParaRPr lang="es-EC" dirty="0"/>
          </a:p>
        </p:txBody>
      </p:sp>
      <p:grpSp>
        <p:nvGrpSpPr>
          <p:cNvPr id="14" name="Google Shape;73;p12">
            <a:extLst>
              <a:ext uri="{FF2B5EF4-FFF2-40B4-BE49-F238E27FC236}">
                <a16:creationId xmlns:a16="http://schemas.microsoft.com/office/drawing/2014/main" id="{51CFF639-16DB-4AB4-B909-F7417C4E80D2}"/>
              </a:ext>
            </a:extLst>
          </p:cNvPr>
          <p:cNvGrpSpPr/>
          <p:nvPr/>
        </p:nvGrpSpPr>
        <p:grpSpPr>
          <a:xfrm>
            <a:off x="7388633" y="2849252"/>
            <a:ext cx="433800" cy="433800"/>
            <a:chOff x="5382800" y="412975"/>
            <a:chExt cx="433800" cy="433800"/>
          </a:xfrm>
        </p:grpSpPr>
        <p:sp>
          <p:nvSpPr>
            <p:cNvPr id="15" name="Google Shape;74;p12">
              <a:extLst>
                <a:ext uri="{FF2B5EF4-FFF2-40B4-BE49-F238E27FC236}">
                  <a16:creationId xmlns:a16="http://schemas.microsoft.com/office/drawing/2014/main" id="{8E8E29A8-5CCD-42C3-B2DC-93BE4609C09B}"/>
                </a:ext>
              </a:extLst>
            </p:cNvPr>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5;p12">
              <a:extLst>
                <a:ext uri="{FF2B5EF4-FFF2-40B4-BE49-F238E27FC236}">
                  <a16:creationId xmlns:a16="http://schemas.microsoft.com/office/drawing/2014/main" id="{A3C2F5A2-F3EF-4CD9-9253-69BC5BD98FC9}"/>
                </a:ext>
              </a:extLst>
            </p:cNvPr>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p12">
              <a:extLst>
                <a:ext uri="{FF2B5EF4-FFF2-40B4-BE49-F238E27FC236}">
                  <a16:creationId xmlns:a16="http://schemas.microsoft.com/office/drawing/2014/main" id="{F01ACC87-9878-4C99-80BD-F8718187A630}"/>
                </a:ext>
              </a:extLst>
            </p:cNvPr>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73;p12">
            <a:extLst>
              <a:ext uri="{FF2B5EF4-FFF2-40B4-BE49-F238E27FC236}">
                <a16:creationId xmlns:a16="http://schemas.microsoft.com/office/drawing/2014/main" id="{51EB5F4C-337C-4FD6-8EEF-A5419C5B3825}"/>
              </a:ext>
            </a:extLst>
          </p:cNvPr>
          <p:cNvGrpSpPr/>
          <p:nvPr/>
        </p:nvGrpSpPr>
        <p:grpSpPr>
          <a:xfrm>
            <a:off x="7327502" y="1828005"/>
            <a:ext cx="433800" cy="433800"/>
            <a:chOff x="5382800" y="412975"/>
            <a:chExt cx="433800" cy="433800"/>
          </a:xfrm>
        </p:grpSpPr>
        <p:sp>
          <p:nvSpPr>
            <p:cNvPr id="19" name="Google Shape;74;p12">
              <a:extLst>
                <a:ext uri="{FF2B5EF4-FFF2-40B4-BE49-F238E27FC236}">
                  <a16:creationId xmlns:a16="http://schemas.microsoft.com/office/drawing/2014/main" id="{379BCE49-0B10-44DF-8CBB-B60B1BB92245}"/>
                </a:ext>
              </a:extLst>
            </p:cNvPr>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p12">
              <a:extLst>
                <a:ext uri="{FF2B5EF4-FFF2-40B4-BE49-F238E27FC236}">
                  <a16:creationId xmlns:a16="http://schemas.microsoft.com/office/drawing/2014/main" id="{381874EA-B38B-44DB-BD71-DCBE43BC633E}"/>
                </a:ext>
              </a:extLst>
            </p:cNvPr>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p12">
              <a:extLst>
                <a:ext uri="{FF2B5EF4-FFF2-40B4-BE49-F238E27FC236}">
                  <a16:creationId xmlns:a16="http://schemas.microsoft.com/office/drawing/2014/main" id="{8C5E910E-5366-41A4-AA51-3943E856AECF}"/>
                </a:ext>
              </a:extLst>
            </p:cNvPr>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2FBAC0DF-009F-4283-950E-9C1120DE1DDF}"/>
              </a:ext>
            </a:extLst>
          </p:cNvPr>
          <p:cNvSpPr txBox="1"/>
          <p:nvPr/>
        </p:nvSpPr>
        <p:spPr>
          <a:xfrm>
            <a:off x="838200" y="744279"/>
            <a:ext cx="2551248" cy="461665"/>
          </a:xfrm>
          <a:prstGeom prst="rect">
            <a:avLst/>
          </a:prstGeom>
          <a:noFill/>
        </p:spPr>
        <p:txBody>
          <a:bodyPr wrap="square">
            <a:spAutoFit/>
          </a:bodyPr>
          <a:lstStyle/>
          <a:p>
            <a:pPr lvl="0"/>
            <a:r>
              <a:rPr lang="es-ES" sz="2400" b="1" dirty="0">
                <a:latin typeface="+mj-lt"/>
              </a:rPr>
              <a:t>RESULTADOS</a:t>
            </a:r>
            <a:endParaRPr lang="es-EC" sz="2400" b="1" dirty="0">
              <a:latin typeface="+mj-lt"/>
            </a:endParaRPr>
          </a:p>
        </p:txBody>
      </p:sp>
      <p:sp>
        <p:nvSpPr>
          <p:cNvPr id="5" name="CuadroTexto 4">
            <a:extLst>
              <a:ext uri="{FF2B5EF4-FFF2-40B4-BE49-F238E27FC236}">
                <a16:creationId xmlns:a16="http://schemas.microsoft.com/office/drawing/2014/main" id="{5757D89A-1BA6-45BA-B988-17CC21E35736}"/>
              </a:ext>
            </a:extLst>
          </p:cNvPr>
          <p:cNvSpPr txBox="1"/>
          <p:nvPr/>
        </p:nvSpPr>
        <p:spPr>
          <a:xfrm>
            <a:off x="741582" y="1205944"/>
            <a:ext cx="5012972" cy="608885"/>
          </a:xfrm>
          <a:prstGeom prst="rect">
            <a:avLst/>
          </a:prstGeom>
          <a:noFill/>
        </p:spPr>
        <p:txBody>
          <a:bodyPr wrap="square">
            <a:spAutoFit/>
          </a:bodyPr>
          <a:lstStyle/>
          <a:p>
            <a:pPr algn="ctr">
              <a:lnSpc>
                <a:spcPct val="115000"/>
              </a:lnSpc>
            </a:pPr>
            <a:r>
              <a:rPr lang="es-ES_tradnl" sz="1000" b="1" dirty="0">
                <a:effectLst/>
                <a:latin typeface="Arial" panose="020B0604020202020204" pitchFamily="34" charset="0"/>
                <a:ea typeface="SimSun" panose="02010600030101010101" pitchFamily="2" charset="-122"/>
              </a:rPr>
              <a:t>Tabla N°5.  </a:t>
            </a:r>
            <a:r>
              <a:rPr lang="es-ES_tradnl" sz="1000" b="1" dirty="0">
                <a:solidFill>
                  <a:srgbClr val="000000"/>
                </a:solidFill>
                <a:effectLst/>
                <a:latin typeface="Arial" panose="020B0604020202020204" pitchFamily="34" charset="0"/>
                <a:ea typeface="Arial" panose="020B0604020202020204" pitchFamily="34" charset="0"/>
              </a:rPr>
              <a:t>Prevalencia</a:t>
            </a:r>
            <a:r>
              <a:rPr lang="es-ES_tradnl" sz="1000" dirty="0">
                <a:solidFill>
                  <a:srgbClr val="000000"/>
                </a:solidFill>
                <a:effectLst/>
                <a:latin typeface="Arial" panose="020B0604020202020204" pitchFamily="34" charset="0"/>
                <a:ea typeface="Arial" panose="020B0604020202020204" pitchFamily="34" charset="0"/>
              </a:rPr>
              <a:t> </a:t>
            </a:r>
            <a:r>
              <a:rPr lang="es-ES_tradnl" sz="1000" b="1" dirty="0">
                <a:solidFill>
                  <a:srgbClr val="000000"/>
                </a:solidFill>
                <a:effectLst/>
                <a:latin typeface="Arial" panose="020B0604020202020204" pitchFamily="34" charset="0"/>
                <a:ea typeface="Arial" panose="020B0604020202020204" pitchFamily="34" charset="0"/>
              </a:rPr>
              <a:t>de sintomatología musculoesquelética por zonas anatómicas durante los años 2019 y 2020 en base a primeras consultas del personal de Industrias ALES C.A. </a:t>
            </a:r>
            <a:endParaRPr lang="es-EC" sz="1000" dirty="0">
              <a:effectLst/>
              <a:latin typeface="Times New Roman" panose="02020603050405020304" pitchFamily="18" charset="0"/>
              <a:ea typeface="SimSun" panose="02010600030101010101" pitchFamily="2" charset="-122"/>
            </a:endParaRPr>
          </a:p>
        </p:txBody>
      </p:sp>
      <p:pic>
        <p:nvPicPr>
          <p:cNvPr id="6" name="Imagen 5">
            <a:extLst>
              <a:ext uri="{FF2B5EF4-FFF2-40B4-BE49-F238E27FC236}">
                <a16:creationId xmlns:a16="http://schemas.microsoft.com/office/drawing/2014/main" id="{5253F1F9-47A9-4841-80A8-8C213BBF0621}"/>
              </a:ext>
            </a:extLst>
          </p:cNvPr>
          <p:cNvPicPr/>
          <p:nvPr/>
        </p:nvPicPr>
        <p:blipFill rotWithShape="1">
          <a:blip r:embed="rId4">
            <a:extLst>
              <a:ext uri="{28A0092B-C50C-407E-A947-70E740481C1C}">
                <a14:useLocalDpi xmlns:a14="http://schemas.microsoft.com/office/drawing/2010/main" val="0"/>
              </a:ext>
            </a:extLst>
          </a:blip>
          <a:srcRect t="6893" r="39478" b="7269"/>
          <a:stretch/>
        </p:blipFill>
        <p:spPr bwMode="auto">
          <a:xfrm>
            <a:off x="1548436" y="1902711"/>
            <a:ext cx="3556202" cy="3112839"/>
          </a:xfrm>
          <a:prstGeom prst="rect">
            <a:avLst/>
          </a:prstGeom>
          <a:noFill/>
          <a:ln>
            <a:noFill/>
          </a:ln>
          <a:extLst>
            <a:ext uri="{53640926-AAD7-44D8-BBD7-CCE9431645EC}">
              <a14:shadowObscured xmlns:a14="http://schemas.microsoft.com/office/drawing/2010/main"/>
            </a:ext>
          </a:extLst>
        </p:spPr>
      </p:pic>
      <p:grpSp>
        <p:nvGrpSpPr>
          <p:cNvPr id="7" name="Google Shape;161;p19">
            <a:extLst>
              <a:ext uri="{FF2B5EF4-FFF2-40B4-BE49-F238E27FC236}">
                <a16:creationId xmlns:a16="http://schemas.microsoft.com/office/drawing/2014/main" id="{9AF0344E-CF91-4BCE-B738-B3FFC776C2BA}"/>
              </a:ext>
            </a:extLst>
          </p:cNvPr>
          <p:cNvGrpSpPr/>
          <p:nvPr/>
        </p:nvGrpSpPr>
        <p:grpSpPr>
          <a:xfrm>
            <a:off x="6740017" y="1251037"/>
            <a:ext cx="1767840" cy="3632851"/>
            <a:chOff x="8078788" y="3651250"/>
            <a:chExt cx="1389000" cy="2868600"/>
          </a:xfrm>
        </p:grpSpPr>
        <p:sp>
          <p:nvSpPr>
            <p:cNvPr id="8" name="Google Shape;162;p19">
              <a:extLst>
                <a:ext uri="{FF2B5EF4-FFF2-40B4-BE49-F238E27FC236}">
                  <a16:creationId xmlns:a16="http://schemas.microsoft.com/office/drawing/2014/main" id="{A92CCA6B-D42C-4087-A6F1-E8D136D192F9}"/>
                </a:ext>
              </a:extLst>
            </p:cNvPr>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63;p19">
              <a:extLst>
                <a:ext uri="{FF2B5EF4-FFF2-40B4-BE49-F238E27FC236}">
                  <a16:creationId xmlns:a16="http://schemas.microsoft.com/office/drawing/2014/main" id="{69DECC5E-DEB9-49F7-BDAA-B5370F5F38B6}"/>
                </a:ext>
              </a:extLst>
            </p:cNvPr>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73;p12">
            <a:extLst>
              <a:ext uri="{FF2B5EF4-FFF2-40B4-BE49-F238E27FC236}">
                <a16:creationId xmlns:a16="http://schemas.microsoft.com/office/drawing/2014/main" id="{7EF1795F-B981-4DE7-BED2-6BE5009D44C0}"/>
              </a:ext>
            </a:extLst>
          </p:cNvPr>
          <p:cNvGrpSpPr/>
          <p:nvPr/>
        </p:nvGrpSpPr>
        <p:grpSpPr>
          <a:xfrm>
            <a:off x="7409243" y="1707840"/>
            <a:ext cx="219232" cy="225191"/>
            <a:chOff x="5382800" y="412975"/>
            <a:chExt cx="433800" cy="433800"/>
          </a:xfrm>
        </p:grpSpPr>
        <p:sp>
          <p:nvSpPr>
            <p:cNvPr id="11" name="Google Shape;74;p12">
              <a:extLst>
                <a:ext uri="{FF2B5EF4-FFF2-40B4-BE49-F238E27FC236}">
                  <a16:creationId xmlns:a16="http://schemas.microsoft.com/office/drawing/2014/main" id="{89E7D179-CBC0-4888-AA02-AFFD4E349699}"/>
                </a:ext>
              </a:extLst>
            </p:cNvPr>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p12">
              <a:extLst>
                <a:ext uri="{FF2B5EF4-FFF2-40B4-BE49-F238E27FC236}">
                  <a16:creationId xmlns:a16="http://schemas.microsoft.com/office/drawing/2014/main" id="{65E75785-3FF7-4A6C-A97C-277E44107446}"/>
                </a:ext>
              </a:extLst>
            </p:cNvPr>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p12">
              <a:extLst>
                <a:ext uri="{FF2B5EF4-FFF2-40B4-BE49-F238E27FC236}">
                  <a16:creationId xmlns:a16="http://schemas.microsoft.com/office/drawing/2014/main" id="{8853F4F6-9FBE-4E0A-81F7-714921B84FB1}"/>
                </a:ext>
              </a:extLst>
            </p:cNvPr>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73;p12">
            <a:extLst>
              <a:ext uri="{FF2B5EF4-FFF2-40B4-BE49-F238E27FC236}">
                <a16:creationId xmlns:a16="http://schemas.microsoft.com/office/drawing/2014/main" id="{D1DD342F-4132-4F5B-84E0-A1A932185A17}"/>
              </a:ext>
            </a:extLst>
          </p:cNvPr>
          <p:cNvGrpSpPr/>
          <p:nvPr/>
        </p:nvGrpSpPr>
        <p:grpSpPr>
          <a:xfrm>
            <a:off x="7628474" y="3593805"/>
            <a:ext cx="409851" cy="404037"/>
            <a:chOff x="5382800" y="412975"/>
            <a:chExt cx="433800" cy="433800"/>
          </a:xfrm>
        </p:grpSpPr>
        <p:sp>
          <p:nvSpPr>
            <p:cNvPr id="17" name="Google Shape;74;p12">
              <a:extLst>
                <a:ext uri="{FF2B5EF4-FFF2-40B4-BE49-F238E27FC236}">
                  <a16:creationId xmlns:a16="http://schemas.microsoft.com/office/drawing/2014/main" id="{3BE490B6-5CFE-4ACD-AA78-CA8FF5DE45AE}"/>
                </a:ext>
              </a:extLst>
            </p:cNvPr>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p12">
              <a:extLst>
                <a:ext uri="{FF2B5EF4-FFF2-40B4-BE49-F238E27FC236}">
                  <a16:creationId xmlns:a16="http://schemas.microsoft.com/office/drawing/2014/main" id="{A36D4EAE-E23E-493A-916C-720019AEB098}"/>
                </a:ext>
              </a:extLst>
            </p:cNvPr>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p12">
              <a:extLst>
                <a:ext uri="{FF2B5EF4-FFF2-40B4-BE49-F238E27FC236}">
                  <a16:creationId xmlns:a16="http://schemas.microsoft.com/office/drawing/2014/main" id="{C0997D74-960F-4E7B-A639-745F7E157F17}"/>
                </a:ext>
              </a:extLst>
            </p:cNvPr>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3;p12">
            <a:extLst>
              <a:ext uri="{FF2B5EF4-FFF2-40B4-BE49-F238E27FC236}">
                <a16:creationId xmlns:a16="http://schemas.microsoft.com/office/drawing/2014/main" id="{D17480F0-3699-4488-80A8-8C8994A64F44}"/>
              </a:ext>
            </a:extLst>
          </p:cNvPr>
          <p:cNvGrpSpPr/>
          <p:nvPr/>
        </p:nvGrpSpPr>
        <p:grpSpPr>
          <a:xfrm>
            <a:off x="7362317" y="2353063"/>
            <a:ext cx="516418" cy="556433"/>
            <a:chOff x="5382800" y="412975"/>
            <a:chExt cx="433800" cy="433800"/>
          </a:xfrm>
        </p:grpSpPr>
        <p:sp>
          <p:nvSpPr>
            <p:cNvPr id="21" name="Google Shape;74;p12">
              <a:extLst>
                <a:ext uri="{FF2B5EF4-FFF2-40B4-BE49-F238E27FC236}">
                  <a16:creationId xmlns:a16="http://schemas.microsoft.com/office/drawing/2014/main" id="{509AA089-5FD5-4AF4-ABD1-B0FDF098A2A4}"/>
                </a:ext>
              </a:extLst>
            </p:cNvPr>
            <p:cNvSpPr/>
            <p:nvPr/>
          </p:nvSpPr>
          <p:spPr>
            <a:xfrm>
              <a:off x="5382800" y="412975"/>
              <a:ext cx="433800" cy="433800"/>
            </a:xfrm>
            <a:prstGeom prst="ellipse">
              <a:avLst/>
            </a:prstGeom>
            <a:solidFill>
              <a:srgbClr val="F24745">
                <a:alpha val="33460"/>
              </a:srgbClr>
            </a:solid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p12">
              <a:extLst>
                <a:ext uri="{FF2B5EF4-FFF2-40B4-BE49-F238E27FC236}">
                  <a16:creationId xmlns:a16="http://schemas.microsoft.com/office/drawing/2014/main" id="{7B86986A-B39D-43BA-948A-039FA2E3F98D}"/>
                </a:ext>
              </a:extLst>
            </p:cNvPr>
            <p:cNvSpPr/>
            <p:nvPr/>
          </p:nvSpPr>
          <p:spPr>
            <a:xfrm>
              <a:off x="5495482" y="525658"/>
              <a:ext cx="208200" cy="208200"/>
            </a:xfrm>
            <a:prstGeom prst="ellipse">
              <a:avLst/>
            </a:prstGeom>
            <a:solidFill>
              <a:srgbClr val="F24745">
                <a:alpha val="33460"/>
              </a:srgbClr>
            </a:solid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p12">
              <a:extLst>
                <a:ext uri="{FF2B5EF4-FFF2-40B4-BE49-F238E27FC236}">
                  <a16:creationId xmlns:a16="http://schemas.microsoft.com/office/drawing/2014/main" id="{A0FC4DF6-99BF-493E-9220-2B82208CE923}"/>
                </a:ext>
              </a:extLst>
            </p:cNvPr>
            <p:cNvSpPr/>
            <p:nvPr/>
          </p:nvSpPr>
          <p:spPr>
            <a:xfrm>
              <a:off x="5544573" y="574748"/>
              <a:ext cx="110100" cy="110100"/>
            </a:xfrm>
            <a:prstGeom prst="ellipse">
              <a:avLst/>
            </a:prstGeom>
            <a:solidFill>
              <a:srgbClr val="F24745"/>
            </a:solidFill>
            <a:ln>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3;p12">
            <a:extLst>
              <a:ext uri="{FF2B5EF4-FFF2-40B4-BE49-F238E27FC236}">
                <a16:creationId xmlns:a16="http://schemas.microsoft.com/office/drawing/2014/main" id="{3F3AEB8E-4BE6-4568-A2A0-397A353DC3F8}"/>
              </a:ext>
            </a:extLst>
          </p:cNvPr>
          <p:cNvGrpSpPr/>
          <p:nvPr/>
        </p:nvGrpSpPr>
        <p:grpSpPr>
          <a:xfrm>
            <a:off x="7978668" y="2091070"/>
            <a:ext cx="229667" cy="205523"/>
            <a:chOff x="5382800" y="412975"/>
            <a:chExt cx="433800" cy="433800"/>
          </a:xfrm>
        </p:grpSpPr>
        <p:sp>
          <p:nvSpPr>
            <p:cNvPr id="25" name="Google Shape;74;p12">
              <a:extLst>
                <a:ext uri="{FF2B5EF4-FFF2-40B4-BE49-F238E27FC236}">
                  <a16:creationId xmlns:a16="http://schemas.microsoft.com/office/drawing/2014/main" id="{50D354C5-1654-4F4A-90F0-FE7980B2C761}"/>
                </a:ext>
              </a:extLst>
            </p:cNvPr>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p12">
              <a:extLst>
                <a:ext uri="{FF2B5EF4-FFF2-40B4-BE49-F238E27FC236}">
                  <a16:creationId xmlns:a16="http://schemas.microsoft.com/office/drawing/2014/main" id="{C2ED4FA6-57E6-44DD-9B11-D009CA0C2FE1}"/>
                </a:ext>
              </a:extLst>
            </p:cNvPr>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p12">
              <a:extLst>
                <a:ext uri="{FF2B5EF4-FFF2-40B4-BE49-F238E27FC236}">
                  <a16:creationId xmlns:a16="http://schemas.microsoft.com/office/drawing/2014/main" id="{3A556CC9-52B9-4246-8CE1-71C001DBE7C5}"/>
                </a:ext>
              </a:extLst>
            </p:cNvPr>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4805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92879347-7872-4A22-8617-A801602D6A53}"/>
              </a:ext>
            </a:extLst>
          </p:cNvPr>
          <p:cNvSpPr txBox="1"/>
          <p:nvPr/>
        </p:nvSpPr>
        <p:spPr>
          <a:xfrm>
            <a:off x="838200" y="732171"/>
            <a:ext cx="1925543" cy="461665"/>
          </a:xfrm>
          <a:prstGeom prst="rect">
            <a:avLst/>
          </a:prstGeom>
          <a:noFill/>
        </p:spPr>
        <p:txBody>
          <a:bodyPr wrap="square">
            <a:spAutoFit/>
          </a:bodyPr>
          <a:lstStyle/>
          <a:p>
            <a:pPr lvl="0"/>
            <a:r>
              <a:rPr lang="es-ES" sz="2400" b="1" dirty="0"/>
              <a:t>DISCUSIÓN</a:t>
            </a:r>
            <a:endParaRPr lang="es-EC" sz="2400" b="1" dirty="0"/>
          </a:p>
        </p:txBody>
      </p:sp>
      <p:graphicFrame>
        <p:nvGraphicFramePr>
          <p:cNvPr id="5" name="Diagrama 4">
            <a:extLst>
              <a:ext uri="{FF2B5EF4-FFF2-40B4-BE49-F238E27FC236}">
                <a16:creationId xmlns:a16="http://schemas.microsoft.com/office/drawing/2014/main" id="{46A555D7-88B2-42B6-A517-BD19146919D0}"/>
              </a:ext>
            </a:extLst>
          </p:cNvPr>
          <p:cNvGraphicFramePr/>
          <p:nvPr>
            <p:extLst>
              <p:ext uri="{D42A27DB-BD31-4B8C-83A1-F6EECF244321}">
                <p14:modId xmlns:p14="http://schemas.microsoft.com/office/powerpoint/2010/main" val="2520720493"/>
              </p:ext>
            </p:extLst>
          </p:nvPr>
        </p:nvGraphicFramePr>
        <p:xfrm>
          <a:off x="703942" y="1279078"/>
          <a:ext cx="8121081" cy="3132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texto 2">
            <a:extLst>
              <a:ext uri="{FF2B5EF4-FFF2-40B4-BE49-F238E27FC236}">
                <a16:creationId xmlns:a16="http://schemas.microsoft.com/office/drawing/2014/main" id="{E54349C6-C8F3-4D9A-AF6C-4AFBE785DA00}"/>
              </a:ext>
            </a:extLst>
          </p:cNvPr>
          <p:cNvSpPr>
            <a:spLocks noGrp="1"/>
          </p:cNvSpPr>
          <p:nvPr>
            <p:ph type="body" idx="1"/>
          </p:nvPr>
        </p:nvSpPr>
        <p:spPr>
          <a:xfrm>
            <a:off x="703942" y="4491844"/>
            <a:ext cx="8121081" cy="468094"/>
          </a:xfrm>
        </p:spPr>
        <p:txBody>
          <a:bodyPr>
            <a:noAutofit/>
          </a:bodyPr>
          <a:lstStyle/>
          <a:p>
            <a:pPr marL="101600" indent="0">
              <a:buNone/>
            </a:pPr>
            <a:r>
              <a:rPr lang="es-ES_tradnl" sz="800" i="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lang="es-ES_tradnl" sz="800" i="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9</a:t>
            </a:r>
            <a:r>
              <a:rPr lang="es-ES_tradnl" sz="800" i="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Trastornos musculoesqueléticos de origen laboral: Estadísticas—Salud y seguridad en el trabajo—EU-OSHA</a:t>
            </a:r>
            <a:r>
              <a:rPr lang="es-ES_tradnl" sz="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(2020, diciembre 9). https://osha.europa.eu/es/publications/work-related-musculoskeletal-disorders-msds-statistics/view</a:t>
            </a:r>
            <a:r>
              <a:rPr lang="es-EC" sz="8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t>
            </a:r>
            <a:endParaRPr lang="es-ES_tradnl" sz="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endParaRPr lang="es-EC" sz="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55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9" name="Imagen 8">
            <a:extLst>
              <a:ext uri="{FF2B5EF4-FFF2-40B4-BE49-F238E27FC236}">
                <a16:creationId xmlns:a16="http://schemas.microsoft.com/office/drawing/2014/main" id="{09AC38C2-3405-4B8F-A268-85F086A4D68B}"/>
              </a:ext>
            </a:extLst>
          </p:cNvPr>
          <p:cNvPicPr>
            <a:picLocks noChangeAspect="1"/>
          </p:cNvPicPr>
          <p:nvPr/>
        </p:nvPicPr>
        <p:blipFill>
          <a:blip r:embed="rId3"/>
          <a:stretch>
            <a:fillRect/>
          </a:stretch>
        </p:blipFill>
        <p:spPr>
          <a:xfrm>
            <a:off x="3551274" y="915553"/>
            <a:ext cx="2721935" cy="3616285"/>
          </a:xfrm>
          <a:prstGeom prst="rect">
            <a:avLst/>
          </a:prstGeom>
        </p:spPr>
      </p:pic>
      <p:pic>
        <p:nvPicPr>
          <p:cNvPr id="15" name="Imagen 14">
            <a:extLst>
              <a:ext uri="{FF2B5EF4-FFF2-40B4-BE49-F238E27FC236}">
                <a16:creationId xmlns:a16="http://schemas.microsoft.com/office/drawing/2014/main" id="{CECE1DE9-B944-4F91-B010-36D293753350}"/>
              </a:ext>
            </a:extLst>
          </p:cNvPr>
          <p:cNvPicPr/>
          <p:nvPr/>
        </p:nvPicPr>
        <p:blipFill rotWithShape="1">
          <a:blip r:embed="rId4">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789AAB5D-F557-4F3F-BD16-613293F377C5}"/>
              </a:ext>
            </a:extLst>
          </p:cNvPr>
          <p:cNvSpPr txBox="1"/>
          <p:nvPr/>
        </p:nvSpPr>
        <p:spPr>
          <a:xfrm>
            <a:off x="838200" y="732171"/>
            <a:ext cx="1925543" cy="461665"/>
          </a:xfrm>
          <a:prstGeom prst="rect">
            <a:avLst/>
          </a:prstGeom>
          <a:noFill/>
        </p:spPr>
        <p:txBody>
          <a:bodyPr wrap="square">
            <a:spAutoFit/>
          </a:bodyPr>
          <a:lstStyle/>
          <a:p>
            <a:pPr lvl="0"/>
            <a:r>
              <a:rPr lang="es-ES" sz="2400" b="1" dirty="0"/>
              <a:t>DISCUSIÓN</a:t>
            </a:r>
            <a:endParaRPr lang="es-EC" sz="2400" b="1" dirty="0"/>
          </a:p>
        </p:txBody>
      </p:sp>
      <p:graphicFrame>
        <p:nvGraphicFramePr>
          <p:cNvPr id="5" name="Diagrama 4">
            <a:extLst>
              <a:ext uri="{FF2B5EF4-FFF2-40B4-BE49-F238E27FC236}">
                <a16:creationId xmlns:a16="http://schemas.microsoft.com/office/drawing/2014/main" id="{E1765C48-16FE-4757-82A0-4862477DD7B5}"/>
              </a:ext>
            </a:extLst>
          </p:cNvPr>
          <p:cNvGraphicFramePr/>
          <p:nvPr>
            <p:extLst>
              <p:ext uri="{D42A27DB-BD31-4B8C-83A1-F6EECF244321}">
                <p14:modId xmlns:p14="http://schemas.microsoft.com/office/powerpoint/2010/main" val="4000014578"/>
              </p:ext>
            </p:extLst>
          </p:nvPr>
        </p:nvGraphicFramePr>
        <p:xfrm>
          <a:off x="878991" y="1074878"/>
          <a:ext cx="7717465" cy="3456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Marcador de texto 2">
            <a:extLst>
              <a:ext uri="{FF2B5EF4-FFF2-40B4-BE49-F238E27FC236}">
                <a16:creationId xmlns:a16="http://schemas.microsoft.com/office/drawing/2014/main" id="{E3829AF4-BD5F-45B7-A06D-9B02649F10E8}"/>
              </a:ext>
            </a:extLst>
          </p:cNvPr>
          <p:cNvSpPr>
            <a:spLocks noGrp="1"/>
          </p:cNvSpPr>
          <p:nvPr>
            <p:ph type="body" idx="1"/>
          </p:nvPr>
        </p:nvSpPr>
        <p:spPr>
          <a:xfrm>
            <a:off x="657516" y="4411329"/>
            <a:ext cx="8160419" cy="600707"/>
          </a:xfrm>
        </p:spPr>
        <p:txBody>
          <a:bodyPr>
            <a:noAutofit/>
          </a:bodyPr>
          <a:lstStyle/>
          <a:p>
            <a:pPr marL="101600" indent="0">
              <a:lnSpc>
                <a:spcPts val="1150"/>
              </a:lnSpc>
              <a:buNone/>
            </a:pPr>
            <a:r>
              <a:rPr lang="es-EC" sz="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(10) </a:t>
            </a:r>
            <a:r>
              <a:rPr lang="es-ES_tradnl" sz="800" dirty="0">
                <a:solidFill>
                  <a:schemeClr val="tx1"/>
                </a:solidFill>
                <a:effectLst/>
                <a:latin typeface="Times New Roman" panose="02020603050405020304" pitchFamily="18" charset="0"/>
                <a:ea typeface="SimSun" panose="02010600030101010101" pitchFamily="2" charset="-122"/>
              </a:rPr>
              <a:t>GÓMEZ-GALÁN, M., PÉREZ-ALONSO, J., CALLEJÓN-FERRE, Á.-J., &amp; LÓPEZ-MARTÍNEZ, J. (2017). </a:t>
            </a:r>
            <a:r>
              <a:rPr lang="es-ES_tradnl" sz="800" dirty="0" err="1">
                <a:solidFill>
                  <a:schemeClr val="tx1"/>
                </a:solidFill>
                <a:effectLst/>
                <a:latin typeface="Times New Roman" panose="02020603050405020304" pitchFamily="18" charset="0"/>
                <a:ea typeface="SimSun" panose="02010600030101010101" pitchFamily="2" charset="-122"/>
              </a:rPr>
              <a:t>Musculoskeletal</a:t>
            </a:r>
            <a:r>
              <a:rPr lang="es-ES_tradnl" sz="800" dirty="0">
                <a:solidFill>
                  <a:schemeClr val="tx1"/>
                </a:solidFill>
                <a:effectLst/>
                <a:latin typeface="Times New Roman" panose="02020603050405020304" pitchFamily="18" charset="0"/>
                <a:ea typeface="SimSun" panose="02010600030101010101" pitchFamily="2" charset="-122"/>
              </a:rPr>
              <a:t> </a:t>
            </a:r>
            <a:r>
              <a:rPr lang="es-ES_tradnl" sz="800" dirty="0" err="1">
                <a:solidFill>
                  <a:schemeClr val="tx1"/>
                </a:solidFill>
                <a:effectLst/>
                <a:latin typeface="Times New Roman" panose="02020603050405020304" pitchFamily="18" charset="0"/>
                <a:ea typeface="SimSun" panose="02010600030101010101" pitchFamily="2" charset="-122"/>
              </a:rPr>
              <a:t>disorders</a:t>
            </a:r>
            <a:r>
              <a:rPr lang="es-ES_tradnl" sz="800" dirty="0">
                <a:solidFill>
                  <a:schemeClr val="tx1"/>
                </a:solidFill>
                <a:effectLst/>
                <a:latin typeface="Times New Roman" panose="02020603050405020304" pitchFamily="18" charset="0"/>
                <a:ea typeface="SimSun" panose="02010600030101010101" pitchFamily="2" charset="-122"/>
              </a:rPr>
              <a:t>: OWAS </a:t>
            </a:r>
            <a:r>
              <a:rPr lang="es-ES_tradnl" sz="800" dirty="0" err="1">
                <a:solidFill>
                  <a:schemeClr val="tx1"/>
                </a:solidFill>
                <a:effectLst/>
                <a:latin typeface="Times New Roman" panose="02020603050405020304" pitchFamily="18" charset="0"/>
                <a:ea typeface="SimSun" panose="02010600030101010101" pitchFamily="2" charset="-122"/>
              </a:rPr>
              <a:t>review</a:t>
            </a:r>
            <a:r>
              <a:rPr lang="es-ES_tradnl" sz="800" dirty="0">
                <a:solidFill>
                  <a:schemeClr val="tx1"/>
                </a:solidFill>
                <a:effectLst/>
                <a:latin typeface="Times New Roman" panose="02020603050405020304" pitchFamily="18" charset="0"/>
                <a:ea typeface="SimSun" panose="02010600030101010101" pitchFamily="2" charset="-122"/>
              </a:rPr>
              <a:t>. </a:t>
            </a:r>
            <a:r>
              <a:rPr lang="es-ES_tradnl" sz="800" i="1" dirty="0">
                <a:solidFill>
                  <a:schemeClr val="tx1"/>
                </a:solidFill>
                <a:effectLst/>
                <a:latin typeface="Times New Roman" panose="02020603050405020304" pitchFamily="18" charset="0"/>
                <a:ea typeface="SimSun" panose="02010600030101010101" pitchFamily="2" charset="-122"/>
              </a:rPr>
              <a:t>Industrial </a:t>
            </a:r>
            <a:r>
              <a:rPr lang="es-ES_tradnl" sz="800" i="1" dirty="0" err="1">
                <a:solidFill>
                  <a:schemeClr val="tx1"/>
                </a:solidFill>
                <a:effectLst/>
                <a:latin typeface="Times New Roman" panose="02020603050405020304" pitchFamily="18" charset="0"/>
                <a:ea typeface="SimSun" panose="02010600030101010101" pitchFamily="2" charset="-122"/>
              </a:rPr>
              <a:t>Health</a:t>
            </a:r>
            <a:r>
              <a:rPr lang="es-ES_tradnl" sz="800" dirty="0">
                <a:solidFill>
                  <a:schemeClr val="tx1"/>
                </a:solidFill>
                <a:effectLst/>
                <a:latin typeface="Times New Roman" panose="02020603050405020304" pitchFamily="18" charset="0"/>
                <a:ea typeface="SimSun" panose="02010600030101010101" pitchFamily="2" charset="-122"/>
              </a:rPr>
              <a:t>, </a:t>
            </a:r>
            <a:r>
              <a:rPr lang="es-ES_tradnl" sz="800" i="1" dirty="0">
                <a:solidFill>
                  <a:schemeClr val="tx1"/>
                </a:solidFill>
                <a:effectLst/>
                <a:latin typeface="Times New Roman" panose="02020603050405020304" pitchFamily="18" charset="0"/>
                <a:ea typeface="SimSun" panose="02010600030101010101" pitchFamily="2" charset="-122"/>
              </a:rPr>
              <a:t>55</a:t>
            </a:r>
            <a:r>
              <a:rPr lang="es-ES_tradnl" sz="800" dirty="0">
                <a:solidFill>
                  <a:schemeClr val="tx1"/>
                </a:solidFill>
                <a:effectLst/>
                <a:latin typeface="Times New Roman" panose="02020603050405020304" pitchFamily="18" charset="0"/>
                <a:ea typeface="SimSun" panose="02010600030101010101" pitchFamily="2" charset="-122"/>
              </a:rPr>
              <a:t>(4), 314-337. https://doi.org/10.2486/indhealth.2016-0191</a:t>
            </a:r>
            <a:r>
              <a:rPr lang="es-EC" sz="8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s-ES_tradnl" sz="800" dirty="0">
              <a:solidFill>
                <a:schemeClr val="tx1"/>
              </a:solidFill>
              <a:effectLst/>
              <a:latin typeface="Times New Roman" panose="02020603050405020304" pitchFamily="18" charset="0"/>
              <a:ea typeface="SimSun" panose="02010600030101010101" pitchFamily="2" charset="-122"/>
            </a:endParaRPr>
          </a:p>
          <a:p>
            <a:endParaRPr lang="es-EC" sz="800" dirty="0">
              <a:solidFill>
                <a:schemeClr val="tx1"/>
              </a:solidFill>
            </a:endParaRPr>
          </a:p>
        </p:txBody>
      </p:sp>
    </p:spTree>
    <p:extLst>
      <p:ext uri="{BB962C8B-B14F-4D97-AF65-F5344CB8AC3E}">
        <p14:creationId xmlns:p14="http://schemas.microsoft.com/office/powerpoint/2010/main" val="63782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789AAB5D-F557-4F3F-BD16-613293F377C5}"/>
              </a:ext>
            </a:extLst>
          </p:cNvPr>
          <p:cNvSpPr txBox="1"/>
          <p:nvPr/>
        </p:nvSpPr>
        <p:spPr>
          <a:xfrm>
            <a:off x="838200" y="732171"/>
            <a:ext cx="1925543" cy="461665"/>
          </a:xfrm>
          <a:prstGeom prst="rect">
            <a:avLst/>
          </a:prstGeom>
          <a:noFill/>
        </p:spPr>
        <p:txBody>
          <a:bodyPr wrap="square">
            <a:spAutoFit/>
          </a:bodyPr>
          <a:lstStyle/>
          <a:p>
            <a:pPr lvl="0"/>
            <a:r>
              <a:rPr lang="es-ES" sz="2400" b="1" dirty="0"/>
              <a:t>DISCUSIÓN</a:t>
            </a:r>
            <a:endParaRPr lang="es-EC" sz="2400" b="1" dirty="0"/>
          </a:p>
        </p:txBody>
      </p:sp>
      <p:graphicFrame>
        <p:nvGraphicFramePr>
          <p:cNvPr id="5" name="Diagrama 4">
            <a:extLst>
              <a:ext uri="{FF2B5EF4-FFF2-40B4-BE49-F238E27FC236}">
                <a16:creationId xmlns:a16="http://schemas.microsoft.com/office/drawing/2014/main" id="{F8A037DA-C14E-4EBF-A5BF-1148215E4304}"/>
              </a:ext>
            </a:extLst>
          </p:cNvPr>
          <p:cNvGraphicFramePr/>
          <p:nvPr>
            <p:extLst>
              <p:ext uri="{D42A27DB-BD31-4B8C-83A1-F6EECF244321}">
                <p14:modId xmlns:p14="http://schemas.microsoft.com/office/powerpoint/2010/main" val="3598752335"/>
              </p:ext>
            </p:extLst>
          </p:nvPr>
        </p:nvGraphicFramePr>
        <p:xfrm>
          <a:off x="653140" y="950685"/>
          <a:ext cx="8345717" cy="4143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72B486D4-1495-4B39-86CC-99A9D664FB36}"/>
              </a:ext>
            </a:extLst>
          </p:cNvPr>
          <p:cNvSpPr txBox="1"/>
          <p:nvPr/>
        </p:nvSpPr>
        <p:spPr>
          <a:xfrm>
            <a:off x="725714" y="4693771"/>
            <a:ext cx="6963264" cy="400110"/>
          </a:xfrm>
          <a:prstGeom prst="rect">
            <a:avLst/>
          </a:prstGeom>
          <a:noFill/>
        </p:spPr>
        <p:txBody>
          <a:bodyPr wrap="square">
            <a:spAutoFit/>
          </a:bodyPr>
          <a:lstStyle/>
          <a:p>
            <a:pPr>
              <a:lnSpc>
                <a:spcPts val="1150"/>
              </a:lnSpc>
            </a:pPr>
            <a:r>
              <a:rPr lang="es-ES_tradnl" sz="800" i="1" dirty="0">
                <a:effectLst/>
                <a:latin typeface="Times New Roman" panose="02020603050405020304" pitchFamily="18" charset="0"/>
                <a:ea typeface="SimSun" panose="02010600030101010101" pitchFamily="2" charset="-122"/>
              </a:rPr>
              <a:t>(11) </a:t>
            </a:r>
            <a:r>
              <a:rPr lang="es-ES_tradnl" sz="800" i="1" dirty="0" err="1">
                <a:effectLst/>
                <a:latin typeface="Times New Roman" panose="02020603050405020304" pitchFamily="18" charset="0"/>
                <a:ea typeface="SimSun" panose="02010600030101010101" pitchFamily="2" charset="-122"/>
              </a:rPr>
              <a:t>Work-related</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musculoskeletal</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disorders</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Prevalence</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costs</a:t>
            </a:r>
            <a:r>
              <a:rPr lang="es-ES_tradnl" sz="800" i="1" dirty="0">
                <a:effectLst/>
                <a:latin typeface="Times New Roman" panose="02020603050405020304" pitchFamily="18" charset="0"/>
                <a:ea typeface="SimSun" panose="02010600030101010101" pitchFamily="2" charset="-122"/>
              </a:rPr>
              <a:t> and </a:t>
            </a:r>
            <a:r>
              <a:rPr lang="es-ES_tradnl" sz="800" i="1" dirty="0" err="1">
                <a:effectLst/>
                <a:latin typeface="Times New Roman" panose="02020603050405020304" pitchFamily="18" charset="0"/>
                <a:ea typeface="SimSun" panose="02010600030101010101" pitchFamily="2" charset="-122"/>
              </a:rPr>
              <a:t>demographics</a:t>
            </a:r>
            <a:r>
              <a:rPr lang="es-ES_tradnl" sz="800" i="1" dirty="0">
                <a:effectLst/>
                <a:latin typeface="Times New Roman" panose="02020603050405020304" pitchFamily="18" charset="0"/>
                <a:ea typeface="SimSun" panose="02010600030101010101" pitchFamily="2" charset="-122"/>
              </a:rPr>
              <a:t> in </a:t>
            </a:r>
            <a:r>
              <a:rPr lang="es-ES_tradnl" sz="800" i="1" dirty="0" err="1">
                <a:effectLst/>
                <a:latin typeface="Times New Roman" panose="02020603050405020304" pitchFamily="18" charset="0"/>
                <a:ea typeface="SimSun" panose="02010600030101010101" pitchFamily="2" charset="-122"/>
              </a:rPr>
              <a:t>the</a:t>
            </a:r>
            <a:r>
              <a:rPr lang="es-ES_tradnl" sz="800" i="1" dirty="0">
                <a:effectLst/>
                <a:latin typeface="Times New Roman" panose="02020603050405020304" pitchFamily="18" charset="0"/>
                <a:ea typeface="SimSun" panose="02010600030101010101" pitchFamily="2" charset="-122"/>
              </a:rPr>
              <a:t> EU - Salud y seguridad en el trabajo—EU-OSHA</a:t>
            </a:r>
            <a:r>
              <a:rPr lang="es-ES_tradnl" sz="800" dirty="0">
                <a:effectLst/>
                <a:latin typeface="Times New Roman" panose="02020603050405020304" pitchFamily="18" charset="0"/>
                <a:ea typeface="SimSun" panose="02010600030101010101" pitchFamily="2" charset="-122"/>
              </a:rPr>
              <a:t>. (2019, noviembre 15). https://osha.europa.eu/es/publications/msds-facts-and-figures-overview-prevalence-costs-and-demographics-msds-europe/view</a:t>
            </a:r>
            <a:endParaRPr lang="es-EC" sz="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28937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789AAB5D-F557-4F3F-BD16-613293F377C5}"/>
              </a:ext>
            </a:extLst>
          </p:cNvPr>
          <p:cNvSpPr txBox="1"/>
          <p:nvPr/>
        </p:nvSpPr>
        <p:spPr>
          <a:xfrm>
            <a:off x="838200" y="732171"/>
            <a:ext cx="1925543" cy="461665"/>
          </a:xfrm>
          <a:prstGeom prst="rect">
            <a:avLst/>
          </a:prstGeom>
          <a:noFill/>
        </p:spPr>
        <p:txBody>
          <a:bodyPr wrap="square">
            <a:spAutoFit/>
          </a:bodyPr>
          <a:lstStyle/>
          <a:p>
            <a:pPr lvl="0"/>
            <a:r>
              <a:rPr lang="es-ES" sz="2400" b="1" dirty="0"/>
              <a:t>DISCUSIÓN</a:t>
            </a:r>
            <a:endParaRPr lang="es-EC" sz="2400" b="1" dirty="0"/>
          </a:p>
        </p:txBody>
      </p:sp>
      <p:sp>
        <p:nvSpPr>
          <p:cNvPr id="6" name="CuadroTexto 5">
            <a:extLst>
              <a:ext uri="{FF2B5EF4-FFF2-40B4-BE49-F238E27FC236}">
                <a16:creationId xmlns:a16="http://schemas.microsoft.com/office/drawing/2014/main" id="{2CC12016-6749-4E55-A290-4FA22C98DA81}"/>
              </a:ext>
            </a:extLst>
          </p:cNvPr>
          <p:cNvSpPr txBox="1"/>
          <p:nvPr/>
        </p:nvSpPr>
        <p:spPr>
          <a:xfrm>
            <a:off x="899494" y="1193836"/>
            <a:ext cx="7867136" cy="523220"/>
          </a:xfrm>
          <a:prstGeom prst="rect">
            <a:avLst/>
          </a:prstGeom>
          <a:noFill/>
        </p:spPr>
        <p:txBody>
          <a:bodyPr wrap="square">
            <a:spAutoFit/>
          </a:bodyPr>
          <a:lstStyle/>
          <a:p>
            <a:r>
              <a:rPr lang="es-ES" dirty="0"/>
              <a:t>Considerando la evaluación de riesgos aplicadas a dos de las líneas de envasado de mantecas y margarinas con respecto a la carga postural:</a:t>
            </a:r>
          </a:p>
        </p:txBody>
      </p:sp>
      <p:pic>
        <p:nvPicPr>
          <p:cNvPr id="7" name="Imagen 6">
            <a:extLst>
              <a:ext uri="{FF2B5EF4-FFF2-40B4-BE49-F238E27FC236}">
                <a16:creationId xmlns:a16="http://schemas.microsoft.com/office/drawing/2014/main" id="{62563FF4-5C7F-4CE7-BEFD-9D24063E2291}"/>
              </a:ext>
            </a:extLst>
          </p:cNvPr>
          <p:cNvPicPr/>
          <p:nvPr/>
        </p:nvPicPr>
        <p:blipFill rotWithShape="1">
          <a:blip r:embed="rId4"/>
          <a:srcRect l="24677" t="26150" r="39692" b="50393"/>
          <a:stretch/>
        </p:blipFill>
        <p:spPr bwMode="auto">
          <a:xfrm>
            <a:off x="1795105" y="1717055"/>
            <a:ext cx="2603110" cy="1405451"/>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31CD2901-D3A1-4D49-984C-51DC32F2BAE0}"/>
              </a:ext>
            </a:extLst>
          </p:cNvPr>
          <p:cNvPicPr/>
          <p:nvPr/>
        </p:nvPicPr>
        <p:blipFill rotWithShape="1">
          <a:blip r:embed="rId5"/>
          <a:srcRect l="25348" t="40134" r="47070" b="38095"/>
          <a:stretch/>
        </p:blipFill>
        <p:spPr bwMode="auto">
          <a:xfrm>
            <a:off x="5021940" y="1703321"/>
            <a:ext cx="3805983" cy="1610213"/>
          </a:xfrm>
          <a:prstGeom prst="rect">
            <a:avLst/>
          </a:prstGeom>
          <a:ln>
            <a:noFill/>
          </a:ln>
          <a:extLst>
            <a:ext uri="{53640926-AAD7-44D8-BBD7-CCE9431645EC}">
              <a14:shadowObscured xmlns:a14="http://schemas.microsoft.com/office/drawing/2010/main"/>
            </a:ext>
          </a:extLst>
        </p:spPr>
      </p:pic>
      <p:graphicFrame>
        <p:nvGraphicFramePr>
          <p:cNvPr id="9" name="Diagrama 8">
            <a:extLst>
              <a:ext uri="{FF2B5EF4-FFF2-40B4-BE49-F238E27FC236}">
                <a16:creationId xmlns:a16="http://schemas.microsoft.com/office/drawing/2014/main" id="{83F24966-FDC8-485C-8986-DA89776AA25B}"/>
              </a:ext>
            </a:extLst>
          </p:cNvPr>
          <p:cNvGraphicFramePr/>
          <p:nvPr>
            <p:extLst>
              <p:ext uri="{D42A27DB-BD31-4B8C-83A1-F6EECF244321}">
                <p14:modId xmlns:p14="http://schemas.microsoft.com/office/powerpoint/2010/main" val="2610675035"/>
              </p:ext>
            </p:extLst>
          </p:nvPr>
        </p:nvGraphicFramePr>
        <p:xfrm>
          <a:off x="899494" y="3532239"/>
          <a:ext cx="7932449" cy="12350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8109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35105"/>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789AAB5D-F557-4F3F-BD16-613293F377C5}"/>
              </a:ext>
            </a:extLst>
          </p:cNvPr>
          <p:cNvSpPr txBox="1"/>
          <p:nvPr/>
        </p:nvSpPr>
        <p:spPr>
          <a:xfrm>
            <a:off x="838200" y="732171"/>
            <a:ext cx="1925543" cy="461665"/>
          </a:xfrm>
          <a:prstGeom prst="rect">
            <a:avLst/>
          </a:prstGeom>
          <a:noFill/>
        </p:spPr>
        <p:txBody>
          <a:bodyPr wrap="square">
            <a:spAutoFit/>
          </a:bodyPr>
          <a:lstStyle/>
          <a:p>
            <a:pPr lvl="0"/>
            <a:r>
              <a:rPr lang="es-ES" sz="2400" b="1" dirty="0"/>
              <a:t>DISCUSIÓN</a:t>
            </a:r>
            <a:endParaRPr lang="es-EC" sz="2400" b="1" dirty="0"/>
          </a:p>
        </p:txBody>
      </p:sp>
      <p:graphicFrame>
        <p:nvGraphicFramePr>
          <p:cNvPr id="11" name="Marcador de contenido 1">
            <a:extLst>
              <a:ext uri="{FF2B5EF4-FFF2-40B4-BE49-F238E27FC236}">
                <a16:creationId xmlns:a16="http://schemas.microsoft.com/office/drawing/2014/main" id="{C1BCCD30-B7EB-4A43-BC28-003CDAE31D22}"/>
              </a:ext>
            </a:extLst>
          </p:cNvPr>
          <p:cNvGraphicFramePr>
            <a:graphicFrameLocks/>
          </p:cNvGraphicFramePr>
          <p:nvPr>
            <p:extLst>
              <p:ext uri="{D42A27DB-BD31-4B8C-83A1-F6EECF244321}">
                <p14:modId xmlns:p14="http://schemas.microsoft.com/office/powerpoint/2010/main" val="1542078024"/>
              </p:ext>
            </p:extLst>
          </p:nvPr>
        </p:nvGraphicFramePr>
        <p:xfrm>
          <a:off x="838200" y="899888"/>
          <a:ext cx="8255001" cy="3343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CuadroTexto 11">
            <a:extLst>
              <a:ext uri="{FF2B5EF4-FFF2-40B4-BE49-F238E27FC236}">
                <a16:creationId xmlns:a16="http://schemas.microsoft.com/office/drawing/2014/main" id="{E3BDABB8-3958-41CC-904E-C121221C3C6A}"/>
              </a:ext>
            </a:extLst>
          </p:cNvPr>
          <p:cNvSpPr txBox="1"/>
          <p:nvPr/>
        </p:nvSpPr>
        <p:spPr>
          <a:xfrm>
            <a:off x="681502" y="4598170"/>
            <a:ext cx="7468270" cy="385683"/>
          </a:xfrm>
          <a:prstGeom prst="rect">
            <a:avLst/>
          </a:prstGeom>
          <a:noFill/>
        </p:spPr>
        <p:txBody>
          <a:bodyPr wrap="square">
            <a:spAutoFit/>
          </a:bodyPr>
          <a:lstStyle/>
          <a:p>
            <a:pPr>
              <a:lnSpc>
                <a:spcPts val="1150"/>
              </a:lnSpc>
            </a:pPr>
            <a:r>
              <a:rPr lang="es-ES_tradnl" sz="800" i="1" dirty="0">
                <a:effectLst/>
                <a:latin typeface="Times New Roman" panose="02020603050405020304" pitchFamily="18" charset="0"/>
                <a:ea typeface="SimSun" panose="02010600030101010101" pitchFamily="2" charset="-122"/>
              </a:rPr>
              <a:t>(12) Declaración del Centenario de la OIT para el Futuro del Trabajo</a:t>
            </a:r>
            <a:r>
              <a:rPr lang="es-ES_tradnl" sz="800" dirty="0">
                <a:effectLst/>
                <a:latin typeface="Times New Roman" panose="02020603050405020304" pitchFamily="18" charset="0"/>
                <a:ea typeface="SimSun" panose="02010600030101010101" pitchFamily="2" charset="-122"/>
              </a:rPr>
              <a:t>. (2019, septiembre 25). [Documento de reunión]. http://www.ilo.org/ilc/ILCSessions/108/reports/texts-adopted/WCMS_711699/lang--es/index.htm</a:t>
            </a:r>
            <a:endParaRPr lang="es-EC" sz="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64268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5" name="CuadroTexto 4">
            <a:extLst>
              <a:ext uri="{FF2B5EF4-FFF2-40B4-BE49-F238E27FC236}">
                <a16:creationId xmlns:a16="http://schemas.microsoft.com/office/drawing/2014/main" id="{56184FFF-B062-46F9-BA8F-F24DD480EDEA}"/>
              </a:ext>
            </a:extLst>
          </p:cNvPr>
          <p:cNvSpPr txBox="1"/>
          <p:nvPr/>
        </p:nvSpPr>
        <p:spPr>
          <a:xfrm>
            <a:off x="987641" y="752045"/>
            <a:ext cx="2742530" cy="461665"/>
          </a:xfrm>
          <a:prstGeom prst="rect">
            <a:avLst/>
          </a:prstGeom>
          <a:noFill/>
        </p:spPr>
        <p:txBody>
          <a:bodyPr wrap="square">
            <a:spAutoFit/>
          </a:bodyPr>
          <a:lstStyle/>
          <a:p>
            <a:pPr lvl="0"/>
            <a:r>
              <a:rPr lang="es-ES" sz="2400" b="1" dirty="0">
                <a:latin typeface="+mj-lt"/>
              </a:rPr>
              <a:t>CONCLUSIONES</a:t>
            </a:r>
            <a:endParaRPr lang="es-EC" sz="2400" b="1" dirty="0">
              <a:latin typeface="+mj-lt"/>
            </a:endParaRPr>
          </a:p>
        </p:txBody>
      </p:sp>
      <p:graphicFrame>
        <p:nvGraphicFramePr>
          <p:cNvPr id="9" name="Marcador de contenido 1">
            <a:extLst>
              <a:ext uri="{FF2B5EF4-FFF2-40B4-BE49-F238E27FC236}">
                <a16:creationId xmlns:a16="http://schemas.microsoft.com/office/drawing/2014/main" id="{371A1F0F-D627-42E5-878E-50B47976B64A}"/>
              </a:ext>
            </a:extLst>
          </p:cNvPr>
          <p:cNvGraphicFramePr>
            <a:graphicFrameLocks/>
          </p:cNvGraphicFramePr>
          <p:nvPr>
            <p:extLst>
              <p:ext uri="{D42A27DB-BD31-4B8C-83A1-F6EECF244321}">
                <p14:modId xmlns:p14="http://schemas.microsoft.com/office/powerpoint/2010/main" val="1733389973"/>
              </p:ext>
            </p:extLst>
          </p:nvPr>
        </p:nvGraphicFramePr>
        <p:xfrm>
          <a:off x="838200" y="1381579"/>
          <a:ext cx="7674429" cy="3064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79ED30B2-5B96-4AB0-8C18-B5822480BC43}"/>
              </a:ext>
            </a:extLst>
          </p:cNvPr>
          <p:cNvSpPr txBox="1"/>
          <p:nvPr/>
        </p:nvSpPr>
        <p:spPr>
          <a:xfrm>
            <a:off x="792685" y="4734606"/>
            <a:ext cx="8277758" cy="215444"/>
          </a:xfrm>
          <a:prstGeom prst="rect">
            <a:avLst/>
          </a:prstGeom>
          <a:noFill/>
        </p:spPr>
        <p:txBody>
          <a:bodyPr wrap="square">
            <a:spAutoFit/>
          </a:bodyPr>
          <a:lstStyle/>
          <a:p>
            <a:r>
              <a:rPr lang="es-ES_tradnl" sz="800" i="1" dirty="0">
                <a:effectLst/>
                <a:latin typeface="Times New Roman" panose="02020603050405020304" pitchFamily="18" charset="0"/>
                <a:ea typeface="SimSun" panose="02010600030101010101" pitchFamily="2" charset="-122"/>
              </a:rPr>
              <a:t>(13) Diseño de puestos de trabajo—Portal INSST - INSST</a:t>
            </a:r>
            <a:r>
              <a:rPr lang="es-ES_tradnl" sz="800" dirty="0">
                <a:effectLst/>
                <a:latin typeface="Times New Roman" panose="02020603050405020304" pitchFamily="18" charset="0"/>
                <a:ea typeface="SimSun" panose="02010600030101010101" pitchFamily="2" charset="-122"/>
              </a:rPr>
              <a:t>. (s. f.). Portal INSST. Recuperado 16 de mayo de 2021, de https://www.insst.es</a:t>
            </a:r>
            <a:endParaRPr lang="es-EC" sz="800" dirty="0"/>
          </a:p>
        </p:txBody>
      </p:sp>
    </p:spTree>
    <p:extLst>
      <p:ext uri="{BB962C8B-B14F-4D97-AF65-F5344CB8AC3E}">
        <p14:creationId xmlns:p14="http://schemas.microsoft.com/office/powerpoint/2010/main" val="109924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acias Por Su Atencion Png - Company Culture Png - 2634x1423 PNG Download  - PNGkit">
            <a:extLst>
              <a:ext uri="{FF2B5EF4-FFF2-40B4-BE49-F238E27FC236}">
                <a16:creationId xmlns:a16="http://schemas.microsoft.com/office/drawing/2014/main" id="{01B4F936-6FD8-495B-8BC1-5BAD4A87F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577" y="732612"/>
            <a:ext cx="5700598" cy="3350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 access G - Amig@s muchas gracias por su atención y sus... | Facebook">
            <a:extLst>
              <a:ext uri="{FF2B5EF4-FFF2-40B4-BE49-F238E27FC236}">
                <a16:creationId xmlns:a16="http://schemas.microsoft.com/office/drawing/2014/main" id="{7F15D449-E1AB-4473-866B-ADD6B9E1D2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69" t="16470" r="19428" b="19472"/>
          <a:stretch/>
        </p:blipFill>
        <p:spPr bwMode="auto">
          <a:xfrm>
            <a:off x="7525175" y="4026941"/>
            <a:ext cx="1618825" cy="111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50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a:t>
            </a:r>
            <a:r>
              <a:rPr kumimoji="0" lang="es-ES_tradnl" sz="1200" i="0" u="none" strike="noStrike" kern="1200" cap="none" spc="0" normalizeH="0" baseline="0" noProof="0" dirty="0">
                <a:ln>
                  <a:noFill/>
                </a:ln>
                <a:solidFill>
                  <a:schemeClr val="tx2">
                    <a:lumMod val="50000"/>
                  </a:schemeClr>
                </a:solidFill>
                <a:uLnTx/>
                <a:uFillTx/>
                <a:latin typeface="+mj-lt"/>
                <a:ea typeface="Arial" panose="020B0604020202020204" pitchFamily="34" charset="0"/>
                <a:cs typeface="+mj-cs"/>
              </a:rPr>
              <a:t>ERGONÓMICO</a:t>
            </a: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17" name="CuadroTexto 16">
            <a:extLst>
              <a:ext uri="{FF2B5EF4-FFF2-40B4-BE49-F238E27FC236}">
                <a16:creationId xmlns:a16="http://schemas.microsoft.com/office/drawing/2014/main" id="{ED8951F1-F617-4FCD-A4BB-09A324F9EF07}"/>
              </a:ext>
            </a:extLst>
          </p:cNvPr>
          <p:cNvSpPr txBox="1"/>
          <p:nvPr/>
        </p:nvSpPr>
        <p:spPr>
          <a:xfrm>
            <a:off x="657225" y="739803"/>
            <a:ext cx="2596338" cy="461665"/>
          </a:xfrm>
          <a:prstGeom prst="rect">
            <a:avLst/>
          </a:prstGeom>
          <a:noFill/>
        </p:spPr>
        <p:txBody>
          <a:bodyPr wrap="square">
            <a:spAutoFit/>
          </a:bodyPr>
          <a:lstStyle/>
          <a:p>
            <a:pPr lvl="0"/>
            <a:r>
              <a:rPr lang="es-ES" sz="2400" b="1" dirty="0">
                <a:latin typeface="+mj-lt"/>
              </a:rPr>
              <a:t>INTRODUCCIÓN</a:t>
            </a:r>
            <a:endParaRPr lang="es-EC" sz="2400" b="1" dirty="0">
              <a:latin typeface="+mj-lt"/>
            </a:endParaRPr>
          </a:p>
        </p:txBody>
      </p:sp>
      <p:graphicFrame>
        <p:nvGraphicFramePr>
          <p:cNvPr id="18" name="Marcador de contenido 7">
            <a:extLst>
              <a:ext uri="{FF2B5EF4-FFF2-40B4-BE49-F238E27FC236}">
                <a16:creationId xmlns:a16="http://schemas.microsoft.com/office/drawing/2014/main" id="{6AB50913-DACD-4413-99EC-44C4F0CCBE04}"/>
              </a:ext>
            </a:extLst>
          </p:cNvPr>
          <p:cNvGraphicFramePr>
            <a:graphicFrameLocks/>
          </p:cNvGraphicFramePr>
          <p:nvPr>
            <p:extLst>
              <p:ext uri="{D42A27DB-BD31-4B8C-83A1-F6EECF244321}">
                <p14:modId xmlns:p14="http://schemas.microsoft.com/office/powerpoint/2010/main" val="2750136824"/>
              </p:ext>
            </p:extLst>
          </p:nvPr>
        </p:nvGraphicFramePr>
        <p:xfrm>
          <a:off x="434894" y="1360967"/>
          <a:ext cx="7525348" cy="2697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a:extLst>
              <a:ext uri="{FF2B5EF4-FFF2-40B4-BE49-F238E27FC236}">
                <a16:creationId xmlns:a16="http://schemas.microsoft.com/office/drawing/2014/main" id="{D8E0777B-C3D5-4615-B1E2-0C2C4FBD1157}"/>
              </a:ext>
            </a:extLst>
          </p:cNvPr>
          <p:cNvSpPr txBox="1"/>
          <p:nvPr/>
        </p:nvSpPr>
        <p:spPr>
          <a:xfrm>
            <a:off x="657225" y="4488834"/>
            <a:ext cx="8181975" cy="654666"/>
          </a:xfrm>
          <a:prstGeom prst="rect">
            <a:avLst/>
          </a:prstGeom>
          <a:noFill/>
        </p:spPr>
        <p:txBody>
          <a:bodyPr wrap="square" rtlCol="0">
            <a:spAutoFit/>
          </a:bodyPr>
          <a:lstStyle/>
          <a:p>
            <a:pPr>
              <a:lnSpc>
                <a:spcPts val="1150"/>
              </a:lnSpc>
            </a:pP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(1) Trabajar para un futuro más prometedor – Comisión Mundial sobre el Futuro del Trabajo. (2019). </a:t>
            </a: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Primera edición 2019</a:t>
            </a: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88. ISBN 978-92-2-132804-9 (</a:t>
            </a:r>
            <a:r>
              <a:rPr lang="es-ES_tradnl" sz="8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pdf</a:t>
            </a: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web).</a:t>
            </a:r>
          </a:p>
          <a:p>
            <a:pPr>
              <a:lnSpc>
                <a:spcPts val="1150"/>
              </a:lnSpc>
            </a:pP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(2) Safety + </a:t>
            </a:r>
            <a:r>
              <a:rPr lang="es-ES_tradnl" sz="800" i="1"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Health</a:t>
            </a: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s-ES_tradnl" sz="800" i="1"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for</a:t>
            </a: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s-ES_tradnl" sz="800" i="1"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All</a:t>
            </a: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—Key </a:t>
            </a:r>
            <a:r>
              <a:rPr lang="es-ES_tradnl" sz="800" i="1"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facts</a:t>
            </a: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and figures (2016-2020)</a:t>
            </a: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(2020, diciembre 15). [</a:t>
            </a:r>
            <a:r>
              <a:rPr lang="es-ES_tradnl" sz="800" dirty="0" err="1">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Publication</a:t>
            </a: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a:t>
            </a: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hlinkClick r:id="rId9">
                  <a:extLst>
                    <a:ext uri="{A12FA001-AC4F-418D-AE19-62706E023703}">
                      <ahyp:hlinkClr xmlns:ahyp="http://schemas.microsoft.com/office/drawing/2018/hyperlinkcolor" val="tx"/>
                    </a:ext>
                  </a:extLst>
                </a:hlinkClick>
              </a:rPr>
              <a:t>http://www.ilo.org/global/topics/safety-and-health-at-work/WCMS_764208/lang--en/index.htm</a:t>
            </a:r>
            <a:endPar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07000"/>
              </a:lnSpc>
              <a:spcAft>
                <a:spcPts val="800"/>
              </a:spcAft>
            </a:pPr>
            <a:r>
              <a:rPr lang="es-ES_tradnl" sz="800" i="1"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(3) Revista de Seguridad y Salud en el Trabajo, Número 104.  Octubre 2020.</a:t>
            </a:r>
            <a:r>
              <a:rPr lang="es-ES_tradnl"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 (s. f.). Recuperado 16 de mayo de 2021, de https://www.insst.es/documents/94886/727748/Revista+SST+-+N%C3%BAmero+104+(versi%C3%B3n+pdf)</a:t>
            </a:r>
            <a:r>
              <a:rPr lang="es-EC" sz="800" dirty="0">
                <a:solidFill>
                  <a:schemeClr val="tx1">
                    <a:lumMod val="50000"/>
                  </a:schemeClr>
                </a:solidFill>
                <a:latin typeface="Times New Roman" panose="02020603050405020304" pitchFamily="18" charset="0"/>
                <a:ea typeface="SimSun" panose="02010600030101010101" pitchFamily="2" charset="-122"/>
                <a:cs typeface="Times New Roman" panose="02020603050405020304" pitchFamily="18" charset="0"/>
              </a:rPr>
              <a:t>.</a:t>
            </a:r>
            <a:endParaRPr lang="es-EC" sz="800" dirty="0">
              <a:solidFill>
                <a:schemeClr val="tx1">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17" name="CuadroTexto 16">
            <a:extLst>
              <a:ext uri="{FF2B5EF4-FFF2-40B4-BE49-F238E27FC236}">
                <a16:creationId xmlns:a16="http://schemas.microsoft.com/office/drawing/2014/main" id="{ED8951F1-F617-4FCD-A4BB-09A324F9EF07}"/>
              </a:ext>
            </a:extLst>
          </p:cNvPr>
          <p:cNvSpPr txBox="1"/>
          <p:nvPr/>
        </p:nvSpPr>
        <p:spPr>
          <a:xfrm>
            <a:off x="657225" y="739803"/>
            <a:ext cx="2596338" cy="461665"/>
          </a:xfrm>
          <a:prstGeom prst="rect">
            <a:avLst/>
          </a:prstGeom>
          <a:noFill/>
        </p:spPr>
        <p:txBody>
          <a:bodyPr wrap="square">
            <a:spAutoFit/>
          </a:bodyPr>
          <a:lstStyle/>
          <a:p>
            <a:pPr lvl="0"/>
            <a:r>
              <a:rPr lang="es-ES" sz="2400" b="1" dirty="0">
                <a:latin typeface="+mj-lt"/>
              </a:rPr>
              <a:t>INTRODUCCIÓN</a:t>
            </a:r>
            <a:endParaRPr lang="es-EC" sz="2400" b="1" dirty="0">
              <a:latin typeface="+mj-lt"/>
            </a:endParaRPr>
          </a:p>
        </p:txBody>
      </p:sp>
      <p:graphicFrame>
        <p:nvGraphicFramePr>
          <p:cNvPr id="5" name="Marcador de contenido 7">
            <a:extLst>
              <a:ext uri="{FF2B5EF4-FFF2-40B4-BE49-F238E27FC236}">
                <a16:creationId xmlns:a16="http://schemas.microsoft.com/office/drawing/2014/main" id="{F5A1D1B7-5ADF-4CF3-9B34-E1F9152C73CC}"/>
              </a:ext>
            </a:extLst>
          </p:cNvPr>
          <p:cNvGraphicFramePr>
            <a:graphicFrameLocks/>
          </p:cNvGraphicFramePr>
          <p:nvPr>
            <p:extLst>
              <p:ext uri="{D42A27DB-BD31-4B8C-83A1-F6EECF244321}">
                <p14:modId xmlns:p14="http://schemas.microsoft.com/office/powerpoint/2010/main" val="2490495313"/>
              </p:ext>
            </p:extLst>
          </p:nvPr>
        </p:nvGraphicFramePr>
        <p:xfrm>
          <a:off x="657225" y="1294342"/>
          <a:ext cx="8047296" cy="2979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AE050FEB-005C-4E1D-AD97-F2BABFB036D0}"/>
              </a:ext>
            </a:extLst>
          </p:cNvPr>
          <p:cNvSpPr txBox="1"/>
          <p:nvPr/>
        </p:nvSpPr>
        <p:spPr>
          <a:xfrm>
            <a:off x="615138" y="4355546"/>
            <a:ext cx="8383772" cy="846730"/>
          </a:xfrm>
          <a:prstGeom prst="rect">
            <a:avLst/>
          </a:prstGeom>
          <a:noFill/>
        </p:spPr>
        <p:txBody>
          <a:bodyPr wrap="square" rtlCol="0">
            <a:spAutoFit/>
          </a:bodyPr>
          <a:lstStyle/>
          <a:p>
            <a:pPr>
              <a:lnSpc>
                <a:spcPts val="1150"/>
              </a:lnSpc>
            </a:pPr>
            <a:r>
              <a:rPr lang="es-ES_tradnl" sz="800" dirty="0">
                <a:effectLst/>
                <a:latin typeface="Times New Roman" panose="02020603050405020304" pitchFamily="18" charset="0"/>
                <a:ea typeface="SimSun" panose="02010600030101010101" pitchFamily="2" charset="-122"/>
              </a:rPr>
              <a:t>(4) Vásconez Illapa, R. G., Gómez García, A. R., Merino Salazar, P. A., </a:t>
            </a:r>
            <a:r>
              <a:rPr lang="es-ES_tradnl" sz="800" dirty="0" err="1">
                <a:effectLst/>
                <a:latin typeface="Times New Roman" panose="02020603050405020304" pitchFamily="18" charset="0"/>
                <a:ea typeface="SimSun" panose="02010600030101010101" pitchFamily="2" charset="-122"/>
              </a:rPr>
              <a:t>Suasnavas</a:t>
            </a:r>
            <a:r>
              <a:rPr lang="es-ES_tradnl" sz="800" dirty="0">
                <a:effectLst/>
                <a:latin typeface="Times New Roman" panose="02020603050405020304" pitchFamily="18" charset="0"/>
                <a:ea typeface="SimSun" panose="02010600030101010101" pitchFamily="2" charset="-122"/>
              </a:rPr>
              <a:t> Bermúdez, P. R., Russo Puga, M. A., &amp; </a:t>
            </a:r>
            <a:r>
              <a:rPr lang="es-ES_tradnl" sz="800" dirty="0" err="1">
                <a:effectLst/>
                <a:latin typeface="Times New Roman" panose="02020603050405020304" pitchFamily="18" charset="0"/>
                <a:ea typeface="SimSun" panose="02010600030101010101" pitchFamily="2" charset="-122"/>
              </a:rPr>
              <a:t>Vilaret</a:t>
            </a:r>
            <a:r>
              <a:rPr lang="es-ES_tradnl" sz="800" dirty="0">
                <a:effectLst/>
                <a:latin typeface="Times New Roman" panose="02020603050405020304" pitchFamily="18" charset="0"/>
                <a:ea typeface="SimSun" panose="02010600030101010101" pitchFamily="2" charset="-122"/>
              </a:rPr>
              <a:t> Serpa, A. (2018). </a:t>
            </a:r>
            <a:r>
              <a:rPr lang="es-ES_tradnl" sz="800" i="1" dirty="0">
                <a:effectLst/>
                <a:latin typeface="Times New Roman" panose="02020603050405020304" pitchFamily="18" charset="0"/>
                <a:ea typeface="SimSun" panose="02010600030101010101" pitchFamily="2" charset="-122"/>
              </a:rPr>
              <a:t>Primera encuesta sobre condiciones de seguridad y salud en el trabajo en micro y pequeñas empresas</a:t>
            </a:r>
            <a:r>
              <a:rPr lang="es-ES_tradnl" sz="800" dirty="0">
                <a:effectLst/>
                <a:latin typeface="Times New Roman" panose="02020603050405020304" pitchFamily="18" charset="0"/>
                <a:ea typeface="SimSun" panose="02010600030101010101" pitchFamily="2" charset="-122"/>
              </a:rPr>
              <a:t>. Universidad Internacional SEK. http://localhost:8080/xmlui/handle/123456789/3217</a:t>
            </a:r>
          </a:p>
          <a:p>
            <a:pPr>
              <a:lnSpc>
                <a:spcPts val="1150"/>
              </a:lnSpc>
            </a:pPr>
            <a:r>
              <a:rPr lang="es-ES_tradnl" sz="800" i="1" dirty="0">
                <a:effectLst/>
                <a:latin typeface="Times New Roman" panose="02020603050405020304" pitchFamily="18" charset="0"/>
                <a:ea typeface="SimSun" panose="02010600030101010101" pitchFamily="2" charset="-122"/>
              </a:rPr>
              <a:t>(5) </a:t>
            </a:r>
            <a:r>
              <a:rPr lang="es-ES_tradnl" sz="800" dirty="0">
                <a:effectLst/>
                <a:latin typeface="Times New Roman" panose="02020603050405020304" pitchFamily="18" charset="0"/>
                <a:ea typeface="SimSun" panose="02010600030101010101" pitchFamily="2" charset="-122"/>
              </a:rPr>
              <a:t>Copyright © International </a:t>
            </a:r>
            <a:r>
              <a:rPr lang="es-ES_tradnl" sz="800" dirty="0" err="1">
                <a:effectLst/>
                <a:latin typeface="Times New Roman" panose="02020603050405020304" pitchFamily="18" charset="0"/>
                <a:ea typeface="SimSun" panose="02010600030101010101" pitchFamily="2" charset="-122"/>
              </a:rPr>
              <a:t>Labour</a:t>
            </a:r>
            <a:r>
              <a:rPr lang="es-ES_tradnl" sz="800" dirty="0">
                <a:effectLst/>
                <a:latin typeface="Times New Roman" panose="02020603050405020304" pitchFamily="18" charset="0"/>
                <a:ea typeface="SimSun" panose="02010600030101010101" pitchFamily="2" charset="-122"/>
              </a:rPr>
              <a:t> </a:t>
            </a:r>
            <a:r>
              <a:rPr lang="es-ES_tradnl" sz="800" dirty="0" err="1">
                <a:effectLst/>
                <a:latin typeface="Times New Roman" panose="02020603050405020304" pitchFamily="18" charset="0"/>
                <a:ea typeface="SimSun" panose="02010600030101010101" pitchFamily="2" charset="-122"/>
              </a:rPr>
              <a:t>Organization</a:t>
            </a:r>
            <a:r>
              <a:rPr lang="es-ES_tradnl" sz="800" dirty="0">
                <a:effectLst/>
                <a:latin typeface="Times New Roman" panose="02020603050405020304" pitchFamily="18" charset="0"/>
                <a:ea typeface="SimSun" panose="02010600030101010101" pitchFamily="2" charset="-122"/>
              </a:rPr>
              <a:t>. (2020, octubre 29). </a:t>
            </a:r>
            <a:r>
              <a:rPr lang="es-ES_tradnl" sz="800" i="1" dirty="0">
                <a:effectLst/>
                <a:latin typeface="Times New Roman" panose="02020603050405020304" pitchFamily="18" charset="0"/>
                <a:ea typeface="SimSun" panose="02010600030101010101" pitchFamily="2" charset="-122"/>
              </a:rPr>
              <a:t>Quick guide </a:t>
            </a:r>
            <a:r>
              <a:rPr lang="es-ES_tradnl" sz="800" i="1" dirty="0" err="1">
                <a:effectLst/>
                <a:latin typeface="Times New Roman" panose="02020603050405020304" pitchFamily="18" charset="0"/>
                <a:ea typeface="SimSun" panose="02010600030101010101" pitchFamily="2" charset="-122"/>
              </a:rPr>
              <a:t>on</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sources</a:t>
            </a:r>
            <a:r>
              <a:rPr lang="es-ES_tradnl" sz="800" i="1" dirty="0">
                <a:effectLst/>
                <a:latin typeface="Times New Roman" panose="02020603050405020304" pitchFamily="18" charset="0"/>
                <a:ea typeface="SimSun" panose="02010600030101010101" pitchFamily="2" charset="-122"/>
              </a:rPr>
              <a:t> and uses </a:t>
            </a:r>
            <a:r>
              <a:rPr lang="es-ES_tradnl" sz="800" i="1" dirty="0" err="1">
                <a:effectLst/>
                <a:latin typeface="Times New Roman" panose="02020603050405020304" pitchFamily="18" charset="0"/>
                <a:ea typeface="SimSun" panose="02010600030101010101" pitchFamily="2" charset="-122"/>
              </a:rPr>
              <a:t>of</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statistics</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on</a:t>
            </a:r>
            <a:r>
              <a:rPr lang="es-ES_tradnl" sz="800" i="1" dirty="0">
                <a:effectLst/>
                <a:latin typeface="Times New Roman" panose="02020603050405020304" pitchFamily="18" charset="0"/>
                <a:ea typeface="SimSun" panose="02010600030101010101" pitchFamily="2" charset="-122"/>
              </a:rPr>
              <a:t> </a:t>
            </a:r>
            <a:r>
              <a:rPr lang="es-ES_tradnl" sz="800" i="1" dirty="0" err="1">
                <a:effectLst/>
                <a:latin typeface="Times New Roman" panose="02020603050405020304" pitchFamily="18" charset="0"/>
                <a:ea typeface="SimSun" panose="02010600030101010101" pitchFamily="2" charset="-122"/>
              </a:rPr>
              <a:t>occupational</a:t>
            </a:r>
            <a:r>
              <a:rPr lang="es-ES_tradnl" sz="800" i="1" dirty="0">
                <a:effectLst/>
                <a:latin typeface="Times New Roman" panose="02020603050405020304" pitchFamily="18" charset="0"/>
                <a:ea typeface="SimSun" panose="02010600030101010101" pitchFamily="2" charset="-122"/>
              </a:rPr>
              <a:t> safety and </a:t>
            </a:r>
            <a:r>
              <a:rPr lang="es-ES_tradnl" sz="800" i="1" dirty="0" err="1">
                <a:effectLst/>
                <a:latin typeface="Times New Roman" panose="02020603050405020304" pitchFamily="18" charset="0"/>
                <a:ea typeface="SimSun" panose="02010600030101010101" pitchFamily="2" charset="-122"/>
              </a:rPr>
              <a:t>health</a:t>
            </a:r>
            <a:r>
              <a:rPr lang="es-ES_tradnl" sz="800" dirty="0">
                <a:effectLst/>
                <a:latin typeface="Times New Roman" panose="02020603050405020304" pitchFamily="18" charset="0"/>
                <a:ea typeface="SimSun" panose="02010600030101010101" pitchFamily="2" charset="-122"/>
              </a:rPr>
              <a:t> [</a:t>
            </a:r>
            <a:r>
              <a:rPr lang="es-ES_tradnl" sz="800" dirty="0" err="1">
                <a:effectLst/>
                <a:latin typeface="Times New Roman" panose="02020603050405020304" pitchFamily="18" charset="0"/>
                <a:ea typeface="SimSun" panose="02010600030101010101" pitchFamily="2" charset="-122"/>
              </a:rPr>
              <a:t>Publication</a:t>
            </a:r>
            <a:r>
              <a:rPr lang="es-ES_tradnl" sz="800" dirty="0">
                <a:effectLst/>
                <a:latin typeface="Times New Roman" panose="02020603050405020304" pitchFamily="18" charset="0"/>
                <a:ea typeface="SimSun" panose="02010600030101010101" pitchFamily="2" charset="-122"/>
              </a:rPr>
              <a:t>]. http://www.ilo.org/global/statistics-and-databases/publications/WCMS_759401/lang--en/index.htm</a:t>
            </a:r>
            <a:endParaRPr lang="es-EC" sz="800" dirty="0">
              <a:effectLst/>
              <a:latin typeface="Times New Roman" panose="02020603050405020304" pitchFamily="18" charset="0"/>
              <a:ea typeface="SimSun" panose="02010600030101010101" pitchFamily="2" charset="-122"/>
            </a:endParaRPr>
          </a:p>
          <a:p>
            <a:pPr>
              <a:lnSpc>
                <a:spcPts val="1150"/>
              </a:lnSpc>
            </a:pPr>
            <a:endParaRPr lang="es-EC" sz="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9429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26E04EF4-350A-405A-8A0E-82220CA38379}"/>
              </a:ext>
            </a:extLst>
          </p:cNvPr>
          <p:cNvSpPr txBox="1"/>
          <p:nvPr/>
        </p:nvSpPr>
        <p:spPr>
          <a:xfrm>
            <a:off x="838200" y="743636"/>
            <a:ext cx="1609725" cy="461665"/>
          </a:xfrm>
          <a:prstGeom prst="rect">
            <a:avLst/>
          </a:prstGeom>
          <a:noFill/>
        </p:spPr>
        <p:txBody>
          <a:bodyPr wrap="square">
            <a:spAutoFit/>
          </a:bodyPr>
          <a:lstStyle/>
          <a:p>
            <a:pPr lvl="0"/>
            <a:r>
              <a:rPr lang="es-ES" sz="2400" b="1" dirty="0">
                <a:latin typeface="+mj-lt"/>
              </a:rPr>
              <a:t>METODO</a:t>
            </a:r>
            <a:endParaRPr lang="es-EC" sz="2400" b="1" dirty="0">
              <a:latin typeface="+mj-lt"/>
            </a:endParaRPr>
          </a:p>
        </p:txBody>
      </p:sp>
      <p:graphicFrame>
        <p:nvGraphicFramePr>
          <p:cNvPr id="10" name="Diagrama 9">
            <a:extLst>
              <a:ext uri="{FF2B5EF4-FFF2-40B4-BE49-F238E27FC236}">
                <a16:creationId xmlns:a16="http://schemas.microsoft.com/office/drawing/2014/main" id="{7E728514-750F-40B4-A8ED-7658A2678145}"/>
              </a:ext>
            </a:extLst>
          </p:cNvPr>
          <p:cNvGraphicFramePr/>
          <p:nvPr>
            <p:extLst>
              <p:ext uri="{D42A27DB-BD31-4B8C-83A1-F6EECF244321}">
                <p14:modId xmlns:p14="http://schemas.microsoft.com/office/powerpoint/2010/main" val="82565326"/>
              </p:ext>
            </p:extLst>
          </p:nvPr>
        </p:nvGraphicFramePr>
        <p:xfrm>
          <a:off x="1314867" y="1302009"/>
          <a:ext cx="6945213" cy="3346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6472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5" name="CuadroTexto 4">
            <a:extLst>
              <a:ext uri="{FF2B5EF4-FFF2-40B4-BE49-F238E27FC236}">
                <a16:creationId xmlns:a16="http://schemas.microsoft.com/office/drawing/2014/main" id="{864589D1-B2CD-4486-9D64-DCB41447407E}"/>
              </a:ext>
            </a:extLst>
          </p:cNvPr>
          <p:cNvSpPr txBox="1"/>
          <p:nvPr/>
        </p:nvSpPr>
        <p:spPr>
          <a:xfrm>
            <a:off x="838200" y="743636"/>
            <a:ext cx="1609725" cy="461665"/>
          </a:xfrm>
          <a:prstGeom prst="rect">
            <a:avLst/>
          </a:prstGeom>
          <a:noFill/>
        </p:spPr>
        <p:txBody>
          <a:bodyPr wrap="square">
            <a:spAutoFit/>
          </a:bodyPr>
          <a:lstStyle/>
          <a:p>
            <a:pPr lvl="0"/>
            <a:r>
              <a:rPr lang="es-ES" sz="2400" b="1" dirty="0">
                <a:latin typeface="+mj-lt"/>
              </a:rPr>
              <a:t>METODO</a:t>
            </a:r>
            <a:endParaRPr lang="es-EC" sz="2400" b="1" dirty="0">
              <a:latin typeface="+mj-lt"/>
            </a:endParaRPr>
          </a:p>
        </p:txBody>
      </p:sp>
      <p:graphicFrame>
        <p:nvGraphicFramePr>
          <p:cNvPr id="10" name="Diagrama 9">
            <a:extLst>
              <a:ext uri="{FF2B5EF4-FFF2-40B4-BE49-F238E27FC236}">
                <a16:creationId xmlns:a16="http://schemas.microsoft.com/office/drawing/2014/main" id="{00828366-EA46-4578-9BBA-1D89C2E0A54D}"/>
              </a:ext>
            </a:extLst>
          </p:cNvPr>
          <p:cNvGraphicFramePr/>
          <p:nvPr>
            <p:extLst>
              <p:ext uri="{D42A27DB-BD31-4B8C-83A1-F6EECF244321}">
                <p14:modId xmlns:p14="http://schemas.microsoft.com/office/powerpoint/2010/main" val="2034300500"/>
              </p:ext>
            </p:extLst>
          </p:nvPr>
        </p:nvGraphicFramePr>
        <p:xfrm>
          <a:off x="1354189" y="1302009"/>
          <a:ext cx="7050314" cy="3210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045E5D59-D69F-411F-8BAD-4B8E6915D86D}"/>
              </a:ext>
            </a:extLst>
          </p:cNvPr>
          <p:cNvSpPr txBox="1"/>
          <p:nvPr/>
        </p:nvSpPr>
        <p:spPr>
          <a:xfrm>
            <a:off x="657225" y="4554310"/>
            <a:ext cx="8302477" cy="539571"/>
          </a:xfrm>
          <a:prstGeom prst="rect">
            <a:avLst/>
          </a:prstGeom>
          <a:noFill/>
        </p:spPr>
        <p:txBody>
          <a:bodyPr wrap="square">
            <a:spAutoFit/>
          </a:bodyPr>
          <a:lstStyle/>
          <a:p>
            <a:pPr>
              <a:lnSpc>
                <a:spcPts val="1150"/>
              </a:lnSpc>
            </a:pPr>
            <a:r>
              <a:rPr lang="es-ES_tradnl" sz="800" i="1" dirty="0">
                <a:effectLst/>
                <a:latin typeface="Times New Roman" panose="02020603050405020304" pitchFamily="18" charset="0"/>
                <a:ea typeface="SimSun" panose="02010600030101010101" pitchFamily="2" charset="-122"/>
              </a:rPr>
              <a:t>(6) Posturas de trabajo: Evaluación del riesgo—Portal INSST - INSST</a:t>
            </a:r>
            <a:r>
              <a:rPr lang="es-ES_tradnl" sz="800" dirty="0">
                <a:effectLst/>
                <a:latin typeface="Times New Roman" panose="02020603050405020304" pitchFamily="18" charset="0"/>
                <a:ea typeface="SimSun" panose="02010600030101010101" pitchFamily="2" charset="-122"/>
              </a:rPr>
              <a:t>. (2015). Portal INSST. </a:t>
            </a:r>
            <a:r>
              <a:rPr lang="es-ES_tradnl" sz="800" dirty="0">
                <a:effectLst/>
                <a:latin typeface="Times New Roman" panose="02020603050405020304" pitchFamily="18" charset="0"/>
                <a:ea typeface="SimSun" panose="02010600030101010101" pitchFamily="2" charset="-122"/>
                <a:hlinkClick r:id="rId9"/>
              </a:rPr>
              <a:t>https://www.insst.es</a:t>
            </a:r>
            <a:endParaRPr lang="es-ES_tradnl" sz="800" dirty="0">
              <a:effectLst/>
              <a:latin typeface="Times New Roman" panose="02020603050405020304" pitchFamily="18" charset="0"/>
              <a:ea typeface="SimSun" panose="02010600030101010101" pitchFamily="2" charset="-122"/>
            </a:endParaRPr>
          </a:p>
          <a:p>
            <a:pPr>
              <a:lnSpc>
                <a:spcPts val="1150"/>
              </a:lnSpc>
            </a:pPr>
            <a:r>
              <a:rPr lang="es-ES_tradnl" sz="800" i="1" dirty="0">
                <a:effectLst/>
                <a:latin typeface="Times New Roman" panose="02020603050405020304" pitchFamily="18" charset="0"/>
                <a:ea typeface="SimSun" panose="02010600030101010101" pitchFamily="2" charset="-122"/>
              </a:rPr>
              <a:t>(7) Software de evaluación de riesgos ergonómicos</a:t>
            </a:r>
            <a:r>
              <a:rPr lang="es-ES_tradnl" sz="800" dirty="0">
                <a:effectLst/>
                <a:latin typeface="Times New Roman" panose="02020603050405020304" pitchFamily="18" charset="0"/>
                <a:ea typeface="SimSun" panose="02010600030101010101" pitchFamily="2" charset="-122"/>
              </a:rPr>
              <a:t>. (s. f.). Recuperado 17 de mayo de 2021, de </a:t>
            </a:r>
            <a:r>
              <a:rPr lang="es-ES_tradnl" sz="800" dirty="0">
                <a:effectLst/>
                <a:latin typeface="Times New Roman" panose="02020603050405020304" pitchFamily="18" charset="0"/>
                <a:ea typeface="SimSun" panose="02010600030101010101" pitchFamily="2" charset="-122"/>
                <a:hlinkClick r:id="rId10"/>
              </a:rPr>
              <a:t>https://www.estudioergo.com/Pages/es/desktop/home/</a:t>
            </a:r>
            <a:endParaRPr lang="es-ES_tradnl" sz="800" dirty="0">
              <a:effectLst/>
              <a:latin typeface="Times New Roman" panose="02020603050405020304" pitchFamily="18" charset="0"/>
              <a:ea typeface="SimSun" panose="02010600030101010101" pitchFamily="2" charset="-122"/>
            </a:endParaRPr>
          </a:p>
          <a:p>
            <a:pPr>
              <a:lnSpc>
                <a:spcPts val="1150"/>
              </a:lnSpc>
            </a:pPr>
            <a:r>
              <a:rPr lang="es-ES_tradnl" sz="800" i="1" dirty="0">
                <a:effectLst/>
                <a:latin typeface="Times New Roman" panose="02020603050405020304" pitchFamily="18" charset="0"/>
                <a:ea typeface="SimSun" panose="02010600030101010101" pitchFamily="2" charset="-122"/>
              </a:rPr>
              <a:t>(8) Métodos de evaluación ergonómica, CCOO Madrid. Noviembre 2016</a:t>
            </a:r>
            <a:r>
              <a:rPr lang="es-ES_tradnl" sz="800" dirty="0">
                <a:effectLst/>
                <a:latin typeface="Times New Roman" panose="02020603050405020304" pitchFamily="18" charset="0"/>
                <a:ea typeface="SimSun" panose="02010600030101010101" pitchFamily="2" charset="-122"/>
              </a:rPr>
              <a:t>. (s. f.). Recuperado 13 de julio de 2021, de https://madrid.ccoo.es/54c00d40d3dea466094a35e6b6a867d9000045.pdf</a:t>
            </a:r>
            <a:endParaRPr lang="es-EC" sz="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1265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8C938E7B-F8E2-4B9D-8EE9-17F16B1B6F4B}"/>
              </a:ext>
            </a:extLst>
          </p:cNvPr>
          <p:cNvSpPr txBox="1"/>
          <p:nvPr/>
        </p:nvSpPr>
        <p:spPr>
          <a:xfrm>
            <a:off x="838200" y="746042"/>
            <a:ext cx="2556564" cy="461665"/>
          </a:xfrm>
          <a:prstGeom prst="rect">
            <a:avLst/>
          </a:prstGeom>
          <a:noFill/>
        </p:spPr>
        <p:txBody>
          <a:bodyPr wrap="square">
            <a:spAutoFit/>
          </a:bodyPr>
          <a:lstStyle/>
          <a:p>
            <a:pPr lvl="0"/>
            <a:r>
              <a:rPr lang="es-ES" sz="2400" b="1" dirty="0">
                <a:latin typeface="+mj-lt"/>
              </a:rPr>
              <a:t>RESULTADOS</a:t>
            </a:r>
            <a:endParaRPr lang="es-EC" sz="2400" b="1" dirty="0">
              <a:latin typeface="+mj-lt"/>
            </a:endParaRPr>
          </a:p>
        </p:txBody>
      </p:sp>
      <p:sp>
        <p:nvSpPr>
          <p:cNvPr id="5" name="CuadroTexto 4">
            <a:extLst>
              <a:ext uri="{FF2B5EF4-FFF2-40B4-BE49-F238E27FC236}">
                <a16:creationId xmlns:a16="http://schemas.microsoft.com/office/drawing/2014/main" id="{2AC74981-EDAF-4170-A4A8-3B6C086417B4}"/>
              </a:ext>
            </a:extLst>
          </p:cNvPr>
          <p:cNvSpPr txBox="1"/>
          <p:nvPr/>
        </p:nvSpPr>
        <p:spPr>
          <a:xfrm>
            <a:off x="838200" y="1272649"/>
            <a:ext cx="3793725" cy="499047"/>
          </a:xfrm>
          <a:prstGeom prst="rect">
            <a:avLst/>
          </a:prstGeom>
          <a:noFill/>
        </p:spPr>
        <p:txBody>
          <a:bodyPr wrap="square">
            <a:spAutoFit/>
          </a:bodyPr>
          <a:lstStyle/>
          <a:p>
            <a:pPr algn="just">
              <a:lnSpc>
                <a:spcPct val="115000"/>
              </a:lnSpc>
            </a:pPr>
            <a:r>
              <a:rPr lang="es-ES_tradnl" sz="1200" b="1" dirty="0">
                <a:effectLst/>
                <a:latin typeface="+mn-lt"/>
                <a:ea typeface="SimSun" panose="02010600030101010101" pitchFamily="2" charset="-122"/>
              </a:rPr>
              <a:t>Tabla N°1. </a:t>
            </a:r>
            <a:r>
              <a:rPr lang="es-ES_tradnl" sz="1200" b="1" dirty="0">
                <a:solidFill>
                  <a:srgbClr val="000000"/>
                </a:solidFill>
                <a:effectLst/>
                <a:latin typeface="+mn-lt"/>
                <a:ea typeface="Arial" panose="020B0604020202020204" pitchFamily="34" charset="0"/>
              </a:rPr>
              <a:t>Nivel de riesgo en línea 1 de envasado, mediante el método OWAS.</a:t>
            </a:r>
            <a:endParaRPr lang="es-EC" sz="1200" dirty="0">
              <a:effectLst/>
              <a:latin typeface="+mn-lt"/>
              <a:ea typeface="SimSun" panose="02010600030101010101" pitchFamily="2" charset="-122"/>
            </a:endParaRPr>
          </a:p>
        </p:txBody>
      </p:sp>
      <p:pic>
        <p:nvPicPr>
          <p:cNvPr id="7" name="Imagen 6">
            <a:extLst>
              <a:ext uri="{FF2B5EF4-FFF2-40B4-BE49-F238E27FC236}">
                <a16:creationId xmlns:a16="http://schemas.microsoft.com/office/drawing/2014/main" id="{36EA1CD2-DBF9-4B0B-B015-4BF761C0B72A}"/>
              </a:ext>
            </a:extLst>
          </p:cNvPr>
          <p:cNvPicPr>
            <a:picLocks noChangeAspect="1"/>
          </p:cNvPicPr>
          <p:nvPr/>
        </p:nvPicPr>
        <p:blipFill>
          <a:blip r:embed="rId4"/>
          <a:stretch>
            <a:fillRect/>
          </a:stretch>
        </p:blipFill>
        <p:spPr>
          <a:xfrm>
            <a:off x="5186264" y="913486"/>
            <a:ext cx="1125947" cy="1998555"/>
          </a:xfrm>
          <a:prstGeom prst="rect">
            <a:avLst/>
          </a:prstGeom>
        </p:spPr>
      </p:pic>
      <p:pic>
        <p:nvPicPr>
          <p:cNvPr id="9" name="Imagen 8">
            <a:extLst>
              <a:ext uri="{FF2B5EF4-FFF2-40B4-BE49-F238E27FC236}">
                <a16:creationId xmlns:a16="http://schemas.microsoft.com/office/drawing/2014/main" id="{8663466B-288B-43E3-95DD-2B662DC35542}"/>
              </a:ext>
            </a:extLst>
          </p:cNvPr>
          <p:cNvPicPr>
            <a:picLocks noChangeAspect="1"/>
          </p:cNvPicPr>
          <p:nvPr/>
        </p:nvPicPr>
        <p:blipFill>
          <a:blip r:embed="rId5"/>
          <a:stretch>
            <a:fillRect/>
          </a:stretch>
        </p:blipFill>
        <p:spPr>
          <a:xfrm>
            <a:off x="6448690" y="921094"/>
            <a:ext cx="1132500" cy="2010188"/>
          </a:xfrm>
          <a:prstGeom prst="rect">
            <a:avLst/>
          </a:prstGeom>
        </p:spPr>
      </p:pic>
      <p:pic>
        <p:nvPicPr>
          <p:cNvPr id="10" name="Imagen 9">
            <a:extLst>
              <a:ext uri="{FF2B5EF4-FFF2-40B4-BE49-F238E27FC236}">
                <a16:creationId xmlns:a16="http://schemas.microsoft.com/office/drawing/2014/main" id="{9106B2F0-295C-44CD-9368-0AC212B6458B}"/>
              </a:ext>
            </a:extLst>
          </p:cNvPr>
          <p:cNvPicPr>
            <a:picLocks noChangeAspect="1"/>
          </p:cNvPicPr>
          <p:nvPr/>
        </p:nvPicPr>
        <p:blipFill>
          <a:blip r:embed="rId6"/>
          <a:stretch>
            <a:fillRect/>
          </a:stretch>
        </p:blipFill>
        <p:spPr>
          <a:xfrm>
            <a:off x="7715083" y="932727"/>
            <a:ext cx="1125946" cy="1998555"/>
          </a:xfrm>
          <a:prstGeom prst="rect">
            <a:avLst/>
          </a:prstGeom>
        </p:spPr>
      </p:pic>
      <p:pic>
        <p:nvPicPr>
          <p:cNvPr id="11" name="Imagen 10">
            <a:extLst>
              <a:ext uri="{FF2B5EF4-FFF2-40B4-BE49-F238E27FC236}">
                <a16:creationId xmlns:a16="http://schemas.microsoft.com/office/drawing/2014/main" id="{4A5EB27E-333B-4A16-95CF-9DF2770001A8}"/>
              </a:ext>
            </a:extLst>
          </p:cNvPr>
          <p:cNvPicPr>
            <a:picLocks noChangeAspect="1"/>
          </p:cNvPicPr>
          <p:nvPr/>
        </p:nvPicPr>
        <p:blipFill>
          <a:blip r:embed="rId7"/>
          <a:stretch>
            <a:fillRect/>
          </a:stretch>
        </p:blipFill>
        <p:spPr>
          <a:xfrm>
            <a:off x="5179711" y="3020124"/>
            <a:ext cx="1132500" cy="2010187"/>
          </a:xfrm>
          <a:prstGeom prst="rect">
            <a:avLst/>
          </a:prstGeom>
        </p:spPr>
      </p:pic>
      <p:pic>
        <p:nvPicPr>
          <p:cNvPr id="12" name="Imagen 11">
            <a:extLst>
              <a:ext uri="{FF2B5EF4-FFF2-40B4-BE49-F238E27FC236}">
                <a16:creationId xmlns:a16="http://schemas.microsoft.com/office/drawing/2014/main" id="{BB0BC1BF-852F-48C6-8E5B-7BA9268595B6}"/>
              </a:ext>
            </a:extLst>
          </p:cNvPr>
          <p:cNvPicPr>
            <a:picLocks noChangeAspect="1"/>
          </p:cNvPicPr>
          <p:nvPr/>
        </p:nvPicPr>
        <p:blipFill>
          <a:blip r:embed="rId8"/>
          <a:stretch>
            <a:fillRect/>
          </a:stretch>
        </p:blipFill>
        <p:spPr>
          <a:xfrm>
            <a:off x="6436068" y="2997720"/>
            <a:ext cx="1145122" cy="2032591"/>
          </a:xfrm>
          <a:prstGeom prst="rect">
            <a:avLst/>
          </a:prstGeom>
        </p:spPr>
      </p:pic>
      <p:pic>
        <p:nvPicPr>
          <p:cNvPr id="13" name="Imagen 12">
            <a:extLst>
              <a:ext uri="{FF2B5EF4-FFF2-40B4-BE49-F238E27FC236}">
                <a16:creationId xmlns:a16="http://schemas.microsoft.com/office/drawing/2014/main" id="{E733580C-6FC5-4CA8-9B97-44D4925B37F7}"/>
              </a:ext>
            </a:extLst>
          </p:cNvPr>
          <p:cNvPicPr>
            <a:picLocks noChangeAspect="1"/>
          </p:cNvPicPr>
          <p:nvPr/>
        </p:nvPicPr>
        <p:blipFill>
          <a:blip r:embed="rId9"/>
          <a:stretch>
            <a:fillRect/>
          </a:stretch>
        </p:blipFill>
        <p:spPr>
          <a:xfrm>
            <a:off x="7705495" y="2997720"/>
            <a:ext cx="1145122" cy="2032591"/>
          </a:xfrm>
          <a:prstGeom prst="rect">
            <a:avLst/>
          </a:prstGeom>
        </p:spPr>
      </p:pic>
      <p:pic>
        <p:nvPicPr>
          <p:cNvPr id="14" name="Imagen 13">
            <a:extLst>
              <a:ext uri="{FF2B5EF4-FFF2-40B4-BE49-F238E27FC236}">
                <a16:creationId xmlns:a16="http://schemas.microsoft.com/office/drawing/2014/main" id="{114A370A-7D87-4223-9E2A-352F85E3CE0E}"/>
              </a:ext>
            </a:extLst>
          </p:cNvPr>
          <p:cNvPicPr/>
          <p:nvPr/>
        </p:nvPicPr>
        <p:blipFill rotWithShape="1">
          <a:blip r:embed="rId10" cstate="print">
            <a:extLst>
              <a:ext uri="{28A0092B-C50C-407E-A947-70E740481C1C}">
                <a14:useLocalDpi xmlns:a14="http://schemas.microsoft.com/office/drawing/2010/main" val="0"/>
              </a:ext>
            </a:extLst>
          </a:blip>
          <a:srcRect r="22397" b="13964"/>
          <a:stretch/>
        </p:blipFill>
        <p:spPr bwMode="auto">
          <a:xfrm>
            <a:off x="838199" y="1911349"/>
            <a:ext cx="3915335" cy="29497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65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4" name="CuadroTexto 3">
            <a:extLst>
              <a:ext uri="{FF2B5EF4-FFF2-40B4-BE49-F238E27FC236}">
                <a16:creationId xmlns:a16="http://schemas.microsoft.com/office/drawing/2014/main" id="{DB5BFC26-E9D6-43A1-85CB-B5621D69C50D}"/>
              </a:ext>
            </a:extLst>
          </p:cNvPr>
          <p:cNvSpPr txBox="1"/>
          <p:nvPr/>
        </p:nvSpPr>
        <p:spPr>
          <a:xfrm>
            <a:off x="838200" y="751567"/>
            <a:ext cx="2556564" cy="461665"/>
          </a:xfrm>
          <a:prstGeom prst="rect">
            <a:avLst/>
          </a:prstGeom>
          <a:noFill/>
        </p:spPr>
        <p:txBody>
          <a:bodyPr wrap="square">
            <a:spAutoFit/>
          </a:bodyPr>
          <a:lstStyle/>
          <a:p>
            <a:pPr lvl="0"/>
            <a:r>
              <a:rPr lang="es-ES" sz="2400" b="1" dirty="0">
                <a:latin typeface="+mj-lt"/>
              </a:rPr>
              <a:t>RESULTADOS</a:t>
            </a:r>
            <a:endParaRPr lang="es-EC" sz="2400" b="1" dirty="0">
              <a:latin typeface="+mj-lt"/>
            </a:endParaRPr>
          </a:p>
        </p:txBody>
      </p:sp>
      <p:sp>
        <p:nvSpPr>
          <p:cNvPr id="5" name="CuadroTexto 4">
            <a:extLst>
              <a:ext uri="{FF2B5EF4-FFF2-40B4-BE49-F238E27FC236}">
                <a16:creationId xmlns:a16="http://schemas.microsoft.com/office/drawing/2014/main" id="{E2642833-30D0-4A40-A92E-C2EEFDAFA269}"/>
              </a:ext>
            </a:extLst>
          </p:cNvPr>
          <p:cNvSpPr txBox="1"/>
          <p:nvPr/>
        </p:nvSpPr>
        <p:spPr>
          <a:xfrm>
            <a:off x="838200" y="1272649"/>
            <a:ext cx="3817620" cy="499817"/>
          </a:xfrm>
          <a:prstGeom prst="rect">
            <a:avLst/>
          </a:prstGeom>
          <a:noFill/>
        </p:spPr>
        <p:txBody>
          <a:bodyPr wrap="square">
            <a:spAutoFit/>
          </a:bodyPr>
          <a:lstStyle/>
          <a:p>
            <a:pPr algn="just">
              <a:lnSpc>
                <a:spcPct val="115000"/>
              </a:lnSpc>
            </a:pPr>
            <a:r>
              <a:rPr lang="es-ES_tradnl" sz="1200" b="1" dirty="0">
                <a:effectLst/>
                <a:latin typeface="Arial" panose="020B0604020202020204" pitchFamily="34" charset="0"/>
                <a:ea typeface="SimSun" panose="02010600030101010101" pitchFamily="2" charset="-122"/>
              </a:rPr>
              <a:t>Tabla N°2. </a:t>
            </a:r>
            <a:r>
              <a:rPr lang="es-ES_tradnl" sz="1200" b="1" dirty="0">
                <a:solidFill>
                  <a:srgbClr val="000000"/>
                </a:solidFill>
                <a:effectLst/>
                <a:latin typeface="Arial" panose="020B0604020202020204" pitchFamily="34" charset="0"/>
                <a:ea typeface="Arial" panose="020B0604020202020204" pitchFamily="34" charset="0"/>
              </a:rPr>
              <a:t>Nivel de riesgo en línea 2 de envasado, mediante el método OWAS.</a:t>
            </a:r>
            <a:endParaRPr lang="es-EC" sz="1200" dirty="0">
              <a:effectLst/>
              <a:latin typeface="Times New Roman" panose="02020603050405020304" pitchFamily="18" charset="0"/>
              <a:ea typeface="SimSun" panose="02010600030101010101" pitchFamily="2" charset="-122"/>
            </a:endParaRPr>
          </a:p>
        </p:txBody>
      </p:sp>
      <p:pic>
        <p:nvPicPr>
          <p:cNvPr id="7" name="Imagen 6">
            <a:extLst>
              <a:ext uri="{FF2B5EF4-FFF2-40B4-BE49-F238E27FC236}">
                <a16:creationId xmlns:a16="http://schemas.microsoft.com/office/drawing/2014/main" id="{CEB70386-9BF8-4CA9-B715-815FA6D7FBFF}"/>
              </a:ext>
            </a:extLst>
          </p:cNvPr>
          <p:cNvPicPr>
            <a:picLocks noChangeAspect="1"/>
          </p:cNvPicPr>
          <p:nvPr/>
        </p:nvPicPr>
        <p:blipFill>
          <a:blip r:embed="rId4"/>
          <a:stretch>
            <a:fillRect/>
          </a:stretch>
        </p:blipFill>
        <p:spPr>
          <a:xfrm>
            <a:off x="5155489" y="921654"/>
            <a:ext cx="1118655" cy="1985613"/>
          </a:xfrm>
          <a:prstGeom prst="rect">
            <a:avLst/>
          </a:prstGeom>
        </p:spPr>
      </p:pic>
      <p:pic>
        <p:nvPicPr>
          <p:cNvPr id="9" name="Imagen 8">
            <a:extLst>
              <a:ext uri="{FF2B5EF4-FFF2-40B4-BE49-F238E27FC236}">
                <a16:creationId xmlns:a16="http://schemas.microsoft.com/office/drawing/2014/main" id="{4065E1AA-0737-4A8A-AD26-AE466390CF36}"/>
              </a:ext>
            </a:extLst>
          </p:cNvPr>
          <p:cNvPicPr>
            <a:picLocks noChangeAspect="1"/>
          </p:cNvPicPr>
          <p:nvPr/>
        </p:nvPicPr>
        <p:blipFill>
          <a:blip r:embed="rId5"/>
          <a:stretch>
            <a:fillRect/>
          </a:stretch>
        </p:blipFill>
        <p:spPr>
          <a:xfrm>
            <a:off x="6485187" y="921655"/>
            <a:ext cx="1136787" cy="2017796"/>
          </a:xfrm>
          <a:prstGeom prst="rect">
            <a:avLst/>
          </a:prstGeom>
        </p:spPr>
      </p:pic>
      <p:pic>
        <p:nvPicPr>
          <p:cNvPr id="10" name="Imagen 9">
            <a:extLst>
              <a:ext uri="{FF2B5EF4-FFF2-40B4-BE49-F238E27FC236}">
                <a16:creationId xmlns:a16="http://schemas.microsoft.com/office/drawing/2014/main" id="{4148C124-8E7E-4FCB-8302-749287813B53}"/>
              </a:ext>
            </a:extLst>
          </p:cNvPr>
          <p:cNvPicPr>
            <a:picLocks noChangeAspect="1"/>
          </p:cNvPicPr>
          <p:nvPr/>
        </p:nvPicPr>
        <p:blipFill>
          <a:blip r:embed="rId6"/>
          <a:stretch>
            <a:fillRect/>
          </a:stretch>
        </p:blipFill>
        <p:spPr>
          <a:xfrm>
            <a:off x="7789530" y="921655"/>
            <a:ext cx="1136787" cy="2017796"/>
          </a:xfrm>
          <a:prstGeom prst="rect">
            <a:avLst/>
          </a:prstGeom>
        </p:spPr>
      </p:pic>
      <p:pic>
        <p:nvPicPr>
          <p:cNvPr id="11" name="Imagen 10">
            <a:extLst>
              <a:ext uri="{FF2B5EF4-FFF2-40B4-BE49-F238E27FC236}">
                <a16:creationId xmlns:a16="http://schemas.microsoft.com/office/drawing/2014/main" id="{9089C86E-9E93-47DF-957E-EA05F7200B81}"/>
              </a:ext>
            </a:extLst>
          </p:cNvPr>
          <p:cNvPicPr>
            <a:picLocks noChangeAspect="1"/>
          </p:cNvPicPr>
          <p:nvPr/>
        </p:nvPicPr>
        <p:blipFill>
          <a:blip r:embed="rId7"/>
          <a:stretch>
            <a:fillRect/>
          </a:stretch>
        </p:blipFill>
        <p:spPr>
          <a:xfrm>
            <a:off x="5137357" y="3023231"/>
            <a:ext cx="1136787" cy="2017797"/>
          </a:xfrm>
          <a:prstGeom prst="rect">
            <a:avLst/>
          </a:prstGeom>
        </p:spPr>
      </p:pic>
      <p:pic>
        <p:nvPicPr>
          <p:cNvPr id="12" name="Imagen 11">
            <a:extLst>
              <a:ext uri="{FF2B5EF4-FFF2-40B4-BE49-F238E27FC236}">
                <a16:creationId xmlns:a16="http://schemas.microsoft.com/office/drawing/2014/main" id="{4D161079-5142-4383-A43D-96269E87258B}"/>
              </a:ext>
            </a:extLst>
          </p:cNvPr>
          <p:cNvPicPr>
            <a:picLocks noChangeAspect="1"/>
          </p:cNvPicPr>
          <p:nvPr/>
        </p:nvPicPr>
        <p:blipFill>
          <a:blip r:embed="rId8"/>
          <a:stretch>
            <a:fillRect/>
          </a:stretch>
        </p:blipFill>
        <p:spPr>
          <a:xfrm>
            <a:off x="6485187" y="3023231"/>
            <a:ext cx="1136787" cy="2017796"/>
          </a:xfrm>
          <a:prstGeom prst="rect">
            <a:avLst/>
          </a:prstGeom>
        </p:spPr>
      </p:pic>
      <p:pic>
        <p:nvPicPr>
          <p:cNvPr id="13" name="Imagen 12">
            <a:extLst>
              <a:ext uri="{FF2B5EF4-FFF2-40B4-BE49-F238E27FC236}">
                <a16:creationId xmlns:a16="http://schemas.microsoft.com/office/drawing/2014/main" id="{43A479C0-0F8A-4A0B-AA2E-643073424112}"/>
              </a:ext>
            </a:extLst>
          </p:cNvPr>
          <p:cNvPicPr>
            <a:picLocks noChangeAspect="1"/>
          </p:cNvPicPr>
          <p:nvPr/>
        </p:nvPicPr>
        <p:blipFill>
          <a:blip r:embed="rId9"/>
          <a:stretch>
            <a:fillRect/>
          </a:stretch>
        </p:blipFill>
        <p:spPr>
          <a:xfrm>
            <a:off x="7789530" y="3023231"/>
            <a:ext cx="1136787" cy="2017796"/>
          </a:xfrm>
          <a:prstGeom prst="rect">
            <a:avLst/>
          </a:prstGeom>
        </p:spPr>
      </p:pic>
      <p:pic>
        <p:nvPicPr>
          <p:cNvPr id="14" name="Imagen 13">
            <a:extLst>
              <a:ext uri="{FF2B5EF4-FFF2-40B4-BE49-F238E27FC236}">
                <a16:creationId xmlns:a16="http://schemas.microsoft.com/office/drawing/2014/main" id="{CE1BFBC8-A50C-4FBC-8334-87A312413D62}"/>
              </a:ext>
            </a:extLst>
          </p:cNvPr>
          <p:cNvPicPr/>
          <p:nvPr/>
        </p:nvPicPr>
        <p:blipFill rotWithShape="1">
          <a:blip r:embed="rId10" cstate="print">
            <a:extLst>
              <a:ext uri="{28A0092B-C50C-407E-A947-70E740481C1C}">
                <a14:useLocalDpi xmlns:a14="http://schemas.microsoft.com/office/drawing/2010/main" val="0"/>
              </a:ext>
            </a:extLst>
          </a:blip>
          <a:srcRect r="27611" b="17540"/>
          <a:stretch/>
        </p:blipFill>
        <p:spPr bwMode="auto">
          <a:xfrm>
            <a:off x="758481" y="1885135"/>
            <a:ext cx="3981607" cy="29087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611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5" name="CuadroTexto 4">
            <a:extLst>
              <a:ext uri="{FF2B5EF4-FFF2-40B4-BE49-F238E27FC236}">
                <a16:creationId xmlns:a16="http://schemas.microsoft.com/office/drawing/2014/main" id="{E014BF66-7D30-40ED-AAA6-34F9DFBB6EE2}"/>
              </a:ext>
            </a:extLst>
          </p:cNvPr>
          <p:cNvSpPr txBox="1"/>
          <p:nvPr/>
        </p:nvSpPr>
        <p:spPr>
          <a:xfrm>
            <a:off x="696298" y="1104766"/>
            <a:ext cx="4675051" cy="431913"/>
          </a:xfrm>
          <a:prstGeom prst="rect">
            <a:avLst/>
          </a:prstGeom>
          <a:noFill/>
        </p:spPr>
        <p:txBody>
          <a:bodyPr wrap="square">
            <a:spAutoFit/>
          </a:bodyPr>
          <a:lstStyle/>
          <a:p>
            <a:pPr algn="ctr">
              <a:lnSpc>
                <a:spcPct val="115000"/>
              </a:lnSpc>
            </a:pPr>
            <a:r>
              <a:rPr lang="es-ES_tradnl" sz="1000" b="1" dirty="0">
                <a:effectLst/>
                <a:latin typeface="Arial" panose="020B0604020202020204" pitchFamily="34" charset="0"/>
                <a:ea typeface="SimSun" panose="02010600030101010101" pitchFamily="2" charset="-122"/>
              </a:rPr>
              <a:t>Tabla N°3. </a:t>
            </a:r>
            <a:r>
              <a:rPr lang="es-ES_tradnl" sz="1000" b="1" dirty="0">
                <a:solidFill>
                  <a:srgbClr val="000000"/>
                </a:solidFill>
                <a:effectLst/>
                <a:latin typeface="Arial" panose="020B0604020202020204" pitchFamily="34" charset="0"/>
                <a:ea typeface="Arial" panose="020B0604020202020204" pitchFamily="34" charset="0"/>
              </a:rPr>
              <a:t>Nivel de riesgo específico de los auxiliares de procesos del área de envase </a:t>
            </a:r>
            <a:r>
              <a:rPr lang="es-ES_tradnl" sz="1000" b="1" dirty="0">
                <a:solidFill>
                  <a:srgbClr val="000000"/>
                </a:solidFill>
                <a:effectLst/>
                <a:latin typeface="+mj-lt"/>
                <a:ea typeface="Arial" panose="020B0604020202020204" pitchFamily="34" charset="0"/>
              </a:rPr>
              <a:t>mediante</a:t>
            </a:r>
            <a:r>
              <a:rPr lang="es-ES_tradnl" sz="1000" b="1" dirty="0">
                <a:solidFill>
                  <a:srgbClr val="000000"/>
                </a:solidFill>
                <a:effectLst/>
                <a:latin typeface="Arial" panose="020B0604020202020204" pitchFamily="34" charset="0"/>
                <a:ea typeface="Arial" panose="020B0604020202020204" pitchFamily="34" charset="0"/>
              </a:rPr>
              <a:t> el método OWAS.</a:t>
            </a:r>
            <a:endParaRPr lang="es-EC" sz="1000" dirty="0">
              <a:effectLst/>
              <a:latin typeface="Times New Roman" panose="02020603050405020304" pitchFamily="18" charset="0"/>
              <a:ea typeface="SimSun" panose="02010600030101010101" pitchFamily="2" charset="-122"/>
            </a:endParaRPr>
          </a:p>
        </p:txBody>
      </p:sp>
      <p:sp>
        <p:nvSpPr>
          <p:cNvPr id="28" name="CuadroTexto 27">
            <a:extLst>
              <a:ext uri="{FF2B5EF4-FFF2-40B4-BE49-F238E27FC236}">
                <a16:creationId xmlns:a16="http://schemas.microsoft.com/office/drawing/2014/main" id="{FBF27AFA-DBB1-49A9-B42B-83DAFCE8369D}"/>
              </a:ext>
            </a:extLst>
          </p:cNvPr>
          <p:cNvSpPr txBox="1"/>
          <p:nvPr/>
        </p:nvSpPr>
        <p:spPr>
          <a:xfrm>
            <a:off x="838200" y="739414"/>
            <a:ext cx="2556564" cy="461665"/>
          </a:xfrm>
          <a:prstGeom prst="rect">
            <a:avLst/>
          </a:prstGeom>
          <a:noFill/>
        </p:spPr>
        <p:txBody>
          <a:bodyPr wrap="square">
            <a:spAutoFit/>
          </a:bodyPr>
          <a:lstStyle/>
          <a:p>
            <a:pPr lvl="0"/>
            <a:r>
              <a:rPr lang="es-ES" sz="2400" b="1" dirty="0">
                <a:latin typeface="+mj-lt"/>
              </a:rPr>
              <a:t>RESULTADOS</a:t>
            </a:r>
            <a:endParaRPr lang="es-EC" sz="2400" b="1" dirty="0">
              <a:latin typeface="+mj-lt"/>
            </a:endParaRPr>
          </a:p>
        </p:txBody>
      </p:sp>
      <p:pic>
        <p:nvPicPr>
          <p:cNvPr id="3" name="Imagen 2">
            <a:extLst>
              <a:ext uri="{FF2B5EF4-FFF2-40B4-BE49-F238E27FC236}">
                <a16:creationId xmlns:a16="http://schemas.microsoft.com/office/drawing/2014/main" id="{E4EE5AFD-0688-4656-80BE-A929366CB7D8}"/>
              </a:ext>
            </a:extLst>
          </p:cNvPr>
          <p:cNvPicPr>
            <a:picLocks noChangeAspect="1"/>
          </p:cNvPicPr>
          <p:nvPr/>
        </p:nvPicPr>
        <p:blipFill>
          <a:blip r:embed="rId4"/>
          <a:stretch>
            <a:fillRect/>
          </a:stretch>
        </p:blipFill>
        <p:spPr>
          <a:xfrm>
            <a:off x="5777947" y="892113"/>
            <a:ext cx="1160643" cy="2060142"/>
          </a:xfrm>
          <a:prstGeom prst="rect">
            <a:avLst/>
          </a:prstGeom>
        </p:spPr>
      </p:pic>
      <p:pic>
        <p:nvPicPr>
          <p:cNvPr id="7" name="Imagen 6">
            <a:extLst>
              <a:ext uri="{FF2B5EF4-FFF2-40B4-BE49-F238E27FC236}">
                <a16:creationId xmlns:a16="http://schemas.microsoft.com/office/drawing/2014/main" id="{5405DA6F-715B-4009-9B50-303B8F86DBB9}"/>
              </a:ext>
            </a:extLst>
          </p:cNvPr>
          <p:cNvPicPr>
            <a:picLocks noChangeAspect="1"/>
          </p:cNvPicPr>
          <p:nvPr/>
        </p:nvPicPr>
        <p:blipFill>
          <a:blip r:embed="rId5"/>
          <a:stretch>
            <a:fillRect/>
          </a:stretch>
        </p:blipFill>
        <p:spPr>
          <a:xfrm>
            <a:off x="5777947" y="3007339"/>
            <a:ext cx="1160643" cy="2060142"/>
          </a:xfrm>
          <a:prstGeom prst="rect">
            <a:avLst/>
          </a:prstGeom>
        </p:spPr>
      </p:pic>
      <p:pic>
        <p:nvPicPr>
          <p:cNvPr id="36" name="Imagen 35">
            <a:extLst>
              <a:ext uri="{FF2B5EF4-FFF2-40B4-BE49-F238E27FC236}">
                <a16:creationId xmlns:a16="http://schemas.microsoft.com/office/drawing/2014/main" id="{F8610E3C-5B86-4DA9-846D-E1E0723896B9}"/>
              </a:ext>
            </a:extLst>
          </p:cNvPr>
          <p:cNvPicPr/>
          <p:nvPr/>
        </p:nvPicPr>
        <p:blipFill rotWithShape="1">
          <a:blip r:embed="rId6">
            <a:extLst>
              <a:ext uri="{28A0092B-C50C-407E-A947-70E740481C1C}">
                <a14:useLocalDpi xmlns:a14="http://schemas.microsoft.com/office/drawing/2010/main" val="0"/>
              </a:ext>
            </a:extLst>
          </a:blip>
          <a:srcRect r="27329" b="2200"/>
          <a:stretch/>
        </p:blipFill>
        <p:spPr bwMode="auto">
          <a:xfrm>
            <a:off x="984443" y="1488463"/>
            <a:ext cx="4083745" cy="3663055"/>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C35A317B-236E-481B-93AC-077795A6396D}"/>
              </a:ext>
            </a:extLst>
          </p:cNvPr>
          <p:cNvPicPr>
            <a:picLocks noChangeAspect="1"/>
          </p:cNvPicPr>
          <p:nvPr/>
        </p:nvPicPr>
        <p:blipFill>
          <a:blip r:embed="rId7"/>
          <a:stretch>
            <a:fillRect/>
          </a:stretch>
        </p:blipFill>
        <p:spPr>
          <a:xfrm>
            <a:off x="7451371" y="892113"/>
            <a:ext cx="1160644" cy="2060142"/>
          </a:xfrm>
          <a:prstGeom prst="rect">
            <a:avLst/>
          </a:prstGeom>
        </p:spPr>
      </p:pic>
      <p:pic>
        <p:nvPicPr>
          <p:cNvPr id="38" name="Imagen 37">
            <a:extLst>
              <a:ext uri="{FF2B5EF4-FFF2-40B4-BE49-F238E27FC236}">
                <a16:creationId xmlns:a16="http://schemas.microsoft.com/office/drawing/2014/main" id="{2CCAD960-4323-48E1-AC31-0B4256A76E00}"/>
              </a:ext>
            </a:extLst>
          </p:cNvPr>
          <p:cNvPicPr>
            <a:picLocks noChangeAspect="1"/>
          </p:cNvPicPr>
          <p:nvPr/>
        </p:nvPicPr>
        <p:blipFill>
          <a:blip r:embed="rId8"/>
          <a:stretch>
            <a:fillRect/>
          </a:stretch>
        </p:blipFill>
        <p:spPr>
          <a:xfrm>
            <a:off x="7451371" y="3007339"/>
            <a:ext cx="1160644" cy="2060144"/>
          </a:xfrm>
          <a:prstGeom prst="rect">
            <a:avLst/>
          </a:prstGeom>
        </p:spPr>
      </p:pic>
    </p:spTree>
    <p:extLst>
      <p:ext uri="{BB962C8B-B14F-4D97-AF65-F5344CB8AC3E}">
        <p14:creationId xmlns:p14="http://schemas.microsoft.com/office/powerpoint/2010/main" val="107725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5" name="Imagen 14">
            <a:extLst>
              <a:ext uri="{FF2B5EF4-FFF2-40B4-BE49-F238E27FC236}">
                <a16:creationId xmlns:a16="http://schemas.microsoft.com/office/drawing/2014/main" id="{CECE1DE9-B944-4F91-B010-36D293753350}"/>
              </a:ext>
            </a:extLst>
          </p:cNvPr>
          <p:cNvPicPr/>
          <p:nvPr/>
        </p:nvPicPr>
        <p:blipFill rotWithShape="1">
          <a:blip r:embed="rId3">
            <a:extLst>
              <a:ext uri="{28A0092B-C50C-407E-A947-70E740481C1C}">
                <a14:useLocalDpi xmlns:a14="http://schemas.microsoft.com/office/drawing/2010/main" val="0"/>
              </a:ext>
            </a:extLst>
          </a:blip>
          <a:srcRect l="72645" t="7853" r="3246" b="26717"/>
          <a:stretch/>
        </p:blipFill>
        <p:spPr bwMode="auto">
          <a:xfrm>
            <a:off x="7376160" y="49619"/>
            <a:ext cx="1767840" cy="761365"/>
          </a:xfrm>
          <a:prstGeom prst="rect">
            <a:avLst/>
          </a:prstGeom>
          <a:ln>
            <a:noFill/>
          </a:ln>
          <a:extLst>
            <a:ext uri="{53640926-AAD7-44D8-BBD7-CCE9431645EC}">
              <a14:shadowObscured xmlns:a14="http://schemas.microsoft.com/office/drawing/2010/main"/>
            </a:ext>
          </a:extLst>
        </p:spPr>
      </p:pic>
      <p:sp>
        <p:nvSpPr>
          <p:cNvPr id="16" name="Título 3">
            <a:extLst>
              <a:ext uri="{FF2B5EF4-FFF2-40B4-BE49-F238E27FC236}">
                <a16:creationId xmlns:a16="http://schemas.microsoft.com/office/drawing/2014/main" id="{4D38F508-5FE3-44CF-81E0-D36AB53D7D0A}"/>
              </a:ext>
            </a:extLst>
          </p:cNvPr>
          <p:cNvSpPr>
            <a:spLocks noGrp="1"/>
          </p:cNvSpPr>
          <p:nvPr>
            <p:ph type="title"/>
          </p:nvPr>
        </p:nvSpPr>
        <p:spPr>
          <a:xfrm>
            <a:off x="838200" y="0"/>
            <a:ext cx="6701971" cy="646929"/>
          </a:xfrm>
        </p:spPr>
        <p:txBody>
          <a:bodyPr>
            <a:normAutofit fontScale="90000"/>
          </a:bodyPr>
          <a:lstStyle/>
          <a:p>
            <a:pPr algn="ctr"/>
            <a:r>
              <a:rPr kumimoji="0" lang="es-ES_tradnl" sz="1200" i="0" u="none" strike="noStrike" kern="1200" cap="none" spc="0" normalizeH="0" baseline="0" noProof="0" dirty="0">
                <a:ln>
                  <a:noFill/>
                </a:ln>
                <a:solidFill>
                  <a:schemeClr val="tx2">
                    <a:lumMod val="50000"/>
                  </a:schemeClr>
                </a:solidFill>
                <a:uLnTx/>
                <a:uFillTx/>
                <a:latin typeface="Arial" panose="020B0604020202020204" pitchFamily="34" charset="0"/>
                <a:ea typeface="Arial" panose="020B0604020202020204" pitchFamily="34" charset="0"/>
                <a:cs typeface="+mj-cs"/>
              </a:rPr>
              <a:t>RIESGO ERGONÓMICO RELACIONADO A POSTURAS FORZADAS EN TRABAJADORES DE LAS LINEAS DE ENVASADO DE MANTECA EN EMPRESA FABRIL DE LA CIUDAD DE MANTA</a:t>
            </a:r>
            <a:endParaRPr lang="es-EC" sz="1200" dirty="0">
              <a:solidFill>
                <a:schemeClr val="tx2">
                  <a:lumMod val="50000"/>
                </a:schemeClr>
              </a:solidFill>
            </a:endParaRPr>
          </a:p>
        </p:txBody>
      </p:sp>
      <p:sp>
        <p:nvSpPr>
          <p:cNvPr id="5" name="CuadroTexto 4">
            <a:extLst>
              <a:ext uri="{FF2B5EF4-FFF2-40B4-BE49-F238E27FC236}">
                <a16:creationId xmlns:a16="http://schemas.microsoft.com/office/drawing/2014/main" id="{B31F1A1C-D3DD-4DB3-A6AD-2F773983A9CC}"/>
              </a:ext>
            </a:extLst>
          </p:cNvPr>
          <p:cNvSpPr txBox="1"/>
          <p:nvPr/>
        </p:nvSpPr>
        <p:spPr>
          <a:xfrm>
            <a:off x="1009961" y="1132647"/>
            <a:ext cx="6701971" cy="431913"/>
          </a:xfrm>
          <a:prstGeom prst="rect">
            <a:avLst/>
          </a:prstGeom>
          <a:noFill/>
        </p:spPr>
        <p:txBody>
          <a:bodyPr wrap="square">
            <a:spAutoFit/>
          </a:bodyPr>
          <a:lstStyle/>
          <a:p>
            <a:pPr algn="ctr">
              <a:lnSpc>
                <a:spcPct val="115000"/>
              </a:lnSpc>
            </a:pPr>
            <a:r>
              <a:rPr lang="es-ES_tradnl" sz="1000" b="1" dirty="0">
                <a:effectLst/>
                <a:latin typeface="Arial" panose="020B0604020202020204" pitchFamily="34" charset="0"/>
                <a:ea typeface="SimSun" panose="02010600030101010101" pitchFamily="2" charset="-122"/>
              </a:rPr>
              <a:t>Tabla N°4. </a:t>
            </a:r>
            <a:r>
              <a:rPr lang="es-ES_tradnl" sz="1000" b="1" dirty="0">
                <a:solidFill>
                  <a:srgbClr val="000000"/>
                </a:solidFill>
                <a:effectLst/>
                <a:latin typeface="Arial" panose="020B0604020202020204" pitchFamily="34" charset="0"/>
                <a:ea typeface="Arial" panose="020B0604020202020204" pitchFamily="34" charset="0"/>
              </a:rPr>
              <a:t>Prevalencia de trastornos musculoesqueléticos por grupos diagnósticos y primeras consultas del personal de Industrias ALES C.A. </a:t>
            </a:r>
            <a:endParaRPr lang="es-EC" sz="1000" dirty="0">
              <a:effectLst/>
              <a:latin typeface="Times New Roman" panose="02020603050405020304" pitchFamily="18" charset="0"/>
              <a:ea typeface="SimSun" panose="02010600030101010101" pitchFamily="2" charset="-122"/>
            </a:endParaRPr>
          </a:p>
        </p:txBody>
      </p:sp>
      <p:sp>
        <p:nvSpPr>
          <p:cNvPr id="7" name="CuadroTexto 6">
            <a:extLst>
              <a:ext uri="{FF2B5EF4-FFF2-40B4-BE49-F238E27FC236}">
                <a16:creationId xmlns:a16="http://schemas.microsoft.com/office/drawing/2014/main" id="{DD31AA7C-2755-4C8E-AB8F-D9233E792BD6}"/>
              </a:ext>
            </a:extLst>
          </p:cNvPr>
          <p:cNvSpPr txBox="1"/>
          <p:nvPr/>
        </p:nvSpPr>
        <p:spPr>
          <a:xfrm>
            <a:off x="840858" y="744279"/>
            <a:ext cx="2551248" cy="461665"/>
          </a:xfrm>
          <a:prstGeom prst="rect">
            <a:avLst/>
          </a:prstGeom>
          <a:noFill/>
        </p:spPr>
        <p:txBody>
          <a:bodyPr wrap="square">
            <a:spAutoFit/>
          </a:bodyPr>
          <a:lstStyle/>
          <a:p>
            <a:pPr lvl="0"/>
            <a:r>
              <a:rPr lang="es-ES" sz="2400" b="1" dirty="0">
                <a:latin typeface="+mj-lt"/>
              </a:rPr>
              <a:t>RESULTADOS</a:t>
            </a:r>
            <a:endParaRPr lang="es-EC" sz="2400" b="1" dirty="0">
              <a:latin typeface="+mj-lt"/>
            </a:endParaRPr>
          </a:p>
        </p:txBody>
      </p:sp>
      <p:pic>
        <p:nvPicPr>
          <p:cNvPr id="8" name="Imagen 7">
            <a:extLst>
              <a:ext uri="{FF2B5EF4-FFF2-40B4-BE49-F238E27FC236}">
                <a16:creationId xmlns:a16="http://schemas.microsoft.com/office/drawing/2014/main" id="{1E8E8578-E52D-406F-9656-13E816138D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11133" y="1527607"/>
            <a:ext cx="4299626" cy="3617935"/>
          </a:xfrm>
          <a:prstGeom prst="rect">
            <a:avLst/>
          </a:prstGeom>
          <a:noFill/>
          <a:ln>
            <a:noFill/>
          </a:ln>
        </p:spPr>
      </p:pic>
    </p:spTree>
    <p:extLst>
      <p:ext uri="{BB962C8B-B14F-4D97-AF65-F5344CB8AC3E}">
        <p14:creationId xmlns:p14="http://schemas.microsoft.com/office/powerpoint/2010/main" val="2897080485"/>
      </p:ext>
    </p:extLst>
  </p:cSld>
  <p:clrMapOvr>
    <a:masterClrMapping/>
  </p:clrMapOvr>
</p:sld>
</file>

<file path=ppt/theme/theme1.xml><?xml version="1.0" encoding="utf-8"?>
<a:theme xmlns:a="http://schemas.openxmlformats.org/drawingml/2006/main"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2274</Words>
  <Application>Microsoft Office PowerPoint</Application>
  <PresentationFormat>Presentación en pantalla (16:9)</PresentationFormat>
  <Paragraphs>117</Paragraphs>
  <Slides>17</Slides>
  <Notes>16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Calibri</vt:lpstr>
      <vt:lpstr>Arial</vt:lpstr>
      <vt:lpstr>Dosis</vt:lpstr>
      <vt:lpstr>Times New Roman</vt:lpstr>
      <vt:lpstr>Source Sans Pro</vt:lpstr>
      <vt:lpstr>Cerimon template</vt:lpstr>
      <vt:lpstr>Presentación de PowerPoint</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RIESGO ERGONÓMICO RELACIONADO A POSTURAS FORZADAS EN TRABAJADORES DE LAS LINEAS DE ENVASADO DE MANTECA EN EMPRESA FABRIL DE LA CIUDAD DE MANTA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Elizabeth</dc:creator>
  <cp:lastModifiedBy>Elizabeth Delgado Barcia</cp:lastModifiedBy>
  <cp:revision>30</cp:revision>
  <dcterms:modified xsi:type="dcterms:W3CDTF">2021-09-16T22:33:30Z</dcterms:modified>
</cp:coreProperties>
</file>