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85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3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6C3FA2-A6B2-4F39-AA6A-3270F1ECEABF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AA143D3-185A-4987-A949-5A37A48483B8}">
      <dgm:prSet phldrT="[Texto]"/>
      <dgm:spPr/>
      <dgm:t>
        <a:bodyPr/>
        <a:lstStyle/>
        <a:p>
          <a:r>
            <a:rPr lang="es-ES_tradnl" dirty="0"/>
            <a:t>Los TME están considerados como las principales causas de molestias de salud y enfermedades de tipo laboral que ha  ido en aumento y se prevé que continúe incrementándose en los próximos decenios.</a:t>
          </a:r>
          <a:endParaRPr lang="es-ES" dirty="0"/>
        </a:p>
      </dgm:t>
    </dgm:pt>
    <dgm:pt modelId="{784AC123-65A7-4D82-A7E4-5E40528061F3}" type="parTrans" cxnId="{6145E54D-AF8A-4BE4-99D7-9BD1CE2AC60A}">
      <dgm:prSet/>
      <dgm:spPr/>
      <dgm:t>
        <a:bodyPr/>
        <a:lstStyle/>
        <a:p>
          <a:endParaRPr lang="es-ES"/>
        </a:p>
      </dgm:t>
    </dgm:pt>
    <dgm:pt modelId="{B734CE89-9193-400F-A5B4-8B1192925E75}" type="sibTrans" cxnId="{6145E54D-AF8A-4BE4-99D7-9BD1CE2AC60A}">
      <dgm:prSet/>
      <dgm:spPr/>
      <dgm:t>
        <a:bodyPr/>
        <a:lstStyle/>
        <a:p>
          <a:endParaRPr lang="es-ES"/>
        </a:p>
      </dgm:t>
    </dgm:pt>
    <dgm:pt modelId="{9F5A9EB4-8EA6-40C7-8542-2A52B5E762E2}">
      <dgm:prSet phldrT="[Texto]"/>
      <dgm:spPr/>
      <dgm:t>
        <a:bodyPr/>
        <a:lstStyle/>
        <a:p>
          <a:r>
            <a:rPr lang="es-ES" dirty="0"/>
            <a:t>En Ecuador no existen cifras oficiales </a:t>
          </a:r>
        </a:p>
      </dgm:t>
    </dgm:pt>
    <dgm:pt modelId="{069458BD-3403-4C67-9FAC-B814B28C391C}" type="parTrans" cxnId="{F69D213D-9A64-49D4-A020-C2CFCF576864}">
      <dgm:prSet/>
      <dgm:spPr/>
      <dgm:t>
        <a:bodyPr/>
        <a:lstStyle/>
        <a:p>
          <a:endParaRPr lang="es-ES"/>
        </a:p>
      </dgm:t>
    </dgm:pt>
    <dgm:pt modelId="{F680F972-63A0-45A3-8DB5-8015DDDBDFEA}" type="sibTrans" cxnId="{F69D213D-9A64-49D4-A020-C2CFCF576864}">
      <dgm:prSet/>
      <dgm:spPr/>
      <dgm:t>
        <a:bodyPr/>
        <a:lstStyle/>
        <a:p>
          <a:endParaRPr lang="es-ES"/>
        </a:p>
      </dgm:t>
    </dgm:pt>
    <dgm:pt modelId="{F0BB35E5-5E48-480F-8479-F4357AC1CFAD}">
      <dgm:prSet phldrT="[Texto]"/>
      <dgm:spPr/>
      <dgm:t>
        <a:bodyPr/>
        <a:lstStyle/>
        <a:p>
          <a:r>
            <a:rPr lang="es-ES" dirty="0"/>
            <a:t>hay estudios realizados sobre las afectaciones de esta enfermedad en distintos lugares de trabajo y con ello la importancia de seguir indagando sobre la misma y su relación con riesgos ergonómicos.</a:t>
          </a:r>
        </a:p>
      </dgm:t>
    </dgm:pt>
    <dgm:pt modelId="{D9BD5F70-72C3-4F40-8BBB-7EF503361CD8}" type="parTrans" cxnId="{AFBB9848-B3C8-465D-A6DC-281ACDFD1B6C}">
      <dgm:prSet/>
      <dgm:spPr/>
      <dgm:t>
        <a:bodyPr/>
        <a:lstStyle/>
        <a:p>
          <a:endParaRPr lang="es-ES"/>
        </a:p>
      </dgm:t>
    </dgm:pt>
    <dgm:pt modelId="{F3E548EA-0093-4D11-BC8C-3BF7ECEEC3BC}" type="sibTrans" cxnId="{AFBB9848-B3C8-465D-A6DC-281ACDFD1B6C}">
      <dgm:prSet/>
      <dgm:spPr/>
      <dgm:t>
        <a:bodyPr/>
        <a:lstStyle/>
        <a:p>
          <a:endParaRPr lang="es-ES"/>
        </a:p>
      </dgm:t>
    </dgm:pt>
    <dgm:pt modelId="{E5F6E621-147D-4395-91D7-4F9E3978671F}">
      <dgm:prSet phldrT="[Texto]"/>
      <dgm:spPr/>
      <dgm:t>
        <a:bodyPr/>
        <a:lstStyle/>
        <a:p>
          <a:r>
            <a:rPr lang="es-ES" dirty="0"/>
            <a:t>Trastornos músculo esqueléticos</a:t>
          </a:r>
        </a:p>
      </dgm:t>
    </dgm:pt>
    <dgm:pt modelId="{05981CE0-5158-4275-95AD-2397E8947BC8}" type="sibTrans" cxnId="{DD834C0C-7742-40CA-9F4A-13E08D781F84}">
      <dgm:prSet/>
      <dgm:spPr/>
      <dgm:t>
        <a:bodyPr/>
        <a:lstStyle/>
        <a:p>
          <a:endParaRPr lang="es-ES"/>
        </a:p>
      </dgm:t>
    </dgm:pt>
    <dgm:pt modelId="{87DCE26D-14D3-4483-9513-EA780138F567}" type="parTrans" cxnId="{DD834C0C-7742-40CA-9F4A-13E08D781F84}">
      <dgm:prSet/>
      <dgm:spPr/>
      <dgm:t>
        <a:bodyPr/>
        <a:lstStyle/>
        <a:p>
          <a:endParaRPr lang="es-ES"/>
        </a:p>
      </dgm:t>
    </dgm:pt>
    <dgm:pt modelId="{9131295F-4FF1-4983-AFD3-1C87CDC4A34D}" type="pres">
      <dgm:prSet presAssocID="{F56C3FA2-A6B2-4F39-AA6A-3270F1ECEABF}" presName="Name0" presStyleCnt="0">
        <dgm:presLayoutVars>
          <dgm:dir/>
          <dgm:animOne val="branch"/>
          <dgm:animLvl val="lvl"/>
        </dgm:presLayoutVars>
      </dgm:prSet>
      <dgm:spPr/>
    </dgm:pt>
    <dgm:pt modelId="{BD2BD991-6766-49EF-AA4A-31FFF587352E}" type="pres">
      <dgm:prSet presAssocID="{E5F6E621-147D-4395-91D7-4F9E3978671F}" presName="chaos" presStyleCnt="0"/>
      <dgm:spPr/>
    </dgm:pt>
    <dgm:pt modelId="{432ACC75-5BEC-4EB0-A917-CA4D8FAF4371}" type="pres">
      <dgm:prSet presAssocID="{E5F6E621-147D-4395-91D7-4F9E3978671F}" presName="parTx1" presStyleLbl="revTx" presStyleIdx="0" presStyleCnt="3"/>
      <dgm:spPr/>
    </dgm:pt>
    <dgm:pt modelId="{ED1F7B78-5934-4CFA-96D5-115587856A38}" type="pres">
      <dgm:prSet presAssocID="{E5F6E621-147D-4395-91D7-4F9E3978671F}" presName="desTx1" presStyleLbl="revTx" presStyleIdx="1" presStyleCnt="3">
        <dgm:presLayoutVars>
          <dgm:bulletEnabled val="1"/>
        </dgm:presLayoutVars>
      </dgm:prSet>
      <dgm:spPr/>
    </dgm:pt>
    <dgm:pt modelId="{1577E632-4F84-4DF0-9B25-E3C3F60A7955}" type="pres">
      <dgm:prSet presAssocID="{E5F6E621-147D-4395-91D7-4F9E3978671F}" presName="c1" presStyleLbl="node1" presStyleIdx="0" presStyleCnt="19"/>
      <dgm:spPr/>
    </dgm:pt>
    <dgm:pt modelId="{A02C4FC6-BC1F-493D-913E-11F00333C72F}" type="pres">
      <dgm:prSet presAssocID="{E5F6E621-147D-4395-91D7-4F9E3978671F}" presName="c2" presStyleLbl="node1" presStyleIdx="1" presStyleCnt="19"/>
      <dgm:spPr/>
    </dgm:pt>
    <dgm:pt modelId="{9C76040D-BBE4-4D41-A670-9CB39861D3DA}" type="pres">
      <dgm:prSet presAssocID="{E5F6E621-147D-4395-91D7-4F9E3978671F}" presName="c3" presStyleLbl="node1" presStyleIdx="2" presStyleCnt="19"/>
      <dgm:spPr/>
    </dgm:pt>
    <dgm:pt modelId="{D3F8E587-BEA0-4D45-BEAE-E8DA37F94C28}" type="pres">
      <dgm:prSet presAssocID="{E5F6E621-147D-4395-91D7-4F9E3978671F}" presName="c4" presStyleLbl="node1" presStyleIdx="3" presStyleCnt="19"/>
      <dgm:spPr/>
    </dgm:pt>
    <dgm:pt modelId="{615472E9-4008-4F9C-A7AA-1E99ABBECD4C}" type="pres">
      <dgm:prSet presAssocID="{E5F6E621-147D-4395-91D7-4F9E3978671F}" presName="c5" presStyleLbl="node1" presStyleIdx="4" presStyleCnt="19"/>
      <dgm:spPr/>
    </dgm:pt>
    <dgm:pt modelId="{B068E696-E3A5-4D09-8BBC-2D2483F46DE2}" type="pres">
      <dgm:prSet presAssocID="{E5F6E621-147D-4395-91D7-4F9E3978671F}" presName="c6" presStyleLbl="node1" presStyleIdx="5" presStyleCnt="19"/>
      <dgm:spPr/>
    </dgm:pt>
    <dgm:pt modelId="{8E93C61F-C8A1-4509-AAF5-A81B336F42C4}" type="pres">
      <dgm:prSet presAssocID="{E5F6E621-147D-4395-91D7-4F9E3978671F}" presName="c7" presStyleLbl="node1" presStyleIdx="6" presStyleCnt="19"/>
      <dgm:spPr/>
    </dgm:pt>
    <dgm:pt modelId="{D9517189-57EE-49B8-B222-11146086191F}" type="pres">
      <dgm:prSet presAssocID="{E5F6E621-147D-4395-91D7-4F9E3978671F}" presName="c8" presStyleLbl="node1" presStyleIdx="7" presStyleCnt="19"/>
      <dgm:spPr/>
    </dgm:pt>
    <dgm:pt modelId="{7B75919F-75E2-455D-8ACA-DEA7A07FABCF}" type="pres">
      <dgm:prSet presAssocID="{E5F6E621-147D-4395-91D7-4F9E3978671F}" presName="c9" presStyleLbl="node1" presStyleIdx="8" presStyleCnt="19"/>
      <dgm:spPr/>
    </dgm:pt>
    <dgm:pt modelId="{DF9F973A-CA26-4B8C-A3FF-0C0DD0C2A6B8}" type="pres">
      <dgm:prSet presAssocID="{E5F6E621-147D-4395-91D7-4F9E3978671F}" presName="c10" presStyleLbl="node1" presStyleIdx="9" presStyleCnt="19"/>
      <dgm:spPr/>
    </dgm:pt>
    <dgm:pt modelId="{42E57E09-5764-40F7-B9C5-35C999699149}" type="pres">
      <dgm:prSet presAssocID="{E5F6E621-147D-4395-91D7-4F9E3978671F}" presName="c11" presStyleLbl="node1" presStyleIdx="10" presStyleCnt="19"/>
      <dgm:spPr/>
    </dgm:pt>
    <dgm:pt modelId="{FD6BFD75-F412-4929-B50D-00EA47301A84}" type="pres">
      <dgm:prSet presAssocID="{E5F6E621-147D-4395-91D7-4F9E3978671F}" presName="c12" presStyleLbl="node1" presStyleIdx="11" presStyleCnt="19"/>
      <dgm:spPr/>
    </dgm:pt>
    <dgm:pt modelId="{4250F73C-144A-414F-8EF3-61AF58296F07}" type="pres">
      <dgm:prSet presAssocID="{E5F6E621-147D-4395-91D7-4F9E3978671F}" presName="c13" presStyleLbl="node1" presStyleIdx="12" presStyleCnt="19"/>
      <dgm:spPr/>
    </dgm:pt>
    <dgm:pt modelId="{33E69F03-C0BA-459F-A22E-033E48ED307F}" type="pres">
      <dgm:prSet presAssocID="{E5F6E621-147D-4395-91D7-4F9E3978671F}" presName="c14" presStyleLbl="node1" presStyleIdx="13" presStyleCnt="19"/>
      <dgm:spPr/>
    </dgm:pt>
    <dgm:pt modelId="{48E167D1-BB42-46AB-A227-63637178745C}" type="pres">
      <dgm:prSet presAssocID="{E5F6E621-147D-4395-91D7-4F9E3978671F}" presName="c15" presStyleLbl="node1" presStyleIdx="14" presStyleCnt="19"/>
      <dgm:spPr/>
    </dgm:pt>
    <dgm:pt modelId="{243CD0CA-F6EC-450E-92CA-B53B4D2D313D}" type="pres">
      <dgm:prSet presAssocID="{E5F6E621-147D-4395-91D7-4F9E3978671F}" presName="c16" presStyleLbl="node1" presStyleIdx="15" presStyleCnt="19"/>
      <dgm:spPr/>
    </dgm:pt>
    <dgm:pt modelId="{CE5A74BC-A743-42A3-BAA7-578A10E670A4}" type="pres">
      <dgm:prSet presAssocID="{E5F6E621-147D-4395-91D7-4F9E3978671F}" presName="c17" presStyleLbl="node1" presStyleIdx="16" presStyleCnt="19"/>
      <dgm:spPr/>
    </dgm:pt>
    <dgm:pt modelId="{B58B8F7E-2025-4637-96EC-F90AB6571656}" type="pres">
      <dgm:prSet presAssocID="{E5F6E621-147D-4395-91D7-4F9E3978671F}" presName="c18" presStyleLbl="node1" presStyleIdx="17" presStyleCnt="19"/>
      <dgm:spPr/>
    </dgm:pt>
    <dgm:pt modelId="{EF6F82AB-5095-4F98-B26B-DB5D1BF33280}" type="pres">
      <dgm:prSet presAssocID="{05981CE0-5158-4275-95AD-2397E8947BC8}" presName="chevronComposite1" presStyleCnt="0"/>
      <dgm:spPr/>
    </dgm:pt>
    <dgm:pt modelId="{35C9F1FA-951E-4D94-9679-5061A6B32ED8}" type="pres">
      <dgm:prSet presAssocID="{05981CE0-5158-4275-95AD-2397E8947BC8}" presName="chevron1" presStyleLbl="sibTrans2D1" presStyleIdx="0" presStyleCnt="2"/>
      <dgm:spPr/>
    </dgm:pt>
    <dgm:pt modelId="{7A9BB0F5-A3A0-4E87-915E-6DD937109E4C}" type="pres">
      <dgm:prSet presAssocID="{05981CE0-5158-4275-95AD-2397E8947BC8}" presName="spChevron1" presStyleCnt="0"/>
      <dgm:spPr/>
    </dgm:pt>
    <dgm:pt modelId="{574721C9-CE80-4C79-BA7F-DD43BBD380BE}" type="pres">
      <dgm:prSet presAssocID="{05981CE0-5158-4275-95AD-2397E8947BC8}" presName="overlap" presStyleCnt="0"/>
      <dgm:spPr/>
    </dgm:pt>
    <dgm:pt modelId="{819B5EC7-BC0C-4B07-BF7E-F78AB2D15329}" type="pres">
      <dgm:prSet presAssocID="{05981CE0-5158-4275-95AD-2397E8947BC8}" presName="chevronComposite2" presStyleCnt="0"/>
      <dgm:spPr/>
    </dgm:pt>
    <dgm:pt modelId="{06F45231-67A7-4FDE-A725-004B8836F758}" type="pres">
      <dgm:prSet presAssocID="{05981CE0-5158-4275-95AD-2397E8947BC8}" presName="chevron2" presStyleLbl="sibTrans2D1" presStyleIdx="1" presStyleCnt="2"/>
      <dgm:spPr/>
    </dgm:pt>
    <dgm:pt modelId="{B14E1C72-BDAC-41AD-AB87-C44E45F2ED78}" type="pres">
      <dgm:prSet presAssocID="{05981CE0-5158-4275-95AD-2397E8947BC8}" presName="spChevron2" presStyleCnt="0"/>
      <dgm:spPr/>
    </dgm:pt>
    <dgm:pt modelId="{B038BC27-A899-4F97-8778-2FFE1C41BC98}" type="pres">
      <dgm:prSet presAssocID="{9F5A9EB4-8EA6-40C7-8542-2A52B5E762E2}" presName="last" presStyleCnt="0"/>
      <dgm:spPr/>
    </dgm:pt>
    <dgm:pt modelId="{8BC71F49-4077-45A3-97F0-2FF171C2FF8E}" type="pres">
      <dgm:prSet presAssocID="{9F5A9EB4-8EA6-40C7-8542-2A52B5E762E2}" presName="circleTx" presStyleLbl="node1" presStyleIdx="18" presStyleCnt="19"/>
      <dgm:spPr/>
    </dgm:pt>
    <dgm:pt modelId="{31E5D7DF-700D-43AC-B3D8-33280B93FD49}" type="pres">
      <dgm:prSet presAssocID="{9F5A9EB4-8EA6-40C7-8542-2A52B5E762E2}" presName="desTxN" presStyleLbl="revTx" presStyleIdx="2" presStyleCnt="3">
        <dgm:presLayoutVars>
          <dgm:bulletEnabled val="1"/>
        </dgm:presLayoutVars>
      </dgm:prSet>
      <dgm:spPr/>
    </dgm:pt>
    <dgm:pt modelId="{8FE2059D-4665-49AC-8187-A7170519B102}" type="pres">
      <dgm:prSet presAssocID="{9F5A9EB4-8EA6-40C7-8542-2A52B5E762E2}" presName="spN" presStyleCnt="0"/>
      <dgm:spPr/>
    </dgm:pt>
  </dgm:ptLst>
  <dgm:cxnLst>
    <dgm:cxn modelId="{DD834C0C-7742-40CA-9F4A-13E08D781F84}" srcId="{F56C3FA2-A6B2-4F39-AA6A-3270F1ECEABF}" destId="{E5F6E621-147D-4395-91D7-4F9E3978671F}" srcOrd="0" destOrd="0" parTransId="{87DCE26D-14D3-4483-9513-EA780138F567}" sibTransId="{05981CE0-5158-4275-95AD-2397E8947BC8}"/>
    <dgm:cxn modelId="{F75EC133-2CC4-4402-AE0F-762199111454}" type="presOf" srcId="{F0BB35E5-5E48-480F-8479-F4357AC1CFAD}" destId="{31E5D7DF-700D-43AC-B3D8-33280B93FD49}" srcOrd="0" destOrd="0" presId="urn:microsoft.com/office/officeart/2009/3/layout/RandomtoResultProcess"/>
    <dgm:cxn modelId="{F69D213D-9A64-49D4-A020-C2CFCF576864}" srcId="{F56C3FA2-A6B2-4F39-AA6A-3270F1ECEABF}" destId="{9F5A9EB4-8EA6-40C7-8542-2A52B5E762E2}" srcOrd="1" destOrd="0" parTransId="{069458BD-3403-4C67-9FAC-B814B28C391C}" sibTransId="{F680F972-63A0-45A3-8DB5-8015DDDBDFEA}"/>
    <dgm:cxn modelId="{AFBB9848-B3C8-465D-A6DC-281ACDFD1B6C}" srcId="{9F5A9EB4-8EA6-40C7-8542-2A52B5E762E2}" destId="{F0BB35E5-5E48-480F-8479-F4357AC1CFAD}" srcOrd="0" destOrd="0" parTransId="{D9BD5F70-72C3-4F40-8BBB-7EF503361CD8}" sibTransId="{F3E548EA-0093-4D11-BC8C-3BF7ECEEC3BC}"/>
    <dgm:cxn modelId="{6145E54D-AF8A-4BE4-99D7-9BD1CE2AC60A}" srcId="{E5F6E621-147D-4395-91D7-4F9E3978671F}" destId="{FAA143D3-185A-4987-A949-5A37A48483B8}" srcOrd="0" destOrd="0" parTransId="{784AC123-65A7-4D82-A7E4-5E40528061F3}" sibTransId="{B734CE89-9193-400F-A5B4-8B1192925E75}"/>
    <dgm:cxn modelId="{1A876880-AB9F-446B-A562-C6627E46BAC3}" type="presOf" srcId="{E5F6E621-147D-4395-91D7-4F9E3978671F}" destId="{432ACC75-5BEC-4EB0-A917-CA4D8FAF4371}" srcOrd="0" destOrd="0" presId="urn:microsoft.com/office/officeart/2009/3/layout/RandomtoResultProcess"/>
    <dgm:cxn modelId="{146D9780-60A8-4F37-8B67-49E9D54A833F}" type="presOf" srcId="{F56C3FA2-A6B2-4F39-AA6A-3270F1ECEABF}" destId="{9131295F-4FF1-4983-AFD3-1C87CDC4A34D}" srcOrd="0" destOrd="0" presId="urn:microsoft.com/office/officeart/2009/3/layout/RandomtoResultProcess"/>
    <dgm:cxn modelId="{7A5E1292-73DE-480F-84E3-A1162187D49B}" type="presOf" srcId="{FAA143D3-185A-4987-A949-5A37A48483B8}" destId="{ED1F7B78-5934-4CFA-96D5-115587856A38}" srcOrd="0" destOrd="0" presId="urn:microsoft.com/office/officeart/2009/3/layout/RandomtoResultProcess"/>
    <dgm:cxn modelId="{649113DC-BF5D-4BD0-B52A-67AEAA463D97}" type="presOf" srcId="{9F5A9EB4-8EA6-40C7-8542-2A52B5E762E2}" destId="{8BC71F49-4077-45A3-97F0-2FF171C2FF8E}" srcOrd="0" destOrd="0" presId="urn:microsoft.com/office/officeart/2009/3/layout/RandomtoResultProcess"/>
    <dgm:cxn modelId="{3506629F-A580-42F0-955E-4C21FA78CAA5}" type="presParOf" srcId="{9131295F-4FF1-4983-AFD3-1C87CDC4A34D}" destId="{BD2BD991-6766-49EF-AA4A-31FFF587352E}" srcOrd="0" destOrd="0" presId="urn:microsoft.com/office/officeart/2009/3/layout/RandomtoResultProcess"/>
    <dgm:cxn modelId="{D5D02FF7-008C-45BD-BC24-2B8EA2A3CE8E}" type="presParOf" srcId="{BD2BD991-6766-49EF-AA4A-31FFF587352E}" destId="{432ACC75-5BEC-4EB0-A917-CA4D8FAF4371}" srcOrd="0" destOrd="0" presId="urn:microsoft.com/office/officeart/2009/3/layout/RandomtoResultProcess"/>
    <dgm:cxn modelId="{0384C6BA-184B-42B0-94E1-3FEEEF70E185}" type="presParOf" srcId="{BD2BD991-6766-49EF-AA4A-31FFF587352E}" destId="{ED1F7B78-5934-4CFA-96D5-115587856A38}" srcOrd="1" destOrd="0" presId="urn:microsoft.com/office/officeart/2009/3/layout/RandomtoResultProcess"/>
    <dgm:cxn modelId="{A10C8FEE-5608-4164-ADEE-FA87BC657D4D}" type="presParOf" srcId="{BD2BD991-6766-49EF-AA4A-31FFF587352E}" destId="{1577E632-4F84-4DF0-9B25-E3C3F60A7955}" srcOrd="2" destOrd="0" presId="urn:microsoft.com/office/officeart/2009/3/layout/RandomtoResultProcess"/>
    <dgm:cxn modelId="{AEC4CDD3-82CE-4122-8D1A-83661DE7BA60}" type="presParOf" srcId="{BD2BD991-6766-49EF-AA4A-31FFF587352E}" destId="{A02C4FC6-BC1F-493D-913E-11F00333C72F}" srcOrd="3" destOrd="0" presId="urn:microsoft.com/office/officeart/2009/3/layout/RandomtoResultProcess"/>
    <dgm:cxn modelId="{34421366-A816-4B62-B83D-3C6D9B93732F}" type="presParOf" srcId="{BD2BD991-6766-49EF-AA4A-31FFF587352E}" destId="{9C76040D-BBE4-4D41-A670-9CB39861D3DA}" srcOrd="4" destOrd="0" presId="urn:microsoft.com/office/officeart/2009/3/layout/RandomtoResultProcess"/>
    <dgm:cxn modelId="{96AE4404-5FE9-40DC-868E-38C973D58C4C}" type="presParOf" srcId="{BD2BD991-6766-49EF-AA4A-31FFF587352E}" destId="{D3F8E587-BEA0-4D45-BEAE-E8DA37F94C28}" srcOrd="5" destOrd="0" presId="urn:microsoft.com/office/officeart/2009/3/layout/RandomtoResultProcess"/>
    <dgm:cxn modelId="{650E7C1A-B2F1-4498-8DAC-E39D7E99EAFC}" type="presParOf" srcId="{BD2BD991-6766-49EF-AA4A-31FFF587352E}" destId="{615472E9-4008-4F9C-A7AA-1E99ABBECD4C}" srcOrd="6" destOrd="0" presId="urn:microsoft.com/office/officeart/2009/3/layout/RandomtoResultProcess"/>
    <dgm:cxn modelId="{549E62EF-E8AE-4E9A-AEA8-F1D8BE73793A}" type="presParOf" srcId="{BD2BD991-6766-49EF-AA4A-31FFF587352E}" destId="{B068E696-E3A5-4D09-8BBC-2D2483F46DE2}" srcOrd="7" destOrd="0" presId="urn:microsoft.com/office/officeart/2009/3/layout/RandomtoResultProcess"/>
    <dgm:cxn modelId="{790C4E53-0C93-4F2E-9A0A-7D2ED226C6B3}" type="presParOf" srcId="{BD2BD991-6766-49EF-AA4A-31FFF587352E}" destId="{8E93C61F-C8A1-4509-AAF5-A81B336F42C4}" srcOrd="8" destOrd="0" presId="urn:microsoft.com/office/officeart/2009/3/layout/RandomtoResultProcess"/>
    <dgm:cxn modelId="{DBF31FD4-B1FE-44F9-BCE7-E66D5F79BC47}" type="presParOf" srcId="{BD2BD991-6766-49EF-AA4A-31FFF587352E}" destId="{D9517189-57EE-49B8-B222-11146086191F}" srcOrd="9" destOrd="0" presId="urn:microsoft.com/office/officeart/2009/3/layout/RandomtoResultProcess"/>
    <dgm:cxn modelId="{4978DC20-D87B-4923-8750-5489A0B0A1E4}" type="presParOf" srcId="{BD2BD991-6766-49EF-AA4A-31FFF587352E}" destId="{7B75919F-75E2-455D-8ACA-DEA7A07FABCF}" srcOrd="10" destOrd="0" presId="urn:microsoft.com/office/officeart/2009/3/layout/RandomtoResultProcess"/>
    <dgm:cxn modelId="{2F81DB7E-1073-41C3-AADA-9E8A2C6B767F}" type="presParOf" srcId="{BD2BD991-6766-49EF-AA4A-31FFF587352E}" destId="{DF9F973A-CA26-4B8C-A3FF-0C0DD0C2A6B8}" srcOrd="11" destOrd="0" presId="urn:microsoft.com/office/officeart/2009/3/layout/RandomtoResultProcess"/>
    <dgm:cxn modelId="{02C84277-101F-45EF-AA2A-9F90800B8CA9}" type="presParOf" srcId="{BD2BD991-6766-49EF-AA4A-31FFF587352E}" destId="{42E57E09-5764-40F7-B9C5-35C999699149}" srcOrd="12" destOrd="0" presId="urn:microsoft.com/office/officeart/2009/3/layout/RandomtoResultProcess"/>
    <dgm:cxn modelId="{2124955F-C27D-4263-8A92-EBCAAFE91355}" type="presParOf" srcId="{BD2BD991-6766-49EF-AA4A-31FFF587352E}" destId="{FD6BFD75-F412-4929-B50D-00EA47301A84}" srcOrd="13" destOrd="0" presId="urn:microsoft.com/office/officeart/2009/3/layout/RandomtoResultProcess"/>
    <dgm:cxn modelId="{02F5E7F4-755D-4056-89B4-C854B4CF27F3}" type="presParOf" srcId="{BD2BD991-6766-49EF-AA4A-31FFF587352E}" destId="{4250F73C-144A-414F-8EF3-61AF58296F07}" srcOrd="14" destOrd="0" presId="urn:microsoft.com/office/officeart/2009/3/layout/RandomtoResultProcess"/>
    <dgm:cxn modelId="{BF1ABFBD-8F41-4CC3-A3BC-D67F58F36B0B}" type="presParOf" srcId="{BD2BD991-6766-49EF-AA4A-31FFF587352E}" destId="{33E69F03-C0BA-459F-A22E-033E48ED307F}" srcOrd="15" destOrd="0" presId="urn:microsoft.com/office/officeart/2009/3/layout/RandomtoResultProcess"/>
    <dgm:cxn modelId="{E27C4F47-E22F-46BE-861B-C9C19DAFFF11}" type="presParOf" srcId="{BD2BD991-6766-49EF-AA4A-31FFF587352E}" destId="{48E167D1-BB42-46AB-A227-63637178745C}" srcOrd="16" destOrd="0" presId="urn:microsoft.com/office/officeart/2009/3/layout/RandomtoResultProcess"/>
    <dgm:cxn modelId="{8EA971F2-C767-495D-9951-8B2C1E7BA15E}" type="presParOf" srcId="{BD2BD991-6766-49EF-AA4A-31FFF587352E}" destId="{243CD0CA-F6EC-450E-92CA-B53B4D2D313D}" srcOrd="17" destOrd="0" presId="urn:microsoft.com/office/officeart/2009/3/layout/RandomtoResultProcess"/>
    <dgm:cxn modelId="{E160D87B-085B-44F6-9D70-AEBC90541A50}" type="presParOf" srcId="{BD2BD991-6766-49EF-AA4A-31FFF587352E}" destId="{CE5A74BC-A743-42A3-BAA7-578A10E670A4}" srcOrd="18" destOrd="0" presId="urn:microsoft.com/office/officeart/2009/3/layout/RandomtoResultProcess"/>
    <dgm:cxn modelId="{16D5E5EB-6377-4FCA-9306-079F4644FB56}" type="presParOf" srcId="{BD2BD991-6766-49EF-AA4A-31FFF587352E}" destId="{B58B8F7E-2025-4637-96EC-F90AB6571656}" srcOrd="19" destOrd="0" presId="urn:microsoft.com/office/officeart/2009/3/layout/RandomtoResultProcess"/>
    <dgm:cxn modelId="{20ABE227-2EE4-4993-9858-A9914E7928C1}" type="presParOf" srcId="{9131295F-4FF1-4983-AFD3-1C87CDC4A34D}" destId="{EF6F82AB-5095-4F98-B26B-DB5D1BF33280}" srcOrd="1" destOrd="0" presId="urn:microsoft.com/office/officeart/2009/3/layout/RandomtoResultProcess"/>
    <dgm:cxn modelId="{DCA5772C-8BAA-4B39-A207-B77DD6E610DD}" type="presParOf" srcId="{EF6F82AB-5095-4F98-B26B-DB5D1BF33280}" destId="{35C9F1FA-951E-4D94-9679-5061A6B32ED8}" srcOrd="0" destOrd="0" presId="urn:microsoft.com/office/officeart/2009/3/layout/RandomtoResultProcess"/>
    <dgm:cxn modelId="{D6F1E4D6-CB88-4C72-BEA3-1C49A66E45C9}" type="presParOf" srcId="{EF6F82AB-5095-4F98-B26B-DB5D1BF33280}" destId="{7A9BB0F5-A3A0-4E87-915E-6DD937109E4C}" srcOrd="1" destOrd="0" presId="urn:microsoft.com/office/officeart/2009/3/layout/RandomtoResultProcess"/>
    <dgm:cxn modelId="{3441A02B-9619-479E-9E2F-A3DE7551B9E7}" type="presParOf" srcId="{9131295F-4FF1-4983-AFD3-1C87CDC4A34D}" destId="{574721C9-CE80-4C79-BA7F-DD43BBD380BE}" srcOrd="2" destOrd="0" presId="urn:microsoft.com/office/officeart/2009/3/layout/RandomtoResultProcess"/>
    <dgm:cxn modelId="{4585F318-51BC-449E-B3E7-9A1FFC28B32A}" type="presParOf" srcId="{9131295F-4FF1-4983-AFD3-1C87CDC4A34D}" destId="{819B5EC7-BC0C-4B07-BF7E-F78AB2D15329}" srcOrd="3" destOrd="0" presId="urn:microsoft.com/office/officeart/2009/3/layout/RandomtoResultProcess"/>
    <dgm:cxn modelId="{FDD133E5-E148-49A3-B29E-EA42DCC3DC5B}" type="presParOf" srcId="{819B5EC7-BC0C-4B07-BF7E-F78AB2D15329}" destId="{06F45231-67A7-4FDE-A725-004B8836F758}" srcOrd="0" destOrd="0" presId="urn:microsoft.com/office/officeart/2009/3/layout/RandomtoResultProcess"/>
    <dgm:cxn modelId="{02164C4C-DFF7-413A-BD57-D16C696C6B86}" type="presParOf" srcId="{819B5EC7-BC0C-4B07-BF7E-F78AB2D15329}" destId="{B14E1C72-BDAC-41AD-AB87-C44E45F2ED78}" srcOrd="1" destOrd="0" presId="urn:microsoft.com/office/officeart/2009/3/layout/RandomtoResultProcess"/>
    <dgm:cxn modelId="{B7D61384-1A7A-4A4D-8139-E51381B16E71}" type="presParOf" srcId="{9131295F-4FF1-4983-AFD3-1C87CDC4A34D}" destId="{B038BC27-A899-4F97-8778-2FFE1C41BC98}" srcOrd="4" destOrd="0" presId="urn:microsoft.com/office/officeart/2009/3/layout/RandomtoResultProcess"/>
    <dgm:cxn modelId="{2A9F18FE-658E-49CE-A2D9-F9D69A25AF6A}" type="presParOf" srcId="{B038BC27-A899-4F97-8778-2FFE1C41BC98}" destId="{8BC71F49-4077-45A3-97F0-2FF171C2FF8E}" srcOrd="0" destOrd="0" presId="urn:microsoft.com/office/officeart/2009/3/layout/RandomtoResultProcess"/>
    <dgm:cxn modelId="{AEC78F49-146C-43EF-A8D0-27BB66A98476}" type="presParOf" srcId="{B038BC27-A899-4F97-8778-2FFE1C41BC98}" destId="{31E5D7DF-700D-43AC-B3D8-33280B93FD49}" srcOrd="1" destOrd="0" presId="urn:microsoft.com/office/officeart/2009/3/layout/RandomtoResultProcess"/>
    <dgm:cxn modelId="{712C473C-DF3A-4D7F-B413-A58754F9F01E}" type="presParOf" srcId="{B038BC27-A899-4F97-8778-2FFE1C41BC98}" destId="{8FE2059D-4665-49AC-8187-A7170519B102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ADF7CD-C1E8-4085-A1E3-BFAF8494B95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AD492F6-9210-463C-BA6F-A5940720D48E}">
      <dgm:prSet phldrT="[Texto]"/>
      <dgm:spPr/>
      <dgm:t>
        <a:bodyPr/>
        <a:lstStyle/>
        <a:p>
          <a:r>
            <a:rPr lang="es-ES_tradnl" dirty="0"/>
            <a:t>Estudio analítico de corte transversal.</a:t>
          </a:r>
          <a:endParaRPr lang="es-ES" dirty="0"/>
        </a:p>
      </dgm:t>
    </dgm:pt>
    <dgm:pt modelId="{F40D0153-AC7C-4D45-A2AD-D17890342379}" type="parTrans" cxnId="{BF2CB529-65A8-4AE1-993A-4D7EBBFCB4A8}">
      <dgm:prSet/>
      <dgm:spPr/>
      <dgm:t>
        <a:bodyPr/>
        <a:lstStyle/>
        <a:p>
          <a:endParaRPr lang="es-ES"/>
        </a:p>
      </dgm:t>
    </dgm:pt>
    <dgm:pt modelId="{37D1D523-3679-4C7C-8B30-AD85D80252D6}" type="sibTrans" cxnId="{BF2CB529-65A8-4AE1-993A-4D7EBBFCB4A8}">
      <dgm:prSet/>
      <dgm:spPr/>
      <dgm:t>
        <a:bodyPr/>
        <a:lstStyle/>
        <a:p>
          <a:endParaRPr lang="es-ES"/>
        </a:p>
      </dgm:t>
    </dgm:pt>
    <dgm:pt modelId="{9E460ACC-49C4-42B1-8A82-02551CECE23B}">
      <dgm:prSet phldrT="[Texto]"/>
      <dgm:spPr/>
      <dgm:t>
        <a:bodyPr/>
        <a:lstStyle/>
        <a:p>
          <a:r>
            <a:rPr lang="es-ES_tradnl" dirty="0"/>
            <a:t>Personal femenino de enfermería de un área de emergencia del Hospital Docente de la Policía Nacional de Guayaquil (n = 42).</a:t>
          </a:r>
          <a:endParaRPr lang="es-ES" dirty="0"/>
        </a:p>
      </dgm:t>
    </dgm:pt>
    <dgm:pt modelId="{72DA4E16-A0DB-47C2-8885-5B7D5491787A}" type="parTrans" cxnId="{C3FB4DAA-BEB1-418B-A561-1A929BC3522A}">
      <dgm:prSet/>
      <dgm:spPr/>
      <dgm:t>
        <a:bodyPr/>
        <a:lstStyle/>
        <a:p>
          <a:endParaRPr lang="es-ES"/>
        </a:p>
      </dgm:t>
    </dgm:pt>
    <dgm:pt modelId="{1D80C1E7-1D6B-4F8D-BC73-2EE6BA33E36D}" type="sibTrans" cxnId="{C3FB4DAA-BEB1-418B-A561-1A929BC3522A}">
      <dgm:prSet/>
      <dgm:spPr/>
      <dgm:t>
        <a:bodyPr/>
        <a:lstStyle/>
        <a:p>
          <a:endParaRPr lang="es-ES"/>
        </a:p>
      </dgm:t>
    </dgm:pt>
    <dgm:pt modelId="{AD56C072-CAB5-4654-81F2-73438FE52993}">
      <dgm:prSet phldrT="[Texto]"/>
      <dgm:spPr/>
      <dgm:t>
        <a:bodyPr/>
        <a:lstStyle/>
        <a:p>
          <a:r>
            <a:rPr lang="es-ES_tradnl" dirty="0"/>
            <a:t>Se aplicó el criterio de análisis de exclusión: aquellos que no se encontraban presente en el momento de realizar el estudio; al personal de sexo masculino; personal  con TME  previo al inicio del contrato de trabajo; aquellos con un tiempo de servicio menor a 6 meses. </a:t>
          </a:r>
          <a:endParaRPr lang="es-ES" dirty="0"/>
        </a:p>
      </dgm:t>
    </dgm:pt>
    <dgm:pt modelId="{732CA07B-DC0A-44BA-AF1F-B84155B44FDD}" type="parTrans" cxnId="{21E3C86B-D2D8-41A9-93BF-18AD4C79B2C6}">
      <dgm:prSet/>
      <dgm:spPr/>
      <dgm:t>
        <a:bodyPr/>
        <a:lstStyle/>
        <a:p>
          <a:endParaRPr lang="es-ES"/>
        </a:p>
      </dgm:t>
    </dgm:pt>
    <dgm:pt modelId="{1F1EA3B5-4162-482D-AB50-770207FE0201}" type="sibTrans" cxnId="{21E3C86B-D2D8-41A9-93BF-18AD4C79B2C6}">
      <dgm:prSet/>
      <dgm:spPr/>
      <dgm:t>
        <a:bodyPr/>
        <a:lstStyle/>
        <a:p>
          <a:endParaRPr lang="es-ES"/>
        </a:p>
      </dgm:t>
    </dgm:pt>
    <dgm:pt modelId="{FBB8CA14-A4F0-4CA0-86C9-3CA4C33F0F2E}">
      <dgm:prSet phldrT="[Texto]"/>
      <dgm:spPr/>
      <dgm:t>
        <a:bodyPr/>
        <a:lstStyle/>
        <a:p>
          <a:r>
            <a:rPr lang="es-ES" dirty="0"/>
            <a:t>Se utilizó el </a:t>
          </a:r>
          <a:r>
            <a:rPr lang="es-ES_tradnl" dirty="0"/>
            <a:t>método OWAS para determinar la relación entre el riesgo ergonómico por posturas forzadas y la sintomatología músculo-esquelética.</a:t>
          </a:r>
          <a:endParaRPr lang="es-ES" dirty="0"/>
        </a:p>
      </dgm:t>
    </dgm:pt>
    <dgm:pt modelId="{4969D3AD-0184-4FF9-A11E-87156E355A35}" type="parTrans" cxnId="{235AFC19-C24D-48F5-A2EC-BD794E1AC584}">
      <dgm:prSet/>
      <dgm:spPr/>
      <dgm:t>
        <a:bodyPr/>
        <a:lstStyle/>
        <a:p>
          <a:endParaRPr lang="es-ES"/>
        </a:p>
      </dgm:t>
    </dgm:pt>
    <dgm:pt modelId="{B557187B-0C12-4F2F-AC7F-C79E82A916C8}" type="sibTrans" cxnId="{235AFC19-C24D-48F5-A2EC-BD794E1AC584}">
      <dgm:prSet/>
      <dgm:spPr/>
      <dgm:t>
        <a:bodyPr/>
        <a:lstStyle/>
        <a:p>
          <a:endParaRPr lang="es-ES"/>
        </a:p>
      </dgm:t>
    </dgm:pt>
    <dgm:pt modelId="{D8FC3B0D-057C-49CB-B72D-2D4840ED50AF}">
      <dgm:prSet phldrT="[Texto]"/>
      <dgm:spPr/>
      <dgm:t>
        <a:bodyPr/>
        <a:lstStyle/>
        <a:p>
          <a:r>
            <a:rPr lang="es-ES_tradnl" dirty="0"/>
            <a:t>Se realizó análisis </a:t>
          </a:r>
          <a:r>
            <a:rPr lang="es-ES_tradnl" dirty="0" err="1"/>
            <a:t>univariados</a:t>
          </a:r>
          <a:r>
            <a:rPr lang="es-ES_tradnl" dirty="0"/>
            <a:t> y multivariados a través de la utilización de SPSS.</a:t>
          </a:r>
          <a:endParaRPr lang="es-ES" dirty="0"/>
        </a:p>
      </dgm:t>
    </dgm:pt>
    <dgm:pt modelId="{8F7EDD28-52EB-4594-86D8-FFFA2AEF1EDD}" type="parTrans" cxnId="{08D286EF-48FB-45D4-9AF6-F9AFC481832B}">
      <dgm:prSet/>
      <dgm:spPr/>
      <dgm:t>
        <a:bodyPr/>
        <a:lstStyle/>
        <a:p>
          <a:endParaRPr lang="es-ES"/>
        </a:p>
      </dgm:t>
    </dgm:pt>
    <dgm:pt modelId="{5405C923-59EB-43E6-A1DF-9A45456BE5A8}" type="sibTrans" cxnId="{08D286EF-48FB-45D4-9AF6-F9AFC481832B}">
      <dgm:prSet/>
      <dgm:spPr/>
      <dgm:t>
        <a:bodyPr/>
        <a:lstStyle/>
        <a:p>
          <a:endParaRPr lang="es-ES"/>
        </a:p>
      </dgm:t>
    </dgm:pt>
    <dgm:pt modelId="{B0E47373-15EE-4A03-9D49-07D9AD2EAF2F}" type="pres">
      <dgm:prSet presAssocID="{4CADF7CD-C1E8-4085-A1E3-BFAF8494B95B}" presName="Name0" presStyleCnt="0">
        <dgm:presLayoutVars>
          <dgm:chMax val="7"/>
          <dgm:chPref val="7"/>
          <dgm:dir/>
        </dgm:presLayoutVars>
      </dgm:prSet>
      <dgm:spPr/>
    </dgm:pt>
    <dgm:pt modelId="{9E9D914D-4AA0-4F94-8FF7-830D1219556A}" type="pres">
      <dgm:prSet presAssocID="{4CADF7CD-C1E8-4085-A1E3-BFAF8494B95B}" presName="Name1" presStyleCnt="0"/>
      <dgm:spPr/>
    </dgm:pt>
    <dgm:pt modelId="{62C50E64-0417-4689-B59F-38129E09DA78}" type="pres">
      <dgm:prSet presAssocID="{4CADF7CD-C1E8-4085-A1E3-BFAF8494B95B}" presName="cycle" presStyleCnt="0"/>
      <dgm:spPr/>
    </dgm:pt>
    <dgm:pt modelId="{5667EEC8-715E-45A6-A7A5-B71C11440831}" type="pres">
      <dgm:prSet presAssocID="{4CADF7CD-C1E8-4085-A1E3-BFAF8494B95B}" presName="srcNode" presStyleLbl="node1" presStyleIdx="0" presStyleCnt="5"/>
      <dgm:spPr/>
    </dgm:pt>
    <dgm:pt modelId="{6E3F9F69-FB6D-4663-A3B8-1B8A668F04F2}" type="pres">
      <dgm:prSet presAssocID="{4CADF7CD-C1E8-4085-A1E3-BFAF8494B95B}" presName="conn" presStyleLbl="parChTrans1D2" presStyleIdx="0" presStyleCnt="1"/>
      <dgm:spPr/>
    </dgm:pt>
    <dgm:pt modelId="{5D5C1366-5EC5-4DA0-9FB1-FE2FD85C6AEC}" type="pres">
      <dgm:prSet presAssocID="{4CADF7CD-C1E8-4085-A1E3-BFAF8494B95B}" presName="extraNode" presStyleLbl="node1" presStyleIdx="0" presStyleCnt="5"/>
      <dgm:spPr/>
    </dgm:pt>
    <dgm:pt modelId="{489F1E4B-1A42-4431-A5FD-7E2D3C122B19}" type="pres">
      <dgm:prSet presAssocID="{4CADF7CD-C1E8-4085-A1E3-BFAF8494B95B}" presName="dstNode" presStyleLbl="node1" presStyleIdx="0" presStyleCnt="5"/>
      <dgm:spPr/>
    </dgm:pt>
    <dgm:pt modelId="{BAC86A4B-DAB9-4EC7-8BDF-FB5196FE94EB}" type="pres">
      <dgm:prSet presAssocID="{8AD492F6-9210-463C-BA6F-A5940720D48E}" presName="text_1" presStyleLbl="node1" presStyleIdx="0" presStyleCnt="5">
        <dgm:presLayoutVars>
          <dgm:bulletEnabled val="1"/>
        </dgm:presLayoutVars>
      </dgm:prSet>
      <dgm:spPr/>
    </dgm:pt>
    <dgm:pt modelId="{3C749800-9DA0-46B3-9497-E9997A453BAD}" type="pres">
      <dgm:prSet presAssocID="{8AD492F6-9210-463C-BA6F-A5940720D48E}" presName="accent_1" presStyleCnt="0"/>
      <dgm:spPr/>
    </dgm:pt>
    <dgm:pt modelId="{0E4FBC28-0FBF-4DDC-8407-9B11AAE1A921}" type="pres">
      <dgm:prSet presAssocID="{8AD492F6-9210-463C-BA6F-A5940720D48E}" presName="accentRepeatNode" presStyleLbl="solidFgAcc1" presStyleIdx="0" presStyleCnt="5"/>
      <dgm:spPr/>
    </dgm:pt>
    <dgm:pt modelId="{76016F55-325E-48B1-A9FE-E32324C7353D}" type="pres">
      <dgm:prSet presAssocID="{9E460ACC-49C4-42B1-8A82-02551CECE23B}" presName="text_2" presStyleLbl="node1" presStyleIdx="1" presStyleCnt="5">
        <dgm:presLayoutVars>
          <dgm:bulletEnabled val="1"/>
        </dgm:presLayoutVars>
      </dgm:prSet>
      <dgm:spPr/>
    </dgm:pt>
    <dgm:pt modelId="{FAA2AF3E-4B86-4610-BFC0-2900E05138C6}" type="pres">
      <dgm:prSet presAssocID="{9E460ACC-49C4-42B1-8A82-02551CECE23B}" presName="accent_2" presStyleCnt="0"/>
      <dgm:spPr/>
    </dgm:pt>
    <dgm:pt modelId="{D2B63092-7480-4C11-ABC5-E9B9EB27D219}" type="pres">
      <dgm:prSet presAssocID="{9E460ACC-49C4-42B1-8A82-02551CECE23B}" presName="accentRepeatNode" presStyleLbl="solidFgAcc1" presStyleIdx="1" presStyleCnt="5"/>
      <dgm:spPr/>
    </dgm:pt>
    <dgm:pt modelId="{9F02B827-36CC-4F0F-82A7-37D3B330BCC0}" type="pres">
      <dgm:prSet presAssocID="{AD56C072-CAB5-4654-81F2-73438FE52993}" presName="text_3" presStyleLbl="node1" presStyleIdx="2" presStyleCnt="5">
        <dgm:presLayoutVars>
          <dgm:bulletEnabled val="1"/>
        </dgm:presLayoutVars>
      </dgm:prSet>
      <dgm:spPr/>
    </dgm:pt>
    <dgm:pt modelId="{7CB6A7F9-FB86-4AE5-9351-D0902DDB18EA}" type="pres">
      <dgm:prSet presAssocID="{AD56C072-CAB5-4654-81F2-73438FE52993}" presName="accent_3" presStyleCnt="0"/>
      <dgm:spPr/>
    </dgm:pt>
    <dgm:pt modelId="{91FEDDAD-3EC5-4028-986D-2E2AFB9DA383}" type="pres">
      <dgm:prSet presAssocID="{AD56C072-CAB5-4654-81F2-73438FE52993}" presName="accentRepeatNode" presStyleLbl="solidFgAcc1" presStyleIdx="2" presStyleCnt="5"/>
      <dgm:spPr/>
    </dgm:pt>
    <dgm:pt modelId="{B59E52F9-7F63-4FAE-922D-0002F5DDEB03}" type="pres">
      <dgm:prSet presAssocID="{FBB8CA14-A4F0-4CA0-86C9-3CA4C33F0F2E}" presName="text_4" presStyleLbl="node1" presStyleIdx="3" presStyleCnt="5">
        <dgm:presLayoutVars>
          <dgm:bulletEnabled val="1"/>
        </dgm:presLayoutVars>
      </dgm:prSet>
      <dgm:spPr/>
    </dgm:pt>
    <dgm:pt modelId="{FCA9E73B-3D3A-4919-BCAA-8EBF16BE92E9}" type="pres">
      <dgm:prSet presAssocID="{FBB8CA14-A4F0-4CA0-86C9-3CA4C33F0F2E}" presName="accent_4" presStyleCnt="0"/>
      <dgm:spPr/>
    </dgm:pt>
    <dgm:pt modelId="{5DD4D881-1D73-4572-93CD-71A467786006}" type="pres">
      <dgm:prSet presAssocID="{FBB8CA14-A4F0-4CA0-86C9-3CA4C33F0F2E}" presName="accentRepeatNode" presStyleLbl="solidFgAcc1" presStyleIdx="3" presStyleCnt="5"/>
      <dgm:spPr/>
    </dgm:pt>
    <dgm:pt modelId="{8DD2872D-82B4-48A4-A04A-D403F61D1945}" type="pres">
      <dgm:prSet presAssocID="{D8FC3B0D-057C-49CB-B72D-2D4840ED50AF}" presName="text_5" presStyleLbl="node1" presStyleIdx="4" presStyleCnt="5">
        <dgm:presLayoutVars>
          <dgm:bulletEnabled val="1"/>
        </dgm:presLayoutVars>
      </dgm:prSet>
      <dgm:spPr/>
    </dgm:pt>
    <dgm:pt modelId="{BA2E0183-54D6-4E36-8D8A-D26152C0DDA2}" type="pres">
      <dgm:prSet presAssocID="{D8FC3B0D-057C-49CB-B72D-2D4840ED50AF}" presName="accent_5" presStyleCnt="0"/>
      <dgm:spPr/>
    </dgm:pt>
    <dgm:pt modelId="{F706BE35-D3AE-4336-B2F3-046885E9DD5E}" type="pres">
      <dgm:prSet presAssocID="{D8FC3B0D-057C-49CB-B72D-2D4840ED50AF}" presName="accentRepeatNode" presStyleLbl="solidFgAcc1" presStyleIdx="4" presStyleCnt="5"/>
      <dgm:spPr/>
    </dgm:pt>
  </dgm:ptLst>
  <dgm:cxnLst>
    <dgm:cxn modelId="{19304003-1DCF-4C99-8557-9957818A6A5A}" type="presOf" srcId="{4CADF7CD-C1E8-4085-A1E3-BFAF8494B95B}" destId="{B0E47373-15EE-4A03-9D49-07D9AD2EAF2F}" srcOrd="0" destOrd="0" presId="urn:microsoft.com/office/officeart/2008/layout/VerticalCurvedList"/>
    <dgm:cxn modelId="{235AFC19-C24D-48F5-A2EC-BD794E1AC584}" srcId="{4CADF7CD-C1E8-4085-A1E3-BFAF8494B95B}" destId="{FBB8CA14-A4F0-4CA0-86C9-3CA4C33F0F2E}" srcOrd="3" destOrd="0" parTransId="{4969D3AD-0184-4FF9-A11E-87156E355A35}" sibTransId="{B557187B-0C12-4F2F-AC7F-C79E82A916C8}"/>
    <dgm:cxn modelId="{BF2CB529-65A8-4AE1-993A-4D7EBBFCB4A8}" srcId="{4CADF7CD-C1E8-4085-A1E3-BFAF8494B95B}" destId="{8AD492F6-9210-463C-BA6F-A5940720D48E}" srcOrd="0" destOrd="0" parTransId="{F40D0153-AC7C-4D45-A2AD-D17890342379}" sibTransId="{37D1D523-3679-4C7C-8B30-AD85D80252D6}"/>
    <dgm:cxn modelId="{D74E973B-9C22-4943-BCD3-144E53133183}" type="presOf" srcId="{8AD492F6-9210-463C-BA6F-A5940720D48E}" destId="{BAC86A4B-DAB9-4EC7-8BDF-FB5196FE94EB}" srcOrd="0" destOrd="0" presId="urn:microsoft.com/office/officeart/2008/layout/VerticalCurvedList"/>
    <dgm:cxn modelId="{5EA9A83C-68A4-458B-8133-DF2612C0F26C}" type="presOf" srcId="{FBB8CA14-A4F0-4CA0-86C9-3CA4C33F0F2E}" destId="{B59E52F9-7F63-4FAE-922D-0002F5DDEB03}" srcOrd="0" destOrd="0" presId="urn:microsoft.com/office/officeart/2008/layout/VerticalCurvedList"/>
    <dgm:cxn modelId="{21E3C86B-D2D8-41A9-93BF-18AD4C79B2C6}" srcId="{4CADF7CD-C1E8-4085-A1E3-BFAF8494B95B}" destId="{AD56C072-CAB5-4654-81F2-73438FE52993}" srcOrd="2" destOrd="0" parTransId="{732CA07B-DC0A-44BA-AF1F-B84155B44FDD}" sibTransId="{1F1EA3B5-4162-482D-AB50-770207FE0201}"/>
    <dgm:cxn modelId="{2277F485-2D0F-4240-8C50-48DB1D6F0BF0}" type="presOf" srcId="{37D1D523-3679-4C7C-8B30-AD85D80252D6}" destId="{6E3F9F69-FB6D-4663-A3B8-1B8A668F04F2}" srcOrd="0" destOrd="0" presId="urn:microsoft.com/office/officeart/2008/layout/VerticalCurvedList"/>
    <dgm:cxn modelId="{C3FB4DAA-BEB1-418B-A561-1A929BC3522A}" srcId="{4CADF7CD-C1E8-4085-A1E3-BFAF8494B95B}" destId="{9E460ACC-49C4-42B1-8A82-02551CECE23B}" srcOrd="1" destOrd="0" parTransId="{72DA4E16-A0DB-47C2-8885-5B7D5491787A}" sibTransId="{1D80C1E7-1D6B-4F8D-BC73-2EE6BA33E36D}"/>
    <dgm:cxn modelId="{0A730DDD-A157-4E99-94B5-8E52EAA1045F}" type="presOf" srcId="{D8FC3B0D-057C-49CB-B72D-2D4840ED50AF}" destId="{8DD2872D-82B4-48A4-A04A-D403F61D1945}" srcOrd="0" destOrd="0" presId="urn:microsoft.com/office/officeart/2008/layout/VerticalCurvedList"/>
    <dgm:cxn modelId="{08D286EF-48FB-45D4-9AF6-F9AFC481832B}" srcId="{4CADF7CD-C1E8-4085-A1E3-BFAF8494B95B}" destId="{D8FC3B0D-057C-49CB-B72D-2D4840ED50AF}" srcOrd="4" destOrd="0" parTransId="{8F7EDD28-52EB-4594-86D8-FFFA2AEF1EDD}" sibTransId="{5405C923-59EB-43E6-A1DF-9A45456BE5A8}"/>
    <dgm:cxn modelId="{3EE47EF8-B7F4-4154-9F4D-60A0205BDF5C}" type="presOf" srcId="{AD56C072-CAB5-4654-81F2-73438FE52993}" destId="{9F02B827-36CC-4F0F-82A7-37D3B330BCC0}" srcOrd="0" destOrd="0" presId="urn:microsoft.com/office/officeart/2008/layout/VerticalCurvedList"/>
    <dgm:cxn modelId="{DD74D6FE-9A5F-46D3-83C9-A9162CD30FC1}" type="presOf" srcId="{9E460ACC-49C4-42B1-8A82-02551CECE23B}" destId="{76016F55-325E-48B1-A9FE-E32324C7353D}" srcOrd="0" destOrd="0" presId="urn:microsoft.com/office/officeart/2008/layout/VerticalCurvedList"/>
    <dgm:cxn modelId="{4A06DA19-62DE-4415-B1D7-D93556ACB08A}" type="presParOf" srcId="{B0E47373-15EE-4A03-9D49-07D9AD2EAF2F}" destId="{9E9D914D-4AA0-4F94-8FF7-830D1219556A}" srcOrd="0" destOrd="0" presId="urn:microsoft.com/office/officeart/2008/layout/VerticalCurvedList"/>
    <dgm:cxn modelId="{81438B00-0BD2-4FE6-A212-70468B182D8B}" type="presParOf" srcId="{9E9D914D-4AA0-4F94-8FF7-830D1219556A}" destId="{62C50E64-0417-4689-B59F-38129E09DA78}" srcOrd="0" destOrd="0" presId="urn:microsoft.com/office/officeart/2008/layout/VerticalCurvedList"/>
    <dgm:cxn modelId="{E69AE6F7-A178-4961-8673-D538DA6AB63E}" type="presParOf" srcId="{62C50E64-0417-4689-B59F-38129E09DA78}" destId="{5667EEC8-715E-45A6-A7A5-B71C11440831}" srcOrd="0" destOrd="0" presId="urn:microsoft.com/office/officeart/2008/layout/VerticalCurvedList"/>
    <dgm:cxn modelId="{7883149B-968B-4444-AFB2-67B2839BB690}" type="presParOf" srcId="{62C50E64-0417-4689-B59F-38129E09DA78}" destId="{6E3F9F69-FB6D-4663-A3B8-1B8A668F04F2}" srcOrd="1" destOrd="0" presId="urn:microsoft.com/office/officeart/2008/layout/VerticalCurvedList"/>
    <dgm:cxn modelId="{59D7D545-A7AF-470A-8A93-227158BE97B9}" type="presParOf" srcId="{62C50E64-0417-4689-B59F-38129E09DA78}" destId="{5D5C1366-5EC5-4DA0-9FB1-FE2FD85C6AEC}" srcOrd="2" destOrd="0" presId="urn:microsoft.com/office/officeart/2008/layout/VerticalCurvedList"/>
    <dgm:cxn modelId="{06E2A5FB-A97A-4CDF-92DD-C02394BDC061}" type="presParOf" srcId="{62C50E64-0417-4689-B59F-38129E09DA78}" destId="{489F1E4B-1A42-4431-A5FD-7E2D3C122B19}" srcOrd="3" destOrd="0" presId="urn:microsoft.com/office/officeart/2008/layout/VerticalCurvedList"/>
    <dgm:cxn modelId="{9F506576-7C5D-46EE-8778-7880D21E7CB1}" type="presParOf" srcId="{9E9D914D-4AA0-4F94-8FF7-830D1219556A}" destId="{BAC86A4B-DAB9-4EC7-8BDF-FB5196FE94EB}" srcOrd="1" destOrd="0" presId="urn:microsoft.com/office/officeart/2008/layout/VerticalCurvedList"/>
    <dgm:cxn modelId="{819E8824-5B0E-4AA6-901D-8B6930359D74}" type="presParOf" srcId="{9E9D914D-4AA0-4F94-8FF7-830D1219556A}" destId="{3C749800-9DA0-46B3-9497-E9997A453BAD}" srcOrd="2" destOrd="0" presId="urn:microsoft.com/office/officeart/2008/layout/VerticalCurvedList"/>
    <dgm:cxn modelId="{5182E787-F693-4DC2-A73A-87E734D78A8A}" type="presParOf" srcId="{3C749800-9DA0-46B3-9497-E9997A453BAD}" destId="{0E4FBC28-0FBF-4DDC-8407-9B11AAE1A921}" srcOrd="0" destOrd="0" presId="urn:microsoft.com/office/officeart/2008/layout/VerticalCurvedList"/>
    <dgm:cxn modelId="{E8578761-0B91-486C-ABB2-E8595D67DC8A}" type="presParOf" srcId="{9E9D914D-4AA0-4F94-8FF7-830D1219556A}" destId="{76016F55-325E-48B1-A9FE-E32324C7353D}" srcOrd="3" destOrd="0" presId="urn:microsoft.com/office/officeart/2008/layout/VerticalCurvedList"/>
    <dgm:cxn modelId="{5E9307C1-9AC0-4287-89D4-2BC6720B2FF8}" type="presParOf" srcId="{9E9D914D-4AA0-4F94-8FF7-830D1219556A}" destId="{FAA2AF3E-4B86-4610-BFC0-2900E05138C6}" srcOrd="4" destOrd="0" presId="urn:microsoft.com/office/officeart/2008/layout/VerticalCurvedList"/>
    <dgm:cxn modelId="{747BFA31-E775-46B7-B1EA-C55DFDA21222}" type="presParOf" srcId="{FAA2AF3E-4B86-4610-BFC0-2900E05138C6}" destId="{D2B63092-7480-4C11-ABC5-E9B9EB27D219}" srcOrd="0" destOrd="0" presId="urn:microsoft.com/office/officeart/2008/layout/VerticalCurvedList"/>
    <dgm:cxn modelId="{B0820E48-2D11-4129-8D7B-7719340831E3}" type="presParOf" srcId="{9E9D914D-4AA0-4F94-8FF7-830D1219556A}" destId="{9F02B827-36CC-4F0F-82A7-37D3B330BCC0}" srcOrd="5" destOrd="0" presId="urn:microsoft.com/office/officeart/2008/layout/VerticalCurvedList"/>
    <dgm:cxn modelId="{D5632542-7166-4785-BABC-394AD04F8CB6}" type="presParOf" srcId="{9E9D914D-4AA0-4F94-8FF7-830D1219556A}" destId="{7CB6A7F9-FB86-4AE5-9351-D0902DDB18EA}" srcOrd="6" destOrd="0" presId="urn:microsoft.com/office/officeart/2008/layout/VerticalCurvedList"/>
    <dgm:cxn modelId="{113923D3-8135-4542-8751-39FF021A52DD}" type="presParOf" srcId="{7CB6A7F9-FB86-4AE5-9351-D0902DDB18EA}" destId="{91FEDDAD-3EC5-4028-986D-2E2AFB9DA383}" srcOrd="0" destOrd="0" presId="urn:microsoft.com/office/officeart/2008/layout/VerticalCurvedList"/>
    <dgm:cxn modelId="{49DBA794-D324-42E6-927D-AAEE57DCA068}" type="presParOf" srcId="{9E9D914D-4AA0-4F94-8FF7-830D1219556A}" destId="{B59E52F9-7F63-4FAE-922D-0002F5DDEB03}" srcOrd="7" destOrd="0" presId="urn:microsoft.com/office/officeart/2008/layout/VerticalCurvedList"/>
    <dgm:cxn modelId="{CC1A4623-4392-41EA-8AAD-23BA834880D3}" type="presParOf" srcId="{9E9D914D-4AA0-4F94-8FF7-830D1219556A}" destId="{FCA9E73B-3D3A-4919-BCAA-8EBF16BE92E9}" srcOrd="8" destOrd="0" presId="urn:microsoft.com/office/officeart/2008/layout/VerticalCurvedList"/>
    <dgm:cxn modelId="{79467238-BF20-4621-9978-35F6028C0F9A}" type="presParOf" srcId="{FCA9E73B-3D3A-4919-BCAA-8EBF16BE92E9}" destId="{5DD4D881-1D73-4572-93CD-71A467786006}" srcOrd="0" destOrd="0" presId="urn:microsoft.com/office/officeart/2008/layout/VerticalCurvedList"/>
    <dgm:cxn modelId="{B508CBC7-3138-46A6-95A8-82A81C13BAD1}" type="presParOf" srcId="{9E9D914D-4AA0-4F94-8FF7-830D1219556A}" destId="{8DD2872D-82B4-48A4-A04A-D403F61D1945}" srcOrd="9" destOrd="0" presId="urn:microsoft.com/office/officeart/2008/layout/VerticalCurvedList"/>
    <dgm:cxn modelId="{256AA9EC-6F8F-4F04-949B-3A656B804E1A}" type="presParOf" srcId="{9E9D914D-4AA0-4F94-8FF7-830D1219556A}" destId="{BA2E0183-54D6-4E36-8D8A-D26152C0DDA2}" srcOrd="10" destOrd="0" presId="urn:microsoft.com/office/officeart/2008/layout/VerticalCurvedList"/>
    <dgm:cxn modelId="{9E6363A6-6169-46E3-8B55-886CB5ED2F95}" type="presParOf" srcId="{BA2E0183-54D6-4E36-8D8A-D26152C0DDA2}" destId="{F706BE35-D3AE-4336-B2F3-046885E9DD5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3856E3-1E2A-473A-AA76-9B48C6DF065A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B16AAFD-F378-422C-BC9E-4DE6F5B461D8}">
      <dgm:prSet phldrT="[Texto]"/>
      <dgm:spPr/>
      <dgm:t>
        <a:bodyPr/>
        <a:lstStyle/>
        <a:p>
          <a:r>
            <a:rPr lang="es-ES" dirty="0"/>
            <a:t>Los riesgos ergonómicos por posturas forzadas se evidencian en mayor medida en </a:t>
          </a:r>
          <a:r>
            <a:rPr lang="es-ES_tradnl" dirty="0"/>
            <a:t>en áreas de espalda, brazos y piernas</a:t>
          </a:r>
          <a:endParaRPr lang="es-ES" dirty="0"/>
        </a:p>
      </dgm:t>
    </dgm:pt>
    <dgm:pt modelId="{D025BEAC-112A-4FCB-A798-15951D311F83}" type="parTrans" cxnId="{B99909BA-80CB-41CA-8E06-2D247DA96874}">
      <dgm:prSet/>
      <dgm:spPr/>
      <dgm:t>
        <a:bodyPr/>
        <a:lstStyle/>
        <a:p>
          <a:endParaRPr lang="es-ES"/>
        </a:p>
      </dgm:t>
    </dgm:pt>
    <dgm:pt modelId="{94F020F8-EB3F-4F6E-BC0C-61BCCE1D9F41}" type="sibTrans" cxnId="{B99909BA-80CB-41CA-8E06-2D247DA96874}">
      <dgm:prSet/>
      <dgm:spPr/>
      <dgm:t>
        <a:bodyPr/>
        <a:lstStyle/>
        <a:p>
          <a:endParaRPr lang="es-ES"/>
        </a:p>
      </dgm:t>
    </dgm:pt>
    <dgm:pt modelId="{E8912881-EFAA-4064-BC6B-3E60BDC96B28}" type="pres">
      <dgm:prSet presAssocID="{983856E3-1E2A-473A-AA76-9B48C6DF065A}" presName="Name0" presStyleCnt="0">
        <dgm:presLayoutVars>
          <dgm:chMax/>
          <dgm:chPref/>
          <dgm:dir/>
        </dgm:presLayoutVars>
      </dgm:prSet>
      <dgm:spPr/>
    </dgm:pt>
    <dgm:pt modelId="{640ABEA2-8803-4946-9860-C5A01AB3667E}" type="pres">
      <dgm:prSet presAssocID="{7B16AAFD-F378-422C-BC9E-4DE6F5B461D8}" presName="composite" presStyleCnt="0">
        <dgm:presLayoutVars>
          <dgm:chMax/>
          <dgm:chPref/>
        </dgm:presLayoutVars>
      </dgm:prSet>
      <dgm:spPr/>
    </dgm:pt>
    <dgm:pt modelId="{8D592F01-A8B0-43D8-9CD3-0D729CD1845D}" type="pres">
      <dgm:prSet presAssocID="{7B16AAFD-F378-422C-BC9E-4DE6F5B461D8}" presName="Image" presStyleLbl="b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</dgm:pt>
    <dgm:pt modelId="{399EEE67-1F6C-4A81-B55E-5E7FE57FD630}" type="pres">
      <dgm:prSet presAssocID="{7B16AAFD-F378-422C-BC9E-4DE6F5B461D8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607118FA-F7F3-4509-A727-728766811AFA}" type="pres">
      <dgm:prSet presAssocID="{7B16AAFD-F378-422C-BC9E-4DE6F5B461D8}" presName="tlFrame" presStyleLbl="node1" presStyleIdx="0" presStyleCnt="4"/>
      <dgm:spPr/>
    </dgm:pt>
    <dgm:pt modelId="{CF5DB2AE-2F32-4735-B7AF-CF6368D30DB0}" type="pres">
      <dgm:prSet presAssocID="{7B16AAFD-F378-422C-BC9E-4DE6F5B461D8}" presName="trFrame" presStyleLbl="node1" presStyleIdx="1" presStyleCnt="4"/>
      <dgm:spPr/>
    </dgm:pt>
    <dgm:pt modelId="{93939119-0F9D-4FEB-A3E7-21977737C827}" type="pres">
      <dgm:prSet presAssocID="{7B16AAFD-F378-422C-BC9E-4DE6F5B461D8}" presName="blFrame" presStyleLbl="node1" presStyleIdx="2" presStyleCnt="4"/>
      <dgm:spPr/>
    </dgm:pt>
    <dgm:pt modelId="{ABF1CEA0-ECC7-47DD-ABD1-18507F6AA1F7}" type="pres">
      <dgm:prSet presAssocID="{7B16AAFD-F378-422C-BC9E-4DE6F5B461D8}" presName="brFrame" presStyleLbl="node1" presStyleIdx="3" presStyleCnt="4"/>
      <dgm:spPr/>
    </dgm:pt>
  </dgm:ptLst>
  <dgm:cxnLst>
    <dgm:cxn modelId="{966BD146-3655-489B-B90D-5643F60124E1}" type="presOf" srcId="{983856E3-1E2A-473A-AA76-9B48C6DF065A}" destId="{E8912881-EFAA-4064-BC6B-3E60BDC96B28}" srcOrd="0" destOrd="0" presId="urn:microsoft.com/office/officeart/2009/3/layout/FramedTextPicture"/>
    <dgm:cxn modelId="{B99909BA-80CB-41CA-8E06-2D247DA96874}" srcId="{983856E3-1E2A-473A-AA76-9B48C6DF065A}" destId="{7B16AAFD-F378-422C-BC9E-4DE6F5B461D8}" srcOrd="0" destOrd="0" parTransId="{D025BEAC-112A-4FCB-A798-15951D311F83}" sibTransId="{94F020F8-EB3F-4F6E-BC0C-61BCCE1D9F41}"/>
    <dgm:cxn modelId="{4953ACD8-E87C-4E77-AC09-1CBF6F20C4BE}" type="presOf" srcId="{7B16AAFD-F378-422C-BC9E-4DE6F5B461D8}" destId="{399EEE67-1F6C-4A81-B55E-5E7FE57FD630}" srcOrd="0" destOrd="0" presId="urn:microsoft.com/office/officeart/2009/3/layout/FramedTextPicture"/>
    <dgm:cxn modelId="{82D802AD-32F4-4594-9045-86F374EC142B}" type="presParOf" srcId="{E8912881-EFAA-4064-BC6B-3E60BDC96B28}" destId="{640ABEA2-8803-4946-9860-C5A01AB3667E}" srcOrd="0" destOrd="0" presId="urn:microsoft.com/office/officeart/2009/3/layout/FramedTextPicture"/>
    <dgm:cxn modelId="{E9CAD748-43B7-43EC-A405-03956540903F}" type="presParOf" srcId="{640ABEA2-8803-4946-9860-C5A01AB3667E}" destId="{8D592F01-A8B0-43D8-9CD3-0D729CD1845D}" srcOrd="0" destOrd="0" presId="urn:microsoft.com/office/officeart/2009/3/layout/FramedTextPicture"/>
    <dgm:cxn modelId="{FC05080A-5CC7-468E-9106-686306B7E8A1}" type="presParOf" srcId="{640ABEA2-8803-4946-9860-C5A01AB3667E}" destId="{399EEE67-1F6C-4A81-B55E-5E7FE57FD630}" srcOrd="1" destOrd="0" presId="urn:microsoft.com/office/officeart/2009/3/layout/FramedTextPicture"/>
    <dgm:cxn modelId="{FF31F9CC-AC2D-4648-B101-53219BF67F66}" type="presParOf" srcId="{640ABEA2-8803-4946-9860-C5A01AB3667E}" destId="{607118FA-F7F3-4509-A727-728766811AFA}" srcOrd="2" destOrd="0" presId="urn:microsoft.com/office/officeart/2009/3/layout/FramedTextPicture"/>
    <dgm:cxn modelId="{C0DEB8E1-248B-44CB-876E-FF839322821E}" type="presParOf" srcId="{640ABEA2-8803-4946-9860-C5A01AB3667E}" destId="{CF5DB2AE-2F32-4735-B7AF-CF6368D30DB0}" srcOrd="3" destOrd="0" presId="urn:microsoft.com/office/officeart/2009/3/layout/FramedTextPicture"/>
    <dgm:cxn modelId="{E9DFC1C1-5688-4737-A564-A89E9C70F2CE}" type="presParOf" srcId="{640ABEA2-8803-4946-9860-C5A01AB3667E}" destId="{93939119-0F9D-4FEB-A3E7-21977737C827}" srcOrd="4" destOrd="0" presId="urn:microsoft.com/office/officeart/2009/3/layout/FramedTextPicture"/>
    <dgm:cxn modelId="{081A1B71-D227-459A-A98A-29F640980B9F}" type="presParOf" srcId="{640ABEA2-8803-4946-9860-C5A01AB3667E}" destId="{ABF1CEA0-ECC7-47DD-ABD1-18507F6AA1F7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ACC75-5BEC-4EB0-A917-CA4D8FAF4371}">
      <dsp:nvSpPr>
        <dsp:cNvPr id="0" name=""/>
        <dsp:cNvSpPr/>
      </dsp:nvSpPr>
      <dsp:spPr>
        <a:xfrm>
          <a:off x="271121" y="1157219"/>
          <a:ext cx="3247298" cy="1070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 dirty="0"/>
            <a:t>Trastornos músculo esqueléticos</a:t>
          </a:r>
        </a:p>
      </dsp:txBody>
      <dsp:txXfrm>
        <a:off x="271121" y="1157219"/>
        <a:ext cx="3247298" cy="1070132"/>
      </dsp:txXfrm>
    </dsp:sp>
    <dsp:sp modelId="{ED1F7B78-5934-4CFA-96D5-115587856A38}">
      <dsp:nvSpPr>
        <dsp:cNvPr id="0" name=""/>
        <dsp:cNvSpPr/>
      </dsp:nvSpPr>
      <dsp:spPr>
        <a:xfrm>
          <a:off x="271121" y="3413760"/>
          <a:ext cx="3247298" cy="200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800" kern="1200" dirty="0"/>
            <a:t>Los TME están considerados como las principales causas de molestias de salud y enfermedades de tipo laboral que ha  ido en aumento y se prevé que continúe incrementándose en los próximos decenios.</a:t>
          </a:r>
          <a:endParaRPr lang="es-ES" sz="1800" kern="1200" dirty="0"/>
        </a:p>
      </dsp:txBody>
      <dsp:txXfrm>
        <a:off x="271121" y="3413760"/>
        <a:ext cx="3247298" cy="2004906"/>
      </dsp:txXfrm>
    </dsp:sp>
    <dsp:sp modelId="{1577E632-4F84-4DF0-9B25-E3C3F60A7955}">
      <dsp:nvSpPr>
        <dsp:cNvPr id="0" name=""/>
        <dsp:cNvSpPr/>
      </dsp:nvSpPr>
      <dsp:spPr>
        <a:xfrm>
          <a:off x="267430" y="831751"/>
          <a:ext cx="258307" cy="258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C4FC6-BC1F-493D-913E-11F00333C72F}">
      <dsp:nvSpPr>
        <dsp:cNvPr id="0" name=""/>
        <dsp:cNvSpPr/>
      </dsp:nvSpPr>
      <dsp:spPr>
        <a:xfrm>
          <a:off x="448246" y="470120"/>
          <a:ext cx="258307" cy="258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76040D-BBE4-4D41-A670-9CB39861D3DA}">
      <dsp:nvSpPr>
        <dsp:cNvPr id="0" name=""/>
        <dsp:cNvSpPr/>
      </dsp:nvSpPr>
      <dsp:spPr>
        <a:xfrm>
          <a:off x="882203" y="542446"/>
          <a:ext cx="405912" cy="405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8E587-BEA0-4D45-BEAE-E8DA37F94C28}">
      <dsp:nvSpPr>
        <dsp:cNvPr id="0" name=""/>
        <dsp:cNvSpPr/>
      </dsp:nvSpPr>
      <dsp:spPr>
        <a:xfrm>
          <a:off x="1243834" y="144652"/>
          <a:ext cx="258307" cy="258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5472E9-4008-4F9C-A7AA-1E99ABBECD4C}">
      <dsp:nvSpPr>
        <dsp:cNvPr id="0" name=""/>
        <dsp:cNvSpPr/>
      </dsp:nvSpPr>
      <dsp:spPr>
        <a:xfrm>
          <a:off x="1713954" y="0"/>
          <a:ext cx="258307" cy="258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8E696-E3A5-4D09-8BBC-2D2483F46DE2}">
      <dsp:nvSpPr>
        <dsp:cNvPr id="0" name=""/>
        <dsp:cNvSpPr/>
      </dsp:nvSpPr>
      <dsp:spPr>
        <a:xfrm>
          <a:off x="2292564" y="253141"/>
          <a:ext cx="258307" cy="258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3C61F-C8A1-4509-AAF5-A81B336F42C4}">
      <dsp:nvSpPr>
        <dsp:cNvPr id="0" name=""/>
        <dsp:cNvSpPr/>
      </dsp:nvSpPr>
      <dsp:spPr>
        <a:xfrm>
          <a:off x="2654195" y="433957"/>
          <a:ext cx="405912" cy="405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517189-57EE-49B8-B222-11146086191F}">
      <dsp:nvSpPr>
        <dsp:cNvPr id="0" name=""/>
        <dsp:cNvSpPr/>
      </dsp:nvSpPr>
      <dsp:spPr>
        <a:xfrm>
          <a:off x="3160478" y="831751"/>
          <a:ext cx="258307" cy="258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75919F-75E2-455D-8ACA-DEA7A07FABCF}">
      <dsp:nvSpPr>
        <dsp:cNvPr id="0" name=""/>
        <dsp:cNvSpPr/>
      </dsp:nvSpPr>
      <dsp:spPr>
        <a:xfrm>
          <a:off x="3377457" y="1229545"/>
          <a:ext cx="258307" cy="258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9F973A-CA26-4B8C-A3FF-0C0DD0C2A6B8}">
      <dsp:nvSpPr>
        <dsp:cNvPr id="0" name=""/>
        <dsp:cNvSpPr/>
      </dsp:nvSpPr>
      <dsp:spPr>
        <a:xfrm>
          <a:off x="1496976" y="470120"/>
          <a:ext cx="664220" cy="6642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E57E09-5764-40F7-B9C5-35C999699149}">
      <dsp:nvSpPr>
        <dsp:cNvPr id="0" name=""/>
        <dsp:cNvSpPr/>
      </dsp:nvSpPr>
      <dsp:spPr>
        <a:xfrm>
          <a:off x="86615" y="1844318"/>
          <a:ext cx="258307" cy="258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BFD75-F412-4929-B50D-00EA47301A84}">
      <dsp:nvSpPr>
        <dsp:cNvPr id="0" name=""/>
        <dsp:cNvSpPr/>
      </dsp:nvSpPr>
      <dsp:spPr>
        <a:xfrm>
          <a:off x="303594" y="2169785"/>
          <a:ext cx="405912" cy="405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50F73C-144A-414F-8EF3-61AF58296F07}">
      <dsp:nvSpPr>
        <dsp:cNvPr id="0" name=""/>
        <dsp:cNvSpPr/>
      </dsp:nvSpPr>
      <dsp:spPr>
        <a:xfrm>
          <a:off x="846040" y="2459090"/>
          <a:ext cx="590417" cy="590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E69F03-C0BA-459F-A22E-033E48ED307F}">
      <dsp:nvSpPr>
        <dsp:cNvPr id="0" name=""/>
        <dsp:cNvSpPr/>
      </dsp:nvSpPr>
      <dsp:spPr>
        <a:xfrm>
          <a:off x="1605465" y="2929211"/>
          <a:ext cx="258307" cy="258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E167D1-BB42-46AB-A227-63637178745C}">
      <dsp:nvSpPr>
        <dsp:cNvPr id="0" name=""/>
        <dsp:cNvSpPr/>
      </dsp:nvSpPr>
      <dsp:spPr>
        <a:xfrm>
          <a:off x="1750118" y="2459090"/>
          <a:ext cx="405912" cy="405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CD0CA-F6EC-450E-92CA-B53B4D2D313D}">
      <dsp:nvSpPr>
        <dsp:cNvPr id="0" name=""/>
        <dsp:cNvSpPr/>
      </dsp:nvSpPr>
      <dsp:spPr>
        <a:xfrm>
          <a:off x="2111749" y="2965374"/>
          <a:ext cx="258307" cy="258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A74BC-A743-42A3-BAA7-578A10E670A4}">
      <dsp:nvSpPr>
        <dsp:cNvPr id="0" name=""/>
        <dsp:cNvSpPr/>
      </dsp:nvSpPr>
      <dsp:spPr>
        <a:xfrm>
          <a:off x="2437216" y="2386764"/>
          <a:ext cx="590417" cy="590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8B8F7E-2025-4637-96EC-F90AB6571656}">
      <dsp:nvSpPr>
        <dsp:cNvPr id="0" name=""/>
        <dsp:cNvSpPr/>
      </dsp:nvSpPr>
      <dsp:spPr>
        <a:xfrm>
          <a:off x="3232805" y="2242112"/>
          <a:ext cx="405912" cy="405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C9F1FA-951E-4D94-9679-5061A6B32ED8}">
      <dsp:nvSpPr>
        <dsp:cNvPr id="0" name=""/>
        <dsp:cNvSpPr/>
      </dsp:nvSpPr>
      <dsp:spPr>
        <a:xfrm>
          <a:off x="3638717" y="541845"/>
          <a:ext cx="1192106" cy="2275861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F45231-67A7-4FDE-A725-004B8836F758}">
      <dsp:nvSpPr>
        <dsp:cNvPr id="0" name=""/>
        <dsp:cNvSpPr/>
      </dsp:nvSpPr>
      <dsp:spPr>
        <a:xfrm>
          <a:off x="4614077" y="541845"/>
          <a:ext cx="1192106" cy="2275861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C71F49-4077-45A3-97F0-2FF171C2FF8E}">
      <dsp:nvSpPr>
        <dsp:cNvPr id="0" name=""/>
        <dsp:cNvSpPr/>
      </dsp:nvSpPr>
      <dsp:spPr>
        <a:xfrm>
          <a:off x="6050024" y="380390"/>
          <a:ext cx="2763520" cy="27635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 dirty="0"/>
            <a:t>En Ecuador no existen cifras oficiales </a:t>
          </a:r>
        </a:p>
      </dsp:txBody>
      <dsp:txXfrm>
        <a:off x="6454732" y="785098"/>
        <a:ext cx="1954104" cy="1954104"/>
      </dsp:txXfrm>
    </dsp:sp>
    <dsp:sp modelId="{31E5D7DF-700D-43AC-B3D8-33280B93FD49}">
      <dsp:nvSpPr>
        <dsp:cNvPr id="0" name=""/>
        <dsp:cNvSpPr/>
      </dsp:nvSpPr>
      <dsp:spPr>
        <a:xfrm>
          <a:off x="5806184" y="3413760"/>
          <a:ext cx="3251200" cy="200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hay estudios realizados sobre las afectaciones de esta enfermedad en distintos lugares de trabajo y con ello la importancia de seguir indagando sobre la misma y su relación con riesgos ergonómicos.</a:t>
          </a:r>
        </a:p>
      </dsp:txBody>
      <dsp:txXfrm>
        <a:off x="5806184" y="3413760"/>
        <a:ext cx="3251200" cy="20049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F9F69-FB6D-4663-A3B8-1B8A668F04F2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C86A4B-DAB9-4EC7-8BDF-FB5196FE94EB}">
      <dsp:nvSpPr>
        <dsp:cNvPr id="0" name=""/>
        <dsp:cNvSpPr/>
      </dsp:nvSpPr>
      <dsp:spPr>
        <a:xfrm>
          <a:off x="509717" y="338558"/>
          <a:ext cx="9186350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kern="1200" dirty="0"/>
            <a:t>Estudio analítico de corte transversal.</a:t>
          </a:r>
          <a:endParaRPr lang="es-ES" sz="1400" kern="1200" dirty="0"/>
        </a:p>
      </dsp:txBody>
      <dsp:txXfrm>
        <a:off x="509717" y="338558"/>
        <a:ext cx="9186350" cy="677550"/>
      </dsp:txXfrm>
    </dsp:sp>
    <dsp:sp modelId="{0E4FBC28-0FBF-4DDC-8407-9B11AAE1A921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016F55-325E-48B1-A9FE-E32324C7353D}">
      <dsp:nvSpPr>
        <dsp:cNvPr id="0" name=""/>
        <dsp:cNvSpPr/>
      </dsp:nvSpPr>
      <dsp:spPr>
        <a:xfrm>
          <a:off x="995230" y="1354558"/>
          <a:ext cx="8700837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kern="1200" dirty="0"/>
            <a:t>Personal femenino de enfermería de un área de emergencia del Hospital Docente de la Policía Nacional de Guayaquil (n = 42).</a:t>
          </a:r>
          <a:endParaRPr lang="es-ES" sz="1400" kern="1200" dirty="0"/>
        </a:p>
      </dsp:txBody>
      <dsp:txXfrm>
        <a:off x="995230" y="1354558"/>
        <a:ext cx="8700837" cy="677550"/>
      </dsp:txXfrm>
    </dsp:sp>
    <dsp:sp modelId="{D2B63092-7480-4C11-ABC5-E9B9EB27D219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02B827-36CC-4F0F-82A7-37D3B330BCC0}">
      <dsp:nvSpPr>
        <dsp:cNvPr id="0" name=""/>
        <dsp:cNvSpPr/>
      </dsp:nvSpPr>
      <dsp:spPr>
        <a:xfrm>
          <a:off x="1144243" y="2370558"/>
          <a:ext cx="8551824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kern="1200" dirty="0"/>
            <a:t>Se aplicó el criterio de análisis de exclusión: aquellos que no se encontraban presente en el momento de realizar el estudio; al personal de sexo masculino; personal  con TME  previo al inicio del contrato de trabajo; aquellos con un tiempo de servicio menor a 6 meses. </a:t>
          </a:r>
          <a:endParaRPr lang="es-ES" sz="1400" kern="1200" dirty="0"/>
        </a:p>
      </dsp:txBody>
      <dsp:txXfrm>
        <a:off x="1144243" y="2370558"/>
        <a:ext cx="8551824" cy="677550"/>
      </dsp:txXfrm>
    </dsp:sp>
    <dsp:sp modelId="{91FEDDAD-3EC5-4028-986D-2E2AFB9DA383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9E52F9-7F63-4FAE-922D-0002F5DDEB03}">
      <dsp:nvSpPr>
        <dsp:cNvPr id="0" name=""/>
        <dsp:cNvSpPr/>
      </dsp:nvSpPr>
      <dsp:spPr>
        <a:xfrm>
          <a:off x="995230" y="3386558"/>
          <a:ext cx="8700837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Se utilizó el </a:t>
          </a:r>
          <a:r>
            <a:rPr lang="es-ES_tradnl" sz="1400" kern="1200" dirty="0"/>
            <a:t>método OWAS para determinar la relación entre el riesgo ergonómico por posturas forzadas y la sintomatología músculo-esquelética.</a:t>
          </a:r>
          <a:endParaRPr lang="es-ES" sz="1400" kern="1200" dirty="0"/>
        </a:p>
      </dsp:txBody>
      <dsp:txXfrm>
        <a:off x="995230" y="3386558"/>
        <a:ext cx="8700837" cy="677550"/>
      </dsp:txXfrm>
    </dsp:sp>
    <dsp:sp modelId="{5DD4D881-1D73-4572-93CD-71A467786006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D2872D-82B4-48A4-A04A-D403F61D1945}">
      <dsp:nvSpPr>
        <dsp:cNvPr id="0" name=""/>
        <dsp:cNvSpPr/>
      </dsp:nvSpPr>
      <dsp:spPr>
        <a:xfrm>
          <a:off x="509717" y="4402558"/>
          <a:ext cx="9186350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kern="1200" dirty="0"/>
            <a:t>Se realizó análisis </a:t>
          </a:r>
          <a:r>
            <a:rPr lang="es-ES_tradnl" sz="1400" kern="1200" dirty="0" err="1"/>
            <a:t>univariados</a:t>
          </a:r>
          <a:r>
            <a:rPr lang="es-ES_tradnl" sz="1400" kern="1200" dirty="0"/>
            <a:t> y multivariados a través de la utilización de SPSS.</a:t>
          </a:r>
          <a:endParaRPr lang="es-ES" sz="1400" kern="1200" dirty="0"/>
        </a:p>
      </dsp:txBody>
      <dsp:txXfrm>
        <a:off x="509717" y="4402558"/>
        <a:ext cx="9186350" cy="677550"/>
      </dsp:txXfrm>
    </dsp:sp>
    <dsp:sp modelId="{F706BE35-D3AE-4336-B2F3-046885E9DD5E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92F01-A8B0-43D8-9CD3-0D729CD1845D}">
      <dsp:nvSpPr>
        <dsp:cNvPr id="0" name=""/>
        <dsp:cNvSpPr/>
      </dsp:nvSpPr>
      <dsp:spPr>
        <a:xfrm>
          <a:off x="276376" y="0"/>
          <a:ext cx="2000357" cy="133356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9EEE67-1F6C-4A81-B55E-5E7FE57FD630}">
      <dsp:nvSpPr>
        <dsp:cNvPr id="0" name=""/>
        <dsp:cNvSpPr/>
      </dsp:nvSpPr>
      <dsp:spPr>
        <a:xfrm>
          <a:off x="2360254" y="1416956"/>
          <a:ext cx="2834012" cy="1750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Los riesgos ergonómicos por posturas forzadas se evidencian en mayor medida en </a:t>
          </a:r>
          <a:r>
            <a:rPr lang="es-ES_tradnl" sz="2000" kern="1200" dirty="0"/>
            <a:t>en áreas de espalda, brazos y piernas</a:t>
          </a:r>
          <a:endParaRPr lang="es-ES" sz="2000" kern="1200" dirty="0"/>
        </a:p>
      </dsp:txBody>
      <dsp:txXfrm>
        <a:off x="2360254" y="1416956"/>
        <a:ext cx="2834012" cy="1750519"/>
      </dsp:txXfrm>
    </dsp:sp>
    <dsp:sp modelId="{607118FA-F7F3-4509-A727-728766811AFA}">
      <dsp:nvSpPr>
        <dsp:cNvPr id="0" name=""/>
        <dsp:cNvSpPr/>
      </dsp:nvSpPr>
      <dsp:spPr>
        <a:xfrm>
          <a:off x="2110209" y="1167126"/>
          <a:ext cx="680619" cy="680795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5DB2AE-2F32-4735-B7AF-CF6368D30DB0}">
      <dsp:nvSpPr>
        <dsp:cNvPr id="0" name=""/>
        <dsp:cNvSpPr/>
      </dsp:nvSpPr>
      <dsp:spPr>
        <a:xfrm rot="5400000">
          <a:off x="4783316" y="1167214"/>
          <a:ext cx="680795" cy="680619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939119-0F9D-4FEB-A3E7-21977737C827}">
      <dsp:nvSpPr>
        <dsp:cNvPr id="0" name=""/>
        <dsp:cNvSpPr/>
      </dsp:nvSpPr>
      <dsp:spPr>
        <a:xfrm rot="16200000">
          <a:off x="2110121" y="2736940"/>
          <a:ext cx="680795" cy="680619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1CEA0-ECC7-47DD-ABD1-18507F6AA1F7}">
      <dsp:nvSpPr>
        <dsp:cNvPr id="0" name=""/>
        <dsp:cNvSpPr/>
      </dsp:nvSpPr>
      <dsp:spPr>
        <a:xfrm rot="10800000">
          <a:off x="4783404" y="2736852"/>
          <a:ext cx="680619" cy="680795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/>
              <a:t>Riesgos ergonómicos por posturas forzadas y sintomatología músculo-esquelética en el personal de enfermería del área de emergencia en Guayaquil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52266-5333-42D5-BCA2-7EC36DF0BE9E}" type="datetimeFigureOut">
              <a:rPr lang="es-ES" smtClean="0"/>
              <a:t>17/9/21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EDCD9-7A9C-44CB-8D9B-18BAF0780A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463927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/>
              <a:t>Riesgos ergonómicos por posturas forzadas y sintomatología músculo-esquelética en el personal de enfermería del área de emergencia en Guayaquil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55A6E-1FAA-453C-8C4A-08770E1D4ED2}" type="datetimeFigureOut">
              <a:rPr lang="es-ES" smtClean="0"/>
              <a:t>17/9/21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20D3A-B4FB-4B10-8D30-FC0BEED52C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594171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"/>
              <a:t>Riesgos ergonómicos por posturas forzadas y sintomatología músculo-esquelética en el personal de enfermería del área de emergencia en Guayaquil</a:t>
            </a:r>
          </a:p>
        </p:txBody>
      </p:sp>
    </p:spTree>
    <p:extLst>
      <p:ext uri="{BB962C8B-B14F-4D97-AF65-F5344CB8AC3E}">
        <p14:creationId xmlns:p14="http://schemas.microsoft.com/office/powerpoint/2010/main" val="2697734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"/>
              <a:t>Riesgos ergonómicos por posturas forzadas y sintomatología músculo-esquelética en el personal de enfermería del área de emergencia en Guayaquil</a:t>
            </a:r>
          </a:p>
        </p:txBody>
      </p:sp>
    </p:spTree>
    <p:extLst>
      <p:ext uri="{BB962C8B-B14F-4D97-AF65-F5344CB8AC3E}">
        <p14:creationId xmlns:p14="http://schemas.microsoft.com/office/powerpoint/2010/main" val="4014857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"/>
              <a:t>Riesgos ergonómicos por posturas forzadas y sintomatología músculo-esquelética en el personal de enfermería del área de emergencia en Guayaquil</a:t>
            </a:r>
          </a:p>
        </p:txBody>
      </p:sp>
    </p:spTree>
    <p:extLst>
      <p:ext uri="{BB962C8B-B14F-4D97-AF65-F5344CB8AC3E}">
        <p14:creationId xmlns:p14="http://schemas.microsoft.com/office/powerpoint/2010/main" val="3291721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"/>
              <a:t>Riesgos ergonómicos por posturas forzadas y sintomatología músculo-esquelética en el personal de enfermería del área de emergencia en Guayaquil</a:t>
            </a:r>
          </a:p>
        </p:txBody>
      </p:sp>
    </p:spTree>
    <p:extLst>
      <p:ext uri="{BB962C8B-B14F-4D97-AF65-F5344CB8AC3E}">
        <p14:creationId xmlns:p14="http://schemas.microsoft.com/office/powerpoint/2010/main" val="2760154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"/>
              <a:t>Riesgos ergonómicos por posturas forzadas y sintomatología músculo-esquelética en el personal de enfermería del área de emergencia en Guayaquil</a:t>
            </a:r>
          </a:p>
        </p:txBody>
      </p:sp>
    </p:spTree>
    <p:extLst>
      <p:ext uri="{BB962C8B-B14F-4D97-AF65-F5344CB8AC3E}">
        <p14:creationId xmlns:p14="http://schemas.microsoft.com/office/powerpoint/2010/main" val="1566326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"/>
              <a:t>Riesgos ergonómicos por posturas forzadas y sintomatología músculo-esquelética en el personal de enfermería del área de emergencia en Guayaquil</a:t>
            </a:r>
          </a:p>
        </p:txBody>
      </p:sp>
    </p:spTree>
    <p:extLst>
      <p:ext uri="{BB962C8B-B14F-4D97-AF65-F5344CB8AC3E}">
        <p14:creationId xmlns:p14="http://schemas.microsoft.com/office/powerpoint/2010/main" val="2921941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"/>
              <a:t>Riesgos ergonómicos por posturas forzadas y sintomatología músculo-esquelética en el personal de enfermería del área de emergencia en Guayaquil</a:t>
            </a:r>
          </a:p>
        </p:txBody>
      </p:sp>
    </p:spTree>
    <p:extLst>
      <p:ext uri="{BB962C8B-B14F-4D97-AF65-F5344CB8AC3E}">
        <p14:creationId xmlns:p14="http://schemas.microsoft.com/office/powerpoint/2010/main" val="3746228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"/>
              <a:t>Riesgos ergonómicos por posturas forzadas y sintomatología músculo-esquelética en el personal de enfermería del área de emergencia en Guayaquil</a:t>
            </a:r>
          </a:p>
        </p:txBody>
      </p:sp>
    </p:spTree>
    <p:extLst>
      <p:ext uri="{BB962C8B-B14F-4D97-AF65-F5344CB8AC3E}">
        <p14:creationId xmlns:p14="http://schemas.microsoft.com/office/powerpoint/2010/main" val="3357681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"/>
              <a:t>Riesgos ergonómicos por posturas forzadas y sintomatología músculo-esquelética en el personal de enfermería del área de emergencia en Guayaquil</a:t>
            </a:r>
          </a:p>
        </p:txBody>
      </p:sp>
    </p:spTree>
    <p:extLst>
      <p:ext uri="{BB962C8B-B14F-4D97-AF65-F5344CB8AC3E}">
        <p14:creationId xmlns:p14="http://schemas.microsoft.com/office/powerpoint/2010/main" val="2226234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0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4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7297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941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6231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484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451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08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79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76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1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79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11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4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90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8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50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990600"/>
            <a:ext cx="10591799" cy="2262781"/>
          </a:xfrm>
        </p:spPr>
        <p:txBody>
          <a:bodyPr>
            <a:normAutofit/>
          </a:bodyPr>
          <a:lstStyle/>
          <a:p>
            <a:pPr algn="ctr"/>
            <a:r>
              <a:rPr lang="es-ES_tradnl" sz="2400" b="1" dirty="0"/>
              <a:t>Riesgos ergonómicos por posturas forzadas con sintomatología músculo-esquelética en el personal de enfermería del área de emergencia en Guayaquil</a:t>
            </a:r>
            <a:endParaRPr lang="es-ES" sz="2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39213" y="3558179"/>
            <a:ext cx="2630487" cy="416921"/>
          </a:xfrm>
        </p:spPr>
        <p:txBody>
          <a:bodyPr>
            <a:normAutofit fontScale="85000" lnSpcReduction="10000"/>
          </a:bodyPr>
          <a:lstStyle/>
          <a:p>
            <a:r>
              <a:rPr lang="es-ES" dirty="0"/>
              <a:t>TRABAJO DE INVESTIGACIÓN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4792" y="732926"/>
            <a:ext cx="1389064" cy="1389064"/>
          </a:xfrm>
          <a:prstGeom prst="rect">
            <a:avLst/>
          </a:prstGeom>
        </p:spPr>
      </p:pic>
      <p:sp>
        <p:nvSpPr>
          <p:cNvPr id="8" name="Subtítulo 2"/>
          <p:cNvSpPr txBox="1">
            <a:spLocks/>
          </p:cNvSpPr>
          <p:nvPr/>
        </p:nvSpPr>
        <p:spPr>
          <a:xfrm>
            <a:off x="3746499" y="5012920"/>
            <a:ext cx="5384799" cy="11193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300" dirty="0"/>
              <a:t>AUTOR: LORENA VITERI</a:t>
            </a:r>
          </a:p>
          <a:p>
            <a:pPr algn="ctr"/>
            <a:r>
              <a:rPr lang="es-ES" sz="2300" dirty="0"/>
              <a:t>DIRECTORA: AIMEE VILARET</a:t>
            </a:r>
          </a:p>
          <a:p>
            <a:pPr algn="ctr"/>
            <a:endParaRPr lang="es-ES" sz="2300" dirty="0"/>
          </a:p>
          <a:p>
            <a:pPr algn="ctr"/>
            <a:r>
              <a:rPr lang="es-ES" sz="2300" dirty="0"/>
              <a:t>QUITO, JULIO 2021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5376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330700" y="2686218"/>
            <a:ext cx="49657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800" dirty="0">
                <a:solidFill>
                  <a:schemeClr val="tx2">
                    <a:lumMod val="75000"/>
                  </a:schemeClr>
                </a:solidFill>
              </a:rPr>
              <a:t>GRACIAS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76300" y="1335982"/>
            <a:ext cx="2311400" cy="1350236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32358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42900" y="116070"/>
            <a:ext cx="1141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“Riesgos ergonómicos por posturas forzadas con sintomatología músculo-esquelética en el personal de enfermería del área de emergencia en Guayaquil”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676400" y="757307"/>
            <a:ext cx="2476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chemeClr val="tx2">
                    <a:lumMod val="75000"/>
                  </a:schemeClr>
                </a:solidFill>
              </a:rPr>
              <a:t>INTRODUCCIÓN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095934457"/>
              </p:ext>
            </p:extLst>
          </p:nvPr>
        </p:nvGraphicFramePr>
        <p:xfrm>
          <a:off x="2425700" y="972750"/>
          <a:ext cx="9144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6480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04800" y="88900"/>
            <a:ext cx="1141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“Riesgos ergonómicos por posturas forzadas con sintomatología músculo-esquelética en el personal de enfermería del área de emergencia en Guayaquil”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676400" y="757307"/>
            <a:ext cx="2476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chemeClr val="tx2">
                    <a:lumMod val="75000"/>
                  </a:schemeClr>
                </a:solidFill>
              </a:rPr>
              <a:t>INTRODUCCIÓN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676400" y="1609640"/>
            <a:ext cx="3962400" cy="2222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/>
              <a:t>La Agencia de Seguridad Ocupacional y Salud (OSHA) afirma que los profesionales relacionados a los cuidados médicos y de enfermería se encuentran entre las </a:t>
            </a:r>
            <a:r>
              <a:rPr lang="es-ES_tradnl" b="1" dirty="0"/>
              <a:t>10 ocupaciones </a:t>
            </a:r>
            <a:r>
              <a:rPr lang="es-ES_tradnl" dirty="0"/>
              <a:t>con mayor riesgo de TME.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7061200" y="1609640"/>
            <a:ext cx="3962400" cy="2222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/>
              <a:t>Resolución 513 </a:t>
            </a:r>
            <a:r>
              <a:rPr lang="es-ES_tradnl" dirty="0"/>
              <a:t>del Instituto Ecuatoriano de Seguridad Social (IESS), apartado 5.1.1 . factores de riesgos ergonómicos: “manipulación de cargas, posturas, movimiento repetitivo, y otros que hay que especificar”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676400" y="4768106"/>
            <a:ext cx="934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Caso de estudio</a:t>
            </a:r>
            <a:r>
              <a:rPr lang="es-ES" dirty="0"/>
              <a:t>:</a:t>
            </a:r>
          </a:p>
          <a:p>
            <a:pPr algn="just"/>
            <a:r>
              <a:rPr lang="es-ES_tradnl" dirty="0"/>
              <a:t>Hospital Docente De La Policía Nacional de Guayaquil. El</a:t>
            </a:r>
            <a:r>
              <a:rPr lang="es-ES" dirty="0"/>
              <a:t> personal de enfermería realizan jornadas de trabajo de 6 horas durante la mañana y tarde, y de 12 horas durante la noche. Trabajan todos los días de la semana, en un total de 30 horas semanales generalmente, a veces hasta 40 horas, se conoce que la mayor parte del tiempo realiza trabajo forzoso mayor a sus capacidades.</a:t>
            </a:r>
          </a:p>
        </p:txBody>
      </p:sp>
    </p:spTree>
    <p:extLst>
      <p:ext uri="{BB962C8B-B14F-4D97-AF65-F5344CB8AC3E}">
        <p14:creationId xmlns:p14="http://schemas.microsoft.com/office/powerpoint/2010/main" val="4289970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04800" y="88900"/>
            <a:ext cx="1141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“Riesgos ergonómicos por posturas forzadas con sintomatología músculo-esquelética en el personal de enfermería del área de emergencia en Guayaquil”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676400" y="757307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chemeClr val="tx2">
                    <a:lumMod val="75000"/>
                  </a:schemeClr>
                </a:solidFill>
              </a:rPr>
              <a:t>MATERIALES Y MÉTODOS</a:t>
            </a: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344922425"/>
              </p:ext>
            </p:extLst>
          </p:nvPr>
        </p:nvGraphicFramePr>
        <p:xfrm>
          <a:off x="1949450" y="1188194"/>
          <a:ext cx="977265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6559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04800" y="88900"/>
            <a:ext cx="1141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“Riesgos ergonómicos por posturas forzadas con sintomatología músculo-esquelética en el personal de enfermería del área de emergencia en Guayaquil”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676400" y="757307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chemeClr val="tx2">
                    <a:lumMod val="75000"/>
                  </a:schemeClr>
                </a:solidFill>
              </a:rPr>
              <a:t>RESULTADOS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76300" y="1335982"/>
            <a:ext cx="2311400" cy="1350236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595826"/>
              </p:ext>
            </p:extLst>
          </p:nvPr>
        </p:nvGraphicFramePr>
        <p:xfrm>
          <a:off x="1473200" y="1759804"/>
          <a:ext cx="4178300" cy="4305299"/>
        </p:xfrm>
        <a:graphic>
          <a:graphicData uri="http://schemas.openxmlformats.org/drawingml/2006/table">
            <a:tbl>
              <a:tblPr firstRow="1" firstCol="1" bandRow="1"/>
              <a:tblGrid>
                <a:gridCol w="3043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387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E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Mujeres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38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Total en áreas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150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38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Área de enfermería</a:t>
                      </a:r>
                      <a:endParaRPr lang="es-E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50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38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Muestra total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42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38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Edad en años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38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menor a 35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 (35,71)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38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mayor a 35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 (64,29)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38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Peso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38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Normopeso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35 (83,33)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38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Sobrepeso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 (16,67)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38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Antigüedad laboral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38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Menor a 6 meses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8638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Mayor a 6 meses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42 (100,00)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7604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Ausentismo laboral de causa relacionada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387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Sí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 (71,43)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013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 (28,57)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0013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E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1371600" y="140891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sz="12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Tabla de levantamiento de </a:t>
            </a:r>
            <a:r>
              <a:rPr lang="es-ES_tradnl" sz="1200" b="1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información</a:t>
            </a:r>
            <a:r>
              <a:rPr lang="es-ES_tradnl" sz="12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base de la muestra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ES" sz="1200" dirty="0"/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516003"/>
              </p:ext>
            </p:extLst>
          </p:nvPr>
        </p:nvGraphicFramePr>
        <p:xfrm>
          <a:off x="6134099" y="3056549"/>
          <a:ext cx="5689600" cy="2349499"/>
        </p:xfrm>
        <a:graphic>
          <a:graphicData uri="http://schemas.openxmlformats.org/drawingml/2006/table">
            <a:tbl>
              <a:tblPr firstRow="1" firstCol="1" bandRow="1"/>
              <a:tblGrid>
                <a:gridCol w="18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6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583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Factor de riesgos</a:t>
                      </a:r>
                      <a:endParaRPr lang="es-E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Elementos 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Hallazgos en el lugar de estudio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8958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Ergonómico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(Ergonomía ambiental)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Iluminación, temperatura, humedad.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Posturas de trabajo, manipulación de carga.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Posturas de trabajo, manipulación de carga, movimiento repetitivo.</a:t>
                      </a:r>
                      <a:endParaRPr lang="es-E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958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Psicosocial</a:t>
                      </a:r>
                      <a:endParaRPr lang="es-E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Jornada, ritmo de trabajo, participación, organización, pausas, rol de trabajo y trabajo monótono. 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Jornada, ritmo, participación, organización, pausas, trabajo monótono.</a:t>
                      </a:r>
                      <a:endParaRPr lang="es-E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Rectángulo 13"/>
          <p:cNvSpPr/>
          <p:nvPr/>
        </p:nvSpPr>
        <p:spPr>
          <a:xfrm>
            <a:off x="6134099" y="2498516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1150"/>
              </a:lnSpc>
              <a:spcAft>
                <a:spcPts val="0"/>
              </a:spcAft>
            </a:pPr>
            <a:r>
              <a:rPr lang="es-ES_tradnl" sz="1200" b="1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Tabla de </a:t>
            </a:r>
            <a:r>
              <a:rPr lang="es-ES" sz="1200" b="1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factores de riesgo ergonómico del personal de enfermería del área de emergencia, de un Hospital en Guayaquil </a:t>
            </a:r>
          </a:p>
        </p:txBody>
      </p:sp>
      <p:grpSp>
        <p:nvGrpSpPr>
          <p:cNvPr id="15" name="Grupo 14"/>
          <p:cNvGrpSpPr/>
          <p:nvPr/>
        </p:nvGrpSpPr>
        <p:grpSpPr>
          <a:xfrm>
            <a:off x="5765799" y="562505"/>
            <a:ext cx="6057899" cy="2851311"/>
            <a:chOff x="-9966" y="2567355"/>
            <a:chExt cx="3528385" cy="2851311"/>
          </a:xfrm>
        </p:grpSpPr>
        <p:sp>
          <p:nvSpPr>
            <p:cNvPr id="16" name="Rectángulo 15"/>
            <p:cNvSpPr/>
            <p:nvPr/>
          </p:nvSpPr>
          <p:spPr>
            <a:xfrm>
              <a:off x="271121" y="3413760"/>
              <a:ext cx="3247298" cy="200490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ángulo 16"/>
            <p:cNvSpPr/>
            <p:nvPr/>
          </p:nvSpPr>
          <p:spPr>
            <a:xfrm>
              <a:off x="-9966" y="2567355"/>
              <a:ext cx="2966212" cy="20049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_tradnl" dirty="0"/>
                <a:t>Se realizó</a:t>
              </a:r>
              <a:r>
                <a:rPr lang="es-ES" dirty="0"/>
                <a:t> el cuadro de factores de riesgo:</a:t>
              </a:r>
              <a:endParaRPr lang="es-ES" sz="1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8221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04800" y="88900"/>
            <a:ext cx="1141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“Riesgos ergonómicos por posturas forzadas con sintomatología músculo-esquelética en el personal de enfermería del área de emergencia en Guayaquil”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676400" y="757307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chemeClr val="tx2">
                    <a:lumMod val="75000"/>
                  </a:schemeClr>
                </a:solidFill>
              </a:rPr>
              <a:t>RESULTADOS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76300" y="1335982"/>
            <a:ext cx="2311400" cy="1350236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693329"/>
              </p:ext>
            </p:extLst>
          </p:nvPr>
        </p:nvGraphicFramePr>
        <p:xfrm>
          <a:off x="5054600" y="1177976"/>
          <a:ext cx="5537200" cy="5273621"/>
        </p:xfrm>
        <a:graphic>
          <a:graphicData uri="http://schemas.openxmlformats.org/drawingml/2006/table">
            <a:tbl>
              <a:tblPr firstRow="1" firstCol="1" bandRow="1"/>
              <a:tblGrid>
                <a:gridCol w="1711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1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9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Segmento</a:t>
                      </a:r>
                      <a:endParaRPr lang="es-ES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Frecuencia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Porcentaje</a:t>
                      </a:r>
                      <a:endParaRPr lang="es-ES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Riesgo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Espalda</a:t>
                      </a:r>
                      <a:endParaRPr lang="es-ES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Recta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6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22,22%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 (22,22%)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Inclinada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11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40,74%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 (40,74%)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Girada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14,81%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 (14,81%)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Inclinada y girada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6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22,22%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 (22,22%)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Brazos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698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Ambos por debajo del nivel hombro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19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70,37%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 (70,37%)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698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Uno a/por encima del nivel del hombro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6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22,22%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 (22,22%)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698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Ambos a/por encima del nivel del hombro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7,41%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 (22,22%)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Piernas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Sentado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0,00%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0,00%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3698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De pie con las dos piernas rectas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14,81%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 (14,81%)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3698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De pie, el peso en una pierna recta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8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29,63%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 (29,63%)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3698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De pie con las rodillas flexionadas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13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48,15%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 (48,15%)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3698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De pie con el peso en una pierna 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3,70%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 (3,70%)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Arrodillado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0,00%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0,00%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Caminando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3,70%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 (3,70%)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Fuerza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Menor o igual a 10 Kg.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21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77,78%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77,78%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Entre 10 y 20 Kg.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11,11%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11,11%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184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Mayor de 20 Kg.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11,11%</a:t>
                      </a:r>
                      <a:endParaRPr lang="es-E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11,11%</a:t>
                      </a:r>
                      <a:endParaRPr lang="es-ES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03" marR="60303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1104900" y="1744477"/>
            <a:ext cx="37211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rPr>
              <a:t>Identificación y evaluación de frecuencia y nivel de riesgos ergonómicos a través del método OWAS.</a:t>
            </a:r>
          </a:p>
        </p:txBody>
      </p:sp>
    </p:spTree>
    <p:extLst>
      <p:ext uri="{BB962C8B-B14F-4D97-AF65-F5344CB8AC3E}">
        <p14:creationId xmlns:p14="http://schemas.microsoft.com/office/powerpoint/2010/main" val="2381686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04800" y="88900"/>
            <a:ext cx="1141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“Riesgos ergonómicos por posturas forzadas con sintomatología músculo-esquelética en el personal de enfermería del área de emergencia en Guayaquil”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676400" y="757307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chemeClr val="tx2">
                    <a:lumMod val="75000"/>
                  </a:schemeClr>
                </a:solidFill>
              </a:rPr>
              <a:t>RESULTADOS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76300" y="1335982"/>
            <a:ext cx="2311400" cy="1350236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Rectángulo 7"/>
          <p:cNvSpPr/>
          <p:nvPr/>
        </p:nvSpPr>
        <p:spPr>
          <a:xfrm>
            <a:off x="1511300" y="1495178"/>
            <a:ext cx="97028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rPr>
              <a:t>El estudio arrojó que el personal presenta mayores niveles de posturas forzadas en área de brazos (ambos por debajo del nivel del hombro), espalda (inclinada) y piernas (de pie con rodillas flexionadas), utilizando la fuerza con peso equivalente a 10 kg. Así mismo se identificó que el personal de enfermería está expuesto a altos riesgos ergonómicos por posturas forzadas como se puede verificar en la siguiente tabla: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878868"/>
              </p:ext>
            </p:extLst>
          </p:nvPr>
        </p:nvGraphicFramePr>
        <p:xfrm>
          <a:off x="2032000" y="3794008"/>
          <a:ext cx="8486813" cy="1930398"/>
        </p:xfrm>
        <a:graphic>
          <a:graphicData uri="http://schemas.openxmlformats.org/drawingml/2006/table">
            <a:tbl>
              <a:tblPr firstRow="1" firstCol="1" bandRow="1"/>
              <a:tblGrid>
                <a:gridCol w="2692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6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3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2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95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E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Nivel 1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Nivel 2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Nivel 3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Nivel 4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Total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Levantamiento manual de carga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 (10,00)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 (57,14)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 (18,52)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Empuje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Arrastre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 (0,00)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Postura forzada</a:t>
                      </a:r>
                      <a:endParaRPr lang="es-E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6 (100,00)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9 (90,00)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 (100,00)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 (42,86)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22 (81,48)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Total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6 (22,22)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10 (37,04)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 (14,81)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7 (25,93)</a:t>
                      </a:r>
                      <a:endParaRPr lang="es-E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27 (100,00)</a:t>
                      </a:r>
                      <a:endParaRPr lang="es-E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4685830" y="3517009"/>
            <a:ext cx="29505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Identificación de las actividades de trabajo.</a:t>
            </a:r>
          </a:p>
        </p:txBody>
      </p:sp>
    </p:spTree>
    <p:extLst>
      <p:ext uri="{BB962C8B-B14F-4D97-AF65-F5344CB8AC3E}">
        <p14:creationId xmlns:p14="http://schemas.microsoft.com/office/powerpoint/2010/main" val="476947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04800" y="88900"/>
            <a:ext cx="1141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“Riesgos ergonómicos por posturas forzadas con sintomatología músculo-esquelética en el personal de enfermería del área de emergencia en Guayaquil”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676400" y="757307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chemeClr val="tx2">
                    <a:lumMod val="75000"/>
                  </a:schemeClr>
                </a:solidFill>
              </a:rPr>
              <a:t>DISCUSIÓN</a:t>
            </a:r>
          </a:p>
        </p:txBody>
      </p:sp>
      <p:sp>
        <p:nvSpPr>
          <p:cNvPr id="9" name="Rectángulo 8"/>
          <p:cNvSpPr/>
          <p:nvPr/>
        </p:nvSpPr>
        <p:spPr>
          <a:xfrm>
            <a:off x="520700" y="1568427"/>
            <a:ext cx="2311400" cy="1350236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538780314"/>
              </p:ext>
            </p:extLst>
          </p:nvPr>
        </p:nvGraphicFramePr>
        <p:xfrm>
          <a:off x="1358900" y="2803599"/>
          <a:ext cx="5740400" cy="3417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ángulo 9"/>
          <p:cNvSpPr/>
          <p:nvPr/>
        </p:nvSpPr>
        <p:spPr>
          <a:xfrm>
            <a:off x="6013450" y="1601096"/>
            <a:ext cx="3721100" cy="1338828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rPr>
              <a:t>Se ha evidenciado que los riesgos que se exponen por posturas forzadas son de alta prevalencia y mantiene relación a la sintomatología músculo – esqueléticos.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7874000" y="3718360"/>
            <a:ext cx="3721100" cy="1588127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rPr>
              <a:t>El estudio arrojó que la mayor parte de las auxiliares de enfermería de esta área, están altamente expuesto a esta enfermedad y ha sido uno de los principales aspectos para el ausentismo laboral.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123950" y="1550921"/>
            <a:ext cx="3721100" cy="590931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rPr>
              <a:t>El personal realiza trabajo monótono y repetitivo</a:t>
            </a:r>
          </a:p>
        </p:txBody>
      </p:sp>
    </p:spTree>
    <p:extLst>
      <p:ext uri="{BB962C8B-B14F-4D97-AF65-F5344CB8AC3E}">
        <p14:creationId xmlns:p14="http://schemas.microsoft.com/office/powerpoint/2010/main" val="3307311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04800" y="88900"/>
            <a:ext cx="1141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“Riesgos ergonómicos por posturas forzadas con sintomatología músculo-esquelética en el personal de enfermería del área de emergencia en Guayaquil”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676400" y="757307"/>
            <a:ext cx="49657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chemeClr val="tx2">
                    <a:lumMod val="75000"/>
                  </a:schemeClr>
                </a:solidFill>
              </a:rPr>
              <a:t>CONCLUSIONES Y RECOMENDACIONES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76300" y="1335982"/>
            <a:ext cx="2311400" cy="1350236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CuadroTexto 9"/>
          <p:cNvSpPr txBox="1"/>
          <p:nvPr/>
        </p:nvSpPr>
        <p:spPr>
          <a:xfrm>
            <a:off x="1549400" y="1679665"/>
            <a:ext cx="9550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Se concluye que el personal de enfermería del área de emergencia de un Hospital en la ciudad de Guayaquil, presentan riesgos ergonómicos especialmente por posturas forzadas y levantamiento manual de carga, que lo realizan de manera monótona, es decir que están expuestos la mayoría del tiempo, lo cual responde a la necesidad de tomar medidas necesarias para evitar enfermedades a futuro y ausencia de este personal que es requerido en estas áreas que son claves dentro de un hospital.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r>
              <a:rPr lang="es-ES" dirty="0"/>
              <a:t>Este estudio se convertirá en el punto de partida para plantear un protocolo en prevención de trastornos musculo-esquelético de origen laboral en enfermeras del área de emergencia, para que dicho programa sea aplicado como proyecto piloto en el hospital de la Policía en la ciudad de Guayaquil y posteriormente en el resto de hospitales de la Policía a nivel nacional, como práctica preventiva de este tipo de enfermedades. </a:t>
            </a:r>
          </a:p>
        </p:txBody>
      </p:sp>
    </p:spTree>
    <p:extLst>
      <p:ext uri="{BB962C8B-B14F-4D97-AF65-F5344CB8AC3E}">
        <p14:creationId xmlns:p14="http://schemas.microsoft.com/office/powerpoint/2010/main" val="275298270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261</TotalTime>
  <Words>1564</Words>
  <Application>Microsoft Macintosh PowerPoint</Application>
  <PresentationFormat>Panorámica</PresentationFormat>
  <Paragraphs>229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 3</vt:lpstr>
      <vt:lpstr>Espiral</vt:lpstr>
      <vt:lpstr>Riesgos ergonómicos por posturas forzadas con sintomatología músculo-esquelética en el personal de enfermería del área de emergencia en Guayaquil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Riesgos ergonómicos por posturas forzadas y sintomatología músculo-esquelética en el personal de enfermería del área de emergencia en Guayaquil</dc:title>
  <dc:creator>Opimmus Coach</dc:creator>
  <cp:lastModifiedBy>Microsoft Office User</cp:lastModifiedBy>
  <cp:revision>13</cp:revision>
  <dcterms:created xsi:type="dcterms:W3CDTF">2021-07-17T21:30:47Z</dcterms:created>
  <dcterms:modified xsi:type="dcterms:W3CDTF">2021-09-17T04:16:15Z</dcterms:modified>
</cp:coreProperties>
</file>