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handoutMasterIdLst>
    <p:handoutMasterId r:id="rId28"/>
  </p:handoutMasterIdLst>
  <p:sldIdLst>
    <p:sldId id="256" r:id="rId2"/>
    <p:sldId id="257" r:id="rId3"/>
    <p:sldId id="258" r:id="rId4"/>
    <p:sldId id="259" r:id="rId5"/>
    <p:sldId id="260" r:id="rId6"/>
    <p:sldId id="261" r:id="rId7"/>
    <p:sldId id="262" r:id="rId8"/>
    <p:sldId id="278" r:id="rId9"/>
    <p:sldId id="277" r:id="rId10"/>
    <p:sldId id="263" r:id="rId11"/>
    <p:sldId id="264" r:id="rId12"/>
    <p:sldId id="265" r:id="rId13"/>
    <p:sldId id="266" r:id="rId14"/>
    <p:sldId id="267" r:id="rId15"/>
    <p:sldId id="268" r:id="rId16"/>
    <p:sldId id="270" r:id="rId17"/>
    <p:sldId id="271" r:id="rId18"/>
    <p:sldId id="272" r:id="rId19"/>
    <p:sldId id="273" r:id="rId20"/>
    <p:sldId id="274" r:id="rId21"/>
    <p:sldId id="282" r:id="rId22"/>
    <p:sldId id="283" r:id="rId23"/>
    <p:sldId id="275" r:id="rId24"/>
    <p:sldId id="279" r:id="rId25"/>
    <p:sldId id="276" r:id="rId26"/>
    <p:sldId id="280" r:id="rId27"/>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86" autoAdjust="0"/>
    <p:restoredTop sz="94660"/>
  </p:normalViewPr>
  <p:slideViewPr>
    <p:cSldViewPr snapToGrid="0">
      <p:cViewPr varScale="1">
        <p:scale>
          <a:sx n="84" d="100"/>
          <a:sy n="84" d="100"/>
        </p:scale>
        <p:origin x="667" y="67"/>
      </p:cViewPr>
      <p:guideLst/>
    </p:cSldViewPr>
  </p:slideViewPr>
  <p:notesTextViewPr>
    <p:cViewPr>
      <p:scale>
        <a:sx n="1" d="1"/>
        <a:sy n="1" d="1"/>
      </p:scale>
      <p:origin x="0" y="0"/>
    </p:cViewPr>
  </p:notesTextViewPr>
  <p:notesViewPr>
    <p:cSldViewPr snapToGrid="0">
      <p:cViewPr varScale="1">
        <p:scale>
          <a:sx n="52" d="100"/>
          <a:sy n="52" d="100"/>
        </p:scale>
        <p:origin x="2862"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918A418E-3DB7-459B-8BF7-C4BC549D80D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a:extLst>
              <a:ext uri="{FF2B5EF4-FFF2-40B4-BE49-F238E27FC236}">
                <a16:creationId xmlns:a16="http://schemas.microsoft.com/office/drawing/2014/main" id="{6E2053B2-4D56-419B-8E6D-08784D34265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F66947E-02BB-455D-A0C1-2E266E7CFBF9}" type="datetimeFigureOut">
              <a:rPr lang="es-EC" smtClean="0"/>
              <a:t>1/9/2021</a:t>
            </a:fld>
            <a:endParaRPr lang="es-EC"/>
          </a:p>
        </p:txBody>
      </p:sp>
      <p:sp>
        <p:nvSpPr>
          <p:cNvPr id="4" name="Marcador de pie de página 3">
            <a:extLst>
              <a:ext uri="{FF2B5EF4-FFF2-40B4-BE49-F238E27FC236}">
                <a16:creationId xmlns:a16="http://schemas.microsoft.com/office/drawing/2014/main" id="{4228CD02-0B03-419A-95D5-5BD2E99F30B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5" name="Marcador de número de diapositiva 4">
            <a:extLst>
              <a:ext uri="{FF2B5EF4-FFF2-40B4-BE49-F238E27FC236}">
                <a16:creationId xmlns:a16="http://schemas.microsoft.com/office/drawing/2014/main" id="{68B57E72-FC34-45CA-9993-7E52CC23ED0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AE988E9-8B33-4806-AB9F-C7BB5A127D8E}" type="slidenum">
              <a:rPr lang="es-EC" smtClean="0"/>
              <a:t>‹Nº›</a:t>
            </a:fld>
            <a:endParaRPr lang="es-EC"/>
          </a:p>
        </p:txBody>
      </p:sp>
    </p:spTree>
    <p:extLst>
      <p:ext uri="{BB962C8B-B14F-4D97-AF65-F5344CB8AC3E}">
        <p14:creationId xmlns:p14="http://schemas.microsoft.com/office/powerpoint/2010/main" val="192744934"/>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AEDBEF-C8AD-448F-856A-5022100C2738}"/>
              </a:ext>
            </a:extLst>
          </p:cNvPr>
          <p:cNvSpPr>
            <a:spLocks noGrp="1"/>
          </p:cNvSpPr>
          <p:nvPr>
            <p:ph type="ctrTitle"/>
          </p:nvPr>
        </p:nvSpPr>
        <p:spPr>
          <a:xfrm>
            <a:off x="838201" y="1122363"/>
            <a:ext cx="8070272" cy="2387600"/>
          </a:xfrm>
        </p:spPr>
        <p:txBody>
          <a:bodyPr anchor="b">
            <a:normAutofit/>
          </a:bodyPr>
          <a:lstStyle>
            <a:lvl1pPr algn="ctr">
              <a:defRPr sz="5400"/>
            </a:lvl1pPr>
          </a:lstStyle>
          <a:p>
            <a:r>
              <a:rPr lang="es-ES" dirty="0"/>
              <a:t>Haga clic para modificar el estilo de título del patrón</a:t>
            </a:r>
            <a:endParaRPr lang="es-EC" dirty="0"/>
          </a:p>
        </p:txBody>
      </p:sp>
      <p:sp>
        <p:nvSpPr>
          <p:cNvPr id="3" name="Subtítulo 2">
            <a:extLst>
              <a:ext uri="{FF2B5EF4-FFF2-40B4-BE49-F238E27FC236}">
                <a16:creationId xmlns:a16="http://schemas.microsoft.com/office/drawing/2014/main" id="{FCA0FE09-498C-4C96-96D9-51264BD281E3}"/>
              </a:ext>
            </a:extLst>
          </p:cNvPr>
          <p:cNvSpPr>
            <a:spLocks noGrp="1"/>
          </p:cNvSpPr>
          <p:nvPr>
            <p:ph type="subTitle" idx="1"/>
          </p:nvPr>
        </p:nvSpPr>
        <p:spPr>
          <a:xfrm>
            <a:off x="838201" y="3602038"/>
            <a:ext cx="807027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a:t>Haga clic para modificar el estilo de subtítulo del patrón</a:t>
            </a:r>
            <a:endParaRPr lang="es-EC" dirty="0"/>
          </a:p>
        </p:txBody>
      </p:sp>
      <p:sp>
        <p:nvSpPr>
          <p:cNvPr id="4" name="Marcador de fecha 3">
            <a:extLst>
              <a:ext uri="{FF2B5EF4-FFF2-40B4-BE49-F238E27FC236}">
                <a16:creationId xmlns:a16="http://schemas.microsoft.com/office/drawing/2014/main" id="{E029E16D-2F81-4FB6-BDB6-242659F14C3D}"/>
              </a:ext>
            </a:extLst>
          </p:cNvPr>
          <p:cNvSpPr>
            <a:spLocks noGrp="1"/>
          </p:cNvSpPr>
          <p:nvPr>
            <p:ph type="dt" sz="half" idx="10"/>
          </p:nvPr>
        </p:nvSpPr>
        <p:spPr/>
        <p:txBody>
          <a:bodyPr/>
          <a:lstStyle/>
          <a:p>
            <a:fld id="{E94F1980-1F96-4C72-BC52-AB690A299606}" type="datetimeFigureOut">
              <a:rPr lang="es-EC" smtClean="0"/>
              <a:t>1/9/2021</a:t>
            </a:fld>
            <a:endParaRPr lang="es-EC"/>
          </a:p>
        </p:txBody>
      </p:sp>
      <p:sp>
        <p:nvSpPr>
          <p:cNvPr id="5" name="Marcador de pie de página 4">
            <a:extLst>
              <a:ext uri="{FF2B5EF4-FFF2-40B4-BE49-F238E27FC236}">
                <a16:creationId xmlns:a16="http://schemas.microsoft.com/office/drawing/2014/main" id="{3FE2796D-AAB3-43A5-97C7-6B167479F2DF}"/>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79B2BCEC-1F9E-4C9C-9CAB-E74F92F225D9}"/>
              </a:ext>
            </a:extLst>
          </p:cNvPr>
          <p:cNvSpPr>
            <a:spLocks noGrp="1"/>
          </p:cNvSpPr>
          <p:nvPr>
            <p:ph type="sldNum" sz="quarter" idx="12"/>
          </p:nvPr>
        </p:nvSpPr>
        <p:spPr/>
        <p:txBody>
          <a:bodyPr/>
          <a:lstStyle/>
          <a:p>
            <a:fld id="{4AA3E53E-808A-4BEC-B8D6-385C017600E5}" type="slidenum">
              <a:rPr lang="es-EC" smtClean="0"/>
              <a:t>‹Nº›</a:t>
            </a:fld>
            <a:endParaRPr lang="es-EC"/>
          </a:p>
        </p:txBody>
      </p:sp>
      <p:pic>
        <p:nvPicPr>
          <p:cNvPr id="12" name="Imagen 11">
            <a:extLst>
              <a:ext uri="{FF2B5EF4-FFF2-40B4-BE49-F238E27FC236}">
                <a16:creationId xmlns:a16="http://schemas.microsoft.com/office/drawing/2014/main" id="{BD59F856-AE11-442F-8383-95EC04E57D3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145" y="0"/>
            <a:ext cx="12167419" cy="6885710"/>
          </a:xfrm>
          <a:prstGeom prst="rect">
            <a:avLst/>
          </a:prstGeom>
        </p:spPr>
      </p:pic>
    </p:spTree>
    <p:extLst>
      <p:ext uri="{BB962C8B-B14F-4D97-AF65-F5344CB8AC3E}">
        <p14:creationId xmlns:p14="http://schemas.microsoft.com/office/powerpoint/2010/main" val="17398743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E660823-6A0A-407E-84A5-0F44E922EB29}"/>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texto vertical 2">
            <a:extLst>
              <a:ext uri="{FF2B5EF4-FFF2-40B4-BE49-F238E27FC236}">
                <a16:creationId xmlns:a16="http://schemas.microsoft.com/office/drawing/2014/main" id="{C387551B-C2BC-47FD-83BE-10A50F86B915}"/>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id="{DD8E1B2E-DE5F-48B7-AC63-34B0462DF9C7}"/>
              </a:ext>
            </a:extLst>
          </p:cNvPr>
          <p:cNvSpPr>
            <a:spLocks noGrp="1"/>
          </p:cNvSpPr>
          <p:nvPr>
            <p:ph type="dt" sz="half" idx="10"/>
          </p:nvPr>
        </p:nvSpPr>
        <p:spPr/>
        <p:txBody>
          <a:bodyPr/>
          <a:lstStyle/>
          <a:p>
            <a:fld id="{E94F1980-1F96-4C72-BC52-AB690A299606}" type="datetimeFigureOut">
              <a:rPr lang="es-EC" smtClean="0"/>
              <a:t>1/9/2021</a:t>
            </a:fld>
            <a:endParaRPr lang="es-EC"/>
          </a:p>
        </p:txBody>
      </p:sp>
      <p:sp>
        <p:nvSpPr>
          <p:cNvPr id="5" name="Marcador de pie de página 4">
            <a:extLst>
              <a:ext uri="{FF2B5EF4-FFF2-40B4-BE49-F238E27FC236}">
                <a16:creationId xmlns:a16="http://schemas.microsoft.com/office/drawing/2014/main" id="{49289AA7-0D32-4D50-8F2F-56E03AE131FE}"/>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17C1AC3D-4143-4A2A-8127-E03F176985FE}"/>
              </a:ext>
            </a:extLst>
          </p:cNvPr>
          <p:cNvSpPr>
            <a:spLocks noGrp="1"/>
          </p:cNvSpPr>
          <p:nvPr>
            <p:ph type="sldNum" sz="quarter" idx="12"/>
          </p:nvPr>
        </p:nvSpPr>
        <p:spPr/>
        <p:txBody>
          <a:bodyPr/>
          <a:lstStyle/>
          <a:p>
            <a:fld id="{4AA3E53E-808A-4BEC-B8D6-385C017600E5}" type="slidenum">
              <a:rPr lang="es-EC" smtClean="0"/>
              <a:t>‹Nº›</a:t>
            </a:fld>
            <a:endParaRPr lang="es-EC"/>
          </a:p>
        </p:txBody>
      </p:sp>
    </p:spTree>
    <p:extLst>
      <p:ext uri="{BB962C8B-B14F-4D97-AF65-F5344CB8AC3E}">
        <p14:creationId xmlns:p14="http://schemas.microsoft.com/office/powerpoint/2010/main" val="27282174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F1DB6CD-01D4-4E4B-BD88-E13E9F03F711}"/>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EC"/>
          </a:p>
        </p:txBody>
      </p:sp>
      <p:sp>
        <p:nvSpPr>
          <p:cNvPr id="3" name="Marcador de texto vertical 2">
            <a:extLst>
              <a:ext uri="{FF2B5EF4-FFF2-40B4-BE49-F238E27FC236}">
                <a16:creationId xmlns:a16="http://schemas.microsoft.com/office/drawing/2014/main" id="{565B9D3A-6E29-4C07-BBD4-83F8A9F6D324}"/>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id="{7C1D24B9-289E-4F9E-8886-012117414968}"/>
              </a:ext>
            </a:extLst>
          </p:cNvPr>
          <p:cNvSpPr>
            <a:spLocks noGrp="1"/>
          </p:cNvSpPr>
          <p:nvPr>
            <p:ph type="dt" sz="half" idx="10"/>
          </p:nvPr>
        </p:nvSpPr>
        <p:spPr/>
        <p:txBody>
          <a:bodyPr/>
          <a:lstStyle/>
          <a:p>
            <a:fld id="{E94F1980-1F96-4C72-BC52-AB690A299606}" type="datetimeFigureOut">
              <a:rPr lang="es-EC" smtClean="0"/>
              <a:t>1/9/2021</a:t>
            </a:fld>
            <a:endParaRPr lang="es-EC"/>
          </a:p>
        </p:txBody>
      </p:sp>
      <p:sp>
        <p:nvSpPr>
          <p:cNvPr id="5" name="Marcador de pie de página 4">
            <a:extLst>
              <a:ext uri="{FF2B5EF4-FFF2-40B4-BE49-F238E27FC236}">
                <a16:creationId xmlns:a16="http://schemas.microsoft.com/office/drawing/2014/main" id="{A58252AE-9D66-4343-B714-D0781E134F65}"/>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0367FBB3-3A1F-47A2-B949-FE98DFA02238}"/>
              </a:ext>
            </a:extLst>
          </p:cNvPr>
          <p:cNvSpPr>
            <a:spLocks noGrp="1"/>
          </p:cNvSpPr>
          <p:nvPr>
            <p:ph type="sldNum" sz="quarter" idx="12"/>
          </p:nvPr>
        </p:nvSpPr>
        <p:spPr/>
        <p:txBody>
          <a:bodyPr/>
          <a:lstStyle/>
          <a:p>
            <a:fld id="{4AA3E53E-808A-4BEC-B8D6-385C017600E5}" type="slidenum">
              <a:rPr lang="es-EC" smtClean="0"/>
              <a:t>‹Nº›</a:t>
            </a:fld>
            <a:endParaRPr lang="es-EC"/>
          </a:p>
        </p:txBody>
      </p:sp>
    </p:spTree>
    <p:extLst>
      <p:ext uri="{BB962C8B-B14F-4D97-AF65-F5344CB8AC3E}">
        <p14:creationId xmlns:p14="http://schemas.microsoft.com/office/powerpoint/2010/main" val="8647291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F13999F-E20D-4723-8F4A-960EE3B3E8EA}"/>
              </a:ext>
            </a:extLst>
          </p:cNvPr>
          <p:cNvSpPr>
            <a:spLocks noGrp="1"/>
          </p:cNvSpPr>
          <p:nvPr>
            <p:ph type="title"/>
          </p:nvPr>
        </p:nvSpPr>
        <p:spPr/>
        <p:txBody>
          <a:bodyPr>
            <a:normAutofit/>
          </a:bodyPr>
          <a:lstStyle>
            <a:lvl1pPr>
              <a:defRPr sz="3200"/>
            </a:lvl1pPr>
          </a:lstStyle>
          <a:p>
            <a:r>
              <a:rPr lang="es-ES"/>
              <a:t>Haga clic para modificar el estilo de título del patrón</a:t>
            </a:r>
            <a:endParaRPr lang="es-EC"/>
          </a:p>
        </p:txBody>
      </p:sp>
      <p:sp>
        <p:nvSpPr>
          <p:cNvPr id="3" name="Marcador de contenido 2">
            <a:extLst>
              <a:ext uri="{FF2B5EF4-FFF2-40B4-BE49-F238E27FC236}">
                <a16:creationId xmlns:a16="http://schemas.microsoft.com/office/drawing/2014/main" id="{68769018-52D5-4C1A-A074-125249C5FED3}"/>
              </a:ext>
            </a:extLst>
          </p:cNvPr>
          <p:cNvSpPr>
            <a:spLocks noGrp="1"/>
          </p:cNvSpPr>
          <p:nvPr>
            <p:ph idx="1"/>
          </p:nvPr>
        </p:nvSpPr>
        <p:spPr/>
        <p:txBody>
          <a:bodyPr>
            <a:normAutofit/>
          </a:bodyPr>
          <a:lstStyle>
            <a:lvl1pPr>
              <a:defRPr sz="2400"/>
            </a:lvl1pPr>
            <a:lvl2pPr>
              <a:defRPr sz="2000"/>
            </a:lvl2pPr>
            <a:lvl3pPr>
              <a:defRPr sz="1800"/>
            </a:lvl3pPr>
            <a:lvl4pPr>
              <a:defRPr sz="1600"/>
            </a:lvl4pPr>
            <a:lvl5pPr>
              <a:defRPr sz="1600"/>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id="{42FE733F-A3CA-492A-8912-FD0DEFE50D8C}"/>
              </a:ext>
            </a:extLst>
          </p:cNvPr>
          <p:cNvSpPr>
            <a:spLocks noGrp="1"/>
          </p:cNvSpPr>
          <p:nvPr>
            <p:ph type="dt" sz="half" idx="10"/>
          </p:nvPr>
        </p:nvSpPr>
        <p:spPr/>
        <p:txBody>
          <a:bodyPr/>
          <a:lstStyle/>
          <a:p>
            <a:fld id="{E94F1980-1F96-4C72-BC52-AB690A299606}" type="datetimeFigureOut">
              <a:rPr lang="es-EC" smtClean="0"/>
              <a:t>1/9/2021</a:t>
            </a:fld>
            <a:endParaRPr lang="es-EC"/>
          </a:p>
        </p:txBody>
      </p:sp>
      <p:sp>
        <p:nvSpPr>
          <p:cNvPr id="5" name="Marcador de pie de página 4">
            <a:extLst>
              <a:ext uri="{FF2B5EF4-FFF2-40B4-BE49-F238E27FC236}">
                <a16:creationId xmlns:a16="http://schemas.microsoft.com/office/drawing/2014/main" id="{3644285C-834E-43EC-B1F1-182A20EA188B}"/>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439F7A5D-60ED-4295-B61F-3CDD99311DAE}"/>
              </a:ext>
            </a:extLst>
          </p:cNvPr>
          <p:cNvSpPr>
            <a:spLocks noGrp="1"/>
          </p:cNvSpPr>
          <p:nvPr>
            <p:ph type="sldNum" sz="quarter" idx="12"/>
          </p:nvPr>
        </p:nvSpPr>
        <p:spPr/>
        <p:txBody>
          <a:bodyPr/>
          <a:lstStyle/>
          <a:p>
            <a:fld id="{4AA3E53E-808A-4BEC-B8D6-385C017600E5}" type="slidenum">
              <a:rPr lang="es-EC" smtClean="0"/>
              <a:t>‹Nº›</a:t>
            </a:fld>
            <a:endParaRPr lang="es-EC"/>
          </a:p>
        </p:txBody>
      </p:sp>
    </p:spTree>
    <p:extLst>
      <p:ext uri="{BB962C8B-B14F-4D97-AF65-F5344CB8AC3E}">
        <p14:creationId xmlns:p14="http://schemas.microsoft.com/office/powerpoint/2010/main" val="6340145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9347909-CF9D-4E24-BE14-DBD8AA21CAC8}"/>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EC"/>
          </a:p>
        </p:txBody>
      </p:sp>
      <p:sp>
        <p:nvSpPr>
          <p:cNvPr id="3" name="Marcador de texto 2">
            <a:extLst>
              <a:ext uri="{FF2B5EF4-FFF2-40B4-BE49-F238E27FC236}">
                <a16:creationId xmlns:a16="http://schemas.microsoft.com/office/drawing/2014/main" id="{7E94EA7E-867C-48A0-BA85-9CC3D51BEE0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292BCC73-C42F-4107-9A8B-B60F08156676}"/>
              </a:ext>
            </a:extLst>
          </p:cNvPr>
          <p:cNvSpPr>
            <a:spLocks noGrp="1"/>
          </p:cNvSpPr>
          <p:nvPr>
            <p:ph type="dt" sz="half" idx="10"/>
          </p:nvPr>
        </p:nvSpPr>
        <p:spPr/>
        <p:txBody>
          <a:bodyPr/>
          <a:lstStyle/>
          <a:p>
            <a:fld id="{E94F1980-1F96-4C72-BC52-AB690A299606}" type="datetimeFigureOut">
              <a:rPr lang="es-EC" smtClean="0"/>
              <a:t>1/9/2021</a:t>
            </a:fld>
            <a:endParaRPr lang="es-EC"/>
          </a:p>
        </p:txBody>
      </p:sp>
      <p:sp>
        <p:nvSpPr>
          <p:cNvPr id="5" name="Marcador de pie de página 4">
            <a:extLst>
              <a:ext uri="{FF2B5EF4-FFF2-40B4-BE49-F238E27FC236}">
                <a16:creationId xmlns:a16="http://schemas.microsoft.com/office/drawing/2014/main" id="{9D8CDBBF-5CA0-4001-B899-0CB4BAB0CF4A}"/>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0D448C36-CD97-479D-8BA2-C3B5E3536227}"/>
              </a:ext>
            </a:extLst>
          </p:cNvPr>
          <p:cNvSpPr>
            <a:spLocks noGrp="1"/>
          </p:cNvSpPr>
          <p:nvPr>
            <p:ph type="sldNum" sz="quarter" idx="12"/>
          </p:nvPr>
        </p:nvSpPr>
        <p:spPr/>
        <p:txBody>
          <a:bodyPr/>
          <a:lstStyle/>
          <a:p>
            <a:fld id="{4AA3E53E-808A-4BEC-B8D6-385C017600E5}" type="slidenum">
              <a:rPr lang="es-EC" smtClean="0"/>
              <a:t>‹Nº›</a:t>
            </a:fld>
            <a:endParaRPr lang="es-EC"/>
          </a:p>
        </p:txBody>
      </p:sp>
    </p:spTree>
    <p:extLst>
      <p:ext uri="{BB962C8B-B14F-4D97-AF65-F5344CB8AC3E}">
        <p14:creationId xmlns:p14="http://schemas.microsoft.com/office/powerpoint/2010/main" val="21500938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8FE4E53-5F59-406D-9C24-1F33C1B2F7E3}"/>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contenido 2">
            <a:extLst>
              <a:ext uri="{FF2B5EF4-FFF2-40B4-BE49-F238E27FC236}">
                <a16:creationId xmlns:a16="http://schemas.microsoft.com/office/drawing/2014/main" id="{B1101226-F168-4C3F-8C3D-1D25DBA84A47}"/>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contenido 3">
            <a:extLst>
              <a:ext uri="{FF2B5EF4-FFF2-40B4-BE49-F238E27FC236}">
                <a16:creationId xmlns:a16="http://schemas.microsoft.com/office/drawing/2014/main" id="{E97B4B5B-6FF4-4CCC-B800-A8C9C8F6F5CD}"/>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Marcador de fecha 4">
            <a:extLst>
              <a:ext uri="{FF2B5EF4-FFF2-40B4-BE49-F238E27FC236}">
                <a16:creationId xmlns:a16="http://schemas.microsoft.com/office/drawing/2014/main" id="{F5E5FC71-0D9B-47C3-966B-240AF585AF69}"/>
              </a:ext>
            </a:extLst>
          </p:cNvPr>
          <p:cNvSpPr>
            <a:spLocks noGrp="1"/>
          </p:cNvSpPr>
          <p:nvPr>
            <p:ph type="dt" sz="half" idx="10"/>
          </p:nvPr>
        </p:nvSpPr>
        <p:spPr/>
        <p:txBody>
          <a:bodyPr/>
          <a:lstStyle/>
          <a:p>
            <a:fld id="{E94F1980-1F96-4C72-BC52-AB690A299606}" type="datetimeFigureOut">
              <a:rPr lang="es-EC" smtClean="0"/>
              <a:t>1/9/2021</a:t>
            </a:fld>
            <a:endParaRPr lang="es-EC"/>
          </a:p>
        </p:txBody>
      </p:sp>
      <p:sp>
        <p:nvSpPr>
          <p:cNvPr id="6" name="Marcador de pie de página 5">
            <a:extLst>
              <a:ext uri="{FF2B5EF4-FFF2-40B4-BE49-F238E27FC236}">
                <a16:creationId xmlns:a16="http://schemas.microsoft.com/office/drawing/2014/main" id="{302FA2B6-9D55-45EF-8546-B0E02547D63A}"/>
              </a:ext>
            </a:extLst>
          </p:cNvPr>
          <p:cNvSpPr>
            <a:spLocks noGrp="1"/>
          </p:cNvSpPr>
          <p:nvPr>
            <p:ph type="ftr" sz="quarter" idx="11"/>
          </p:nvPr>
        </p:nvSpPr>
        <p:spPr/>
        <p:txBody>
          <a:bodyPr/>
          <a:lstStyle/>
          <a:p>
            <a:endParaRPr lang="es-EC"/>
          </a:p>
        </p:txBody>
      </p:sp>
      <p:sp>
        <p:nvSpPr>
          <p:cNvPr id="7" name="Marcador de número de diapositiva 6">
            <a:extLst>
              <a:ext uri="{FF2B5EF4-FFF2-40B4-BE49-F238E27FC236}">
                <a16:creationId xmlns:a16="http://schemas.microsoft.com/office/drawing/2014/main" id="{CD72DAF3-EB68-4E58-805A-2E9449D63F7E}"/>
              </a:ext>
            </a:extLst>
          </p:cNvPr>
          <p:cNvSpPr>
            <a:spLocks noGrp="1"/>
          </p:cNvSpPr>
          <p:nvPr>
            <p:ph type="sldNum" sz="quarter" idx="12"/>
          </p:nvPr>
        </p:nvSpPr>
        <p:spPr/>
        <p:txBody>
          <a:bodyPr/>
          <a:lstStyle/>
          <a:p>
            <a:fld id="{4AA3E53E-808A-4BEC-B8D6-385C017600E5}" type="slidenum">
              <a:rPr lang="es-EC" smtClean="0"/>
              <a:t>‹Nº›</a:t>
            </a:fld>
            <a:endParaRPr lang="es-EC"/>
          </a:p>
        </p:txBody>
      </p:sp>
    </p:spTree>
    <p:extLst>
      <p:ext uri="{BB962C8B-B14F-4D97-AF65-F5344CB8AC3E}">
        <p14:creationId xmlns:p14="http://schemas.microsoft.com/office/powerpoint/2010/main" val="9123771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C66800D-5B04-49CD-B53F-04A43EEC8963}"/>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EC"/>
          </a:p>
        </p:txBody>
      </p:sp>
      <p:sp>
        <p:nvSpPr>
          <p:cNvPr id="3" name="Marcador de texto 2">
            <a:extLst>
              <a:ext uri="{FF2B5EF4-FFF2-40B4-BE49-F238E27FC236}">
                <a16:creationId xmlns:a16="http://schemas.microsoft.com/office/drawing/2014/main" id="{572EEAE8-09EE-4E4F-A8ED-EACF2B80CE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2AD79657-3505-4E01-A437-0555438BD5B0}"/>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Marcador de texto 4">
            <a:extLst>
              <a:ext uri="{FF2B5EF4-FFF2-40B4-BE49-F238E27FC236}">
                <a16:creationId xmlns:a16="http://schemas.microsoft.com/office/drawing/2014/main" id="{2CAE897B-FE05-446E-B20F-99ED6FE0026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048F1C2A-3D97-4976-8D28-66C04C171736}"/>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7" name="Marcador de fecha 6">
            <a:extLst>
              <a:ext uri="{FF2B5EF4-FFF2-40B4-BE49-F238E27FC236}">
                <a16:creationId xmlns:a16="http://schemas.microsoft.com/office/drawing/2014/main" id="{E58FE1F0-F4F5-401C-A203-25E23F438BBC}"/>
              </a:ext>
            </a:extLst>
          </p:cNvPr>
          <p:cNvSpPr>
            <a:spLocks noGrp="1"/>
          </p:cNvSpPr>
          <p:nvPr>
            <p:ph type="dt" sz="half" idx="10"/>
          </p:nvPr>
        </p:nvSpPr>
        <p:spPr/>
        <p:txBody>
          <a:bodyPr/>
          <a:lstStyle/>
          <a:p>
            <a:fld id="{E94F1980-1F96-4C72-BC52-AB690A299606}" type="datetimeFigureOut">
              <a:rPr lang="es-EC" smtClean="0"/>
              <a:t>1/9/2021</a:t>
            </a:fld>
            <a:endParaRPr lang="es-EC"/>
          </a:p>
        </p:txBody>
      </p:sp>
      <p:sp>
        <p:nvSpPr>
          <p:cNvPr id="8" name="Marcador de pie de página 7">
            <a:extLst>
              <a:ext uri="{FF2B5EF4-FFF2-40B4-BE49-F238E27FC236}">
                <a16:creationId xmlns:a16="http://schemas.microsoft.com/office/drawing/2014/main" id="{FB255BB4-778F-4D68-B2D9-831E2257EDA4}"/>
              </a:ext>
            </a:extLst>
          </p:cNvPr>
          <p:cNvSpPr>
            <a:spLocks noGrp="1"/>
          </p:cNvSpPr>
          <p:nvPr>
            <p:ph type="ftr" sz="quarter" idx="11"/>
          </p:nvPr>
        </p:nvSpPr>
        <p:spPr/>
        <p:txBody>
          <a:bodyPr/>
          <a:lstStyle/>
          <a:p>
            <a:endParaRPr lang="es-EC"/>
          </a:p>
        </p:txBody>
      </p:sp>
      <p:sp>
        <p:nvSpPr>
          <p:cNvPr id="9" name="Marcador de número de diapositiva 8">
            <a:extLst>
              <a:ext uri="{FF2B5EF4-FFF2-40B4-BE49-F238E27FC236}">
                <a16:creationId xmlns:a16="http://schemas.microsoft.com/office/drawing/2014/main" id="{D243F70A-4958-40CB-8C91-F6518E641BE5}"/>
              </a:ext>
            </a:extLst>
          </p:cNvPr>
          <p:cNvSpPr>
            <a:spLocks noGrp="1"/>
          </p:cNvSpPr>
          <p:nvPr>
            <p:ph type="sldNum" sz="quarter" idx="12"/>
          </p:nvPr>
        </p:nvSpPr>
        <p:spPr/>
        <p:txBody>
          <a:bodyPr/>
          <a:lstStyle/>
          <a:p>
            <a:fld id="{4AA3E53E-808A-4BEC-B8D6-385C017600E5}" type="slidenum">
              <a:rPr lang="es-EC" smtClean="0"/>
              <a:t>‹Nº›</a:t>
            </a:fld>
            <a:endParaRPr lang="es-EC"/>
          </a:p>
        </p:txBody>
      </p:sp>
    </p:spTree>
    <p:extLst>
      <p:ext uri="{BB962C8B-B14F-4D97-AF65-F5344CB8AC3E}">
        <p14:creationId xmlns:p14="http://schemas.microsoft.com/office/powerpoint/2010/main" val="30828522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1C906F-6D17-4A7B-9DC1-3CBDCB7B1BB4}"/>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fecha 2">
            <a:extLst>
              <a:ext uri="{FF2B5EF4-FFF2-40B4-BE49-F238E27FC236}">
                <a16:creationId xmlns:a16="http://schemas.microsoft.com/office/drawing/2014/main" id="{B8DB0315-15FC-4092-AE5E-74A938A068C0}"/>
              </a:ext>
            </a:extLst>
          </p:cNvPr>
          <p:cNvSpPr>
            <a:spLocks noGrp="1"/>
          </p:cNvSpPr>
          <p:nvPr>
            <p:ph type="dt" sz="half" idx="10"/>
          </p:nvPr>
        </p:nvSpPr>
        <p:spPr/>
        <p:txBody>
          <a:bodyPr/>
          <a:lstStyle/>
          <a:p>
            <a:fld id="{E94F1980-1F96-4C72-BC52-AB690A299606}" type="datetimeFigureOut">
              <a:rPr lang="es-EC" smtClean="0"/>
              <a:t>1/9/2021</a:t>
            </a:fld>
            <a:endParaRPr lang="es-EC"/>
          </a:p>
        </p:txBody>
      </p:sp>
      <p:sp>
        <p:nvSpPr>
          <p:cNvPr id="4" name="Marcador de pie de página 3">
            <a:extLst>
              <a:ext uri="{FF2B5EF4-FFF2-40B4-BE49-F238E27FC236}">
                <a16:creationId xmlns:a16="http://schemas.microsoft.com/office/drawing/2014/main" id="{AE1E63BE-0603-4D2D-B39A-FBBE211EE486}"/>
              </a:ext>
            </a:extLst>
          </p:cNvPr>
          <p:cNvSpPr>
            <a:spLocks noGrp="1"/>
          </p:cNvSpPr>
          <p:nvPr>
            <p:ph type="ftr" sz="quarter" idx="11"/>
          </p:nvPr>
        </p:nvSpPr>
        <p:spPr/>
        <p:txBody>
          <a:bodyPr/>
          <a:lstStyle/>
          <a:p>
            <a:endParaRPr lang="es-EC"/>
          </a:p>
        </p:txBody>
      </p:sp>
      <p:sp>
        <p:nvSpPr>
          <p:cNvPr id="5" name="Marcador de número de diapositiva 4">
            <a:extLst>
              <a:ext uri="{FF2B5EF4-FFF2-40B4-BE49-F238E27FC236}">
                <a16:creationId xmlns:a16="http://schemas.microsoft.com/office/drawing/2014/main" id="{43DBF8B8-C83B-4D06-BF57-284C83734505}"/>
              </a:ext>
            </a:extLst>
          </p:cNvPr>
          <p:cNvSpPr>
            <a:spLocks noGrp="1"/>
          </p:cNvSpPr>
          <p:nvPr>
            <p:ph type="sldNum" sz="quarter" idx="12"/>
          </p:nvPr>
        </p:nvSpPr>
        <p:spPr/>
        <p:txBody>
          <a:bodyPr/>
          <a:lstStyle/>
          <a:p>
            <a:fld id="{4AA3E53E-808A-4BEC-B8D6-385C017600E5}" type="slidenum">
              <a:rPr lang="es-EC" smtClean="0"/>
              <a:t>‹Nº›</a:t>
            </a:fld>
            <a:endParaRPr lang="es-EC"/>
          </a:p>
        </p:txBody>
      </p:sp>
    </p:spTree>
    <p:extLst>
      <p:ext uri="{BB962C8B-B14F-4D97-AF65-F5344CB8AC3E}">
        <p14:creationId xmlns:p14="http://schemas.microsoft.com/office/powerpoint/2010/main" val="16378257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BC62E53A-DA9D-4E1C-94A9-A8B412A674B9}"/>
              </a:ext>
            </a:extLst>
          </p:cNvPr>
          <p:cNvSpPr>
            <a:spLocks noGrp="1"/>
          </p:cNvSpPr>
          <p:nvPr>
            <p:ph type="dt" sz="half" idx="10"/>
          </p:nvPr>
        </p:nvSpPr>
        <p:spPr/>
        <p:txBody>
          <a:bodyPr/>
          <a:lstStyle/>
          <a:p>
            <a:fld id="{E94F1980-1F96-4C72-BC52-AB690A299606}" type="datetimeFigureOut">
              <a:rPr lang="es-EC" smtClean="0"/>
              <a:t>1/9/2021</a:t>
            </a:fld>
            <a:endParaRPr lang="es-EC"/>
          </a:p>
        </p:txBody>
      </p:sp>
      <p:sp>
        <p:nvSpPr>
          <p:cNvPr id="3" name="Marcador de pie de página 2">
            <a:extLst>
              <a:ext uri="{FF2B5EF4-FFF2-40B4-BE49-F238E27FC236}">
                <a16:creationId xmlns:a16="http://schemas.microsoft.com/office/drawing/2014/main" id="{971151FD-9498-4A66-BBA7-C439CFE9C5FF}"/>
              </a:ext>
            </a:extLst>
          </p:cNvPr>
          <p:cNvSpPr>
            <a:spLocks noGrp="1"/>
          </p:cNvSpPr>
          <p:nvPr>
            <p:ph type="ftr" sz="quarter" idx="11"/>
          </p:nvPr>
        </p:nvSpPr>
        <p:spPr/>
        <p:txBody>
          <a:bodyPr/>
          <a:lstStyle/>
          <a:p>
            <a:endParaRPr lang="es-EC"/>
          </a:p>
        </p:txBody>
      </p:sp>
      <p:sp>
        <p:nvSpPr>
          <p:cNvPr id="4" name="Marcador de número de diapositiva 3">
            <a:extLst>
              <a:ext uri="{FF2B5EF4-FFF2-40B4-BE49-F238E27FC236}">
                <a16:creationId xmlns:a16="http://schemas.microsoft.com/office/drawing/2014/main" id="{8BA18C74-44F7-49F3-BD63-C21BE943DA58}"/>
              </a:ext>
            </a:extLst>
          </p:cNvPr>
          <p:cNvSpPr>
            <a:spLocks noGrp="1"/>
          </p:cNvSpPr>
          <p:nvPr>
            <p:ph type="sldNum" sz="quarter" idx="12"/>
          </p:nvPr>
        </p:nvSpPr>
        <p:spPr/>
        <p:txBody>
          <a:bodyPr/>
          <a:lstStyle/>
          <a:p>
            <a:fld id="{4AA3E53E-808A-4BEC-B8D6-385C017600E5}" type="slidenum">
              <a:rPr lang="es-EC" smtClean="0"/>
              <a:t>‹Nº›</a:t>
            </a:fld>
            <a:endParaRPr lang="es-EC"/>
          </a:p>
        </p:txBody>
      </p:sp>
    </p:spTree>
    <p:extLst>
      <p:ext uri="{BB962C8B-B14F-4D97-AF65-F5344CB8AC3E}">
        <p14:creationId xmlns:p14="http://schemas.microsoft.com/office/powerpoint/2010/main" val="27238703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10AB1AF-3A6C-4A7D-A5BC-E45B18BA36A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C"/>
          </a:p>
        </p:txBody>
      </p:sp>
      <p:sp>
        <p:nvSpPr>
          <p:cNvPr id="3" name="Marcador de contenido 2">
            <a:extLst>
              <a:ext uri="{FF2B5EF4-FFF2-40B4-BE49-F238E27FC236}">
                <a16:creationId xmlns:a16="http://schemas.microsoft.com/office/drawing/2014/main" id="{B6095936-3BF8-4931-AEC3-59143EBE8A1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texto 3">
            <a:extLst>
              <a:ext uri="{FF2B5EF4-FFF2-40B4-BE49-F238E27FC236}">
                <a16:creationId xmlns:a16="http://schemas.microsoft.com/office/drawing/2014/main" id="{7932CF39-AF70-45AF-9ADF-544C7EAC48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C57A0355-69C7-4E55-9A91-AE8608A86E67}"/>
              </a:ext>
            </a:extLst>
          </p:cNvPr>
          <p:cNvSpPr>
            <a:spLocks noGrp="1"/>
          </p:cNvSpPr>
          <p:nvPr>
            <p:ph type="dt" sz="half" idx="10"/>
          </p:nvPr>
        </p:nvSpPr>
        <p:spPr/>
        <p:txBody>
          <a:bodyPr/>
          <a:lstStyle/>
          <a:p>
            <a:fld id="{E94F1980-1F96-4C72-BC52-AB690A299606}" type="datetimeFigureOut">
              <a:rPr lang="es-EC" smtClean="0"/>
              <a:t>1/9/2021</a:t>
            </a:fld>
            <a:endParaRPr lang="es-EC"/>
          </a:p>
        </p:txBody>
      </p:sp>
      <p:sp>
        <p:nvSpPr>
          <p:cNvPr id="6" name="Marcador de pie de página 5">
            <a:extLst>
              <a:ext uri="{FF2B5EF4-FFF2-40B4-BE49-F238E27FC236}">
                <a16:creationId xmlns:a16="http://schemas.microsoft.com/office/drawing/2014/main" id="{C6179C6F-7AF5-494E-AF91-768CC0219D48}"/>
              </a:ext>
            </a:extLst>
          </p:cNvPr>
          <p:cNvSpPr>
            <a:spLocks noGrp="1"/>
          </p:cNvSpPr>
          <p:nvPr>
            <p:ph type="ftr" sz="quarter" idx="11"/>
          </p:nvPr>
        </p:nvSpPr>
        <p:spPr/>
        <p:txBody>
          <a:bodyPr/>
          <a:lstStyle/>
          <a:p>
            <a:endParaRPr lang="es-EC"/>
          </a:p>
        </p:txBody>
      </p:sp>
      <p:sp>
        <p:nvSpPr>
          <p:cNvPr id="7" name="Marcador de número de diapositiva 6">
            <a:extLst>
              <a:ext uri="{FF2B5EF4-FFF2-40B4-BE49-F238E27FC236}">
                <a16:creationId xmlns:a16="http://schemas.microsoft.com/office/drawing/2014/main" id="{92F8D7A3-99B0-4AD4-AFB4-9298D0E727D1}"/>
              </a:ext>
            </a:extLst>
          </p:cNvPr>
          <p:cNvSpPr>
            <a:spLocks noGrp="1"/>
          </p:cNvSpPr>
          <p:nvPr>
            <p:ph type="sldNum" sz="quarter" idx="12"/>
          </p:nvPr>
        </p:nvSpPr>
        <p:spPr/>
        <p:txBody>
          <a:bodyPr/>
          <a:lstStyle/>
          <a:p>
            <a:fld id="{4AA3E53E-808A-4BEC-B8D6-385C017600E5}" type="slidenum">
              <a:rPr lang="es-EC" smtClean="0"/>
              <a:t>‹Nº›</a:t>
            </a:fld>
            <a:endParaRPr lang="es-EC"/>
          </a:p>
        </p:txBody>
      </p:sp>
    </p:spTree>
    <p:extLst>
      <p:ext uri="{BB962C8B-B14F-4D97-AF65-F5344CB8AC3E}">
        <p14:creationId xmlns:p14="http://schemas.microsoft.com/office/powerpoint/2010/main" val="33200561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F39E79-A46F-436D-A1B1-34514D59C37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C"/>
          </a:p>
        </p:txBody>
      </p:sp>
      <p:sp>
        <p:nvSpPr>
          <p:cNvPr id="3" name="Marcador de posición de imagen 2">
            <a:extLst>
              <a:ext uri="{FF2B5EF4-FFF2-40B4-BE49-F238E27FC236}">
                <a16:creationId xmlns:a16="http://schemas.microsoft.com/office/drawing/2014/main" id="{75E2FA73-B955-4F73-B13F-C3DB5FCEDDB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Marcador de texto 3">
            <a:extLst>
              <a:ext uri="{FF2B5EF4-FFF2-40B4-BE49-F238E27FC236}">
                <a16:creationId xmlns:a16="http://schemas.microsoft.com/office/drawing/2014/main" id="{BF3A9068-8406-4B82-B2B4-DED25E9749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0152DDC-7D42-4E3C-A0E6-27DCEB1D1A5A}"/>
              </a:ext>
            </a:extLst>
          </p:cNvPr>
          <p:cNvSpPr>
            <a:spLocks noGrp="1"/>
          </p:cNvSpPr>
          <p:nvPr>
            <p:ph type="dt" sz="half" idx="10"/>
          </p:nvPr>
        </p:nvSpPr>
        <p:spPr/>
        <p:txBody>
          <a:bodyPr/>
          <a:lstStyle/>
          <a:p>
            <a:fld id="{E94F1980-1F96-4C72-BC52-AB690A299606}" type="datetimeFigureOut">
              <a:rPr lang="es-EC" smtClean="0"/>
              <a:t>1/9/2021</a:t>
            </a:fld>
            <a:endParaRPr lang="es-EC"/>
          </a:p>
        </p:txBody>
      </p:sp>
      <p:sp>
        <p:nvSpPr>
          <p:cNvPr id="6" name="Marcador de pie de página 5">
            <a:extLst>
              <a:ext uri="{FF2B5EF4-FFF2-40B4-BE49-F238E27FC236}">
                <a16:creationId xmlns:a16="http://schemas.microsoft.com/office/drawing/2014/main" id="{195EF50F-A41B-40A7-B1AA-BED9FB19153C}"/>
              </a:ext>
            </a:extLst>
          </p:cNvPr>
          <p:cNvSpPr>
            <a:spLocks noGrp="1"/>
          </p:cNvSpPr>
          <p:nvPr>
            <p:ph type="ftr" sz="quarter" idx="11"/>
          </p:nvPr>
        </p:nvSpPr>
        <p:spPr/>
        <p:txBody>
          <a:bodyPr/>
          <a:lstStyle/>
          <a:p>
            <a:endParaRPr lang="es-EC"/>
          </a:p>
        </p:txBody>
      </p:sp>
      <p:sp>
        <p:nvSpPr>
          <p:cNvPr id="7" name="Marcador de número de diapositiva 6">
            <a:extLst>
              <a:ext uri="{FF2B5EF4-FFF2-40B4-BE49-F238E27FC236}">
                <a16:creationId xmlns:a16="http://schemas.microsoft.com/office/drawing/2014/main" id="{7A8CBCF0-234E-455E-AD9F-2E85388E9AAB}"/>
              </a:ext>
            </a:extLst>
          </p:cNvPr>
          <p:cNvSpPr>
            <a:spLocks noGrp="1"/>
          </p:cNvSpPr>
          <p:nvPr>
            <p:ph type="sldNum" sz="quarter" idx="12"/>
          </p:nvPr>
        </p:nvSpPr>
        <p:spPr/>
        <p:txBody>
          <a:bodyPr/>
          <a:lstStyle/>
          <a:p>
            <a:fld id="{4AA3E53E-808A-4BEC-B8D6-385C017600E5}" type="slidenum">
              <a:rPr lang="es-EC" smtClean="0"/>
              <a:t>‹Nº›</a:t>
            </a:fld>
            <a:endParaRPr lang="es-EC"/>
          </a:p>
        </p:txBody>
      </p:sp>
    </p:spTree>
    <p:extLst>
      <p:ext uri="{BB962C8B-B14F-4D97-AF65-F5344CB8AC3E}">
        <p14:creationId xmlns:p14="http://schemas.microsoft.com/office/powerpoint/2010/main" val="1831695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Imagen 13">
            <a:extLst>
              <a:ext uri="{FF2B5EF4-FFF2-40B4-BE49-F238E27FC236}">
                <a16:creationId xmlns:a16="http://schemas.microsoft.com/office/drawing/2014/main" id="{E3417AC5-4863-464D-B9F6-D26DA8D21FB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5837830"/>
            <a:ext cx="12192000" cy="1047880"/>
          </a:xfrm>
          <a:prstGeom prst="rect">
            <a:avLst/>
          </a:prstGeom>
        </p:spPr>
      </p:pic>
      <p:sp>
        <p:nvSpPr>
          <p:cNvPr id="2" name="Marcador de título 1">
            <a:extLst>
              <a:ext uri="{FF2B5EF4-FFF2-40B4-BE49-F238E27FC236}">
                <a16:creationId xmlns:a16="http://schemas.microsoft.com/office/drawing/2014/main" id="{094517E5-B96F-4A98-ABD4-0782CD7AC07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EC"/>
          </a:p>
        </p:txBody>
      </p:sp>
      <p:sp>
        <p:nvSpPr>
          <p:cNvPr id="3" name="Marcador de texto 2">
            <a:extLst>
              <a:ext uri="{FF2B5EF4-FFF2-40B4-BE49-F238E27FC236}">
                <a16:creationId xmlns:a16="http://schemas.microsoft.com/office/drawing/2014/main" id="{9901170C-5DDA-40DE-B061-AEB8D65EE8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id="{29236687-FEE9-4E9F-A7C8-A6FE0D62C4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4F1980-1F96-4C72-BC52-AB690A299606}" type="datetimeFigureOut">
              <a:rPr lang="es-EC" smtClean="0"/>
              <a:t>1/9/2021</a:t>
            </a:fld>
            <a:endParaRPr lang="es-EC"/>
          </a:p>
        </p:txBody>
      </p:sp>
      <p:sp>
        <p:nvSpPr>
          <p:cNvPr id="5" name="Marcador de pie de página 4">
            <a:extLst>
              <a:ext uri="{FF2B5EF4-FFF2-40B4-BE49-F238E27FC236}">
                <a16:creationId xmlns:a16="http://schemas.microsoft.com/office/drawing/2014/main" id="{3AF1C877-2C16-42F2-B7E0-F52C4A7B40A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Marcador de número de diapositiva 5">
            <a:extLst>
              <a:ext uri="{FF2B5EF4-FFF2-40B4-BE49-F238E27FC236}">
                <a16:creationId xmlns:a16="http://schemas.microsoft.com/office/drawing/2014/main" id="{C03788A5-2104-41F2-B20C-DCA2292E1769}"/>
              </a:ext>
            </a:extLst>
          </p:cNvPr>
          <p:cNvSpPr>
            <a:spLocks noGrp="1"/>
          </p:cNvSpPr>
          <p:nvPr>
            <p:ph type="sldNum" sz="quarter" idx="4"/>
          </p:nvPr>
        </p:nvSpPr>
        <p:spPr>
          <a:xfrm>
            <a:off x="8610600" y="6203948"/>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A3E53E-808A-4BEC-B8D6-385C017600E5}" type="slidenum">
              <a:rPr lang="es-EC" smtClean="0"/>
              <a:t>‹Nº›</a:t>
            </a:fld>
            <a:endParaRPr lang="es-EC"/>
          </a:p>
        </p:txBody>
      </p:sp>
    </p:spTree>
    <p:extLst>
      <p:ext uri="{BB962C8B-B14F-4D97-AF65-F5344CB8AC3E}">
        <p14:creationId xmlns:p14="http://schemas.microsoft.com/office/powerpoint/2010/main" val="23779213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image" Target="../media/image7.jpg"/><Relationship Id="rId5" Type="http://schemas.openxmlformats.org/officeDocument/2006/relationships/image" Target="../media/image6.jpe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5.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6.jpeg"/><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0892848-90CE-4345-A008-BBF3D0007D1A}"/>
              </a:ext>
            </a:extLst>
          </p:cNvPr>
          <p:cNvSpPr>
            <a:spLocks noGrp="1"/>
          </p:cNvSpPr>
          <p:nvPr>
            <p:ph type="ctrTitle"/>
          </p:nvPr>
        </p:nvSpPr>
        <p:spPr>
          <a:xfrm>
            <a:off x="441363" y="1312851"/>
            <a:ext cx="8070272" cy="1533437"/>
          </a:xfrm>
        </p:spPr>
        <p:txBody>
          <a:bodyPr>
            <a:normAutofit/>
          </a:bodyPr>
          <a:lstStyle/>
          <a:p>
            <a:pPr algn="just"/>
            <a:r>
              <a:rPr lang="es-EC" sz="2400" b="1" dirty="0">
                <a:solidFill>
                  <a:srgbClr val="000000"/>
                </a:solidFill>
                <a:effectLst/>
                <a:latin typeface="Times New Roman" panose="02020603050405020304" pitchFamily="18" charset="0"/>
                <a:ea typeface="Times New Roman" panose="02020603050405020304" pitchFamily="18" charset="0"/>
              </a:rPr>
              <a:t>LEVANTAMIENTO DE PROCEDIMIENTOS DE SEGURIDAD EN EL PROCESO DE ELABORACIÓN DE EMPAQUES FLEXIBLES EN UNA EMPRESA DE PLÁSTICOS UBICADA EN LA CIUDAD DE QUITO</a:t>
            </a:r>
            <a:endParaRPr lang="es-EC" sz="6000" b="1" dirty="0"/>
          </a:p>
        </p:txBody>
      </p:sp>
      <p:sp>
        <p:nvSpPr>
          <p:cNvPr id="3" name="Subtítulo 2">
            <a:extLst>
              <a:ext uri="{FF2B5EF4-FFF2-40B4-BE49-F238E27FC236}">
                <a16:creationId xmlns:a16="http://schemas.microsoft.com/office/drawing/2014/main" id="{9BE72425-3523-42F9-824F-3A719446FE35}"/>
              </a:ext>
            </a:extLst>
          </p:cNvPr>
          <p:cNvSpPr>
            <a:spLocks noGrp="1"/>
          </p:cNvSpPr>
          <p:nvPr>
            <p:ph type="subTitle" idx="1"/>
          </p:nvPr>
        </p:nvSpPr>
        <p:spPr>
          <a:xfrm>
            <a:off x="5069841" y="3159952"/>
            <a:ext cx="3441794" cy="403034"/>
          </a:xfrm>
        </p:spPr>
        <p:txBody>
          <a:bodyPr>
            <a:normAutofit/>
          </a:bodyPr>
          <a:lstStyle/>
          <a:p>
            <a:pPr algn="r"/>
            <a:r>
              <a:rPr lang="es-EC" sz="1400" dirty="0">
                <a:latin typeface="Times New Roman" panose="02020603050405020304" pitchFamily="18" charset="0"/>
                <a:cs typeface="Times New Roman" panose="02020603050405020304" pitchFamily="18" charset="0"/>
              </a:rPr>
              <a:t> POR: </a:t>
            </a:r>
            <a:r>
              <a:rPr lang="es-EC" sz="1400" b="1" dirty="0">
                <a:latin typeface="Times New Roman" panose="02020603050405020304" pitchFamily="18" charset="0"/>
                <a:cs typeface="Times New Roman" panose="02020603050405020304" pitchFamily="18" charset="0"/>
              </a:rPr>
              <a:t>LUIS ORLANDO LIGNA PONCE</a:t>
            </a:r>
          </a:p>
        </p:txBody>
      </p:sp>
      <p:pic>
        <p:nvPicPr>
          <p:cNvPr id="4" name="Imagen 3">
            <a:extLst>
              <a:ext uri="{FF2B5EF4-FFF2-40B4-BE49-F238E27FC236}">
                <a16:creationId xmlns:a16="http://schemas.microsoft.com/office/drawing/2014/main" id="{92EA3FDD-7C1D-4806-9A9D-17D9DF5A1607}"/>
              </a:ext>
            </a:extLst>
          </p:cNvPr>
          <p:cNvPicPr/>
          <p:nvPr/>
        </p:nvPicPr>
        <p:blipFill>
          <a:blip r:embed="rId2">
            <a:extLst>
              <a:ext uri="{28A0092B-C50C-407E-A947-70E740481C1C}">
                <a14:useLocalDpi xmlns:a14="http://schemas.microsoft.com/office/drawing/2010/main" val="0"/>
              </a:ext>
            </a:extLst>
          </a:blip>
          <a:stretch>
            <a:fillRect/>
          </a:stretch>
        </p:blipFill>
        <p:spPr>
          <a:xfrm>
            <a:off x="2023354" y="4048847"/>
            <a:ext cx="2553207" cy="2852928"/>
          </a:xfrm>
          <a:prstGeom prst="rect">
            <a:avLst/>
          </a:prstGeom>
        </p:spPr>
      </p:pic>
      <p:pic>
        <p:nvPicPr>
          <p:cNvPr id="5" name="Imagen 4">
            <a:extLst>
              <a:ext uri="{FF2B5EF4-FFF2-40B4-BE49-F238E27FC236}">
                <a16:creationId xmlns:a16="http://schemas.microsoft.com/office/drawing/2014/main" id="{FDE9046E-4AA2-4C92-803B-88A5E5C8B310}"/>
              </a:ext>
            </a:extLst>
          </p:cNvPr>
          <p:cNvPicPr/>
          <p:nvPr/>
        </p:nvPicPr>
        <p:blipFill>
          <a:blip r:embed="rId3"/>
          <a:stretch>
            <a:fillRect/>
          </a:stretch>
        </p:blipFill>
        <p:spPr>
          <a:xfrm>
            <a:off x="0" y="4156353"/>
            <a:ext cx="2414587" cy="2745422"/>
          </a:xfrm>
          <a:prstGeom prst="rect">
            <a:avLst/>
          </a:prstGeom>
        </p:spPr>
      </p:pic>
      <p:pic>
        <p:nvPicPr>
          <p:cNvPr id="6" name="Imagen 5">
            <a:extLst>
              <a:ext uri="{FF2B5EF4-FFF2-40B4-BE49-F238E27FC236}">
                <a16:creationId xmlns:a16="http://schemas.microsoft.com/office/drawing/2014/main" id="{6D437066-4228-4A46-9DF1-5D495F79113E}"/>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6437122" y="4952121"/>
            <a:ext cx="2916937" cy="1950720"/>
          </a:xfrm>
          <a:prstGeom prst="rect">
            <a:avLst/>
          </a:prstGeom>
          <a:noFill/>
          <a:ln>
            <a:noFill/>
          </a:ln>
        </p:spPr>
      </p:pic>
      <p:pic>
        <p:nvPicPr>
          <p:cNvPr id="7" name="Imagen 6" descr="Máquina Cortadora de Etiquetas PVC - XL Plastics">
            <a:extLst>
              <a:ext uri="{FF2B5EF4-FFF2-40B4-BE49-F238E27FC236}">
                <a16:creationId xmlns:a16="http://schemas.microsoft.com/office/drawing/2014/main" id="{3914C056-0B3A-49FC-9533-C3743A1A135B}"/>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9811639" y="1249046"/>
            <a:ext cx="2319527" cy="1668953"/>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8" name="Imagen 7">
            <a:extLst>
              <a:ext uri="{FF2B5EF4-FFF2-40B4-BE49-F238E27FC236}">
                <a16:creationId xmlns:a16="http://schemas.microsoft.com/office/drawing/2014/main" id="{9EDF37A5-7602-481A-8EB9-AF8CA7A06720}"/>
              </a:ext>
            </a:extLst>
          </p:cNvPr>
          <p:cNvPicPr/>
          <p:nvPr/>
        </p:nvPicPr>
        <p:blipFill>
          <a:blip r:embed="rId6">
            <a:extLst>
              <a:ext uri="{28A0092B-C50C-407E-A947-70E740481C1C}">
                <a14:useLocalDpi xmlns:a14="http://schemas.microsoft.com/office/drawing/2010/main" val="0"/>
              </a:ext>
            </a:extLst>
          </a:blip>
          <a:stretch>
            <a:fillRect/>
          </a:stretch>
        </p:blipFill>
        <p:spPr>
          <a:xfrm>
            <a:off x="4146396" y="3998761"/>
            <a:ext cx="2219960" cy="2903014"/>
          </a:xfrm>
          <a:prstGeom prst="rect">
            <a:avLst/>
          </a:prstGeom>
        </p:spPr>
      </p:pic>
      <p:pic>
        <p:nvPicPr>
          <p:cNvPr id="9" name="Imagen 8">
            <a:extLst>
              <a:ext uri="{FF2B5EF4-FFF2-40B4-BE49-F238E27FC236}">
                <a16:creationId xmlns:a16="http://schemas.microsoft.com/office/drawing/2014/main" id="{6063C9C5-39A8-4A1D-9A75-CBB4DFB46372}"/>
              </a:ext>
            </a:extLst>
          </p:cNvPr>
          <p:cNvPicPr/>
          <p:nvPr/>
        </p:nvPicPr>
        <p:blipFill>
          <a:blip r:embed="rId7">
            <a:extLst>
              <a:ext uri="{28A0092B-C50C-407E-A947-70E740481C1C}">
                <a14:useLocalDpi xmlns:a14="http://schemas.microsoft.com/office/drawing/2010/main" val="0"/>
              </a:ext>
            </a:extLst>
          </a:blip>
          <a:stretch>
            <a:fillRect/>
          </a:stretch>
        </p:blipFill>
        <p:spPr>
          <a:xfrm>
            <a:off x="9354059" y="4515241"/>
            <a:ext cx="2837941" cy="2387600"/>
          </a:xfrm>
          <a:prstGeom prst="rect">
            <a:avLst/>
          </a:prstGeom>
        </p:spPr>
      </p:pic>
      <p:pic>
        <p:nvPicPr>
          <p:cNvPr id="10" name="Imagen 9">
            <a:extLst>
              <a:ext uri="{FF2B5EF4-FFF2-40B4-BE49-F238E27FC236}">
                <a16:creationId xmlns:a16="http://schemas.microsoft.com/office/drawing/2014/main" id="{5D04EF5C-F258-4DFF-BF3A-2D4D6491E1EF}"/>
              </a:ext>
            </a:extLst>
          </p:cNvPr>
          <p:cNvPicPr/>
          <p:nvPr/>
        </p:nvPicPr>
        <p:blipFill>
          <a:blip r:embed="rId8">
            <a:extLst>
              <a:ext uri="{28A0092B-C50C-407E-A947-70E740481C1C}">
                <a14:useLocalDpi xmlns:a14="http://schemas.microsoft.com/office/drawing/2010/main" val="0"/>
              </a:ext>
            </a:extLst>
          </a:blip>
          <a:stretch>
            <a:fillRect/>
          </a:stretch>
        </p:blipFill>
        <p:spPr>
          <a:xfrm>
            <a:off x="8968235" y="2846288"/>
            <a:ext cx="3223765" cy="1668953"/>
          </a:xfrm>
          <a:prstGeom prst="rect">
            <a:avLst/>
          </a:prstGeom>
        </p:spPr>
      </p:pic>
    </p:spTree>
    <p:extLst>
      <p:ext uri="{BB962C8B-B14F-4D97-AF65-F5344CB8AC3E}">
        <p14:creationId xmlns:p14="http://schemas.microsoft.com/office/powerpoint/2010/main" val="11834986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1C3C3A-D554-48DA-8205-FCCA389DD54E}"/>
              </a:ext>
            </a:extLst>
          </p:cNvPr>
          <p:cNvSpPr>
            <a:spLocks noGrp="1"/>
          </p:cNvSpPr>
          <p:nvPr>
            <p:ph type="title"/>
          </p:nvPr>
        </p:nvSpPr>
        <p:spPr>
          <a:xfrm>
            <a:off x="838200" y="111125"/>
            <a:ext cx="10515600" cy="498475"/>
          </a:xfrm>
        </p:spPr>
        <p:txBody>
          <a:bodyPr vert="horz" lIns="91440" tIns="45720" rIns="91440" bIns="45720" rtlCol="0" anchor="ctr">
            <a:normAutofit/>
          </a:bodyPr>
          <a:lstStyle/>
          <a:p>
            <a:r>
              <a:rPr lang="es-EC" sz="180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rPr>
              <a:t>Flujograma de procedimiento de trabajo seguro para la máquina Impresora Carnevalli Amazon HT</a:t>
            </a:r>
            <a:endParaRPr lang="es-419" sz="180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endParaRPr>
          </a:p>
        </p:txBody>
      </p:sp>
      <p:pic>
        <p:nvPicPr>
          <p:cNvPr id="8" name="Imagen 7">
            <a:extLst>
              <a:ext uri="{FF2B5EF4-FFF2-40B4-BE49-F238E27FC236}">
                <a16:creationId xmlns:a16="http://schemas.microsoft.com/office/drawing/2014/main" id="{313C026A-F70B-4B50-946A-8A1DF3C6E1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87495" y="497840"/>
            <a:ext cx="8404505" cy="6360160"/>
          </a:xfrm>
          <a:prstGeom prst="rect">
            <a:avLst/>
          </a:prstGeom>
        </p:spPr>
      </p:pic>
      <p:pic>
        <p:nvPicPr>
          <p:cNvPr id="9" name="Imagen 8">
            <a:extLst>
              <a:ext uri="{FF2B5EF4-FFF2-40B4-BE49-F238E27FC236}">
                <a16:creationId xmlns:a16="http://schemas.microsoft.com/office/drawing/2014/main" id="{D104D732-4CC3-46DB-B5D2-8821990AA55C}"/>
              </a:ext>
            </a:extLst>
          </p:cNvPr>
          <p:cNvPicPr/>
          <p:nvPr/>
        </p:nvPicPr>
        <p:blipFill>
          <a:blip r:embed="rId3">
            <a:extLst>
              <a:ext uri="{28A0092B-C50C-407E-A947-70E740481C1C}">
                <a14:useLocalDpi xmlns:a14="http://schemas.microsoft.com/office/drawing/2010/main" val="0"/>
              </a:ext>
            </a:extLst>
          </a:blip>
          <a:stretch>
            <a:fillRect/>
          </a:stretch>
        </p:blipFill>
        <p:spPr>
          <a:xfrm>
            <a:off x="0" y="1446920"/>
            <a:ext cx="3787495" cy="4516999"/>
          </a:xfrm>
          <a:prstGeom prst="rect">
            <a:avLst/>
          </a:prstGeom>
        </p:spPr>
      </p:pic>
    </p:spTree>
    <p:extLst>
      <p:ext uri="{BB962C8B-B14F-4D97-AF65-F5344CB8AC3E}">
        <p14:creationId xmlns:p14="http://schemas.microsoft.com/office/powerpoint/2010/main" val="31607007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9C8B219-7742-418E-8487-329FAF3E8995}"/>
              </a:ext>
            </a:extLst>
          </p:cNvPr>
          <p:cNvSpPr>
            <a:spLocks noGrp="1"/>
          </p:cNvSpPr>
          <p:nvPr>
            <p:ph type="title"/>
          </p:nvPr>
        </p:nvSpPr>
        <p:spPr>
          <a:xfrm>
            <a:off x="838200" y="76898"/>
            <a:ext cx="10515600" cy="604139"/>
          </a:xfrm>
        </p:spPr>
        <p:txBody>
          <a:bodyPr vert="horz" lIns="91440" tIns="45720" rIns="91440" bIns="45720" rtlCol="0" anchor="ctr">
            <a:normAutofit/>
          </a:bodyPr>
          <a:lstStyle/>
          <a:p>
            <a:r>
              <a:rPr lang="es-MX" sz="180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rPr>
              <a:t>Flujograma de procedimiento de trabajo seguro para la máquina Selladora Lung Meng SF1250 - 4R</a:t>
            </a:r>
            <a:endParaRPr lang="es-419" sz="180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endParaRPr>
          </a:p>
        </p:txBody>
      </p:sp>
      <p:pic>
        <p:nvPicPr>
          <p:cNvPr id="10" name="Imagen 9">
            <a:extLst>
              <a:ext uri="{FF2B5EF4-FFF2-40B4-BE49-F238E27FC236}">
                <a16:creationId xmlns:a16="http://schemas.microsoft.com/office/drawing/2014/main" id="{415F9B50-6AAA-4C68-955C-918C0E61A8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3542" y="566928"/>
            <a:ext cx="8648458" cy="6382512"/>
          </a:xfrm>
          <a:prstGeom prst="rect">
            <a:avLst/>
          </a:prstGeom>
        </p:spPr>
      </p:pic>
      <p:pic>
        <p:nvPicPr>
          <p:cNvPr id="12" name="Imagen 11">
            <a:extLst>
              <a:ext uri="{FF2B5EF4-FFF2-40B4-BE49-F238E27FC236}">
                <a16:creationId xmlns:a16="http://schemas.microsoft.com/office/drawing/2014/main" id="{5AA9E8D7-63F2-4FC2-AF55-38894F0387A6}"/>
              </a:ext>
            </a:extLst>
          </p:cNvPr>
          <p:cNvPicPr/>
          <p:nvPr/>
        </p:nvPicPr>
        <p:blipFill>
          <a:blip r:embed="rId3">
            <a:extLst>
              <a:ext uri="{28A0092B-C50C-407E-A947-70E740481C1C}">
                <a14:useLocalDpi xmlns:a14="http://schemas.microsoft.com/office/drawing/2010/main" val="0"/>
              </a:ext>
            </a:extLst>
          </a:blip>
          <a:stretch>
            <a:fillRect/>
          </a:stretch>
        </p:blipFill>
        <p:spPr>
          <a:xfrm>
            <a:off x="102350" y="1749008"/>
            <a:ext cx="3441192" cy="3069880"/>
          </a:xfrm>
          <a:prstGeom prst="rect">
            <a:avLst/>
          </a:prstGeom>
        </p:spPr>
      </p:pic>
    </p:spTree>
    <p:extLst>
      <p:ext uri="{BB962C8B-B14F-4D97-AF65-F5344CB8AC3E}">
        <p14:creationId xmlns:p14="http://schemas.microsoft.com/office/powerpoint/2010/main" val="29965017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DD092E8-5E4A-4C61-99F0-CC03CB866FBA}"/>
              </a:ext>
            </a:extLst>
          </p:cNvPr>
          <p:cNvSpPr>
            <a:spLocks noGrp="1"/>
          </p:cNvSpPr>
          <p:nvPr>
            <p:ph type="title"/>
          </p:nvPr>
        </p:nvSpPr>
        <p:spPr>
          <a:xfrm>
            <a:off x="838200" y="189635"/>
            <a:ext cx="10515600" cy="491402"/>
          </a:xfrm>
        </p:spPr>
        <p:txBody>
          <a:bodyPr vert="horz" lIns="91440" tIns="45720" rIns="91440" bIns="45720" rtlCol="0" anchor="ctr">
            <a:normAutofit/>
          </a:bodyPr>
          <a:lstStyle/>
          <a:p>
            <a:r>
              <a:rPr lang="es-EC" sz="180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rPr>
              <a:t>Flujograma de procedimiento de trabajo seguro para la máquina Cortadora - Formadora de etiquetas LBL 300</a:t>
            </a:r>
            <a:endParaRPr lang="es-419" sz="180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endParaRPr>
          </a:p>
        </p:txBody>
      </p:sp>
      <p:pic>
        <p:nvPicPr>
          <p:cNvPr id="8" name="Imagen 7">
            <a:extLst>
              <a:ext uri="{FF2B5EF4-FFF2-40B4-BE49-F238E27FC236}">
                <a16:creationId xmlns:a16="http://schemas.microsoft.com/office/drawing/2014/main" id="{7D7D991C-2BBF-414A-896F-AAAD0D0DD6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0853" y="555585"/>
            <a:ext cx="7795260" cy="6302415"/>
          </a:xfrm>
          <a:prstGeom prst="rect">
            <a:avLst/>
          </a:prstGeom>
        </p:spPr>
      </p:pic>
      <p:pic>
        <p:nvPicPr>
          <p:cNvPr id="9" name="Imagen 8" descr="Máquina Cortadora de Etiquetas PVC - XL Plastics">
            <a:extLst>
              <a:ext uri="{FF2B5EF4-FFF2-40B4-BE49-F238E27FC236}">
                <a16:creationId xmlns:a16="http://schemas.microsoft.com/office/drawing/2014/main" id="{F17A1666-77FF-4494-9759-6BF3A9152C6B}"/>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65887" y="1459358"/>
            <a:ext cx="3438017" cy="3524122"/>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7565046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B5FA3E9-0175-435B-BCB0-EB74B69A9791}"/>
              </a:ext>
            </a:extLst>
          </p:cNvPr>
          <p:cNvSpPr>
            <a:spLocks noGrp="1"/>
          </p:cNvSpPr>
          <p:nvPr>
            <p:ph type="title"/>
          </p:nvPr>
        </p:nvSpPr>
        <p:spPr>
          <a:xfrm>
            <a:off x="838200" y="127381"/>
            <a:ext cx="10515600" cy="439547"/>
          </a:xfrm>
        </p:spPr>
        <p:txBody>
          <a:bodyPr vert="horz" lIns="91440" tIns="45720" rIns="91440" bIns="45720" rtlCol="0" anchor="ctr">
            <a:normAutofit/>
          </a:bodyPr>
          <a:lstStyle/>
          <a:p>
            <a:r>
              <a:rPr lang="es-EC" sz="180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rPr>
              <a:t>Flujograma de procedimiento de trabajo seguro para la máquina Cortadora - Bobinadora Zenner ZR - 120 </a:t>
            </a:r>
            <a:endParaRPr lang="es-419" sz="180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endParaRPr>
          </a:p>
        </p:txBody>
      </p:sp>
      <p:pic>
        <p:nvPicPr>
          <p:cNvPr id="8" name="Imagen 7">
            <a:extLst>
              <a:ext uri="{FF2B5EF4-FFF2-40B4-BE49-F238E27FC236}">
                <a16:creationId xmlns:a16="http://schemas.microsoft.com/office/drawing/2014/main" id="{FE318A60-6B4E-475E-8AC8-A110A97910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5040" y="566928"/>
            <a:ext cx="7081519" cy="6291072"/>
          </a:xfrm>
          <a:prstGeom prst="rect">
            <a:avLst/>
          </a:prstGeom>
        </p:spPr>
      </p:pic>
      <p:pic>
        <p:nvPicPr>
          <p:cNvPr id="9" name="Imagen 8">
            <a:extLst>
              <a:ext uri="{FF2B5EF4-FFF2-40B4-BE49-F238E27FC236}">
                <a16:creationId xmlns:a16="http://schemas.microsoft.com/office/drawing/2014/main" id="{1D448AF8-75F5-431C-B700-EEBF8A950C08}"/>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64642" y="1549400"/>
            <a:ext cx="4007358" cy="3581400"/>
          </a:xfrm>
          <a:prstGeom prst="rect">
            <a:avLst/>
          </a:prstGeom>
          <a:noFill/>
          <a:ln>
            <a:noFill/>
          </a:ln>
        </p:spPr>
      </p:pic>
    </p:spTree>
    <p:extLst>
      <p:ext uri="{BB962C8B-B14F-4D97-AF65-F5344CB8AC3E}">
        <p14:creationId xmlns:p14="http://schemas.microsoft.com/office/powerpoint/2010/main" val="15840177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37358A4-A607-4A96-9A6B-7802728EED47}"/>
              </a:ext>
            </a:extLst>
          </p:cNvPr>
          <p:cNvSpPr>
            <a:spLocks noGrp="1"/>
          </p:cNvSpPr>
          <p:nvPr>
            <p:ph type="title"/>
          </p:nvPr>
        </p:nvSpPr>
        <p:spPr>
          <a:xfrm>
            <a:off x="838200" y="291973"/>
            <a:ext cx="10515600" cy="935355"/>
          </a:xfrm>
        </p:spPr>
        <p:txBody>
          <a:bodyPr vert="horz" lIns="91440" tIns="45720" rIns="91440" bIns="45720" rtlCol="0" anchor="ctr">
            <a:normAutofit/>
          </a:bodyPr>
          <a:lstStyle/>
          <a:p>
            <a:pPr algn="just"/>
            <a:r>
              <a:rPr lang="es-MX" sz="2400" kern="0" dirty="0">
                <a:ln w="0"/>
                <a:effectLst>
                  <a:outerShdw blurRad="38100" dist="19050" dir="2700000" algn="tl" rotWithShape="0">
                    <a:schemeClr val="dk1">
                      <a:alpha val="40000"/>
                    </a:schemeClr>
                  </a:outerShdw>
                </a:effectLst>
                <a:latin typeface="Times New Roman" panose="02020603050405020304" pitchFamily="18" charset="0"/>
              </a:rPr>
              <a:t>Peligros encontrados posterior al análisis de las medidas de control implantadas en la empresa.</a:t>
            </a:r>
            <a:endParaRPr lang="es-419" sz="2400" kern="0" dirty="0">
              <a:ln w="0"/>
              <a:effectLst>
                <a:outerShdw blurRad="38100" dist="19050" dir="2700000" algn="tl" rotWithShape="0">
                  <a:schemeClr val="dk1">
                    <a:alpha val="40000"/>
                  </a:schemeClr>
                </a:outerShdw>
              </a:effectLst>
              <a:latin typeface="Times New Roman" panose="02020603050405020304" pitchFamily="18" charset="0"/>
            </a:endParaRPr>
          </a:p>
        </p:txBody>
      </p:sp>
      <p:pic>
        <p:nvPicPr>
          <p:cNvPr id="4" name="Marcador de contenido 3">
            <a:extLst>
              <a:ext uri="{FF2B5EF4-FFF2-40B4-BE49-F238E27FC236}">
                <a16:creationId xmlns:a16="http://schemas.microsoft.com/office/drawing/2014/main" id="{8B742B06-73DA-47D0-9B00-3266C4CAAC3B}"/>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67636" y="1227328"/>
            <a:ext cx="7856727" cy="5029200"/>
          </a:xfrm>
          <a:prstGeom prst="rect">
            <a:avLst/>
          </a:prstGeom>
          <a:noFill/>
          <a:ln>
            <a:noFill/>
          </a:ln>
        </p:spPr>
      </p:pic>
    </p:spTree>
    <p:extLst>
      <p:ext uri="{BB962C8B-B14F-4D97-AF65-F5344CB8AC3E}">
        <p14:creationId xmlns:p14="http://schemas.microsoft.com/office/powerpoint/2010/main" val="1574156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35727E-19C8-4200-9C90-72B7CB9A90F8}"/>
              </a:ext>
            </a:extLst>
          </p:cNvPr>
          <p:cNvSpPr>
            <a:spLocks noGrp="1"/>
          </p:cNvSpPr>
          <p:nvPr>
            <p:ph type="title"/>
          </p:nvPr>
        </p:nvSpPr>
        <p:spPr>
          <a:xfrm>
            <a:off x="838200" y="26459"/>
            <a:ext cx="10515600" cy="509308"/>
          </a:xfrm>
        </p:spPr>
        <p:txBody>
          <a:bodyPr vert="horz" lIns="91440" tIns="45720" rIns="91440" bIns="45720" rtlCol="0" anchor="ctr">
            <a:normAutofit/>
          </a:bodyPr>
          <a:lstStyle/>
          <a:p>
            <a:pPr algn="ctr"/>
            <a:r>
              <a:rPr lang="es-MX" sz="180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rPr>
              <a:t>Medidas de control Coextrusora Carnevalli, Bielloni y Extrusora de Polietileno</a:t>
            </a:r>
            <a:endParaRPr lang="es-419" sz="180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endParaRPr>
          </a:p>
        </p:txBody>
      </p:sp>
      <p:pic>
        <p:nvPicPr>
          <p:cNvPr id="6" name="Marcador de contenido 5">
            <a:extLst>
              <a:ext uri="{FF2B5EF4-FFF2-40B4-BE49-F238E27FC236}">
                <a16:creationId xmlns:a16="http://schemas.microsoft.com/office/drawing/2014/main" id="{DD4A32CF-C5CD-45E1-8D23-7163B7FCFEBC}"/>
              </a:ext>
            </a:extLst>
          </p:cNvPr>
          <p:cNvPicPr>
            <a:picLocks noGrp="1"/>
          </p:cNvPicPr>
          <p:nvPr>
            <p:ph idx="1"/>
          </p:nvPr>
        </p:nvPicPr>
        <p:blipFill rotWithShape="1">
          <a:blip r:embed="rId2">
            <a:extLst>
              <a:ext uri="{28A0092B-C50C-407E-A947-70E740481C1C}">
                <a14:useLocalDpi xmlns:a14="http://schemas.microsoft.com/office/drawing/2010/main" val="0"/>
              </a:ext>
            </a:extLst>
          </a:blip>
          <a:srcRect t="442" r="258"/>
          <a:stretch/>
        </p:blipFill>
        <p:spPr bwMode="auto">
          <a:xfrm>
            <a:off x="902208" y="535767"/>
            <a:ext cx="10515600" cy="3139261"/>
          </a:xfrm>
          <a:prstGeom prst="rect">
            <a:avLst/>
          </a:prstGeom>
          <a:ln w="38100" cap="sq" cmpd="sng" algn="ctr">
            <a:solidFill>
              <a:srgbClr val="000000"/>
            </a:solidFill>
            <a:prstDash val="solid"/>
            <a:miter lim="800000"/>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7" name="Marcador de contenido 3">
            <a:extLst>
              <a:ext uri="{FF2B5EF4-FFF2-40B4-BE49-F238E27FC236}">
                <a16:creationId xmlns:a16="http://schemas.microsoft.com/office/drawing/2014/main" id="{D04855A7-5D0E-4112-A125-E42744667849}"/>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902208" y="3692280"/>
            <a:ext cx="10515600" cy="2629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798310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022B9BD-368F-42FF-B036-7688FA48B22F}"/>
              </a:ext>
            </a:extLst>
          </p:cNvPr>
          <p:cNvSpPr>
            <a:spLocks noGrp="1"/>
          </p:cNvSpPr>
          <p:nvPr>
            <p:ph type="title"/>
          </p:nvPr>
        </p:nvSpPr>
        <p:spPr>
          <a:xfrm>
            <a:off x="838199" y="191389"/>
            <a:ext cx="10515600" cy="421259"/>
          </a:xfrm>
        </p:spPr>
        <p:txBody>
          <a:bodyPr vert="horz" lIns="91440" tIns="45720" rIns="91440" bIns="45720" rtlCol="0" anchor="ctr">
            <a:normAutofit/>
          </a:bodyPr>
          <a:lstStyle/>
          <a:p>
            <a:pPr algn="ctr"/>
            <a:r>
              <a:rPr lang="es-MX" sz="180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rPr>
              <a:t>Medidas de control Impresora Carnevalli Amazon HT</a:t>
            </a:r>
            <a:endParaRPr lang="es-419" sz="180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endParaRPr>
          </a:p>
        </p:txBody>
      </p:sp>
      <p:pic>
        <p:nvPicPr>
          <p:cNvPr id="4" name="Marcador de contenido 3">
            <a:extLst>
              <a:ext uri="{FF2B5EF4-FFF2-40B4-BE49-F238E27FC236}">
                <a16:creationId xmlns:a16="http://schemas.microsoft.com/office/drawing/2014/main" id="{CD7B1C03-F7D2-422E-810A-939020767C15}"/>
              </a:ext>
            </a:extLst>
          </p:cNvPr>
          <p:cNvPicPr>
            <a:picLocks noGrp="1"/>
          </p:cNvPicPr>
          <p:nvPr>
            <p:ph idx="1"/>
          </p:nvPr>
        </p:nvPicPr>
        <p:blipFill rotWithShape="1">
          <a:blip r:embed="rId2">
            <a:extLst>
              <a:ext uri="{28A0092B-C50C-407E-A947-70E740481C1C}">
                <a14:useLocalDpi xmlns:a14="http://schemas.microsoft.com/office/drawing/2010/main" val="0"/>
              </a:ext>
            </a:extLst>
          </a:blip>
          <a:srcRect t="10538"/>
          <a:stretch/>
        </p:blipFill>
        <p:spPr bwMode="auto">
          <a:xfrm>
            <a:off x="1075950" y="1024128"/>
            <a:ext cx="10040097" cy="43513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9943662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a:extLst>
              <a:ext uri="{FF2B5EF4-FFF2-40B4-BE49-F238E27FC236}">
                <a16:creationId xmlns:a16="http://schemas.microsoft.com/office/drawing/2014/main" id="{9F5DAC43-E658-4EAF-A29C-A1C0F8F0CE25}"/>
              </a:ext>
            </a:extLst>
          </p:cNvPr>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1112776" y="1152747"/>
            <a:ext cx="9966448" cy="43513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ítulo 1">
            <a:extLst>
              <a:ext uri="{FF2B5EF4-FFF2-40B4-BE49-F238E27FC236}">
                <a16:creationId xmlns:a16="http://schemas.microsoft.com/office/drawing/2014/main" id="{4119E8E0-5C56-4367-95EC-3DB8D5CE6569}"/>
              </a:ext>
            </a:extLst>
          </p:cNvPr>
          <p:cNvSpPr>
            <a:spLocks noGrp="1"/>
          </p:cNvSpPr>
          <p:nvPr>
            <p:ph type="title"/>
          </p:nvPr>
        </p:nvSpPr>
        <p:spPr>
          <a:xfrm>
            <a:off x="838200" y="365125"/>
            <a:ext cx="10515600" cy="503555"/>
          </a:xfrm>
        </p:spPr>
        <p:txBody>
          <a:bodyPr vert="horz" lIns="91440" tIns="45720" rIns="91440" bIns="45720" rtlCol="0" anchor="ctr">
            <a:normAutofit/>
          </a:bodyPr>
          <a:lstStyle/>
          <a:p>
            <a:pPr algn="ctr"/>
            <a:r>
              <a:rPr lang="es-MX" sz="180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rPr>
              <a:t>Medidas de control Impresora Carnevalli Amazon HT</a:t>
            </a:r>
            <a:endParaRPr lang="es-419" sz="180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endParaRPr>
          </a:p>
        </p:txBody>
      </p:sp>
    </p:spTree>
    <p:extLst>
      <p:ext uri="{BB962C8B-B14F-4D97-AF65-F5344CB8AC3E}">
        <p14:creationId xmlns:p14="http://schemas.microsoft.com/office/powerpoint/2010/main" val="37773415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938A33A-4051-4889-9A6B-DFC9F002FD32}"/>
              </a:ext>
            </a:extLst>
          </p:cNvPr>
          <p:cNvSpPr>
            <a:spLocks noGrp="1"/>
          </p:cNvSpPr>
          <p:nvPr>
            <p:ph type="title"/>
          </p:nvPr>
        </p:nvSpPr>
        <p:spPr>
          <a:xfrm>
            <a:off x="838200" y="365125"/>
            <a:ext cx="10515600" cy="503555"/>
          </a:xfrm>
        </p:spPr>
        <p:txBody>
          <a:bodyPr vert="horz" lIns="91440" tIns="45720" rIns="91440" bIns="45720" rtlCol="0" anchor="ctr">
            <a:normAutofit/>
          </a:bodyPr>
          <a:lstStyle/>
          <a:p>
            <a:pPr algn="ctr"/>
            <a:r>
              <a:rPr lang="es-MX" sz="180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rPr>
              <a:t>Medidas de control Selladora Lung Meng SF1250 - 4R</a:t>
            </a:r>
            <a:endParaRPr lang="es-419" sz="180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endParaRPr>
          </a:p>
        </p:txBody>
      </p:sp>
      <p:pic>
        <p:nvPicPr>
          <p:cNvPr id="4" name="Marcador de contenido 3">
            <a:extLst>
              <a:ext uri="{FF2B5EF4-FFF2-40B4-BE49-F238E27FC236}">
                <a16:creationId xmlns:a16="http://schemas.microsoft.com/office/drawing/2014/main" id="{3885763F-97BF-4B1C-B0BC-9BC8CB2B6C97}"/>
              </a:ext>
            </a:extLst>
          </p:cNvPr>
          <p:cNvPicPr>
            <a:picLocks noGrp="1"/>
          </p:cNvPicPr>
          <p:nvPr>
            <p:ph idx="1"/>
          </p:nvPr>
        </p:nvPicPr>
        <p:blipFill rotWithShape="1">
          <a:blip r:embed="rId2">
            <a:extLst>
              <a:ext uri="{28A0092B-C50C-407E-A947-70E740481C1C}">
                <a14:useLocalDpi xmlns:a14="http://schemas.microsoft.com/office/drawing/2010/main" val="0"/>
              </a:ext>
            </a:extLst>
          </a:blip>
          <a:srcRect t="15459"/>
          <a:stretch/>
        </p:blipFill>
        <p:spPr bwMode="auto">
          <a:xfrm>
            <a:off x="838200" y="1327578"/>
            <a:ext cx="10515600" cy="35186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16848998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BC156DC-AE63-4E48-B0B9-88D5F2F967CC}"/>
              </a:ext>
            </a:extLst>
          </p:cNvPr>
          <p:cNvSpPr>
            <a:spLocks noGrp="1"/>
          </p:cNvSpPr>
          <p:nvPr>
            <p:ph type="title"/>
          </p:nvPr>
        </p:nvSpPr>
        <p:spPr>
          <a:xfrm>
            <a:off x="838200" y="365125"/>
            <a:ext cx="10515600" cy="631571"/>
          </a:xfrm>
        </p:spPr>
        <p:txBody>
          <a:bodyPr vert="horz" lIns="91440" tIns="45720" rIns="91440" bIns="45720" rtlCol="0" anchor="ctr">
            <a:normAutofit/>
          </a:bodyPr>
          <a:lstStyle/>
          <a:p>
            <a:pPr algn="ctr"/>
            <a:r>
              <a:rPr lang="es-MX" sz="180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rPr>
              <a:t>Medidas de control Cortadora - Formadora de etiquetas LBL 300</a:t>
            </a:r>
            <a:endParaRPr lang="es-419" sz="180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endParaRPr>
          </a:p>
        </p:txBody>
      </p:sp>
      <p:pic>
        <p:nvPicPr>
          <p:cNvPr id="4" name="Marcador de contenido 3">
            <a:extLst>
              <a:ext uri="{FF2B5EF4-FFF2-40B4-BE49-F238E27FC236}">
                <a16:creationId xmlns:a16="http://schemas.microsoft.com/office/drawing/2014/main" id="{2614DFCB-9C1C-4A87-8468-20912D55A473}"/>
              </a:ext>
            </a:extLst>
          </p:cNvPr>
          <p:cNvPicPr>
            <a:picLocks noGrp="1"/>
          </p:cNvPicPr>
          <p:nvPr>
            <p:ph idx="1"/>
          </p:nvPr>
        </p:nvPicPr>
        <p:blipFill rotWithShape="1">
          <a:blip r:embed="rId2">
            <a:extLst>
              <a:ext uri="{28A0092B-C50C-407E-A947-70E740481C1C}">
                <a14:useLocalDpi xmlns:a14="http://schemas.microsoft.com/office/drawing/2010/main" val="0"/>
              </a:ext>
            </a:extLst>
          </a:blip>
          <a:srcRect t="23212"/>
          <a:stretch/>
        </p:blipFill>
        <p:spPr bwMode="auto">
          <a:xfrm>
            <a:off x="838200" y="1843612"/>
            <a:ext cx="10515600" cy="21390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5594250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E2845078-BEF5-4C1D-9FA5-003BAFBAC95C}"/>
              </a:ext>
            </a:extLst>
          </p:cNvPr>
          <p:cNvSpPr/>
          <p:nvPr/>
        </p:nvSpPr>
        <p:spPr>
          <a:xfrm>
            <a:off x="344424" y="428414"/>
            <a:ext cx="3139440" cy="181965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MX" sz="1400" dirty="0">
                <a:effectLst/>
                <a:latin typeface="Times New Roman" panose="02020603050405020304" pitchFamily="18" charset="0"/>
                <a:ea typeface="Times New Roman" panose="02020603050405020304" pitchFamily="18" charset="0"/>
              </a:rPr>
              <a:t>Debido al gran desarrollo que ha tenido la industria plástica se ha generado la automatización de varios de los procesos, convirtiendo en un factor esencial la implementación de maquinaria.</a:t>
            </a:r>
            <a:endParaRPr lang="es-419" sz="1400" dirty="0"/>
          </a:p>
        </p:txBody>
      </p:sp>
      <p:sp>
        <p:nvSpPr>
          <p:cNvPr id="7" name="Rectángulo 6">
            <a:extLst>
              <a:ext uri="{FF2B5EF4-FFF2-40B4-BE49-F238E27FC236}">
                <a16:creationId xmlns:a16="http://schemas.microsoft.com/office/drawing/2014/main" id="{F39798B7-BDE8-4CE2-8FB5-05519587E9EC}"/>
              </a:ext>
            </a:extLst>
          </p:cNvPr>
          <p:cNvSpPr/>
          <p:nvPr/>
        </p:nvSpPr>
        <p:spPr>
          <a:xfrm>
            <a:off x="344424" y="3863276"/>
            <a:ext cx="3139440" cy="211848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MX" sz="1400" dirty="0">
                <a:latin typeface="Times New Roman" panose="02020603050405020304" pitchFamily="18" charset="0"/>
              </a:rPr>
              <a:t>Dado que cada vez es más creciente la concientización acerca de la prevención de riesgos laborales, es ahora mandatorio la implementación de medidas de prevención que eliminen, mitiguen o controlen los riesgos que puedan causar accidentes, los cuales puede conllevar a daños irreparables a las personas y pérdidas económicas para la empresa </a:t>
            </a:r>
            <a:endParaRPr lang="es-419" sz="1400" dirty="0">
              <a:latin typeface="Times New Roman" panose="02020603050405020304" pitchFamily="18" charset="0"/>
            </a:endParaRPr>
          </a:p>
        </p:txBody>
      </p:sp>
      <p:sp>
        <p:nvSpPr>
          <p:cNvPr id="9" name="Rectángulo 8">
            <a:extLst>
              <a:ext uri="{FF2B5EF4-FFF2-40B4-BE49-F238E27FC236}">
                <a16:creationId xmlns:a16="http://schemas.microsoft.com/office/drawing/2014/main" id="{9BD9E63F-683F-4AE7-BB4C-141762E80E33}"/>
              </a:ext>
            </a:extLst>
          </p:cNvPr>
          <p:cNvSpPr/>
          <p:nvPr/>
        </p:nvSpPr>
        <p:spPr>
          <a:xfrm>
            <a:off x="8589264" y="172148"/>
            <a:ext cx="3139440" cy="22693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sz="1400" dirty="0">
                <a:effectLst/>
                <a:latin typeface="Times New Roman" panose="02020603050405020304" pitchFamily="18" charset="0"/>
                <a:ea typeface="Times New Roman" panose="02020603050405020304" pitchFamily="18" charset="0"/>
              </a:rPr>
              <a:t>La organización en la cual se realizará el presente proyecto se dedica a la elaboración de empaques flexibles, por tanto, el análisis se realizó al proceso de operación de la maquinaria </a:t>
            </a:r>
          </a:p>
          <a:p>
            <a:pPr marL="171450" indent="-171450">
              <a:buFont typeface="Arial" panose="020B0604020202020204" pitchFamily="34" charset="0"/>
              <a:buChar char="•"/>
            </a:pPr>
            <a:r>
              <a:rPr lang="es-MX" sz="1400" dirty="0">
                <a:effectLst/>
                <a:latin typeface="Times New Roman" panose="02020603050405020304" pitchFamily="18" charset="0"/>
                <a:ea typeface="Times New Roman" panose="02020603050405020304" pitchFamily="18" charset="0"/>
              </a:rPr>
              <a:t>Laminado del plástico</a:t>
            </a:r>
          </a:p>
          <a:p>
            <a:pPr marL="171450" indent="-171450">
              <a:buFont typeface="Arial" panose="020B0604020202020204" pitchFamily="34" charset="0"/>
              <a:buChar char="•"/>
            </a:pPr>
            <a:r>
              <a:rPr lang="es-MX" sz="1400" dirty="0">
                <a:latin typeface="Times New Roman" panose="02020603050405020304" pitchFamily="18" charset="0"/>
                <a:ea typeface="Times New Roman" panose="02020603050405020304" pitchFamily="18" charset="0"/>
              </a:rPr>
              <a:t>I</a:t>
            </a:r>
            <a:r>
              <a:rPr lang="es-MX" sz="1400" dirty="0">
                <a:effectLst/>
                <a:latin typeface="Times New Roman" panose="02020603050405020304" pitchFamily="18" charset="0"/>
                <a:ea typeface="Times New Roman" panose="02020603050405020304" pitchFamily="18" charset="0"/>
              </a:rPr>
              <a:t>mpresión de etiquetas</a:t>
            </a:r>
          </a:p>
          <a:p>
            <a:pPr marL="171450" indent="-171450">
              <a:buFont typeface="Arial" panose="020B0604020202020204" pitchFamily="34" charset="0"/>
              <a:buChar char="•"/>
            </a:pPr>
            <a:r>
              <a:rPr lang="es-MX" sz="1400" dirty="0">
                <a:effectLst/>
                <a:latin typeface="Times New Roman" panose="02020603050405020304" pitchFamily="18" charset="0"/>
                <a:ea typeface="Times New Roman" panose="02020603050405020304" pitchFamily="18" charset="0"/>
              </a:rPr>
              <a:t>Sellado</a:t>
            </a:r>
          </a:p>
          <a:p>
            <a:pPr marL="171450" indent="-171450">
              <a:buFont typeface="Arial" panose="020B0604020202020204" pitchFamily="34" charset="0"/>
              <a:buChar char="•"/>
            </a:pPr>
            <a:r>
              <a:rPr lang="es-MX" sz="1400" dirty="0">
                <a:latin typeface="Times New Roman" panose="02020603050405020304" pitchFamily="18" charset="0"/>
                <a:ea typeface="Times New Roman" panose="02020603050405020304" pitchFamily="18" charset="0"/>
              </a:rPr>
              <a:t>B</a:t>
            </a:r>
            <a:r>
              <a:rPr lang="es-MX" sz="1400" dirty="0">
                <a:effectLst/>
                <a:latin typeface="Times New Roman" panose="02020603050405020304" pitchFamily="18" charset="0"/>
                <a:ea typeface="Times New Roman" panose="02020603050405020304" pitchFamily="18" charset="0"/>
              </a:rPr>
              <a:t>obinado </a:t>
            </a:r>
            <a:endParaRPr lang="es-MX" sz="1400" dirty="0">
              <a:latin typeface="Times New Roman" panose="02020603050405020304" pitchFamily="18" charset="0"/>
              <a:ea typeface="Times New Roman" panose="02020603050405020304" pitchFamily="18" charset="0"/>
            </a:endParaRPr>
          </a:p>
          <a:p>
            <a:pPr marL="171450" indent="-171450">
              <a:buFont typeface="Arial" panose="020B0604020202020204" pitchFamily="34" charset="0"/>
              <a:buChar char="•"/>
            </a:pPr>
            <a:r>
              <a:rPr lang="es-MX" sz="1400" dirty="0">
                <a:latin typeface="Times New Roman" panose="02020603050405020304" pitchFamily="18" charset="0"/>
                <a:ea typeface="Times New Roman" panose="02020603050405020304" pitchFamily="18" charset="0"/>
              </a:rPr>
              <a:t>C</a:t>
            </a:r>
            <a:r>
              <a:rPr lang="es-MX" sz="1400" dirty="0">
                <a:effectLst/>
                <a:latin typeface="Times New Roman" panose="02020603050405020304" pitchFamily="18" charset="0"/>
                <a:ea typeface="Times New Roman" panose="02020603050405020304" pitchFamily="18" charset="0"/>
              </a:rPr>
              <a:t>orte</a:t>
            </a:r>
          </a:p>
        </p:txBody>
      </p:sp>
      <p:sp>
        <p:nvSpPr>
          <p:cNvPr id="12" name="Rectángulo 11">
            <a:extLst>
              <a:ext uri="{FF2B5EF4-FFF2-40B4-BE49-F238E27FC236}">
                <a16:creationId xmlns:a16="http://schemas.microsoft.com/office/drawing/2014/main" id="{4F08843A-8FB0-4751-9413-17836D7297BB}"/>
              </a:ext>
            </a:extLst>
          </p:cNvPr>
          <p:cNvSpPr/>
          <p:nvPr/>
        </p:nvSpPr>
        <p:spPr>
          <a:xfrm>
            <a:off x="8589264" y="3863276"/>
            <a:ext cx="3139440" cy="22693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just"/>
            <a:r>
              <a:rPr lang="es-MX" sz="1400" dirty="0">
                <a:latin typeface="Times New Roman" panose="02020603050405020304" pitchFamily="18" charset="0"/>
              </a:rPr>
              <a:t>La falta de procedimientos de trabajo, puede conllevar a accidentes debido a la falta de seguridad en la operación de las máquinas, al accionar de forma incorrecta o insegura; lo cual puede terminar provocando </a:t>
            </a:r>
            <a:r>
              <a:rPr lang="es-MX" sz="1400" b="1" dirty="0">
                <a:latin typeface="Times New Roman" panose="02020603050405020304" pitchFamily="18" charset="0"/>
              </a:rPr>
              <a:t>ausentismo laboral </a:t>
            </a:r>
            <a:r>
              <a:rPr lang="es-MX" sz="1400" dirty="0">
                <a:latin typeface="Times New Roman" panose="02020603050405020304" pitchFamily="18" charset="0"/>
              </a:rPr>
              <a:t>y </a:t>
            </a:r>
            <a:r>
              <a:rPr lang="es-MX" sz="1400" b="1" dirty="0">
                <a:latin typeface="Times New Roman" panose="02020603050405020304" pitchFamily="18" charset="0"/>
              </a:rPr>
              <a:t>perdidas para la empresa </a:t>
            </a:r>
            <a:r>
              <a:rPr lang="es-MX" sz="1400" dirty="0">
                <a:latin typeface="Times New Roman" panose="02020603050405020304" pitchFamily="18" charset="0"/>
              </a:rPr>
              <a:t>tanto en materia prima como en retraso en sus procesos. </a:t>
            </a:r>
            <a:endParaRPr lang="es-419" sz="1400" dirty="0">
              <a:latin typeface="Times New Roman" panose="02020603050405020304" pitchFamily="18" charset="0"/>
            </a:endParaRPr>
          </a:p>
        </p:txBody>
      </p:sp>
      <p:pic>
        <p:nvPicPr>
          <p:cNvPr id="15" name="Imagen 14">
            <a:extLst>
              <a:ext uri="{FF2B5EF4-FFF2-40B4-BE49-F238E27FC236}">
                <a16:creationId xmlns:a16="http://schemas.microsoft.com/office/drawing/2014/main" id="{AF9FA518-9A27-4F86-A59F-CEB6FB19444B}"/>
              </a:ext>
            </a:extLst>
          </p:cNvPr>
          <p:cNvPicPr/>
          <p:nvPr/>
        </p:nvPicPr>
        <p:blipFill>
          <a:blip r:embed="rId2"/>
          <a:stretch>
            <a:fillRect/>
          </a:stretch>
        </p:blipFill>
        <p:spPr>
          <a:xfrm>
            <a:off x="4023106" y="274320"/>
            <a:ext cx="1564781" cy="2167128"/>
          </a:xfrm>
          <a:prstGeom prst="rect">
            <a:avLst/>
          </a:prstGeom>
        </p:spPr>
      </p:pic>
      <p:pic>
        <p:nvPicPr>
          <p:cNvPr id="16" name="Imagen 15">
            <a:extLst>
              <a:ext uri="{FF2B5EF4-FFF2-40B4-BE49-F238E27FC236}">
                <a16:creationId xmlns:a16="http://schemas.microsoft.com/office/drawing/2014/main" id="{B458DB3A-471E-4AA8-9CB3-707C5CB060B8}"/>
              </a:ext>
            </a:extLst>
          </p:cNvPr>
          <p:cNvPicPr/>
          <p:nvPr/>
        </p:nvPicPr>
        <p:blipFill>
          <a:blip r:embed="rId3">
            <a:extLst>
              <a:ext uri="{28A0092B-C50C-407E-A947-70E740481C1C}">
                <a14:useLocalDpi xmlns:a14="http://schemas.microsoft.com/office/drawing/2010/main" val="0"/>
              </a:ext>
            </a:extLst>
          </a:blip>
          <a:stretch>
            <a:fillRect/>
          </a:stretch>
        </p:blipFill>
        <p:spPr>
          <a:xfrm>
            <a:off x="6422137" y="428414"/>
            <a:ext cx="1627885" cy="1893026"/>
          </a:xfrm>
          <a:prstGeom prst="rect">
            <a:avLst/>
          </a:prstGeom>
        </p:spPr>
      </p:pic>
      <p:pic>
        <p:nvPicPr>
          <p:cNvPr id="17" name="Imagen 16">
            <a:extLst>
              <a:ext uri="{FF2B5EF4-FFF2-40B4-BE49-F238E27FC236}">
                <a16:creationId xmlns:a16="http://schemas.microsoft.com/office/drawing/2014/main" id="{D365ABF7-32D4-48EB-904E-9DDF51247C39}"/>
              </a:ext>
            </a:extLst>
          </p:cNvPr>
          <p:cNvPicPr/>
          <p:nvPr/>
        </p:nvPicPr>
        <p:blipFill>
          <a:blip r:embed="rId4">
            <a:extLst>
              <a:ext uri="{28A0092B-C50C-407E-A947-70E740481C1C}">
                <a14:useLocalDpi xmlns:a14="http://schemas.microsoft.com/office/drawing/2010/main" val="0"/>
              </a:ext>
            </a:extLst>
          </a:blip>
          <a:stretch>
            <a:fillRect/>
          </a:stretch>
        </p:blipFill>
        <p:spPr>
          <a:xfrm>
            <a:off x="6507345" y="2957096"/>
            <a:ext cx="1821182" cy="1345092"/>
          </a:xfrm>
          <a:prstGeom prst="rect">
            <a:avLst/>
          </a:prstGeom>
        </p:spPr>
      </p:pic>
      <p:pic>
        <p:nvPicPr>
          <p:cNvPr id="18" name="Imagen 17">
            <a:extLst>
              <a:ext uri="{FF2B5EF4-FFF2-40B4-BE49-F238E27FC236}">
                <a16:creationId xmlns:a16="http://schemas.microsoft.com/office/drawing/2014/main" id="{FDF7BF24-BC96-4DA4-A9A4-4BAFA3611B8F}"/>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3971542" y="2870788"/>
            <a:ext cx="1821181" cy="1431400"/>
          </a:xfrm>
          <a:prstGeom prst="rect">
            <a:avLst/>
          </a:prstGeom>
          <a:noFill/>
          <a:ln>
            <a:noFill/>
          </a:ln>
        </p:spPr>
      </p:pic>
      <p:pic>
        <p:nvPicPr>
          <p:cNvPr id="19" name="Imagen 18" descr="Máquina Cortadora de Etiquetas PVC - XL Plastics">
            <a:extLst>
              <a:ext uri="{FF2B5EF4-FFF2-40B4-BE49-F238E27FC236}">
                <a16:creationId xmlns:a16="http://schemas.microsoft.com/office/drawing/2014/main" id="{78FC770F-09ED-429B-BFAC-AE51A4698C24}"/>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4080508" y="4922519"/>
            <a:ext cx="1789178" cy="1366063"/>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13" name="Flecha: a la derecha 12">
            <a:extLst>
              <a:ext uri="{FF2B5EF4-FFF2-40B4-BE49-F238E27FC236}">
                <a16:creationId xmlns:a16="http://schemas.microsoft.com/office/drawing/2014/main" id="{F06C0927-43EB-4B61-BD91-C1B775847583}"/>
              </a:ext>
            </a:extLst>
          </p:cNvPr>
          <p:cNvSpPr/>
          <p:nvPr/>
        </p:nvSpPr>
        <p:spPr>
          <a:xfrm>
            <a:off x="5750673" y="1338242"/>
            <a:ext cx="457849" cy="441961"/>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419"/>
          </a:p>
        </p:txBody>
      </p:sp>
      <p:sp>
        <p:nvSpPr>
          <p:cNvPr id="20" name="Flecha: hacia abajo 19">
            <a:extLst>
              <a:ext uri="{FF2B5EF4-FFF2-40B4-BE49-F238E27FC236}">
                <a16:creationId xmlns:a16="http://schemas.microsoft.com/office/drawing/2014/main" id="{668D9FDD-88CE-43B6-8E6D-CD35980600E4}"/>
              </a:ext>
            </a:extLst>
          </p:cNvPr>
          <p:cNvSpPr/>
          <p:nvPr/>
        </p:nvSpPr>
        <p:spPr>
          <a:xfrm>
            <a:off x="7123430" y="2441448"/>
            <a:ext cx="429768" cy="415989"/>
          </a:xfrm>
          <a:prstGeom prst="down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419"/>
          </a:p>
        </p:txBody>
      </p:sp>
      <p:sp>
        <p:nvSpPr>
          <p:cNvPr id="22" name="Flecha: a la derecha 21">
            <a:extLst>
              <a:ext uri="{FF2B5EF4-FFF2-40B4-BE49-F238E27FC236}">
                <a16:creationId xmlns:a16="http://schemas.microsoft.com/office/drawing/2014/main" id="{33EFF3FA-9B53-45CE-98E4-50242CAB8018}"/>
              </a:ext>
            </a:extLst>
          </p:cNvPr>
          <p:cNvSpPr/>
          <p:nvPr/>
        </p:nvSpPr>
        <p:spPr>
          <a:xfrm rot="10800000">
            <a:off x="5919127" y="3354849"/>
            <a:ext cx="457849" cy="441961"/>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419"/>
          </a:p>
        </p:txBody>
      </p:sp>
      <p:sp>
        <p:nvSpPr>
          <p:cNvPr id="23" name="Flecha: hacia abajo 22">
            <a:extLst>
              <a:ext uri="{FF2B5EF4-FFF2-40B4-BE49-F238E27FC236}">
                <a16:creationId xmlns:a16="http://schemas.microsoft.com/office/drawing/2014/main" id="{F32CDA10-3AFC-42C8-B959-29C4E67FD119}"/>
              </a:ext>
            </a:extLst>
          </p:cNvPr>
          <p:cNvSpPr/>
          <p:nvPr/>
        </p:nvSpPr>
        <p:spPr>
          <a:xfrm>
            <a:off x="4760213" y="4344859"/>
            <a:ext cx="429768" cy="415989"/>
          </a:xfrm>
          <a:prstGeom prst="down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419"/>
          </a:p>
        </p:txBody>
      </p:sp>
    </p:spTree>
    <p:extLst>
      <p:ext uri="{BB962C8B-B14F-4D97-AF65-F5344CB8AC3E}">
        <p14:creationId xmlns:p14="http://schemas.microsoft.com/office/powerpoint/2010/main" val="25903419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EA0E24D-A26F-4C6F-B562-6B2AD53943BB}"/>
              </a:ext>
            </a:extLst>
          </p:cNvPr>
          <p:cNvSpPr>
            <a:spLocks noGrp="1"/>
          </p:cNvSpPr>
          <p:nvPr>
            <p:ph type="title"/>
          </p:nvPr>
        </p:nvSpPr>
        <p:spPr>
          <a:xfrm>
            <a:off x="838200" y="365125"/>
            <a:ext cx="10515600" cy="430403"/>
          </a:xfrm>
        </p:spPr>
        <p:txBody>
          <a:bodyPr vert="horz" lIns="91440" tIns="45720" rIns="91440" bIns="45720" rtlCol="0" anchor="ctr">
            <a:normAutofit/>
          </a:bodyPr>
          <a:lstStyle/>
          <a:p>
            <a:pPr algn="ctr"/>
            <a:r>
              <a:rPr lang="es-MX" sz="180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rPr>
              <a:t>Medidas de control Cortadora - Bobinadora Zenner ZR - 120</a:t>
            </a:r>
            <a:endParaRPr lang="es-419" sz="180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endParaRPr>
          </a:p>
        </p:txBody>
      </p:sp>
      <p:pic>
        <p:nvPicPr>
          <p:cNvPr id="4" name="Marcador de contenido 3">
            <a:extLst>
              <a:ext uri="{FF2B5EF4-FFF2-40B4-BE49-F238E27FC236}">
                <a16:creationId xmlns:a16="http://schemas.microsoft.com/office/drawing/2014/main" id="{18266385-4275-487B-8637-BEE722BD0355}"/>
              </a:ext>
            </a:extLst>
          </p:cNvPr>
          <p:cNvPicPr>
            <a:picLocks noGrp="1"/>
          </p:cNvPicPr>
          <p:nvPr>
            <p:ph idx="1"/>
          </p:nvPr>
        </p:nvPicPr>
        <p:blipFill rotWithShape="1">
          <a:blip r:embed="rId2">
            <a:extLst>
              <a:ext uri="{28A0092B-C50C-407E-A947-70E740481C1C}">
                <a14:useLocalDpi xmlns:a14="http://schemas.microsoft.com/office/drawing/2010/main" val="0"/>
              </a:ext>
            </a:extLst>
          </a:blip>
          <a:srcRect t="14433"/>
          <a:stretch/>
        </p:blipFill>
        <p:spPr bwMode="auto">
          <a:xfrm>
            <a:off x="838200" y="1370110"/>
            <a:ext cx="10515600" cy="37627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2770419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A5F323E-14EC-46FA-B62E-AEFA94C3775B}"/>
              </a:ext>
            </a:extLst>
          </p:cNvPr>
          <p:cNvSpPr>
            <a:spLocks noGrp="1"/>
          </p:cNvSpPr>
          <p:nvPr>
            <p:ph type="title"/>
          </p:nvPr>
        </p:nvSpPr>
        <p:spPr/>
        <p:txBody>
          <a:bodyPr>
            <a:normAutofit fontScale="90000"/>
          </a:bodyPr>
          <a:lstStyle/>
          <a:p>
            <a:r>
              <a:rPr lang="es-MX" sz="3200" dirty="0">
                <a:solidFill>
                  <a:srgbClr val="000000"/>
                </a:solidFill>
                <a:effectLst/>
                <a:latin typeface="Times New Roman" panose="02020603050405020304" pitchFamily="18" charset="0"/>
                <a:ea typeface="Times New Roman" panose="02020603050405020304" pitchFamily="18" charset="0"/>
              </a:rPr>
              <a:t>Medidas de prevención y control planteadas para la mitigación del riesgo existente en el proceso de fabricación de empaques flexibles.</a:t>
            </a:r>
            <a:br>
              <a:rPr lang="es-419" sz="3200" dirty="0">
                <a:solidFill>
                  <a:srgbClr val="000000"/>
                </a:solidFill>
                <a:effectLst/>
                <a:latin typeface="Times New Roman" panose="02020603050405020304" pitchFamily="18" charset="0"/>
                <a:ea typeface="Times New Roman" panose="02020603050405020304" pitchFamily="18" charset="0"/>
              </a:rPr>
            </a:br>
            <a:endParaRPr lang="es-419" dirty="0"/>
          </a:p>
        </p:txBody>
      </p:sp>
      <p:sp>
        <p:nvSpPr>
          <p:cNvPr id="4" name="Rectángulo 3">
            <a:extLst>
              <a:ext uri="{FF2B5EF4-FFF2-40B4-BE49-F238E27FC236}">
                <a16:creationId xmlns:a16="http://schemas.microsoft.com/office/drawing/2014/main" id="{89C6A9B7-B7DE-4ECA-9DEC-0F9542043EA2}"/>
              </a:ext>
            </a:extLst>
          </p:cNvPr>
          <p:cNvSpPr/>
          <p:nvPr/>
        </p:nvSpPr>
        <p:spPr>
          <a:xfrm>
            <a:off x="978408" y="1550674"/>
            <a:ext cx="4602480" cy="2966462"/>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just"/>
            <a:r>
              <a:rPr lang="es-MX" sz="1200" b="1" dirty="0">
                <a:latin typeface="Times New Roman" panose="02020603050405020304" pitchFamily="18" charset="0"/>
                <a:cs typeface="Times New Roman" panose="02020603050405020304" pitchFamily="18" charset="0"/>
              </a:rPr>
              <a:t>MEDIDAS DE PREVENCIÓN Y CONTROL A LAS INSTALACIONES</a:t>
            </a:r>
          </a:p>
          <a:p>
            <a:pPr algn="just"/>
            <a:endParaRPr lang="es-419" sz="1200" b="1" dirty="0">
              <a:solidFill>
                <a:srgbClr val="000000"/>
              </a:solidFill>
              <a:latin typeface="Times New Roman" panose="02020603050405020304" pitchFamily="18" charset="0"/>
              <a:cs typeface="Times New Roman" panose="02020603050405020304" pitchFamily="18" charset="0"/>
            </a:endParaRPr>
          </a:p>
          <a:p>
            <a:r>
              <a:rPr lang="es-MX" sz="1200" dirty="0">
                <a:latin typeface="Times New Roman" panose="02020603050405020304" pitchFamily="18" charset="0"/>
                <a:cs typeface="Times New Roman" panose="02020603050405020304" pitchFamily="18" charset="0"/>
              </a:rPr>
              <a:t>Realizar valoración de iluminación para conocer si el nivel actual es el correcto para la actividad y de no serlo plantear acciones de reemplazo o mejora de luminarias.</a:t>
            </a:r>
            <a:endParaRPr lang="es-419" sz="1200" dirty="0">
              <a:latin typeface="Times New Roman" panose="02020603050405020304" pitchFamily="18" charset="0"/>
              <a:cs typeface="Times New Roman" panose="02020603050405020304" pitchFamily="18" charset="0"/>
            </a:endParaRPr>
          </a:p>
          <a:p>
            <a:pPr marL="628650" lvl="1" indent="-171450">
              <a:buFont typeface="Arial" panose="020B0604020202020204" pitchFamily="34" charset="0"/>
              <a:buChar char="•"/>
            </a:pPr>
            <a:r>
              <a:rPr lang="es-MX" sz="1200" dirty="0">
                <a:latin typeface="Times New Roman" panose="02020603050405020304" pitchFamily="18" charset="0"/>
                <a:cs typeface="Times New Roman" panose="02020603050405020304" pitchFamily="18" charset="0"/>
              </a:rPr>
              <a:t>Área de impresión.</a:t>
            </a:r>
            <a:endParaRPr lang="es-419" sz="1200" dirty="0">
              <a:latin typeface="Times New Roman" panose="02020603050405020304" pitchFamily="18" charset="0"/>
              <a:cs typeface="Times New Roman" panose="02020603050405020304" pitchFamily="18" charset="0"/>
            </a:endParaRPr>
          </a:p>
          <a:p>
            <a:pPr marL="628650" lvl="1" indent="-171450">
              <a:buFont typeface="Arial" panose="020B0604020202020204" pitchFamily="34" charset="0"/>
              <a:buChar char="•"/>
            </a:pPr>
            <a:r>
              <a:rPr lang="es-MX" sz="1200" dirty="0">
                <a:latin typeface="Times New Roman" panose="02020603050405020304" pitchFamily="18" charset="0"/>
                <a:cs typeface="Times New Roman" panose="02020603050405020304" pitchFamily="18" charset="0"/>
              </a:rPr>
              <a:t>Área de montaje de cireles</a:t>
            </a:r>
            <a:endParaRPr lang="es-419" sz="1200" dirty="0">
              <a:latin typeface="Times New Roman" panose="02020603050405020304" pitchFamily="18" charset="0"/>
              <a:cs typeface="Times New Roman" panose="02020603050405020304" pitchFamily="18" charset="0"/>
            </a:endParaRPr>
          </a:p>
          <a:p>
            <a:pPr marL="628650" lvl="1" indent="-171450">
              <a:buFont typeface="Arial" panose="020B0604020202020204" pitchFamily="34" charset="0"/>
              <a:buChar char="•"/>
            </a:pPr>
            <a:r>
              <a:rPr lang="es-MX" sz="1200" dirty="0">
                <a:latin typeface="Times New Roman" panose="02020603050405020304" pitchFamily="18" charset="0"/>
                <a:cs typeface="Times New Roman" panose="02020603050405020304" pitchFamily="18" charset="0"/>
              </a:rPr>
              <a:t>Bandeja de salida de la maquina cortadora – formadora de etiquetas.</a:t>
            </a:r>
            <a:endParaRPr lang="es-419" sz="1200" dirty="0">
              <a:latin typeface="Times New Roman" panose="02020603050405020304" pitchFamily="18" charset="0"/>
              <a:cs typeface="Times New Roman" panose="02020603050405020304" pitchFamily="18" charset="0"/>
            </a:endParaRPr>
          </a:p>
          <a:p>
            <a:r>
              <a:rPr lang="es-MX" sz="1200" dirty="0">
                <a:latin typeface="Times New Roman" panose="02020603050405020304" pitchFamily="18" charset="0"/>
                <a:cs typeface="Times New Roman" panose="02020603050405020304" pitchFamily="18" charset="0"/>
              </a:rPr>
              <a:t>Realizar mantenimientos periódico de las lámparas de las instalaciones que evite la acumulación de polvo dentro de las mismas.</a:t>
            </a:r>
            <a:endParaRPr lang="es-419" sz="1200" dirty="0">
              <a:latin typeface="Times New Roman" panose="02020603050405020304" pitchFamily="18" charset="0"/>
              <a:cs typeface="Times New Roman" panose="02020603050405020304" pitchFamily="18" charset="0"/>
            </a:endParaRPr>
          </a:p>
          <a:p>
            <a:pPr algn="just"/>
            <a:r>
              <a:rPr lang="es-MX" sz="1200" dirty="0">
                <a:solidFill>
                  <a:srgbClr val="000000"/>
                </a:solidFill>
                <a:latin typeface="Times New Roman" panose="02020603050405020304" pitchFamily="18" charset="0"/>
                <a:cs typeface="Times New Roman" panose="02020603050405020304" pitchFamily="18" charset="0"/>
              </a:rPr>
              <a:t> </a:t>
            </a:r>
            <a:endParaRPr lang="es-419" sz="1200" dirty="0">
              <a:solidFill>
                <a:srgbClr val="000000"/>
              </a:solidFill>
              <a:latin typeface="Times New Roman" panose="02020603050405020304" pitchFamily="18" charset="0"/>
              <a:cs typeface="Times New Roman" panose="02020603050405020304" pitchFamily="18" charset="0"/>
            </a:endParaRPr>
          </a:p>
        </p:txBody>
      </p:sp>
      <p:sp>
        <p:nvSpPr>
          <p:cNvPr id="5" name="Rectángulo 4">
            <a:extLst>
              <a:ext uri="{FF2B5EF4-FFF2-40B4-BE49-F238E27FC236}">
                <a16:creationId xmlns:a16="http://schemas.microsoft.com/office/drawing/2014/main" id="{AE0E9131-1A46-425A-B7C0-A93449439333}"/>
              </a:ext>
            </a:extLst>
          </p:cNvPr>
          <p:cNvSpPr/>
          <p:nvPr/>
        </p:nvSpPr>
        <p:spPr>
          <a:xfrm>
            <a:off x="6306312" y="1550674"/>
            <a:ext cx="4602480" cy="2966462"/>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just"/>
            <a:r>
              <a:rPr lang="es-ES" sz="1200" b="1" dirty="0">
                <a:latin typeface="Times New Roman" panose="02020603050405020304" pitchFamily="18" charset="0"/>
                <a:cs typeface="Times New Roman" panose="02020603050405020304" pitchFamily="18" charset="0"/>
              </a:rPr>
              <a:t>MEDIDAS DE PREVENCIÓN Y CONTROL A LAS MAQUINAS </a:t>
            </a:r>
          </a:p>
          <a:p>
            <a:pPr algn="just"/>
            <a:endParaRPr lang="es-419" sz="1200" b="1" dirty="0">
              <a:latin typeface="Times New Roman" panose="02020603050405020304" pitchFamily="18" charset="0"/>
              <a:cs typeface="Times New Roman" panose="02020603050405020304" pitchFamily="18" charset="0"/>
            </a:endParaRPr>
          </a:p>
          <a:p>
            <a:r>
              <a:rPr lang="es-MX" sz="1200" dirty="0">
                <a:latin typeface="Times New Roman" panose="02020603050405020304" pitchFamily="18" charset="0"/>
                <a:cs typeface="Times New Roman" panose="02020603050405020304" pitchFamily="18" charset="0"/>
              </a:rPr>
              <a:t>Identificar la falta de guardas de protección e instalarlas (máquina cortadora de cores de cartón) aislando la cuchilla de corte del posible contacto indeseado con los trabajadores.</a:t>
            </a:r>
          </a:p>
          <a:p>
            <a:endParaRPr lang="es-419" sz="1200" dirty="0">
              <a:latin typeface="Times New Roman" panose="02020603050405020304" pitchFamily="18" charset="0"/>
              <a:cs typeface="Times New Roman" panose="02020603050405020304" pitchFamily="18" charset="0"/>
            </a:endParaRPr>
          </a:p>
          <a:p>
            <a:r>
              <a:rPr lang="es-MX" sz="1200" dirty="0">
                <a:latin typeface="Times New Roman" panose="02020603050405020304" pitchFamily="18" charset="0"/>
                <a:cs typeface="Times New Roman" panose="02020603050405020304" pitchFamily="18" charset="0"/>
              </a:rPr>
              <a:t>Instalar material antideslizante en la superficie de la huella en las escaleras de las siguientes maquinas: </a:t>
            </a:r>
            <a:endParaRPr lang="es-419" sz="1200" dirty="0">
              <a:latin typeface="Times New Roman" panose="02020603050405020304" pitchFamily="18" charset="0"/>
              <a:cs typeface="Times New Roman" panose="02020603050405020304" pitchFamily="18" charset="0"/>
            </a:endParaRPr>
          </a:p>
          <a:p>
            <a:pPr marL="628650" lvl="1" indent="-171450">
              <a:buFont typeface="Arial" panose="020B0604020202020204" pitchFamily="34" charset="0"/>
              <a:buChar char="•"/>
            </a:pPr>
            <a:r>
              <a:rPr lang="es-MX" sz="1200" dirty="0">
                <a:latin typeface="Times New Roman" panose="02020603050405020304" pitchFamily="18" charset="0"/>
                <a:cs typeface="Times New Roman" panose="02020603050405020304" pitchFamily="18" charset="0"/>
              </a:rPr>
              <a:t>Coextrusora Carnevalli</a:t>
            </a:r>
            <a:endParaRPr lang="es-419" sz="1200" dirty="0">
              <a:latin typeface="Times New Roman" panose="02020603050405020304" pitchFamily="18" charset="0"/>
              <a:cs typeface="Times New Roman" panose="02020603050405020304" pitchFamily="18" charset="0"/>
            </a:endParaRPr>
          </a:p>
          <a:p>
            <a:pPr marL="628650" lvl="1" indent="-171450">
              <a:buFont typeface="Arial" panose="020B0604020202020204" pitchFamily="34" charset="0"/>
              <a:buChar char="•"/>
            </a:pPr>
            <a:r>
              <a:rPr lang="es-MX" sz="1200" dirty="0">
                <a:latin typeface="Times New Roman" panose="02020603050405020304" pitchFamily="18" charset="0"/>
                <a:cs typeface="Times New Roman" panose="02020603050405020304" pitchFamily="18" charset="0"/>
              </a:rPr>
              <a:t>Coextrusora Bielloni</a:t>
            </a:r>
            <a:endParaRPr lang="es-419" sz="1200" dirty="0">
              <a:latin typeface="Times New Roman" panose="02020603050405020304" pitchFamily="18" charset="0"/>
              <a:cs typeface="Times New Roman" panose="02020603050405020304" pitchFamily="18" charset="0"/>
            </a:endParaRPr>
          </a:p>
          <a:p>
            <a:pPr marL="628650" lvl="1" indent="-171450">
              <a:buFont typeface="Arial" panose="020B0604020202020204" pitchFamily="34" charset="0"/>
              <a:buChar char="•"/>
            </a:pPr>
            <a:r>
              <a:rPr lang="es-MX" sz="1200" dirty="0">
                <a:latin typeface="Times New Roman" panose="02020603050405020304" pitchFamily="18" charset="0"/>
                <a:cs typeface="Times New Roman" panose="02020603050405020304" pitchFamily="18" charset="0"/>
              </a:rPr>
              <a:t>Extrusora de Polietileno</a:t>
            </a:r>
            <a:endParaRPr lang="es-419" sz="1200" dirty="0">
              <a:latin typeface="Times New Roman" panose="02020603050405020304" pitchFamily="18" charset="0"/>
              <a:cs typeface="Times New Roman" panose="02020603050405020304" pitchFamily="18" charset="0"/>
            </a:endParaRPr>
          </a:p>
          <a:p>
            <a:pPr marL="628650" lvl="1" indent="-171450">
              <a:buFont typeface="Arial" panose="020B0604020202020204" pitchFamily="34" charset="0"/>
              <a:buChar char="•"/>
            </a:pPr>
            <a:r>
              <a:rPr lang="es-MX" sz="1200" dirty="0">
                <a:latin typeface="Times New Roman" panose="02020603050405020304" pitchFamily="18" charset="0"/>
                <a:cs typeface="Times New Roman" panose="02020603050405020304" pitchFamily="18" charset="0"/>
              </a:rPr>
              <a:t>Plataforma de mezcladora de materia prima</a:t>
            </a:r>
            <a:endParaRPr lang="es-419" sz="1200" dirty="0">
              <a:latin typeface="Times New Roman" panose="02020603050405020304" pitchFamily="18" charset="0"/>
              <a:cs typeface="Times New Roman" panose="02020603050405020304" pitchFamily="18" charset="0"/>
            </a:endParaRPr>
          </a:p>
          <a:p>
            <a:pPr marL="628650" lvl="1" indent="-171450">
              <a:buFont typeface="Arial" panose="020B0604020202020204" pitchFamily="34" charset="0"/>
              <a:buChar char="•"/>
            </a:pPr>
            <a:r>
              <a:rPr lang="es-MX" sz="1200" dirty="0">
                <a:latin typeface="Times New Roman" panose="02020603050405020304" pitchFamily="18" charset="0"/>
                <a:cs typeface="Times New Roman" panose="02020603050405020304" pitchFamily="18" charset="0"/>
              </a:rPr>
              <a:t>Plataforma de verificación de estaciones de impresión.</a:t>
            </a:r>
            <a:endParaRPr lang="es-419" sz="1200" dirty="0">
              <a:latin typeface="Times New Roman" panose="02020603050405020304" pitchFamily="18" charset="0"/>
              <a:cs typeface="Times New Roman" panose="02020603050405020304" pitchFamily="18" charset="0"/>
            </a:endParaRPr>
          </a:p>
          <a:p>
            <a:pPr algn="just"/>
            <a:r>
              <a:rPr lang="es-MX" sz="1200" b="1" dirty="0">
                <a:solidFill>
                  <a:srgbClr val="000000"/>
                </a:solidFill>
                <a:latin typeface="Times New Roman" panose="02020603050405020304" pitchFamily="18" charset="0"/>
                <a:cs typeface="Times New Roman" panose="02020603050405020304" pitchFamily="18" charset="0"/>
              </a:rPr>
              <a:t> </a:t>
            </a:r>
            <a:endParaRPr lang="es-419" sz="1200" b="1" dirty="0">
              <a:solidFill>
                <a:srgbClr val="000000"/>
              </a:solidFill>
              <a:latin typeface="Times New Roman" panose="02020603050405020304" pitchFamily="18" charset="0"/>
              <a:cs typeface="Times New Roman" panose="02020603050405020304" pitchFamily="18" charset="0"/>
            </a:endParaRPr>
          </a:p>
        </p:txBody>
      </p:sp>
      <p:pic>
        <p:nvPicPr>
          <p:cNvPr id="13314" name="Picture 2" descr="Medición de iluminación - EUROLAB">
            <a:extLst>
              <a:ext uri="{FF2B5EF4-FFF2-40B4-BE49-F238E27FC236}">
                <a16:creationId xmlns:a16="http://schemas.microsoft.com/office/drawing/2014/main" id="{43E76BF6-B693-462A-BD54-614DD0BC3E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8408" y="4619244"/>
            <a:ext cx="2609850" cy="1752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318" name="Picture 6" descr="mantenimiento luces sala de entrenamiento SANTA ANA - YouTube">
            <a:extLst>
              <a:ext uri="{FF2B5EF4-FFF2-40B4-BE49-F238E27FC236}">
                <a16:creationId xmlns:a16="http://schemas.microsoft.com/office/drawing/2014/main" id="{2D46C9F8-87F3-4965-B581-C6CB9AA025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8258" y="4677414"/>
            <a:ext cx="1992630" cy="159537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320" name="Picture 8" descr="Guardas Industriales">
            <a:extLst>
              <a:ext uri="{FF2B5EF4-FFF2-40B4-BE49-F238E27FC236}">
                <a16:creationId xmlns:a16="http://schemas.microsoft.com/office/drawing/2014/main" id="{F66FA054-21BC-4C91-BA89-AA0FF47066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2795" y="4598799"/>
            <a:ext cx="1859280" cy="1752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322" name="Picture 10" descr="Technoslip | Instalación de antideslizantes en peldaños">
            <a:extLst>
              <a:ext uri="{FF2B5EF4-FFF2-40B4-BE49-F238E27FC236}">
                <a16:creationId xmlns:a16="http://schemas.microsoft.com/office/drawing/2014/main" id="{9C00E9B0-EB09-4383-8CC5-09137498F7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40471" y="4632194"/>
            <a:ext cx="2568321" cy="171221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60167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A5F323E-14EC-46FA-B62E-AEFA94C3775B}"/>
              </a:ext>
            </a:extLst>
          </p:cNvPr>
          <p:cNvSpPr>
            <a:spLocks noGrp="1"/>
          </p:cNvSpPr>
          <p:nvPr>
            <p:ph type="title"/>
          </p:nvPr>
        </p:nvSpPr>
        <p:spPr/>
        <p:txBody>
          <a:bodyPr>
            <a:normAutofit fontScale="90000"/>
          </a:bodyPr>
          <a:lstStyle/>
          <a:p>
            <a:r>
              <a:rPr lang="es-MX" sz="3200" dirty="0">
                <a:solidFill>
                  <a:srgbClr val="000000"/>
                </a:solidFill>
                <a:effectLst/>
                <a:latin typeface="Times New Roman" panose="02020603050405020304" pitchFamily="18" charset="0"/>
                <a:ea typeface="Times New Roman" panose="02020603050405020304" pitchFamily="18" charset="0"/>
              </a:rPr>
              <a:t>Medidas de prevención y control planteadas para la mitigación del riesgo existente en el proceso de fabricación de empaques flexibles.</a:t>
            </a:r>
            <a:br>
              <a:rPr lang="es-419" sz="3200" dirty="0">
                <a:solidFill>
                  <a:srgbClr val="000000"/>
                </a:solidFill>
                <a:effectLst/>
                <a:latin typeface="Times New Roman" panose="02020603050405020304" pitchFamily="18" charset="0"/>
                <a:ea typeface="Times New Roman" panose="02020603050405020304" pitchFamily="18" charset="0"/>
              </a:rPr>
            </a:br>
            <a:endParaRPr lang="es-419" dirty="0"/>
          </a:p>
        </p:txBody>
      </p:sp>
      <p:sp>
        <p:nvSpPr>
          <p:cNvPr id="6" name="Rectángulo 5">
            <a:extLst>
              <a:ext uri="{FF2B5EF4-FFF2-40B4-BE49-F238E27FC236}">
                <a16:creationId xmlns:a16="http://schemas.microsoft.com/office/drawing/2014/main" id="{8044A56A-D0D6-4582-A956-947260B6CA17}"/>
              </a:ext>
            </a:extLst>
          </p:cNvPr>
          <p:cNvSpPr/>
          <p:nvPr/>
        </p:nvSpPr>
        <p:spPr>
          <a:xfrm>
            <a:off x="627888" y="1499616"/>
            <a:ext cx="4329268" cy="4661792"/>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just"/>
            <a:r>
              <a:rPr lang="es-ES" sz="1200" b="1" dirty="0">
                <a:solidFill>
                  <a:schemeClr val="lt1"/>
                </a:solidFill>
                <a:latin typeface="Times New Roman" panose="02020603050405020304" pitchFamily="18" charset="0"/>
                <a:cs typeface="Times New Roman" panose="02020603050405020304" pitchFamily="18" charset="0"/>
              </a:rPr>
              <a:t>MEDIDAS DE PREVENCIÓN Y CONTROL AL PROCESO</a:t>
            </a:r>
          </a:p>
          <a:p>
            <a:pPr algn="just"/>
            <a:endParaRPr lang="es-419" sz="1200" b="1" dirty="0">
              <a:solidFill>
                <a:schemeClr val="lt1"/>
              </a:solidFill>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r>
              <a:rPr lang="es-MX" sz="1200" dirty="0">
                <a:solidFill>
                  <a:schemeClr val="lt1"/>
                </a:solidFill>
                <a:latin typeface="Times New Roman" panose="02020603050405020304" pitchFamily="18" charset="0"/>
                <a:cs typeface="Times New Roman" panose="02020603050405020304" pitchFamily="18" charset="0"/>
              </a:rPr>
              <a:t>Implementar un elevador de bobina hidráulico con giro de brazo en los procesos de montaje y desmontaje del rollo con el objetivo de eliminar el sobreesfuerzo de los operadores al colocar y retirar el rollo. (Coextrusoras, Extrusora, Impresora, Selladora, Bobinadora) </a:t>
            </a:r>
          </a:p>
          <a:p>
            <a:pPr marL="628650" lvl="1" indent="-171450">
              <a:buFont typeface="Arial" panose="020B0604020202020204" pitchFamily="34" charset="0"/>
              <a:buChar char="•"/>
            </a:pPr>
            <a:endParaRPr lang="es-419" sz="1200" dirty="0">
              <a:solidFill>
                <a:schemeClr val="lt1"/>
              </a:solidFill>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r>
              <a:rPr lang="es-MX" sz="1200" dirty="0">
                <a:solidFill>
                  <a:schemeClr val="lt1"/>
                </a:solidFill>
                <a:latin typeface="Times New Roman" panose="02020603050405020304" pitchFamily="18" charset="0"/>
                <a:cs typeface="Times New Roman" panose="02020603050405020304" pitchFamily="18" charset="0"/>
              </a:rPr>
              <a:t>Implementar un Pallet Jack con regulación de altura para la máquina bobinadora que elimine la manipulación constante de los rollos bobinados que se van cortando durante toda la jornada laboral.</a:t>
            </a:r>
          </a:p>
          <a:p>
            <a:pPr marL="628650" lvl="1" indent="-171450">
              <a:buFont typeface="Arial" panose="020B0604020202020204" pitchFamily="34" charset="0"/>
              <a:buChar char="•"/>
            </a:pPr>
            <a:endParaRPr lang="es-419" sz="1200" dirty="0">
              <a:solidFill>
                <a:schemeClr val="lt1"/>
              </a:solidFill>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r>
              <a:rPr lang="es-MX" sz="1200" dirty="0">
                <a:solidFill>
                  <a:schemeClr val="lt1"/>
                </a:solidFill>
                <a:latin typeface="Times New Roman" panose="02020603050405020304" pitchFamily="18" charset="0"/>
                <a:cs typeface="Times New Roman" panose="02020603050405020304" pitchFamily="18" charset="0"/>
              </a:rPr>
              <a:t>Implementar una normativa en la organización que garantice que las fundas de refile no se llenen con más de 25kg, para facilidad de manipulación según lo recomienda el Decreto Ejecutivo 2393 Art. 128 numeral 4.</a:t>
            </a:r>
          </a:p>
          <a:p>
            <a:pPr marL="171450" indent="-171450">
              <a:buFont typeface="Arial" panose="020B0604020202020204" pitchFamily="34" charset="0"/>
              <a:buChar char="•"/>
            </a:pPr>
            <a:endParaRPr lang="es-419" sz="1200" dirty="0">
              <a:solidFill>
                <a:schemeClr val="lt1"/>
              </a:solidFill>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r>
              <a:rPr lang="es-MX" sz="1200" dirty="0">
                <a:solidFill>
                  <a:schemeClr val="lt1"/>
                </a:solidFill>
                <a:latin typeface="Times New Roman" panose="02020603050405020304" pitchFamily="18" charset="0"/>
                <a:cs typeface="Times New Roman" panose="02020603050405020304" pitchFamily="18" charset="0"/>
              </a:rPr>
              <a:t>Garantizar que las actividades que involucren la manipulación de peso superiores a 25kg se desarrollen en equipo para evitar sobreesfuerzos. </a:t>
            </a:r>
          </a:p>
          <a:p>
            <a:pPr marL="171450" indent="-171450">
              <a:buFont typeface="Arial" panose="020B0604020202020204" pitchFamily="34" charset="0"/>
              <a:buChar char="•"/>
            </a:pPr>
            <a:endParaRPr lang="es-419" sz="1200" dirty="0">
              <a:solidFill>
                <a:schemeClr val="lt1"/>
              </a:solidFill>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r>
              <a:rPr lang="es-MX" sz="1200" dirty="0">
                <a:solidFill>
                  <a:schemeClr val="lt1"/>
                </a:solidFill>
                <a:latin typeface="Times New Roman" panose="02020603050405020304" pitchFamily="18" charset="0"/>
                <a:cs typeface="Times New Roman" panose="02020603050405020304" pitchFamily="18" charset="0"/>
              </a:rPr>
              <a:t>Analizar la posibilidad o la necesidad de implementación de pausas que permitan el descanso y recuperación de fuerzas de los trabajadores.</a:t>
            </a:r>
            <a:endParaRPr lang="es-419" sz="1200" dirty="0">
              <a:solidFill>
                <a:schemeClr val="lt1"/>
              </a:solidFill>
              <a:latin typeface="Times New Roman" panose="02020603050405020304" pitchFamily="18" charset="0"/>
              <a:cs typeface="Times New Roman" panose="02020603050405020304" pitchFamily="18" charset="0"/>
            </a:endParaRPr>
          </a:p>
        </p:txBody>
      </p:sp>
      <p:sp>
        <p:nvSpPr>
          <p:cNvPr id="7" name="Rectángulo 6">
            <a:extLst>
              <a:ext uri="{FF2B5EF4-FFF2-40B4-BE49-F238E27FC236}">
                <a16:creationId xmlns:a16="http://schemas.microsoft.com/office/drawing/2014/main" id="{97433FF6-EA1B-4DA1-ADF3-A1386C027FC7}"/>
              </a:ext>
            </a:extLst>
          </p:cNvPr>
          <p:cNvSpPr/>
          <p:nvPr/>
        </p:nvSpPr>
        <p:spPr>
          <a:xfrm>
            <a:off x="6751320" y="1499616"/>
            <a:ext cx="4602480" cy="4409856"/>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just"/>
            <a:r>
              <a:rPr lang="es-ES" sz="1200" b="1" dirty="0">
                <a:solidFill>
                  <a:schemeClr val="lt1"/>
                </a:solidFill>
                <a:latin typeface="Times New Roman" panose="02020603050405020304" pitchFamily="18" charset="0"/>
                <a:cs typeface="Times New Roman" panose="02020603050405020304" pitchFamily="18" charset="0"/>
              </a:rPr>
              <a:t>MEDIDAS DE PREVENCIÓN Y CONTROL EN EL INDIVIDUO</a:t>
            </a:r>
          </a:p>
          <a:p>
            <a:pPr algn="just"/>
            <a:endParaRPr lang="es-419" sz="1200" b="1" dirty="0">
              <a:solidFill>
                <a:schemeClr val="lt1"/>
              </a:solidFill>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r>
              <a:rPr lang="es-MX" sz="1200" dirty="0">
                <a:solidFill>
                  <a:schemeClr val="lt1"/>
                </a:solidFill>
                <a:latin typeface="Times New Roman" panose="02020603050405020304" pitchFamily="18" charset="0"/>
                <a:cs typeface="Times New Roman" panose="02020603050405020304" pitchFamily="18" charset="0"/>
              </a:rPr>
              <a:t>Capacitar e instruir a operadores y ayudantes de operación de las maquinas acerca del sistema de paro de emergencia de la máquina y la prevención del paro completo de la misma en casos de exposición a mecanismos que puedan causar atrapamientos y/o aplastamientos.</a:t>
            </a:r>
          </a:p>
          <a:p>
            <a:pPr marL="171450" indent="-171450">
              <a:buFont typeface="Arial" panose="020B0604020202020204" pitchFamily="34" charset="0"/>
              <a:buChar char="•"/>
            </a:pPr>
            <a:endParaRPr lang="es-419" sz="1200" dirty="0">
              <a:solidFill>
                <a:schemeClr val="lt1"/>
              </a:solidFill>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r>
              <a:rPr lang="es-MX" sz="1200" dirty="0">
                <a:solidFill>
                  <a:schemeClr val="lt1"/>
                </a:solidFill>
                <a:latin typeface="Times New Roman" panose="02020603050405020304" pitchFamily="18" charset="0"/>
                <a:cs typeface="Times New Roman" panose="02020603050405020304" pitchFamily="18" charset="0"/>
              </a:rPr>
              <a:t>Capacitar y concientizar acerca del uso del EPP en actividades cotidianas y específicas.</a:t>
            </a:r>
          </a:p>
          <a:p>
            <a:pPr marL="171450" indent="-171450">
              <a:buFont typeface="Arial" panose="020B0604020202020204" pitchFamily="34" charset="0"/>
              <a:buChar char="•"/>
            </a:pPr>
            <a:endParaRPr lang="es-419" sz="1200" dirty="0">
              <a:solidFill>
                <a:schemeClr val="lt1"/>
              </a:solidFill>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r>
              <a:rPr lang="es-MX" sz="1200" dirty="0">
                <a:solidFill>
                  <a:schemeClr val="lt1"/>
                </a:solidFill>
                <a:latin typeface="Times New Roman" panose="02020603050405020304" pitchFamily="18" charset="0"/>
                <a:cs typeface="Times New Roman" panose="02020603050405020304" pitchFamily="18" charset="0"/>
              </a:rPr>
              <a:t>Capacitar acerca de riesgos en el puesto de trabajo y concientizar a la prevención de accidentes de trabajo y enfermedades profesionales.</a:t>
            </a:r>
          </a:p>
          <a:p>
            <a:pPr marL="171450" indent="-171450">
              <a:buFont typeface="Arial" panose="020B0604020202020204" pitchFamily="34" charset="0"/>
              <a:buChar char="•"/>
            </a:pPr>
            <a:endParaRPr lang="es-419" sz="1200" dirty="0">
              <a:solidFill>
                <a:schemeClr val="lt1"/>
              </a:solidFill>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r>
              <a:rPr lang="es-MX" sz="1200" dirty="0">
                <a:solidFill>
                  <a:schemeClr val="lt1"/>
                </a:solidFill>
                <a:latin typeface="Times New Roman" panose="02020603050405020304" pitchFamily="18" charset="0"/>
                <a:cs typeface="Times New Roman" panose="02020603050405020304" pitchFamily="18" charset="0"/>
              </a:rPr>
              <a:t>Capacitar y socializar instructivos y procedimientos de trabajo seguro.</a:t>
            </a:r>
          </a:p>
          <a:p>
            <a:pPr marL="171450" indent="-171450">
              <a:buFont typeface="Arial" panose="020B0604020202020204" pitchFamily="34" charset="0"/>
              <a:buChar char="•"/>
            </a:pPr>
            <a:endParaRPr lang="es-419" sz="1200" dirty="0">
              <a:solidFill>
                <a:schemeClr val="lt1"/>
              </a:solidFill>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r>
              <a:rPr lang="es-MX" sz="1200" dirty="0">
                <a:solidFill>
                  <a:schemeClr val="lt1"/>
                </a:solidFill>
                <a:latin typeface="Times New Roman" panose="02020603050405020304" pitchFamily="18" charset="0"/>
                <a:cs typeface="Times New Roman" panose="02020603050405020304" pitchFamily="18" charset="0"/>
              </a:rPr>
              <a:t>Inspeccionar de manera periódica el estado de las instalaciones y la infraestructura de cada una de las máquinas.</a:t>
            </a:r>
          </a:p>
          <a:p>
            <a:pPr marL="171450" indent="-171450">
              <a:buFont typeface="Arial" panose="020B0604020202020204" pitchFamily="34" charset="0"/>
              <a:buChar char="•"/>
            </a:pPr>
            <a:endParaRPr lang="es-419" sz="1200" dirty="0">
              <a:solidFill>
                <a:schemeClr val="lt1"/>
              </a:solidFill>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r>
              <a:rPr lang="es-MX" sz="1200" dirty="0">
                <a:latin typeface="Times New Roman" panose="02020603050405020304" pitchFamily="18" charset="0"/>
                <a:cs typeface="Times New Roman" panose="02020603050405020304" pitchFamily="18" charset="0"/>
              </a:rPr>
              <a:t>Inspeccionar diariamente el correcto uso de EPP (guantes, botas de seguridad, ropa de trabajo, orejeras) y equipo de protección especifico en actividades especiales. </a:t>
            </a:r>
            <a:endParaRPr lang="es-419" sz="1200" dirty="0">
              <a:latin typeface="Times New Roman" panose="02020603050405020304" pitchFamily="18" charset="0"/>
              <a:cs typeface="Times New Roman" panose="02020603050405020304" pitchFamily="18" charset="0"/>
            </a:endParaRPr>
          </a:p>
        </p:txBody>
      </p:sp>
      <p:pic>
        <p:nvPicPr>
          <p:cNvPr id="12290" name="Picture 2" descr="Carretilla elevadora eléctrica - AWT25/35sc, AWTh45/60sc - Rocla - con  guiado automático / para bobinas / de manipulación">
            <a:extLst>
              <a:ext uri="{FF2B5EF4-FFF2-40B4-BE49-F238E27FC236}">
                <a16:creationId xmlns:a16="http://schemas.microsoft.com/office/drawing/2014/main" id="{699A1754-DC74-4AAA-8F4D-49EB781BA0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60428" y="1535368"/>
            <a:ext cx="1585736" cy="2295144"/>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capacitacion-seguridad-industrial - Material Educativo">
            <a:extLst>
              <a:ext uri="{FF2B5EF4-FFF2-40B4-BE49-F238E27FC236}">
                <a16:creationId xmlns:a16="http://schemas.microsoft.com/office/drawing/2014/main" id="{5FAEE2EA-1AFD-4EFB-8DBE-612DF03841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0428" y="4117722"/>
            <a:ext cx="1585736" cy="17660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40481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1A993D-9AF3-4C21-B2AD-874254B8E57E}"/>
              </a:ext>
            </a:extLst>
          </p:cNvPr>
          <p:cNvSpPr>
            <a:spLocks noGrp="1"/>
          </p:cNvSpPr>
          <p:nvPr>
            <p:ph type="title"/>
          </p:nvPr>
        </p:nvSpPr>
        <p:spPr>
          <a:xfrm>
            <a:off x="838200" y="365125"/>
            <a:ext cx="10515600" cy="576707"/>
          </a:xfrm>
        </p:spPr>
        <p:txBody>
          <a:bodyPr>
            <a:normAutofit/>
          </a:bodyPr>
          <a:lstStyle/>
          <a:p>
            <a:pPr algn="ctr"/>
            <a:r>
              <a:rPr lang="es-MX" b="1" dirty="0">
                <a:ln w="22225">
                  <a:solidFill>
                    <a:schemeClr val="accent2"/>
                  </a:solidFill>
                  <a:prstDash val="solid"/>
                </a:ln>
                <a:solidFill>
                  <a:schemeClr val="accent2">
                    <a:lumMod val="40000"/>
                    <a:lumOff val="60000"/>
                  </a:schemeClr>
                </a:solidFill>
                <a:latin typeface="Times New Roman" panose="02020603050405020304" pitchFamily="18" charset="0"/>
                <a:ea typeface="Times New Roman" panose="02020603050405020304" pitchFamily="18" charset="0"/>
                <a:cs typeface="Times New Roman" panose="02020603050405020304" pitchFamily="18" charset="0"/>
              </a:rPr>
              <a:t>CONCLUSIONES</a:t>
            </a:r>
            <a:endParaRPr lang="es-419" sz="4800" b="1" dirty="0">
              <a:ln w="22225">
                <a:solidFill>
                  <a:schemeClr val="accent2"/>
                </a:solidFill>
                <a:prstDash val="solid"/>
              </a:ln>
              <a:solidFill>
                <a:schemeClr val="accent2">
                  <a:lumMod val="40000"/>
                  <a:lumOff val="60000"/>
                </a:schemeClr>
              </a:solidFill>
            </a:endParaRPr>
          </a:p>
        </p:txBody>
      </p:sp>
      <p:sp>
        <p:nvSpPr>
          <p:cNvPr id="4" name="Rectángulo 3">
            <a:extLst>
              <a:ext uri="{FF2B5EF4-FFF2-40B4-BE49-F238E27FC236}">
                <a16:creationId xmlns:a16="http://schemas.microsoft.com/office/drawing/2014/main" id="{BB9EC9EF-7D92-4FD8-BFF8-DBC12C86CA49}"/>
              </a:ext>
            </a:extLst>
          </p:cNvPr>
          <p:cNvSpPr/>
          <p:nvPr/>
        </p:nvSpPr>
        <p:spPr>
          <a:xfrm>
            <a:off x="579120" y="1017650"/>
            <a:ext cx="4498848" cy="276148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just"/>
            <a:r>
              <a:rPr lang="es-MX" sz="1400" dirty="0">
                <a:solidFill>
                  <a:srgbClr val="000000"/>
                </a:solidFill>
                <a:effectLst/>
                <a:latin typeface="Times New Roman" panose="02020603050405020304" pitchFamily="18" charset="0"/>
                <a:ea typeface="Times New Roman" panose="02020603050405020304" pitchFamily="18" charset="0"/>
              </a:rPr>
              <a:t>Se logro documentar 7 procedimientos de trabajo seguro correspondiente a las máquinas que intervienen en el proceso de elaboración de empaques flexibles, dichos procedimientos cubren completamente todo el proceso. La información levantada cuenta con la orientación de cada uno de los operadores y ayudantes de las máquinas, quienes en campo se encargaron de transmitir todo el conocimiento necesario para que el procedimientos cuente con la información técnica necesaria siendo entendible a todo nivel jerárquico de la organización, así como al personal nuevo.</a:t>
            </a:r>
            <a:endParaRPr lang="es-419" sz="1400" dirty="0"/>
          </a:p>
        </p:txBody>
      </p:sp>
      <p:sp>
        <p:nvSpPr>
          <p:cNvPr id="5" name="Rectángulo 4">
            <a:extLst>
              <a:ext uri="{FF2B5EF4-FFF2-40B4-BE49-F238E27FC236}">
                <a16:creationId xmlns:a16="http://schemas.microsoft.com/office/drawing/2014/main" id="{0811A2F6-5FE3-4720-8E9A-B6BB7B7EEAC3}"/>
              </a:ext>
            </a:extLst>
          </p:cNvPr>
          <p:cNvSpPr/>
          <p:nvPr/>
        </p:nvSpPr>
        <p:spPr>
          <a:xfrm>
            <a:off x="6172200" y="941832"/>
            <a:ext cx="4498848" cy="921132"/>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s-MX" sz="1200" dirty="0">
                <a:solidFill>
                  <a:srgbClr val="000000"/>
                </a:solidFill>
                <a:latin typeface="Times New Roman" panose="02020603050405020304" pitchFamily="18" charset="0"/>
                <a:cs typeface="Times New Roman" panose="02020603050405020304" pitchFamily="18" charset="0"/>
              </a:rPr>
              <a:t>Con la identificación y el análisis realizado se logró priorizar los riesgos, obteniendo los siguientes niveles de riesgos:</a:t>
            </a:r>
            <a:endParaRPr lang="es-419" sz="1200" dirty="0">
              <a:solidFill>
                <a:srgbClr val="000000"/>
              </a:solidFill>
              <a:latin typeface="Times New Roman" panose="02020603050405020304" pitchFamily="18" charset="0"/>
              <a:cs typeface="Times New Roman" panose="02020603050405020304" pitchFamily="18" charset="0"/>
            </a:endParaRPr>
          </a:p>
        </p:txBody>
      </p:sp>
      <p:sp>
        <p:nvSpPr>
          <p:cNvPr id="8" name="Rectángulo 7">
            <a:extLst>
              <a:ext uri="{FF2B5EF4-FFF2-40B4-BE49-F238E27FC236}">
                <a16:creationId xmlns:a16="http://schemas.microsoft.com/office/drawing/2014/main" id="{ED99B76C-26AC-4F86-A2C2-71BDE6563399}"/>
              </a:ext>
            </a:extLst>
          </p:cNvPr>
          <p:cNvSpPr/>
          <p:nvPr/>
        </p:nvSpPr>
        <p:spPr>
          <a:xfrm>
            <a:off x="6172200" y="1989586"/>
            <a:ext cx="2350008" cy="79451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s-MX" sz="1200" dirty="0"/>
              <a:t>Maquinas Coextrusora Carnevalli, Bielloni y Extrusora de Polietileno</a:t>
            </a:r>
          </a:p>
          <a:p>
            <a:pPr lvl="1"/>
            <a:r>
              <a:rPr lang="es-MX" sz="1200" dirty="0"/>
              <a:t>2 riesgos importante </a:t>
            </a:r>
            <a:endParaRPr lang="es-419" sz="1200" dirty="0"/>
          </a:p>
          <a:p>
            <a:pPr lvl="1"/>
            <a:r>
              <a:rPr lang="es-MX" sz="1200" dirty="0"/>
              <a:t>10 riesgos moderados </a:t>
            </a:r>
            <a:endParaRPr lang="es-419" sz="1200" dirty="0"/>
          </a:p>
        </p:txBody>
      </p:sp>
      <p:sp>
        <p:nvSpPr>
          <p:cNvPr id="9" name="Rectángulo 8">
            <a:extLst>
              <a:ext uri="{FF2B5EF4-FFF2-40B4-BE49-F238E27FC236}">
                <a16:creationId xmlns:a16="http://schemas.microsoft.com/office/drawing/2014/main" id="{2043A1F9-5E79-41E1-A5D4-D994C12B564A}"/>
              </a:ext>
            </a:extLst>
          </p:cNvPr>
          <p:cNvSpPr/>
          <p:nvPr/>
        </p:nvSpPr>
        <p:spPr>
          <a:xfrm>
            <a:off x="6172200" y="2947673"/>
            <a:ext cx="2350008" cy="7206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s-MX" sz="1200" dirty="0">
                <a:latin typeface="Times New Roman" panose="02020603050405020304" pitchFamily="18" charset="0"/>
                <a:cs typeface="Times New Roman" panose="02020603050405020304" pitchFamily="18" charset="0"/>
              </a:rPr>
              <a:t>Máquina Impresora Carnevalli Amazon HT (Tabla 13)</a:t>
            </a:r>
            <a:endParaRPr lang="es-419" sz="1200" dirty="0">
              <a:latin typeface="Times New Roman" panose="02020603050405020304" pitchFamily="18" charset="0"/>
              <a:cs typeface="Times New Roman" panose="02020603050405020304" pitchFamily="18" charset="0"/>
            </a:endParaRPr>
          </a:p>
          <a:p>
            <a:pPr lvl="1"/>
            <a:r>
              <a:rPr lang="es-MX" sz="1200" dirty="0">
                <a:latin typeface="Times New Roman" panose="02020603050405020304" pitchFamily="18" charset="0"/>
                <a:cs typeface="Times New Roman" panose="02020603050405020304" pitchFamily="18" charset="0"/>
              </a:rPr>
              <a:t>2 riesgos importantes </a:t>
            </a:r>
            <a:endParaRPr lang="es-419" sz="1200" dirty="0">
              <a:latin typeface="Times New Roman" panose="02020603050405020304" pitchFamily="18" charset="0"/>
              <a:cs typeface="Times New Roman" panose="02020603050405020304" pitchFamily="18" charset="0"/>
            </a:endParaRPr>
          </a:p>
          <a:p>
            <a:pPr lvl="1"/>
            <a:r>
              <a:rPr lang="es-MX" sz="1200" dirty="0">
                <a:latin typeface="Times New Roman" panose="02020603050405020304" pitchFamily="18" charset="0"/>
                <a:cs typeface="Times New Roman" panose="02020603050405020304" pitchFamily="18" charset="0"/>
              </a:rPr>
              <a:t>15 riesgos moderados </a:t>
            </a:r>
            <a:endParaRPr lang="es-419" sz="1200" dirty="0">
              <a:latin typeface="Times New Roman" panose="02020603050405020304" pitchFamily="18" charset="0"/>
              <a:cs typeface="Times New Roman" panose="02020603050405020304" pitchFamily="18" charset="0"/>
            </a:endParaRPr>
          </a:p>
        </p:txBody>
      </p:sp>
      <p:sp>
        <p:nvSpPr>
          <p:cNvPr id="10" name="Rectángulo 9">
            <a:extLst>
              <a:ext uri="{FF2B5EF4-FFF2-40B4-BE49-F238E27FC236}">
                <a16:creationId xmlns:a16="http://schemas.microsoft.com/office/drawing/2014/main" id="{2B207AA9-CE3B-46CA-8838-8F04DFED6012}"/>
              </a:ext>
            </a:extLst>
          </p:cNvPr>
          <p:cNvSpPr/>
          <p:nvPr/>
        </p:nvSpPr>
        <p:spPr>
          <a:xfrm>
            <a:off x="6172200" y="3905760"/>
            <a:ext cx="2350008" cy="7206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r>
              <a:rPr lang="es-MX" sz="1200" dirty="0">
                <a:latin typeface="Times New Roman" panose="02020603050405020304" pitchFamily="18" charset="0"/>
                <a:cs typeface="Times New Roman" panose="02020603050405020304" pitchFamily="18" charset="0"/>
              </a:rPr>
              <a:t>Máquina Selladora Lung Meng SF1250 - 4R </a:t>
            </a:r>
          </a:p>
          <a:p>
            <a:pPr lvl="1"/>
            <a:r>
              <a:rPr lang="es-MX" sz="1200" dirty="0">
                <a:latin typeface="Times New Roman" panose="02020603050405020304" pitchFamily="18" charset="0"/>
                <a:cs typeface="Times New Roman" panose="02020603050405020304" pitchFamily="18" charset="0"/>
              </a:rPr>
              <a:t>1 riesgo importante </a:t>
            </a:r>
            <a:endParaRPr lang="es-419" sz="1200" dirty="0">
              <a:latin typeface="Times New Roman" panose="02020603050405020304" pitchFamily="18" charset="0"/>
              <a:cs typeface="Times New Roman" panose="02020603050405020304" pitchFamily="18" charset="0"/>
            </a:endParaRPr>
          </a:p>
          <a:p>
            <a:pPr lvl="1"/>
            <a:r>
              <a:rPr lang="es-MX" sz="1200" dirty="0">
                <a:latin typeface="Times New Roman" panose="02020603050405020304" pitchFamily="18" charset="0"/>
                <a:cs typeface="Times New Roman" panose="02020603050405020304" pitchFamily="18" charset="0"/>
              </a:rPr>
              <a:t>5 riegos moderados</a:t>
            </a:r>
            <a:endParaRPr lang="es-419" sz="1200" dirty="0">
              <a:latin typeface="Times New Roman" panose="02020603050405020304" pitchFamily="18" charset="0"/>
              <a:cs typeface="Times New Roman" panose="02020603050405020304" pitchFamily="18" charset="0"/>
            </a:endParaRPr>
          </a:p>
        </p:txBody>
      </p:sp>
      <p:sp>
        <p:nvSpPr>
          <p:cNvPr id="11" name="Rectángulo 10">
            <a:extLst>
              <a:ext uri="{FF2B5EF4-FFF2-40B4-BE49-F238E27FC236}">
                <a16:creationId xmlns:a16="http://schemas.microsoft.com/office/drawing/2014/main" id="{B05BA231-0D0E-458D-8E71-B089AEDAFDA2}"/>
              </a:ext>
            </a:extLst>
          </p:cNvPr>
          <p:cNvSpPr/>
          <p:nvPr/>
        </p:nvSpPr>
        <p:spPr>
          <a:xfrm>
            <a:off x="6172200" y="4863847"/>
            <a:ext cx="2350008" cy="72060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r>
              <a:rPr lang="es-MX" sz="1200" dirty="0">
                <a:latin typeface="Times New Roman" panose="02020603050405020304" pitchFamily="18" charset="0"/>
                <a:cs typeface="Times New Roman" panose="02020603050405020304" pitchFamily="18" charset="0"/>
              </a:rPr>
              <a:t>Máquina Formadora de etiquetas LBL 300 </a:t>
            </a:r>
          </a:p>
          <a:p>
            <a:pPr lvl="1"/>
            <a:r>
              <a:rPr lang="es-MX" sz="1200" dirty="0">
                <a:latin typeface="Times New Roman" panose="02020603050405020304" pitchFamily="18" charset="0"/>
                <a:cs typeface="Times New Roman" panose="02020603050405020304" pitchFamily="18" charset="0"/>
              </a:rPr>
              <a:t>4 riesgos moderados</a:t>
            </a:r>
            <a:endParaRPr lang="es-419" sz="1200" dirty="0">
              <a:latin typeface="Times New Roman" panose="02020603050405020304" pitchFamily="18" charset="0"/>
              <a:cs typeface="Times New Roman" panose="02020603050405020304" pitchFamily="18" charset="0"/>
            </a:endParaRPr>
          </a:p>
        </p:txBody>
      </p:sp>
      <p:sp>
        <p:nvSpPr>
          <p:cNvPr id="12" name="Rectángulo 11">
            <a:extLst>
              <a:ext uri="{FF2B5EF4-FFF2-40B4-BE49-F238E27FC236}">
                <a16:creationId xmlns:a16="http://schemas.microsoft.com/office/drawing/2014/main" id="{51E5E687-CA20-47A5-8A1F-6AF4BC37701B}"/>
              </a:ext>
            </a:extLst>
          </p:cNvPr>
          <p:cNvSpPr/>
          <p:nvPr/>
        </p:nvSpPr>
        <p:spPr>
          <a:xfrm>
            <a:off x="6172200" y="5748024"/>
            <a:ext cx="2350008" cy="7206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r>
              <a:rPr lang="es-MX" sz="1200" dirty="0">
                <a:latin typeface="Times New Roman" panose="02020603050405020304" pitchFamily="18" charset="0"/>
                <a:cs typeface="Times New Roman" panose="02020603050405020304" pitchFamily="18" charset="0"/>
              </a:rPr>
              <a:t>Máquina Bobinadora Zenner ZR – 120 </a:t>
            </a:r>
          </a:p>
          <a:p>
            <a:pPr lvl="1"/>
            <a:r>
              <a:rPr lang="es-MX" sz="1200" dirty="0">
                <a:latin typeface="Times New Roman" panose="02020603050405020304" pitchFamily="18" charset="0"/>
                <a:cs typeface="Times New Roman" panose="02020603050405020304" pitchFamily="18" charset="0"/>
              </a:rPr>
              <a:t>1 riesgo importante </a:t>
            </a:r>
            <a:endParaRPr lang="es-419" sz="1200" dirty="0">
              <a:latin typeface="Times New Roman" panose="02020603050405020304" pitchFamily="18" charset="0"/>
              <a:cs typeface="Times New Roman" panose="02020603050405020304" pitchFamily="18" charset="0"/>
            </a:endParaRPr>
          </a:p>
          <a:p>
            <a:pPr lvl="1"/>
            <a:r>
              <a:rPr lang="es-MX" sz="1200" dirty="0">
                <a:latin typeface="Times New Roman" panose="02020603050405020304" pitchFamily="18" charset="0"/>
                <a:cs typeface="Times New Roman" panose="02020603050405020304" pitchFamily="18" charset="0"/>
              </a:rPr>
              <a:t>5 riesgos moderados.</a:t>
            </a:r>
            <a:endParaRPr lang="es-419" sz="1200" dirty="0">
              <a:latin typeface="Times New Roman" panose="02020603050405020304" pitchFamily="18" charset="0"/>
              <a:cs typeface="Times New Roman" panose="02020603050405020304" pitchFamily="18" charset="0"/>
            </a:endParaRPr>
          </a:p>
        </p:txBody>
      </p:sp>
      <p:pic>
        <p:nvPicPr>
          <p:cNvPr id="13" name="Imagen 12">
            <a:extLst>
              <a:ext uri="{FF2B5EF4-FFF2-40B4-BE49-F238E27FC236}">
                <a16:creationId xmlns:a16="http://schemas.microsoft.com/office/drawing/2014/main" id="{4403931E-6E84-4AE9-9C37-B1953AC0E7D1}"/>
              </a:ext>
            </a:extLst>
          </p:cNvPr>
          <p:cNvPicPr/>
          <p:nvPr/>
        </p:nvPicPr>
        <p:blipFill>
          <a:blip r:embed="rId2"/>
          <a:stretch>
            <a:fillRect/>
          </a:stretch>
        </p:blipFill>
        <p:spPr>
          <a:xfrm>
            <a:off x="9357392" y="1862964"/>
            <a:ext cx="795528" cy="998472"/>
          </a:xfrm>
          <a:prstGeom prst="rect">
            <a:avLst/>
          </a:prstGeom>
        </p:spPr>
      </p:pic>
      <p:pic>
        <p:nvPicPr>
          <p:cNvPr id="14" name="Imagen 13">
            <a:extLst>
              <a:ext uri="{FF2B5EF4-FFF2-40B4-BE49-F238E27FC236}">
                <a16:creationId xmlns:a16="http://schemas.microsoft.com/office/drawing/2014/main" id="{5245F138-3720-4030-90C0-0A44E2B1604F}"/>
              </a:ext>
            </a:extLst>
          </p:cNvPr>
          <p:cNvPicPr/>
          <p:nvPr/>
        </p:nvPicPr>
        <p:blipFill>
          <a:blip r:embed="rId3">
            <a:extLst>
              <a:ext uri="{28A0092B-C50C-407E-A947-70E740481C1C}">
                <a14:useLocalDpi xmlns:a14="http://schemas.microsoft.com/office/drawing/2010/main" val="0"/>
              </a:ext>
            </a:extLst>
          </a:blip>
          <a:stretch>
            <a:fillRect/>
          </a:stretch>
        </p:blipFill>
        <p:spPr>
          <a:xfrm>
            <a:off x="9357392" y="2911479"/>
            <a:ext cx="1052500" cy="822574"/>
          </a:xfrm>
          <a:prstGeom prst="rect">
            <a:avLst/>
          </a:prstGeom>
        </p:spPr>
      </p:pic>
      <p:pic>
        <p:nvPicPr>
          <p:cNvPr id="15" name="Imagen 14">
            <a:extLst>
              <a:ext uri="{FF2B5EF4-FFF2-40B4-BE49-F238E27FC236}">
                <a16:creationId xmlns:a16="http://schemas.microsoft.com/office/drawing/2014/main" id="{7A444B53-828C-4942-963A-10D63F299F43}"/>
              </a:ext>
            </a:extLst>
          </p:cNvPr>
          <p:cNvPicPr/>
          <p:nvPr/>
        </p:nvPicPr>
        <p:blipFill>
          <a:blip r:embed="rId4">
            <a:extLst>
              <a:ext uri="{28A0092B-C50C-407E-A947-70E740481C1C}">
                <a14:useLocalDpi xmlns:a14="http://schemas.microsoft.com/office/drawing/2010/main" val="0"/>
              </a:ext>
            </a:extLst>
          </a:blip>
          <a:stretch>
            <a:fillRect/>
          </a:stretch>
        </p:blipFill>
        <p:spPr>
          <a:xfrm>
            <a:off x="9227439" y="3869566"/>
            <a:ext cx="1312406" cy="720600"/>
          </a:xfrm>
          <a:prstGeom prst="rect">
            <a:avLst/>
          </a:prstGeom>
        </p:spPr>
      </p:pic>
      <p:pic>
        <p:nvPicPr>
          <p:cNvPr id="16" name="Imagen 15" descr="Máquina Cortadora de Etiquetas PVC - XL Plastics">
            <a:extLst>
              <a:ext uri="{FF2B5EF4-FFF2-40B4-BE49-F238E27FC236}">
                <a16:creationId xmlns:a16="http://schemas.microsoft.com/office/drawing/2014/main" id="{12B3C6B7-459B-4C24-B8E9-0717AB2FABB7}"/>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9066372" y="4827653"/>
            <a:ext cx="1719008" cy="720600"/>
          </a:xfrm>
          <a:prstGeom prst="rect">
            <a:avLst/>
          </a:prstGeom>
          <a:ln>
            <a:noFill/>
          </a:ln>
          <a:effectLst>
            <a:softEdge rad="112500"/>
          </a:effectLst>
        </p:spPr>
      </p:pic>
      <p:pic>
        <p:nvPicPr>
          <p:cNvPr id="17" name="Imagen 16">
            <a:extLst>
              <a:ext uri="{FF2B5EF4-FFF2-40B4-BE49-F238E27FC236}">
                <a16:creationId xmlns:a16="http://schemas.microsoft.com/office/drawing/2014/main" id="{23B95975-2660-4D76-ADEE-419CDF699CBC}"/>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9269673" y="5656462"/>
            <a:ext cx="1312406" cy="720600"/>
          </a:xfrm>
          <a:prstGeom prst="rect">
            <a:avLst/>
          </a:prstGeom>
          <a:noFill/>
          <a:ln>
            <a:noFill/>
          </a:ln>
        </p:spPr>
      </p:pic>
      <p:pic>
        <p:nvPicPr>
          <p:cNvPr id="7170" name="Picture 2" descr="▷ Definicion de procedimiento [ 2021 ]">
            <a:extLst>
              <a:ext uri="{FF2B5EF4-FFF2-40B4-BE49-F238E27FC236}">
                <a16:creationId xmlns:a16="http://schemas.microsoft.com/office/drawing/2014/main" id="{D6D5BD96-2F9C-4F51-9A04-A45E857331E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25093" y="4137820"/>
            <a:ext cx="2929661" cy="13796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31355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8DE0A54E-0FAD-41EB-A98B-6D46C5A27BB8}"/>
              </a:ext>
            </a:extLst>
          </p:cNvPr>
          <p:cNvSpPr/>
          <p:nvPr/>
        </p:nvSpPr>
        <p:spPr>
          <a:xfrm>
            <a:off x="829057" y="1206154"/>
            <a:ext cx="4562856" cy="1518886"/>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just"/>
            <a:r>
              <a:rPr lang="es-MX" sz="1400" dirty="0">
                <a:solidFill>
                  <a:srgbClr val="000000"/>
                </a:solidFill>
                <a:latin typeface="Times New Roman" panose="02020603050405020304" pitchFamily="18" charset="0"/>
              </a:rPr>
              <a:t>Se diseño medidas de gestión con criterios de prevención, mitigación y control de riesgos que garanticen la seguridad y salud de los trabajadores que se encuentran expuestos a riesgos debido a sus actividades, dentro de los cuales se plantea.</a:t>
            </a:r>
            <a:endParaRPr lang="es-419" sz="1400" dirty="0">
              <a:solidFill>
                <a:srgbClr val="000000"/>
              </a:solidFill>
              <a:latin typeface="Times New Roman" panose="02020603050405020304" pitchFamily="18" charset="0"/>
            </a:endParaRPr>
          </a:p>
        </p:txBody>
      </p:sp>
      <p:sp>
        <p:nvSpPr>
          <p:cNvPr id="7" name="Rectángulo 6">
            <a:extLst>
              <a:ext uri="{FF2B5EF4-FFF2-40B4-BE49-F238E27FC236}">
                <a16:creationId xmlns:a16="http://schemas.microsoft.com/office/drawing/2014/main" id="{E94AB890-EC64-492E-820D-868C1247BB72}"/>
              </a:ext>
            </a:extLst>
          </p:cNvPr>
          <p:cNvSpPr/>
          <p:nvPr/>
        </p:nvSpPr>
        <p:spPr>
          <a:xfrm>
            <a:off x="838200" y="4040570"/>
            <a:ext cx="4498848" cy="1655957"/>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just"/>
            <a:r>
              <a:rPr lang="es-MX" sz="1400" dirty="0">
                <a:solidFill>
                  <a:srgbClr val="000000"/>
                </a:solidFill>
                <a:latin typeface="Times New Roman" panose="02020603050405020304" pitchFamily="18" charset="0"/>
              </a:rPr>
              <a:t>Con las medidas de prevención planteadas se realizó nuevamente una evaluación de riesgos, obteniendo una disminución significativa de sufrir accidentes o enfermedades laborales. </a:t>
            </a:r>
          </a:p>
        </p:txBody>
      </p:sp>
      <p:sp>
        <p:nvSpPr>
          <p:cNvPr id="8" name="Título 1">
            <a:extLst>
              <a:ext uri="{FF2B5EF4-FFF2-40B4-BE49-F238E27FC236}">
                <a16:creationId xmlns:a16="http://schemas.microsoft.com/office/drawing/2014/main" id="{9797C9C7-C051-4909-93F0-6DA252E7BF7B}"/>
              </a:ext>
            </a:extLst>
          </p:cNvPr>
          <p:cNvSpPr>
            <a:spLocks noGrp="1"/>
          </p:cNvSpPr>
          <p:nvPr>
            <p:ph type="title"/>
          </p:nvPr>
        </p:nvSpPr>
        <p:spPr>
          <a:xfrm>
            <a:off x="838200" y="365125"/>
            <a:ext cx="10515600" cy="576707"/>
          </a:xfrm>
        </p:spPr>
        <p:txBody>
          <a:bodyPr>
            <a:normAutofit/>
          </a:bodyPr>
          <a:lstStyle/>
          <a:p>
            <a:pPr algn="ctr"/>
            <a:r>
              <a:rPr lang="es-MX" b="1" dirty="0">
                <a:ln w="22225">
                  <a:solidFill>
                    <a:schemeClr val="accent2"/>
                  </a:solidFill>
                  <a:prstDash val="solid"/>
                </a:ln>
                <a:solidFill>
                  <a:schemeClr val="accent2">
                    <a:lumMod val="40000"/>
                    <a:lumOff val="60000"/>
                  </a:schemeClr>
                </a:solidFill>
                <a:latin typeface="Times New Roman" panose="02020603050405020304" pitchFamily="18" charset="0"/>
                <a:ea typeface="Times New Roman" panose="02020603050405020304" pitchFamily="18" charset="0"/>
                <a:cs typeface="Times New Roman" panose="02020603050405020304" pitchFamily="18" charset="0"/>
              </a:rPr>
              <a:t>CONCLUSIONES</a:t>
            </a:r>
            <a:endParaRPr lang="es-419" sz="4800" b="1" dirty="0">
              <a:ln w="22225">
                <a:solidFill>
                  <a:schemeClr val="accent2"/>
                </a:solidFill>
                <a:prstDash val="solid"/>
              </a:ln>
              <a:solidFill>
                <a:schemeClr val="accent2">
                  <a:lumMod val="40000"/>
                  <a:lumOff val="60000"/>
                </a:schemeClr>
              </a:solidFill>
            </a:endParaRPr>
          </a:p>
        </p:txBody>
      </p:sp>
      <p:sp>
        <p:nvSpPr>
          <p:cNvPr id="9" name="Rectángulo 8">
            <a:extLst>
              <a:ext uri="{FF2B5EF4-FFF2-40B4-BE49-F238E27FC236}">
                <a16:creationId xmlns:a16="http://schemas.microsoft.com/office/drawing/2014/main" id="{3487E31B-64BE-46E2-B593-35400FF6A8F2}"/>
              </a:ext>
            </a:extLst>
          </p:cNvPr>
          <p:cNvSpPr/>
          <p:nvPr/>
        </p:nvSpPr>
        <p:spPr>
          <a:xfrm>
            <a:off x="6096000" y="3766471"/>
            <a:ext cx="2791968" cy="1140075"/>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just"/>
            <a:r>
              <a:rPr lang="es-MX" sz="1200" dirty="0">
                <a:solidFill>
                  <a:srgbClr val="000000"/>
                </a:solidFill>
                <a:latin typeface="Times New Roman" panose="02020603050405020304" pitchFamily="18" charset="0"/>
              </a:rPr>
              <a:t>6 riesgo importantes pasaron a ser:</a:t>
            </a:r>
          </a:p>
          <a:p>
            <a:pPr algn="just"/>
            <a:r>
              <a:rPr lang="es-MX" sz="1200" dirty="0">
                <a:solidFill>
                  <a:srgbClr val="000000"/>
                </a:solidFill>
                <a:latin typeface="Times New Roman" panose="02020603050405020304" pitchFamily="18" charset="0"/>
              </a:rPr>
              <a:t> </a:t>
            </a:r>
          </a:p>
          <a:p>
            <a:pPr lvl="1" algn="just"/>
            <a:r>
              <a:rPr lang="es-MX" sz="1200" dirty="0">
                <a:solidFill>
                  <a:srgbClr val="000000"/>
                </a:solidFill>
                <a:latin typeface="Times New Roman" panose="02020603050405020304" pitchFamily="18" charset="0"/>
              </a:rPr>
              <a:t>3 riesgos tolerables. </a:t>
            </a:r>
          </a:p>
          <a:p>
            <a:pPr lvl="1" algn="just"/>
            <a:r>
              <a:rPr lang="es-MX" sz="1200" dirty="0">
                <a:solidFill>
                  <a:srgbClr val="000000"/>
                </a:solidFill>
                <a:latin typeface="Times New Roman" panose="02020603050405020304" pitchFamily="18" charset="0"/>
              </a:rPr>
              <a:t>2 riesgos triviales. </a:t>
            </a:r>
          </a:p>
          <a:p>
            <a:pPr lvl="1" algn="just"/>
            <a:r>
              <a:rPr lang="es-MX" sz="1200" dirty="0">
                <a:solidFill>
                  <a:srgbClr val="000000"/>
                </a:solidFill>
                <a:latin typeface="Times New Roman" panose="02020603050405020304" pitchFamily="18" charset="0"/>
              </a:rPr>
              <a:t>1 riesgo moderado.</a:t>
            </a:r>
            <a:endParaRPr lang="es-419" sz="1200" dirty="0">
              <a:solidFill>
                <a:srgbClr val="000000"/>
              </a:solidFill>
              <a:latin typeface="Times New Roman" panose="02020603050405020304" pitchFamily="18" charset="0"/>
            </a:endParaRPr>
          </a:p>
        </p:txBody>
      </p:sp>
      <p:sp>
        <p:nvSpPr>
          <p:cNvPr id="11" name="Rectángulo 10">
            <a:extLst>
              <a:ext uri="{FF2B5EF4-FFF2-40B4-BE49-F238E27FC236}">
                <a16:creationId xmlns:a16="http://schemas.microsoft.com/office/drawing/2014/main" id="{617C1300-4883-4D20-A33D-F68E6552CB1D}"/>
              </a:ext>
            </a:extLst>
          </p:cNvPr>
          <p:cNvSpPr/>
          <p:nvPr/>
        </p:nvSpPr>
        <p:spPr>
          <a:xfrm>
            <a:off x="6096000" y="5249265"/>
            <a:ext cx="2791968" cy="1054672"/>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s-MX" sz="1200" dirty="0">
                <a:solidFill>
                  <a:srgbClr val="000000"/>
                </a:solidFill>
                <a:latin typeface="Times New Roman" panose="02020603050405020304" pitchFamily="18" charset="0"/>
              </a:rPr>
              <a:t>39 riesgos moderados pasaron a ser:</a:t>
            </a:r>
          </a:p>
          <a:p>
            <a:r>
              <a:rPr lang="es-MX" sz="1200" dirty="0">
                <a:solidFill>
                  <a:srgbClr val="000000"/>
                </a:solidFill>
                <a:latin typeface="Times New Roman" panose="02020603050405020304" pitchFamily="18" charset="0"/>
              </a:rPr>
              <a:t> </a:t>
            </a:r>
          </a:p>
          <a:p>
            <a:pPr lvl="1"/>
            <a:r>
              <a:rPr lang="es-MX" sz="1200" dirty="0">
                <a:solidFill>
                  <a:srgbClr val="000000"/>
                </a:solidFill>
                <a:latin typeface="Times New Roman" panose="02020603050405020304" pitchFamily="18" charset="0"/>
              </a:rPr>
              <a:t>33 riesgos tolerables y </a:t>
            </a:r>
          </a:p>
          <a:p>
            <a:pPr lvl="1"/>
            <a:r>
              <a:rPr lang="es-MX" sz="1200" dirty="0">
                <a:solidFill>
                  <a:srgbClr val="000000"/>
                </a:solidFill>
                <a:latin typeface="Times New Roman" panose="02020603050405020304" pitchFamily="18" charset="0"/>
              </a:rPr>
              <a:t>6 riesgos triviales.</a:t>
            </a:r>
            <a:endParaRPr lang="es-419" sz="1200" dirty="0">
              <a:solidFill>
                <a:srgbClr val="000000"/>
              </a:solidFill>
              <a:latin typeface="Times New Roman" panose="02020603050405020304" pitchFamily="18" charset="0"/>
            </a:endParaRPr>
          </a:p>
        </p:txBody>
      </p:sp>
      <p:sp>
        <p:nvSpPr>
          <p:cNvPr id="12" name="Rectángulo 11">
            <a:extLst>
              <a:ext uri="{FF2B5EF4-FFF2-40B4-BE49-F238E27FC236}">
                <a16:creationId xmlns:a16="http://schemas.microsoft.com/office/drawing/2014/main" id="{5D59A7E6-1D5B-4858-B216-262FD1CDF406}"/>
              </a:ext>
            </a:extLst>
          </p:cNvPr>
          <p:cNvSpPr/>
          <p:nvPr/>
        </p:nvSpPr>
        <p:spPr>
          <a:xfrm>
            <a:off x="6096000" y="1178594"/>
            <a:ext cx="2350008" cy="720600"/>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r>
              <a:rPr lang="es-MX" sz="1200" dirty="0">
                <a:solidFill>
                  <a:srgbClr val="000000"/>
                </a:solidFill>
                <a:latin typeface="Times New Roman" panose="02020603050405020304" pitchFamily="18" charset="0"/>
              </a:rPr>
              <a:t>2 medidas de prevención y control en las instalaciones. </a:t>
            </a:r>
            <a:endParaRPr lang="es-419" sz="1200" dirty="0">
              <a:solidFill>
                <a:srgbClr val="000000"/>
              </a:solidFill>
              <a:latin typeface="Times New Roman" panose="02020603050405020304" pitchFamily="18" charset="0"/>
            </a:endParaRPr>
          </a:p>
        </p:txBody>
      </p:sp>
      <p:sp>
        <p:nvSpPr>
          <p:cNvPr id="13" name="Rectángulo 12">
            <a:extLst>
              <a:ext uri="{FF2B5EF4-FFF2-40B4-BE49-F238E27FC236}">
                <a16:creationId xmlns:a16="http://schemas.microsoft.com/office/drawing/2014/main" id="{33D4E787-7AAE-4D4C-9D5E-B4AB4002C391}"/>
              </a:ext>
            </a:extLst>
          </p:cNvPr>
          <p:cNvSpPr/>
          <p:nvPr/>
        </p:nvSpPr>
        <p:spPr>
          <a:xfrm>
            <a:off x="8887968" y="1178594"/>
            <a:ext cx="2350008" cy="7206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r>
              <a:rPr lang="es-MX" sz="1200" dirty="0">
                <a:solidFill>
                  <a:srgbClr val="000000"/>
                </a:solidFill>
                <a:latin typeface="Times New Roman" panose="02020603050405020304" pitchFamily="18" charset="0"/>
              </a:rPr>
              <a:t>2 medidas de prevención y control en las máquinas.</a:t>
            </a:r>
            <a:endParaRPr lang="es-419" sz="1200" dirty="0">
              <a:solidFill>
                <a:srgbClr val="000000"/>
              </a:solidFill>
              <a:latin typeface="Times New Roman" panose="02020603050405020304" pitchFamily="18" charset="0"/>
            </a:endParaRPr>
          </a:p>
        </p:txBody>
      </p:sp>
      <p:sp>
        <p:nvSpPr>
          <p:cNvPr id="14" name="Rectángulo 13">
            <a:extLst>
              <a:ext uri="{FF2B5EF4-FFF2-40B4-BE49-F238E27FC236}">
                <a16:creationId xmlns:a16="http://schemas.microsoft.com/office/drawing/2014/main" id="{92378DE4-EB52-40E7-91A1-CA332BD1CFFE}"/>
              </a:ext>
            </a:extLst>
          </p:cNvPr>
          <p:cNvSpPr/>
          <p:nvPr/>
        </p:nvSpPr>
        <p:spPr>
          <a:xfrm>
            <a:off x="8887968" y="2278870"/>
            <a:ext cx="2350008" cy="72060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r>
              <a:rPr lang="es-MX" sz="1200" dirty="0">
                <a:solidFill>
                  <a:srgbClr val="000000"/>
                </a:solidFill>
                <a:latin typeface="Times New Roman" panose="02020603050405020304" pitchFamily="18" charset="0"/>
              </a:rPr>
              <a:t>5 medidas de prevención y control en el proceso.</a:t>
            </a:r>
            <a:endParaRPr lang="es-419" sz="1200" dirty="0">
              <a:solidFill>
                <a:srgbClr val="000000"/>
              </a:solidFill>
              <a:latin typeface="Times New Roman" panose="02020603050405020304" pitchFamily="18" charset="0"/>
            </a:endParaRPr>
          </a:p>
        </p:txBody>
      </p:sp>
      <p:sp>
        <p:nvSpPr>
          <p:cNvPr id="15" name="Rectángulo 14">
            <a:extLst>
              <a:ext uri="{FF2B5EF4-FFF2-40B4-BE49-F238E27FC236}">
                <a16:creationId xmlns:a16="http://schemas.microsoft.com/office/drawing/2014/main" id="{C4147034-35B4-4D09-B0CD-A44A60BC68FE}"/>
              </a:ext>
            </a:extLst>
          </p:cNvPr>
          <p:cNvSpPr/>
          <p:nvPr/>
        </p:nvSpPr>
        <p:spPr>
          <a:xfrm>
            <a:off x="6096000" y="2278870"/>
            <a:ext cx="2350008" cy="7206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s-MX" sz="1200" dirty="0">
                <a:solidFill>
                  <a:srgbClr val="000000"/>
                </a:solidFill>
                <a:latin typeface="Times New Roman" panose="02020603050405020304" pitchFamily="18" charset="0"/>
              </a:rPr>
              <a:t>6 medidas de prevención y control en el individuo</a:t>
            </a:r>
            <a:endParaRPr lang="es-419" sz="1200" dirty="0">
              <a:solidFill>
                <a:srgbClr val="000000"/>
              </a:solidFill>
              <a:latin typeface="Times New Roman" panose="02020603050405020304" pitchFamily="18" charset="0"/>
            </a:endParaRPr>
          </a:p>
        </p:txBody>
      </p:sp>
      <p:cxnSp>
        <p:nvCxnSpPr>
          <p:cNvPr id="17" name="Conector recto de flecha 16">
            <a:extLst>
              <a:ext uri="{FF2B5EF4-FFF2-40B4-BE49-F238E27FC236}">
                <a16:creationId xmlns:a16="http://schemas.microsoft.com/office/drawing/2014/main" id="{8B6A51F9-B88E-437B-B6C8-333FAEDA6F01}"/>
              </a:ext>
            </a:extLst>
          </p:cNvPr>
          <p:cNvCxnSpPr>
            <a:cxnSpLocks/>
            <a:stCxn id="7" idx="3"/>
            <a:endCxn id="9" idx="1"/>
          </p:cNvCxnSpPr>
          <p:nvPr/>
        </p:nvCxnSpPr>
        <p:spPr>
          <a:xfrm flipV="1">
            <a:off x="5337048" y="4336509"/>
            <a:ext cx="758952" cy="532040"/>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cxnSp>
        <p:nvCxnSpPr>
          <p:cNvPr id="21" name="Conector recto de flecha 20">
            <a:extLst>
              <a:ext uri="{FF2B5EF4-FFF2-40B4-BE49-F238E27FC236}">
                <a16:creationId xmlns:a16="http://schemas.microsoft.com/office/drawing/2014/main" id="{526CF819-4052-43D1-8933-EAB50D305520}"/>
              </a:ext>
            </a:extLst>
          </p:cNvPr>
          <p:cNvCxnSpPr>
            <a:cxnSpLocks/>
            <a:stCxn id="7" idx="3"/>
            <a:endCxn id="11" idx="1"/>
          </p:cNvCxnSpPr>
          <p:nvPr/>
        </p:nvCxnSpPr>
        <p:spPr>
          <a:xfrm>
            <a:off x="5337048" y="4868549"/>
            <a:ext cx="758952" cy="908052"/>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sp>
        <p:nvSpPr>
          <p:cNvPr id="32" name="Flecha: a la derecha 31">
            <a:extLst>
              <a:ext uri="{FF2B5EF4-FFF2-40B4-BE49-F238E27FC236}">
                <a16:creationId xmlns:a16="http://schemas.microsoft.com/office/drawing/2014/main" id="{CFAE6723-1DC0-493B-AAC6-D4AA57D362F1}"/>
              </a:ext>
            </a:extLst>
          </p:cNvPr>
          <p:cNvSpPr/>
          <p:nvPr/>
        </p:nvSpPr>
        <p:spPr>
          <a:xfrm>
            <a:off x="8522208" y="1453896"/>
            <a:ext cx="265176" cy="2743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33" name="Flecha: a la derecha 32">
            <a:extLst>
              <a:ext uri="{FF2B5EF4-FFF2-40B4-BE49-F238E27FC236}">
                <a16:creationId xmlns:a16="http://schemas.microsoft.com/office/drawing/2014/main" id="{DC458FA5-9B06-4EBB-9EBC-37EDE7CC4B7F}"/>
              </a:ext>
            </a:extLst>
          </p:cNvPr>
          <p:cNvSpPr/>
          <p:nvPr/>
        </p:nvSpPr>
        <p:spPr>
          <a:xfrm rot="10800000">
            <a:off x="8534400" y="2421353"/>
            <a:ext cx="265176" cy="274320"/>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419"/>
          </a:p>
        </p:txBody>
      </p:sp>
      <p:sp>
        <p:nvSpPr>
          <p:cNvPr id="34" name="Flecha: hacia abajo 33">
            <a:extLst>
              <a:ext uri="{FF2B5EF4-FFF2-40B4-BE49-F238E27FC236}">
                <a16:creationId xmlns:a16="http://schemas.microsoft.com/office/drawing/2014/main" id="{69AF937B-166D-42D7-933E-04AECDE46F8E}"/>
              </a:ext>
            </a:extLst>
          </p:cNvPr>
          <p:cNvSpPr/>
          <p:nvPr/>
        </p:nvSpPr>
        <p:spPr>
          <a:xfrm>
            <a:off x="9898380" y="1965597"/>
            <a:ext cx="329184" cy="266240"/>
          </a:xfrm>
          <a:prstGeom prst="down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s-419"/>
          </a:p>
        </p:txBody>
      </p:sp>
      <p:pic>
        <p:nvPicPr>
          <p:cNvPr id="9220" name="Picture 4" descr="Hombre escribe conclusión papeleo, hojas en diseño plano de carpeta |  Vector Premium">
            <a:extLst>
              <a:ext uri="{FF2B5EF4-FFF2-40B4-BE49-F238E27FC236}">
                <a16:creationId xmlns:a16="http://schemas.microsoft.com/office/drawing/2014/main" id="{60E1ED80-B099-4C36-A64E-E71FA53B22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09716" y="3537202"/>
            <a:ext cx="2570263" cy="2767344"/>
          </a:xfrm>
          <a:prstGeom prst="rect">
            <a:avLst/>
          </a:prstGeom>
          <a:noFill/>
          <a:extLst>
            <a:ext uri="{909E8E84-426E-40DD-AFC4-6F175D3DCCD1}">
              <a14:hiddenFill xmlns:a14="http://schemas.microsoft.com/office/drawing/2010/main">
                <a:solidFill>
                  <a:srgbClr val="FFFFFF"/>
                </a:solidFill>
              </a14:hiddenFill>
            </a:ext>
          </a:extLst>
        </p:spPr>
      </p:pic>
      <p:sp>
        <p:nvSpPr>
          <p:cNvPr id="37" name="Flecha: a la derecha 36">
            <a:extLst>
              <a:ext uri="{FF2B5EF4-FFF2-40B4-BE49-F238E27FC236}">
                <a16:creationId xmlns:a16="http://schemas.microsoft.com/office/drawing/2014/main" id="{2F5FB4C0-CCC1-4B35-8416-CDC3E955434D}"/>
              </a:ext>
            </a:extLst>
          </p:cNvPr>
          <p:cNvSpPr/>
          <p:nvPr/>
        </p:nvSpPr>
        <p:spPr>
          <a:xfrm>
            <a:off x="5611368" y="1401734"/>
            <a:ext cx="265176" cy="274320"/>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419"/>
          </a:p>
        </p:txBody>
      </p:sp>
    </p:spTree>
    <p:extLst>
      <p:ext uri="{BB962C8B-B14F-4D97-AF65-F5344CB8AC3E}">
        <p14:creationId xmlns:p14="http://schemas.microsoft.com/office/powerpoint/2010/main" val="14346677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CB40F42-60EF-48B2-BFC3-3F6F83A94F9B}"/>
              </a:ext>
            </a:extLst>
          </p:cNvPr>
          <p:cNvSpPr>
            <a:spLocks noGrp="1"/>
          </p:cNvSpPr>
          <p:nvPr>
            <p:ph type="title"/>
          </p:nvPr>
        </p:nvSpPr>
        <p:spPr>
          <a:xfrm>
            <a:off x="838200" y="365125"/>
            <a:ext cx="10515600" cy="723011"/>
          </a:xfrm>
        </p:spPr>
        <p:txBody>
          <a:bodyPr vert="horz" lIns="91440" tIns="45720" rIns="91440" bIns="45720" rtlCol="0" anchor="ctr">
            <a:noAutofit/>
          </a:bodyPr>
          <a:lstStyle/>
          <a:p>
            <a:pPr algn="ctr"/>
            <a:r>
              <a:rPr lang="es-MX"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RECOMENDACIONES</a:t>
            </a:r>
            <a:endParaRPr lang="es-419"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endParaRPr>
          </a:p>
        </p:txBody>
      </p:sp>
      <p:sp>
        <p:nvSpPr>
          <p:cNvPr id="4" name="Rectángulo 3">
            <a:extLst>
              <a:ext uri="{FF2B5EF4-FFF2-40B4-BE49-F238E27FC236}">
                <a16:creationId xmlns:a16="http://schemas.microsoft.com/office/drawing/2014/main" id="{DCDC3BFD-117C-44A9-B07A-967BFBDCE72A}"/>
              </a:ext>
            </a:extLst>
          </p:cNvPr>
          <p:cNvSpPr/>
          <p:nvPr/>
        </p:nvSpPr>
        <p:spPr>
          <a:xfrm>
            <a:off x="966217" y="1185054"/>
            <a:ext cx="4562856" cy="1393554"/>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just"/>
            <a:r>
              <a:rPr lang="es-MX" sz="1200" dirty="0">
                <a:latin typeface="Times New Roman" panose="02020603050405020304" pitchFamily="18" charset="0"/>
                <a:cs typeface="Times New Roman" panose="02020603050405020304" pitchFamily="18" charset="0"/>
              </a:rPr>
              <a:t>Se debe realizar un análisis de iluminación que ayude a conocer si los niveles actuales de luxes son los adecuados para actividades de impresión flexográfica, de no tener iluminación apropiada tomar gestión inmediata y realizar su cambio en función a normativa (D.E. 2393 Art. 56).</a:t>
            </a:r>
            <a:endParaRPr lang="es-419" sz="1200" dirty="0">
              <a:latin typeface="Times New Roman" panose="02020603050405020304" pitchFamily="18" charset="0"/>
              <a:cs typeface="Times New Roman" panose="02020603050405020304" pitchFamily="18" charset="0"/>
            </a:endParaRPr>
          </a:p>
        </p:txBody>
      </p:sp>
      <p:sp>
        <p:nvSpPr>
          <p:cNvPr id="5" name="Rectángulo 4">
            <a:extLst>
              <a:ext uri="{FF2B5EF4-FFF2-40B4-BE49-F238E27FC236}">
                <a16:creationId xmlns:a16="http://schemas.microsoft.com/office/drawing/2014/main" id="{FCC657FC-C1BD-4343-8D77-7D1D19D1C7A0}"/>
              </a:ext>
            </a:extLst>
          </p:cNvPr>
          <p:cNvSpPr/>
          <p:nvPr/>
        </p:nvSpPr>
        <p:spPr>
          <a:xfrm>
            <a:off x="966217" y="3015048"/>
            <a:ext cx="4562856" cy="1179157"/>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just"/>
            <a:r>
              <a:rPr lang="es-MX" sz="1200" dirty="0">
                <a:latin typeface="Times New Roman" panose="02020603050405020304" pitchFamily="18" charset="0"/>
                <a:cs typeface="Times New Roman" panose="02020603050405020304" pitchFamily="18" charset="0"/>
              </a:rPr>
              <a:t>Dar gestión inmediata a la instalación de guardas de seguridad en la máquina de corte de cores de cartón (bobinas), debido a su exposición diaria y frecuente utilización sin ningún tipo de protección.</a:t>
            </a:r>
            <a:endParaRPr lang="es-419" sz="1200" dirty="0">
              <a:latin typeface="Times New Roman" panose="02020603050405020304" pitchFamily="18" charset="0"/>
              <a:cs typeface="Times New Roman" panose="02020603050405020304" pitchFamily="18" charset="0"/>
            </a:endParaRPr>
          </a:p>
        </p:txBody>
      </p:sp>
      <p:sp>
        <p:nvSpPr>
          <p:cNvPr id="6" name="Rectángulo 5">
            <a:extLst>
              <a:ext uri="{FF2B5EF4-FFF2-40B4-BE49-F238E27FC236}">
                <a16:creationId xmlns:a16="http://schemas.microsoft.com/office/drawing/2014/main" id="{0D1EB310-0380-411E-AB99-DA9EA818D77B}"/>
              </a:ext>
            </a:extLst>
          </p:cNvPr>
          <p:cNvSpPr/>
          <p:nvPr/>
        </p:nvSpPr>
        <p:spPr>
          <a:xfrm>
            <a:off x="966217" y="4630645"/>
            <a:ext cx="4562856" cy="1294667"/>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just"/>
            <a:r>
              <a:rPr lang="es-MX" sz="1200" dirty="0">
                <a:latin typeface="Times New Roman" panose="02020603050405020304" pitchFamily="18" charset="0"/>
                <a:cs typeface="Times New Roman" panose="02020603050405020304" pitchFamily="18" charset="0"/>
              </a:rPr>
              <a:t>Se recomienda realizar un análisis ergonómico que determine las potenciales fuentes de riesgo que puedan provocar trastornos musculo-esqueléticos en el transporte, montaje y desmontaje de rollos de lámina plástica.</a:t>
            </a:r>
            <a:endParaRPr lang="es-419" sz="1200" dirty="0">
              <a:latin typeface="Times New Roman" panose="02020603050405020304" pitchFamily="18" charset="0"/>
              <a:cs typeface="Times New Roman" panose="02020603050405020304" pitchFamily="18" charset="0"/>
            </a:endParaRPr>
          </a:p>
        </p:txBody>
      </p:sp>
      <p:sp>
        <p:nvSpPr>
          <p:cNvPr id="7" name="Rectángulo 6">
            <a:extLst>
              <a:ext uri="{FF2B5EF4-FFF2-40B4-BE49-F238E27FC236}">
                <a16:creationId xmlns:a16="http://schemas.microsoft.com/office/drawing/2014/main" id="{3BD07CC3-4DFB-4890-B8B7-ECB1C6BC030A}"/>
              </a:ext>
            </a:extLst>
          </p:cNvPr>
          <p:cNvSpPr/>
          <p:nvPr/>
        </p:nvSpPr>
        <p:spPr>
          <a:xfrm>
            <a:off x="6348985" y="1185054"/>
            <a:ext cx="4562856" cy="13935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MX" sz="1200" dirty="0">
                <a:latin typeface="Times New Roman" panose="02020603050405020304" pitchFamily="18" charset="0"/>
                <a:cs typeface="Times New Roman" panose="02020603050405020304" pitchFamily="18" charset="0"/>
              </a:rPr>
              <a:t>Se debe de analizar la implementación de un elevador de bobina hidráulico con giro de brazo como opción considerable para eliminar de manera directa el riesgo que se presenta en el transporte, montaje y desmontaje de rollos de lámina plástica.</a:t>
            </a:r>
            <a:endParaRPr lang="es-419" sz="1200" dirty="0">
              <a:latin typeface="Times New Roman" panose="02020603050405020304" pitchFamily="18" charset="0"/>
              <a:cs typeface="Times New Roman" panose="02020603050405020304" pitchFamily="18" charset="0"/>
            </a:endParaRPr>
          </a:p>
          <a:p>
            <a:pPr lvl="1" algn="just"/>
            <a:endParaRPr lang="es-419" sz="1200" dirty="0">
              <a:latin typeface="Times New Roman" panose="02020603050405020304" pitchFamily="18" charset="0"/>
              <a:cs typeface="Times New Roman" panose="02020603050405020304" pitchFamily="18" charset="0"/>
            </a:endParaRPr>
          </a:p>
        </p:txBody>
      </p:sp>
      <p:sp>
        <p:nvSpPr>
          <p:cNvPr id="8" name="Rectángulo 7">
            <a:extLst>
              <a:ext uri="{FF2B5EF4-FFF2-40B4-BE49-F238E27FC236}">
                <a16:creationId xmlns:a16="http://schemas.microsoft.com/office/drawing/2014/main" id="{7E53582C-221F-4463-8C72-273AFB187C93}"/>
              </a:ext>
            </a:extLst>
          </p:cNvPr>
          <p:cNvSpPr/>
          <p:nvPr/>
        </p:nvSpPr>
        <p:spPr>
          <a:xfrm>
            <a:off x="6348985" y="3015048"/>
            <a:ext cx="4562856" cy="1179158"/>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just"/>
            <a:r>
              <a:rPr lang="es-MX" sz="1200" dirty="0">
                <a:latin typeface="Times New Roman" panose="02020603050405020304" pitchFamily="18" charset="0"/>
                <a:cs typeface="Times New Roman" panose="02020603050405020304" pitchFamily="18" charset="0"/>
              </a:rPr>
              <a:t>Desarrollar un plan de inspecciones de las instalaciones de la planta y de la infraestructura de cada una de las máquinas. </a:t>
            </a:r>
            <a:endParaRPr lang="es-419" sz="1200" dirty="0">
              <a:latin typeface="Times New Roman" panose="02020603050405020304" pitchFamily="18" charset="0"/>
              <a:cs typeface="Times New Roman" panose="02020603050405020304" pitchFamily="18" charset="0"/>
            </a:endParaRPr>
          </a:p>
          <a:p>
            <a:pPr lvl="1"/>
            <a:endParaRPr lang="es-419" sz="1200" dirty="0">
              <a:latin typeface="Times New Roman" panose="02020603050405020304" pitchFamily="18" charset="0"/>
              <a:cs typeface="Times New Roman" panose="02020603050405020304" pitchFamily="18" charset="0"/>
            </a:endParaRPr>
          </a:p>
        </p:txBody>
      </p:sp>
      <p:sp>
        <p:nvSpPr>
          <p:cNvPr id="9" name="Rectángulo 8">
            <a:extLst>
              <a:ext uri="{FF2B5EF4-FFF2-40B4-BE49-F238E27FC236}">
                <a16:creationId xmlns:a16="http://schemas.microsoft.com/office/drawing/2014/main" id="{664D6B2C-C324-4E4C-BCCE-940A10B5248C}"/>
              </a:ext>
            </a:extLst>
          </p:cNvPr>
          <p:cNvSpPr/>
          <p:nvPr/>
        </p:nvSpPr>
        <p:spPr>
          <a:xfrm>
            <a:off x="6348985" y="4630645"/>
            <a:ext cx="4562856" cy="1294667"/>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just"/>
            <a:r>
              <a:rPr lang="es-MX" sz="1200" dirty="0">
                <a:latin typeface="Times New Roman" panose="02020603050405020304" pitchFamily="18" charset="0"/>
                <a:cs typeface="Times New Roman" panose="02020603050405020304" pitchFamily="18" charset="0"/>
              </a:rPr>
              <a:t>La capacitación y concientización periódica a los trabajadores debe encontrarse dentro del plan de trabajo del área de Seguridad Industrial con el objetivo de mantener al personal con el conocimiento e información necesaria de los riesgos a los que se encuentra expuesto en su puesto de trabajo, así como la prevención de los mismos.</a:t>
            </a:r>
            <a:endParaRPr lang="es-419"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108338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La importancia de dar gracias | Ruiz-Healy Times">
            <a:extLst>
              <a:ext uri="{FF2B5EF4-FFF2-40B4-BE49-F238E27FC236}">
                <a16:creationId xmlns:a16="http://schemas.microsoft.com/office/drawing/2014/main" id="{CB3B7E71-345B-494F-B2EA-C703A780CA2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52453" y="838073"/>
            <a:ext cx="8288262"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19051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8FD87367-5B86-4A3C-BCD1-6F9427019D94}"/>
              </a:ext>
            </a:extLst>
          </p:cNvPr>
          <p:cNvSpPr/>
          <p:nvPr/>
        </p:nvSpPr>
        <p:spPr>
          <a:xfrm>
            <a:off x="435895" y="2463412"/>
            <a:ext cx="2898648" cy="267004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just"/>
            <a:r>
              <a:rPr lang="es-MX" sz="1400" dirty="0">
                <a:solidFill>
                  <a:srgbClr val="000000"/>
                </a:solidFill>
                <a:effectLst/>
                <a:latin typeface="Times New Roman" panose="02020603050405020304" pitchFamily="18" charset="0"/>
                <a:ea typeface="Times New Roman" panose="02020603050405020304" pitchFamily="18" charset="0"/>
              </a:rPr>
              <a:t>Elaborar procedimientos de trabajo seguro mediante el análisis del proceso de elaboración de empaques flexibles para desarrollar las medidas de seguridad que eliminen, disminuyan y controlen los riesgos a los que están expuestos los operadores y ayudantes de operación que intervienen en la elaboración de los empaques flexibles.</a:t>
            </a:r>
            <a:endParaRPr lang="es-419" sz="1400" dirty="0">
              <a:solidFill>
                <a:srgbClr val="000000"/>
              </a:solidFill>
              <a:effectLst/>
              <a:latin typeface="Times New Roman" panose="02020603050405020304" pitchFamily="18" charset="0"/>
              <a:ea typeface="Times New Roman" panose="02020603050405020304" pitchFamily="18" charset="0"/>
            </a:endParaRPr>
          </a:p>
          <a:p>
            <a:pPr algn="ctr"/>
            <a:endParaRPr lang="es-419" sz="1400" dirty="0"/>
          </a:p>
        </p:txBody>
      </p:sp>
      <p:sp>
        <p:nvSpPr>
          <p:cNvPr id="5" name="Elipse 4">
            <a:extLst>
              <a:ext uri="{FF2B5EF4-FFF2-40B4-BE49-F238E27FC236}">
                <a16:creationId xmlns:a16="http://schemas.microsoft.com/office/drawing/2014/main" id="{A4D79550-C1EA-46A2-86F4-98A541ACE58B}"/>
              </a:ext>
            </a:extLst>
          </p:cNvPr>
          <p:cNvSpPr/>
          <p:nvPr/>
        </p:nvSpPr>
        <p:spPr>
          <a:xfrm>
            <a:off x="787939" y="1068129"/>
            <a:ext cx="2194560" cy="86868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s-MX" sz="1800" b="1" dirty="0">
                <a:effectLst/>
                <a:latin typeface="Times New Roman" panose="02020603050405020304" pitchFamily="18" charset="0"/>
                <a:ea typeface="Times New Roman" panose="02020603050405020304" pitchFamily="18" charset="0"/>
              </a:rPr>
              <a:t>OBJETIVO GENERAL</a:t>
            </a:r>
            <a:endParaRPr lang="es-419" sz="1800" b="1" dirty="0">
              <a:effectLst/>
              <a:latin typeface="Times New Roman" panose="02020603050405020304" pitchFamily="18" charset="0"/>
              <a:ea typeface="Times New Roman" panose="02020603050405020304" pitchFamily="18" charset="0"/>
            </a:endParaRPr>
          </a:p>
        </p:txBody>
      </p:sp>
      <p:sp>
        <p:nvSpPr>
          <p:cNvPr id="6" name="Elipse 5">
            <a:extLst>
              <a:ext uri="{FF2B5EF4-FFF2-40B4-BE49-F238E27FC236}">
                <a16:creationId xmlns:a16="http://schemas.microsoft.com/office/drawing/2014/main" id="{F2396D25-CB89-4BB2-AD70-C2D948677D80}"/>
              </a:ext>
            </a:extLst>
          </p:cNvPr>
          <p:cNvSpPr/>
          <p:nvPr/>
        </p:nvSpPr>
        <p:spPr>
          <a:xfrm>
            <a:off x="4070801" y="2614923"/>
            <a:ext cx="2488692" cy="1112647"/>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s-MX" sz="1800" b="1" dirty="0">
                <a:effectLst/>
                <a:latin typeface="Times New Roman" panose="02020603050405020304" pitchFamily="18" charset="0"/>
                <a:ea typeface="Times New Roman" panose="02020603050405020304" pitchFamily="18" charset="0"/>
              </a:rPr>
              <a:t>OBJETIVOS ESPECIFICOS</a:t>
            </a:r>
            <a:endParaRPr lang="es-419" sz="1800" b="1" dirty="0">
              <a:effectLst/>
              <a:latin typeface="Times New Roman" panose="02020603050405020304" pitchFamily="18" charset="0"/>
              <a:ea typeface="Times New Roman" panose="02020603050405020304" pitchFamily="18" charset="0"/>
            </a:endParaRPr>
          </a:p>
        </p:txBody>
      </p:sp>
      <p:sp>
        <p:nvSpPr>
          <p:cNvPr id="7" name="Rectángulo 6">
            <a:extLst>
              <a:ext uri="{FF2B5EF4-FFF2-40B4-BE49-F238E27FC236}">
                <a16:creationId xmlns:a16="http://schemas.microsoft.com/office/drawing/2014/main" id="{0020C931-D616-479F-8D62-6926D8BF847F}"/>
              </a:ext>
            </a:extLst>
          </p:cNvPr>
          <p:cNvSpPr/>
          <p:nvPr/>
        </p:nvSpPr>
        <p:spPr>
          <a:xfrm>
            <a:off x="6876854" y="618490"/>
            <a:ext cx="4879251" cy="1318319"/>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just"/>
            <a:r>
              <a:rPr lang="es-MX" sz="1400" dirty="0">
                <a:solidFill>
                  <a:srgbClr val="000000"/>
                </a:solidFill>
                <a:effectLst/>
                <a:latin typeface="Times New Roman" panose="02020603050405020304" pitchFamily="18" charset="0"/>
                <a:ea typeface="Times New Roman" panose="02020603050405020304" pitchFamily="18" charset="0"/>
              </a:rPr>
              <a:t>Documentar los procesos que se desarrollan en la elaboración de empaques mediante la diagramación de los mismos, para que sean el insumo básico en la identificación de riesgos laborales asociados a esas actividades</a:t>
            </a:r>
            <a:endParaRPr lang="es-419" sz="1400" dirty="0"/>
          </a:p>
        </p:txBody>
      </p:sp>
      <p:sp>
        <p:nvSpPr>
          <p:cNvPr id="8" name="Rectángulo 7">
            <a:extLst>
              <a:ext uri="{FF2B5EF4-FFF2-40B4-BE49-F238E27FC236}">
                <a16:creationId xmlns:a16="http://schemas.microsoft.com/office/drawing/2014/main" id="{C353FCB7-CE34-4DD6-8E2D-334FAF006356}"/>
              </a:ext>
            </a:extLst>
          </p:cNvPr>
          <p:cNvSpPr/>
          <p:nvPr/>
        </p:nvSpPr>
        <p:spPr>
          <a:xfrm>
            <a:off x="6876854" y="2316353"/>
            <a:ext cx="4879251" cy="170978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just"/>
            <a:r>
              <a:rPr lang="es-MX" sz="1400" dirty="0">
                <a:solidFill>
                  <a:srgbClr val="000000"/>
                </a:solidFill>
                <a:effectLst/>
                <a:latin typeface="Times New Roman" panose="02020603050405020304" pitchFamily="18" charset="0"/>
                <a:ea typeface="Times New Roman" panose="02020603050405020304" pitchFamily="18" charset="0"/>
              </a:rPr>
              <a:t>Identificar los riesgos laborales presentes en la elaboración de empaques flexibles mediante el análisis de los peligros asociados a (materias primas, insumos, maquinaria, herramientas, formas de realizar la tarea, instalaciones) para su priorización en función de la afectación que podrían causar a los trabajadores con la ayuda de la metodología de Evaluación de Riesgos laborales del INSST.</a:t>
            </a:r>
            <a:endParaRPr lang="es-419" sz="1400" dirty="0">
              <a:solidFill>
                <a:srgbClr val="000000"/>
              </a:solidFill>
              <a:effectLst/>
              <a:latin typeface="Times New Roman" panose="02020603050405020304" pitchFamily="18" charset="0"/>
              <a:ea typeface="Times New Roman" panose="02020603050405020304" pitchFamily="18" charset="0"/>
            </a:endParaRPr>
          </a:p>
        </p:txBody>
      </p:sp>
      <p:sp>
        <p:nvSpPr>
          <p:cNvPr id="9" name="Rectángulo 8">
            <a:extLst>
              <a:ext uri="{FF2B5EF4-FFF2-40B4-BE49-F238E27FC236}">
                <a16:creationId xmlns:a16="http://schemas.microsoft.com/office/drawing/2014/main" id="{BD342E26-6A2D-4E2D-9F2A-A0240B2E450D}"/>
              </a:ext>
            </a:extLst>
          </p:cNvPr>
          <p:cNvSpPr/>
          <p:nvPr/>
        </p:nvSpPr>
        <p:spPr>
          <a:xfrm>
            <a:off x="6876853" y="4314246"/>
            <a:ext cx="4879251" cy="138246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just"/>
            <a:r>
              <a:rPr lang="es-MX" sz="1400" dirty="0">
                <a:solidFill>
                  <a:srgbClr val="000000"/>
                </a:solidFill>
                <a:effectLst/>
                <a:latin typeface="Times New Roman" panose="02020603050405020304" pitchFamily="18" charset="0"/>
                <a:ea typeface="Times New Roman" panose="02020603050405020304" pitchFamily="18" charset="0"/>
              </a:rPr>
              <a:t>Diseñar medidas de gestión de seguridad y salud ocupacional mediante la aplicación de los criterios de prevención, mitigación y control de riesgos laborales para garantizar la seguridad y salud de los trabajadores que laboran en el proceso de elaboración de empaques flexibles. </a:t>
            </a:r>
            <a:endParaRPr lang="es-419" sz="1400" dirty="0">
              <a:solidFill>
                <a:srgbClr val="000000"/>
              </a:solidFill>
              <a:effectLst/>
              <a:latin typeface="Times New Roman" panose="02020603050405020304" pitchFamily="18" charset="0"/>
              <a:ea typeface="Times New Roman" panose="02020603050405020304" pitchFamily="18" charset="0"/>
            </a:endParaRPr>
          </a:p>
        </p:txBody>
      </p:sp>
      <p:cxnSp>
        <p:nvCxnSpPr>
          <p:cNvPr id="13" name="Conector recto de flecha 12">
            <a:extLst>
              <a:ext uri="{FF2B5EF4-FFF2-40B4-BE49-F238E27FC236}">
                <a16:creationId xmlns:a16="http://schemas.microsoft.com/office/drawing/2014/main" id="{CF149A5E-7C09-4B02-A75D-530B2DC5DADB}"/>
              </a:ext>
            </a:extLst>
          </p:cNvPr>
          <p:cNvCxnSpPr>
            <a:cxnSpLocks/>
            <a:stCxn id="6" idx="0"/>
            <a:endCxn id="7" idx="1"/>
          </p:cNvCxnSpPr>
          <p:nvPr/>
        </p:nvCxnSpPr>
        <p:spPr>
          <a:xfrm flipV="1">
            <a:off x="5315147" y="1277650"/>
            <a:ext cx="1561707" cy="13372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Conector recto de flecha 14">
            <a:extLst>
              <a:ext uri="{FF2B5EF4-FFF2-40B4-BE49-F238E27FC236}">
                <a16:creationId xmlns:a16="http://schemas.microsoft.com/office/drawing/2014/main" id="{E10F96AD-A86F-4684-B967-D5F2447E803E}"/>
              </a:ext>
            </a:extLst>
          </p:cNvPr>
          <p:cNvCxnSpPr>
            <a:stCxn id="6" idx="4"/>
            <a:endCxn id="9" idx="1"/>
          </p:cNvCxnSpPr>
          <p:nvPr/>
        </p:nvCxnSpPr>
        <p:spPr>
          <a:xfrm>
            <a:off x="5315147" y="3727570"/>
            <a:ext cx="1561706" cy="12779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Conector recto de flecha 17">
            <a:extLst>
              <a:ext uri="{FF2B5EF4-FFF2-40B4-BE49-F238E27FC236}">
                <a16:creationId xmlns:a16="http://schemas.microsoft.com/office/drawing/2014/main" id="{A6D00EE7-E1CA-480B-9E2F-85FF604A866F}"/>
              </a:ext>
            </a:extLst>
          </p:cNvPr>
          <p:cNvCxnSpPr>
            <a:stCxn id="6" idx="6"/>
            <a:endCxn id="8" idx="1"/>
          </p:cNvCxnSpPr>
          <p:nvPr/>
        </p:nvCxnSpPr>
        <p:spPr>
          <a:xfrm>
            <a:off x="6559493" y="3171247"/>
            <a:ext cx="317361"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Conector recto de flecha 25">
            <a:extLst>
              <a:ext uri="{FF2B5EF4-FFF2-40B4-BE49-F238E27FC236}">
                <a16:creationId xmlns:a16="http://schemas.microsoft.com/office/drawing/2014/main" id="{582D3794-2DA3-43EC-A2E4-18E1EE746B6B}"/>
              </a:ext>
            </a:extLst>
          </p:cNvPr>
          <p:cNvCxnSpPr>
            <a:stCxn id="5" idx="4"/>
            <a:endCxn id="4" idx="0"/>
          </p:cNvCxnSpPr>
          <p:nvPr/>
        </p:nvCxnSpPr>
        <p:spPr>
          <a:xfrm>
            <a:off x="1885219" y="1936809"/>
            <a:ext cx="0" cy="5266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5122" name="Picture 2" descr="Cómo crear el objetivo de negocio – DigitAll Business">
            <a:extLst>
              <a:ext uri="{FF2B5EF4-FFF2-40B4-BE49-F238E27FC236}">
                <a16:creationId xmlns:a16="http://schemas.microsoft.com/office/drawing/2014/main" id="{39DA1EE4-4159-4A11-A6FD-0589AE87C1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5014" y="408579"/>
            <a:ext cx="2048823" cy="173814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2" name="AutoShape 8" descr="Prácticas de seguridad en los procesos industriales I EYM">
            <a:extLst>
              <a:ext uri="{FF2B5EF4-FFF2-40B4-BE49-F238E27FC236}">
                <a16:creationId xmlns:a16="http://schemas.microsoft.com/office/drawing/2014/main" id="{AA9F8D1B-1951-4A73-B254-5C3059F4541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419"/>
          </a:p>
        </p:txBody>
      </p:sp>
      <p:pic>
        <p:nvPicPr>
          <p:cNvPr id="33" name="Imagen 32">
            <a:extLst>
              <a:ext uri="{FF2B5EF4-FFF2-40B4-BE49-F238E27FC236}">
                <a16:creationId xmlns:a16="http://schemas.microsoft.com/office/drawing/2014/main" id="{D45E66AF-236E-431C-963C-EDB85D77E92B}"/>
              </a:ext>
            </a:extLst>
          </p:cNvPr>
          <p:cNvPicPr>
            <a:picLocks noChangeAspect="1"/>
          </p:cNvPicPr>
          <p:nvPr/>
        </p:nvPicPr>
        <p:blipFill rotWithShape="1">
          <a:blip r:embed="rId3"/>
          <a:srcRect l="12909" t="10697" r="17663"/>
          <a:stretch/>
        </p:blipFill>
        <p:spPr>
          <a:xfrm>
            <a:off x="3585014" y="4405181"/>
            <a:ext cx="2637651" cy="1891828"/>
          </a:xfrm>
          <a:prstGeom prst="rect">
            <a:avLst/>
          </a:prstGeom>
          <a:ln>
            <a:noFill/>
          </a:ln>
          <a:effectLst>
            <a:softEdge rad="112500"/>
          </a:effectLst>
        </p:spPr>
      </p:pic>
    </p:spTree>
    <p:extLst>
      <p:ext uri="{BB962C8B-B14F-4D97-AF65-F5344CB8AC3E}">
        <p14:creationId xmlns:p14="http://schemas.microsoft.com/office/powerpoint/2010/main" val="18989617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60227434-1197-40DD-8659-93BCB0194C71}"/>
              </a:ext>
            </a:extLst>
          </p:cNvPr>
          <p:cNvSpPr/>
          <p:nvPr/>
        </p:nvSpPr>
        <p:spPr>
          <a:xfrm>
            <a:off x="4396356" y="600934"/>
            <a:ext cx="4879251" cy="131831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just"/>
            <a:r>
              <a:rPr lang="es-ES" sz="1400" dirty="0">
                <a:solidFill>
                  <a:srgbClr val="000000"/>
                </a:solidFill>
                <a:latin typeface="Times New Roman" panose="02020603050405020304" pitchFamily="18" charset="0"/>
              </a:rPr>
              <a:t>La presente investigación es un estudio de tipo descriptivo-explicativo en el cual se analizó los riesgos a los que el trabajador está expuesto diariamente, posterior a ello se describió el procedimiento de trabajo con las normas de seguridad que se debe adoptar para el desarrollo de sus tareas.</a:t>
            </a:r>
            <a:endParaRPr lang="es-419" sz="1400" dirty="0">
              <a:solidFill>
                <a:srgbClr val="000000"/>
              </a:solidFill>
              <a:latin typeface="Times New Roman" panose="02020603050405020304" pitchFamily="18" charset="0"/>
            </a:endParaRPr>
          </a:p>
        </p:txBody>
      </p:sp>
      <p:sp>
        <p:nvSpPr>
          <p:cNvPr id="5" name="Rectángulo 4">
            <a:extLst>
              <a:ext uri="{FF2B5EF4-FFF2-40B4-BE49-F238E27FC236}">
                <a16:creationId xmlns:a16="http://schemas.microsoft.com/office/drawing/2014/main" id="{EAE108E2-13A0-44B0-ABD8-70BBB70E9805}"/>
              </a:ext>
            </a:extLst>
          </p:cNvPr>
          <p:cNvSpPr/>
          <p:nvPr/>
        </p:nvSpPr>
        <p:spPr>
          <a:xfrm>
            <a:off x="4396355" y="2342136"/>
            <a:ext cx="4879251" cy="144906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just"/>
            <a:r>
              <a:rPr lang="es-ES" sz="1400" dirty="0">
                <a:solidFill>
                  <a:srgbClr val="000000"/>
                </a:solidFill>
                <a:latin typeface="Times New Roman" panose="02020603050405020304" pitchFamily="18" charset="0"/>
              </a:rPr>
              <a:t>La investigación se desarrollo directamente en campo, la información fue obtenida directamente del sitio de trabajo, observando el proceso y analizando las actividades diarias que realizan los operadores y ayudantes, los análisis facilitaron la aplicación de los criterios técnicos de seguridad y salud para generar las normas de seguridad dentro de los procedimientos de trabajo</a:t>
            </a:r>
            <a:endParaRPr lang="es-419" sz="1400" dirty="0">
              <a:solidFill>
                <a:srgbClr val="000000"/>
              </a:solidFill>
              <a:latin typeface="Times New Roman" panose="02020603050405020304" pitchFamily="18" charset="0"/>
            </a:endParaRPr>
          </a:p>
        </p:txBody>
      </p:sp>
      <p:sp>
        <p:nvSpPr>
          <p:cNvPr id="6" name="Elipse 5">
            <a:extLst>
              <a:ext uri="{FF2B5EF4-FFF2-40B4-BE49-F238E27FC236}">
                <a16:creationId xmlns:a16="http://schemas.microsoft.com/office/drawing/2014/main" id="{CDDCF44F-DF59-43E4-AB7B-575B7AD21A38}"/>
              </a:ext>
            </a:extLst>
          </p:cNvPr>
          <p:cNvSpPr/>
          <p:nvPr/>
        </p:nvSpPr>
        <p:spPr>
          <a:xfrm>
            <a:off x="1077750" y="825754"/>
            <a:ext cx="2625569" cy="86868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1"/>
            <a:r>
              <a:rPr lang="es-MX" dirty="0">
                <a:latin typeface="Times New Roman" panose="02020603050405020304" pitchFamily="18" charset="0"/>
                <a:cs typeface="Times New Roman" panose="02020603050405020304" pitchFamily="18" charset="0"/>
              </a:rPr>
              <a:t>TIPO DE ESTUDIO</a:t>
            </a:r>
            <a:endParaRPr lang="es-419" dirty="0">
              <a:latin typeface="Times New Roman" panose="02020603050405020304" pitchFamily="18" charset="0"/>
              <a:cs typeface="Times New Roman" panose="02020603050405020304" pitchFamily="18" charset="0"/>
            </a:endParaRPr>
          </a:p>
        </p:txBody>
      </p:sp>
      <p:sp>
        <p:nvSpPr>
          <p:cNvPr id="7" name="Elipse 6">
            <a:extLst>
              <a:ext uri="{FF2B5EF4-FFF2-40B4-BE49-F238E27FC236}">
                <a16:creationId xmlns:a16="http://schemas.microsoft.com/office/drawing/2014/main" id="{5A459F03-4FA1-4837-A7AB-D878BC3EB2E4}"/>
              </a:ext>
            </a:extLst>
          </p:cNvPr>
          <p:cNvSpPr/>
          <p:nvPr/>
        </p:nvSpPr>
        <p:spPr>
          <a:xfrm>
            <a:off x="868074" y="2407511"/>
            <a:ext cx="3044920" cy="1318319"/>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lvl="1"/>
            <a:r>
              <a:rPr lang="es-MX" dirty="0"/>
              <a:t>MODALIDAD DE INVESTIGACIÓN</a:t>
            </a:r>
            <a:endParaRPr lang="es-419" dirty="0"/>
          </a:p>
        </p:txBody>
      </p:sp>
      <p:sp>
        <p:nvSpPr>
          <p:cNvPr id="9" name="Rectángulo 8">
            <a:extLst>
              <a:ext uri="{FF2B5EF4-FFF2-40B4-BE49-F238E27FC236}">
                <a16:creationId xmlns:a16="http://schemas.microsoft.com/office/drawing/2014/main" id="{871AF1F8-90DB-4368-8A2A-80931E08CB66}"/>
              </a:ext>
            </a:extLst>
          </p:cNvPr>
          <p:cNvSpPr/>
          <p:nvPr/>
        </p:nvSpPr>
        <p:spPr>
          <a:xfrm>
            <a:off x="4396354" y="4155727"/>
            <a:ext cx="4879251" cy="131831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just"/>
            <a:r>
              <a:rPr lang="es-ES" sz="1400" dirty="0">
                <a:solidFill>
                  <a:srgbClr val="000000"/>
                </a:solidFill>
                <a:latin typeface="Times New Roman" panose="02020603050405020304" pitchFamily="18" charset="0"/>
              </a:rPr>
              <a:t>Los dos puestos de trabajo (operador y ayudante) del proceso de elaboración de empaques flexibles, en las 7 máquinas que forman parte del proceso.</a:t>
            </a:r>
            <a:endParaRPr lang="es-419" sz="1400" dirty="0">
              <a:solidFill>
                <a:srgbClr val="000000"/>
              </a:solidFill>
              <a:latin typeface="Times New Roman" panose="02020603050405020304" pitchFamily="18" charset="0"/>
            </a:endParaRPr>
          </a:p>
        </p:txBody>
      </p:sp>
      <p:sp>
        <p:nvSpPr>
          <p:cNvPr id="12" name="Elipse 11">
            <a:extLst>
              <a:ext uri="{FF2B5EF4-FFF2-40B4-BE49-F238E27FC236}">
                <a16:creationId xmlns:a16="http://schemas.microsoft.com/office/drawing/2014/main" id="{DA331B23-4985-4AB4-9355-351FC8E5CDCE}"/>
              </a:ext>
            </a:extLst>
          </p:cNvPr>
          <p:cNvSpPr/>
          <p:nvPr/>
        </p:nvSpPr>
        <p:spPr>
          <a:xfrm>
            <a:off x="1077750" y="4353686"/>
            <a:ext cx="2762731" cy="92240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1"/>
            <a:r>
              <a:rPr lang="es-ES" dirty="0">
                <a:latin typeface="Times New Roman" panose="02020603050405020304" pitchFamily="18" charset="0"/>
                <a:cs typeface="Times New Roman" panose="02020603050405020304" pitchFamily="18" charset="0"/>
              </a:rPr>
              <a:t>POBLACIÓN</a:t>
            </a:r>
            <a:endParaRPr lang="es-419" dirty="0">
              <a:latin typeface="Times New Roman" panose="02020603050405020304" pitchFamily="18" charset="0"/>
              <a:cs typeface="Times New Roman" panose="02020603050405020304" pitchFamily="18" charset="0"/>
            </a:endParaRPr>
          </a:p>
        </p:txBody>
      </p:sp>
      <p:pic>
        <p:nvPicPr>
          <p:cNvPr id="6146" name="Picture 2" descr="Cumplimiento y Seguridad Industrial - GRUVAIN">
            <a:extLst>
              <a:ext uri="{FF2B5EF4-FFF2-40B4-BE49-F238E27FC236}">
                <a16:creationId xmlns:a16="http://schemas.microsoft.com/office/drawing/2014/main" id="{5A3251BD-2118-4FFD-804D-ACB1DC8B73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12767" y="2125486"/>
            <a:ext cx="2657830" cy="260702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91218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0FE0A3B-A954-4B29-8D2A-9E34352B35EC}"/>
              </a:ext>
            </a:extLst>
          </p:cNvPr>
          <p:cNvSpPr>
            <a:spLocks noGrp="1"/>
          </p:cNvSpPr>
          <p:nvPr>
            <p:ph type="title"/>
          </p:nvPr>
        </p:nvSpPr>
        <p:spPr/>
        <p:txBody>
          <a:bodyPr/>
          <a:lstStyle/>
          <a:p>
            <a:pPr algn="ctr"/>
            <a:r>
              <a:rPr lang="es-MX"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INSTRUMENTOS DE INVESTIGACIÓN</a:t>
            </a:r>
            <a:br>
              <a:rPr lang="es-419"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br>
            <a:endParaRPr lang="es-419" dirty="0"/>
          </a:p>
        </p:txBody>
      </p:sp>
      <p:sp>
        <p:nvSpPr>
          <p:cNvPr id="4" name="Rectángulo 3">
            <a:extLst>
              <a:ext uri="{FF2B5EF4-FFF2-40B4-BE49-F238E27FC236}">
                <a16:creationId xmlns:a16="http://schemas.microsoft.com/office/drawing/2014/main" id="{4DC49798-0C49-4F81-931A-4E68389FC139}"/>
              </a:ext>
            </a:extLst>
          </p:cNvPr>
          <p:cNvSpPr/>
          <p:nvPr/>
        </p:nvSpPr>
        <p:spPr>
          <a:xfrm>
            <a:off x="711284" y="2606040"/>
            <a:ext cx="4879251" cy="2029968"/>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just"/>
            <a:r>
              <a:rPr lang="es-ES" sz="1400" dirty="0">
                <a:solidFill>
                  <a:srgbClr val="000000"/>
                </a:solidFill>
                <a:latin typeface="Times New Roman" panose="02020603050405020304" pitchFamily="18" charset="0"/>
                <a:cs typeface="Times New Roman" panose="02020603050405020304" pitchFamily="18" charset="0"/>
              </a:rPr>
              <a:t>Las principales preguntas dentro de la entrevista fueron las siguientes:</a:t>
            </a:r>
            <a:endParaRPr lang="es-419" sz="1400" dirty="0">
              <a:solidFill>
                <a:srgbClr val="000000"/>
              </a:solidFill>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s-ES" sz="1400" dirty="0">
                <a:solidFill>
                  <a:srgbClr val="000000"/>
                </a:solidFill>
                <a:latin typeface="Times New Roman" panose="02020603050405020304" pitchFamily="18" charset="0"/>
                <a:cs typeface="Times New Roman" panose="02020603050405020304" pitchFamily="18" charset="0"/>
              </a:rPr>
              <a:t>¿Qué actividades realiza antes de encender la máquina?</a:t>
            </a:r>
            <a:endParaRPr lang="es-419" sz="1400" dirty="0">
              <a:solidFill>
                <a:srgbClr val="000000"/>
              </a:solidFill>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s-ES" sz="1400" dirty="0">
                <a:solidFill>
                  <a:srgbClr val="000000"/>
                </a:solidFill>
                <a:latin typeface="Times New Roman" panose="02020603050405020304" pitchFamily="18" charset="0"/>
                <a:cs typeface="Times New Roman" panose="02020603050405020304" pitchFamily="18" charset="0"/>
              </a:rPr>
              <a:t>¿Cuál es el procedimiento para realizar el arranque de la máquina?</a:t>
            </a:r>
            <a:endParaRPr lang="es-419" sz="1400" dirty="0">
              <a:solidFill>
                <a:srgbClr val="000000"/>
              </a:solidFill>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s-ES" sz="1400" dirty="0">
                <a:solidFill>
                  <a:srgbClr val="000000"/>
                </a:solidFill>
                <a:latin typeface="Times New Roman" panose="02020603050405020304" pitchFamily="18" charset="0"/>
                <a:cs typeface="Times New Roman" panose="02020603050405020304" pitchFamily="18" charset="0"/>
              </a:rPr>
              <a:t>¿Durante la producción, cuáles son las actividades que realiza?, detalle cronológicamente.</a:t>
            </a:r>
            <a:endParaRPr lang="es-419" sz="1400" dirty="0">
              <a:solidFill>
                <a:srgbClr val="000000"/>
              </a:solidFill>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s-ES" sz="1400" dirty="0">
                <a:solidFill>
                  <a:srgbClr val="000000"/>
                </a:solidFill>
                <a:latin typeface="Times New Roman" panose="02020603050405020304" pitchFamily="18" charset="0"/>
                <a:cs typeface="Times New Roman" panose="02020603050405020304" pitchFamily="18" charset="0"/>
              </a:rPr>
              <a:t>¿Qué actividad dentro de la maquina la considera con mayor dificultad?</a:t>
            </a:r>
          </a:p>
        </p:txBody>
      </p:sp>
      <p:sp>
        <p:nvSpPr>
          <p:cNvPr id="5" name="Rectángulo 4">
            <a:extLst>
              <a:ext uri="{FF2B5EF4-FFF2-40B4-BE49-F238E27FC236}">
                <a16:creationId xmlns:a16="http://schemas.microsoft.com/office/drawing/2014/main" id="{04FDB688-1BC0-4603-B225-0AD4B8E8AF10}"/>
              </a:ext>
            </a:extLst>
          </p:cNvPr>
          <p:cNvSpPr/>
          <p:nvPr/>
        </p:nvSpPr>
        <p:spPr>
          <a:xfrm>
            <a:off x="6474549" y="2606040"/>
            <a:ext cx="4879251" cy="1893761"/>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s-ES" sz="1400" dirty="0">
                <a:latin typeface="Times New Roman" panose="02020603050405020304" pitchFamily="18" charset="0"/>
                <a:cs typeface="Times New Roman" panose="02020603050405020304" pitchFamily="18" charset="0"/>
              </a:rPr>
              <a:t>Se utilizó la metodología del Instituto Nacional de Seguridad y Salud en el Trabajo para realizar el análisis de riesgos de la tarea que realizan los trabajadores en cada uno de sus puestos de trabajo, con el objetivo de determinar los riesgos a los que están expuestos </a:t>
            </a:r>
            <a:r>
              <a:rPr lang="es-ES" sz="1400" b="1" dirty="0">
                <a:latin typeface="Times New Roman" panose="02020603050405020304" pitchFamily="18" charset="0"/>
                <a:cs typeface="Times New Roman" panose="02020603050405020304" pitchFamily="18" charset="0"/>
              </a:rPr>
              <a:t>aun con las medidas de seguridad que tiene la empresa implantadas actualmente.</a:t>
            </a:r>
            <a:endParaRPr lang="es-419" sz="1400" b="1" dirty="0">
              <a:latin typeface="Times New Roman" panose="02020603050405020304" pitchFamily="18" charset="0"/>
              <a:cs typeface="Times New Roman" panose="02020603050405020304" pitchFamily="18" charset="0"/>
            </a:endParaRPr>
          </a:p>
        </p:txBody>
      </p:sp>
      <p:sp>
        <p:nvSpPr>
          <p:cNvPr id="7" name="Rectángulo 6">
            <a:extLst>
              <a:ext uri="{FF2B5EF4-FFF2-40B4-BE49-F238E27FC236}">
                <a16:creationId xmlns:a16="http://schemas.microsoft.com/office/drawing/2014/main" id="{D4A9E6F8-63BB-4E60-A37C-B6B128F4DD54}"/>
              </a:ext>
            </a:extLst>
          </p:cNvPr>
          <p:cNvSpPr/>
          <p:nvPr/>
        </p:nvSpPr>
        <p:spPr>
          <a:xfrm>
            <a:off x="754207" y="1508760"/>
            <a:ext cx="4793404" cy="859536"/>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s-ES" dirty="0"/>
              <a:t>ENTREVISTA A OPERADORES Y AYUDANTES</a:t>
            </a:r>
            <a:endParaRPr lang="es-419" dirty="0"/>
          </a:p>
        </p:txBody>
      </p:sp>
      <p:sp>
        <p:nvSpPr>
          <p:cNvPr id="8" name="Rectángulo 7">
            <a:extLst>
              <a:ext uri="{FF2B5EF4-FFF2-40B4-BE49-F238E27FC236}">
                <a16:creationId xmlns:a16="http://schemas.microsoft.com/office/drawing/2014/main" id="{E2DF8208-C226-4F1A-8E9F-807D09C26925}"/>
              </a:ext>
            </a:extLst>
          </p:cNvPr>
          <p:cNvSpPr/>
          <p:nvPr/>
        </p:nvSpPr>
        <p:spPr>
          <a:xfrm>
            <a:off x="6517471" y="1498664"/>
            <a:ext cx="4793404" cy="85953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ES" dirty="0"/>
              <a:t>EVALUACIÓN DE RIESGOS LABORALES DEL INSST</a:t>
            </a:r>
            <a:endParaRPr lang="es-419" dirty="0"/>
          </a:p>
        </p:txBody>
      </p:sp>
      <p:sp>
        <p:nvSpPr>
          <p:cNvPr id="9" name="Rectángulo 8">
            <a:extLst>
              <a:ext uri="{FF2B5EF4-FFF2-40B4-BE49-F238E27FC236}">
                <a16:creationId xmlns:a16="http://schemas.microsoft.com/office/drawing/2014/main" id="{EC9F9127-2B14-4751-805B-33EC2E0AB327}"/>
              </a:ext>
            </a:extLst>
          </p:cNvPr>
          <p:cNvSpPr/>
          <p:nvPr/>
        </p:nvSpPr>
        <p:spPr>
          <a:xfrm>
            <a:off x="711284" y="4902136"/>
            <a:ext cx="4879251" cy="829056"/>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just"/>
            <a:r>
              <a:rPr lang="es-ES" sz="1400" dirty="0">
                <a:solidFill>
                  <a:srgbClr val="000000"/>
                </a:solidFill>
                <a:latin typeface="Times New Roman" panose="02020603050405020304" pitchFamily="18" charset="0"/>
                <a:cs typeface="Times New Roman" panose="02020603050405020304" pitchFamily="18" charset="0"/>
              </a:rPr>
              <a:t>La entrevista se realizó mediante una conversación previamente estructurada donde el experto pudo proporcionar información relevante y detallada sobre sus labores diarias.</a:t>
            </a:r>
            <a:endParaRPr lang="es-419" sz="1400" dirty="0">
              <a:solidFill>
                <a:srgbClr val="000000"/>
              </a:solidFill>
              <a:latin typeface="Times New Roman" panose="02020603050405020304" pitchFamily="18" charset="0"/>
              <a:cs typeface="Times New Roman" panose="02020603050405020304" pitchFamily="18" charset="0"/>
            </a:endParaRPr>
          </a:p>
        </p:txBody>
      </p:sp>
      <p:sp>
        <p:nvSpPr>
          <p:cNvPr id="10" name="Rectángulo 9">
            <a:extLst>
              <a:ext uri="{FF2B5EF4-FFF2-40B4-BE49-F238E27FC236}">
                <a16:creationId xmlns:a16="http://schemas.microsoft.com/office/drawing/2014/main" id="{0C7A2C65-886F-4284-B663-AC24E5F6A818}"/>
              </a:ext>
            </a:extLst>
          </p:cNvPr>
          <p:cNvSpPr/>
          <p:nvPr/>
        </p:nvSpPr>
        <p:spPr>
          <a:xfrm>
            <a:off x="6474548" y="4873752"/>
            <a:ext cx="4879251" cy="829056"/>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just"/>
            <a:r>
              <a:rPr lang="es-ES" sz="1400" dirty="0">
                <a:solidFill>
                  <a:srgbClr val="000000"/>
                </a:solidFill>
                <a:latin typeface="Times New Roman" panose="02020603050405020304" pitchFamily="18" charset="0"/>
                <a:cs typeface="Times New Roman" panose="02020603050405020304" pitchFamily="18" charset="0"/>
              </a:rPr>
              <a:t>Para realizar la estimación del riesgos dicho documento evalúa tanto la </a:t>
            </a:r>
            <a:r>
              <a:rPr lang="es-ES" sz="1400" b="1" dirty="0">
                <a:solidFill>
                  <a:srgbClr val="000000"/>
                </a:solidFill>
                <a:latin typeface="Times New Roman" panose="02020603050405020304" pitchFamily="18" charset="0"/>
                <a:cs typeface="Times New Roman" panose="02020603050405020304" pitchFamily="18" charset="0"/>
              </a:rPr>
              <a:t>probabilidad </a:t>
            </a:r>
            <a:r>
              <a:rPr lang="es-ES" sz="1400" dirty="0">
                <a:solidFill>
                  <a:srgbClr val="000000"/>
                </a:solidFill>
                <a:latin typeface="Times New Roman" panose="02020603050405020304" pitchFamily="18" charset="0"/>
                <a:cs typeface="Times New Roman" panose="02020603050405020304" pitchFamily="18" charset="0"/>
              </a:rPr>
              <a:t>de que ocurra el </a:t>
            </a:r>
            <a:r>
              <a:rPr lang="es-ES" sz="1400" b="1" dirty="0">
                <a:solidFill>
                  <a:srgbClr val="000000"/>
                </a:solidFill>
                <a:latin typeface="Times New Roman" panose="02020603050405020304" pitchFamily="18" charset="0"/>
                <a:cs typeface="Times New Roman" panose="02020603050405020304" pitchFamily="18" charset="0"/>
              </a:rPr>
              <a:t>daño</a:t>
            </a:r>
            <a:r>
              <a:rPr lang="es-ES" sz="1400" dirty="0">
                <a:solidFill>
                  <a:srgbClr val="000000"/>
                </a:solidFill>
                <a:latin typeface="Times New Roman" panose="02020603050405020304" pitchFamily="18" charset="0"/>
                <a:cs typeface="Times New Roman" panose="02020603050405020304" pitchFamily="18" charset="0"/>
              </a:rPr>
              <a:t> como la consecuencia del daño. </a:t>
            </a:r>
            <a:endParaRPr lang="es-419" sz="14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494690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E015CB1-AFC1-44C6-8D19-071D6EF0C695}"/>
              </a:ext>
            </a:extLst>
          </p:cNvPr>
          <p:cNvSpPr>
            <a:spLocks noGrp="1"/>
          </p:cNvSpPr>
          <p:nvPr>
            <p:ph type="title"/>
          </p:nvPr>
        </p:nvSpPr>
        <p:spPr>
          <a:xfrm>
            <a:off x="838200" y="365126"/>
            <a:ext cx="10515600" cy="649858"/>
          </a:xfrm>
        </p:spPr>
        <p:txBody>
          <a:bodyPr>
            <a:normAutofit/>
          </a:bodyPr>
          <a:lstStyle/>
          <a:p>
            <a:pPr algn="ctr"/>
            <a:r>
              <a:rPr lang="es-MX" b="1" kern="0" dirty="0">
                <a:ln w="22225">
                  <a:solidFill>
                    <a:schemeClr val="accent2"/>
                  </a:solidFill>
                  <a:prstDash val="solid"/>
                </a:ln>
                <a:solidFill>
                  <a:schemeClr val="accent2">
                    <a:lumMod val="40000"/>
                    <a:lumOff val="60000"/>
                  </a:schemeClr>
                </a:solidFill>
                <a:latin typeface="Times New Roman" panose="02020603050405020304" pitchFamily="18" charset="0"/>
                <a:ea typeface="Times New Roman" panose="02020603050405020304" pitchFamily="18" charset="0"/>
              </a:rPr>
              <a:t>RESULTADOS</a:t>
            </a:r>
            <a:endParaRPr lang="es-419" sz="4800" b="1" dirty="0">
              <a:ln w="22225">
                <a:solidFill>
                  <a:schemeClr val="accent2"/>
                </a:solidFill>
                <a:prstDash val="solid"/>
              </a:ln>
              <a:solidFill>
                <a:schemeClr val="accent2">
                  <a:lumMod val="40000"/>
                  <a:lumOff val="60000"/>
                </a:schemeClr>
              </a:solidFill>
            </a:endParaRPr>
          </a:p>
        </p:txBody>
      </p:sp>
      <p:sp>
        <p:nvSpPr>
          <p:cNvPr id="4" name="Rectangle 2">
            <a:extLst>
              <a:ext uri="{FF2B5EF4-FFF2-40B4-BE49-F238E27FC236}">
                <a16:creationId xmlns:a16="http://schemas.microsoft.com/office/drawing/2014/main" id="{23BFC141-101B-4C93-9BA1-B5FF75B2436D}"/>
              </a:ext>
            </a:extLst>
          </p:cNvPr>
          <p:cNvSpPr>
            <a:spLocks noChangeArrowheads="1"/>
          </p:cNvSpPr>
          <p:nvPr/>
        </p:nvSpPr>
        <p:spPr bwMode="auto">
          <a:xfrm>
            <a:off x="1307592" y="1160098"/>
            <a:ext cx="4903907" cy="595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25392"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r>
              <a:rPr kumimoji="0" lang="es-MX" altLang="es-419" sz="1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Maquinas analizadas para el levantamiento de los procedimientos</a:t>
            </a:r>
            <a:endParaRPr kumimoji="0" lang="es-EC" altLang="es-419" sz="1400" b="0" i="1"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C" altLang="es-419"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pic>
        <p:nvPicPr>
          <p:cNvPr id="2049" name="Imagen 7">
            <a:extLst>
              <a:ext uri="{FF2B5EF4-FFF2-40B4-BE49-F238E27FC236}">
                <a16:creationId xmlns:a16="http://schemas.microsoft.com/office/drawing/2014/main" id="{54657EB2-463E-4FFE-ABAC-376CA0BDAA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4109" y="1532989"/>
            <a:ext cx="8363782" cy="4191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66614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D21723A-12E8-4D67-B7E3-15010060EFEC}"/>
              </a:ext>
            </a:extLst>
          </p:cNvPr>
          <p:cNvSpPr>
            <a:spLocks noGrp="1"/>
          </p:cNvSpPr>
          <p:nvPr>
            <p:ph type="title"/>
          </p:nvPr>
        </p:nvSpPr>
        <p:spPr>
          <a:xfrm>
            <a:off x="838200" y="0"/>
            <a:ext cx="10515600" cy="869315"/>
          </a:xfrm>
        </p:spPr>
        <p:txBody>
          <a:bodyPr/>
          <a:lstStyle/>
          <a:p>
            <a:r>
              <a:rPr lang="es-EC" sz="180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ea typeface="Times New Roman" panose="02020603050405020304" pitchFamily="18" charset="0"/>
              </a:rPr>
              <a:t>Flujograma de procedimiento de trabajo seguro para la máquina Coextrusora Carnevalli Polaris Plus 5 POD</a:t>
            </a:r>
            <a:endParaRPr lang="es-419" dirty="0">
              <a:ln w="0"/>
              <a:solidFill>
                <a:schemeClr val="accent1"/>
              </a:solidFill>
              <a:effectLst>
                <a:outerShdw blurRad="38100" dist="25400" dir="5400000" algn="ctr" rotWithShape="0">
                  <a:srgbClr val="6E747A">
                    <a:alpha val="43000"/>
                  </a:srgbClr>
                </a:outerShdw>
              </a:effectLst>
            </a:endParaRPr>
          </a:p>
        </p:txBody>
      </p:sp>
      <p:pic>
        <p:nvPicPr>
          <p:cNvPr id="5" name="Imagen 4">
            <a:extLst>
              <a:ext uri="{FF2B5EF4-FFF2-40B4-BE49-F238E27FC236}">
                <a16:creationId xmlns:a16="http://schemas.microsoft.com/office/drawing/2014/main" id="{38D78255-B3F6-4E49-80D9-50BE89D31C63}"/>
              </a:ext>
            </a:extLst>
          </p:cNvPr>
          <p:cNvPicPr/>
          <p:nvPr/>
        </p:nvPicPr>
        <p:blipFill>
          <a:blip r:embed="rId2"/>
          <a:stretch>
            <a:fillRect/>
          </a:stretch>
        </p:blipFill>
        <p:spPr>
          <a:xfrm>
            <a:off x="0" y="1184552"/>
            <a:ext cx="3675888" cy="4667607"/>
          </a:xfrm>
          <a:prstGeom prst="rect">
            <a:avLst/>
          </a:prstGeom>
        </p:spPr>
      </p:pic>
      <p:pic>
        <p:nvPicPr>
          <p:cNvPr id="9" name="Marcador de contenido 8">
            <a:extLst>
              <a:ext uri="{FF2B5EF4-FFF2-40B4-BE49-F238E27FC236}">
                <a16:creationId xmlns:a16="http://schemas.microsoft.com/office/drawing/2014/main" id="{4BCAF47C-8446-4131-9B6A-EAD15A73E02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773347" y="704088"/>
            <a:ext cx="8418653" cy="6254495"/>
          </a:xfrm>
        </p:spPr>
      </p:pic>
    </p:spTree>
    <p:extLst>
      <p:ext uri="{BB962C8B-B14F-4D97-AF65-F5344CB8AC3E}">
        <p14:creationId xmlns:p14="http://schemas.microsoft.com/office/powerpoint/2010/main" val="8505560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986A49-BAAC-4D5A-AD32-0DD4C37DCA8B}"/>
              </a:ext>
            </a:extLst>
          </p:cNvPr>
          <p:cNvSpPr>
            <a:spLocks noGrp="1"/>
          </p:cNvSpPr>
          <p:nvPr>
            <p:ph type="title"/>
          </p:nvPr>
        </p:nvSpPr>
        <p:spPr>
          <a:xfrm>
            <a:off x="838200" y="145669"/>
            <a:ext cx="10515600" cy="558419"/>
          </a:xfrm>
        </p:spPr>
        <p:txBody>
          <a:bodyPr vert="horz" lIns="91440" tIns="45720" rIns="91440" bIns="45720" rtlCol="0" anchor="ctr">
            <a:normAutofit/>
          </a:bodyPr>
          <a:lstStyle/>
          <a:p>
            <a:r>
              <a:rPr lang="es-EC" sz="180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rPr>
              <a:t>Flujograma de procedimiento de trabajo seguro para la máquina Coextrusora Bielloni Castello SPA 3 CPS</a:t>
            </a:r>
            <a:endParaRPr lang="es-419" sz="180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endParaRPr>
          </a:p>
        </p:txBody>
      </p:sp>
      <p:pic>
        <p:nvPicPr>
          <p:cNvPr id="4" name="Imagen 3">
            <a:extLst>
              <a:ext uri="{FF2B5EF4-FFF2-40B4-BE49-F238E27FC236}">
                <a16:creationId xmlns:a16="http://schemas.microsoft.com/office/drawing/2014/main" id="{C67EC202-C40B-4D64-9AC6-3B2459164584}"/>
              </a:ext>
            </a:extLst>
          </p:cNvPr>
          <p:cNvPicPr/>
          <p:nvPr/>
        </p:nvPicPr>
        <p:blipFill>
          <a:blip r:embed="rId2">
            <a:extLst>
              <a:ext uri="{28A0092B-C50C-407E-A947-70E740481C1C}">
                <a14:useLocalDpi xmlns:a14="http://schemas.microsoft.com/office/drawing/2010/main" val="0"/>
              </a:ext>
            </a:extLst>
          </a:blip>
          <a:stretch>
            <a:fillRect/>
          </a:stretch>
        </p:blipFill>
        <p:spPr>
          <a:xfrm>
            <a:off x="0" y="900684"/>
            <a:ext cx="3529584" cy="5180076"/>
          </a:xfrm>
          <a:prstGeom prst="rect">
            <a:avLst/>
          </a:prstGeom>
        </p:spPr>
      </p:pic>
      <p:pic>
        <p:nvPicPr>
          <p:cNvPr id="6" name="Imagen 5">
            <a:extLst>
              <a:ext uri="{FF2B5EF4-FFF2-40B4-BE49-F238E27FC236}">
                <a16:creationId xmlns:a16="http://schemas.microsoft.com/office/drawing/2014/main" id="{BA9B8C8B-D4CE-4ED1-92AC-AD5952B358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0984" y="585216"/>
            <a:ext cx="9051016" cy="6336792"/>
          </a:xfrm>
          <a:prstGeom prst="rect">
            <a:avLst/>
          </a:prstGeom>
        </p:spPr>
      </p:pic>
    </p:spTree>
    <p:extLst>
      <p:ext uri="{BB962C8B-B14F-4D97-AF65-F5344CB8AC3E}">
        <p14:creationId xmlns:p14="http://schemas.microsoft.com/office/powerpoint/2010/main" val="1081591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3BA9C8E-9FD4-4BF9-B9E7-4ED387794A97}"/>
              </a:ext>
            </a:extLst>
          </p:cNvPr>
          <p:cNvSpPr>
            <a:spLocks noGrp="1"/>
          </p:cNvSpPr>
          <p:nvPr>
            <p:ph type="title"/>
          </p:nvPr>
        </p:nvSpPr>
        <p:spPr>
          <a:xfrm>
            <a:off x="838200" y="60642"/>
            <a:ext cx="10515600" cy="620395"/>
          </a:xfrm>
        </p:spPr>
        <p:txBody>
          <a:bodyPr vert="horz" lIns="91440" tIns="45720" rIns="91440" bIns="45720" rtlCol="0" anchor="ctr">
            <a:normAutofit/>
          </a:bodyPr>
          <a:lstStyle/>
          <a:p>
            <a:r>
              <a:rPr lang="es-EC" sz="180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rPr>
              <a:t>Flujograma de procedimiento de trabajo seguro para la máquina Extrusora de Polietileno SJ-50 HDPE</a:t>
            </a:r>
            <a:endParaRPr lang="es-419" sz="180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endParaRPr>
          </a:p>
        </p:txBody>
      </p:sp>
      <p:pic>
        <p:nvPicPr>
          <p:cNvPr id="5" name="Imagen 4">
            <a:extLst>
              <a:ext uri="{FF2B5EF4-FFF2-40B4-BE49-F238E27FC236}">
                <a16:creationId xmlns:a16="http://schemas.microsoft.com/office/drawing/2014/main" id="{A3BEEC6E-B3B6-46FF-958A-83C3C799F5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8037" y="508000"/>
            <a:ext cx="8643963" cy="6350000"/>
          </a:xfrm>
          <a:prstGeom prst="rect">
            <a:avLst/>
          </a:prstGeom>
        </p:spPr>
      </p:pic>
      <p:pic>
        <p:nvPicPr>
          <p:cNvPr id="6" name="Imagen 5">
            <a:extLst>
              <a:ext uri="{FF2B5EF4-FFF2-40B4-BE49-F238E27FC236}">
                <a16:creationId xmlns:a16="http://schemas.microsoft.com/office/drawing/2014/main" id="{359B3021-601C-44A1-AE4C-B0AB31CEC30B}"/>
              </a:ext>
            </a:extLst>
          </p:cNvPr>
          <p:cNvPicPr/>
          <p:nvPr/>
        </p:nvPicPr>
        <p:blipFill>
          <a:blip r:embed="rId3">
            <a:extLst>
              <a:ext uri="{28A0092B-C50C-407E-A947-70E740481C1C}">
                <a14:useLocalDpi xmlns:a14="http://schemas.microsoft.com/office/drawing/2010/main" val="0"/>
              </a:ext>
            </a:extLst>
          </a:blip>
          <a:stretch>
            <a:fillRect/>
          </a:stretch>
        </p:blipFill>
        <p:spPr>
          <a:xfrm>
            <a:off x="72235" y="856380"/>
            <a:ext cx="3374201" cy="5145239"/>
          </a:xfrm>
          <a:prstGeom prst="rect">
            <a:avLst/>
          </a:prstGeom>
        </p:spPr>
      </p:pic>
    </p:spTree>
    <p:extLst>
      <p:ext uri="{BB962C8B-B14F-4D97-AF65-F5344CB8AC3E}">
        <p14:creationId xmlns:p14="http://schemas.microsoft.com/office/powerpoint/2010/main" val="157993780"/>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286</TotalTime>
  <Words>1990</Words>
  <Application>Microsoft Office PowerPoint</Application>
  <PresentationFormat>Panorámica</PresentationFormat>
  <Paragraphs>135</Paragraphs>
  <Slides>26</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26</vt:i4>
      </vt:variant>
    </vt:vector>
  </HeadingPairs>
  <TitlesOfParts>
    <vt:vector size="31" baseType="lpstr">
      <vt:lpstr>Arial</vt:lpstr>
      <vt:lpstr>Calibri</vt:lpstr>
      <vt:lpstr>Calibri Light</vt:lpstr>
      <vt:lpstr>Times New Roman</vt:lpstr>
      <vt:lpstr>Tema de Office</vt:lpstr>
      <vt:lpstr>LEVANTAMIENTO DE PROCEDIMIENTOS DE SEGURIDAD EN EL PROCESO DE ELABORACIÓN DE EMPAQUES FLEXIBLES EN UNA EMPRESA DE PLÁSTICOS UBICADA EN LA CIUDAD DE QUITO</vt:lpstr>
      <vt:lpstr>Presentación de PowerPoint</vt:lpstr>
      <vt:lpstr>Presentación de PowerPoint</vt:lpstr>
      <vt:lpstr>Presentación de PowerPoint</vt:lpstr>
      <vt:lpstr>INSTRUMENTOS DE INVESTIGACIÓN </vt:lpstr>
      <vt:lpstr>RESULTADOS</vt:lpstr>
      <vt:lpstr>Flujograma de procedimiento de trabajo seguro para la máquina Coextrusora Carnevalli Polaris Plus 5 POD</vt:lpstr>
      <vt:lpstr>Flujograma de procedimiento de trabajo seguro para la máquina Coextrusora Bielloni Castello SPA 3 CPS</vt:lpstr>
      <vt:lpstr>Flujograma de procedimiento de trabajo seguro para la máquina Extrusora de Polietileno SJ-50 HDPE</vt:lpstr>
      <vt:lpstr>Flujograma de procedimiento de trabajo seguro para la máquina Impresora Carnevalli Amazon HT</vt:lpstr>
      <vt:lpstr>Flujograma de procedimiento de trabajo seguro para la máquina Selladora Lung Meng SF1250 - 4R</vt:lpstr>
      <vt:lpstr>Flujograma de procedimiento de trabajo seguro para la máquina Cortadora - Formadora de etiquetas LBL 300</vt:lpstr>
      <vt:lpstr>Flujograma de procedimiento de trabajo seguro para la máquina Cortadora - Bobinadora Zenner ZR - 120 </vt:lpstr>
      <vt:lpstr>Peligros encontrados posterior al análisis de las medidas de control implantadas en la empresa.</vt:lpstr>
      <vt:lpstr>Medidas de control Coextrusora Carnevalli, Bielloni y Extrusora de Polietileno</vt:lpstr>
      <vt:lpstr>Medidas de control Impresora Carnevalli Amazon HT</vt:lpstr>
      <vt:lpstr>Medidas de control Impresora Carnevalli Amazon HT</vt:lpstr>
      <vt:lpstr>Medidas de control Selladora Lung Meng SF1250 - 4R</vt:lpstr>
      <vt:lpstr>Medidas de control Cortadora - Formadora de etiquetas LBL 300</vt:lpstr>
      <vt:lpstr>Medidas de control Cortadora - Bobinadora Zenner ZR - 120</vt:lpstr>
      <vt:lpstr>Medidas de prevención y control planteadas para la mitigación del riesgo existente en el proceso de fabricación de empaques flexibles. </vt:lpstr>
      <vt:lpstr>Medidas de prevención y control planteadas para la mitigación del riesgo existente en el proceso de fabricación de empaques flexibles. </vt:lpstr>
      <vt:lpstr>CONCLUSIONES</vt:lpstr>
      <vt:lpstr>CONCLUSIONES</vt:lpstr>
      <vt:lpstr>RECOMENDACIONES</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Oñate Julio Diana Lucia</dc:creator>
  <cp:lastModifiedBy>Junior Ligna</cp:lastModifiedBy>
  <cp:revision>14</cp:revision>
  <dcterms:created xsi:type="dcterms:W3CDTF">2020-06-28T12:49:06Z</dcterms:created>
  <dcterms:modified xsi:type="dcterms:W3CDTF">2021-09-01T21:55:16Z</dcterms:modified>
</cp:coreProperties>
</file>