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70" r:id="rId7"/>
    <p:sldId id="271" r:id="rId8"/>
    <p:sldId id="261" r:id="rId9"/>
    <p:sldId id="262" r:id="rId10"/>
    <p:sldId id="263" r:id="rId11"/>
    <p:sldId id="266" r:id="rId12"/>
    <p:sldId id="265" r:id="rId13"/>
    <p:sldId id="267" r:id="rId14"/>
    <p:sldId id="264" r:id="rId15"/>
    <p:sldId id="268" r:id="rId16"/>
    <p:sldId id="269"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7CB3D-6DAB-4621-93DA-A34D0405C0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24E5DC00-F044-474D-AAA9-96944A8D3764}">
      <dgm:prSet phldrT="[Texto]"/>
      <dgm:spPr/>
      <dgm:t>
        <a:bodyPr/>
        <a:lstStyle/>
        <a:p>
          <a:r>
            <a:rPr lang="es-EC" dirty="0"/>
            <a:t>OBJETIVO GENERAL:</a:t>
          </a:r>
        </a:p>
      </dgm:t>
    </dgm:pt>
    <dgm:pt modelId="{19135106-CAA6-4925-8D54-0161A7264088}" type="parTrans" cxnId="{AC2F2B63-B279-4977-9FCF-4E870754EC52}">
      <dgm:prSet/>
      <dgm:spPr/>
      <dgm:t>
        <a:bodyPr/>
        <a:lstStyle/>
        <a:p>
          <a:endParaRPr lang="es-EC"/>
        </a:p>
      </dgm:t>
    </dgm:pt>
    <dgm:pt modelId="{36E01254-B2A1-48CB-8411-81F0027F88FA}" type="sibTrans" cxnId="{AC2F2B63-B279-4977-9FCF-4E870754EC52}">
      <dgm:prSet/>
      <dgm:spPr/>
      <dgm:t>
        <a:bodyPr/>
        <a:lstStyle/>
        <a:p>
          <a:endParaRPr lang="es-EC"/>
        </a:p>
      </dgm:t>
    </dgm:pt>
    <dgm:pt modelId="{05E835B7-508E-4389-8AAA-BA46180CDB7D}">
      <dgm:prSet phldrT="[Texto]"/>
      <dgm:spPr/>
      <dgm:t>
        <a:bodyPr/>
        <a:lstStyle/>
        <a:p>
          <a:pPr algn="just"/>
          <a:r>
            <a:rPr lang="es-EC" dirty="0"/>
            <a:t>Evaluar los riesgos psicosociales en el personal de salud del área de aislamiento respiratorio COVID del Hospital General Latacunga</a:t>
          </a:r>
        </a:p>
      </dgm:t>
    </dgm:pt>
    <dgm:pt modelId="{6932A5CC-7732-47C8-B840-C3F4995C7EE3}" type="parTrans" cxnId="{2068BC24-D8BD-484C-9643-6873D0E83063}">
      <dgm:prSet/>
      <dgm:spPr/>
      <dgm:t>
        <a:bodyPr/>
        <a:lstStyle/>
        <a:p>
          <a:endParaRPr lang="es-EC"/>
        </a:p>
      </dgm:t>
    </dgm:pt>
    <dgm:pt modelId="{29A4C577-F44D-4000-8B8F-0A740621E0BA}" type="sibTrans" cxnId="{2068BC24-D8BD-484C-9643-6873D0E83063}">
      <dgm:prSet/>
      <dgm:spPr/>
      <dgm:t>
        <a:bodyPr/>
        <a:lstStyle/>
        <a:p>
          <a:endParaRPr lang="es-EC"/>
        </a:p>
      </dgm:t>
    </dgm:pt>
    <dgm:pt modelId="{4B59E7DE-3C44-4BF2-881B-EAF44FAB7447}">
      <dgm:prSet phldrT="[Texto]"/>
      <dgm:spPr/>
      <dgm:t>
        <a:bodyPr/>
        <a:lstStyle/>
        <a:p>
          <a:r>
            <a:rPr lang="es-EC" dirty="0"/>
            <a:t>OBJETIVOS ESPECIFICOS:</a:t>
          </a:r>
        </a:p>
      </dgm:t>
    </dgm:pt>
    <dgm:pt modelId="{4646EDB7-63B4-4A9D-B86E-3BF0252F0F53}" type="parTrans" cxnId="{8A3BAAA4-8D51-4936-BE02-57282475A10B}">
      <dgm:prSet/>
      <dgm:spPr/>
      <dgm:t>
        <a:bodyPr/>
        <a:lstStyle/>
        <a:p>
          <a:endParaRPr lang="es-EC"/>
        </a:p>
      </dgm:t>
    </dgm:pt>
    <dgm:pt modelId="{9113C577-B6F8-42F1-94A1-5B1D0D6AA1DD}" type="sibTrans" cxnId="{8A3BAAA4-8D51-4936-BE02-57282475A10B}">
      <dgm:prSet/>
      <dgm:spPr/>
      <dgm:t>
        <a:bodyPr/>
        <a:lstStyle/>
        <a:p>
          <a:endParaRPr lang="es-EC"/>
        </a:p>
      </dgm:t>
    </dgm:pt>
    <dgm:pt modelId="{ADB44476-BAC9-4F3D-877D-E55F73E49D67}">
      <dgm:prSet phldrT="[Texto]"/>
      <dgm:spPr/>
      <dgm:t>
        <a:bodyPr/>
        <a:lstStyle/>
        <a:p>
          <a:pPr algn="just">
            <a:buFont typeface="Symbol" panose="05050102010706020507" pitchFamily="18" charset="2"/>
            <a:buChar char=""/>
          </a:pPr>
          <a:r>
            <a:rPr lang="es-EC" dirty="0"/>
            <a:t>Identificar los factores psicosociales predominantes en el personal de salud del área de aislamiento respiratorio COVID del Hospital General Latacunga. </a:t>
          </a:r>
        </a:p>
      </dgm:t>
    </dgm:pt>
    <dgm:pt modelId="{613A3CEB-2F05-4F21-8D2A-19E73D973917}" type="parTrans" cxnId="{09FCA940-E6F6-4332-AB98-83278F422CBA}">
      <dgm:prSet/>
      <dgm:spPr/>
      <dgm:t>
        <a:bodyPr/>
        <a:lstStyle/>
        <a:p>
          <a:endParaRPr lang="es-EC"/>
        </a:p>
      </dgm:t>
    </dgm:pt>
    <dgm:pt modelId="{388EEE5B-99F3-4795-B7B8-68756E1B0A2E}" type="sibTrans" cxnId="{09FCA940-E6F6-4332-AB98-83278F422CBA}">
      <dgm:prSet/>
      <dgm:spPr/>
      <dgm:t>
        <a:bodyPr/>
        <a:lstStyle/>
        <a:p>
          <a:endParaRPr lang="es-EC"/>
        </a:p>
      </dgm:t>
    </dgm:pt>
    <dgm:pt modelId="{65247830-8BEA-4B5B-B0C5-EFFD68F04D2B}">
      <dgm:prSet/>
      <dgm:spPr/>
      <dgm:t>
        <a:bodyPr/>
        <a:lstStyle/>
        <a:p>
          <a:pPr algn="just">
            <a:buFont typeface="Symbol" panose="05050102010706020507" pitchFamily="18" charset="2"/>
            <a:buChar char=""/>
          </a:pPr>
          <a:r>
            <a:rPr lang="es-EC" dirty="0"/>
            <a:t>Establecer la relación entre factores de riesgo psicosociales y desempeño laboral en los trabajadores.</a:t>
          </a:r>
        </a:p>
      </dgm:t>
    </dgm:pt>
    <dgm:pt modelId="{50BD43CE-9736-4AE9-83C1-4145F8107A7E}" type="parTrans" cxnId="{133BE47B-F1E3-4277-B9FA-04126B50CBBC}">
      <dgm:prSet/>
      <dgm:spPr/>
      <dgm:t>
        <a:bodyPr/>
        <a:lstStyle/>
        <a:p>
          <a:endParaRPr lang="es-EC"/>
        </a:p>
      </dgm:t>
    </dgm:pt>
    <dgm:pt modelId="{8A228C85-C3CF-4433-BE24-9DD8284A7961}" type="sibTrans" cxnId="{133BE47B-F1E3-4277-B9FA-04126B50CBBC}">
      <dgm:prSet/>
      <dgm:spPr/>
      <dgm:t>
        <a:bodyPr/>
        <a:lstStyle/>
        <a:p>
          <a:endParaRPr lang="es-EC"/>
        </a:p>
      </dgm:t>
    </dgm:pt>
    <dgm:pt modelId="{B4EEEBC7-6180-48D4-BFBA-063F32EBF676}">
      <dgm:prSet/>
      <dgm:spPr/>
      <dgm:t>
        <a:bodyPr/>
        <a:lstStyle/>
        <a:p>
          <a:pPr algn="just">
            <a:buFont typeface="Symbol" panose="05050102010706020507" pitchFamily="18" charset="2"/>
            <a:buChar char=""/>
          </a:pPr>
          <a:r>
            <a:rPr lang="es-EC" dirty="0"/>
            <a:t>Difundir los resultados obtenidos a las autoridades competentes para realización de plan de intervención en pro de los trabajadores.</a:t>
          </a:r>
        </a:p>
      </dgm:t>
    </dgm:pt>
    <dgm:pt modelId="{3651AC85-8624-4FA2-A614-E3523145C57C}" type="parTrans" cxnId="{46F211B9-ED8F-4068-ABBC-C9002D185F39}">
      <dgm:prSet/>
      <dgm:spPr/>
      <dgm:t>
        <a:bodyPr/>
        <a:lstStyle/>
        <a:p>
          <a:endParaRPr lang="es-EC"/>
        </a:p>
      </dgm:t>
    </dgm:pt>
    <dgm:pt modelId="{D43C33A9-7B85-4C94-9E0D-C8DB03BAF5DE}" type="sibTrans" cxnId="{46F211B9-ED8F-4068-ABBC-C9002D185F39}">
      <dgm:prSet/>
      <dgm:spPr/>
      <dgm:t>
        <a:bodyPr/>
        <a:lstStyle/>
        <a:p>
          <a:endParaRPr lang="es-EC"/>
        </a:p>
      </dgm:t>
    </dgm:pt>
    <dgm:pt modelId="{AAECE886-760B-4A7E-8015-41FF173A81D5}" type="pres">
      <dgm:prSet presAssocID="{F7D7CB3D-6DAB-4621-93DA-A34D0405C0D1}" presName="linear" presStyleCnt="0">
        <dgm:presLayoutVars>
          <dgm:animLvl val="lvl"/>
          <dgm:resizeHandles val="exact"/>
        </dgm:presLayoutVars>
      </dgm:prSet>
      <dgm:spPr/>
    </dgm:pt>
    <dgm:pt modelId="{C0E84B91-E3BC-41C6-8655-CFDF1CA43046}" type="pres">
      <dgm:prSet presAssocID="{24E5DC00-F044-474D-AAA9-96944A8D3764}" presName="parentText" presStyleLbl="node1" presStyleIdx="0" presStyleCnt="2">
        <dgm:presLayoutVars>
          <dgm:chMax val="0"/>
          <dgm:bulletEnabled val="1"/>
        </dgm:presLayoutVars>
      </dgm:prSet>
      <dgm:spPr/>
    </dgm:pt>
    <dgm:pt modelId="{25F513AA-9791-44D2-B20F-D50DBDFE6E04}" type="pres">
      <dgm:prSet presAssocID="{24E5DC00-F044-474D-AAA9-96944A8D3764}" presName="childText" presStyleLbl="revTx" presStyleIdx="0" presStyleCnt="2">
        <dgm:presLayoutVars>
          <dgm:bulletEnabled val="1"/>
        </dgm:presLayoutVars>
      </dgm:prSet>
      <dgm:spPr/>
    </dgm:pt>
    <dgm:pt modelId="{1F491A7F-973F-4709-A2E0-88482518C7CA}" type="pres">
      <dgm:prSet presAssocID="{4B59E7DE-3C44-4BF2-881B-EAF44FAB7447}" presName="parentText" presStyleLbl="node1" presStyleIdx="1" presStyleCnt="2">
        <dgm:presLayoutVars>
          <dgm:chMax val="0"/>
          <dgm:bulletEnabled val="1"/>
        </dgm:presLayoutVars>
      </dgm:prSet>
      <dgm:spPr/>
    </dgm:pt>
    <dgm:pt modelId="{48EC9260-C2C5-4D93-9025-BF748C0CF920}" type="pres">
      <dgm:prSet presAssocID="{4B59E7DE-3C44-4BF2-881B-EAF44FAB7447}" presName="childText" presStyleLbl="revTx" presStyleIdx="1" presStyleCnt="2">
        <dgm:presLayoutVars>
          <dgm:bulletEnabled val="1"/>
        </dgm:presLayoutVars>
      </dgm:prSet>
      <dgm:spPr/>
    </dgm:pt>
  </dgm:ptLst>
  <dgm:cxnLst>
    <dgm:cxn modelId="{2DE1560B-7713-4303-9BA8-40083E0047E4}" type="presOf" srcId="{65247830-8BEA-4B5B-B0C5-EFFD68F04D2B}" destId="{48EC9260-C2C5-4D93-9025-BF748C0CF920}" srcOrd="0" destOrd="1" presId="urn:microsoft.com/office/officeart/2005/8/layout/vList2"/>
    <dgm:cxn modelId="{2068BC24-D8BD-484C-9643-6873D0E83063}" srcId="{24E5DC00-F044-474D-AAA9-96944A8D3764}" destId="{05E835B7-508E-4389-8AAA-BA46180CDB7D}" srcOrd="0" destOrd="0" parTransId="{6932A5CC-7732-47C8-B840-C3F4995C7EE3}" sibTransId="{29A4C577-F44D-4000-8B8F-0A740621E0BA}"/>
    <dgm:cxn modelId="{09FCA940-E6F6-4332-AB98-83278F422CBA}" srcId="{4B59E7DE-3C44-4BF2-881B-EAF44FAB7447}" destId="{ADB44476-BAC9-4F3D-877D-E55F73E49D67}" srcOrd="0" destOrd="0" parTransId="{613A3CEB-2F05-4F21-8D2A-19E73D973917}" sibTransId="{388EEE5B-99F3-4795-B7B8-68756E1B0A2E}"/>
    <dgm:cxn modelId="{AC2F2B63-B279-4977-9FCF-4E870754EC52}" srcId="{F7D7CB3D-6DAB-4621-93DA-A34D0405C0D1}" destId="{24E5DC00-F044-474D-AAA9-96944A8D3764}" srcOrd="0" destOrd="0" parTransId="{19135106-CAA6-4925-8D54-0161A7264088}" sibTransId="{36E01254-B2A1-48CB-8411-81F0027F88FA}"/>
    <dgm:cxn modelId="{3F464C74-91CE-47C2-9B47-48845D99D31D}" type="presOf" srcId="{ADB44476-BAC9-4F3D-877D-E55F73E49D67}" destId="{48EC9260-C2C5-4D93-9025-BF748C0CF920}" srcOrd="0" destOrd="0" presId="urn:microsoft.com/office/officeart/2005/8/layout/vList2"/>
    <dgm:cxn modelId="{DB1E7056-95BF-4B05-B648-616905F5EDA5}" type="presOf" srcId="{05E835B7-508E-4389-8AAA-BA46180CDB7D}" destId="{25F513AA-9791-44D2-B20F-D50DBDFE6E04}" srcOrd="0" destOrd="0" presId="urn:microsoft.com/office/officeart/2005/8/layout/vList2"/>
    <dgm:cxn modelId="{133BE47B-F1E3-4277-B9FA-04126B50CBBC}" srcId="{4B59E7DE-3C44-4BF2-881B-EAF44FAB7447}" destId="{65247830-8BEA-4B5B-B0C5-EFFD68F04D2B}" srcOrd="1" destOrd="0" parTransId="{50BD43CE-9736-4AE9-83C1-4145F8107A7E}" sibTransId="{8A228C85-C3CF-4433-BE24-9DD8284A7961}"/>
    <dgm:cxn modelId="{95666E98-F3C3-4E8F-B28C-86C9D7B4336C}" type="presOf" srcId="{24E5DC00-F044-474D-AAA9-96944A8D3764}" destId="{C0E84B91-E3BC-41C6-8655-CFDF1CA43046}" srcOrd="0" destOrd="0" presId="urn:microsoft.com/office/officeart/2005/8/layout/vList2"/>
    <dgm:cxn modelId="{104F26A4-69F0-4ED5-B96D-DCA9A7EBB490}" type="presOf" srcId="{4B59E7DE-3C44-4BF2-881B-EAF44FAB7447}" destId="{1F491A7F-973F-4709-A2E0-88482518C7CA}" srcOrd="0" destOrd="0" presId="urn:microsoft.com/office/officeart/2005/8/layout/vList2"/>
    <dgm:cxn modelId="{8A3BAAA4-8D51-4936-BE02-57282475A10B}" srcId="{F7D7CB3D-6DAB-4621-93DA-A34D0405C0D1}" destId="{4B59E7DE-3C44-4BF2-881B-EAF44FAB7447}" srcOrd="1" destOrd="0" parTransId="{4646EDB7-63B4-4A9D-B86E-3BF0252F0F53}" sibTransId="{9113C577-B6F8-42F1-94A1-5B1D0D6AA1DD}"/>
    <dgm:cxn modelId="{46F211B9-ED8F-4068-ABBC-C9002D185F39}" srcId="{4B59E7DE-3C44-4BF2-881B-EAF44FAB7447}" destId="{B4EEEBC7-6180-48D4-BFBA-063F32EBF676}" srcOrd="2" destOrd="0" parTransId="{3651AC85-8624-4FA2-A614-E3523145C57C}" sibTransId="{D43C33A9-7B85-4C94-9E0D-C8DB03BAF5DE}"/>
    <dgm:cxn modelId="{17C34EDA-DE4F-4651-B64D-5DD5B96ADE46}" type="presOf" srcId="{B4EEEBC7-6180-48D4-BFBA-063F32EBF676}" destId="{48EC9260-C2C5-4D93-9025-BF748C0CF920}" srcOrd="0" destOrd="2" presId="urn:microsoft.com/office/officeart/2005/8/layout/vList2"/>
    <dgm:cxn modelId="{DAF4B8DA-B779-4583-91A2-89631B450768}" type="presOf" srcId="{F7D7CB3D-6DAB-4621-93DA-A34D0405C0D1}" destId="{AAECE886-760B-4A7E-8015-41FF173A81D5}" srcOrd="0" destOrd="0" presId="urn:microsoft.com/office/officeart/2005/8/layout/vList2"/>
    <dgm:cxn modelId="{C7C251F0-4DEE-4D80-90DD-374C20388AE2}" type="presParOf" srcId="{AAECE886-760B-4A7E-8015-41FF173A81D5}" destId="{C0E84B91-E3BC-41C6-8655-CFDF1CA43046}" srcOrd="0" destOrd="0" presId="urn:microsoft.com/office/officeart/2005/8/layout/vList2"/>
    <dgm:cxn modelId="{83292BEE-0E36-4A66-9F91-A105474676F0}" type="presParOf" srcId="{AAECE886-760B-4A7E-8015-41FF173A81D5}" destId="{25F513AA-9791-44D2-B20F-D50DBDFE6E04}" srcOrd="1" destOrd="0" presId="urn:microsoft.com/office/officeart/2005/8/layout/vList2"/>
    <dgm:cxn modelId="{45F8400E-8626-49E6-B95F-5343558EC505}" type="presParOf" srcId="{AAECE886-760B-4A7E-8015-41FF173A81D5}" destId="{1F491A7F-973F-4709-A2E0-88482518C7CA}" srcOrd="2" destOrd="0" presId="urn:microsoft.com/office/officeart/2005/8/layout/vList2"/>
    <dgm:cxn modelId="{C26CB342-7E23-4492-A1DB-27F3BD969AFB}" type="presParOf" srcId="{AAECE886-760B-4A7E-8015-41FF173A81D5}" destId="{48EC9260-C2C5-4D93-9025-BF748C0CF92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CE461-DB60-447F-AFB8-B709575CE48E}"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EC"/>
        </a:p>
      </dgm:t>
    </dgm:pt>
    <dgm:pt modelId="{0BC11BED-63C8-449E-A195-70B92A4F192D}">
      <dgm:prSet phldrT="[Texto]"/>
      <dgm:spPr/>
      <dgm:t>
        <a:bodyPr/>
        <a:lstStyle/>
        <a:p>
          <a:r>
            <a:rPr lang="es-EC"/>
            <a:t>Población:</a:t>
          </a:r>
          <a:endParaRPr lang="es-EC" dirty="0"/>
        </a:p>
      </dgm:t>
    </dgm:pt>
    <dgm:pt modelId="{CE2E498E-F019-416C-A572-46234372591D}" type="parTrans" cxnId="{F81B373F-EC07-4E49-AE2D-438E83C034EC}">
      <dgm:prSet/>
      <dgm:spPr/>
      <dgm:t>
        <a:bodyPr/>
        <a:lstStyle/>
        <a:p>
          <a:endParaRPr lang="es-EC"/>
        </a:p>
      </dgm:t>
    </dgm:pt>
    <dgm:pt modelId="{849D6309-3A26-4255-B4D6-36F5167481F0}" type="sibTrans" cxnId="{F81B373F-EC07-4E49-AE2D-438E83C034EC}">
      <dgm:prSet/>
      <dgm:spPr/>
      <dgm:t>
        <a:bodyPr/>
        <a:lstStyle/>
        <a:p>
          <a:endParaRPr lang="es-EC"/>
        </a:p>
      </dgm:t>
    </dgm:pt>
    <dgm:pt modelId="{319F17EA-E3C8-4DAC-A811-968969745510}">
      <dgm:prSet phldrT="[Texto]"/>
      <dgm:spPr/>
      <dgm:t>
        <a:bodyPr/>
        <a:lstStyle/>
        <a:p>
          <a:r>
            <a:rPr lang="es-EC" dirty="0"/>
            <a:t>Tipo de investigación:</a:t>
          </a:r>
        </a:p>
      </dgm:t>
    </dgm:pt>
    <dgm:pt modelId="{B85FE7B1-13D8-4352-869F-60F711CEF9FE}" type="parTrans" cxnId="{00AD2A24-D2D7-4123-902F-DD9B44DDFB2E}">
      <dgm:prSet/>
      <dgm:spPr/>
      <dgm:t>
        <a:bodyPr/>
        <a:lstStyle/>
        <a:p>
          <a:endParaRPr lang="es-EC"/>
        </a:p>
      </dgm:t>
    </dgm:pt>
    <dgm:pt modelId="{4656A2A4-6BD9-45DB-BA44-DCA53E388237}" type="sibTrans" cxnId="{00AD2A24-D2D7-4123-902F-DD9B44DDFB2E}">
      <dgm:prSet/>
      <dgm:spPr/>
      <dgm:t>
        <a:bodyPr/>
        <a:lstStyle/>
        <a:p>
          <a:endParaRPr lang="es-EC"/>
        </a:p>
      </dgm:t>
    </dgm:pt>
    <dgm:pt modelId="{74D62B00-171C-417E-A469-94CEFE4873CF}">
      <dgm:prSet phldrT="[Texto]"/>
      <dgm:spPr/>
      <dgm:t>
        <a:bodyPr/>
        <a:lstStyle/>
        <a:p>
          <a:r>
            <a:rPr lang="es-EC" dirty="0"/>
            <a:t>Cuantitativo de corte transversal</a:t>
          </a:r>
        </a:p>
      </dgm:t>
    </dgm:pt>
    <dgm:pt modelId="{C88D6938-C6F8-4EBD-8C4B-555DC6AA2353}" type="parTrans" cxnId="{0E5A75F2-4BB1-46D8-B640-22A5367129E8}">
      <dgm:prSet/>
      <dgm:spPr/>
      <dgm:t>
        <a:bodyPr/>
        <a:lstStyle/>
        <a:p>
          <a:endParaRPr lang="es-EC"/>
        </a:p>
      </dgm:t>
    </dgm:pt>
    <dgm:pt modelId="{AC550D49-5F55-4F73-83C1-0E9544BAA868}" type="sibTrans" cxnId="{0E5A75F2-4BB1-46D8-B640-22A5367129E8}">
      <dgm:prSet/>
      <dgm:spPr/>
      <dgm:t>
        <a:bodyPr/>
        <a:lstStyle/>
        <a:p>
          <a:endParaRPr lang="es-EC"/>
        </a:p>
      </dgm:t>
    </dgm:pt>
    <dgm:pt modelId="{1CCBA500-C58B-42BC-81AC-5C465FAD0F1B}">
      <dgm:prSet phldrT="[Texto]"/>
      <dgm:spPr/>
      <dgm:t>
        <a:bodyPr/>
        <a:lstStyle/>
        <a:p>
          <a:r>
            <a:rPr lang="es-EC" dirty="0"/>
            <a:t>Instrumento:</a:t>
          </a:r>
        </a:p>
      </dgm:t>
    </dgm:pt>
    <dgm:pt modelId="{9AE41942-BAA1-423B-B4D8-D7D581E36BFE}" type="parTrans" cxnId="{99EFD204-06B3-4B49-9C3C-DA034B12C45E}">
      <dgm:prSet/>
      <dgm:spPr/>
      <dgm:t>
        <a:bodyPr/>
        <a:lstStyle/>
        <a:p>
          <a:endParaRPr lang="es-EC"/>
        </a:p>
      </dgm:t>
    </dgm:pt>
    <dgm:pt modelId="{C6896254-3104-4230-BC2A-AB5C11E100D2}" type="sibTrans" cxnId="{99EFD204-06B3-4B49-9C3C-DA034B12C45E}">
      <dgm:prSet/>
      <dgm:spPr/>
      <dgm:t>
        <a:bodyPr/>
        <a:lstStyle/>
        <a:p>
          <a:endParaRPr lang="es-EC"/>
        </a:p>
      </dgm:t>
    </dgm:pt>
    <dgm:pt modelId="{B7A192C8-0B2E-435B-92EB-ECE1C7821977}">
      <dgm:prSet phldrT="[Texto]"/>
      <dgm:spPr/>
      <dgm:t>
        <a:bodyPr/>
        <a:lstStyle/>
        <a:p>
          <a:r>
            <a:rPr lang="es-ES_tradnl" dirty="0"/>
            <a:t>Cuestionario de Evaluación de Riesgo Psicosocial </a:t>
          </a:r>
          <a:r>
            <a:rPr lang="es-ES_tradnl" b="1" dirty="0"/>
            <a:t>COPSOQ ISTAS21.</a:t>
          </a:r>
          <a:endParaRPr lang="es-EC" b="1" dirty="0"/>
        </a:p>
      </dgm:t>
    </dgm:pt>
    <dgm:pt modelId="{BF3A3205-8489-4729-8929-BF1DE0867189}" type="parTrans" cxnId="{AEB38625-6027-45EC-B670-483D7B32AEA8}">
      <dgm:prSet/>
      <dgm:spPr/>
      <dgm:t>
        <a:bodyPr/>
        <a:lstStyle/>
        <a:p>
          <a:endParaRPr lang="es-EC"/>
        </a:p>
      </dgm:t>
    </dgm:pt>
    <dgm:pt modelId="{1AC0A97D-B987-40DA-A071-68A3160DB85F}" type="sibTrans" cxnId="{AEB38625-6027-45EC-B670-483D7B32AEA8}">
      <dgm:prSet/>
      <dgm:spPr/>
      <dgm:t>
        <a:bodyPr/>
        <a:lstStyle/>
        <a:p>
          <a:endParaRPr lang="es-EC"/>
        </a:p>
      </dgm:t>
    </dgm:pt>
    <dgm:pt modelId="{3BE2F966-8955-4108-B4A5-565132D0B975}">
      <dgm:prSet phldrT="[Texto]"/>
      <dgm:spPr/>
      <dgm:t>
        <a:bodyPr/>
        <a:lstStyle/>
        <a:p>
          <a:r>
            <a:rPr lang="es-EC" dirty="0"/>
            <a:t>40 trabajadores</a:t>
          </a:r>
        </a:p>
      </dgm:t>
    </dgm:pt>
    <dgm:pt modelId="{8C2D33F4-D9C4-414C-B8C9-704C81B92C2D}" type="sibTrans" cxnId="{F15C3129-3484-48ED-8FBC-9DF5EC93D508}">
      <dgm:prSet/>
      <dgm:spPr/>
      <dgm:t>
        <a:bodyPr/>
        <a:lstStyle/>
        <a:p>
          <a:endParaRPr lang="es-EC"/>
        </a:p>
      </dgm:t>
    </dgm:pt>
    <dgm:pt modelId="{2D261CEF-2BB3-4D4E-A378-6F6B5038F075}" type="parTrans" cxnId="{F15C3129-3484-48ED-8FBC-9DF5EC93D508}">
      <dgm:prSet/>
      <dgm:spPr/>
      <dgm:t>
        <a:bodyPr/>
        <a:lstStyle/>
        <a:p>
          <a:endParaRPr lang="es-EC"/>
        </a:p>
      </dgm:t>
    </dgm:pt>
    <dgm:pt modelId="{6CD840AF-6C9E-47D7-9C46-3130B3B36BE4}" type="pres">
      <dgm:prSet presAssocID="{B4BCE461-DB60-447F-AFB8-B709575CE48E}" presName="linearFlow" presStyleCnt="0">
        <dgm:presLayoutVars>
          <dgm:dir/>
          <dgm:animLvl val="lvl"/>
          <dgm:resizeHandles val="exact"/>
        </dgm:presLayoutVars>
      </dgm:prSet>
      <dgm:spPr/>
    </dgm:pt>
    <dgm:pt modelId="{2D2DB457-2134-4652-8B3E-BC2C7D38A900}" type="pres">
      <dgm:prSet presAssocID="{0BC11BED-63C8-449E-A195-70B92A4F192D}" presName="composite" presStyleCnt="0"/>
      <dgm:spPr/>
    </dgm:pt>
    <dgm:pt modelId="{3719003F-B629-4CA0-9611-92F051597145}" type="pres">
      <dgm:prSet presAssocID="{0BC11BED-63C8-449E-A195-70B92A4F192D}" presName="parTx" presStyleLbl="node1" presStyleIdx="0" presStyleCnt="3">
        <dgm:presLayoutVars>
          <dgm:chMax val="0"/>
          <dgm:chPref val="0"/>
          <dgm:bulletEnabled val="1"/>
        </dgm:presLayoutVars>
      </dgm:prSet>
      <dgm:spPr/>
    </dgm:pt>
    <dgm:pt modelId="{C0DA99F0-36E7-41B1-AC26-D760EDA1E47A}" type="pres">
      <dgm:prSet presAssocID="{0BC11BED-63C8-449E-A195-70B92A4F192D}" presName="parSh" presStyleLbl="node1" presStyleIdx="0" presStyleCnt="3"/>
      <dgm:spPr/>
    </dgm:pt>
    <dgm:pt modelId="{6AC781CF-1354-4A4F-9F5D-D7AA80842C89}" type="pres">
      <dgm:prSet presAssocID="{0BC11BED-63C8-449E-A195-70B92A4F192D}" presName="desTx" presStyleLbl="fgAcc1" presStyleIdx="0" presStyleCnt="3">
        <dgm:presLayoutVars>
          <dgm:bulletEnabled val="1"/>
        </dgm:presLayoutVars>
      </dgm:prSet>
      <dgm:spPr/>
    </dgm:pt>
    <dgm:pt modelId="{8E18E1EF-3E74-46AE-A9FC-F2B4E34919B8}" type="pres">
      <dgm:prSet presAssocID="{849D6309-3A26-4255-B4D6-36F5167481F0}" presName="sibTrans" presStyleLbl="sibTrans2D1" presStyleIdx="0" presStyleCnt="2"/>
      <dgm:spPr/>
    </dgm:pt>
    <dgm:pt modelId="{047D2939-21C4-4618-A667-3DEB39E6872D}" type="pres">
      <dgm:prSet presAssocID="{849D6309-3A26-4255-B4D6-36F5167481F0}" presName="connTx" presStyleLbl="sibTrans2D1" presStyleIdx="0" presStyleCnt="2"/>
      <dgm:spPr/>
    </dgm:pt>
    <dgm:pt modelId="{4EDF7B7A-2A68-4C27-BACC-41712BB32B02}" type="pres">
      <dgm:prSet presAssocID="{319F17EA-E3C8-4DAC-A811-968969745510}" presName="composite" presStyleCnt="0"/>
      <dgm:spPr/>
    </dgm:pt>
    <dgm:pt modelId="{327D100F-DBA5-48D2-9006-F13FC85790F1}" type="pres">
      <dgm:prSet presAssocID="{319F17EA-E3C8-4DAC-A811-968969745510}" presName="parTx" presStyleLbl="node1" presStyleIdx="0" presStyleCnt="3">
        <dgm:presLayoutVars>
          <dgm:chMax val="0"/>
          <dgm:chPref val="0"/>
          <dgm:bulletEnabled val="1"/>
        </dgm:presLayoutVars>
      </dgm:prSet>
      <dgm:spPr/>
    </dgm:pt>
    <dgm:pt modelId="{46C165F5-D16E-4EB8-8025-227916C9D28A}" type="pres">
      <dgm:prSet presAssocID="{319F17EA-E3C8-4DAC-A811-968969745510}" presName="parSh" presStyleLbl="node1" presStyleIdx="1" presStyleCnt="3"/>
      <dgm:spPr/>
    </dgm:pt>
    <dgm:pt modelId="{83C85725-3AEC-4CE2-80C1-FEB91C6958EF}" type="pres">
      <dgm:prSet presAssocID="{319F17EA-E3C8-4DAC-A811-968969745510}" presName="desTx" presStyleLbl="fgAcc1" presStyleIdx="1" presStyleCnt="3">
        <dgm:presLayoutVars>
          <dgm:bulletEnabled val="1"/>
        </dgm:presLayoutVars>
      </dgm:prSet>
      <dgm:spPr/>
    </dgm:pt>
    <dgm:pt modelId="{07B6D8E5-D265-437F-A923-ABB401042589}" type="pres">
      <dgm:prSet presAssocID="{4656A2A4-6BD9-45DB-BA44-DCA53E388237}" presName="sibTrans" presStyleLbl="sibTrans2D1" presStyleIdx="1" presStyleCnt="2"/>
      <dgm:spPr/>
    </dgm:pt>
    <dgm:pt modelId="{E25E900A-345F-4779-820F-11A3927F430B}" type="pres">
      <dgm:prSet presAssocID="{4656A2A4-6BD9-45DB-BA44-DCA53E388237}" presName="connTx" presStyleLbl="sibTrans2D1" presStyleIdx="1" presStyleCnt="2"/>
      <dgm:spPr/>
    </dgm:pt>
    <dgm:pt modelId="{BE884850-BBFD-4408-8A5C-454A05112EA2}" type="pres">
      <dgm:prSet presAssocID="{1CCBA500-C58B-42BC-81AC-5C465FAD0F1B}" presName="composite" presStyleCnt="0"/>
      <dgm:spPr/>
    </dgm:pt>
    <dgm:pt modelId="{1B7A144F-E515-404A-A028-C19A4837E00C}" type="pres">
      <dgm:prSet presAssocID="{1CCBA500-C58B-42BC-81AC-5C465FAD0F1B}" presName="parTx" presStyleLbl="node1" presStyleIdx="1" presStyleCnt="3">
        <dgm:presLayoutVars>
          <dgm:chMax val="0"/>
          <dgm:chPref val="0"/>
          <dgm:bulletEnabled val="1"/>
        </dgm:presLayoutVars>
      </dgm:prSet>
      <dgm:spPr/>
    </dgm:pt>
    <dgm:pt modelId="{71B710DE-95C2-48ED-ABD8-B70C6A39773D}" type="pres">
      <dgm:prSet presAssocID="{1CCBA500-C58B-42BC-81AC-5C465FAD0F1B}" presName="parSh" presStyleLbl="node1" presStyleIdx="2" presStyleCnt="3"/>
      <dgm:spPr/>
    </dgm:pt>
    <dgm:pt modelId="{8BDC5D08-32BB-45D4-B830-00DA01295E6D}" type="pres">
      <dgm:prSet presAssocID="{1CCBA500-C58B-42BC-81AC-5C465FAD0F1B}" presName="desTx" presStyleLbl="fgAcc1" presStyleIdx="2" presStyleCnt="3">
        <dgm:presLayoutVars>
          <dgm:bulletEnabled val="1"/>
        </dgm:presLayoutVars>
      </dgm:prSet>
      <dgm:spPr/>
    </dgm:pt>
  </dgm:ptLst>
  <dgm:cxnLst>
    <dgm:cxn modelId="{99EFD204-06B3-4B49-9C3C-DA034B12C45E}" srcId="{B4BCE461-DB60-447F-AFB8-B709575CE48E}" destId="{1CCBA500-C58B-42BC-81AC-5C465FAD0F1B}" srcOrd="2" destOrd="0" parTransId="{9AE41942-BAA1-423B-B4D8-D7D581E36BFE}" sibTransId="{C6896254-3104-4230-BC2A-AB5C11E100D2}"/>
    <dgm:cxn modelId="{E2D8F90C-157F-4570-B1C1-86102B018E92}" type="presOf" srcId="{1CCBA500-C58B-42BC-81AC-5C465FAD0F1B}" destId="{71B710DE-95C2-48ED-ABD8-B70C6A39773D}" srcOrd="1" destOrd="0" presId="urn:microsoft.com/office/officeart/2005/8/layout/process3"/>
    <dgm:cxn modelId="{E937020F-6F33-41FD-B69C-0705D8588A88}" type="presOf" srcId="{849D6309-3A26-4255-B4D6-36F5167481F0}" destId="{8E18E1EF-3E74-46AE-A9FC-F2B4E34919B8}" srcOrd="0" destOrd="0" presId="urn:microsoft.com/office/officeart/2005/8/layout/process3"/>
    <dgm:cxn modelId="{011CF217-43DE-44D6-A2C1-FA48F6571499}" type="presOf" srcId="{0BC11BED-63C8-449E-A195-70B92A4F192D}" destId="{C0DA99F0-36E7-41B1-AC26-D760EDA1E47A}" srcOrd="1" destOrd="0" presId="urn:microsoft.com/office/officeart/2005/8/layout/process3"/>
    <dgm:cxn modelId="{00AD2A24-D2D7-4123-902F-DD9B44DDFB2E}" srcId="{B4BCE461-DB60-447F-AFB8-B709575CE48E}" destId="{319F17EA-E3C8-4DAC-A811-968969745510}" srcOrd="1" destOrd="0" parTransId="{B85FE7B1-13D8-4352-869F-60F711CEF9FE}" sibTransId="{4656A2A4-6BD9-45DB-BA44-DCA53E388237}"/>
    <dgm:cxn modelId="{AEB38625-6027-45EC-B670-483D7B32AEA8}" srcId="{1CCBA500-C58B-42BC-81AC-5C465FAD0F1B}" destId="{B7A192C8-0B2E-435B-92EB-ECE1C7821977}" srcOrd="0" destOrd="0" parTransId="{BF3A3205-8489-4729-8929-BF1DE0867189}" sibTransId="{1AC0A97D-B987-40DA-A071-68A3160DB85F}"/>
    <dgm:cxn modelId="{F15C3129-3484-48ED-8FBC-9DF5EC93D508}" srcId="{0BC11BED-63C8-449E-A195-70B92A4F192D}" destId="{3BE2F966-8955-4108-B4A5-565132D0B975}" srcOrd="0" destOrd="0" parTransId="{2D261CEF-2BB3-4D4E-A378-6F6B5038F075}" sibTransId="{8C2D33F4-D9C4-414C-B8C9-704C81B92C2D}"/>
    <dgm:cxn modelId="{9C256C31-73D2-4F48-9BA8-A0E7DADE74EA}" type="presOf" srcId="{319F17EA-E3C8-4DAC-A811-968969745510}" destId="{46C165F5-D16E-4EB8-8025-227916C9D28A}" srcOrd="1" destOrd="0" presId="urn:microsoft.com/office/officeart/2005/8/layout/process3"/>
    <dgm:cxn modelId="{05E8963B-FD7A-487A-B9E8-85B5528D05C2}" type="presOf" srcId="{319F17EA-E3C8-4DAC-A811-968969745510}" destId="{327D100F-DBA5-48D2-9006-F13FC85790F1}" srcOrd="0" destOrd="0" presId="urn:microsoft.com/office/officeart/2005/8/layout/process3"/>
    <dgm:cxn modelId="{F81B373F-EC07-4E49-AE2D-438E83C034EC}" srcId="{B4BCE461-DB60-447F-AFB8-B709575CE48E}" destId="{0BC11BED-63C8-449E-A195-70B92A4F192D}" srcOrd="0" destOrd="0" parTransId="{CE2E498E-F019-416C-A572-46234372591D}" sibTransId="{849D6309-3A26-4255-B4D6-36F5167481F0}"/>
    <dgm:cxn modelId="{D10B5667-179C-45C0-AAE6-36173A18FF6D}" type="presOf" srcId="{4656A2A4-6BD9-45DB-BA44-DCA53E388237}" destId="{07B6D8E5-D265-437F-A923-ABB401042589}" srcOrd="0" destOrd="0" presId="urn:microsoft.com/office/officeart/2005/8/layout/process3"/>
    <dgm:cxn modelId="{E522FD71-3351-48C7-A17D-E7A08688A831}" type="presOf" srcId="{B7A192C8-0B2E-435B-92EB-ECE1C7821977}" destId="{8BDC5D08-32BB-45D4-B830-00DA01295E6D}" srcOrd="0" destOrd="0" presId="urn:microsoft.com/office/officeart/2005/8/layout/process3"/>
    <dgm:cxn modelId="{138C8A72-6F21-40AE-85E8-74E47E86D99B}" type="presOf" srcId="{74D62B00-171C-417E-A469-94CEFE4873CF}" destId="{83C85725-3AEC-4CE2-80C1-FEB91C6958EF}" srcOrd="0" destOrd="0" presId="urn:microsoft.com/office/officeart/2005/8/layout/process3"/>
    <dgm:cxn modelId="{7E71498D-0F23-4824-ACFB-2A301CC7CBAE}" type="presOf" srcId="{1CCBA500-C58B-42BC-81AC-5C465FAD0F1B}" destId="{1B7A144F-E515-404A-A028-C19A4837E00C}" srcOrd="0" destOrd="0" presId="urn:microsoft.com/office/officeart/2005/8/layout/process3"/>
    <dgm:cxn modelId="{B489BD93-3F9B-4890-9125-02CF7808EDDD}" type="presOf" srcId="{B4BCE461-DB60-447F-AFB8-B709575CE48E}" destId="{6CD840AF-6C9E-47D7-9C46-3130B3B36BE4}" srcOrd="0" destOrd="0" presId="urn:microsoft.com/office/officeart/2005/8/layout/process3"/>
    <dgm:cxn modelId="{1A48FD93-255C-41CF-A9EE-2FC79D4D4359}" type="presOf" srcId="{0BC11BED-63C8-449E-A195-70B92A4F192D}" destId="{3719003F-B629-4CA0-9611-92F051597145}" srcOrd="0" destOrd="0" presId="urn:microsoft.com/office/officeart/2005/8/layout/process3"/>
    <dgm:cxn modelId="{D935319E-7816-4DC0-83B8-FDBA3118CBB1}" type="presOf" srcId="{4656A2A4-6BD9-45DB-BA44-DCA53E388237}" destId="{E25E900A-345F-4779-820F-11A3927F430B}" srcOrd="1" destOrd="0" presId="urn:microsoft.com/office/officeart/2005/8/layout/process3"/>
    <dgm:cxn modelId="{27FCA1A0-284F-40DA-AA36-6E482A664ED3}" type="presOf" srcId="{849D6309-3A26-4255-B4D6-36F5167481F0}" destId="{047D2939-21C4-4618-A667-3DEB39E6872D}" srcOrd="1" destOrd="0" presId="urn:microsoft.com/office/officeart/2005/8/layout/process3"/>
    <dgm:cxn modelId="{5E36F0AF-1E60-40FD-9AEB-924C1CCFE729}" type="presOf" srcId="{3BE2F966-8955-4108-B4A5-565132D0B975}" destId="{6AC781CF-1354-4A4F-9F5D-D7AA80842C89}" srcOrd="0" destOrd="0" presId="urn:microsoft.com/office/officeart/2005/8/layout/process3"/>
    <dgm:cxn modelId="{0E5A75F2-4BB1-46D8-B640-22A5367129E8}" srcId="{319F17EA-E3C8-4DAC-A811-968969745510}" destId="{74D62B00-171C-417E-A469-94CEFE4873CF}" srcOrd="0" destOrd="0" parTransId="{C88D6938-C6F8-4EBD-8C4B-555DC6AA2353}" sibTransId="{AC550D49-5F55-4F73-83C1-0E9544BAA868}"/>
    <dgm:cxn modelId="{918CC665-B95C-476B-994F-BBC9441DB9B2}" type="presParOf" srcId="{6CD840AF-6C9E-47D7-9C46-3130B3B36BE4}" destId="{2D2DB457-2134-4652-8B3E-BC2C7D38A900}" srcOrd="0" destOrd="0" presId="urn:microsoft.com/office/officeart/2005/8/layout/process3"/>
    <dgm:cxn modelId="{AD432566-1ADD-46A8-99A6-EB152DF5B6DE}" type="presParOf" srcId="{2D2DB457-2134-4652-8B3E-BC2C7D38A900}" destId="{3719003F-B629-4CA0-9611-92F051597145}" srcOrd="0" destOrd="0" presId="urn:microsoft.com/office/officeart/2005/8/layout/process3"/>
    <dgm:cxn modelId="{954A10B7-DB04-43C1-8CAC-15047285C2B8}" type="presParOf" srcId="{2D2DB457-2134-4652-8B3E-BC2C7D38A900}" destId="{C0DA99F0-36E7-41B1-AC26-D760EDA1E47A}" srcOrd="1" destOrd="0" presId="urn:microsoft.com/office/officeart/2005/8/layout/process3"/>
    <dgm:cxn modelId="{18704E32-6114-4FC6-A8B1-DEF3D6E0C86B}" type="presParOf" srcId="{2D2DB457-2134-4652-8B3E-BC2C7D38A900}" destId="{6AC781CF-1354-4A4F-9F5D-D7AA80842C89}" srcOrd="2" destOrd="0" presId="urn:microsoft.com/office/officeart/2005/8/layout/process3"/>
    <dgm:cxn modelId="{7D0B6D78-1789-4D1B-9EA1-52F820C94554}" type="presParOf" srcId="{6CD840AF-6C9E-47D7-9C46-3130B3B36BE4}" destId="{8E18E1EF-3E74-46AE-A9FC-F2B4E34919B8}" srcOrd="1" destOrd="0" presId="urn:microsoft.com/office/officeart/2005/8/layout/process3"/>
    <dgm:cxn modelId="{001471B9-581E-4676-A252-A3F269955ECA}" type="presParOf" srcId="{8E18E1EF-3E74-46AE-A9FC-F2B4E34919B8}" destId="{047D2939-21C4-4618-A667-3DEB39E6872D}" srcOrd="0" destOrd="0" presId="urn:microsoft.com/office/officeart/2005/8/layout/process3"/>
    <dgm:cxn modelId="{03D335FF-CE45-46D0-AB12-F5C65B5DA858}" type="presParOf" srcId="{6CD840AF-6C9E-47D7-9C46-3130B3B36BE4}" destId="{4EDF7B7A-2A68-4C27-BACC-41712BB32B02}" srcOrd="2" destOrd="0" presId="urn:microsoft.com/office/officeart/2005/8/layout/process3"/>
    <dgm:cxn modelId="{33A13448-1054-4802-B3A2-50386BF30F97}" type="presParOf" srcId="{4EDF7B7A-2A68-4C27-BACC-41712BB32B02}" destId="{327D100F-DBA5-48D2-9006-F13FC85790F1}" srcOrd="0" destOrd="0" presId="urn:microsoft.com/office/officeart/2005/8/layout/process3"/>
    <dgm:cxn modelId="{67AAF541-B0DE-43C9-8039-16D0A44E026D}" type="presParOf" srcId="{4EDF7B7A-2A68-4C27-BACC-41712BB32B02}" destId="{46C165F5-D16E-4EB8-8025-227916C9D28A}" srcOrd="1" destOrd="0" presId="urn:microsoft.com/office/officeart/2005/8/layout/process3"/>
    <dgm:cxn modelId="{A5CA3A75-87F9-430A-A47C-2CD95E5B1E55}" type="presParOf" srcId="{4EDF7B7A-2A68-4C27-BACC-41712BB32B02}" destId="{83C85725-3AEC-4CE2-80C1-FEB91C6958EF}" srcOrd="2" destOrd="0" presId="urn:microsoft.com/office/officeart/2005/8/layout/process3"/>
    <dgm:cxn modelId="{CCAB7771-7D2C-4DED-9669-44B57FD375E3}" type="presParOf" srcId="{6CD840AF-6C9E-47D7-9C46-3130B3B36BE4}" destId="{07B6D8E5-D265-437F-A923-ABB401042589}" srcOrd="3" destOrd="0" presId="urn:microsoft.com/office/officeart/2005/8/layout/process3"/>
    <dgm:cxn modelId="{1A2128A1-DDBA-4FDD-A2AD-21C2B600E6B1}" type="presParOf" srcId="{07B6D8E5-D265-437F-A923-ABB401042589}" destId="{E25E900A-345F-4779-820F-11A3927F430B}" srcOrd="0" destOrd="0" presId="urn:microsoft.com/office/officeart/2005/8/layout/process3"/>
    <dgm:cxn modelId="{F99F045C-1831-43DA-AC5E-1ECD40CBF614}" type="presParOf" srcId="{6CD840AF-6C9E-47D7-9C46-3130B3B36BE4}" destId="{BE884850-BBFD-4408-8A5C-454A05112EA2}" srcOrd="4" destOrd="0" presId="urn:microsoft.com/office/officeart/2005/8/layout/process3"/>
    <dgm:cxn modelId="{9FAA22BF-0B6A-431E-9553-904FF3F56CC8}" type="presParOf" srcId="{BE884850-BBFD-4408-8A5C-454A05112EA2}" destId="{1B7A144F-E515-404A-A028-C19A4837E00C}" srcOrd="0" destOrd="0" presId="urn:microsoft.com/office/officeart/2005/8/layout/process3"/>
    <dgm:cxn modelId="{E852151A-83E3-4813-B7DA-C33460C21515}" type="presParOf" srcId="{BE884850-BBFD-4408-8A5C-454A05112EA2}" destId="{71B710DE-95C2-48ED-ABD8-B70C6A39773D}" srcOrd="1" destOrd="0" presId="urn:microsoft.com/office/officeart/2005/8/layout/process3"/>
    <dgm:cxn modelId="{077FD267-0296-41CA-A623-7C6E3D232FCA}" type="presParOf" srcId="{BE884850-BBFD-4408-8A5C-454A05112EA2}" destId="{8BDC5D08-32BB-45D4-B830-00DA01295E6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4B91-E3BC-41C6-8655-CFDF1CA43046}">
      <dsp:nvSpPr>
        <dsp:cNvPr id="0" name=""/>
        <dsp:cNvSpPr/>
      </dsp:nvSpPr>
      <dsp:spPr>
        <a:xfrm>
          <a:off x="0" y="55501"/>
          <a:ext cx="11622156"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C" sz="3100" kern="1200" dirty="0"/>
            <a:t>OBJETIVO GENERAL:</a:t>
          </a:r>
        </a:p>
      </dsp:txBody>
      <dsp:txXfrm>
        <a:off x="36296" y="91797"/>
        <a:ext cx="11549564" cy="670943"/>
      </dsp:txXfrm>
    </dsp:sp>
    <dsp:sp modelId="{25F513AA-9791-44D2-B20F-D50DBDFE6E04}">
      <dsp:nvSpPr>
        <dsp:cNvPr id="0" name=""/>
        <dsp:cNvSpPr/>
      </dsp:nvSpPr>
      <dsp:spPr>
        <a:xfrm>
          <a:off x="0" y="799036"/>
          <a:ext cx="11622156"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003"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a:t>Evaluar los riesgos psicosociales en el personal de salud del área de aislamiento respiratorio COVID del Hospital General Latacunga</a:t>
          </a:r>
        </a:p>
      </dsp:txBody>
      <dsp:txXfrm>
        <a:off x="0" y="799036"/>
        <a:ext cx="11622156" cy="753997"/>
      </dsp:txXfrm>
    </dsp:sp>
    <dsp:sp modelId="{1F491A7F-973F-4709-A2E0-88482518C7CA}">
      <dsp:nvSpPr>
        <dsp:cNvPr id="0" name=""/>
        <dsp:cNvSpPr/>
      </dsp:nvSpPr>
      <dsp:spPr>
        <a:xfrm>
          <a:off x="0" y="1553034"/>
          <a:ext cx="11622156" cy="743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C" sz="3100" kern="1200" dirty="0"/>
            <a:t>OBJETIVOS ESPECIFICOS:</a:t>
          </a:r>
        </a:p>
      </dsp:txBody>
      <dsp:txXfrm>
        <a:off x="36296" y="1589330"/>
        <a:ext cx="11549564" cy="670943"/>
      </dsp:txXfrm>
    </dsp:sp>
    <dsp:sp modelId="{48EC9260-C2C5-4D93-9025-BF748C0CF920}">
      <dsp:nvSpPr>
        <dsp:cNvPr id="0" name=""/>
        <dsp:cNvSpPr/>
      </dsp:nvSpPr>
      <dsp:spPr>
        <a:xfrm>
          <a:off x="0" y="2296569"/>
          <a:ext cx="11622156" cy="224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003" tIns="39370" rIns="220472" bIns="39370" numCol="1" spcCol="1270" anchor="t" anchorCtr="0">
          <a:noAutofit/>
        </a:bodyPr>
        <a:lstStyle/>
        <a:p>
          <a:pPr marL="228600" lvl="1" indent="-228600" algn="just" defTabSz="1066800">
            <a:lnSpc>
              <a:spcPct val="90000"/>
            </a:lnSpc>
            <a:spcBef>
              <a:spcPct val="0"/>
            </a:spcBef>
            <a:spcAft>
              <a:spcPct val="20000"/>
            </a:spcAft>
            <a:buFont typeface="Symbol" panose="05050102010706020507" pitchFamily="18" charset="2"/>
            <a:buChar char=""/>
          </a:pPr>
          <a:r>
            <a:rPr lang="es-EC" sz="2400" kern="1200" dirty="0"/>
            <a:t>Identificar los factores psicosociales predominantes en el personal de salud del área de aislamiento respiratorio COVID del Hospital General Latacunga. </a:t>
          </a:r>
        </a:p>
        <a:p>
          <a:pPr marL="228600" lvl="1" indent="-228600" algn="just" defTabSz="1066800">
            <a:lnSpc>
              <a:spcPct val="90000"/>
            </a:lnSpc>
            <a:spcBef>
              <a:spcPct val="0"/>
            </a:spcBef>
            <a:spcAft>
              <a:spcPct val="20000"/>
            </a:spcAft>
            <a:buFont typeface="Symbol" panose="05050102010706020507" pitchFamily="18" charset="2"/>
            <a:buChar char=""/>
          </a:pPr>
          <a:r>
            <a:rPr lang="es-EC" sz="2400" kern="1200" dirty="0"/>
            <a:t>Establecer la relación entre factores de riesgo psicosociales y desempeño laboral en los trabajadores.</a:t>
          </a:r>
        </a:p>
        <a:p>
          <a:pPr marL="228600" lvl="1" indent="-228600" algn="just" defTabSz="1066800">
            <a:lnSpc>
              <a:spcPct val="90000"/>
            </a:lnSpc>
            <a:spcBef>
              <a:spcPct val="0"/>
            </a:spcBef>
            <a:spcAft>
              <a:spcPct val="20000"/>
            </a:spcAft>
            <a:buFont typeface="Symbol" panose="05050102010706020507" pitchFamily="18" charset="2"/>
            <a:buChar char=""/>
          </a:pPr>
          <a:r>
            <a:rPr lang="es-EC" sz="2400" kern="1200" dirty="0"/>
            <a:t>Difundir los resultados obtenidos a las autoridades competentes para realización de plan de intervención en pro de los trabajadores.</a:t>
          </a:r>
        </a:p>
      </dsp:txBody>
      <dsp:txXfrm>
        <a:off x="0" y="2296569"/>
        <a:ext cx="11622156" cy="224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A99F0-36E7-41B1-AC26-D760EDA1E47A}">
      <dsp:nvSpPr>
        <dsp:cNvPr id="0" name=""/>
        <dsp:cNvSpPr/>
      </dsp:nvSpPr>
      <dsp:spPr>
        <a:xfrm>
          <a:off x="5230" y="231314"/>
          <a:ext cx="2378024" cy="14024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EC" sz="2400" kern="1200"/>
            <a:t>Población:</a:t>
          </a:r>
          <a:endParaRPr lang="es-EC" sz="2400" kern="1200" dirty="0"/>
        </a:p>
      </dsp:txBody>
      <dsp:txXfrm>
        <a:off x="5230" y="231314"/>
        <a:ext cx="2378024" cy="934959"/>
      </dsp:txXfrm>
    </dsp:sp>
    <dsp:sp modelId="{6AC781CF-1354-4A4F-9F5D-D7AA80842C89}">
      <dsp:nvSpPr>
        <dsp:cNvPr id="0" name=""/>
        <dsp:cNvSpPr/>
      </dsp:nvSpPr>
      <dsp:spPr>
        <a:xfrm>
          <a:off x="492295" y="1166273"/>
          <a:ext cx="2378024" cy="2845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40 trabajadores</a:t>
          </a:r>
        </a:p>
      </dsp:txBody>
      <dsp:txXfrm>
        <a:off x="561945" y="1235923"/>
        <a:ext cx="2238724" cy="2706500"/>
      </dsp:txXfrm>
    </dsp:sp>
    <dsp:sp modelId="{8E18E1EF-3E74-46AE-A9FC-F2B4E34919B8}">
      <dsp:nvSpPr>
        <dsp:cNvPr id="0" name=""/>
        <dsp:cNvSpPr/>
      </dsp:nvSpPr>
      <dsp:spPr>
        <a:xfrm>
          <a:off x="2743754" y="402764"/>
          <a:ext cx="764259" cy="5920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2743754" y="521176"/>
        <a:ext cx="586641" cy="355235"/>
      </dsp:txXfrm>
    </dsp:sp>
    <dsp:sp modelId="{46C165F5-D16E-4EB8-8025-227916C9D28A}">
      <dsp:nvSpPr>
        <dsp:cNvPr id="0" name=""/>
        <dsp:cNvSpPr/>
      </dsp:nvSpPr>
      <dsp:spPr>
        <a:xfrm>
          <a:off x="3825254" y="231314"/>
          <a:ext cx="2378024" cy="140243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EC" sz="2400" kern="1200" dirty="0"/>
            <a:t>Tipo de investigación:</a:t>
          </a:r>
        </a:p>
      </dsp:txBody>
      <dsp:txXfrm>
        <a:off x="3825254" y="231314"/>
        <a:ext cx="2378024" cy="934959"/>
      </dsp:txXfrm>
    </dsp:sp>
    <dsp:sp modelId="{83C85725-3AEC-4CE2-80C1-FEB91C6958EF}">
      <dsp:nvSpPr>
        <dsp:cNvPr id="0" name=""/>
        <dsp:cNvSpPr/>
      </dsp:nvSpPr>
      <dsp:spPr>
        <a:xfrm>
          <a:off x="4312320" y="1166273"/>
          <a:ext cx="2378024" cy="2845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Cuantitativo de corte transversal</a:t>
          </a:r>
        </a:p>
      </dsp:txBody>
      <dsp:txXfrm>
        <a:off x="4381970" y="1235923"/>
        <a:ext cx="2238724" cy="2706500"/>
      </dsp:txXfrm>
    </dsp:sp>
    <dsp:sp modelId="{07B6D8E5-D265-437F-A923-ABB401042589}">
      <dsp:nvSpPr>
        <dsp:cNvPr id="0" name=""/>
        <dsp:cNvSpPr/>
      </dsp:nvSpPr>
      <dsp:spPr>
        <a:xfrm>
          <a:off x="6563779" y="402764"/>
          <a:ext cx="764259" cy="59205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6563779" y="521176"/>
        <a:ext cx="586641" cy="355235"/>
      </dsp:txXfrm>
    </dsp:sp>
    <dsp:sp modelId="{71B710DE-95C2-48ED-ABD8-B70C6A39773D}">
      <dsp:nvSpPr>
        <dsp:cNvPr id="0" name=""/>
        <dsp:cNvSpPr/>
      </dsp:nvSpPr>
      <dsp:spPr>
        <a:xfrm>
          <a:off x="7645279" y="231314"/>
          <a:ext cx="2378024" cy="140243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EC" sz="2400" kern="1200" dirty="0"/>
            <a:t>Instrumento:</a:t>
          </a:r>
        </a:p>
      </dsp:txBody>
      <dsp:txXfrm>
        <a:off x="7645279" y="231314"/>
        <a:ext cx="2378024" cy="934959"/>
      </dsp:txXfrm>
    </dsp:sp>
    <dsp:sp modelId="{8BDC5D08-32BB-45D4-B830-00DA01295E6D}">
      <dsp:nvSpPr>
        <dsp:cNvPr id="0" name=""/>
        <dsp:cNvSpPr/>
      </dsp:nvSpPr>
      <dsp:spPr>
        <a:xfrm>
          <a:off x="8132345" y="1166273"/>
          <a:ext cx="2378024" cy="2845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S_tradnl" sz="2400" kern="1200" dirty="0"/>
            <a:t>Cuestionario de Evaluación de Riesgo Psicosocial </a:t>
          </a:r>
          <a:r>
            <a:rPr lang="es-ES_tradnl" sz="2400" b="1" kern="1200" dirty="0"/>
            <a:t>COPSOQ ISTAS21.</a:t>
          </a:r>
          <a:endParaRPr lang="es-EC" sz="2400" b="1" kern="1200" dirty="0"/>
        </a:p>
      </dsp:txBody>
      <dsp:txXfrm>
        <a:off x="8201995" y="1235923"/>
        <a:ext cx="2238724" cy="2706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D01375B-C45F-4AED-AD62-78AC647CC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 y="0"/>
            <a:ext cx="12260698" cy="6913006"/>
          </a:xfrm>
          <a:prstGeom prst="rect">
            <a:avLst/>
          </a:prstGeom>
        </p:spPr>
      </p:pic>
      <p:sp>
        <p:nvSpPr>
          <p:cNvPr id="2" name="Título 1">
            <a:extLst>
              <a:ext uri="{FF2B5EF4-FFF2-40B4-BE49-F238E27FC236}">
                <a16:creationId xmlns:a16="http://schemas.microsoft.com/office/drawing/2014/main" id="{8C369817-C793-4B88-9CE5-AF9E5F1DF706}"/>
              </a:ext>
            </a:extLst>
          </p:cNvPr>
          <p:cNvSpPr>
            <a:spLocks noGrp="1"/>
          </p:cNvSpPr>
          <p:nvPr>
            <p:ph type="ctrTitle"/>
          </p:nvPr>
        </p:nvSpPr>
        <p:spPr>
          <a:xfrm>
            <a:off x="1440873" y="1621134"/>
            <a:ext cx="7744691"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6F0253-6610-4467-A21B-2B5B203CA3C4}"/>
              </a:ext>
            </a:extLst>
          </p:cNvPr>
          <p:cNvSpPr>
            <a:spLocks noGrp="1"/>
          </p:cNvSpPr>
          <p:nvPr>
            <p:ph type="subTitle" idx="1"/>
          </p:nvPr>
        </p:nvSpPr>
        <p:spPr>
          <a:xfrm>
            <a:off x="1440873" y="4100809"/>
            <a:ext cx="77446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5" name="Marcador de pie de página 4">
            <a:extLst>
              <a:ext uri="{FF2B5EF4-FFF2-40B4-BE49-F238E27FC236}">
                <a16:creationId xmlns:a16="http://schemas.microsoft.com/office/drawing/2014/main" id="{53E2C36E-6530-480D-A9DA-06A7E7DDB07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72BF1CE-2E54-490E-9A62-624FE1E8F349}"/>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148468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85611-6735-4DB6-90CA-5529B8EA090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36BBE7D-FE15-466E-83E2-ED4542156C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09BD3DC-6F6B-4788-A1F1-71FBF48C89E8}"/>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5" name="Marcador de pie de página 4">
            <a:extLst>
              <a:ext uri="{FF2B5EF4-FFF2-40B4-BE49-F238E27FC236}">
                <a16:creationId xmlns:a16="http://schemas.microsoft.com/office/drawing/2014/main" id="{A3FE55EE-B6D8-468D-AAC2-4C941600E22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615B2BF-E6E8-4FBA-8C5F-A81B76704C1B}"/>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35242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DFAEFE-3260-4A18-A962-AF848565212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8E9F310-898E-460A-838F-2095C269CDA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8DD7718-F4CB-49C0-8B85-116D2077F2CA}"/>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5" name="Marcador de pie de página 4">
            <a:extLst>
              <a:ext uri="{FF2B5EF4-FFF2-40B4-BE49-F238E27FC236}">
                <a16:creationId xmlns:a16="http://schemas.microsoft.com/office/drawing/2014/main" id="{ECDD1340-D7E5-4BF7-9C81-233E1D5A7A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234875F-2208-4237-8F5A-CC6D96032C67}"/>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235636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A5BC3-09E3-4A93-836C-6F7EA3127A3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8B3595D-8C78-4FDB-BFA7-17A063E41B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267D4CE-05E5-4C3F-A6C4-19BCB4C7D124}"/>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5" name="Marcador de pie de página 4">
            <a:extLst>
              <a:ext uri="{FF2B5EF4-FFF2-40B4-BE49-F238E27FC236}">
                <a16:creationId xmlns:a16="http://schemas.microsoft.com/office/drawing/2014/main" id="{D25546FC-0C37-452E-AF25-1E2BBE9936E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7A52112-8E62-4909-89D3-8A3EAB80A8F5}"/>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10234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FCE19-8851-4F9B-9E1B-495B527EA7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4EEA968-36C1-4F23-8C83-DA4249CBF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2E21A50-632D-43AE-8800-BDAF609CD47C}"/>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5" name="Marcador de pie de página 4">
            <a:extLst>
              <a:ext uri="{FF2B5EF4-FFF2-40B4-BE49-F238E27FC236}">
                <a16:creationId xmlns:a16="http://schemas.microsoft.com/office/drawing/2014/main" id="{49E41B2D-F1EC-4EA7-8B0F-F390828A703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B46EAA4-42CD-4A14-9CAA-75E9AC0951D2}"/>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61893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CBF70-E734-4D41-A82B-C77889B19DF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8CE52D-9E59-427A-A82E-E79E69665D1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8EB76A3-2644-4AF8-9DA4-676D0C0519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23C3504-7F20-465D-B0CF-4A5A37397A8B}"/>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6" name="Marcador de pie de página 5">
            <a:extLst>
              <a:ext uri="{FF2B5EF4-FFF2-40B4-BE49-F238E27FC236}">
                <a16:creationId xmlns:a16="http://schemas.microsoft.com/office/drawing/2014/main" id="{F299AD2F-4119-4B4A-8DFE-06A302AEC0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A166AE6-E41D-4BB7-817A-EDECAE93CA31}"/>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228520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388B4-E455-4E55-A804-89F96A8362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8CF580C-293E-4A81-9380-7930EB5A7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16D983F-0B4B-4FBB-808E-200450FF0E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148B30C3-9F69-41D8-A018-B387468EE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910C9D-1057-47C9-B7D0-466973BF956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9B30DDD-30CF-431B-A6C1-C5F241E7B9B9}"/>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8" name="Marcador de pie de página 7">
            <a:extLst>
              <a:ext uri="{FF2B5EF4-FFF2-40B4-BE49-F238E27FC236}">
                <a16:creationId xmlns:a16="http://schemas.microsoft.com/office/drawing/2014/main" id="{384075C3-BF3B-4279-A675-DB21C276577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341FB140-5EA8-47E1-A994-793E442EB2AD}"/>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236028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419C3-34AA-48E2-B8B4-E4213021294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8394EA6-04E4-4180-A9FE-01D6D84E7863}"/>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4" name="Marcador de pie de página 3">
            <a:extLst>
              <a:ext uri="{FF2B5EF4-FFF2-40B4-BE49-F238E27FC236}">
                <a16:creationId xmlns:a16="http://schemas.microsoft.com/office/drawing/2014/main" id="{F860EFDB-802D-4787-887E-743330FD0C3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E89A304-DBE7-4894-8D2B-7C34FF04B381}"/>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82643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C7CF75-7456-4704-8B35-849B13DC1E33}"/>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3" name="Marcador de pie de página 2">
            <a:extLst>
              <a:ext uri="{FF2B5EF4-FFF2-40B4-BE49-F238E27FC236}">
                <a16:creationId xmlns:a16="http://schemas.microsoft.com/office/drawing/2014/main" id="{DB9EADB2-749B-435A-89C1-6B0DCB9751A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36144442-E841-4079-8026-975928D06E5C}"/>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405565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DD115-C654-40C2-8E5A-BA0CDBDDA3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F8D3C6B-8C94-4FA7-A73F-CE9919424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152EA87B-9D0A-4A5B-B189-2ABE2270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56C977-A9A2-485A-9C52-775375F85683}"/>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6" name="Marcador de pie de página 5">
            <a:extLst>
              <a:ext uri="{FF2B5EF4-FFF2-40B4-BE49-F238E27FC236}">
                <a16:creationId xmlns:a16="http://schemas.microsoft.com/office/drawing/2014/main" id="{F1D84A6C-55C7-428A-87B9-B01C4ED1AE3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74FF2F-C08C-4B31-8D10-F41D01E7437F}"/>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101362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438C7-331F-423B-B094-62B5A6AB49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29D70B23-DC58-4385-A0A6-9F32AAFD1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5F880B15-13D6-4F97-93AF-3049F1F17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6D7EFB-4575-41B1-9298-DD9DC768C15E}"/>
              </a:ext>
            </a:extLst>
          </p:cNvPr>
          <p:cNvSpPr>
            <a:spLocks noGrp="1"/>
          </p:cNvSpPr>
          <p:nvPr>
            <p:ph type="dt" sz="half" idx="10"/>
          </p:nvPr>
        </p:nvSpPr>
        <p:spPr>
          <a:xfrm>
            <a:off x="838200" y="6356350"/>
            <a:ext cx="2743200" cy="365125"/>
          </a:xfrm>
          <a:prstGeom prst="rect">
            <a:avLst/>
          </a:prstGeom>
        </p:spPr>
        <p:txBody>
          <a:bodyPr/>
          <a:lstStyle/>
          <a:p>
            <a:fld id="{C63BE26E-55D0-40CA-9A22-DC8FDBCDE0E6}" type="datetimeFigureOut">
              <a:rPr lang="es-EC" smtClean="0"/>
              <a:t>24/9/2021</a:t>
            </a:fld>
            <a:endParaRPr lang="es-EC"/>
          </a:p>
        </p:txBody>
      </p:sp>
      <p:sp>
        <p:nvSpPr>
          <p:cNvPr id="6" name="Marcador de pie de página 5">
            <a:extLst>
              <a:ext uri="{FF2B5EF4-FFF2-40B4-BE49-F238E27FC236}">
                <a16:creationId xmlns:a16="http://schemas.microsoft.com/office/drawing/2014/main" id="{8E22AFC4-CEA0-4F44-A115-12D4782D30B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2B66BE1-07D7-40C3-8D7B-BED71B2D63BD}"/>
              </a:ext>
            </a:extLst>
          </p:cNvPr>
          <p:cNvSpPr>
            <a:spLocks noGrp="1"/>
          </p:cNvSpPr>
          <p:nvPr>
            <p:ph type="sldNum" sz="quarter" idx="12"/>
          </p:nvPr>
        </p:nvSpPr>
        <p:spPr/>
        <p:txBody>
          <a:bodyPr/>
          <a:lstStyle/>
          <a:p>
            <a:fld id="{DE38102A-AC81-454C-9E20-35942830C43F}" type="slidenum">
              <a:rPr lang="es-EC" smtClean="0"/>
              <a:t>‹Nº›</a:t>
            </a:fld>
            <a:endParaRPr lang="es-EC"/>
          </a:p>
        </p:txBody>
      </p:sp>
    </p:spTree>
    <p:extLst>
      <p:ext uri="{BB962C8B-B14F-4D97-AF65-F5344CB8AC3E}">
        <p14:creationId xmlns:p14="http://schemas.microsoft.com/office/powerpoint/2010/main" val="138174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3A4DFCB-03F6-4C34-AEE0-52C23E2CD3D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23975"/>
            <a:ext cx="12192000" cy="1047880"/>
          </a:xfrm>
          <a:prstGeom prst="rect">
            <a:avLst/>
          </a:prstGeom>
        </p:spPr>
      </p:pic>
      <p:sp>
        <p:nvSpPr>
          <p:cNvPr id="2" name="Marcador de título 1">
            <a:extLst>
              <a:ext uri="{FF2B5EF4-FFF2-40B4-BE49-F238E27FC236}">
                <a16:creationId xmlns:a16="http://schemas.microsoft.com/office/drawing/2014/main" id="{713B37C4-1381-4286-A6CF-FADDB8F7E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CA6CE2B-4523-498C-803F-4E7DC6BAD07A}"/>
              </a:ext>
            </a:extLst>
          </p:cNvPr>
          <p:cNvSpPr>
            <a:spLocks noGrp="1"/>
          </p:cNvSpPr>
          <p:nvPr>
            <p:ph type="body" idx="1"/>
          </p:nvPr>
        </p:nvSpPr>
        <p:spPr>
          <a:xfrm>
            <a:off x="838200" y="1825625"/>
            <a:ext cx="10515600" cy="4242666"/>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5" name="Marcador de pie de página 4">
            <a:extLst>
              <a:ext uri="{FF2B5EF4-FFF2-40B4-BE49-F238E27FC236}">
                <a16:creationId xmlns:a16="http://schemas.microsoft.com/office/drawing/2014/main" id="{E6E06574-BD3F-4B40-A4D9-9050B0404E57}"/>
              </a:ext>
            </a:extLst>
          </p:cNvPr>
          <p:cNvSpPr>
            <a:spLocks noGrp="1"/>
          </p:cNvSpPr>
          <p:nvPr>
            <p:ph type="ftr" sz="quarter" idx="3"/>
          </p:nvPr>
        </p:nvSpPr>
        <p:spPr>
          <a:xfrm>
            <a:off x="4038600" y="620394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F14CDE67-636F-4B77-AC83-8B942DF58274}"/>
              </a:ext>
            </a:extLst>
          </p:cNvPr>
          <p:cNvSpPr>
            <a:spLocks noGrp="1"/>
          </p:cNvSpPr>
          <p:nvPr>
            <p:ph type="sldNum" sz="quarter" idx="4"/>
          </p:nvPr>
        </p:nvSpPr>
        <p:spPr>
          <a:xfrm>
            <a:off x="8610600" y="620394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8102A-AC81-454C-9E20-35942830C43F}" type="slidenum">
              <a:rPr lang="es-EC" smtClean="0"/>
              <a:t>‹Nº›</a:t>
            </a:fld>
            <a:endParaRPr lang="es-EC"/>
          </a:p>
        </p:txBody>
      </p:sp>
    </p:spTree>
    <p:extLst>
      <p:ext uri="{BB962C8B-B14F-4D97-AF65-F5344CB8AC3E}">
        <p14:creationId xmlns:p14="http://schemas.microsoft.com/office/powerpoint/2010/main" val="574745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DFC6F68-95DD-499F-A54F-6AB22E16E314}"/>
              </a:ext>
            </a:extLst>
          </p:cNvPr>
          <p:cNvSpPr>
            <a:spLocks noGrp="1"/>
          </p:cNvSpPr>
          <p:nvPr>
            <p:ph type="ctrTitle"/>
          </p:nvPr>
        </p:nvSpPr>
        <p:spPr>
          <a:xfrm>
            <a:off x="977624" y="4112246"/>
            <a:ext cx="7743825" cy="2387600"/>
          </a:xfrm>
        </p:spPr>
        <p:txBody>
          <a:bodyPr>
            <a:normAutofit fontScale="90000"/>
          </a:bodyPr>
          <a:lstStyle/>
          <a:p>
            <a:br>
              <a:rPr lang="es-EC" sz="1600" b="1" dirty="0">
                <a:latin typeface="+mn-lt"/>
              </a:rPr>
            </a:br>
            <a:br>
              <a:rPr lang="es-EC" sz="1600" b="1" dirty="0">
                <a:latin typeface="+mn-lt"/>
              </a:rPr>
            </a:br>
            <a:br>
              <a:rPr lang="es-EC" sz="1600" b="1" dirty="0">
                <a:latin typeface="+mn-lt"/>
              </a:rPr>
            </a:br>
            <a:r>
              <a:rPr lang="es-EC" sz="2200" b="1" dirty="0">
                <a:latin typeface="Times New Roman" panose="02020603050405020304" pitchFamily="18" charset="0"/>
                <a:cs typeface="Times New Roman" panose="02020603050405020304" pitchFamily="18" charset="0"/>
              </a:rPr>
              <a:t>FACULTAD DE CIENCIAS DEL TRABAJO Y DEL COMPORTAMIENTO HUMANO	</a:t>
            </a:r>
            <a:br>
              <a:rPr lang="es-EC" sz="2200" dirty="0">
                <a:latin typeface="Times New Roman" panose="02020603050405020304" pitchFamily="18" charset="0"/>
                <a:cs typeface="Times New Roman" panose="02020603050405020304" pitchFamily="18" charset="0"/>
              </a:rPr>
            </a:br>
            <a:br>
              <a:rPr lang="es-EC" sz="2200" dirty="0">
                <a:latin typeface="Times New Roman" panose="02020603050405020304" pitchFamily="18" charset="0"/>
                <a:cs typeface="Times New Roman" panose="02020603050405020304" pitchFamily="18" charset="0"/>
              </a:rPr>
            </a:br>
            <a:br>
              <a:rPr lang="es-EC" sz="2200" dirty="0">
                <a:latin typeface="Times New Roman" panose="02020603050405020304" pitchFamily="18" charset="0"/>
                <a:cs typeface="Times New Roman" panose="02020603050405020304" pitchFamily="18" charset="0"/>
              </a:rPr>
            </a:br>
            <a:br>
              <a:rPr lang="es-EC" sz="2200" dirty="0">
                <a:latin typeface="Times New Roman" panose="02020603050405020304" pitchFamily="18" charset="0"/>
                <a:cs typeface="Times New Roman" panose="02020603050405020304" pitchFamily="18" charset="0"/>
              </a:rPr>
            </a:br>
            <a:r>
              <a:rPr lang="es-EC" sz="2200" dirty="0">
                <a:latin typeface="Times New Roman" panose="02020603050405020304" pitchFamily="18" charset="0"/>
                <a:cs typeface="Times New Roman" panose="02020603050405020304" pitchFamily="18" charset="0"/>
              </a:rPr>
              <a:t>Trabajo de fin de carrera titulado:</a:t>
            </a:r>
            <a:br>
              <a:rPr lang="es-EC" sz="2200" dirty="0">
                <a:latin typeface="Times New Roman" panose="02020603050405020304" pitchFamily="18" charset="0"/>
                <a:cs typeface="Times New Roman" panose="02020603050405020304" pitchFamily="18" charset="0"/>
              </a:rPr>
            </a:br>
            <a:r>
              <a:rPr lang="es-EC" sz="2200" b="1" dirty="0">
                <a:latin typeface="Times New Roman" panose="02020603050405020304" pitchFamily="18" charset="0"/>
                <a:cs typeface="Times New Roman" panose="02020603050405020304" pitchFamily="18" charset="0"/>
              </a:rPr>
              <a:t>“</a:t>
            </a:r>
            <a:r>
              <a:rPr lang="es-ES_tradnl" sz="2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Evaluación</a:t>
            </a:r>
            <a:r>
              <a:rPr lang="es-ES_tradnl"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riesgos psicosociales en el personal de salud del área de aislamiento respiratorio COVID del Hospital General Latacunga.</a:t>
            </a:r>
            <a:r>
              <a:rPr lang="es-ES_tradnl" sz="2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br>
              <a:rPr lang="es-EC" sz="1800" dirty="0">
                <a:effectLst/>
                <a:latin typeface="Times New Roman" panose="02020603050405020304" pitchFamily="18" charset="0"/>
                <a:ea typeface="Times New Roman" panose="02020603050405020304" pitchFamily="18" charset="0"/>
              </a:rPr>
            </a:br>
            <a:br>
              <a:rPr lang="es-EC" sz="2200" dirty="0">
                <a:latin typeface="Times New Roman" panose="02020603050405020304" pitchFamily="18" charset="0"/>
                <a:cs typeface="Times New Roman" panose="02020603050405020304" pitchFamily="18" charset="0"/>
              </a:rPr>
            </a:br>
            <a:br>
              <a:rPr lang="es-EC" sz="2200" dirty="0">
                <a:latin typeface="Times New Roman" panose="02020603050405020304" pitchFamily="18" charset="0"/>
                <a:cs typeface="Times New Roman" panose="02020603050405020304" pitchFamily="18" charset="0"/>
              </a:rPr>
            </a:br>
            <a:r>
              <a:rPr lang="es-EC" sz="2200" dirty="0">
                <a:latin typeface="Times New Roman" panose="02020603050405020304" pitchFamily="18" charset="0"/>
                <a:cs typeface="Times New Roman" panose="02020603050405020304" pitchFamily="18" charset="0"/>
              </a:rPr>
              <a:t> </a:t>
            </a:r>
            <a:br>
              <a:rPr lang="es-EC" sz="2200" dirty="0">
                <a:latin typeface="Times New Roman" panose="02020603050405020304" pitchFamily="18" charset="0"/>
                <a:cs typeface="Times New Roman" panose="02020603050405020304" pitchFamily="18" charset="0"/>
              </a:rPr>
            </a:br>
            <a:r>
              <a:rPr lang="es-EC" sz="2200" dirty="0">
                <a:latin typeface="Times New Roman" panose="02020603050405020304" pitchFamily="18" charset="0"/>
                <a:cs typeface="Times New Roman" panose="02020603050405020304" pitchFamily="18" charset="0"/>
              </a:rPr>
              <a:t>Realizado por: </a:t>
            </a:r>
            <a:br>
              <a:rPr lang="es-EC" sz="2200" dirty="0">
                <a:latin typeface="Times New Roman" panose="02020603050405020304" pitchFamily="18" charset="0"/>
                <a:cs typeface="Times New Roman" panose="02020603050405020304" pitchFamily="18" charset="0"/>
              </a:rPr>
            </a:br>
            <a:r>
              <a:rPr lang="es-EC" sz="2200" b="1" dirty="0">
                <a:latin typeface="Times New Roman" panose="02020603050405020304" pitchFamily="18" charset="0"/>
                <a:cs typeface="Times New Roman" panose="02020603050405020304" pitchFamily="18" charset="0"/>
              </a:rPr>
              <a:t>Martha Gabriela Solís Sánchez</a:t>
            </a:r>
            <a:br>
              <a:rPr lang="es-EC" sz="2200" b="1" dirty="0">
                <a:latin typeface="Times New Roman" panose="02020603050405020304" pitchFamily="18" charset="0"/>
                <a:cs typeface="Times New Roman" panose="02020603050405020304" pitchFamily="18" charset="0"/>
              </a:rPr>
            </a:br>
            <a:br>
              <a:rPr lang="es-EC" sz="2200" b="1" dirty="0">
                <a:latin typeface="Times New Roman" panose="02020603050405020304" pitchFamily="18" charset="0"/>
                <a:cs typeface="Times New Roman" panose="02020603050405020304" pitchFamily="18" charset="0"/>
              </a:rPr>
            </a:br>
            <a:br>
              <a:rPr lang="es-EC" sz="2200" dirty="0">
                <a:latin typeface="Times New Roman" panose="02020603050405020304" pitchFamily="18" charset="0"/>
                <a:cs typeface="Times New Roman" panose="02020603050405020304" pitchFamily="18" charset="0"/>
              </a:rPr>
            </a:br>
            <a:r>
              <a:rPr lang="es-EC" sz="2200" dirty="0">
                <a:latin typeface="Times New Roman" panose="02020603050405020304" pitchFamily="18" charset="0"/>
                <a:cs typeface="Times New Roman" panose="02020603050405020304" pitchFamily="18" charset="0"/>
              </a:rPr>
              <a:t>Director del proyecto:</a:t>
            </a:r>
            <a:br>
              <a:rPr lang="es-EC" sz="2200" dirty="0">
                <a:latin typeface="Times New Roman" panose="02020603050405020304" pitchFamily="18" charset="0"/>
                <a:cs typeface="Times New Roman" panose="02020603050405020304" pitchFamily="18" charset="0"/>
              </a:rPr>
            </a:br>
            <a:r>
              <a:rPr lang="es-EC" sz="2200" b="1" dirty="0">
                <a:latin typeface="Times New Roman" panose="02020603050405020304" pitchFamily="18" charset="0"/>
                <a:cs typeface="Times New Roman" panose="02020603050405020304" pitchFamily="18" charset="0"/>
              </a:rPr>
              <a:t>María del Carmen Rodríguez</a:t>
            </a:r>
            <a:br>
              <a:rPr lang="es-EC" sz="2200" b="1" dirty="0">
                <a:latin typeface="Times New Roman" panose="02020603050405020304" pitchFamily="18" charset="0"/>
                <a:cs typeface="Times New Roman" panose="02020603050405020304" pitchFamily="18" charset="0"/>
              </a:rPr>
            </a:br>
            <a:br>
              <a:rPr lang="es-EC" sz="2200" b="1" dirty="0">
                <a:latin typeface="Times New Roman" panose="02020603050405020304" pitchFamily="18" charset="0"/>
                <a:cs typeface="Times New Roman" panose="02020603050405020304" pitchFamily="18" charset="0"/>
              </a:rPr>
            </a:br>
            <a:r>
              <a:rPr lang="es-EC" sz="2200" b="1" dirty="0">
                <a:latin typeface="Times New Roman" panose="02020603050405020304" pitchFamily="18" charset="0"/>
                <a:cs typeface="Times New Roman" panose="02020603050405020304" pitchFamily="18" charset="0"/>
              </a:rPr>
              <a:t>2021</a:t>
            </a:r>
            <a:br>
              <a:rPr lang="es-EC" sz="2200" dirty="0">
                <a:latin typeface="Times New Roman" panose="02020603050405020304" pitchFamily="18" charset="0"/>
                <a:cs typeface="Times New Roman" panose="02020603050405020304" pitchFamily="18" charset="0"/>
              </a:rPr>
            </a:b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81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5EF8C-ECF1-4CF4-9BED-D35ADC46AEEE}"/>
              </a:ext>
            </a:extLst>
          </p:cNvPr>
          <p:cNvSpPr>
            <a:spLocks noGrp="1"/>
          </p:cNvSpPr>
          <p:nvPr>
            <p:ph type="title"/>
          </p:nvPr>
        </p:nvSpPr>
        <p:spPr>
          <a:xfrm>
            <a:off x="400878" y="-125205"/>
            <a:ext cx="10515600" cy="1325563"/>
          </a:xfrm>
        </p:spPr>
        <p:txBody>
          <a:bodyPr/>
          <a:lstStyle/>
          <a:p>
            <a:r>
              <a:rPr lang="es-EC" b="1" dirty="0"/>
              <a:t>RESULTADOS:</a:t>
            </a:r>
          </a:p>
        </p:txBody>
      </p:sp>
      <p:pic>
        <p:nvPicPr>
          <p:cNvPr id="4" name="Imagen 3">
            <a:extLst>
              <a:ext uri="{FF2B5EF4-FFF2-40B4-BE49-F238E27FC236}">
                <a16:creationId xmlns:a16="http://schemas.microsoft.com/office/drawing/2014/main" id="{D97AF763-0443-41C4-86A6-644AE58F1DF7}"/>
              </a:ext>
            </a:extLst>
          </p:cNvPr>
          <p:cNvPicPr/>
          <p:nvPr/>
        </p:nvPicPr>
        <p:blipFill rotWithShape="1">
          <a:blip r:embed="rId2">
            <a:extLst>
              <a:ext uri="{28A0092B-C50C-407E-A947-70E740481C1C}">
                <a14:useLocalDpi xmlns:a14="http://schemas.microsoft.com/office/drawing/2010/main" val="0"/>
              </a:ext>
            </a:extLst>
          </a:blip>
          <a:srcRect l="7231" t="22127" r="33856" b="6168"/>
          <a:stretch/>
        </p:blipFill>
        <p:spPr bwMode="auto">
          <a:xfrm>
            <a:off x="1708660" y="820430"/>
            <a:ext cx="8217218" cy="5249066"/>
          </a:xfrm>
          <a:prstGeom prst="rect">
            <a:avLst/>
          </a:prstGeom>
          <a:ln>
            <a:noFill/>
          </a:ln>
          <a:extLst>
            <a:ext uri="{53640926-AAD7-44D8-BBD7-CCE9431645EC}">
              <a14:shadowObscured xmlns:a14="http://schemas.microsoft.com/office/drawing/2010/main"/>
            </a:ext>
          </a:extLst>
        </p:spPr>
      </p:pic>
      <p:sp>
        <p:nvSpPr>
          <p:cNvPr id="5" name="Cuadro de texto 2">
            <a:extLst>
              <a:ext uri="{FF2B5EF4-FFF2-40B4-BE49-F238E27FC236}">
                <a16:creationId xmlns:a16="http://schemas.microsoft.com/office/drawing/2014/main" id="{1488EE61-C7DA-4BE2-84C8-A6C5590D0C46}"/>
              </a:ext>
            </a:extLst>
          </p:cNvPr>
          <p:cNvSpPr txBox="1">
            <a:spLocks noChangeArrowheads="1"/>
          </p:cNvSpPr>
          <p:nvPr/>
        </p:nvSpPr>
        <p:spPr bwMode="auto">
          <a:xfrm>
            <a:off x="8560904" y="6173497"/>
            <a:ext cx="3445566" cy="492345"/>
          </a:xfrm>
          <a:prstGeom prst="rect">
            <a:avLst/>
          </a:prstGeom>
          <a:noFill/>
          <a:ln w="9525">
            <a:noFill/>
            <a:miter lim="800000"/>
            <a:headEnd/>
            <a:tailEnd/>
          </a:ln>
        </p:spPr>
        <p:txBody>
          <a:bodyPr rot="0" vert="horz" wrap="square" lIns="91440" tIns="45720" rIns="91440" bIns="45720" anchor="t" anchorCtr="0">
            <a:noAutofit/>
          </a:bodyPr>
          <a:lstStyle/>
          <a:p>
            <a:pPr>
              <a:lnSpc>
                <a:spcPts val="1150"/>
              </a:lnSpc>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Tabla 1. Prevalencia de la exposición</a:t>
            </a:r>
          </a:p>
          <a:p>
            <a:pPr>
              <a:lnSpc>
                <a:spcPts val="1150"/>
              </a:lnSpc>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Fuente: Elaborado por: Gabriela Solís de </a:t>
            </a:r>
            <a:r>
              <a:rPr lang="es-EC" sz="1050" dirty="0" err="1">
                <a:effectLst/>
                <a:latin typeface="Times New Roman" panose="02020603050405020304" pitchFamily="18" charset="0"/>
                <a:ea typeface="Times New Roman" panose="02020603050405020304" pitchFamily="18" charset="0"/>
                <a:cs typeface="Times New Roman" panose="02020603050405020304" pitchFamily="18" charset="0"/>
              </a:rPr>
              <a:t>CoPsoQ</a:t>
            </a: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 ISTAS 21</a:t>
            </a:r>
          </a:p>
          <a:p>
            <a:pPr>
              <a:lnSpc>
                <a:spcPts val="1150"/>
              </a:lnSpc>
            </a:pPr>
            <a:r>
              <a:rPr lang="es-EC" sz="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488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5EF8C-ECF1-4CF4-9BED-D35ADC46AEEE}"/>
              </a:ext>
            </a:extLst>
          </p:cNvPr>
          <p:cNvSpPr>
            <a:spLocks noGrp="1"/>
          </p:cNvSpPr>
          <p:nvPr>
            <p:ph type="title"/>
          </p:nvPr>
        </p:nvSpPr>
        <p:spPr>
          <a:xfrm>
            <a:off x="400878" y="-125205"/>
            <a:ext cx="10515600" cy="1325563"/>
          </a:xfrm>
        </p:spPr>
        <p:txBody>
          <a:bodyPr/>
          <a:lstStyle/>
          <a:p>
            <a:r>
              <a:rPr lang="es-EC" b="1" dirty="0"/>
              <a:t>RESULTADOS:</a:t>
            </a:r>
          </a:p>
        </p:txBody>
      </p:sp>
      <p:pic>
        <p:nvPicPr>
          <p:cNvPr id="5" name="Imagen 4">
            <a:extLst>
              <a:ext uri="{FF2B5EF4-FFF2-40B4-BE49-F238E27FC236}">
                <a16:creationId xmlns:a16="http://schemas.microsoft.com/office/drawing/2014/main" id="{EAD1CFB0-3339-4756-A84A-9AB11D9B707F}"/>
              </a:ext>
            </a:extLst>
          </p:cNvPr>
          <p:cNvPicPr/>
          <p:nvPr/>
        </p:nvPicPr>
        <p:blipFill rotWithShape="1">
          <a:blip r:embed="rId2"/>
          <a:srcRect l="18933" t="25930" r="30018" b="21450"/>
          <a:stretch/>
        </p:blipFill>
        <p:spPr bwMode="auto">
          <a:xfrm>
            <a:off x="2324307" y="948648"/>
            <a:ext cx="7124493" cy="4736535"/>
          </a:xfrm>
          <a:prstGeom prst="rect">
            <a:avLst/>
          </a:prstGeom>
          <a:ln>
            <a:noFill/>
          </a:ln>
          <a:extLst>
            <a:ext uri="{53640926-AAD7-44D8-BBD7-CCE9431645EC}">
              <a14:shadowObscured xmlns:a14="http://schemas.microsoft.com/office/drawing/2010/main"/>
            </a:ext>
          </a:extLst>
        </p:spPr>
      </p:pic>
      <p:sp>
        <p:nvSpPr>
          <p:cNvPr id="4" name="Cuadro de texto 2">
            <a:extLst>
              <a:ext uri="{FF2B5EF4-FFF2-40B4-BE49-F238E27FC236}">
                <a16:creationId xmlns:a16="http://schemas.microsoft.com/office/drawing/2014/main" id="{BD616A37-05AD-4353-821E-21E203A8F3B2}"/>
              </a:ext>
            </a:extLst>
          </p:cNvPr>
          <p:cNvSpPr txBox="1">
            <a:spLocks noChangeArrowheads="1"/>
          </p:cNvSpPr>
          <p:nvPr/>
        </p:nvSpPr>
        <p:spPr bwMode="auto">
          <a:xfrm>
            <a:off x="7845287" y="5909351"/>
            <a:ext cx="3071191" cy="557709"/>
          </a:xfrm>
          <a:prstGeom prst="rect">
            <a:avLst/>
          </a:prstGeom>
          <a:noFill/>
          <a:ln w="9525">
            <a:noFill/>
            <a:miter lim="800000"/>
            <a:headEnd/>
            <a:tailEnd/>
          </a:ln>
        </p:spPr>
        <p:txBody>
          <a:bodyPr rot="0" vert="horz" wrap="square" lIns="91440" tIns="45720" rIns="91440" bIns="45720" anchor="t" anchorCtr="0">
            <a:noAutofit/>
          </a:bodyPr>
          <a:lstStyle/>
          <a:p>
            <a:pPr>
              <a:lnSpc>
                <a:spcPts val="1150"/>
              </a:lnSpc>
            </a:pPr>
            <a:r>
              <a:rPr lang="es-EC" sz="900" dirty="0">
                <a:effectLst/>
                <a:latin typeface="Times New Roman" panose="02020603050405020304" pitchFamily="18" charset="0"/>
                <a:ea typeface="Times New Roman" panose="02020603050405020304" pitchFamily="18" charset="0"/>
                <a:cs typeface="Times New Roman" panose="02020603050405020304" pitchFamily="18" charset="0"/>
              </a:rPr>
              <a:t>Tabla 2. Localización de la exposición</a:t>
            </a:r>
          </a:p>
          <a:p>
            <a:pPr>
              <a:lnSpc>
                <a:spcPts val="1150"/>
              </a:lnSpc>
            </a:pPr>
            <a:r>
              <a:rPr lang="es-EC" sz="900" dirty="0">
                <a:effectLst/>
                <a:latin typeface="Times New Roman" panose="02020603050405020304" pitchFamily="18" charset="0"/>
                <a:ea typeface="Times New Roman" panose="02020603050405020304" pitchFamily="18" charset="0"/>
                <a:cs typeface="Times New Roman" panose="02020603050405020304" pitchFamily="18" charset="0"/>
              </a:rPr>
              <a:t>Fuente: Elaborado por: Gabriela Solís de </a:t>
            </a:r>
            <a:r>
              <a:rPr lang="es-EC" sz="900" dirty="0" err="1">
                <a:effectLst/>
                <a:latin typeface="Times New Roman" panose="02020603050405020304" pitchFamily="18" charset="0"/>
                <a:ea typeface="Times New Roman" panose="02020603050405020304" pitchFamily="18" charset="0"/>
                <a:cs typeface="Times New Roman" panose="02020603050405020304" pitchFamily="18" charset="0"/>
              </a:rPr>
              <a:t>CoPsoQ</a:t>
            </a:r>
            <a:r>
              <a:rPr lang="es-EC" sz="900" dirty="0">
                <a:effectLst/>
                <a:latin typeface="Times New Roman" panose="02020603050405020304" pitchFamily="18" charset="0"/>
                <a:ea typeface="Times New Roman" panose="02020603050405020304" pitchFamily="18" charset="0"/>
                <a:cs typeface="Times New Roman" panose="02020603050405020304" pitchFamily="18" charset="0"/>
              </a:rPr>
              <a:t> ISTAS 21</a:t>
            </a:r>
          </a:p>
          <a:p>
            <a:pPr>
              <a:lnSpc>
                <a:spcPts val="1150"/>
              </a:lnSpc>
            </a:pPr>
            <a:r>
              <a:rPr lang="es-EC" sz="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5214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981E3-BA09-4170-9218-89924F39441F}"/>
              </a:ext>
            </a:extLst>
          </p:cNvPr>
          <p:cNvSpPr>
            <a:spLocks noGrp="1"/>
          </p:cNvSpPr>
          <p:nvPr>
            <p:ph type="title"/>
          </p:nvPr>
        </p:nvSpPr>
        <p:spPr/>
        <p:txBody>
          <a:bodyPr/>
          <a:lstStyle/>
          <a:p>
            <a:r>
              <a:rPr lang="es-EC" b="1" dirty="0"/>
              <a:t>CONCLUSIONES:</a:t>
            </a:r>
          </a:p>
        </p:txBody>
      </p:sp>
      <p:sp>
        <p:nvSpPr>
          <p:cNvPr id="3" name="Marcador de contenido 2">
            <a:extLst>
              <a:ext uri="{FF2B5EF4-FFF2-40B4-BE49-F238E27FC236}">
                <a16:creationId xmlns:a16="http://schemas.microsoft.com/office/drawing/2014/main" id="{41BB951E-CF45-4ED6-AC4F-2234CEFFF075}"/>
              </a:ext>
            </a:extLst>
          </p:cNvPr>
          <p:cNvSpPr>
            <a:spLocks noGrp="1"/>
          </p:cNvSpPr>
          <p:nvPr>
            <p:ph idx="1"/>
          </p:nvPr>
        </p:nvSpPr>
        <p:spPr>
          <a:xfrm>
            <a:off x="665922" y="1573833"/>
            <a:ext cx="10515600" cy="4242666"/>
          </a:xfrm>
        </p:spPr>
        <p:txBody>
          <a:bodyPr/>
          <a:lstStyle/>
          <a:p>
            <a:pPr algn="just"/>
            <a:r>
              <a:rPr lang="es-ES_tradnl" sz="1800" dirty="0">
                <a:solidFill>
                  <a:srgbClr val="000000"/>
                </a:solidFill>
                <a:effectLst/>
                <a:latin typeface="Arial" panose="020B0604020202020204" pitchFamily="34" charset="0"/>
                <a:ea typeface="Arial" panose="020B0604020202020204" pitchFamily="34" charset="0"/>
              </a:rPr>
              <a:t>En esta investigación se  ha evaluado la existencia de los riesgos psicosociales en el personal de salud del área de aislamiento respiratorio COVID  del Hospital General Latacunga llegando a la conclusión que si existen riesgos psicosociales que son de mucho riesgo  ya que son desfavorables para la salud de las personas y sobre estos se debería iniciar un plan de intervención  y estos son</a:t>
            </a:r>
            <a:r>
              <a:rPr lang="es-ES_tradnl" sz="1800" dirty="0">
                <a:effectLst/>
                <a:latin typeface="Arial" panose="020B0604020202020204" pitchFamily="34" charset="0"/>
                <a:ea typeface="Arial" panose="020B0604020202020204" pitchFamily="34" charset="0"/>
              </a:rPr>
              <a:t>: Ritmo de trabajo (97.5%), inseguridad sobre las condiciones de trabajo (97.5%), Inseguridad sobre el empleo (82,5%), Apoyo social de compañeros (55%), Apoyo social de superiores (55%) y Conflicto de rol (50%).</a:t>
            </a:r>
          </a:p>
          <a:p>
            <a:pPr algn="just"/>
            <a:r>
              <a:rPr lang="es-ES_tradnl" sz="1800" dirty="0">
                <a:effectLst/>
                <a:latin typeface="Arial" panose="020B0604020202020204" pitchFamily="34" charset="0"/>
                <a:ea typeface="Arial" panose="020B0604020202020204" pitchFamily="34" charset="0"/>
              </a:rPr>
              <a:t>Hay que tener en cuenta que al realizar esta evaluación de los riesgos psicosociales tiene el mismo objetivo que como cualquiera estudio dentro del ámbito de la prevención: los cuales son primero identificar  cuáles son los riesgo más desfavorables o negativos para el trabajador y así poder establecer medidas de mejora para prevenir o minimizar al máximo los daños, hay que tener en cuenta que más allá de dar cumplimiento a las normativas legales vigentes, el análisis de los riesgos psicosociales presentes en el personal permitirá conocer los posibles fallos dentro de la institución y su identificación permitirá desarrollar planes de prevención para mejorar las condiciones del personal. </a:t>
            </a:r>
            <a:endParaRPr lang="es-EC" sz="1800" dirty="0">
              <a:effectLst/>
              <a:latin typeface="Times New Roman" panose="02020603050405020304" pitchFamily="18" charset="0"/>
              <a:ea typeface="Times New Roman" panose="02020603050405020304" pitchFamily="18" charset="0"/>
            </a:endParaRPr>
          </a:p>
          <a:p>
            <a:pPr algn="just"/>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88870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981E3-BA09-4170-9218-89924F39441F}"/>
              </a:ext>
            </a:extLst>
          </p:cNvPr>
          <p:cNvSpPr>
            <a:spLocks noGrp="1"/>
          </p:cNvSpPr>
          <p:nvPr>
            <p:ph type="title"/>
          </p:nvPr>
        </p:nvSpPr>
        <p:spPr/>
        <p:txBody>
          <a:bodyPr/>
          <a:lstStyle/>
          <a:p>
            <a:r>
              <a:rPr lang="es-EC" b="1" dirty="0"/>
              <a:t>CONCLUSIONES:</a:t>
            </a:r>
          </a:p>
        </p:txBody>
      </p:sp>
      <p:sp>
        <p:nvSpPr>
          <p:cNvPr id="3" name="Marcador de contenido 2">
            <a:extLst>
              <a:ext uri="{FF2B5EF4-FFF2-40B4-BE49-F238E27FC236}">
                <a16:creationId xmlns:a16="http://schemas.microsoft.com/office/drawing/2014/main" id="{41BB951E-CF45-4ED6-AC4F-2234CEFFF075}"/>
              </a:ext>
            </a:extLst>
          </p:cNvPr>
          <p:cNvSpPr>
            <a:spLocks noGrp="1"/>
          </p:cNvSpPr>
          <p:nvPr>
            <p:ph idx="1"/>
          </p:nvPr>
        </p:nvSpPr>
        <p:spPr>
          <a:xfrm>
            <a:off x="665922" y="1573833"/>
            <a:ext cx="10515600" cy="4242666"/>
          </a:xfrm>
        </p:spPr>
        <p:txBody>
          <a:bodyPr/>
          <a:lstStyle/>
          <a:p>
            <a:pPr algn="just"/>
            <a:r>
              <a:rPr lang="es-ES_tradnl" sz="1800" dirty="0">
                <a:effectLst/>
                <a:latin typeface="Arial" panose="020B0604020202020204" pitchFamily="34" charset="0"/>
                <a:ea typeface="Arial" panose="020B0604020202020204" pitchFamily="34" charset="0"/>
              </a:rPr>
              <a:t>A lo largo de esta investigación, se pudo evidenciar que no hay muchos estudios a nivel del mundo y de Ecuador acerca de los riesgos psicosociales presentes en el personal sanitario COVID19, hay que tener muy en cuenta que lo que se ha vivido y se sigue viviendo con la pandemia, ha dejado muchas pérdidas, dolor, recuerdos que quedaran para siempre en nuestras mente, así que sería muy importante se empiece a tomar muy en serio la salud mental, no solamente del personal sanitario, ya que la población en general requiere de mucha intervención en el área de salud mental, solo queda preguntarnos, ¿Que secuelas quedarán en el área de salud mental a lo largo del tiempo debido a esta pandemia?, ¿Que se está realizando para ayudar a mitigar estas secuelas?, pero sobre todo ¿Cuándo se empezará a tomar en serio la salud mental?.</a:t>
            </a:r>
            <a:endParaRPr lang="es-EC" sz="1800" dirty="0">
              <a:effectLst/>
              <a:latin typeface="Times New Roman" panose="02020603050405020304" pitchFamily="18" charset="0"/>
              <a:ea typeface="Times New Roman" panose="02020603050405020304" pitchFamily="18" charset="0"/>
            </a:endParaRPr>
          </a:p>
          <a:p>
            <a:pPr algn="just"/>
            <a:r>
              <a:rPr lang="es-ES_tradnl" sz="1800" dirty="0">
                <a:effectLst/>
                <a:latin typeface="Arial" panose="020B0604020202020204" pitchFamily="34" charset="0"/>
                <a:ea typeface="Arial" panose="020B0604020202020204" pitchFamily="34" charset="0"/>
              </a:rPr>
              <a:t>Ahora bien, una vez identificado los riesgos psicosociales, se debe hacer la entrega a las autoridades competentes de los resultados obtenidos, para que sean los responsables de tomar decisiones para el bien de sus empleados y de esta manera realizar intervención para mejorar la salud mental y física de los mismos y así poder potenciar un mejor desarrollo a nivel laboral.</a:t>
            </a:r>
            <a:endParaRPr lang="es-EC" sz="1800" dirty="0">
              <a:effectLst/>
              <a:latin typeface="Times New Roman" panose="02020603050405020304" pitchFamily="18" charset="0"/>
              <a:ea typeface="Times New Roman" panose="02020603050405020304" pitchFamily="18" charset="0"/>
            </a:endParaRPr>
          </a:p>
          <a:p>
            <a:pPr algn="just"/>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322636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E6FDE-BA64-45E0-8133-2F86F7AA5001}"/>
              </a:ext>
            </a:extLst>
          </p:cNvPr>
          <p:cNvSpPr>
            <a:spLocks noGrp="1"/>
          </p:cNvSpPr>
          <p:nvPr>
            <p:ph type="title"/>
          </p:nvPr>
        </p:nvSpPr>
        <p:spPr/>
        <p:txBody>
          <a:bodyPr/>
          <a:lstStyle/>
          <a:p>
            <a:r>
              <a:rPr lang="es-EC" b="1" dirty="0"/>
              <a:t>BIBLIOGRAFIA:</a:t>
            </a:r>
          </a:p>
        </p:txBody>
      </p:sp>
      <p:sp>
        <p:nvSpPr>
          <p:cNvPr id="3" name="Marcador de contenido 2">
            <a:extLst>
              <a:ext uri="{FF2B5EF4-FFF2-40B4-BE49-F238E27FC236}">
                <a16:creationId xmlns:a16="http://schemas.microsoft.com/office/drawing/2014/main" id="{7FCB4AC1-F321-4FB7-9282-C865D87D3397}"/>
              </a:ext>
            </a:extLst>
          </p:cNvPr>
          <p:cNvSpPr>
            <a:spLocks noGrp="1"/>
          </p:cNvSpPr>
          <p:nvPr>
            <p:ph idx="1"/>
          </p:nvPr>
        </p:nvSpPr>
        <p:spPr>
          <a:xfrm>
            <a:off x="573157" y="1690688"/>
            <a:ext cx="10515600" cy="4242666"/>
          </a:xfrm>
        </p:spPr>
        <p:txBody>
          <a:bodyPr>
            <a:normAutofit fontScale="85000" lnSpcReduction="10000"/>
          </a:bodyPr>
          <a:lstStyle/>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CUSTODIO, D. (2021). </a:t>
            </a:r>
            <a:r>
              <a:rPr lang="es-ES" sz="1800" i="1" dirty="0">
                <a:effectLst/>
                <a:latin typeface="Arial" panose="020B0604020202020204" pitchFamily="34" charset="0"/>
                <a:ea typeface="Times New Roman" panose="02020603050405020304" pitchFamily="18" charset="0"/>
                <a:cs typeface="Arial" panose="020B0604020202020204" pitchFamily="34" charset="0"/>
              </a:rPr>
              <a:t>Riesgos psicosociales en personal de salud de un hospital nivel III-1 de Chiclayo, 2020</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USAT: https://tesis.usat.edu.pe/handle/20.500.12423/3608</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ERAZO L., V. D. (19 de JULIO de 2021). </a:t>
            </a:r>
            <a:r>
              <a:rPr lang="es-ES" sz="1800" i="1" dirty="0">
                <a:effectLst/>
                <a:latin typeface="Arial" panose="020B0604020202020204" pitchFamily="34" charset="0"/>
                <a:ea typeface="Times New Roman" panose="02020603050405020304" pitchFamily="18" charset="0"/>
                <a:cs typeface="Arial" panose="020B0604020202020204" pitchFamily="34" charset="0"/>
              </a:rPr>
              <a:t>Riesgos psicosociales y calidad de vida laboral en personal de salud. Hospital Básico N°.11 Galápagos. Riobamba, 2021.</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UNACH: http://dspace.unach.edu.ec/handle/51000/7901</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FERIA, K. (11 de 01 de 2018). </a:t>
            </a:r>
            <a:r>
              <a:rPr lang="es-ES" sz="1800" i="1" dirty="0">
                <a:effectLst/>
                <a:latin typeface="Arial" panose="020B0604020202020204" pitchFamily="34" charset="0"/>
                <a:ea typeface="Times New Roman" panose="02020603050405020304" pitchFamily="18" charset="0"/>
                <a:cs typeface="Arial" panose="020B0604020202020204" pitchFamily="34" charset="0"/>
              </a:rPr>
              <a:t>Los riesgos psicosociales en el trabajo: un reto colectivo en el desarrollo laboral cubano</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Revista de Derechos Sociales: https://upo.es/revistas/index.php/lex_social/article/view/2921</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Flores, J. R. (2020). </a:t>
            </a:r>
            <a:r>
              <a:rPr lang="es-ES" sz="1800" i="1" dirty="0">
                <a:effectLst/>
                <a:latin typeface="Arial" panose="020B0604020202020204" pitchFamily="34" charset="0"/>
                <a:ea typeface="Times New Roman" panose="02020603050405020304" pitchFamily="18" charset="0"/>
                <a:cs typeface="Arial" panose="020B0604020202020204" pitchFamily="34" charset="0"/>
              </a:rPr>
              <a:t>Evaluación de los factores psicosociales ante el COVID-19 en el personal de un supermercado de la ciudad de Quito-Ecuador, en línea</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https://repositorio.uisek.edu.ec/handle/123456789/3861</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Gutiérrez, M. I. (2020). </a:t>
            </a:r>
            <a:r>
              <a:rPr lang="es-ES" sz="1800" i="1" dirty="0">
                <a:effectLst/>
                <a:latin typeface="Arial" panose="020B0604020202020204" pitchFamily="34" charset="0"/>
                <a:ea typeface="Times New Roman" panose="02020603050405020304" pitchFamily="18" charset="0"/>
                <a:cs typeface="Arial" panose="020B0604020202020204" pitchFamily="34" charset="0"/>
              </a:rPr>
              <a:t>Revista científica Dominios de la ciencia,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Vol</a:t>
            </a:r>
            <a:r>
              <a:rPr lang="es-ES" sz="1800" i="1" dirty="0">
                <a:effectLst/>
                <a:latin typeface="Arial" panose="020B0604020202020204" pitchFamily="34" charset="0"/>
                <a:ea typeface="Times New Roman" panose="02020603050405020304" pitchFamily="18" charset="0"/>
                <a:cs typeface="Arial" panose="020B0604020202020204" pitchFamily="34" charset="0"/>
              </a:rPr>
              <a:t> 6, No 4, en línea</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Estudio de riesgo Psicosocial en los trabajadores de la Empresa Pública de Aguas de Manta: https://dominiodelasciencias.com/ojs/index.php/es/article/view/1512/html</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Instituto Sindical de Trabajo, A. y. (2003). </a:t>
            </a:r>
            <a:r>
              <a:rPr lang="es-ES" sz="1800" i="1" dirty="0">
                <a:effectLst/>
                <a:latin typeface="Arial" panose="020B0604020202020204" pitchFamily="34" charset="0"/>
                <a:ea typeface="Times New Roman" panose="02020603050405020304" pitchFamily="18" charset="0"/>
                <a:cs typeface="Arial" panose="020B0604020202020204" pitchFamily="34" charset="0"/>
              </a:rPr>
              <a:t>Herramienta de evaluación y prevención de los riesgos psicosociales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CoPsoQ</a:t>
            </a:r>
            <a:r>
              <a:rPr lang="es-ES" sz="1800" i="1" dirty="0">
                <a:effectLst/>
                <a:latin typeface="Arial" panose="020B0604020202020204" pitchFamily="34" charset="0"/>
                <a:ea typeface="Times New Roman" panose="02020603050405020304" pitchFamily="18" charset="0"/>
                <a:cs typeface="Arial" panose="020B0604020202020204" pitchFamily="34" charset="0"/>
              </a:rPr>
              <a:t> al estado español.</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https://copsoq.istas21.net/index.asp?ra_id=51</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ISTAS. (24 de Julio de 2014).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CoPsoQ</a:t>
            </a:r>
            <a:r>
              <a:rPr lang="es-ES" sz="1800" i="1" dirty="0">
                <a:effectLst/>
                <a:latin typeface="Arial" panose="020B0604020202020204" pitchFamily="34" charset="0"/>
                <a:ea typeface="Times New Roman" panose="02020603050405020304" pitchFamily="18" charset="0"/>
                <a:cs typeface="Arial" panose="020B0604020202020204" pitchFamily="34" charset="0"/>
              </a:rPr>
              <a:t>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istas</a:t>
            </a:r>
            <a:r>
              <a:rPr lang="es-ES" sz="1800" i="1" dirty="0">
                <a:effectLst/>
                <a:latin typeface="Arial" panose="020B0604020202020204" pitchFamily="34" charset="0"/>
                <a:ea typeface="Times New Roman" panose="02020603050405020304" pitchFamily="18" charset="0"/>
                <a:cs typeface="Arial" panose="020B0604020202020204" pitchFamily="34" charset="0"/>
              </a:rPr>
              <a:t> 2021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version</a:t>
            </a:r>
            <a:r>
              <a:rPr lang="es-ES" sz="1800" i="1" dirty="0">
                <a:effectLst/>
                <a:latin typeface="Arial" panose="020B0604020202020204" pitchFamily="34" charset="0"/>
                <a:ea typeface="Times New Roman" panose="02020603050405020304" pitchFamily="18" charset="0"/>
                <a:cs typeface="Arial" panose="020B0604020202020204" pitchFamily="34" charset="0"/>
              </a:rPr>
              <a:t> 2</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https://copsoq.istas21.net/index.asp?ra_id=29</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Lozano-Vargas, A. (2020). </a:t>
            </a:r>
            <a:r>
              <a:rPr lang="es-ES" sz="1800" i="1" dirty="0">
                <a:effectLst/>
                <a:latin typeface="Arial" panose="020B0604020202020204" pitchFamily="34" charset="0"/>
                <a:ea typeface="Times New Roman" panose="02020603050405020304" pitchFamily="18" charset="0"/>
                <a:cs typeface="Arial" panose="020B0604020202020204" pitchFamily="34" charset="0"/>
              </a:rPr>
              <a:t>Impacto de la epidemia del Coronavirus (COVID-19) en la salud mental del personal de salud y en la población general de China.</a:t>
            </a:r>
            <a:r>
              <a:rPr lang="es-ES" sz="1800" dirty="0">
                <a:effectLst/>
                <a:latin typeface="Arial" panose="020B0604020202020204" pitchFamily="34" charset="0"/>
                <a:ea typeface="Times New Roman" panose="02020603050405020304" pitchFamily="18" charset="0"/>
                <a:cs typeface="Arial" panose="020B0604020202020204" pitchFamily="34" charset="0"/>
              </a:rPr>
              <a:t> Lima: </a:t>
            </a:r>
            <a:r>
              <a:rPr lang="es-ES" sz="1800" dirty="0" err="1">
                <a:effectLst/>
                <a:latin typeface="Arial" panose="020B0604020202020204" pitchFamily="34" charset="0"/>
                <a:ea typeface="Times New Roman" panose="02020603050405020304" pitchFamily="18" charset="0"/>
                <a:cs typeface="Arial" panose="020B0604020202020204" pitchFamily="34" charset="0"/>
              </a:rPr>
              <a:t>Rev</a:t>
            </a:r>
            <a:r>
              <a:rPr lang="es-ES" sz="1800"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err="1">
                <a:effectLst/>
                <a:latin typeface="Arial" panose="020B0604020202020204" pitchFamily="34" charset="0"/>
                <a:ea typeface="Times New Roman" panose="02020603050405020304" pitchFamily="18" charset="0"/>
                <a:cs typeface="Arial" panose="020B0604020202020204" pitchFamily="34" charset="0"/>
              </a:rPr>
              <a:t>Neuropsiquiatr</a:t>
            </a:r>
            <a:r>
              <a:rPr lang="es-ES" sz="1800" dirty="0">
                <a:effectLst/>
                <a:latin typeface="Arial" panose="020B0604020202020204" pitchFamily="34" charset="0"/>
                <a:ea typeface="Times New Roman" panose="02020603050405020304" pitchFamily="18" charset="0"/>
                <a:cs typeface="Arial" panose="020B0604020202020204" pitchFamily="34" charset="0"/>
              </a:rPr>
              <a:t> vol.83 no.1. Recuperado el 15 de julio de 2021, de http://www.scielo.org.pe/scielo.php?script=sci_arttext&amp;pid=S0034-85972020000100051</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88365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E6FDE-BA64-45E0-8133-2F86F7AA5001}"/>
              </a:ext>
            </a:extLst>
          </p:cNvPr>
          <p:cNvSpPr>
            <a:spLocks noGrp="1"/>
          </p:cNvSpPr>
          <p:nvPr>
            <p:ph type="title"/>
          </p:nvPr>
        </p:nvSpPr>
        <p:spPr/>
        <p:txBody>
          <a:bodyPr/>
          <a:lstStyle/>
          <a:p>
            <a:r>
              <a:rPr lang="es-EC" b="1" dirty="0"/>
              <a:t>BIBLIOGRAFIA:</a:t>
            </a:r>
          </a:p>
        </p:txBody>
      </p:sp>
      <p:sp>
        <p:nvSpPr>
          <p:cNvPr id="3" name="Marcador de contenido 2">
            <a:extLst>
              <a:ext uri="{FF2B5EF4-FFF2-40B4-BE49-F238E27FC236}">
                <a16:creationId xmlns:a16="http://schemas.microsoft.com/office/drawing/2014/main" id="{7FCB4AC1-F321-4FB7-9282-C865D87D3397}"/>
              </a:ext>
            </a:extLst>
          </p:cNvPr>
          <p:cNvSpPr>
            <a:spLocks noGrp="1"/>
          </p:cNvSpPr>
          <p:nvPr>
            <p:ph idx="1"/>
          </p:nvPr>
        </p:nvSpPr>
        <p:spPr>
          <a:xfrm>
            <a:off x="573157" y="1491905"/>
            <a:ext cx="10515600" cy="4242666"/>
          </a:xfrm>
        </p:spPr>
        <p:txBody>
          <a:bodyPr>
            <a:normAutofit fontScale="70000" lnSpcReduction="20000"/>
          </a:bodyPr>
          <a:lstStyle/>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MERINO M., C. F. (23 de NOVIEMBRE de 2018). </a:t>
            </a:r>
            <a:r>
              <a:rPr lang="es-ES" sz="1800" i="1" dirty="0">
                <a:effectLst/>
                <a:latin typeface="Arial" panose="020B0604020202020204" pitchFamily="34" charset="0"/>
                <a:ea typeface="Times New Roman" panose="02020603050405020304" pitchFamily="18" charset="0"/>
                <a:cs typeface="Arial" panose="020B0604020202020204" pitchFamily="34" charset="0"/>
              </a:rPr>
              <a:t>Burnout y factores de riesgo psicosocial en el personal de un hospital de larga estancia</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SCIELO: https://www.scielosp.org/article/csp/2018.v34n11/e00189217/es/</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Minué Sergio, D. A. (13 de Mayo de 2020). Obtenido de Algunos comentarios críticos al «Estudio longitudinal </a:t>
            </a:r>
            <a:r>
              <a:rPr lang="es-ES" sz="1800" dirty="0" err="1">
                <a:effectLst/>
                <a:latin typeface="Arial" panose="020B0604020202020204" pitchFamily="34" charset="0"/>
                <a:ea typeface="Times New Roman" panose="02020603050405020304" pitchFamily="18" charset="0"/>
                <a:cs typeface="Arial" panose="020B0604020202020204" pitchFamily="34" charset="0"/>
              </a:rPr>
              <a:t>sero</a:t>
            </a:r>
            <a:r>
              <a:rPr lang="es-ES" sz="1800" dirty="0">
                <a:effectLst/>
                <a:latin typeface="Arial" panose="020B0604020202020204" pitchFamily="34" charset="0"/>
                <a:ea typeface="Times New Roman" panose="02020603050405020304" pitchFamily="18" charset="0"/>
                <a:cs typeface="Arial" panose="020B0604020202020204" pitchFamily="34" charset="0"/>
              </a:rPr>
              <a:t>-epidemiológico, de base poblacional: https://www.easp.es/web/coronavirusysaludpublica/algunos-comentarios-criticos-al-estudio-longitudinal-sero-epidemiologico-de-base-poblacional-del-13-mayo-2020/</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Mireya, H. (2019). </a:t>
            </a:r>
            <a:r>
              <a:rPr lang="es-ES" sz="1800" i="1" dirty="0">
                <a:effectLst/>
                <a:latin typeface="Arial" panose="020B0604020202020204" pitchFamily="34" charset="0"/>
                <a:ea typeface="Times New Roman" panose="02020603050405020304" pitchFamily="18" charset="0"/>
                <a:cs typeface="Arial" panose="020B0604020202020204" pitchFamily="34" charset="0"/>
              </a:rPr>
              <a:t>Estudio de los factores de riesgo psicosocial intralaboral y su relación con la satisfacción laboral en la empresa ENETSA en Quito</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https://repositorio.uasb.edu.ec/handle/10644/3066/browse?type=author&amp;order=ASC&amp;rpp=75&amp;value=Herrera+Paladines%2C+Mireya+Aracely</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Montes, B. y. (18 de Mayo de 2021). </a:t>
            </a:r>
            <a:r>
              <a:rPr lang="es-ES" sz="1800" i="1" dirty="0">
                <a:effectLst/>
                <a:latin typeface="Arial" panose="020B0604020202020204" pitchFamily="34" charset="0"/>
                <a:ea typeface="Times New Roman" panose="02020603050405020304" pitchFamily="18" charset="0"/>
                <a:cs typeface="Arial" panose="020B0604020202020204" pitchFamily="34" charset="0"/>
              </a:rPr>
              <a:t>Enfermería Global, versión On-line vol.20 no.62.</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Efectos psicológicos de la pandemia </a:t>
            </a:r>
            <a:r>
              <a:rPr lang="es-ES" sz="1800" dirty="0" err="1">
                <a:effectLst/>
                <a:latin typeface="Arial" panose="020B0604020202020204" pitchFamily="34" charset="0"/>
                <a:ea typeface="Times New Roman" panose="02020603050405020304" pitchFamily="18" charset="0"/>
                <a:cs typeface="Arial" panose="020B0604020202020204" pitchFamily="34" charset="0"/>
              </a:rPr>
              <a:t>covid</a:t>
            </a:r>
            <a:r>
              <a:rPr lang="es-ES" sz="1800" dirty="0">
                <a:effectLst/>
                <a:latin typeface="Arial" panose="020B0604020202020204" pitchFamily="34" charset="0"/>
                <a:ea typeface="Times New Roman" panose="02020603050405020304" pitchFamily="18" charset="0"/>
                <a:cs typeface="Arial" panose="020B0604020202020204" pitchFamily="34" charset="0"/>
              </a:rPr>
              <a:t> 19 en el personal del ámbito sanitario: https://scielo.isciii.es/scielo.php?script=sci_arttext&amp;pid=S1695-61412021000200008</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Moreno </a:t>
            </a:r>
            <a:r>
              <a:rPr lang="es-ES" sz="1800" dirty="0" err="1">
                <a:effectLst/>
                <a:latin typeface="Arial" panose="020B0604020202020204" pitchFamily="34" charset="0"/>
                <a:ea typeface="Times New Roman" panose="02020603050405020304" pitchFamily="18" charset="0"/>
                <a:cs typeface="Arial" panose="020B0604020202020204" pitchFamily="34" charset="0"/>
              </a:rPr>
              <a:t>Jimenez</a:t>
            </a:r>
            <a:r>
              <a:rPr lang="es-ES" sz="1800" dirty="0">
                <a:effectLst/>
                <a:latin typeface="Arial" panose="020B0604020202020204" pitchFamily="34" charset="0"/>
                <a:ea typeface="Times New Roman" panose="02020603050405020304" pitchFamily="18" charset="0"/>
                <a:cs typeface="Arial" panose="020B0604020202020204" pitchFamily="34" charset="0"/>
              </a:rPr>
              <a:t>, B., &amp; </a:t>
            </a:r>
            <a:r>
              <a:rPr lang="es-ES" sz="1800" dirty="0" err="1">
                <a:effectLst/>
                <a:latin typeface="Arial" panose="020B0604020202020204" pitchFamily="34" charset="0"/>
                <a:ea typeface="Times New Roman" panose="02020603050405020304" pitchFamily="18" charset="0"/>
                <a:cs typeface="Arial" panose="020B0604020202020204" pitchFamily="34" charset="0"/>
              </a:rPr>
              <a:t>Baéz</a:t>
            </a:r>
            <a:r>
              <a:rPr lang="es-ES" sz="1800" dirty="0">
                <a:effectLst/>
                <a:latin typeface="Arial" panose="020B0604020202020204" pitchFamily="34" charset="0"/>
                <a:ea typeface="Times New Roman" panose="02020603050405020304" pitchFamily="18" charset="0"/>
                <a:cs typeface="Arial" panose="020B0604020202020204" pitchFamily="34" charset="0"/>
              </a:rPr>
              <a:t> León , C. (2010). </a:t>
            </a:r>
            <a:r>
              <a:rPr lang="es-ES" sz="1800" i="1" dirty="0">
                <a:effectLst/>
                <a:latin typeface="Arial" panose="020B0604020202020204" pitchFamily="34" charset="0"/>
                <a:ea typeface="Times New Roman" panose="02020603050405020304" pitchFamily="18" charset="0"/>
                <a:cs typeface="Arial" panose="020B0604020202020204" pitchFamily="34" charset="0"/>
              </a:rPr>
              <a:t>Factores y riesgos psicosociales, formas, consecuencias, medidas y buenas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pràcticas</a:t>
            </a:r>
            <a:r>
              <a:rPr lang="es-ES" sz="1800" i="1" dirty="0">
                <a:effectLst/>
                <a:latin typeface="Arial" panose="020B0604020202020204" pitchFamily="34" charset="0"/>
                <a:ea typeface="Times New Roman" panose="02020603050405020304" pitchFamily="18" charset="0"/>
                <a:cs typeface="Arial" panose="020B0604020202020204" pitchFamily="34" charset="0"/>
              </a:rPr>
              <a:t>.</a:t>
            </a:r>
            <a:r>
              <a:rPr lang="es-ES" sz="1800" dirty="0">
                <a:effectLst/>
                <a:latin typeface="Arial" panose="020B0604020202020204" pitchFamily="34" charset="0"/>
                <a:ea typeface="Times New Roman" panose="02020603050405020304" pitchFamily="18" charset="0"/>
                <a:cs typeface="Arial" panose="020B0604020202020204" pitchFamily="34" charset="0"/>
              </a:rPr>
              <a:t> Madrid: UAM. Recuperado el 5 de junio de 2021, de https://www.insst.es/documents/94886/96076/Factores+y+riesgos+psicosociales%2C+formas%2C+consecuencias%2C+medidas+y+buenas+pr%C3%A1cticas</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PILLAJO, D. (AGOSTO de 2021). </a:t>
            </a:r>
            <a:r>
              <a:rPr lang="es-ES" sz="1800" i="1" dirty="0">
                <a:effectLst/>
                <a:latin typeface="Arial" panose="020B0604020202020204" pitchFamily="34" charset="0"/>
                <a:ea typeface="Times New Roman" panose="02020603050405020304" pitchFamily="18" charset="0"/>
                <a:cs typeface="Arial" panose="020B0604020202020204" pitchFamily="34" charset="0"/>
              </a:rPr>
              <a:t>Análisis de riesgos psicosociales en el personal paramédico del hospital IESS Quito Sur en tiempos de coronavirus 19</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REPOSITORIO DIGITAL USEK: https://repositorio.uisek.edu.ec/handle/123456789/4268</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Russo, P. O. (2020). </a:t>
            </a:r>
            <a:r>
              <a:rPr lang="es-ES" sz="1800" i="1" dirty="0">
                <a:effectLst/>
                <a:latin typeface="Arial" panose="020B0604020202020204" pitchFamily="34" charset="0"/>
                <a:ea typeface="Times New Roman" panose="02020603050405020304" pitchFamily="18" charset="0"/>
                <a:cs typeface="Arial" panose="020B0604020202020204" pitchFamily="34" charset="0"/>
              </a:rPr>
              <a:t>Evaluación de riesgo psicosocial al personal de una empresa dedicada a la limpieza y desinfección hospitalaria, durante la emergencia sanitaria por COVID-19, para proponer un plan de intervención, en línea.</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https://repositorio.uisek.edu.ec/handle/123456789/3852</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1150"/>
              </a:lnSpc>
              <a:buNone/>
            </a:pPr>
            <a:r>
              <a:rPr lang="es-ES" sz="1800" dirty="0">
                <a:effectLst/>
                <a:latin typeface="Arial" panose="020B0604020202020204" pitchFamily="34" charset="0"/>
                <a:ea typeface="Times New Roman" panose="02020603050405020304" pitchFamily="18" charset="0"/>
                <a:cs typeface="Arial" panose="020B0604020202020204" pitchFamily="34" charset="0"/>
              </a:rPr>
              <a:t>salud, O. m. (2020). </a:t>
            </a:r>
            <a:r>
              <a:rPr lang="es-ES" sz="1800" i="1" dirty="0">
                <a:effectLst/>
                <a:latin typeface="Arial" panose="020B0604020202020204" pitchFamily="34" charset="0"/>
                <a:ea typeface="Times New Roman" panose="02020603050405020304" pitchFamily="18" charset="0"/>
                <a:cs typeface="Arial" panose="020B0604020202020204" pitchFamily="34" charset="0"/>
              </a:rPr>
              <a:t>Coronavirus</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https://www.who.int/es/health-topics/coronavirus#tab=tab_1</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es-EC" dirty="0"/>
          </a:p>
        </p:txBody>
      </p:sp>
    </p:spTree>
    <p:extLst>
      <p:ext uri="{BB962C8B-B14F-4D97-AF65-F5344CB8AC3E}">
        <p14:creationId xmlns:p14="http://schemas.microsoft.com/office/powerpoint/2010/main" val="277772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racias”. Un proyecto de bluetypo | Domestika | Gracias letra, Frases  bonitas, Frases de agradecimiento">
            <a:extLst>
              <a:ext uri="{FF2B5EF4-FFF2-40B4-BE49-F238E27FC236}">
                <a16:creationId xmlns:a16="http://schemas.microsoft.com/office/drawing/2014/main" id="{4B5B4174-B34B-4EF7-B3D2-8F02A4FB1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041" y="1075290"/>
            <a:ext cx="6984723" cy="435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9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7A7E2B-C2F4-4B37-B2B2-65A6E7A4033F}"/>
              </a:ext>
            </a:extLst>
          </p:cNvPr>
          <p:cNvSpPr>
            <a:spLocks noGrp="1"/>
          </p:cNvSpPr>
          <p:nvPr>
            <p:ph idx="1"/>
          </p:nvPr>
        </p:nvSpPr>
        <p:spPr>
          <a:xfrm>
            <a:off x="5857461" y="1322042"/>
            <a:ext cx="5009322" cy="4628184"/>
          </a:xfrm>
        </p:spPr>
        <p:txBody>
          <a:bodyPr>
            <a:noAutofit/>
          </a:bodyPr>
          <a:lstStyle/>
          <a:p>
            <a:pPr marL="0" indent="0" algn="just">
              <a:buNone/>
            </a:pPr>
            <a:r>
              <a:rPr lang="es-ES_tradnl" sz="2200" dirty="0">
                <a:solidFill>
                  <a:srgbClr val="000000"/>
                </a:solidFill>
                <a:latin typeface="Arial" panose="020B0604020202020204" pitchFamily="34" charset="0"/>
                <a:ea typeface="Arial" panose="020B0604020202020204" pitchFamily="34" charset="0"/>
              </a:rPr>
              <a:t>R</a:t>
            </a:r>
            <a:r>
              <a:rPr lang="es-ES_tradnl" sz="2200" dirty="0">
                <a:solidFill>
                  <a:srgbClr val="000000"/>
                </a:solidFill>
                <a:effectLst/>
                <a:latin typeface="Arial" panose="020B0604020202020204" pitchFamily="34" charset="0"/>
                <a:ea typeface="Arial" panose="020B0604020202020204" pitchFamily="34" charset="0"/>
              </a:rPr>
              <a:t>iesgos psicosociales laborales son aquellas condiciones de trabajo ya sean positivas o negativas, que van a estar presentes en todas las instituciones. “Cuando los factores organizacionales y psicosociales de las empresas y organizaciones son disfuncionales, es decir, provocan respuestas de inadaptación, de tensión, respuestas psicofisiológicas de estrés pasan a ser factores psicosociales de riesgo o de estrés” </a:t>
            </a:r>
            <a:r>
              <a:rPr lang="es-EC" sz="2200" dirty="0">
                <a:solidFill>
                  <a:srgbClr val="000000"/>
                </a:solidFill>
                <a:effectLst/>
                <a:latin typeface="Arial" panose="020B0604020202020204" pitchFamily="34" charset="0"/>
                <a:ea typeface="Arial" panose="020B0604020202020204" pitchFamily="34" charset="0"/>
              </a:rPr>
              <a:t>(Moreno Jiménez &amp; Báez León , 2010)</a:t>
            </a:r>
            <a:r>
              <a:rPr lang="es-ES_tradnl" sz="2200" dirty="0">
                <a:solidFill>
                  <a:srgbClr val="000000"/>
                </a:solidFill>
                <a:effectLst/>
                <a:latin typeface="Arial" panose="020B0604020202020204" pitchFamily="34" charset="0"/>
                <a:ea typeface="Arial" panose="020B0604020202020204" pitchFamily="34" charset="0"/>
              </a:rPr>
              <a:t>. </a:t>
            </a:r>
            <a:endParaRPr lang="es-EC" sz="2200" dirty="0">
              <a:effectLst/>
              <a:latin typeface="Times New Roman" panose="02020603050405020304" pitchFamily="18" charset="0"/>
              <a:ea typeface="Times New Roman" panose="02020603050405020304" pitchFamily="18" charset="0"/>
            </a:endParaRPr>
          </a:p>
          <a:p>
            <a:pPr algn="just"/>
            <a:endParaRPr lang="es-EC" sz="2200" dirty="0"/>
          </a:p>
        </p:txBody>
      </p:sp>
      <p:sp>
        <p:nvSpPr>
          <p:cNvPr id="4" name="Título 1">
            <a:extLst>
              <a:ext uri="{FF2B5EF4-FFF2-40B4-BE49-F238E27FC236}">
                <a16:creationId xmlns:a16="http://schemas.microsoft.com/office/drawing/2014/main" id="{46A606B6-D22C-4902-BBCF-88BAF503DACB}"/>
              </a:ext>
            </a:extLst>
          </p:cNvPr>
          <p:cNvSpPr>
            <a:spLocks noGrp="1"/>
          </p:cNvSpPr>
          <p:nvPr>
            <p:ph type="title"/>
          </p:nvPr>
        </p:nvSpPr>
        <p:spPr>
          <a:xfrm>
            <a:off x="838200" y="365125"/>
            <a:ext cx="10515600" cy="1325563"/>
          </a:xfrm>
        </p:spPr>
        <p:txBody>
          <a:bodyPr/>
          <a:lstStyle/>
          <a:p>
            <a:r>
              <a:rPr lang="es-EC" b="1" dirty="0"/>
              <a:t>INTRODUCCIÓN:</a:t>
            </a:r>
          </a:p>
        </p:txBody>
      </p:sp>
      <p:pic>
        <p:nvPicPr>
          <p:cNvPr id="1026" name="Picture 2" descr="Quién cuida al personal médico? Salud mental y pandemia - La Tercera">
            <a:extLst>
              <a:ext uri="{FF2B5EF4-FFF2-40B4-BE49-F238E27FC236}">
                <a16:creationId xmlns:a16="http://schemas.microsoft.com/office/drawing/2014/main" id="{EE9B0E0D-3F60-4E7E-BC21-9D4B4C4C1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81" y="1770200"/>
            <a:ext cx="4344363" cy="28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D749F-389C-42CA-842C-2A5532A23EF5}"/>
              </a:ext>
            </a:extLst>
          </p:cNvPr>
          <p:cNvSpPr>
            <a:spLocks noGrp="1"/>
          </p:cNvSpPr>
          <p:nvPr>
            <p:ph type="title"/>
          </p:nvPr>
        </p:nvSpPr>
        <p:spPr/>
        <p:txBody>
          <a:bodyPr/>
          <a:lstStyle/>
          <a:p>
            <a:r>
              <a:rPr lang="es-EC" b="1" dirty="0"/>
              <a:t>INTRODUCCIÓN:</a:t>
            </a:r>
          </a:p>
        </p:txBody>
      </p:sp>
      <p:sp>
        <p:nvSpPr>
          <p:cNvPr id="3" name="Marcador de contenido 2">
            <a:extLst>
              <a:ext uri="{FF2B5EF4-FFF2-40B4-BE49-F238E27FC236}">
                <a16:creationId xmlns:a16="http://schemas.microsoft.com/office/drawing/2014/main" id="{AA397E12-1977-4F0D-9004-542AB1AA3DBC}"/>
              </a:ext>
            </a:extLst>
          </p:cNvPr>
          <p:cNvSpPr>
            <a:spLocks noGrp="1"/>
          </p:cNvSpPr>
          <p:nvPr>
            <p:ph idx="1"/>
          </p:nvPr>
        </p:nvSpPr>
        <p:spPr>
          <a:xfrm>
            <a:off x="5857461" y="1494321"/>
            <a:ext cx="4860235" cy="4242666"/>
          </a:xfrm>
        </p:spPr>
        <p:txBody>
          <a:bodyPr>
            <a:normAutofit/>
          </a:bodyPr>
          <a:lstStyle/>
          <a:p>
            <a:pPr marL="0" indent="0" algn="just">
              <a:buNone/>
            </a:pPr>
            <a:r>
              <a:rPr lang="es-ES_tradnl" sz="2000" dirty="0">
                <a:solidFill>
                  <a:srgbClr val="000000"/>
                </a:solidFill>
                <a:effectLst/>
                <a:latin typeface="Arial" panose="020B0604020202020204" pitchFamily="34" charset="0"/>
                <a:ea typeface="Arial" panose="020B0604020202020204" pitchFamily="34" charset="0"/>
              </a:rPr>
              <a:t>Según la Organización Mundial de la Salud (2020), el Covid-19 es una enfermedad de carácter infeccioso, los seres humanos transmiten el coronavirus a otros individuos a partir de secreciones, en su mayoría, a través de pequeñas gotas respiratorias de algo más de cinco micras, una gran parte de los individuos que se infectan se recuperan sin la necesidad de recibir un tratamiento médico específico. </a:t>
            </a:r>
          </a:p>
          <a:p>
            <a:pPr marL="0" indent="0" algn="just">
              <a:buNone/>
            </a:pPr>
            <a:r>
              <a:rPr lang="es-ES_tradnl" sz="2000" dirty="0">
                <a:solidFill>
                  <a:srgbClr val="000000"/>
                </a:solidFill>
                <a:effectLst/>
                <a:latin typeface="Arial" panose="020B0604020202020204" pitchFamily="34" charset="0"/>
                <a:ea typeface="Arial" panose="020B0604020202020204" pitchFamily="34" charset="0"/>
              </a:rPr>
              <a:t>Sin embargo, una de cada cinco personas experimenta graves dificultades respiratorias. </a:t>
            </a:r>
            <a:r>
              <a:rPr lang="es-EC" sz="2000" dirty="0">
                <a:solidFill>
                  <a:srgbClr val="000000"/>
                </a:solidFill>
                <a:effectLst/>
                <a:latin typeface="Arial" panose="020B0604020202020204" pitchFamily="34" charset="0"/>
                <a:ea typeface="Arial" panose="020B0604020202020204" pitchFamily="34" charset="0"/>
              </a:rPr>
              <a:t>(</a:t>
            </a:r>
            <a:r>
              <a:rPr lang="es-EC" sz="2000" dirty="0">
                <a:solidFill>
                  <a:srgbClr val="000000"/>
                </a:solidFill>
                <a:latin typeface="Arial" panose="020B0604020202020204" pitchFamily="34" charset="0"/>
                <a:ea typeface="Arial" panose="020B0604020202020204" pitchFamily="34" charset="0"/>
              </a:rPr>
              <a:t>OMS,</a:t>
            </a:r>
            <a:r>
              <a:rPr lang="es-EC" sz="2000" dirty="0">
                <a:solidFill>
                  <a:srgbClr val="000000"/>
                </a:solidFill>
                <a:effectLst/>
                <a:latin typeface="Arial" panose="020B0604020202020204" pitchFamily="34" charset="0"/>
                <a:ea typeface="Arial" panose="020B0604020202020204" pitchFamily="34" charset="0"/>
              </a:rPr>
              <a:t> 2020)</a:t>
            </a:r>
            <a:endParaRPr lang="es-EC" sz="2000" dirty="0">
              <a:effectLst/>
              <a:latin typeface="Times New Roman" panose="02020603050405020304" pitchFamily="18" charset="0"/>
              <a:ea typeface="Times New Roman" panose="02020603050405020304" pitchFamily="18" charset="0"/>
            </a:endParaRPr>
          </a:p>
          <a:p>
            <a:endParaRPr lang="es-EC" dirty="0"/>
          </a:p>
        </p:txBody>
      </p:sp>
      <p:pic>
        <p:nvPicPr>
          <p:cNvPr id="2052" name="Picture 4" descr="La OMS hace un balance del 2016 - Diario Dicen">
            <a:extLst>
              <a:ext uri="{FF2B5EF4-FFF2-40B4-BE49-F238E27FC236}">
                <a16:creationId xmlns:a16="http://schemas.microsoft.com/office/drawing/2014/main" id="{427E17C8-205F-497C-83AF-632711767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240" y="4805538"/>
            <a:ext cx="1583221" cy="1467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ctualización más reciente acerca de la COVID-19">
            <a:extLst>
              <a:ext uri="{FF2B5EF4-FFF2-40B4-BE49-F238E27FC236}">
                <a16:creationId xmlns:a16="http://schemas.microsoft.com/office/drawing/2014/main" id="{F243B02B-CDDA-4F3F-98EB-B45DDB509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244" y="1982888"/>
            <a:ext cx="4383157" cy="228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9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8FD9D4-C7BD-476F-8479-68B3E34E41C4}"/>
              </a:ext>
            </a:extLst>
          </p:cNvPr>
          <p:cNvPicPr>
            <a:picLocks noChangeAspect="1"/>
          </p:cNvPicPr>
          <p:nvPr/>
        </p:nvPicPr>
        <p:blipFill rotWithShape="1">
          <a:blip r:embed="rId2"/>
          <a:srcRect l="9783" t="18057" r="8260" b="8688"/>
          <a:stretch/>
        </p:blipFill>
        <p:spPr>
          <a:xfrm>
            <a:off x="993913" y="1272208"/>
            <a:ext cx="9992139" cy="5021369"/>
          </a:xfrm>
          <a:prstGeom prst="rect">
            <a:avLst/>
          </a:prstGeom>
        </p:spPr>
      </p:pic>
      <p:pic>
        <p:nvPicPr>
          <p:cNvPr id="7" name="Imagen 6">
            <a:extLst>
              <a:ext uri="{FF2B5EF4-FFF2-40B4-BE49-F238E27FC236}">
                <a16:creationId xmlns:a16="http://schemas.microsoft.com/office/drawing/2014/main" id="{852540AA-1CB8-4EC4-9424-7BF7168E0495}"/>
              </a:ext>
            </a:extLst>
          </p:cNvPr>
          <p:cNvPicPr>
            <a:picLocks noChangeAspect="1"/>
          </p:cNvPicPr>
          <p:nvPr/>
        </p:nvPicPr>
        <p:blipFill rotWithShape="1">
          <a:blip r:embed="rId3"/>
          <a:srcRect l="7065" t="18535" r="26413" b="52058"/>
          <a:stretch/>
        </p:blipFill>
        <p:spPr>
          <a:xfrm>
            <a:off x="3684102" y="148784"/>
            <a:ext cx="4306956" cy="1070416"/>
          </a:xfrm>
          <a:prstGeom prst="rect">
            <a:avLst/>
          </a:prstGeom>
        </p:spPr>
      </p:pic>
    </p:spTree>
    <p:extLst>
      <p:ext uri="{BB962C8B-B14F-4D97-AF65-F5344CB8AC3E}">
        <p14:creationId xmlns:p14="http://schemas.microsoft.com/office/powerpoint/2010/main" val="370599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2DF77-590C-4A42-B762-23B66FDCA10D}"/>
              </a:ext>
            </a:extLst>
          </p:cNvPr>
          <p:cNvSpPr>
            <a:spLocks noGrp="1"/>
          </p:cNvSpPr>
          <p:nvPr>
            <p:ph type="title"/>
          </p:nvPr>
        </p:nvSpPr>
        <p:spPr/>
        <p:txBody>
          <a:bodyPr/>
          <a:lstStyle/>
          <a:p>
            <a:r>
              <a:rPr lang="es-EC" b="1" dirty="0"/>
              <a:t>INTRODUCCIÓN:</a:t>
            </a:r>
            <a:endParaRPr lang="es-EC" dirty="0"/>
          </a:p>
        </p:txBody>
      </p:sp>
      <p:sp>
        <p:nvSpPr>
          <p:cNvPr id="3" name="Marcador de contenido 2">
            <a:extLst>
              <a:ext uri="{FF2B5EF4-FFF2-40B4-BE49-F238E27FC236}">
                <a16:creationId xmlns:a16="http://schemas.microsoft.com/office/drawing/2014/main" id="{8FC8CE34-B924-4BA5-8FA0-5E5F7613F233}"/>
              </a:ext>
            </a:extLst>
          </p:cNvPr>
          <p:cNvSpPr>
            <a:spLocks noGrp="1"/>
          </p:cNvSpPr>
          <p:nvPr>
            <p:ph idx="1"/>
          </p:nvPr>
        </p:nvSpPr>
        <p:spPr>
          <a:xfrm>
            <a:off x="6427304" y="1441312"/>
            <a:ext cx="4767469" cy="4242666"/>
          </a:xfrm>
        </p:spPr>
        <p:txBody>
          <a:bodyPr>
            <a:normAutofit lnSpcReduction="10000"/>
          </a:bodyPr>
          <a:lstStyle/>
          <a:p>
            <a:pPr marL="0" indent="0" algn="just">
              <a:buNone/>
            </a:pPr>
            <a:r>
              <a:rPr lang="es-EC"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 relación a la elevada cifra de contagios y fallecimientos mencionados, es preciso señalar la sobrecarga del sistema sanitario durante estos meses. La mayor parte de la intervención sanitaria se llevó a cabo en los hospitales, sin embargo y, al producirse una saturación de estos, se habilitaron nuevos espacios y dispositivos para hacer frente a la difícil crisis sanitaria.  (Minué Sergio, 2020)</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C" sz="2000" dirty="0"/>
          </a:p>
        </p:txBody>
      </p:sp>
      <p:pic>
        <p:nvPicPr>
          <p:cNvPr id="4" name="Picture 2" descr="Los pacientes con covid-19 más graves presentan una 'firma' única">
            <a:extLst>
              <a:ext uri="{FF2B5EF4-FFF2-40B4-BE49-F238E27FC236}">
                <a16:creationId xmlns:a16="http://schemas.microsoft.com/office/drawing/2014/main" id="{3F3A2884-49F0-4427-95DE-92D09D0E7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12" y="2505242"/>
            <a:ext cx="4418719" cy="232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9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ID-19: Un 37% de los profesionales enfermeros han pasado el virus">
            <a:extLst>
              <a:ext uri="{FF2B5EF4-FFF2-40B4-BE49-F238E27FC236}">
                <a16:creationId xmlns:a16="http://schemas.microsoft.com/office/drawing/2014/main" id="{D6B993D4-0EBC-4080-856B-3038C5B0F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78" y="3190461"/>
            <a:ext cx="3448777" cy="2295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irmado: altas tasas de depresión y ansiedad entre los sanitarios  durante la covid">
            <a:extLst>
              <a:ext uri="{FF2B5EF4-FFF2-40B4-BE49-F238E27FC236}">
                <a16:creationId xmlns:a16="http://schemas.microsoft.com/office/drawing/2014/main" id="{9797A72B-0F5B-4831-B285-B3D372A88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80" y="313083"/>
            <a:ext cx="3430034" cy="22950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fectos coronavirus salud mental: Salud mental, la otra batalla de los  sanitarios contra el coronavirus | Público">
            <a:extLst>
              <a:ext uri="{FF2B5EF4-FFF2-40B4-BE49-F238E27FC236}">
                <a16:creationId xmlns:a16="http://schemas.microsoft.com/office/drawing/2014/main" id="{FA102C98-0511-442C-AC12-06096EC3F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632" y="313082"/>
            <a:ext cx="3430034" cy="23033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SS pide 'dar un respiro' al personal de salud agotado por la pandemia">
            <a:extLst>
              <a:ext uri="{FF2B5EF4-FFF2-40B4-BE49-F238E27FC236}">
                <a16:creationId xmlns:a16="http://schemas.microsoft.com/office/drawing/2014/main" id="{D6CC9D8B-5382-4AF7-BCFC-4F3488DC59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140" r="8705"/>
          <a:stretch/>
        </p:blipFill>
        <p:spPr bwMode="auto">
          <a:xfrm>
            <a:off x="8201344" y="3190461"/>
            <a:ext cx="3444322" cy="22429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 personal sanitario afronta una situación de estrés físico y agotamiento  psicológico - El médico interactivo">
            <a:extLst>
              <a:ext uri="{FF2B5EF4-FFF2-40B4-BE49-F238E27FC236}">
                <a16:creationId xmlns:a16="http://schemas.microsoft.com/office/drawing/2014/main" id="{C34CCEBC-D74D-41B9-B65E-C85FD7A737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138" y="3190461"/>
            <a:ext cx="3370523" cy="22429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rsonal de salud en Ecuador estaría al borde de sufrir ataques de pánico,  ansiedad y depresión por COVID-19 | Informes | Noticias | El Universo">
            <a:extLst>
              <a:ext uri="{FF2B5EF4-FFF2-40B4-BE49-F238E27FC236}">
                <a16:creationId xmlns:a16="http://schemas.microsoft.com/office/drawing/2014/main" id="{2ACF995B-ECFB-4B1C-B6CE-97019D2457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629" y="313082"/>
            <a:ext cx="3448777" cy="229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6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ÍA TECNICA SALUD MENTAL COVID 19 2020 V10">
            <a:extLst>
              <a:ext uri="{FF2B5EF4-FFF2-40B4-BE49-F238E27FC236}">
                <a16:creationId xmlns:a16="http://schemas.microsoft.com/office/drawing/2014/main" id="{758C33CB-B45C-4C3E-BC3C-96BC6F4B7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643" y="2703237"/>
            <a:ext cx="4516713" cy="30056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s héroes contra el coronavirus en Colombia: Médicos, enfermeras y personal  sanitario - Especiales Semana">
            <a:extLst>
              <a:ext uri="{FF2B5EF4-FFF2-40B4-BE49-F238E27FC236}">
                <a16:creationId xmlns:a16="http://schemas.microsoft.com/office/drawing/2014/main" id="{F4169783-0928-4FA8-BB51-0F0E1F0EB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071" y="27755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ronavirus en Cádiz: “Estamos cansados pero mejor preparados que en marzo  para luchar contra el virus”">
            <a:extLst>
              <a:ext uri="{FF2B5EF4-FFF2-40B4-BE49-F238E27FC236}">
                <a16:creationId xmlns:a16="http://schemas.microsoft.com/office/drawing/2014/main" id="{3116787F-F277-4552-8BFA-2EEC6E3F3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11" y="144945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 doble pesadilla de un médico: alejado de su familia por el covid-19 y  sin casa por un tornado | Video | CNN">
            <a:extLst>
              <a:ext uri="{FF2B5EF4-FFF2-40B4-BE49-F238E27FC236}">
                <a16:creationId xmlns:a16="http://schemas.microsoft.com/office/drawing/2014/main" id="{60FB38BA-1EF9-4830-97C8-2C9F99B5C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78" y="1660456"/>
            <a:ext cx="3142808" cy="176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77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CC6D203-9838-4CC4-86EE-0AAB90B37B27}"/>
              </a:ext>
            </a:extLst>
          </p:cNvPr>
          <p:cNvGraphicFramePr>
            <a:graphicFrameLocks noGrp="1"/>
          </p:cNvGraphicFramePr>
          <p:nvPr>
            <p:ph idx="1"/>
            <p:extLst>
              <p:ext uri="{D42A27DB-BD31-4B8C-83A1-F6EECF244321}">
                <p14:modId xmlns:p14="http://schemas.microsoft.com/office/powerpoint/2010/main" val="1686274106"/>
              </p:ext>
            </p:extLst>
          </p:nvPr>
        </p:nvGraphicFramePr>
        <p:xfrm>
          <a:off x="185530" y="808383"/>
          <a:ext cx="11622157" cy="4598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49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F7E92-AB18-4DD3-8580-E4DEE994EFD2}"/>
              </a:ext>
            </a:extLst>
          </p:cNvPr>
          <p:cNvSpPr>
            <a:spLocks noGrp="1"/>
          </p:cNvSpPr>
          <p:nvPr>
            <p:ph type="title"/>
          </p:nvPr>
        </p:nvSpPr>
        <p:spPr/>
        <p:txBody>
          <a:bodyPr/>
          <a:lstStyle/>
          <a:p>
            <a:r>
              <a:rPr lang="es-EC" b="1" dirty="0"/>
              <a:t>METODOLOGÍA:</a:t>
            </a:r>
          </a:p>
        </p:txBody>
      </p:sp>
      <p:graphicFrame>
        <p:nvGraphicFramePr>
          <p:cNvPr id="4" name="Marcador de contenido 3">
            <a:extLst>
              <a:ext uri="{FF2B5EF4-FFF2-40B4-BE49-F238E27FC236}">
                <a16:creationId xmlns:a16="http://schemas.microsoft.com/office/drawing/2014/main" id="{A2DC3C51-4916-4A21-B0E1-7D6C7578645B}"/>
              </a:ext>
            </a:extLst>
          </p:cNvPr>
          <p:cNvGraphicFramePr>
            <a:graphicFrameLocks noGrp="1"/>
          </p:cNvGraphicFramePr>
          <p:nvPr>
            <p:ph idx="1"/>
            <p:extLst>
              <p:ext uri="{D42A27DB-BD31-4B8C-83A1-F6EECF244321}">
                <p14:modId xmlns:p14="http://schemas.microsoft.com/office/powerpoint/2010/main" val="932130625"/>
              </p:ext>
            </p:extLst>
          </p:nvPr>
        </p:nvGraphicFramePr>
        <p:xfrm>
          <a:off x="599661" y="1467816"/>
          <a:ext cx="10515600" cy="4243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DDD98BB9-CD31-4871-A2D2-B5004EDFBE0B}"/>
              </a:ext>
            </a:extLst>
          </p:cNvPr>
          <p:cNvPicPr/>
          <p:nvPr/>
        </p:nvPicPr>
        <p:blipFill rotWithShape="1">
          <a:blip r:embed="rId7">
            <a:extLst>
              <a:ext uri="{28A0092B-C50C-407E-A947-70E740481C1C}">
                <a14:useLocalDpi xmlns:a14="http://schemas.microsoft.com/office/drawing/2010/main" val="0"/>
              </a:ext>
            </a:extLst>
          </a:blip>
          <a:srcRect l="42295" t="42900" r="42078" b="38369"/>
          <a:stretch/>
        </p:blipFill>
        <p:spPr bwMode="auto">
          <a:xfrm>
            <a:off x="9223306" y="5543813"/>
            <a:ext cx="1590675" cy="1071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771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1779</Words>
  <Application>Microsoft Office PowerPoint</Application>
  <PresentationFormat>Panorámica</PresentationFormat>
  <Paragraphs>53</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Symbol</vt:lpstr>
      <vt:lpstr>Times New Roman</vt:lpstr>
      <vt:lpstr>Tema de Office</vt:lpstr>
      <vt:lpstr>   FACULTAD DE CIENCIAS DEL TRABAJO Y DEL COMPORTAMIENTO HUMANO     Trabajo de fin de carrera titulado: “Evaluación de riesgos psicosociales en el personal de salud del área de aislamiento respiratorio COVID del Hospital General Latacunga.”     Realizado por:  Martha Gabriela Solís Sánchez   Director del proyecto: María del Carmen Rodríguez  2021 </vt:lpstr>
      <vt:lpstr>INTRODUCCIÓN:</vt:lpstr>
      <vt:lpstr>INTRODUCCIÓN:</vt:lpstr>
      <vt:lpstr>Presentación de PowerPoint</vt:lpstr>
      <vt:lpstr>INTRODUCCIÓN:</vt:lpstr>
      <vt:lpstr>Presentación de PowerPoint</vt:lpstr>
      <vt:lpstr>Presentación de PowerPoint</vt:lpstr>
      <vt:lpstr>Presentación de PowerPoint</vt:lpstr>
      <vt:lpstr>METODOLOGÍA:</vt:lpstr>
      <vt:lpstr>RESULTADOS:</vt:lpstr>
      <vt:lpstr>RESULTADOS:</vt:lpstr>
      <vt:lpstr>CONCLUSIONES:</vt:lpstr>
      <vt:lpstr>CONCLUSIONES:</vt:lpstr>
      <vt:lpstr>BIBLIOGRAFIA:</vt:lpstr>
      <vt:lpstr>BIBLIOGRAFIA: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LUCÍA</dc:creator>
  <cp:lastModifiedBy>gaby_18040788@hotmail.com</cp:lastModifiedBy>
  <cp:revision>11</cp:revision>
  <dcterms:created xsi:type="dcterms:W3CDTF">2020-07-21T19:22:32Z</dcterms:created>
  <dcterms:modified xsi:type="dcterms:W3CDTF">2021-09-24T12:43:00Z</dcterms:modified>
</cp:coreProperties>
</file>