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64" r:id="rId3"/>
    <p:sldId id="258" r:id="rId4"/>
    <p:sldId id="265" r:id="rId5"/>
    <p:sldId id="267" r:id="rId6"/>
    <p:sldId id="274" r:id="rId7"/>
    <p:sldId id="275" r:id="rId8"/>
    <p:sldId id="259" r:id="rId9"/>
    <p:sldId id="272" r:id="rId10"/>
    <p:sldId id="268" r:id="rId11"/>
    <p:sldId id="260" r:id="rId12"/>
    <p:sldId id="269" r:id="rId13"/>
    <p:sldId id="270" r:id="rId14"/>
    <p:sldId id="261" r:id="rId15"/>
    <p:sldId id="262" r:id="rId16"/>
    <p:sldId id="271" r:id="rId17"/>
    <p:sldId id="263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AD264-9DA4-4959-9F69-78D7D815A8F8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B8F1A882-F759-45CA-8A49-45A947AFC154}">
      <dgm:prSet phldrT="[Texto]"/>
      <dgm:spPr/>
      <dgm:t>
        <a:bodyPr/>
        <a:lstStyle/>
        <a:p>
          <a:r>
            <a:rPr lang="es-EC" dirty="0"/>
            <a:t>Evaluar el riesgo ergonómico a los operadores de la ensacadora utilizando las metodologías ergonómicas validadas para determinar un plan de acción.</a:t>
          </a:r>
        </a:p>
      </dgm:t>
    </dgm:pt>
    <dgm:pt modelId="{108FFA7A-141B-4A4D-80B7-6801B9183E05}" type="parTrans" cxnId="{6BD72467-69A8-4635-9CD1-20A5C94BF268}">
      <dgm:prSet/>
      <dgm:spPr/>
      <dgm:t>
        <a:bodyPr/>
        <a:lstStyle/>
        <a:p>
          <a:endParaRPr lang="es-EC"/>
        </a:p>
      </dgm:t>
    </dgm:pt>
    <dgm:pt modelId="{6C77AC9E-62AF-41ED-9F6A-45A2E6238414}" type="sibTrans" cxnId="{6BD72467-69A8-4635-9CD1-20A5C94BF268}">
      <dgm:prSet/>
      <dgm:spPr/>
      <dgm:t>
        <a:bodyPr/>
        <a:lstStyle/>
        <a:p>
          <a:endParaRPr lang="es-EC"/>
        </a:p>
      </dgm:t>
    </dgm:pt>
    <dgm:pt modelId="{FD19B5DE-7821-47D1-81D6-F6B994FB8D90}" type="pres">
      <dgm:prSet presAssocID="{261AD264-9DA4-4959-9F69-78D7D815A8F8}" presName="diagram" presStyleCnt="0">
        <dgm:presLayoutVars>
          <dgm:dir/>
          <dgm:resizeHandles val="exact"/>
        </dgm:presLayoutVars>
      </dgm:prSet>
      <dgm:spPr/>
    </dgm:pt>
    <dgm:pt modelId="{EBB7E6FA-A168-4A4A-843B-714D5E72FCA5}" type="pres">
      <dgm:prSet presAssocID="{B8F1A882-F759-45CA-8A49-45A947AFC154}" presName="node" presStyleLbl="node1" presStyleIdx="0" presStyleCnt="1">
        <dgm:presLayoutVars>
          <dgm:bulletEnabled val="1"/>
        </dgm:presLayoutVars>
      </dgm:prSet>
      <dgm:spPr/>
    </dgm:pt>
  </dgm:ptLst>
  <dgm:cxnLst>
    <dgm:cxn modelId="{6BD72467-69A8-4635-9CD1-20A5C94BF268}" srcId="{261AD264-9DA4-4959-9F69-78D7D815A8F8}" destId="{B8F1A882-F759-45CA-8A49-45A947AFC154}" srcOrd="0" destOrd="0" parTransId="{108FFA7A-141B-4A4D-80B7-6801B9183E05}" sibTransId="{6C77AC9E-62AF-41ED-9F6A-45A2E6238414}"/>
    <dgm:cxn modelId="{BE2EDF6A-769D-499A-ABA8-24C0571F6EEF}" type="presOf" srcId="{B8F1A882-F759-45CA-8A49-45A947AFC154}" destId="{EBB7E6FA-A168-4A4A-843B-714D5E72FCA5}" srcOrd="0" destOrd="0" presId="urn:microsoft.com/office/officeart/2005/8/layout/default"/>
    <dgm:cxn modelId="{7DF9D1EC-C297-4702-97CE-68DDCAB005E7}" type="presOf" srcId="{261AD264-9DA4-4959-9F69-78D7D815A8F8}" destId="{FD19B5DE-7821-47D1-81D6-F6B994FB8D90}" srcOrd="0" destOrd="0" presId="urn:microsoft.com/office/officeart/2005/8/layout/default"/>
    <dgm:cxn modelId="{60F2DCEE-6AE6-4CCE-80CB-DC848917B226}" type="presParOf" srcId="{FD19B5DE-7821-47D1-81D6-F6B994FB8D90}" destId="{EBB7E6FA-A168-4A4A-843B-714D5E72FCA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257A5-36CC-4F40-9394-D0FA4728E6EA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4DECDDAC-F48E-47A2-833F-2953D7CFA27D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Identificar el peligro biomecánico mediante el uso de la norma ISO/TR 11295.</a:t>
          </a:r>
        </a:p>
      </dgm:t>
    </dgm:pt>
    <dgm:pt modelId="{32263973-0988-4D7B-AC0D-394D9E3122FF}" type="parTrans" cxnId="{EDF44A2B-E100-4B6C-8306-A1D253C46A7A}">
      <dgm:prSet/>
      <dgm:spPr/>
      <dgm:t>
        <a:bodyPr/>
        <a:lstStyle/>
        <a:p>
          <a:endParaRPr lang="es-EC"/>
        </a:p>
      </dgm:t>
    </dgm:pt>
    <dgm:pt modelId="{D2CCE57D-DC44-4357-A19A-80AB48D24C95}" type="sibTrans" cxnId="{EDF44A2B-E100-4B6C-8306-A1D253C46A7A}">
      <dgm:prSet/>
      <dgm:spPr/>
      <dgm:t>
        <a:bodyPr/>
        <a:lstStyle/>
        <a:p>
          <a:endParaRPr lang="es-EC"/>
        </a:p>
      </dgm:t>
    </dgm:pt>
    <dgm:pt modelId="{00AEC37F-3648-42FA-BCFA-755767C246EF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Determinar el riesgo ergonómico con las metodologías Art Tool, Reba y NIOSH para conocer el nivel de riesgo. </a:t>
          </a:r>
        </a:p>
      </dgm:t>
    </dgm:pt>
    <dgm:pt modelId="{D500CBC3-6152-4933-8962-DCB7E7752FAD}" type="parTrans" cxnId="{9EBE3FC3-BD6D-4312-A0D5-4B1585EAE672}">
      <dgm:prSet/>
      <dgm:spPr/>
      <dgm:t>
        <a:bodyPr/>
        <a:lstStyle/>
        <a:p>
          <a:endParaRPr lang="es-EC"/>
        </a:p>
      </dgm:t>
    </dgm:pt>
    <dgm:pt modelId="{2D7157F0-0E49-4B4A-A2DA-5760ABA7EC50}" type="sibTrans" cxnId="{9EBE3FC3-BD6D-4312-A0D5-4B1585EAE672}">
      <dgm:prSet/>
      <dgm:spPr/>
      <dgm:t>
        <a:bodyPr/>
        <a:lstStyle/>
        <a:p>
          <a:endParaRPr lang="es-EC"/>
        </a:p>
      </dgm:t>
    </dgm:pt>
    <dgm:pt modelId="{0C72DBAD-DFCA-4393-83EE-57CD9916E2AD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Con los resultados obtenidos se establecerá el plan de acción.</a:t>
          </a:r>
        </a:p>
      </dgm:t>
    </dgm:pt>
    <dgm:pt modelId="{BB439371-E7F4-4520-AD3D-EBCCD0B9C2F2}" type="parTrans" cxnId="{AD8F27FA-D2CD-4452-AC58-0903A6BDE51E}">
      <dgm:prSet/>
      <dgm:spPr/>
      <dgm:t>
        <a:bodyPr/>
        <a:lstStyle/>
        <a:p>
          <a:endParaRPr lang="es-EC"/>
        </a:p>
      </dgm:t>
    </dgm:pt>
    <dgm:pt modelId="{7C992B29-07FF-4789-8B6B-F0A2CA2F951D}" type="sibTrans" cxnId="{AD8F27FA-D2CD-4452-AC58-0903A6BDE51E}">
      <dgm:prSet/>
      <dgm:spPr/>
      <dgm:t>
        <a:bodyPr/>
        <a:lstStyle/>
        <a:p>
          <a:endParaRPr lang="es-EC"/>
        </a:p>
      </dgm:t>
    </dgm:pt>
    <dgm:pt modelId="{1931C34B-49DC-46A1-AA4E-DF004F92E35A}" type="pres">
      <dgm:prSet presAssocID="{F63257A5-36CC-4F40-9394-D0FA4728E6EA}" presName="Name0" presStyleCnt="0">
        <dgm:presLayoutVars>
          <dgm:dir/>
        </dgm:presLayoutVars>
      </dgm:prSet>
      <dgm:spPr/>
    </dgm:pt>
    <dgm:pt modelId="{56B0D15A-7C58-4FC1-8679-1722E6FBD04A}" type="pres">
      <dgm:prSet presAssocID="{4DECDDAC-F48E-47A2-833F-2953D7CFA27D}" presName="noChildren" presStyleCnt="0"/>
      <dgm:spPr/>
    </dgm:pt>
    <dgm:pt modelId="{66C7D2EA-0493-4343-9682-C910F03E3476}" type="pres">
      <dgm:prSet presAssocID="{4DECDDAC-F48E-47A2-833F-2953D7CFA27D}" presName="gap" presStyleCnt="0"/>
      <dgm:spPr/>
    </dgm:pt>
    <dgm:pt modelId="{56D7A302-BC2D-4237-B28B-CABC299CEA33}" type="pres">
      <dgm:prSet presAssocID="{4DECDDAC-F48E-47A2-833F-2953D7CFA27D}" presName="medCircle2" presStyleLbl="vennNode1" presStyleIdx="0" presStyleCnt="3"/>
      <dgm:spPr/>
    </dgm:pt>
    <dgm:pt modelId="{3C35C18A-EDAC-452F-AE97-24222BECDFC7}" type="pres">
      <dgm:prSet presAssocID="{4DECDDAC-F48E-47A2-833F-2953D7CFA27D}" presName="txLvlOnly1" presStyleLbl="revTx" presStyleIdx="0" presStyleCnt="3"/>
      <dgm:spPr/>
    </dgm:pt>
    <dgm:pt modelId="{9E8E7357-688C-4F53-8BC5-1A4D9D55F472}" type="pres">
      <dgm:prSet presAssocID="{00AEC37F-3648-42FA-BCFA-755767C246EF}" presName="noChildren" presStyleCnt="0"/>
      <dgm:spPr/>
    </dgm:pt>
    <dgm:pt modelId="{F3CD318B-9C95-40B4-AD8C-0692C69F0BCC}" type="pres">
      <dgm:prSet presAssocID="{00AEC37F-3648-42FA-BCFA-755767C246EF}" presName="gap" presStyleCnt="0"/>
      <dgm:spPr/>
    </dgm:pt>
    <dgm:pt modelId="{E9895ADC-F44E-4AB4-9FB1-C91291A1E507}" type="pres">
      <dgm:prSet presAssocID="{00AEC37F-3648-42FA-BCFA-755767C246EF}" presName="medCircle2" presStyleLbl="vennNode1" presStyleIdx="1" presStyleCnt="3"/>
      <dgm:spPr/>
    </dgm:pt>
    <dgm:pt modelId="{1947433A-BD85-48CA-885D-AD5CD90CB622}" type="pres">
      <dgm:prSet presAssocID="{00AEC37F-3648-42FA-BCFA-755767C246EF}" presName="txLvlOnly1" presStyleLbl="revTx" presStyleIdx="1" presStyleCnt="3"/>
      <dgm:spPr/>
    </dgm:pt>
    <dgm:pt modelId="{F594D2F2-0830-4DE2-96B4-16B12861A1AA}" type="pres">
      <dgm:prSet presAssocID="{0C72DBAD-DFCA-4393-83EE-57CD9916E2AD}" presName="noChildren" presStyleCnt="0"/>
      <dgm:spPr/>
    </dgm:pt>
    <dgm:pt modelId="{63BE6164-DC2C-4995-ABAC-5C68F8287FA2}" type="pres">
      <dgm:prSet presAssocID="{0C72DBAD-DFCA-4393-83EE-57CD9916E2AD}" presName="gap" presStyleCnt="0"/>
      <dgm:spPr/>
    </dgm:pt>
    <dgm:pt modelId="{62185F75-D7EE-4CB8-A91E-C1E99F73D556}" type="pres">
      <dgm:prSet presAssocID="{0C72DBAD-DFCA-4393-83EE-57CD9916E2AD}" presName="medCircle2" presStyleLbl="vennNode1" presStyleIdx="2" presStyleCnt="3"/>
      <dgm:spPr/>
    </dgm:pt>
    <dgm:pt modelId="{C11BD72B-122E-43A4-88A8-8C99F48CF798}" type="pres">
      <dgm:prSet presAssocID="{0C72DBAD-DFCA-4393-83EE-57CD9916E2AD}" presName="txLvlOnly1" presStyleLbl="revTx" presStyleIdx="2" presStyleCnt="3"/>
      <dgm:spPr/>
    </dgm:pt>
  </dgm:ptLst>
  <dgm:cxnLst>
    <dgm:cxn modelId="{F3450C24-7321-4402-80A6-CCDCCEBE9BC2}" type="presOf" srcId="{00AEC37F-3648-42FA-BCFA-755767C246EF}" destId="{1947433A-BD85-48CA-885D-AD5CD90CB622}" srcOrd="0" destOrd="0" presId="urn:microsoft.com/office/officeart/2008/layout/VerticalCircleList"/>
    <dgm:cxn modelId="{EDF44A2B-E100-4B6C-8306-A1D253C46A7A}" srcId="{F63257A5-36CC-4F40-9394-D0FA4728E6EA}" destId="{4DECDDAC-F48E-47A2-833F-2953D7CFA27D}" srcOrd="0" destOrd="0" parTransId="{32263973-0988-4D7B-AC0D-394D9E3122FF}" sibTransId="{D2CCE57D-DC44-4357-A19A-80AB48D24C95}"/>
    <dgm:cxn modelId="{D530CA76-18BF-4DA7-9153-97B157A43706}" type="presOf" srcId="{F63257A5-36CC-4F40-9394-D0FA4728E6EA}" destId="{1931C34B-49DC-46A1-AA4E-DF004F92E35A}" srcOrd="0" destOrd="0" presId="urn:microsoft.com/office/officeart/2008/layout/VerticalCircleList"/>
    <dgm:cxn modelId="{155CAD80-3A6C-418E-BD1D-207D2702A834}" type="presOf" srcId="{4DECDDAC-F48E-47A2-833F-2953D7CFA27D}" destId="{3C35C18A-EDAC-452F-AE97-24222BECDFC7}" srcOrd="0" destOrd="0" presId="urn:microsoft.com/office/officeart/2008/layout/VerticalCircleList"/>
    <dgm:cxn modelId="{6F36699A-5A24-4AF7-941C-84DD9B116CEF}" type="presOf" srcId="{0C72DBAD-DFCA-4393-83EE-57CD9916E2AD}" destId="{C11BD72B-122E-43A4-88A8-8C99F48CF798}" srcOrd="0" destOrd="0" presId="urn:microsoft.com/office/officeart/2008/layout/VerticalCircleList"/>
    <dgm:cxn modelId="{9EBE3FC3-BD6D-4312-A0D5-4B1585EAE672}" srcId="{F63257A5-36CC-4F40-9394-D0FA4728E6EA}" destId="{00AEC37F-3648-42FA-BCFA-755767C246EF}" srcOrd="1" destOrd="0" parTransId="{D500CBC3-6152-4933-8962-DCB7E7752FAD}" sibTransId="{2D7157F0-0E49-4B4A-A2DA-5760ABA7EC50}"/>
    <dgm:cxn modelId="{AD8F27FA-D2CD-4452-AC58-0903A6BDE51E}" srcId="{F63257A5-36CC-4F40-9394-D0FA4728E6EA}" destId="{0C72DBAD-DFCA-4393-83EE-57CD9916E2AD}" srcOrd="2" destOrd="0" parTransId="{BB439371-E7F4-4520-AD3D-EBCCD0B9C2F2}" sibTransId="{7C992B29-07FF-4789-8B6B-F0A2CA2F951D}"/>
    <dgm:cxn modelId="{6773E7E7-D8BD-438D-B3DD-C6FCB7973C3E}" type="presParOf" srcId="{1931C34B-49DC-46A1-AA4E-DF004F92E35A}" destId="{56B0D15A-7C58-4FC1-8679-1722E6FBD04A}" srcOrd="0" destOrd="0" presId="urn:microsoft.com/office/officeart/2008/layout/VerticalCircleList"/>
    <dgm:cxn modelId="{FC7FAA0B-A4AC-4AD3-8ED2-9E550DB5091D}" type="presParOf" srcId="{56B0D15A-7C58-4FC1-8679-1722E6FBD04A}" destId="{66C7D2EA-0493-4343-9682-C910F03E3476}" srcOrd="0" destOrd="0" presId="urn:microsoft.com/office/officeart/2008/layout/VerticalCircleList"/>
    <dgm:cxn modelId="{F8327B24-58AE-4598-BF51-85CCF7EC5D4F}" type="presParOf" srcId="{56B0D15A-7C58-4FC1-8679-1722E6FBD04A}" destId="{56D7A302-BC2D-4237-B28B-CABC299CEA33}" srcOrd="1" destOrd="0" presId="urn:microsoft.com/office/officeart/2008/layout/VerticalCircleList"/>
    <dgm:cxn modelId="{E366642A-0FB2-41D1-BBFC-2CFBE93EBCEB}" type="presParOf" srcId="{56B0D15A-7C58-4FC1-8679-1722E6FBD04A}" destId="{3C35C18A-EDAC-452F-AE97-24222BECDFC7}" srcOrd="2" destOrd="0" presId="urn:microsoft.com/office/officeart/2008/layout/VerticalCircleList"/>
    <dgm:cxn modelId="{B7D12FC7-409E-4C32-9801-7233DCE81DC0}" type="presParOf" srcId="{1931C34B-49DC-46A1-AA4E-DF004F92E35A}" destId="{9E8E7357-688C-4F53-8BC5-1A4D9D55F472}" srcOrd="1" destOrd="0" presId="urn:microsoft.com/office/officeart/2008/layout/VerticalCircleList"/>
    <dgm:cxn modelId="{5BAFFB01-F8F1-4FFF-91CD-5A1A3D00DEF9}" type="presParOf" srcId="{9E8E7357-688C-4F53-8BC5-1A4D9D55F472}" destId="{F3CD318B-9C95-40B4-AD8C-0692C69F0BCC}" srcOrd="0" destOrd="0" presId="urn:microsoft.com/office/officeart/2008/layout/VerticalCircleList"/>
    <dgm:cxn modelId="{AE884E0D-F66E-4DB4-B1E0-CA1D246D8DFF}" type="presParOf" srcId="{9E8E7357-688C-4F53-8BC5-1A4D9D55F472}" destId="{E9895ADC-F44E-4AB4-9FB1-C91291A1E507}" srcOrd="1" destOrd="0" presId="urn:microsoft.com/office/officeart/2008/layout/VerticalCircleList"/>
    <dgm:cxn modelId="{A814DDEE-6B6A-4C30-B8D8-F0BFF06E3C3E}" type="presParOf" srcId="{9E8E7357-688C-4F53-8BC5-1A4D9D55F472}" destId="{1947433A-BD85-48CA-885D-AD5CD90CB622}" srcOrd="2" destOrd="0" presId="urn:microsoft.com/office/officeart/2008/layout/VerticalCircleList"/>
    <dgm:cxn modelId="{7777F3AA-6891-4809-B5F8-829C401960F9}" type="presParOf" srcId="{1931C34B-49DC-46A1-AA4E-DF004F92E35A}" destId="{F594D2F2-0830-4DE2-96B4-16B12861A1AA}" srcOrd="2" destOrd="0" presId="urn:microsoft.com/office/officeart/2008/layout/VerticalCircleList"/>
    <dgm:cxn modelId="{55C2C726-9215-4B3A-A97C-79BF912ADF3C}" type="presParOf" srcId="{F594D2F2-0830-4DE2-96B4-16B12861A1AA}" destId="{63BE6164-DC2C-4995-ABAC-5C68F8287FA2}" srcOrd="0" destOrd="0" presId="urn:microsoft.com/office/officeart/2008/layout/VerticalCircleList"/>
    <dgm:cxn modelId="{4DDD46A5-57D6-4E7E-A56D-6B9A5D99DE2B}" type="presParOf" srcId="{F594D2F2-0830-4DE2-96B4-16B12861A1AA}" destId="{62185F75-D7EE-4CB8-A91E-C1E99F73D556}" srcOrd="1" destOrd="0" presId="urn:microsoft.com/office/officeart/2008/layout/VerticalCircleList"/>
    <dgm:cxn modelId="{2501A41F-5243-474A-8ACB-6C050A397EF3}" type="presParOf" srcId="{F594D2F2-0830-4DE2-96B4-16B12861A1AA}" destId="{C11BD72B-122E-43A4-88A8-8C99F48CF79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3257A5-36CC-4F40-9394-D0FA4728E6EA}" type="doc">
      <dgm:prSet loTypeId="urn:microsoft.com/office/officeart/2008/layout/VerticalCircle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DECDDAC-F48E-47A2-833F-2953D7CFA27D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Evaluar la viabilidad técnica-económica del plan de mejora.</a:t>
          </a:r>
        </a:p>
      </dgm:t>
    </dgm:pt>
    <dgm:pt modelId="{32263973-0988-4D7B-AC0D-394D9E3122FF}" type="parTrans" cxnId="{EDF44A2B-E100-4B6C-8306-A1D253C46A7A}">
      <dgm:prSet/>
      <dgm:spPr/>
      <dgm:t>
        <a:bodyPr/>
        <a:lstStyle/>
        <a:p>
          <a:endParaRPr lang="es-EC"/>
        </a:p>
      </dgm:t>
    </dgm:pt>
    <dgm:pt modelId="{D2CCE57D-DC44-4357-A19A-80AB48D24C95}" type="sibTrans" cxnId="{EDF44A2B-E100-4B6C-8306-A1D253C46A7A}">
      <dgm:prSet/>
      <dgm:spPr/>
      <dgm:t>
        <a:bodyPr/>
        <a:lstStyle/>
        <a:p>
          <a:endParaRPr lang="es-EC"/>
        </a:p>
      </dgm:t>
    </dgm:pt>
    <dgm:pt modelId="{00AEC37F-3648-42FA-BCFA-755767C246EF}">
      <dgm:prSet phldrT="[Texto]"/>
      <dgm:spPr/>
      <dgm:t>
        <a:bodyPr/>
        <a:lstStyle/>
        <a:p>
          <a:r>
            <a:rPr lang="es-EC" dirty="0"/>
            <a:t>Identificar las variables sociodemográficas y laborales de los operadores de la ensacadora mediante encuestas personales para la adecuada aplicación de las metodologías seleccionadas.</a:t>
          </a:r>
        </a:p>
      </dgm:t>
    </dgm:pt>
    <dgm:pt modelId="{D500CBC3-6152-4933-8962-DCB7E7752FAD}" type="parTrans" cxnId="{9EBE3FC3-BD6D-4312-A0D5-4B1585EAE672}">
      <dgm:prSet/>
      <dgm:spPr/>
      <dgm:t>
        <a:bodyPr/>
        <a:lstStyle/>
        <a:p>
          <a:endParaRPr lang="es-EC"/>
        </a:p>
      </dgm:t>
    </dgm:pt>
    <dgm:pt modelId="{2D7157F0-0E49-4B4A-A2DA-5760ABA7EC50}" type="sibTrans" cxnId="{9EBE3FC3-BD6D-4312-A0D5-4B1585EAE672}">
      <dgm:prSet/>
      <dgm:spPr/>
      <dgm:t>
        <a:bodyPr/>
        <a:lstStyle/>
        <a:p>
          <a:endParaRPr lang="es-EC"/>
        </a:p>
      </dgm:t>
    </dgm:pt>
    <dgm:pt modelId="{A1BEF0FF-68F4-4DD2-AB0C-BEFB19F84C39}" type="pres">
      <dgm:prSet presAssocID="{F63257A5-36CC-4F40-9394-D0FA4728E6EA}" presName="Name0" presStyleCnt="0">
        <dgm:presLayoutVars>
          <dgm:dir/>
        </dgm:presLayoutVars>
      </dgm:prSet>
      <dgm:spPr/>
    </dgm:pt>
    <dgm:pt modelId="{9F0B61C3-EACB-4522-A755-B313EF013BA7}" type="pres">
      <dgm:prSet presAssocID="{4DECDDAC-F48E-47A2-833F-2953D7CFA27D}" presName="noChildren" presStyleCnt="0"/>
      <dgm:spPr/>
    </dgm:pt>
    <dgm:pt modelId="{0D960802-16B9-40F1-8F0A-65BF740A7DAA}" type="pres">
      <dgm:prSet presAssocID="{4DECDDAC-F48E-47A2-833F-2953D7CFA27D}" presName="gap" presStyleCnt="0"/>
      <dgm:spPr/>
    </dgm:pt>
    <dgm:pt modelId="{9CE21602-9EA2-4DC6-BF9C-BF4EF08279E9}" type="pres">
      <dgm:prSet presAssocID="{4DECDDAC-F48E-47A2-833F-2953D7CFA27D}" presName="medCircle2" presStyleLbl="vennNode1" presStyleIdx="0" presStyleCnt="2"/>
      <dgm:spPr/>
    </dgm:pt>
    <dgm:pt modelId="{3E5DF081-8E58-4ED5-9D45-8ABB13FA1FA2}" type="pres">
      <dgm:prSet presAssocID="{4DECDDAC-F48E-47A2-833F-2953D7CFA27D}" presName="txLvlOnly1" presStyleLbl="revTx" presStyleIdx="0" presStyleCnt="2"/>
      <dgm:spPr/>
    </dgm:pt>
    <dgm:pt modelId="{4D43D220-C94F-4666-898C-33751CA5531A}" type="pres">
      <dgm:prSet presAssocID="{00AEC37F-3648-42FA-BCFA-755767C246EF}" presName="noChildren" presStyleCnt="0"/>
      <dgm:spPr/>
    </dgm:pt>
    <dgm:pt modelId="{E9E1F9C9-7649-4021-9CFF-EF8562C90CFF}" type="pres">
      <dgm:prSet presAssocID="{00AEC37F-3648-42FA-BCFA-755767C246EF}" presName="gap" presStyleCnt="0"/>
      <dgm:spPr/>
    </dgm:pt>
    <dgm:pt modelId="{387D83FC-2A19-44A0-A6B2-581DFCD7B1BD}" type="pres">
      <dgm:prSet presAssocID="{00AEC37F-3648-42FA-BCFA-755767C246EF}" presName="medCircle2" presStyleLbl="vennNode1" presStyleIdx="1" presStyleCnt="2"/>
      <dgm:spPr/>
    </dgm:pt>
    <dgm:pt modelId="{31FB0239-30B8-40EA-81E4-D6B82EE810B6}" type="pres">
      <dgm:prSet presAssocID="{00AEC37F-3648-42FA-BCFA-755767C246EF}" presName="txLvlOnly1" presStyleLbl="revTx" presStyleIdx="1" presStyleCnt="2" custScaleY="195638"/>
      <dgm:spPr/>
    </dgm:pt>
  </dgm:ptLst>
  <dgm:cxnLst>
    <dgm:cxn modelId="{02017E24-BDE8-4C5B-A570-76893D7D6ED7}" type="presOf" srcId="{4DECDDAC-F48E-47A2-833F-2953D7CFA27D}" destId="{3E5DF081-8E58-4ED5-9D45-8ABB13FA1FA2}" srcOrd="0" destOrd="0" presId="urn:microsoft.com/office/officeart/2008/layout/VerticalCircleList"/>
    <dgm:cxn modelId="{EDF44A2B-E100-4B6C-8306-A1D253C46A7A}" srcId="{F63257A5-36CC-4F40-9394-D0FA4728E6EA}" destId="{4DECDDAC-F48E-47A2-833F-2953D7CFA27D}" srcOrd="0" destOrd="0" parTransId="{32263973-0988-4D7B-AC0D-394D9E3122FF}" sibTransId="{D2CCE57D-DC44-4357-A19A-80AB48D24C95}"/>
    <dgm:cxn modelId="{0C1D4386-8752-4A94-8043-D5459466F45E}" type="presOf" srcId="{F63257A5-36CC-4F40-9394-D0FA4728E6EA}" destId="{A1BEF0FF-68F4-4DD2-AB0C-BEFB19F84C39}" srcOrd="0" destOrd="0" presId="urn:microsoft.com/office/officeart/2008/layout/VerticalCircleList"/>
    <dgm:cxn modelId="{680AEDA4-D99D-4C45-AF85-AF9D8B6D68E4}" type="presOf" srcId="{00AEC37F-3648-42FA-BCFA-755767C246EF}" destId="{31FB0239-30B8-40EA-81E4-D6B82EE810B6}" srcOrd="0" destOrd="0" presId="urn:microsoft.com/office/officeart/2008/layout/VerticalCircleList"/>
    <dgm:cxn modelId="{9EBE3FC3-BD6D-4312-A0D5-4B1585EAE672}" srcId="{F63257A5-36CC-4F40-9394-D0FA4728E6EA}" destId="{00AEC37F-3648-42FA-BCFA-755767C246EF}" srcOrd="1" destOrd="0" parTransId="{D500CBC3-6152-4933-8962-DCB7E7752FAD}" sibTransId="{2D7157F0-0E49-4B4A-A2DA-5760ABA7EC50}"/>
    <dgm:cxn modelId="{263155F4-8705-4B2C-A323-123CE9F224D4}" type="presParOf" srcId="{A1BEF0FF-68F4-4DD2-AB0C-BEFB19F84C39}" destId="{9F0B61C3-EACB-4522-A755-B313EF013BA7}" srcOrd="0" destOrd="0" presId="urn:microsoft.com/office/officeart/2008/layout/VerticalCircleList"/>
    <dgm:cxn modelId="{D05CC18B-F8BD-49FC-9F3F-51206E917B41}" type="presParOf" srcId="{9F0B61C3-EACB-4522-A755-B313EF013BA7}" destId="{0D960802-16B9-40F1-8F0A-65BF740A7DAA}" srcOrd="0" destOrd="0" presId="urn:microsoft.com/office/officeart/2008/layout/VerticalCircleList"/>
    <dgm:cxn modelId="{B18F86FB-97BA-4751-94A4-2D306B63BDF1}" type="presParOf" srcId="{9F0B61C3-EACB-4522-A755-B313EF013BA7}" destId="{9CE21602-9EA2-4DC6-BF9C-BF4EF08279E9}" srcOrd="1" destOrd="0" presId="urn:microsoft.com/office/officeart/2008/layout/VerticalCircleList"/>
    <dgm:cxn modelId="{8F60996E-9E9D-4BBE-9A10-63CF19946E3A}" type="presParOf" srcId="{9F0B61C3-EACB-4522-A755-B313EF013BA7}" destId="{3E5DF081-8E58-4ED5-9D45-8ABB13FA1FA2}" srcOrd="2" destOrd="0" presId="urn:microsoft.com/office/officeart/2008/layout/VerticalCircleList"/>
    <dgm:cxn modelId="{F42279AC-E7BC-4521-9516-A1AA44C02E9C}" type="presParOf" srcId="{A1BEF0FF-68F4-4DD2-AB0C-BEFB19F84C39}" destId="{4D43D220-C94F-4666-898C-33751CA5531A}" srcOrd="1" destOrd="0" presId="urn:microsoft.com/office/officeart/2008/layout/VerticalCircleList"/>
    <dgm:cxn modelId="{F6616C9F-6B1C-49BF-8D15-821D47DDE8E4}" type="presParOf" srcId="{4D43D220-C94F-4666-898C-33751CA5531A}" destId="{E9E1F9C9-7649-4021-9CFF-EF8562C90CFF}" srcOrd="0" destOrd="0" presId="urn:microsoft.com/office/officeart/2008/layout/VerticalCircleList"/>
    <dgm:cxn modelId="{B579FA59-EDD3-44BD-960C-C4CBA3EA7404}" type="presParOf" srcId="{4D43D220-C94F-4666-898C-33751CA5531A}" destId="{387D83FC-2A19-44A0-A6B2-581DFCD7B1BD}" srcOrd="1" destOrd="0" presId="urn:microsoft.com/office/officeart/2008/layout/VerticalCircleList"/>
    <dgm:cxn modelId="{441CA45B-F413-4FF4-93A9-C7D086BCBD96}" type="presParOf" srcId="{4D43D220-C94F-4666-898C-33751CA5531A}" destId="{31FB0239-30B8-40EA-81E4-D6B82EE810B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7ABF9F-AD92-42B5-ACC6-443795C8EC0B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377A36F-AD45-4995-A58D-4C2E45DDC801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b="1" dirty="0"/>
            <a:t>Tipo de estudio</a:t>
          </a:r>
          <a:endParaRPr lang="es-EC" dirty="0"/>
        </a:p>
      </dgm:t>
    </dgm:pt>
    <dgm:pt modelId="{402C3A66-96BE-46A5-9A1C-EF5E7C304C1C}" type="parTrans" cxnId="{A6B97528-29E7-4D16-A1A2-7A7786FE1D3F}">
      <dgm:prSet/>
      <dgm:spPr/>
      <dgm:t>
        <a:bodyPr/>
        <a:lstStyle/>
        <a:p>
          <a:endParaRPr lang="es-EC"/>
        </a:p>
      </dgm:t>
    </dgm:pt>
    <dgm:pt modelId="{22F1A68B-51DB-4532-A281-C7972A08F895}" type="sibTrans" cxnId="{A6B97528-29E7-4D16-A1A2-7A7786FE1D3F}">
      <dgm:prSet/>
      <dgm:spPr/>
      <dgm:t>
        <a:bodyPr/>
        <a:lstStyle/>
        <a:p>
          <a:endParaRPr lang="es-EC"/>
        </a:p>
      </dgm:t>
    </dgm:pt>
    <dgm:pt modelId="{7D308F49-71B4-4034-A9DD-95380AC814D7}">
      <dgm:prSet phldrT="[Texto]"/>
      <dgm:spPr/>
      <dgm:t>
        <a:bodyPr/>
        <a:lstStyle/>
        <a:p>
          <a:r>
            <a:rPr lang="es-EC" dirty="0"/>
            <a:t>Esta investigación es de origen descriptivo donde se observará el proceso de ensacado de agregados estudiando la conducta humana.</a:t>
          </a:r>
        </a:p>
      </dgm:t>
    </dgm:pt>
    <dgm:pt modelId="{1766B213-68BD-47ED-A23B-E2176BA29153}" type="parTrans" cxnId="{07E03C86-60FF-463E-8225-E9A5BB465805}">
      <dgm:prSet/>
      <dgm:spPr/>
      <dgm:t>
        <a:bodyPr/>
        <a:lstStyle/>
        <a:p>
          <a:endParaRPr lang="es-EC"/>
        </a:p>
      </dgm:t>
    </dgm:pt>
    <dgm:pt modelId="{7EE98E96-D82C-4AF4-9F42-B0CF9E65ADFB}" type="sibTrans" cxnId="{07E03C86-60FF-463E-8225-E9A5BB465805}">
      <dgm:prSet/>
      <dgm:spPr/>
      <dgm:t>
        <a:bodyPr/>
        <a:lstStyle/>
        <a:p>
          <a:endParaRPr lang="es-EC"/>
        </a:p>
      </dgm:t>
    </dgm:pt>
    <dgm:pt modelId="{56E21621-BD04-49CF-8C70-0E809F5835B3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b="1" dirty="0"/>
            <a:t>Modalidad de estudio</a:t>
          </a:r>
          <a:endParaRPr lang="es-EC" dirty="0"/>
        </a:p>
      </dgm:t>
    </dgm:pt>
    <dgm:pt modelId="{3460AFC6-B0DE-4180-A29F-D6C11175222E}" type="parTrans" cxnId="{3386447B-D950-4B78-B350-951D44662C3F}">
      <dgm:prSet/>
      <dgm:spPr/>
      <dgm:t>
        <a:bodyPr/>
        <a:lstStyle/>
        <a:p>
          <a:endParaRPr lang="es-EC"/>
        </a:p>
      </dgm:t>
    </dgm:pt>
    <dgm:pt modelId="{F4AEB8F1-50EB-47A1-9A3C-C49A0045978D}" type="sibTrans" cxnId="{3386447B-D950-4B78-B350-951D44662C3F}">
      <dgm:prSet/>
      <dgm:spPr/>
      <dgm:t>
        <a:bodyPr/>
        <a:lstStyle/>
        <a:p>
          <a:endParaRPr lang="es-EC"/>
        </a:p>
      </dgm:t>
    </dgm:pt>
    <dgm:pt modelId="{F99C7561-3158-4962-B988-78CEEC08FF1B}">
      <dgm:prSet phldrT="[Texto]"/>
      <dgm:spPr/>
      <dgm:t>
        <a:bodyPr/>
        <a:lstStyle/>
        <a:p>
          <a:r>
            <a:rPr lang="es-EC" dirty="0"/>
            <a:t>Esta investigación es de campo donde evaluaremos los puestos con movimientos repetitivos y posturas forzadas en el proceso de ensacado de agregados.</a:t>
          </a:r>
        </a:p>
      </dgm:t>
    </dgm:pt>
    <dgm:pt modelId="{ACFDC374-FE20-410E-94E5-D52D580FAEA1}" type="parTrans" cxnId="{CC6FD12D-7635-4EB4-90CB-D165AFAB2BFB}">
      <dgm:prSet/>
      <dgm:spPr/>
      <dgm:t>
        <a:bodyPr/>
        <a:lstStyle/>
        <a:p>
          <a:endParaRPr lang="es-EC"/>
        </a:p>
      </dgm:t>
    </dgm:pt>
    <dgm:pt modelId="{1D4CA66D-0ABD-42C7-8536-BCBBAF55227D}" type="sibTrans" cxnId="{CC6FD12D-7635-4EB4-90CB-D165AFAB2BFB}">
      <dgm:prSet/>
      <dgm:spPr/>
      <dgm:t>
        <a:bodyPr/>
        <a:lstStyle/>
        <a:p>
          <a:endParaRPr lang="es-EC"/>
        </a:p>
      </dgm:t>
    </dgm:pt>
    <dgm:pt modelId="{AFF32E57-2DE8-45E4-AD8E-14B7153A9BC5}" type="pres">
      <dgm:prSet presAssocID="{9E7ABF9F-AD92-42B5-ACC6-443795C8EC0B}" presName="Name0" presStyleCnt="0">
        <dgm:presLayoutVars>
          <dgm:dir/>
          <dgm:animLvl val="lvl"/>
          <dgm:resizeHandles val="exact"/>
        </dgm:presLayoutVars>
      </dgm:prSet>
      <dgm:spPr/>
    </dgm:pt>
    <dgm:pt modelId="{E54CFDD7-D2E3-4DF4-8E51-29E859A5315E}" type="pres">
      <dgm:prSet presAssocID="{2377A36F-AD45-4995-A58D-4C2E45DDC801}" presName="composite" presStyleCnt="0"/>
      <dgm:spPr/>
    </dgm:pt>
    <dgm:pt modelId="{2A5E7B28-0039-4067-964D-E57D828D9DD4}" type="pres">
      <dgm:prSet presAssocID="{2377A36F-AD45-4995-A58D-4C2E45DDC80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8CCBE30-4130-4EE1-ADBB-7CB633874C38}" type="pres">
      <dgm:prSet presAssocID="{2377A36F-AD45-4995-A58D-4C2E45DDC801}" presName="desTx" presStyleLbl="alignAccFollowNode1" presStyleIdx="0" presStyleCnt="2">
        <dgm:presLayoutVars>
          <dgm:bulletEnabled val="1"/>
        </dgm:presLayoutVars>
      </dgm:prSet>
      <dgm:spPr/>
    </dgm:pt>
    <dgm:pt modelId="{2F159A6E-8C49-4EF7-9EB2-1E6158E5A0CC}" type="pres">
      <dgm:prSet presAssocID="{22F1A68B-51DB-4532-A281-C7972A08F895}" presName="space" presStyleCnt="0"/>
      <dgm:spPr/>
    </dgm:pt>
    <dgm:pt modelId="{C33CFFBC-7DDC-43FE-9F2C-FF9CBD0A2561}" type="pres">
      <dgm:prSet presAssocID="{56E21621-BD04-49CF-8C70-0E809F5835B3}" presName="composite" presStyleCnt="0"/>
      <dgm:spPr/>
    </dgm:pt>
    <dgm:pt modelId="{8596A343-DE46-479A-BF96-9308F72B2DD7}" type="pres">
      <dgm:prSet presAssocID="{56E21621-BD04-49CF-8C70-0E809F5835B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CC5BEB6-FB40-4A12-A5B3-AE3B6D2AA4EA}" type="pres">
      <dgm:prSet presAssocID="{56E21621-BD04-49CF-8C70-0E809F5835B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973AB1A-0291-4EC3-ACD4-98F0F993EA53}" type="presOf" srcId="{F99C7561-3158-4962-B988-78CEEC08FF1B}" destId="{0CC5BEB6-FB40-4A12-A5B3-AE3B6D2AA4EA}" srcOrd="0" destOrd="0" presId="urn:microsoft.com/office/officeart/2005/8/layout/hList1"/>
    <dgm:cxn modelId="{A6B97528-29E7-4D16-A1A2-7A7786FE1D3F}" srcId="{9E7ABF9F-AD92-42B5-ACC6-443795C8EC0B}" destId="{2377A36F-AD45-4995-A58D-4C2E45DDC801}" srcOrd="0" destOrd="0" parTransId="{402C3A66-96BE-46A5-9A1C-EF5E7C304C1C}" sibTransId="{22F1A68B-51DB-4532-A281-C7972A08F895}"/>
    <dgm:cxn modelId="{CC6FD12D-7635-4EB4-90CB-D165AFAB2BFB}" srcId="{56E21621-BD04-49CF-8C70-0E809F5835B3}" destId="{F99C7561-3158-4962-B988-78CEEC08FF1B}" srcOrd="0" destOrd="0" parTransId="{ACFDC374-FE20-410E-94E5-D52D580FAEA1}" sibTransId="{1D4CA66D-0ABD-42C7-8536-BCBBAF55227D}"/>
    <dgm:cxn modelId="{E612346C-F271-4A2D-8B61-EEFD511F6612}" type="presOf" srcId="{56E21621-BD04-49CF-8C70-0E809F5835B3}" destId="{8596A343-DE46-479A-BF96-9308F72B2DD7}" srcOrd="0" destOrd="0" presId="urn:microsoft.com/office/officeart/2005/8/layout/hList1"/>
    <dgm:cxn modelId="{856D0E4E-EE61-44EB-82F2-D14200D5B4E1}" type="presOf" srcId="{7D308F49-71B4-4034-A9DD-95380AC814D7}" destId="{F8CCBE30-4130-4EE1-ADBB-7CB633874C38}" srcOrd="0" destOrd="0" presId="urn:microsoft.com/office/officeart/2005/8/layout/hList1"/>
    <dgm:cxn modelId="{3386447B-D950-4B78-B350-951D44662C3F}" srcId="{9E7ABF9F-AD92-42B5-ACC6-443795C8EC0B}" destId="{56E21621-BD04-49CF-8C70-0E809F5835B3}" srcOrd="1" destOrd="0" parTransId="{3460AFC6-B0DE-4180-A29F-D6C11175222E}" sibTransId="{F4AEB8F1-50EB-47A1-9A3C-C49A0045978D}"/>
    <dgm:cxn modelId="{07E03C86-60FF-463E-8225-E9A5BB465805}" srcId="{2377A36F-AD45-4995-A58D-4C2E45DDC801}" destId="{7D308F49-71B4-4034-A9DD-95380AC814D7}" srcOrd="0" destOrd="0" parTransId="{1766B213-68BD-47ED-A23B-E2176BA29153}" sibTransId="{7EE98E96-D82C-4AF4-9F42-B0CF9E65ADFB}"/>
    <dgm:cxn modelId="{9D474BB9-4DA6-43F6-BF14-A05F2A43C7C2}" type="presOf" srcId="{2377A36F-AD45-4995-A58D-4C2E45DDC801}" destId="{2A5E7B28-0039-4067-964D-E57D828D9DD4}" srcOrd="0" destOrd="0" presId="urn:microsoft.com/office/officeart/2005/8/layout/hList1"/>
    <dgm:cxn modelId="{4CDD69FF-3AE8-46A2-857A-B74D3B2F1A69}" type="presOf" srcId="{9E7ABF9F-AD92-42B5-ACC6-443795C8EC0B}" destId="{AFF32E57-2DE8-45E4-AD8E-14B7153A9BC5}" srcOrd="0" destOrd="0" presId="urn:microsoft.com/office/officeart/2005/8/layout/hList1"/>
    <dgm:cxn modelId="{9448BFB0-360F-4D52-9691-57181956D2B2}" type="presParOf" srcId="{AFF32E57-2DE8-45E4-AD8E-14B7153A9BC5}" destId="{E54CFDD7-D2E3-4DF4-8E51-29E859A5315E}" srcOrd="0" destOrd="0" presId="urn:microsoft.com/office/officeart/2005/8/layout/hList1"/>
    <dgm:cxn modelId="{DE922ABC-14D3-4CB6-99FB-67625EAFA6AD}" type="presParOf" srcId="{E54CFDD7-D2E3-4DF4-8E51-29E859A5315E}" destId="{2A5E7B28-0039-4067-964D-E57D828D9DD4}" srcOrd="0" destOrd="0" presId="urn:microsoft.com/office/officeart/2005/8/layout/hList1"/>
    <dgm:cxn modelId="{F26CEFEF-38A2-40D5-9C70-572E68438FAF}" type="presParOf" srcId="{E54CFDD7-D2E3-4DF4-8E51-29E859A5315E}" destId="{F8CCBE30-4130-4EE1-ADBB-7CB633874C38}" srcOrd="1" destOrd="0" presId="urn:microsoft.com/office/officeart/2005/8/layout/hList1"/>
    <dgm:cxn modelId="{042F6BB2-C5DE-4499-A612-99A48B4E960A}" type="presParOf" srcId="{AFF32E57-2DE8-45E4-AD8E-14B7153A9BC5}" destId="{2F159A6E-8C49-4EF7-9EB2-1E6158E5A0CC}" srcOrd="1" destOrd="0" presId="urn:microsoft.com/office/officeart/2005/8/layout/hList1"/>
    <dgm:cxn modelId="{6C343835-8393-4680-A050-85108875FA3D}" type="presParOf" srcId="{AFF32E57-2DE8-45E4-AD8E-14B7153A9BC5}" destId="{C33CFFBC-7DDC-43FE-9F2C-FF9CBD0A2561}" srcOrd="2" destOrd="0" presId="urn:microsoft.com/office/officeart/2005/8/layout/hList1"/>
    <dgm:cxn modelId="{AB907F4B-99A6-4E88-B8FD-D97E6265F207}" type="presParOf" srcId="{C33CFFBC-7DDC-43FE-9F2C-FF9CBD0A2561}" destId="{8596A343-DE46-479A-BF96-9308F72B2DD7}" srcOrd="0" destOrd="0" presId="urn:microsoft.com/office/officeart/2005/8/layout/hList1"/>
    <dgm:cxn modelId="{DB6B0F5A-A1E5-46C7-9925-01F7EAA4E968}" type="presParOf" srcId="{C33CFFBC-7DDC-43FE-9F2C-FF9CBD0A2561}" destId="{0CC5BEB6-FB40-4A12-A5B3-AE3B6D2AA4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205D82-5CC9-4787-B512-931291B4248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C4689EF-C84F-4073-B277-05949A8642B3}">
      <dgm:prSet phldrT="[Texto]"/>
      <dgm:spPr/>
      <dgm:t>
        <a:bodyPr/>
        <a:lstStyle/>
        <a:p>
          <a:r>
            <a:rPr lang="es-EC" dirty="0"/>
            <a:t>ART TOOL</a:t>
          </a:r>
        </a:p>
      </dgm:t>
    </dgm:pt>
    <dgm:pt modelId="{A2848706-69CA-45F2-8A05-DB7CD18E3924}" type="parTrans" cxnId="{1D85CF58-1979-4F1B-A087-C528B5B8098C}">
      <dgm:prSet/>
      <dgm:spPr/>
      <dgm:t>
        <a:bodyPr/>
        <a:lstStyle/>
        <a:p>
          <a:endParaRPr lang="es-EC"/>
        </a:p>
      </dgm:t>
    </dgm:pt>
    <dgm:pt modelId="{ED308AE2-992F-4A24-B27D-85CCDA7D4700}" type="sibTrans" cxnId="{1D85CF58-1979-4F1B-A087-C528B5B8098C}">
      <dgm:prSet/>
      <dgm:spPr/>
      <dgm:t>
        <a:bodyPr/>
        <a:lstStyle/>
        <a:p>
          <a:endParaRPr lang="es-EC"/>
        </a:p>
      </dgm:t>
    </dgm:pt>
    <dgm:pt modelId="{3E54F3F9-DB6A-4D8C-A524-680A9950A78C}">
      <dgm:prSet phldrT="[Texto]"/>
      <dgm:spPr/>
      <dgm:t>
        <a:bodyPr/>
        <a:lstStyle/>
        <a:p>
          <a:r>
            <a:rPr lang="es-EC" dirty="0"/>
            <a:t>REBA</a:t>
          </a:r>
        </a:p>
      </dgm:t>
    </dgm:pt>
    <dgm:pt modelId="{23675EEB-F9FF-4F19-8F9B-712530BF8780}" type="parTrans" cxnId="{9881AA4B-333D-4C55-BD05-B6F2DCA5B9E5}">
      <dgm:prSet/>
      <dgm:spPr/>
      <dgm:t>
        <a:bodyPr/>
        <a:lstStyle/>
        <a:p>
          <a:endParaRPr lang="es-EC"/>
        </a:p>
      </dgm:t>
    </dgm:pt>
    <dgm:pt modelId="{DFF73439-46AF-44E5-8A90-6306BFCADC75}" type="sibTrans" cxnId="{9881AA4B-333D-4C55-BD05-B6F2DCA5B9E5}">
      <dgm:prSet/>
      <dgm:spPr/>
      <dgm:t>
        <a:bodyPr/>
        <a:lstStyle/>
        <a:p>
          <a:endParaRPr lang="es-EC"/>
        </a:p>
      </dgm:t>
    </dgm:pt>
    <dgm:pt modelId="{99D24FDB-84A0-4343-BBB5-750D47E9EB99}">
      <dgm:prSet phldrT="[Texto]"/>
      <dgm:spPr/>
      <dgm:t>
        <a:bodyPr/>
        <a:lstStyle/>
        <a:p>
          <a:r>
            <a:rPr lang="es-EC" dirty="0"/>
            <a:t>NIOSH</a:t>
          </a:r>
        </a:p>
      </dgm:t>
    </dgm:pt>
    <dgm:pt modelId="{2430A21A-7EA8-42F7-8AA1-A4A0D8C88D06}" type="parTrans" cxnId="{EFF94F31-917F-4C40-883A-BBE118E412D1}">
      <dgm:prSet/>
      <dgm:spPr/>
      <dgm:t>
        <a:bodyPr/>
        <a:lstStyle/>
        <a:p>
          <a:endParaRPr lang="es-EC"/>
        </a:p>
      </dgm:t>
    </dgm:pt>
    <dgm:pt modelId="{D2229588-061E-4E6E-B460-713357361744}" type="sibTrans" cxnId="{EFF94F31-917F-4C40-883A-BBE118E412D1}">
      <dgm:prSet/>
      <dgm:spPr/>
      <dgm:t>
        <a:bodyPr/>
        <a:lstStyle/>
        <a:p>
          <a:endParaRPr lang="es-EC"/>
        </a:p>
      </dgm:t>
    </dgm:pt>
    <dgm:pt modelId="{53EC88E6-98BE-4827-B3F8-E3DB18E9A7B0}" type="pres">
      <dgm:prSet presAssocID="{75205D82-5CC9-4787-B512-931291B42488}" presName="Name0" presStyleCnt="0">
        <dgm:presLayoutVars>
          <dgm:dir/>
          <dgm:resizeHandles val="exact"/>
        </dgm:presLayoutVars>
      </dgm:prSet>
      <dgm:spPr/>
    </dgm:pt>
    <dgm:pt modelId="{1038D467-28D1-4492-AE8A-3F08F9D2882F}" type="pres">
      <dgm:prSet presAssocID="{AC4689EF-C84F-4073-B277-05949A8642B3}" presName="composite" presStyleCnt="0"/>
      <dgm:spPr/>
    </dgm:pt>
    <dgm:pt modelId="{2BD07872-E05B-42E1-911A-4BBAB79802E7}" type="pres">
      <dgm:prSet presAssocID="{AC4689EF-C84F-4073-B277-05949A8642B3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3577C9D-69D5-47C1-B9FE-837743EFE23C}" type="pres">
      <dgm:prSet presAssocID="{AC4689EF-C84F-4073-B277-05949A8642B3}" presName="wedgeRectCallout1" presStyleLbl="node1" presStyleIdx="0" presStyleCnt="3">
        <dgm:presLayoutVars>
          <dgm:bulletEnabled val="1"/>
        </dgm:presLayoutVars>
      </dgm:prSet>
      <dgm:spPr/>
    </dgm:pt>
    <dgm:pt modelId="{6198228F-055A-4B64-A2C9-8589A7D456DE}" type="pres">
      <dgm:prSet presAssocID="{ED308AE2-992F-4A24-B27D-85CCDA7D4700}" presName="sibTrans" presStyleCnt="0"/>
      <dgm:spPr/>
    </dgm:pt>
    <dgm:pt modelId="{87B22195-A6F8-4E95-9B99-63AEF6164CD3}" type="pres">
      <dgm:prSet presAssocID="{3E54F3F9-DB6A-4D8C-A524-680A9950A78C}" presName="composite" presStyleCnt="0"/>
      <dgm:spPr/>
    </dgm:pt>
    <dgm:pt modelId="{E5EF31CD-A14F-4FFE-A5E5-621711215B90}" type="pres">
      <dgm:prSet presAssocID="{3E54F3F9-DB6A-4D8C-A524-680A9950A78C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2B86D311-9526-432B-8AC5-571C3C41D2AC}" type="pres">
      <dgm:prSet presAssocID="{3E54F3F9-DB6A-4D8C-A524-680A9950A78C}" presName="wedgeRectCallout1" presStyleLbl="node1" presStyleIdx="1" presStyleCnt="3">
        <dgm:presLayoutVars>
          <dgm:bulletEnabled val="1"/>
        </dgm:presLayoutVars>
      </dgm:prSet>
      <dgm:spPr/>
    </dgm:pt>
    <dgm:pt modelId="{422F6E60-2A43-49ED-A19F-AF6E5B6EDE8E}" type="pres">
      <dgm:prSet presAssocID="{DFF73439-46AF-44E5-8A90-6306BFCADC75}" presName="sibTrans" presStyleCnt="0"/>
      <dgm:spPr/>
    </dgm:pt>
    <dgm:pt modelId="{5CD1CC91-F8CB-4FA2-AD07-D1CD05F6D6EC}" type="pres">
      <dgm:prSet presAssocID="{99D24FDB-84A0-4343-BBB5-750D47E9EB99}" presName="composite" presStyleCnt="0"/>
      <dgm:spPr/>
    </dgm:pt>
    <dgm:pt modelId="{5DBCD089-207F-4983-9637-B07522AD0D6A}" type="pres">
      <dgm:prSet presAssocID="{99D24FDB-84A0-4343-BBB5-750D47E9EB99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16353977-8280-4DC6-A2DF-27EC3A18BCA5}" type="pres">
      <dgm:prSet presAssocID="{99D24FDB-84A0-4343-BBB5-750D47E9EB99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C4D1A312-F06B-4DCF-BABD-E9FA01E8A154}" type="presOf" srcId="{99D24FDB-84A0-4343-BBB5-750D47E9EB99}" destId="{16353977-8280-4DC6-A2DF-27EC3A18BCA5}" srcOrd="0" destOrd="0" presId="urn:microsoft.com/office/officeart/2008/layout/BendingPictureCaptionList"/>
    <dgm:cxn modelId="{EFF94F31-917F-4C40-883A-BBE118E412D1}" srcId="{75205D82-5CC9-4787-B512-931291B42488}" destId="{99D24FDB-84A0-4343-BBB5-750D47E9EB99}" srcOrd="2" destOrd="0" parTransId="{2430A21A-7EA8-42F7-8AA1-A4A0D8C88D06}" sibTransId="{D2229588-061E-4E6E-B460-713357361744}"/>
    <dgm:cxn modelId="{EBB80C38-CCAC-4D47-9628-2BA999F6D847}" type="presOf" srcId="{3E54F3F9-DB6A-4D8C-A524-680A9950A78C}" destId="{2B86D311-9526-432B-8AC5-571C3C41D2AC}" srcOrd="0" destOrd="0" presId="urn:microsoft.com/office/officeart/2008/layout/BendingPictureCaptionList"/>
    <dgm:cxn modelId="{132B585D-D4A8-418E-BF48-C2B192075400}" type="presOf" srcId="{AC4689EF-C84F-4073-B277-05949A8642B3}" destId="{A3577C9D-69D5-47C1-B9FE-837743EFE23C}" srcOrd="0" destOrd="0" presId="urn:microsoft.com/office/officeart/2008/layout/BendingPictureCaptionList"/>
    <dgm:cxn modelId="{9881AA4B-333D-4C55-BD05-B6F2DCA5B9E5}" srcId="{75205D82-5CC9-4787-B512-931291B42488}" destId="{3E54F3F9-DB6A-4D8C-A524-680A9950A78C}" srcOrd="1" destOrd="0" parTransId="{23675EEB-F9FF-4F19-8F9B-712530BF8780}" sibTransId="{DFF73439-46AF-44E5-8A90-6306BFCADC75}"/>
    <dgm:cxn modelId="{1D85CF58-1979-4F1B-A087-C528B5B8098C}" srcId="{75205D82-5CC9-4787-B512-931291B42488}" destId="{AC4689EF-C84F-4073-B277-05949A8642B3}" srcOrd="0" destOrd="0" parTransId="{A2848706-69CA-45F2-8A05-DB7CD18E3924}" sibTransId="{ED308AE2-992F-4A24-B27D-85CCDA7D4700}"/>
    <dgm:cxn modelId="{E43DE89C-8F0B-41A1-82D4-AAEC9D388765}" type="presOf" srcId="{75205D82-5CC9-4787-B512-931291B42488}" destId="{53EC88E6-98BE-4827-B3F8-E3DB18E9A7B0}" srcOrd="0" destOrd="0" presId="urn:microsoft.com/office/officeart/2008/layout/BendingPictureCaptionList"/>
    <dgm:cxn modelId="{09889C5F-AD80-409F-8ACE-E8BD279E1B13}" type="presParOf" srcId="{53EC88E6-98BE-4827-B3F8-E3DB18E9A7B0}" destId="{1038D467-28D1-4492-AE8A-3F08F9D2882F}" srcOrd="0" destOrd="0" presId="urn:microsoft.com/office/officeart/2008/layout/BendingPictureCaptionList"/>
    <dgm:cxn modelId="{FB128D86-50E5-4BD1-B813-84AD57959DB1}" type="presParOf" srcId="{1038D467-28D1-4492-AE8A-3F08F9D2882F}" destId="{2BD07872-E05B-42E1-911A-4BBAB79802E7}" srcOrd="0" destOrd="0" presId="urn:microsoft.com/office/officeart/2008/layout/BendingPictureCaptionList"/>
    <dgm:cxn modelId="{A78B13E9-CCE7-4E04-8E47-761BE64400EA}" type="presParOf" srcId="{1038D467-28D1-4492-AE8A-3F08F9D2882F}" destId="{A3577C9D-69D5-47C1-B9FE-837743EFE23C}" srcOrd="1" destOrd="0" presId="urn:microsoft.com/office/officeart/2008/layout/BendingPictureCaptionList"/>
    <dgm:cxn modelId="{6347302E-F489-4112-B757-C8C8119B0CF4}" type="presParOf" srcId="{53EC88E6-98BE-4827-B3F8-E3DB18E9A7B0}" destId="{6198228F-055A-4B64-A2C9-8589A7D456DE}" srcOrd="1" destOrd="0" presId="urn:microsoft.com/office/officeart/2008/layout/BendingPictureCaptionList"/>
    <dgm:cxn modelId="{7F7B949A-2439-4ABD-8CA3-90EC40F69142}" type="presParOf" srcId="{53EC88E6-98BE-4827-B3F8-E3DB18E9A7B0}" destId="{87B22195-A6F8-4E95-9B99-63AEF6164CD3}" srcOrd="2" destOrd="0" presId="urn:microsoft.com/office/officeart/2008/layout/BendingPictureCaptionList"/>
    <dgm:cxn modelId="{6C126E88-D4B7-4D6D-9A30-7F60106C6DF4}" type="presParOf" srcId="{87B22195-A6F8-4E95-9B99-63AEF6164CD3}" destId="{E5EF31CD-A14F-4FFE-A5E5-621711215B90}" srcOrd="0" destOrd="0" presId="urn:microsoft.com/office/officeart/2008/layout/BendingPictureCaptionList"/>
    <dgm:cxn modelId="{CEFC14A8-7891-4490-AA70-4979BC6DB961}" type="presParOf" srcId="{87B22195-A6F8-4E95-9B99-63AEF6164CD3}" destId="{2B86D311-9526-432B-8AC5-571C3C41D2AC}" srcOrd="1" destOrd="0" presId="urn:microsoft.com/office/officeart/2008/layout/BendingPictureCaptionList"/>
    <dgm:cxn modelId="{52E6B29C-F94A-49A4-BC3D-63036DE5A88A}" type="presParOf" srcId="{53EC88E6-98BE-4827-B3F8-E3DB18E9A7B0}" destId="{422F6E60-2A43-49ED-A19F-AF6E5B6EDE8E}" srcOrd="3" destOrd="0" presId="urn:microsoft.com/office/officeart/2008/layout/BendingPictureCaptionList"/>
    <dgm:cxn modelId="{A3C92DE3-96ED-4908-BF69-27DC5E8B404C}" type="presParOf" srcId="{53EC88E6-98BE-4827-B3F8-E3DB18E9A7B0}" destId="{5CD1CC91-F8CB-4FA2-AD07-D1CD05F6D6EC}" srcOrd="4" destOrd="0" presId="urn:microsoft.com/office/officeart/2008/layout/BendingPictureCaptionList"/>
    <dgm:cxn modelId="{85CC8500-A3AF-487A-8721-975FE5EB9CE8}" type="presParOf" srcId="{5CD1CC91-F8CB-4FA2-AD07-D1CD05F6D6EC}" destId="{5DBCD089-207F-4983-9637-B07522AD0D6A}" srcOrd="0" destOrd="0" presId="urn:microsoft.com/office/officeart/2008/layout/BendingPictureCaptionList"/>
    <dgm:cxn modelId="{9B154EF9-5820-4D09-BA64-3B4201953DC1}" type="presParOf" srcId="{5CD1CC91-F8CB-4FA2-AD07-D1CD05F6D6EC}" destId="{16353977-8280-4DC6-A2DF-27EC3A18BCA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52488D-F54F-4DA4-83D1-9D55E9B1B8E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CA7CB99-88BF-4E8E-9AAF-0BD42A869C8F}">
      <dgm:prSet phldrT="[Texto]"/>
      <dgm:spPr/>
      <dgm:t>
        <a:bodyPr/>
        <a:lstStyle/>
        <a:p>
          <a:r>
            <a:rPr lang="es-EC" dirty="0"/>
            <a:t>Con la evaluación del método REBA se obtuvieron resultados de que los puestos evaluados tienen riesgos medios, altos y muy altos.</a:t>
          </a:r>
        </a:p>
      </dgm:t>
    </dgm:pt>
    <dgm:pt modelId="{9E52C36A-3394-4A7F-A32A-3BEA3750B070}" type="parTrans" cxnId="{359112FD-41E2-4883-A90D-1A3179B50CB4}">
      <dgm:prSet/>
      <dgm:spPr/>
      <dgm:t>
        <a:bodyPr/>
        <a:lstStyle/>
        <a:p>
          <a:endParaRPr lang="es-EC"/>
        </a:p>
      </dgm:t>
    </dgm:pt>
    <dgm:pt modelId="{1743E542-F27D-4A8D-A529-DA866EACCFAA}" type="sibTrans" cxnId="{359112FD-41E2-4883-A90D-1A3179B50CB4}">
      <dgm:prSet/>
      <dgm:spPr/>
      <dgm:t>
        <a:bodyPr/>
        <a:lstStyle/>
        <a:p>
          <a:endParaRPr lang="es-EC"/>
        </a:p>
      </dgm:t>
    </dgm:pt>
    <dgm:pt modelId="{23641A48-9768-47F8-BB16-4EC1380E074F}">
      <dgm:prSet phldrT="[Texto]"/>
      <dgm:spPr/>
      <dgm:t>
        <a:bodyPr/>
        <a:lstStyle/>
        <a:p>
          <a:r>
            <a:rPr lang="es-EC" dirty="0"/>
            <a:t>Con la aplicación del método ART TOOL los puestos ya evaluados están expuestos a riesgos medios y altos a movimientos repetitivos</a:t>
          </a:r>
        </a:p>
      </dgm:t>
    </dgm:pt>
    <dgm:pt modelId="{01CE30C7-D81C-46FC-A65F-02AF64C9F72F}" type="parTrans" cxnId="{C8F8CDEC-7ABB-46D3-857C-FE0F9FAC4FAC}">
      <dgm:prSet/>
      <dgm:spPr/>
      <dgm:t>
        <a:bodyPr/>
        <a:lstStyle/>
        <a:p>
          <a:endParaRPr lang="es-EC"/>
        </a:p>
      </dgm:t>
    </dgm:pt>
    <dgm:pt modelId="{8C4FC732-EB4F-489C-816F-CCC694D07779}" type="sibTrans" cxnId="{C8F8CDEC-7ABB-46D3-857C-FE0F9FAC4FAC}">
      <dgm:prSet/>
      <dgm:spPr/>
      <dgm:t>
        <a:bodyPr/>
        <a:lstStyle/>
        <a:p>
          <a:endParaRPr lang="es-EC"/>
        </a:p>
      </dgm:t>
    </dgm:pt>
    <dgm:pt modelId="{B3187A94-0F63-4559-A449-F044702923C2}">
      <dgm:prSet phldrT="[Texto]"/>
      <dgm:spPr/>
      <dgm:t>
        <a:bodyPr/>
        <a:lstStyle/>
        <a:p>
          <a:r>
            <a:rPr lang="es-EC" dirty="0"/>
            <a:t>Una vez evaluado el levantamiento de cargas se obtuvieron resultados que tanto en el origen y el destino de la carga tiene un nivel riesgo elevado. </a:t>
          </a:r>
        </a:p>
      </dgm:t>
    </dgm:pt>
    <dgm:pt modelId="{63A9E6D7-64B7-47CD-B313-95484FDE80C7}" type="parTrans" cxnId="{CAFD69F1-3F2E-4D59-8BC8-19B1D82BA389}">
      <dgm:prSet/>
      <dgm:spPr/>
      <dgm:t>
        <a:bodyPr/>
        <a:lstStyle/>
        <a:p>
          <a:endParaRPr lang="es-EC"/>
        </a:p>
      </dgm:t>
    </dgm:pt>
    <dgm:pt modelId="{D1DD8632-6B85-4EAB-BEBB-8EEB2D39BF25}" type="sibTrans" cxnId="{CAFD69F1-3F2E-4D59-8BC8-19B1D82BA389}">
      <dgm:prSet/>
      <dgm:spPr/>
      <dgm:t>
        <a:bodyPr/>
        <a:lstStyle/>
        <a:p>
          <a:endParaRPr lang="es-EC"/>
        </a:p>
      </dgm:t>
    </dgm:pt>
    <dgm:pt modelId="{3035FD2E-3DBF-463E-AEA1-22CDBEF6C609}">
      <dgm:prSet phldrT="[Texto]"/>
      <dgm:spPr/>
      <dgm:t>
        <a:bodyPr/>
        <a:lstStyle/>
        <a:p>
          <a:r>
            <a:rPr lang="es-EC" dirty="0"/>
            <a:t>Uno de los factores que más influyen en la evaluación realizada es la jornada de trabajo que puede ser de 8 a 12 horas.</a:t>
          </a:r>
        </a:p>
      </dgm:t>
    </dgm:pt>
    <dgm:pt modelId="{F68D9D49-F89F-4E13-B151-4DB60E40EDC1}" type="parTrans" cxnId="{758615E5-9257-4A0C-86B8-02B3CA4D811A}">
      <dgm:prSet/>
      <dgm:spPr/>
      <dgm:t>
        <a:bodyPr/>
        <a:lstStyle/>
        <a:p>
          <a:endParaRPr lang="es-EC"/>
        </a:p>
      </dgm:t>
    </dgm:pt>
    <dgm:pt modelId="{29500A63-F5AA-498A-89BB-1833B7FBF02F}" type="sibTrans" cxnId="{758615E5-9257-4A0C-86B8-02B3CA4D811A}">
      <dgm:prSet/>
      <dgm:spPr/>
      <dgm:t>
        <a:bodyPr/>
        <a:lstStyle/>
        <a:p>
          <a:endParaRPr lang="es-EC"/>
        </a:p>
      </dgm:t>
    </dgm:pt>
    <dgm:pt modelId="{F1AFC025-A009-4ACC-AC56-1571FB2C6E6D}" type="pres">
      <dgm:prSet presAssocID="{1352488D-F54F-4DA4-83D1-9D55E9B1B8EB}" presName="diagram" presStyleCnt="0">
        <dgm:presLayoutVars>
          <dgm:dir/>
          <dgm:resizeHandles val="exact"/>
        </dgm:presLayoutVars>
      </dgm:prSet>
      <dgm:spPr/>
    </dgm:pt>
    <dgm:pt modelId="{366E258B-C76D-4198-B9DA-3C8FA2BC6D98}" type="pres">
      <dgm:prSet presAssocID="{DCA7CB99-88BF-4E8E-9AAF-0BD42A869C8F}" presName="node" presStyleLbl="node1" presStyleIdx="0" presStyleCnt="4">
        <dgm:presLayoutVars>
          <dgm:bulletEnabled val="1"/>
        </dgm:presLayoutVars>
      </dgm:prSet>
      <dgm:spPr/>
    </dgm:pt>
    <dgm:pt modelId="{11C245FD-3272-4752-9A24-04A3E329BE03}" type="pres">
      <dgm:prSet presAssocID="{1743E542-F27D-4A8D-A529-DA866EACCFAA}" presName="sibTrans" presStyleCnt="0"/>
      <dgm:spPr/>
    </dgm:pt>
    <dgm:pt modelId="{C179E15E-2D3E-410F-93F1-979AA50FE0EC}" type="pres">
      <dgm:prSet presAssocID="{23641A48-9768-47F8-BB16-4EC1380E074F}" presName="node" presStyleLbl="node1" presStyleIdx="1" presStyleCnt="4">
        <dgm:presLayoutVars>
          <dgm:bulletEnabled val="1"/>
        </dgm:presLayoutVars>
      </dgm:prSet>
      <dgm:spPr/>
    </dgm:pt>
    <dgm:pt modelId="{8409B115-38E0-412D-A6F9-1C6D621208C2}" type="pres">
      <dgm:prSet presAssocID="{8C4FC732-EB4F-489C-816F-CCC694D07779}" presName="sibTrans" presStyleCnt="0"/>
      <dgm:spPr/>
    </dgm:pt>
    <dgm:pt modelId="{0836C382-8C62-4427-9176-8BBA5D774303}" type="pres">
      <dgm:prSet presAssocID="{B3187A94-0F63-4559-A449-F044702923C2}" presName="node" presStyleLbl="node1" presStyleIdx="2" presStyleCnt="4">
        <dgm:presLayoutVars>
          <dgm:bulletEnabled val="1"/>
        </dgm:presLayoutVars>
      </dgm:prSet>
      <dgm:spPr/>
    </dgm:pt>
    <dgm:pt modelId="{E4D92623-C86A-4141-A128-6C8D6C379A97}" type="pres">
      <dgm:prSet presAssocID="{D1DD8632-6B85-4EAB-BEBB-8EEB2D39BF25}" presName="sibTrans" presStyleCnt="0"/>
      <dgm:spPr/>
    </dgm:pt>
    <dgm:pt modelId="{1B87F13A-6292-43F6-A79A-891A7097D5F6}" type="pres">
      <dgm:prSet presAssocID="{3035FD2E-3DBF-463E-AEA1-22CDBEF6C609}" presName="node" presStyleLbl="node1" presStyleIdx="3" presStyleCnt="4">
        <dgm:presLayoutVars>
          <dgm:bulletEnabled val="1"/>
        </dgm:presLayoutVars>
      </dgm:prSet>
      <dgm:spPr/>
    </dgm:pt>
  </dgm:ptLst>
  <dgm:cxnLst>
    <dgm:cxn modelId="{41897E2F-ACF5-41FD-81C3-B472BAC81D6A}" type="presOf" srcId="{1352488D-F54F-4DA4-83D1-9D55E9B1B8EB}" destId="{F1AFC025-A009-4ACC-AC56-1571FB2C6E6D}" srcOrd="0" destOrd="0" presId="urn:microsoft.com/office/officeart/2005/8/layout/default"/>
    <dgm:cxn modelId="{CE7C935C-2587-41F8-88BF-FB9ADF54444C}" type="presOf" srcId="{23641A48-9768-47F8-BB16-4EC1380E074F}" destId="{C179E15E-2D3E-410F-93F1-979AA50FE0EC}" srcOrd="0" destOrd="0" presId="urn:microsoft.com/office/officeart/2005/8/layout/default"/>
    <dgm:cxn modelId="{DA6C0766-DF82-4688-AC24-A21A6D344F1C}" type="presOf" srcId="{B3187A94-0F63-4559-A449-F044702923C2}" destId="{0836C382-8C62-4427-9176-8BBA5D774303}" srcOrd="0" destOrd="0" presId="urn:microsoft.com/office/officeart/2005/8/layout/default"/>
    <dgm:cxn modelId="{9A37D157-AF95-43C4-A303-74C9DD82367D}" type="presOf" srcId="{DCA7CB99-88BF-4E8E-9AAF-0BD42A869C8F}" destId="{366E258B-C76D-4198-B9DA-3C8FA2BC6D98}" srcOrd="0" destOrd="0" presId="urn:microsoft.com/office/officeart/2005/8/layout/default"/>
    <dgm:cxn modelId="{7A2A4D94-6336-41A1-8729-B93FA01D06E3}" type="presOf" srcId="{3035FD2E-3DBF-463E-AEA1-22CDBEF6C609}" destId="{1B87F13A-6292-43F6-A79A-891A7097D5F6}" srcOrd="0" destOrd="0" presId="urn:microsoft.com/office/officeart/2005/8/layout/default"/>
    <dgm:cxn modelId="{758615E5-9257-4A0C-86B8-02B3CA4D811A}" srcId="{1352488D-F54F-4DA4-83D1-9D55E9B1B8EB}" destId="{3035FD2E-3DBF-463E-AEA1-22CDBEF6C609}" srcOrd="3" destOrd="0" parTransId="{F68D9D49-F89F-4E13-B151-4DB60E40EDC1}" sibTransId="{29500A63-F5AA-498A-89BB-1833B7FBF02F}"/>
    <dgm:cxn modelId="{C8F8CDEC-7ABB-46D3-857C-FE0F9FAC4FAC}" srcId="{1352488D-F54F-4DA4-83D1-9D55E9B1B8EB}" destId="{23641A48-9768-47F8-BB16-4EC1380E074F}" srcOrd="1" destOrd="0" parTransId="{01CE30C7-D81C-46FC-A65F-02AF64C9F72F}" sibTransId="{8C4FC732-EB4F-489C-816F-CCC694D07779}"/>
    <dgm:cxn modelId="{CAFD69F1-3F2E-4D59-8BC8-19B1D82BA389}" srcId="{1352488D-F54F-4DA4-83D1-9D55E9B1B8EB}" destId="{B3187A94-0F63-4559-A449-F044702923C2}" srcOrd="2" destOrd="0" parTransId="{63A9E6D7-64B7-47CD-B313-95484FDE80C7}" sibTransId="{D1DD8632-6B85-4EAB-BEBB-8EEB2D39BF25}"/>
    <dgm:cxn modelId="{359112FD-41E2-4883-A90D-1A3179B50CB4}" srcId="{1352488D-F54F-4DA4-83D1-9D55E9B1B8EB}" destId="{DCA7CB99-88BF-4E8E-9AAF-0BD42A869C8F}" srcOrd="0" destOrd="0" parTransId="{9E52C36A-3394-4A7F-A32A-3BEA3750B070}" sibTransId="{1743E542-F27D-4A8D-A529-DA866EACCFAA}"/>
    <dgm:cxn modelId="{F5267EA0-5DBA-49C6-A760-AC5F95DD0726}" type="presParOf" srcId="{F1AFC025-A009-4ACC-AC56-1571FB2C6E6D}" destId="{366E258B-C76D-4198-B9DA-3C8FA2BC6D98}" srcOrd="0" destOrd="0" presId="urn:microsoft.com/office/officeart/2005/8/layout/default"/>
    <dgm:cxn modelId="{F6B507B6-C336-4393-9755-F37E88359CD8}" type="presParOf" srcId="{F1AFC025-A009-4ACC-AC56-1571FB2C6E6D}" destId="{11C245FD-3272-4752-9A24-04A3E329BE03}" srcOrd="1" destOrd="0" presId="urn:microsoft.com/office/officeart/2005/8/layout/default"/>
    <dgm:cxn modelId="{C71B38BD-F43B-4546-B659-2B25E10F1F6C}" type="presParOf" srcId="{F1AFC025-A009-4ACC-AC56-1571FB2C6E6D}" destId="{C179E15E-2D3E-410F-93F1-979AA50FE0EC}" srcOrd="2" destOrd="0" presId="urn:microsoft.com/office/officeart/2005/8/layout/default"/>
    <dgm:cxn modelId="{F24D2C31-6BAA-41C3-9214-CD1A66BEB43B}" type="presParOf" srcId="{F1AFC025-A009-4ACC-AC56-1571FB2C6E6D}" destId="{8409B115-38E0-412D-A6F9-1C6D621208C2}" srcOrd="3" destOrd="0" presId="urn:microsoft.com/office/officeart/2005/8/layout/default"/>
    <dgm:cxn modelId="{B4439F54-5B3C-4AE8-B744-8CEB0E378AF0}" type="presParOf" srcId="{F1AFC025-A009-4ACC-AC56-1571FB2C6E6D}" destId="{0836C382-8C62-4427-9176-8BBA5D774303}" srcOrd="4" destOrd="0" presId="urn:microsoft.com/office/officeart/2005/8/layout/default"/>
    <dgm:cxn modelId="{642BCA55-5746-4B2C-A45B-1C6FDEB774A1}" type="presParOf" srcId="{F1AFC025-A009-4ACC-AC56-1571FB2C6E6D}" destId="{E4D92623-C86A-4141-A128-6C8D6C379A97}" srcOrd="5" destOrd="0" presId="urn:microsoft.com/office/officeart/2005/8/layout/default"/>
    <dgm:cxn modelId="{3FBDACF6-0996-4516-ABB5-1E5766A8AB3B}" type="presParOf" srcId="{F1AFC025-A009-4ACC-AC56-1571FB2C6E6D}" destId="{1B87F13A-6292-43F6-A79A-891A7097D5F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DCBA43-BD86-4AA8-8C65-AC7F71A34D2C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E4A31AD7-C379-45B5-8D75-28AFA2F58064}">
      <dgm:prSet phldrT="[Texto]"/>
      <dgm:spPr/>
      <dgm:t>
        <a:bodyPr/>
        <a:lstStyle/>
        <a:p>
          <a:r>
            <a:rPr lang="es-EC" dirty="0"/>
            <a:t>Se aconseja que por su carga y jornada de trabajo se implemente rotación de los puestos durante esta, con la finalidad de evitar el sobresfuerzo físico.</a:t>
          </a:r>
        </a:p>
      </dgm:t>
    </dgm:pt>
    <dgm:pt modelId="{8C7F5A89-A154-4F0D-89EC-29C0F22BBE6B}" type="parTrans" cxnId="{4E477B16-99E4-4266-86F3-676521333C70}">
      <dgm:prSet/>
      <dgm:spPr/>
      <dgm:t>
        <a:bodyPr/>
        <a:lstStyle/>
        <a:p>
          <a:endParaRPr lang="es-EC"/>
        </a:p>
      </dgm:t>
    </dgm:pt>
    <dgm:pt modelId="{05FE5BCB-6AF5-43E8-9184-AD78129A1B9E}" type="sibTrans" cxnId="{4E477B16-99E4-4266-86F3-676521333C70}">
      <dgm:prSet/>
      <dgm:spPr/>
      <dgm:t>
        <a:bodyPr/>
        <a:lstStyle/>
        <a:p>
          <a:endParaRPr lang="es-EC"/>
        </a:p>
      </dgm:t>
    </dgm:pt>
    <dgm:pt modelId="{2570AB39-C8F0-4C7A-8317-F5FD8129CB5E}">
      <dgm:prSet phldrT="[Texto]"/>
      <dgm:spPr/>
      <dgm:t>
        <a:bodyPr/>
        <a:lstStyle/>
        <a:p>
          <a:r>
            <a:rPr lang="es-EC" dirty="0"/>
            <a:t>Es recomendable rediseñar el puesto realizando una automatización del proceso, tomando en cuenta los puestos que tienen un alto nivel de riesgo. </a:t>
          </a:r>
        </a:p>
      </dgm:t>
    </dgm:pt>
    <dgm:pt modelId="{5348399F-BF38-49A2-A32F-4B3DE8D0C8A9}" type="parTrans" cxnId="{417B6E08-80BB-4D11-AFC6-E81B88410E3E}">
      <dgm:prSet/>
      <dgm:spPr/>
      <dgm:t>
        <a:bodyPr/>
        <a:lstStyle/>
        <a:p>
          <a:endParaRPr lang="es-EC"/>
        </a:p>
      </dgm:t>
    </dgm:pt>
    <dgm:pt modelId="{4356A253-C19E-4F17-AF49-418E7DF36981}" type="sibTrans" cxnId="{417B6E08-80BB-4D11-AFC6-E81B88410E3E}">
      <dgm:prSet/>
      <dgm:spPr/>
      <dgm:t>
        <a:bodyPr/>
        <a:lstStyle/>
        <a:p>
          <a:endParaRPr lang="es-EC"/>
        </a:p>
      </dgm:t>
    </dgm:pt>
    <dgm:pt modelId="{FC9A608F-EB48-428E-B6D1-F3CA2485ABDB}">
      <dgm:prSet phldrT="[Texto]"/>
      <dgm:spPr/>
      <dgm:t>
        <a:bodyPr/>
        <a:lstStyle/>
        <a:p>
          <a:r>
            <a:rPr lang="es-EC" dirty="0"/>
            <a:t>Se tengan más tiempo de descanso entre las horas de trabajo, que contengan ejercicios de estiramiento con la finalidad de generar un descanso en los trabajadores.</a:t>
          </a:r>
        </a:p>
      </dgm:t>
    </dgm:pt>
    <dgm:pt modelId="{9B786AAB-91F8-4E2F-967D-E8E244A5DF31}" type="parTrans" cxnId="{7345C812-5DAD-4A34-A481-FB9AF33E52B1}">
      <dgm:prSet/>
      <dgm:spPr/>
      <dgm:t>
        <a:bodyPr/>
        <a:lstStyle/>
        <a:p>
          <a:endParaRPr lang="es-EC"/>
        </a:p>
      </dgm:t>
    </dgm:pt>
    <dgm:pt modelId="{B5F6C418-83AE-4C54-9A2D-99E9EC392189}" type="sibTrans" cxnId="{7345C812-5DAD-4A34-A481-FB9AF33E52B1}">
      <dgm:prSet/>
      <dgm:spPr/>
      <dgm:t>
        <a:bodyPr/>
        <a:lstStyle/>
        <a:p>
          <a:endParaRPr lang="es-EC"/>
        </a:p>
      </dgm:t>
    </dgm:pt>
    <dgm:pt modelId="{ACD2AA92-9328-4530-895D-39B6AED99440}" type="pres">
      <dgm:prSet presAssocID="{37DCBA43-BD86-4AA8-8C65-AC7F71A34D2C}" presName="vert0" presStyleCnt="0">
        <dgm:presLayoutVars>
          <dgm:dir/>
          <dgm:animOne val="branch"/>
          <dgm:animLvl val="lvl"/>
        </dgm:presLayoutVars>
      </dgm:prSet>
      <dgm:spPr/>
    </dgm:pt>
    <dgm:pt modelId="{10507D86-8BEF-4351-A81C-C42E3333402B}" type="pres">
      <dgm:prSet presAssocID="{E4A31AD7-C379-45B5-8D75-28AFA2F58064}" presName="thickLine" presStyleLbl="alignNode1" presStyleIdx="0" presStyleCnt="3"/>
      <dgm:spPr/>
    </dgm:pt>
    <dgm:pt modelId="{ADCDCCD6-E7EC-46B1-AE01-28C7DED15572}" type="pres">
      <dgm:prSet presAssocID="{E4A31AD7-C379-45B5-8D75-28AFA2F58064}" presName="horz1" presStyleCnt="0"/>
      <dgm:spPr/>
    </dgm:pt>
    <dgm:pt modelId="{A77F46CC-1271-4F0B-97B3-408C5D32AEA3}" type="pres">
      <dgm:prSet presAssocID="{E4A31AD7-C379-45B5-8D75-28AFA2F58064}" presName="tx1" presStyleLbl="revTx" presStyleIdx="0" presStyleCnt="3"/>
      <dgm:spPr/>
    </dgm:pt>
    <dgm:pt modelId="{B3C3FF3B-4B3C-4DF9-AC4F-CCB57DFB68FB}" type="pres">
      <dgm:prSet presAssocID="{E4A31AD7-C379-45B5-8D75-28AFA2F58064}" presName="vert1" presStyleCnt="0"/>
      <dgm:spPr/>
    </dgm:pt>
    <dgm:pt modelId="{92613A04-89C5-4A27-9541-4CF89393C05C}" type="pres">
      <dgm:prSet presAssocID="{2570AB39-C8F0-4C7A-8317-F5FD8129CB5E}" presName="thickLine" presStyleLbl="alignNode1" presStyleIdx="1" presStyleCnt="3"/>
      <dgm:spPr/>
    </dgm:pt>
    <dgm:pt modelId="{62C8DF14-4E7A-4D9B-A3F9-20F4A8EEDD04}" type="pres">
      <dgm:prSet presAssocID="{2570AB39-C8F0-4C7A-8317-F5FD8129CB5E}" presName="horz1" presStyleCnt="0"/>
      <dgm:spPr/>
    </dgm:pt>
    <dgm:pt modelId="{7AF4E04A-01B1-4675-BD08-233678CF6DA1}" type="pres">
      <dgm:prSet presAssocID="{2570AB39-C8F0-4C7A-8317-F5FD8129CB5E}" presName="tx1" presStyleLbl="revTx" presStyleIdx="1" presStyleCnt="3"/>
      <dgm:spPr/>
    </dgm:pt>
    <dgm:pt modelId="{CB45EB2B-1CFF-4184-AC3D-0E000E06369B}" type="pres">
      <dgm:prSet presAssocID="{2570AB39-C8F0-4C7A-8317-F5FD8129CB5E}" presName="vert1" presStyleCnt="0"/>
      <dgm:spPr/>
    </dgm:pt>
    <dgm:pt modelId="{DC7E6010-9669-48A5-8D2C-1591C76D6C4B}" type="pres">
      <dgm:prSet presAssocID="{FC9A608F-EB48-428E-B6D1-F3CA2485ABDB}" presName="thickLine" presStyleLbl="alignNode1" presStyleIdx="2" presStyleCnt="3"/>
      <dgm:spPr/>
    </dgm:pt>
    <dgm:pt modelId="{888CCCB4-55A5-4C08-8607-DDFD06703964}" type="pres">
      <dgm:prSet presAssocID="{FC9A608F-EB48-428E-B6D1-F3CA2485ABDB}" presName="horz1" presStyleCnt="0"/>
      <dgm:spPr/>
    </dgm:pt>
    <dgm:pt modelId="{881526AC-C8A1-47A8-9E49-A2E3CBA65EAF}" type="pres">
      <dgm:prSet presAssocID="{FC9A608F-EB48-428E-B6D1-F3CA2485ABDB}" presName="tx1" presStyleLbl="revTx" presStyleIdx="2" presStyleCnt="3"/>
      <dgm:spPr/>
    </dgm:pt>
    <dgm:pt modelId="{F0C365D2-89E2-4475-86B4-FD7F85E9183F}" type="pres">
      <dgm:prSet presAssocID="{FC9A608F-EB48-428E-B6D1-F3CA2485ABDB}" presName="vert1" presStyleCnt="0"/>
      <dgm:spPr/>
    </dgm:pt>
  </dgm:ptLst>
  <dgm:cxnLst>
    <dgm:cxn modelId="{A62F3002-DA14-4A79-806F-73C9D4CA8F18}" type="presOf" srcId="{FC9A608F-EB48-428E-B6D1-F3CA2485ABDB}" destId="{881526AC-C8A1-47A8-9E49-A2E3CBA65EAF}" srcOrd="0" destOrd="0" presId="urn:microsoft.com/office/officeart/2008/layout/LinedList"/>
    <dgm:cxn modelId="{417B6E08-80BB-4D11-AFC6-E81B88410E3E}" srcId="{37DCBA43-BD86-4AA8-8C65-AC7F71A34D2C}" destId="{2570AB39-C8F0-4C7A-8317-F5FD8129CB5E}" srcOrd="1" destOrd="0" parTransId="{5348399F-BF38-49A2-A32F-4B3DE8D0C8A9}" sibTransId="{4356A253-C19E-4F17-AF49-418E7DF36981}"/>
    <dgm:cxn modelId="{7345C812-5DAD-4A34-A481-FB9AF33E52B1}" srcId="{37DCBA43-BD86-4AA8-8C65-AC7F71A34D2C}" destId="{FC9A608F-EB48-428E-B6D1-F3CA2485ABDB}" srcOrd="2" destOrd="0" parTransId="{9B786AAB-91F8-4E2F-967D-E8E244A5DF31}" sibTransId="{B5F6C418-83AE-4C54-9A2D-99E9EC392189}"/>
    <dgm:cxn modelId="{4E477B16-99E4-4266-86F3-676521333C70}" srcId="{37DCBA43-BD86-4AA8-8C65-AC7F71A34D2C}" destId="{E4A31AD7-C379-45B5-8D75-28AFA2F58064}" srcOrd="0" destOrd="0" parTransId="{8C7F5A89-A154-4F0D-89EC-29C0F22BBE6B}" sibTransId="{05FE5BCB-6AF5-43E8-9184-AD78129A1B9E}"/>
    <dgm:cxn modelId="{9E7F2A83-7E74-4FBE-8302-D69AFF829D10}" type="presOf" srcId="{2570AB39-C8F0-4C7A-8317-F5FD8129CB5E}" destId="{7AF4E04A-01B1-4675-BD08-233678CF6DA1}" srcOrd="0" destOrd="0" presId="urn:microsoft.com/office/officeart/2008/layout/LinedList"/>
    <dgm:cxn modelId="{F6C374D9-9284-4FE0-BD1E-6F0A21B7EEA1}" type="presOf" srcId="{37DCBA43-BD86-4AA8-8C65-AC7F71A34D2C}" destId="{ACD2AA92-9328-4530-895D-39B6AED99440}" srcOrd="0" destOrd="0" presId="urn:microsoft.com/office/officeart/2008/layout/LinedList"/>
    <dgm:cxn modelId="{94D304DE-7C00-4E3F-AD0F-24918D81FC42}" type="presOf" srcId="{E4A31AD7-C379-45B5-8D75-28AFA2F58064}" destId="{A77F46CC-1271-4F0B-97B3-408C5D32AEA3}" srcOrd="0" destOrd="0" presId="urn:microsoft.com/office/officeart/2008/layout/LinedList"/>
    <dgm:cxn modelId="{B62D5E5E-1B19-4E10-8550-2CF007802000}" type="presParOf" srcId="{ACD2AA92-9328-4530-895D-39B6AED99440}" destId="{10507D86-8BEF-4351-A81C-C42E3333402B}" srcOrd="0" destOrd="0" presId="urn:microsoft.com/office/officeart/2008/layout/LinedList"/>
    <dgm:cxn modelId="{786CC900-624D-426F-AC1A-E372A63D1965}" type="presParOf" srcId="{ACD2AA92-9328-4530-895D-39B6AED99440}" destId="{ADCDCCD6-E7EC-46B1-AE01-28C7DED15572}" srcOrd="1" destOrd="0" presId="urn:microsoft.com/office/officeart/2008/layout/LinedList"/>
    <dgm:cxn modelId="{4F291FBB-31A9-4786-9693-932C038CA4DD}" type="presParOf" srcId="{ADCDCCD6-E7EC-46B1-AE01-28C7DED15572}" destId="{A77F46CC-1271-4F0B-97B3-408C5D32AEA3}" srcOrd="0" destOrd="0" presId="urn:microsoft.com/office/officeart/2008/layout/LinedList"/>
    <dgm:cxn modelId="{51D3AF51-2A35-43FC-8088-EE600F2C3379}" type="presParOf" srcId="{ADCDCCD6-E7EC-46B1-AE01-28C7DED15572}" destId="{B3C3FF3B-4B3C-4DF9-AC4F-CCB57DFB68FB}" srcOrd="1" destOrd="0" presId="urn:microsoft.com/office/officeart/2008/layout/LinedList"/>
    <dgm:cxn modelId="{FF14B4A4-6314-4E5E-B1DA-A09827EFB2A6}" type="presParOf" srcId="{ACD2AA92-9328-4530-895D-39B6AED99440}" destId="{92613A04-89C5-4A27-9541-4CF89393C05C}" srcOrd="2" destOrd="0" presId="urn:microsoft.com/office/officeart/2008/layout/LinedList"/>
    <dgm:cxn modelId="{A2552BE9-F9E7-41D2-BA02-11413E56E06B}" type="presParOf" srcId="{ACD2AA92-9328-4530-895D-39B6AED99440}" destId="{62C8DF14-4E7A-4D9B-A3F9-20F4A8EEDD04}" srcOrd="3" destOrd="0" presId="urn:microsoft.com/office/officeart/2008/layout/LinedList"/>
    <dgm:cxn modelId="{3EFCC587-7EC7-475C-B05F-8CB15FDB5D74}" type="presParOf" srcId="{62C8DF14-4E7A-4D9B-A3F9-20F4A8EEDD04}" destId="{7AF4E04A-01B1-4675-BD08-233678CF6DA1}" srcOrd="0" destOrd="0" presId="urn:microsoft.com/office/officeart/2008/layout/LinedList"/>
    <dgm:cxn modelId="{79F7D062-FDF7-4B78-B228-6476D3D3D319}" type="presParOf" srcId="{62C8DF14-4E7A-4D9B-A3F9-20F4A8EEDD04}" destId="{CB45EB2B-1CFF-4184-AC3D-0E000E06369B}" srcOrd="1" destOrd="0" presId="urn:microsoft.com/office/officeart/2008/layout/LinedList"/>
    <dgm:cxn modelId="{E96367F4-D89F-4FD0-8F23-DCF93B787D88}" type="presParOf" srcId="{ACD2AA92-9328-4530-895D-39B6AED99440}" destId="{DC7E6010-9669-48A5-8D2C-1591C76D6C4B}" srcOrd="4" destOrd="0" presId="urn:microsoft.com/office/officeart/2008/layout/LinedList"/>
    <dgm:cxn modelId="{FCF40F59-A887-484C-A3E3-E6092B1B5235}" type="presParOf" srcId="{ACD2AA92-9328-4530-895D-39B6AED99440}" destId="{888CCCB4-55A5-4C08-8607-DDFD06703964}" srcOrd="5" destOrd="0" presId="urn:microsoft.com/office/officeart/2008/layout/LinedList"/>
    <dgm:cxn modelId="{30AE6B25-0B2F-4B93-88BB-C78FAE30164D}" type="presParOf" srcId="{888CCCB4-55A5-4C08-8607-DDFD06703964}" destId="{881526AC-C8A1-47A8-9E49-A2E3CBA65EAF}" srcOrd="0" destOrd="0" presId="urn:microsoft.com/office/officeart/2008/layout/LinedList"/>
    <dgm:cxn modelId="{D9CA3B20-485D-482B-B12B-A7FC71011D1A}" type="presParOf" srcId="{888CCCB4-55A5-4C08-8607-DDFD06703964}" destId="{F0C365D2-89E2-4475-86B4-FD7F85E918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DCBA43-BD86-4AA8-8C65-AC7F71A34D2C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2570AB39-C8F0-4C7A-8317-F5FD8129CB5E}">
      <dgm:prSet phldrT="[Texto]"/>
      <dgm:spPr/>
      <dgm:t>
        <a:bodyPr/>
        <a:lstStyle/>
        <a:p>
          <a:r>
            <a:rPr lang="es-EC" dirty="0"/>
            <a:t>Por la adopción de la postura en bipedestación se sugiere que adopten posturas alternando el peso de su cuerpo.</a:t>
          </a:r>
        </a:p>
      </dgm:t>
    </dgm:pt>
    <dgm:pt modelId="{5348399F-BF38-49A2-A32F-4B3DE8D0C8A9}" type="parTrans" cxnId="{417B6E08-80BB-4D11-AFC6-E81B88410E3E}">
      <dgm:prSet/>
      <dgm:spPr/>
      <dgm:t>
        <a:bodyPr/>
        <a:lstStyle/>
        <a:p>
          <a:endParaRPr lang="es-EC"/>
        </a:p>
      </dgm:t>
    </dgm:pt>
    <dgm:pt modelId="{4356A253-C19E-4F17-AF49-418E7DF36981}" type="sibTrans" cxnId="{417B6E08-80BB-4D11-AFC6-E81B88410E3E}">
      <dgm:prSet/>
      <dgm:spPr/>
      <dgm:t>
        <a:bodyPr/>
        <a:lstStyle/>
        <a:p>
          <a:endParaRPr lang="es-EC"/>
        </a:p>
      </dgm:t>
    </dgm:pt>
    <dgm:pt modelId="{FC9A608F-EB48-428E-B6D1-F3CA2485ABDB}">
      <dgm:prSet phldrT="[Texto]"/>
      <dgm:spPr/>
      <dgm:t>
        <a:bodyPr/>
        <a:lstStyle/>
        <a:p>
          <a:r>
            <a:rPr lang="es-EC" dirty="0"/>
            <a:t>A nivel de empresa deberá tomarse en cuenta que por lo menos dos veces al año se impartan charlas acerca del esfuerzo físico.</a:t>
          </a:r>
        </a:p>
      </dgm:t>
    </dgm:pt>
    <dgm:pt modelId="{9B786AAB-91F8-4E2F-967D-E8E244A5DF31}" type="parTrans" cxnId="{7345C812-5DAD-4A34-A481-FB9AF33E52B1}">
      <dgm:prSet/>
      <dgm:spPr/>
      <dgm:t>
        <a:bodyPr/>
        <a:lstStyle/>
        <a:p>
          <a:endParaRPr lang="es-EC"/>
        </a:p>
      </dgm:t>
    </dgm:pt>
    <dgm:pt modelId="{B5F6C418-83AE-4C54-9A2D-99E9EC392189}" type="sibTrans" cxnId="{7345C812-5DAD-4A34-A481-FB9AF33E52B1}">
      <dgm:prSet/>
      <dgm:spPr/>
      <dgm:t>
        <a:bodyPr/>
        <a:lstStyle/>
        <a:p>
          <a:endParaRPr lang="es-EC"/>
        </a:p>
      </dgm:t>
    </dgm:pt>
    <dgm:pt modelId="{53ED87F3-C60D-4FA8-B342-1D034AD3922B}" type="pres">
      <dgm:prSet presAssocID="{37DCBA43-BD86-4AA8-8C65-AC7F71A34D2C}" presName="vert0" presStyleCnt="0">
        <dgm:presLayoutVars>
          <dgm:dir/>
          <dgm:animOne val="branch"/>
          <dgm:animLvl val="lvl"/>
        </dgm:presLayoutVars>
      </dgm:prSet>
      <dgm:spPr/>
    </dgm:pt>
    <dgm:pt modelId="{2CC6A477-AFA1-4A3B-ACF6-2DAB14C230CD}" type="pres">
      <dgm:prSet presAssocID="{2570AB39-C8F0-4C7A-8317-F5FD8129CB5E}" presName="thickLine" presStyleLbl="alignNode1" presStyleIdx="0" presStyleCnt="2"/>
      <dgm:spPr/>
    </dgm:pt>
    <dgm:pt modelId="{7C7EC285-2F66-4CB7-A9AC-237EB60874DA}" type="pres">
      <dgm:prSet presAssocID="{2570AB39-C8F0-4C7A-8317-F5FD8129CB5E}" presName="horz1" presStyleCnt="0"/>
      <dgm:spPr/>
    </dgm:pt>
    <dgm:pt modelId="{4271F153-6779-4EB9-A8E7-A67D2E7267E1}" type="pres">
      <dgm:prSet presAssocID="{2570AB39-C8F0-4C7A-8317-F5FD8129CB5E}" presName="tx1" presStyleLbl="revTx" presStyleIdx="0" presStyleCnt="2"/>
      <dgm:spPr/>
    </dgm:pt>
    <dgm:pt modelId="{10B78B70-FAC9-408F-8F0A-ACA494DC0C80}" type="pres">
      <dgm:prSet presAssocID="{2570AB39-C8F0-4C7A-8317-F5FD8129CB5E}" presName="vert1" presStyleCnt="0"/>
      <dgm:spPr/>
    </dgm:pt>
    <dgm:pt modelId="{F5710890-FF07-4524-AAE1-625AB68F29CE}" type="pres">
      <dgm:prSet presAssocID="{FC9A608F-EB48-428E-B6D1-F3CA2485ABDB}" presName="thickLine" presStyleLbl="alignNode1" presStyleIdx="1" presStyleCnt="2"/>
      <dgm:spPr/>
    </dgm:pt>
    <dgm:pt modelId="{8748C82D-5047-4275-B23C-29154A95475F}" type="pres">
      <dgm:prSet presAssocID="{FC9A608F-EB48-428E-B6D1-F3CA2485ABDB}" presName="horz1" presStyleCnt="0"/>
      <dgm:spPr/>
    </dgm:pt>
    <dgm:pt modelId="{386FEE31-5B0F-4367-9305-EE96BAF9037B}" type="pres">
      <dgm:prSet presAssocID="{FC9A608F-EB48-428E-B6D1-F3CA2485ABDB}" presName="tx1" presStyleLbl="revTx" presStyleIdx="1" presStyleCnt="2"/>
      <dgm:spPr/>
    </dgm:pt>
    <dgm:pt modelId="{DC20C54F-4A7D-4028-81D8-51B33B9A3608}" type="pres">
      <dgm:prSet presAssocID="{FC9A608F-EB48-428E-B6D1-F3CA2485ABDB}" presName="vert1" presStyleCnt="0"/>
      <dgm:spPr/>
    </dgm:pt>
  </dgm:ptLst>
  <dgm:cxnLst>
    <dgm:cxn modelId="{417B6E08-80BB-4D11-AFC6-E81B88410E3E}" srcId="{37DCBA43-BD86-4AA8-8C65-AC7F71A34D2C}" destId="{2570AB39-C8F0-4C7A-8317-F5FD8129CB5E}" srcOrd="0" destOrd="0" parTransId="{5348399F-BF38-49A2-A32F-4B3DE8D0C8A9}" sibTransId="{4356A253-C19E-4F17-AF49-418E7DF36981}"/>
    <dgm:cxn modelId="{7345C812-5DAD-4A34-A481-FB9AF33E52B1}" srcId="{37DCBA43-BD86-4AA8-8C65-AC7F71A34D2C}" destId="{FC9A608F-EB48-428E-B6D1-F3CA2485ABDB}" srcOrd="1" destOrd="0" parTransId="{9B786AAB-91F8-4E2F-967D-E8E244A5DF31}" sibTransId="{B5F6C418-83AE-4C54-9A2D-99E9EC392189}"/>
    <dgm:cxn modelId="{8D9FEB84-E597-4985-B57F-397642F33C0A}" type="presOf" srcId="{FC9A608F-EB48-428E-B6D1-F3CA2485ABDB}" destId="{386FEE31-5B0F-4367-9305-EE96BAF9037B}" srcOrd="0" destOrd="0" presId="urn:microsoft.com/office/officeart/2008/layout/LinedList"/>
    <dgm:cxn modelId="{117B188D-2A1F-416F-8503-70D8DDB3F012}" type="presOf" srcId="{37DCBA43-BD86-4AA8-8C65-AC7F71A34D2C}" destId="{53ED87F3-C60D-4FA8-B342-1D034AD3922B}" srcOrd="0" destOrd="0" presId="urn:microsoft.com/office/officeart/2008/layout/LinedList"/>
    <dgm:cxn modelId="{65A17DF1-A7E6-4205-A7AC-CE825292A879}" type="presOf" srcId="{2570AB39-C8F0-4C7A-8317-F5FD8129CB5E}" destId="{4271F153-6779-4EB9-A8E7-A67D2E7267E1}" srcOrd="0" destOrd="0" presId="urn:microsoft.com/office/officeart/2008/layout/LinedList"/>
    <dgm:cxn modelId="{2AEE02D5-BF17-4F3A-94F7-0478049F66DB}" type="presParOf" srcId="{53ED87F3-C60D-4FA8-B342-1D034AD3922B}" destId="{2CC6A477-AFA1-4A3B-ACF6-2DAB14C230CD}" srcOrd="0" destOrd="0" presId="urn:microsoft.com/office/officeart/2008/layout/LinedList"/>
    <dgm:cxn modelId="{3F2C1A02-8361-45F6-A91A-1AA0D2849648}" type="presParOf" srcId="{53ED87F3-C60D-4FA8-B342-1D034AD3922B}" destId="{7C7EC285-2F66-4CB7-A9AC-237EB60874DA}" srcOrd="1" destOrd="0" presId="urn:microsoft.com/office/officeart/2008/layout/LinedList"/>
    <dgm:cxn modelId="{7C667D6F-3E06-493D-9614-9773B3BDDB3D}" type="presParOf" srcId="{7C7EC285-2F66-4CB7-A9AC-237EB60874DA}" destId="{4271F153-6779-4EB9-A8E7-A67D2E7267E1}" srcOrd="0" destOrd="0" presId="urn:microsoft.com/office/officeart/2008/layout/LinedList"/>
    <dgm:cxn modelId="{34F81602-99BA-4B8A-BEE5-62D68E751216}" type="presParOf" srcId="{7C7EC285-2F66-4CB7-A9AC-237EB60874DA}" destId="{10B78B70-FAC9-408F-8F0A-ACA494DC0C80}" srcOrd="1" destOrd="0" presId="urn:microsoft.com/office/officeart/2008/layout/LinedList"/>
    <dgm:cxn modelId="{AC60B002-0748-4657-8796-EB79E7C6A2E6}" type="presParOf" srcId="{53ED87F3-C60D-4FA8-B342-1D034AD3922B}" destId="{F5710890-FF07-4524-AAE1-625AB68F29CE}" srcOrd="2" destOrd="0" presId="urn:microsoft.com/office/officeart/2008/layout/LinedList"/>
    <dgm:cxn modelId="{E9E4DA87-3E63-401B-983F-1BB2D760B5D0}" type="presParOf" srcId="{53ED87F3-C60D-4FA8-B342-1D034AD3922B}" destId="{8748C82D-5047-4275-B23C-29154A95475F}" srcOrd="3" destOrd="0" presId="urn:microsoft.com/office/officeart/2008/layout/LinedList"/>
    <dgm:cxn modelId="{E95F2904-3473-43A6-9A38-4DAFB949F851}" type="presParOf" srcId="{8748C82D-5047-4275-B23C-29154A95475F}" destId="{386FEE31-5B0F-4367-9305-EE96BAF9037B}" srcOrd="0" destOrd="0" presId="urn:microsoft.com/office/officeart/2008/layout/LinedList"/>
    <dgm:cxn modelId="{96E81945-EFF1-450D-93E7-A8E9D16777C8}" type="presParOf" srcId="{8748C82D-5047-4275-B23C-29154A95475F}" destId="{DC20C54F-4A7D-4028-81D8-51B33B9A36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7E6FA-A168-4A4A-843B-714D5E72FCA5}">
      <dsp:nvSpPr>
        <dsp:cNvPr id="0" name=""/>
        <dsp:cNvSpPr/>
      </dsp:nvSpPr>
      <dsp:spPr>
        <a:xfrm>
          <a:off x="0" y="387257"/>
          <a:ext cx="4243589" cy="25461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Evaluar el riesgo ergonómico a los operadores de la ensacadora utilizando las metodologías ergonómicas validadas para determinar un plan de acción.</a:t>
          </a:r>
        </a:p>
      </dsp:txBody>
      <dsp:txXfrm>
        <a:off x="0" y="387257"/>
        <a:ext cx="4243589" cy="2546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7A302-BC2D-4237-B28B-CABC299CEA33}">
      <dsp:nvSpPr>
        <dsp:cNvPr id="0" name=""/>
        <dsp:cNvSpPr/>
      </dsp:nvSpPr>
      <dsp:spPr>
        <a:xfrm>
          <a:off x="296204" y="579506"/>
          <a:ext cx="1129710" cy="11297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35C18A-EDAC-452F-AE97-24222BECDFC7}">
      <dsp:nvSpPr>
        <dsp:cNvPr id="0" name=""/>
        <dsp:cNvSpPr/>
      </dsp:nvSpPr>
      <dsp:spPr>
        <a:xfrm>
          <a:off x="861059" y="579506"/>
          <a:ext cx="6027420" cy="112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2500" kern="1200" dirty="0"/>
            <a:t>Identificar el peligro biomecánico mediante el uso de la norma ISO/TR 11295.</a:t>
          </a:r>
        </a:p>
      </dsp:txBody>
      <dsp:txXfrm>
        <a:off x="861059" y="579506"/>
        <a:ext cx="6027420" cy="1129710"/>
      </dsp:txXfrm>
    </dsp:sp>
    <dsp:sp modelId="{E9895ADC-F44E-4AB4-9FB1-C91291A1E507}">
      <dsp:nvSpPr>
        <dsp:cNvPr id="0" name=""/>
        <dsp:cNvSpPr/>
      </dsp:nvSpPr>
      <dsp:spPr>
        <a:xfrm>
          <a:off x="296204" y="1709217"/>
          <a:ext cx="1129710" cy="11297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47433A-BD85-48CA-885D-AD5CD90CB622}">
      <dsp:nvSpPr>
        <dsp:cNvPr id="0" name=""/>
        <dsp:cNvSpPr/>
      </dsp:nvSpPr>
      <dsp:spPr>
        <a:xfrm>
          <a:off x="861059" y="1709217"/>
          <a:ext cx="6027420" cy="112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2500" kern="1200" dirty="0"/>
            <a:t>Determinar el riesgo ergonómico con las metodologías Art Tool, Reba y NIOSH para conocer el nivel de riesgo. </a:t>
          </a:r>
        </a:p>
      </dsp:txBody>
      <dsp:txXfrm>
        <a:off x="861059" y="1709217"/>
        <a:ext cx="6027420" cy="1129710"/>
      </dsp:txXfrm>
    </dsp:sp>
    <dsp:sp modelId="{62185F75-D7EE-4CB8-A91E-C1E99F73D556}">
      <dsp:nvSpPr>
        <dsp:cNvPr id="0" name=""/>
        <dsp:cNvSpPr/>
      </dsp:nvSpPr>
      <dsp:spPr>
        <a:xfrm>
          <a:off x="296204" y="2838927"/>
          <a:ext cx="1129710" cy="11297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1BD72B-122E-43A4-88A8-8C99F48CF798}">
      <dsp:nvSpPr>
        <dsp:cNvPr id="0" name=""/>
        <dsp:cNvSpPr/>
      </dsp:nvSpPr>
      <dsp:spPr>
        <a:xfrm>
          <a:off x="861059" y="2838927"/>
          <a:ext cx="6027420" cy="112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2500" kern="1200" dirty="0"/>
            <a:t>Con los resultados obtenidos se establecerá el plan de acción.</a:t>
          </a:r>
        </a:p>
      </dsp:txBody>
      <dsp:txXfrm>
        <a:off x="861059" y="2838927"/>
        <a:ext cx="6027420" cy="1129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21602-9EA2-4DC6-BF9C-BF4EF08279E9}">
      <dsp:nvSpPr>
        <dsp:cNvPr id="0" name=""/>
        <dsp:cNvSpPr/>
      </dsp:nvSpPr>
      <dsp:spPr>
        <a:xfrm>
          <a:off x="288682" y="429879"/>
          <a:ext cx="1101022" cy="110102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3E5DF081-8E58-4ED5-9D45-8ABB13FA1FA2}">
      <dsp:nvSpPr>
        <dsp:cNvPr id="0" name=""/>
        <dsp:cNvSpPr/>
      </dsp:nvSpPr>
      <dsp:spPr>
        <a:xfrm>
          <a:off x="839194" y="429879"/>
          <a:ext cx="5874357" cy="110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2700" kern="1200" dirty="0"/>
            <a:t>Evaluar la viabilidad técnica-económica del plan de mejora.</a:t>
          </a:r>
        </a:p>
      </dsp:txBody>
      <dsp:txXfrm>
        <a:off x="839194" y="429879"/>
        <a:ext cx="5874357" cy="1101022"/>
      </dsp:txXfrm>
    </dsp:sp>
    <dsp:sp modelId="{387D83FC-2A19-44A0-A6B2-581DFCD7B1BD}">
      <dsp:nvSpPr>
        <dsp:cNvPr id="0" name=""/>
        <dsp:cNvSpPr/>
      </dsp:nvSpPr>
      <dsp:spPr>
        <a:xfrm>
          <a:off x="288682" y="2057400"/>
          <a:ext cx="1101022" cy="110102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31FB0239-30B8-40EA-81E4-D6B82EE810B6}">
      <dsp:nvSpPr>
        <dsp:cNvPr id="0" name=""/>
        <dsp:cNvSpPr/>
      </dsp:nvSpPr>
      <dsp:spPr>
        <a:xfrm>
          <a:off x="839194" y="1530902"/>
          <a:ext cx="5874357" cy="215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Identificar las variables sociodemográficas y laborales de los operadores de la ensacadora mediante encuestas personales para la adecuada aplicación de las metodologías seleccionadas.</a:t>
          </a:r>
        </a:p>
      </dsp:txBody>
      <dsp:txXfrm>
        <a:off x="839194" y="1530902"/>
        <a:ext cx="5874357" cy="2154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E7B28-0039-4067-964D-E57D828D9DD4}">
      <dsp:nvSpPr>
        <dsp:cNvPr id="0" name=""/>
        <dsp:cNvSpPr/>
      </dsp:nvSpPr>
      <dsp:spPr>
        <a:xfrm>
          <a:off x="51" y="273314"/>
          <a:ext cx="4913783" cy="92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3200" b="1" kern="1200" dirty="0"/>
            <a:t>Tipo de estudio</a:t>
          </a:r>
          <a:endParaRPr lang="es-EC" sz="3200" kern="1200" dirty="0"/>
        </a:p>
      </dsp:txBody>
      <dsp:txXfrm>
        <a:off x="51" y="273314"/>
        <a:ext cx="4913783" cy="921600"/>
      </dsp:txXfrm>
    </dsp:sp>
    <dsp:sp modelId="{F8CCBE30-4130-4EE1-ADBB-7CB633874C38}">
      <dsp:nvSpPr>
        <dsp:cNvPr id="0" name=""/>
        <dsp:cNvSpPr/>
      </dsp:nvSpPr>
      <dsp:spPr>
        <a:xfrm>
          <a:off x="51" y="1194914"/>
          <a:ext cx="4913783" cy="355751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200" kern="1200" dirty="0"/>
            <a:t>Esta investigación es de origen descriptivo donde se observará el proceso de ensacado de agregados estudiando la conducta humana.</a:t>
          </a:r>
        </a:p>
      </dsp:txBody>
      <dsp:txXfrm>
        <a:off x="51" y="1194914"/>
        <a:ext cx="4913783" cy="3557519"/>
      </dsp:txXfrm>
    </dsp:sp>
    <dsp:sp modelId="{8596A343-DE46-479A-BF96-9308F72B2DD7}">
      <dsp:nvSpPr>
        <dsp:cNvPr id="0" name=""/>
        <dsp:cNvSpPr/>
      </dsp:nvSpPr>
      <dsp:spPr>
        <a:xfrm>
          <a:off x="5601764" y="273314"/>
          <a:ext cx="4913783" cy="9216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3200" b="1" kern="1200" dirty="0"/>
            <a:t>Modalidad de estudio</a:t>
          </a:r>
          <a:endParaRPr lang="es-EC" sz="3200" kern="1200" dirty="0"/>
        </a:p>
      </dsp:txBody>
      <dsp:txXfrm>
        <a:off x="5601764" y="273314"/>
        <a:ext cx="4913783" cy="921600"/>
      </dsp:txXfrm>
    </dsp:sp>
    <dsp:sp modelId="{0CC5BEB6-FB40-4A12-A5B3-AE3B6D2AA4EA}">
      <dsp:nvSpPr>
        <dsp:cNvPr id="0" name=""/>
        <dsp:cNvSpPr/>
      </dsp:nvSpPr>
      <dsp:spPr>
        <a:xfrm>
          <a:off x="5601764" y="1194914"/>
          <a:ext cx="4913783" cy="3557519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200" kern="1200" dirty="0"/>
            <a:t>Esta investigación es de campo donde evaluaremos los puestos con movimientos repetitivos y posturas forzadas en el proceso de ensacado de agregados.</a:t>
          </a:r>
        </a:p>
      </dsp:txBody>
      <dsp:txXfrm>
        <a:off x="5601764" y="1194914"/>
        <a:ext cx="4913783" cy="3557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07872-E05B-42E1-911A-4BBAB79802E7}">
      <dsp:nvSpPr>
        <dsp:cNvPr id="0" name=""/>
        <dsp:cNvSpPr/>
      </dsp:nvSpPr>
      <dsp:spPr>
        <a:xfrm>
          <a:off x="0" y="532606"/>
          <a:ext cx="3286125" cy="2628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77C9D-69D5-47C1-B9FE-837743EFE23C}">
      <dsp:nvSpPr>
        <dsp:cNvPr id="0" name=""/>
        <dsp:cNvSpPr/>
      </dsp:nvSpPr>
      <dsp:spPr>
        <a:xfrm>
          <a:off x="295751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200" kern="1200" dirty="0"/>
            <a:t>ART TOOL</a:t>
          </a:r>
        </a:p>
      </dsp:txBody>
      <dsp:txXfrm>
        <a:off x="295751" y="2898616"/>
        <a:ext cx="2924651" cy="920115"/>
      </dsp:txXfrm>
    </dsp:sp>
    <dsp:sp modelId="{E5EF31CD-A14F-4FFE-A5E5-621711215B90}">
      <dsp:nvSpPr>
        <dsp:cNvPr id="0" name=""/>
        <dsp:cNvSpPr/>
      </dsp:nvSpPr>
      <dsp:spPr>
        <a:xfrm>
          <a:off x="3614737" y="532606"/>
          <a:ext cx="3286125" cy="26289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6D311-9526-432B-8AC5-571C3C41D2AC}">
      <dsp:nvSpPr>
        <dsp:cNvPr id="0" name=""/>
        <dsp:cNvSpPr/>
      </dsp:nvSpPr>
      <dsp:spPr>
        <a:xfrm>
          <a:off x="3910488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200" kern="1200" dirty="0"/>
            <a:t>REBA</a:t>
          </a:r>
        </a:p>
      </dsp:txBody>
      <dsp:txXfrm>
        <a:off x="3910488" y="2898616"/>
        <a:ext cx="2924651" cy="920115"/>
      </dsp:txXfrm>
    </dsp:sp>
    <dsp:sp modelId="{5DBCD089-207F-4983-9637-B07522AD0D6A}">
      <dsp:nvSpPr>
        <dsp:cNvPr id="0" name=""/>
        <dsp:cNvSpPr/>
      </dsp:nvSpPr>
      <dsp:spPr>
        <a:xfrm>
          <a:off x="7229475" y="532606"/>
          <a:ext cx="3286125" cy="26289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53977-8280-4DC6-A2DF-27EC3A18BCA5}">
      <dsp:nvSpPr>
        <dsp:cNvPr id="0" name=""/>
        <dsp:cNvSpPr/>
      </dsp:nvSpPr>
      <dsp:spPr>
        <a:xfrm>
          <a:off x="7525226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200" kern="1200" dirty="0"/>
            <a:t>NIOSH</a:t>
          </a:r>
        </a:p>
      </dsp:txBody>
      <dsp:txXfrm>
        <a:off x="7525226" y="2898616"/>
        <a:ext cx="2924651" cy="920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E258B-C76D-4198-B9DA-3C8FA2BC6D98}">
      <dsp:nvSpPr>
        <dsp:cNvPr id="0" name=""/>
        <dsp:cNvSpPr/>
      </dsp:nvSpPr>
      <dsp:spPr>
        <a:xfrm>
          <a:off x="590" y="424100"/>
          <a:ext cx="2304203" cy="13825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Con la evaluación del método REBA se obtuvieron resultados de que los puestos evaluados tienen riesgos medios, altos y muy altos.</a:t>
          </a:r>
        </a:p>
      </dsp:txBody>
      <dsp:txXfrm>
        <a:off x="590" y="424100"/>
        <a:ext cx="2304203" cy="1382522"/>
      </dsp:txXfrm>
    </dsp:sp>
    <dsp:sp modelId="{C179E15E-2D3E-410F-93F1-979AA50FE0EC}">
      <dsp:nvSpPr>
        <dsp:cNvPr id="0" name=""/>
        <dsp:cNvSpPr/>
      </dsp:nvSpPr>
      <dsp:spPr>
        <a:xfrm>
          <a:off x="2535215" y="424100"/>
          <a:ext cx="2304203" cy="1382522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Con la aplicación del método ART TOOL los puestos ya evaluados están expuestos a riesgos medios y altos a movimientos repetitivos</a:t>
          </a:r>
        </a:p>
      </dsp:txBody>
      <dsp:txXfrm>
        <a:off x="2535215" y="424100"/>
        <a:ext cx="2304203" cy="1382522"/>
      </dsp:txXfrm>
    </dsp:sp>
    <dsp:sp modelId="{0836C382-8C62-4427-9176-8BBA5D774303}">
      <dsp:nvSpPr>
        <dsp:cNvPr id="0" name=""/>
        <dsp:cNvSpPr/>
      </dsp:nvSpPr>
      <dsp:spPr>
        <a:xfrm>
          <a:off x="590" y="2037043"/>
          <a:ext cx="2304203" cy="1382522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Una vez evaluado el levantamiento de cargas se obtuvieron resultados que tanto en el origen y el destino de la carga tiene un nivel riesgo elevado. </a:t>
          </a:r>
        </a:p>
      </dsp:txBody>
      <dsp:txXfrm>
        <a:off x="590" y="2037043"/>
        <a:ext cx="2304203" cy="1382522"/>
      </dsp:txXfrm>
    </dsp:sp>
    <dsp:sp modelId="{1B87F13A-6292-43F6-A79A-891A7097D5F6}">
      <dsp:nvSpPr>
        <dsp:cNvPr id="0" name=""/>
        <dsp:cNvSpPr/>
      </dsp:nvSpPr>
      <dsp:spPr>
        <a:xfrm>
          <a:off x="2535215" y="2037043"/>
          <a:ext cx="2304203" cy="138252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Uno de los factores que más influyen en la evaluación realizada es la jornada de trabajo que puede ser de 8 a 12 horas.</a:t>
          </a:r>
        </a:p>
      </dsp:txBody>
      <dsp:txXfrm>
        <a:off x="2535215" y="2037043"/>
        <a:ext cx="2304203" cy="13825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07D86-8BEF-4351-A81C-C42E3333402B}">
      <dsp:nvSpPr>
        <dsp:cNvPr id="0" name=""/>
        <dsp:cNvSpPr/>
      </dsp:nvSpPr>
      <dsp:spPr>
        <a:xfrm>
          <a:off x="0" y="1621"/>
          <a:ext cx="424358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7F46CC-1271-4F0B-97B3-408C5D32AEA3}">
      <dsp:nvSpPr>
        <dsp:cNvPr id="0" name=""/>
        <dsp:cNvSpPr/>
      </dsp:nvSpPr>
      <dsp:spPr>
        <a:xfrm>
          <a:off x="0" y="1621"/>
          <a:ext cx="4243589" cy="110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Se aconseja que por su carga y jornada de trabajo se implemente rotación de los puestos durante esta, con la finalidad de evitar el sobresfuerzo físico.</a:t>
          </a:r>
        </a:p>
      </dsp:txBody>
      <dsp:txXfrm>
        <a:off x="0" y="1621"/>
        <a:ext cx="4243589" cy="1105808"/>
      </dsp:txXfrm>
    </dsp:sp>
    <dsp:sp modelId="{92613A04-89C5-4A27-9541-4CF89393C05C}">
      <dsp:nvSpPr>
        <dsp:cNvPr id="0" name=""/>
        <dsp:cNvSpPr/>
      </dsp:nvSpPr>
      <dsp:spPr>
        <a:xfrm>
          <a:off x="0" y="1107429"/>
          <a:ext cx="424358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F4E04A-01B1-4675-BD08-233678CF6DA1}">
      <dsp:nvSpPr>
        <dsp:cNvPr id="0" name=""/>
        <dsp:cNvSpPr/>
      </dsp:nvSpPr>
      <dsp:spPr>
        <a:xfrm>
          <a:off x="0" y="1107429"/>
          <a:ext cx="4243589" cy="110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Es recomendable rediseñar el puesto realizando una automatización del proceso, tomando en cuenta los puestos que tienen un alto nivel de riesgo. </a:t>
          </a:r>
        </a:p>
      </dsp:txBody>
      <dsp:txXfrm>
        <a:off x="0" y="1107429"/>
        <a:ext cx="4243589" cy="1105808"/>
      </dsp:txXfrm>
    </dsp:sp>
    <dsp:sp modelId="{DC7E6010-9669-48A5-8D2C-1591C76D6C4B}">
      <dsp:nvSpPr>
        <dsp:cNvPr id="0" name=""/>
        <dsp:cNvSpPr/>
      </dsp:nvSpPr>
      <dsp:spPr>
        <a:xfrm>
          <a:off x="0" y="2213238"/>
          <a:ext cx="424358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1526AC-C8A1-47A8-9E49-A2E3CBA65EAF}">
      <dsp:nvSpPr>
        <dsp:cNvPr id="0" name=""/>
        <dsp:cNvSpPr/>
      </dsp:nvSpPr>
      <dsp:spPr>
        <a:xfrm>
          <a:off x="0" y="2213238"/>
          <a:ext cx="4243589" cy="110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Se tengan más tiempo de descanso entre las horas de trabajo, que contengan ejercicios de estiramiento con la finalidad de generar un descanso en los trabajadores.</a:t>
          </a:r>
        </a:p>
      </dsp:txBody>
      <dsp:txXfrm>
        <a:off x="0" y="2213238"/>
        <a:ext cx="4243589" cy="11058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6A477-AFA1-4A3B-ACF6-2DAB14C230CD}">
      <dsp:nvSpPr>
        <dsp:cNvPr id="0" name=""/>
        <dsp:cNvSpPr/>
      </dsp:nvSpPr>
      <dsp:spPr>
        <a:xfrm>
          <a:off x="0" y="0"/>
          <a:ext cx="424358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1F153-6779-4EB9-A8E7-A67D2E7267E1}">
      <dsp:nvSpPr>
        <dsp:cNvPr id="0" name=""/>
        <dsp:cNvSpPr/>
      </dsp:nvSpPr>
      <dsp:spPr>
        <a:xfrm>
          <a:off x="0" y="0"/>
          <a:ext cx="4243589" cy="166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Por la adopción de la postura en bipedestación se sugiere que adopten posturas alternando el peso de su cuerpo.</a:t>
          </a:r>
        </a:p>
      </dsp:txBody>
      <dsp:txXfrm>
        <a:off x="0" y="0"/>
        <a:ext cx="4243589" cy="1660334"/>
      </dsp:txXfrm>
    </dsp:sp>
    <dsp:sp modelId="{F5710890-FF07-4524-AAE1-625AB68F29CE}">
      <dsp:nvSpPr>
        <dsp:cNvPr id="0" name=""/>
        <dsp:cNvSpPr/>
      </dsp:nvSpPr>
      <dsp:spPr>
        <a:xfrm>
          <a:off x="0" y="1660334"/>
          <a:ext cx="424358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FEE31-5B0F-4367-9305-EE96BAF9037B}">
      <dsp:nvSpPr>
        <dsp:cNvPr id="0" name=""/>
        <dsp:cNvSpPr/>
      </dsp:nvSpPr>
      <dsp:spPr>
        <a:xfrm>
          <a:off x="0" y="1660334"/>
          <a:ext cx="4243589" cy="166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A nivel de empresa deberá tomarse en cuenta que por lo menos dos veces al año se impartan charlas acerca del esfuerzo físico.</a:t>
          </a:r>
        </a:p>
      </dsp:txBody>
      <dsp:txXfrm>
        <a:off x="0" y="1660334"/>
        <a:ext cx="4243589" cy="1660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18A418E-3DB7-459B-8BF7-C4BC549D8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2053B2-4D56-419B-8E6D-08784D342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6947E-02BB-455D-A0C1-2E266E7CFBF9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8CD02-0B03-419A-95D5-5BD2E99F30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B57E72-FC34-45CA-9993-7E52CC23ED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988E9-8B33-4806-AB9F-C7BB5A127D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74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EDBEF-C8AD-448F-856A-5022100C2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3"/>
            <a:ext cx="8070272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A0FE09-498C-4C96-96D9-51264BD28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602038"/>
            <a:ext cx="80702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EC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9E16D-2F81-4FB6-BDB6-242659F1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E2796D-AAB3-43A5-97C7-6B16747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B2BCEC-1F9E-4C9C-9CAB-E74F92F2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D59F856-AE11-442F-8383-95EC04E57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" y="0"/>
            <a:ext cx="12167419" cy="68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7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60823-6A0A-407E-84A5-0F44E922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87551B-C2BC-47FD-83BE-10A50F86B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8E1B2E-DE5F-48B7-AC63-34B0462D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289AA7-0D32-4D50-8F2F-56E03AE1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C1AC3D-4143-4A2A-8127-E03F1769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21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1DB6CD-01D4-4E4B-BD88-E13E9F03F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B9D3A-6E29-4C07-BBD4-83F8A9F6D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1D24B9-289E-4F9E-8886-01211741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8252AE-9D66-4343-B714-D0781E13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67FBB3-3A1F-47A2-B949-FE98DFA0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472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999F-E20D-4723-8F4A-960EE3B3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769018-52D5-4C1A-A074-125249C5F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E733F-A3CA-492A-8912-FD0DEFE5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4285C-834E-43EC-B1F1-182A20EA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9F7A5D-60ED-4295-B61F-3CDD9931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40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47909-CF9D-4E24-BE14-DBD8AA21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94EA7E-867C-48A0-BA85-9CC3D51B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BCC73-C42F-4107-9A8B-B60F0815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8CDBBF-5CA0-4001-B899-0CB4BAB0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448C36-CD97-479D-8BA2-C3B5E353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009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E4E53-5F59-406D-9C24-1F33C1B2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01226-F168-4C3F-8C3D-1D25DBA84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7B4B5B-6FF4-4CCC-B800-A8C9C8F6F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E5FC71-0D9B-47C3-966B-240AF585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2FA2B6-9D55-45EF-8546-B0E02547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72DAF3-EB68-4E58-805A-2E9449D6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237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6800D-5B04-49CD-B53F-04A43EEC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2EEAE8-09EE-4E4F-A8ED-EACF2B80C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D79657-3505-4E01-A437-0555438BD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AE897B-FE05-446E-B20F-99ED6FE00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8F1C2A-3D97-4976-8D28-66C04C171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8FE1F0-F4F5-401C-A203-25E23F43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255BB4-778F-4D68-B2D9-831E2257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43F70A-4958-40CB-8C91-F6518E64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28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C906F-6D17-4A7B-9DC1-3CBDCB7B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DB0315-15FC-4092-AE5E-74A938A0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1E63BE-0603-4D2D-B39A-FBBE211E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DBF8B8-C83B-4D06-BF57-284C8373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782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62E53A-DA9D-4E1C-94A9-A8B412A6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1151FD-9498-4A66-BBA7-C439CFE9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A18C74-44F7-49F3-BD63-C21BE943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387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AB1AF-3A6C-4A7D-A5BC-E45B18BA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095936-3BF8-4931-AEC3-59143EBE8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32CF39-AF70-45AF-9ADF-544C7EAC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7A0355-69C7-4E55-9A91-AE8608A8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179C6F-7AF5-494E-AF91-768CC021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F8D7A3-99B0-4AD4-AFB4-9298D0E7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00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39E79-A46F-436D-A1B1-34514D59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E2FA73-B955-4F73-B13F-C3DB5FCED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3A9068-8406-4B82-B2B4-DED25E974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152DDC-7D42-4E3C-A0E6-27DCEB1D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5EF50F-A41B-40A7-B1AA-BED9FB19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8CBCF0-234E-455E-AD9F-2E85388E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169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3417AC5-4863-464D-B9F6-D26DA8D21F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830"/>
            <a:ext cx="12192000" cy="104788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4517E5-B96F-4A98-ABD4-0782CD7A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01170C-5DDA-40DE-B061-AEB8D65EE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36687-FEE9-4E9F-A7C8-A6FE0D62C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1980-1F96-4C72-BC52-AB690A299606}" type="datetimeFigureOut">
              <a:rPr lang="es-EC" smtClean="0"/>
              <a:t>22/8/2021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F1C877-2C16-42F2-B7E0-F52C4A7B4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3788A5-2104-41F2-B20C-DCA2292E1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039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792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92848-90CE-4345-A008-BBF3D0007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28" y="3639334"/>
            <a:ext cx="9846365" cy="2387600"/>
          </a:xfrm>
        </p:spPr>
        <p:txBody>
          <a:bodyPr>
            <a:noAutofit/>
          </a:bodyPr>
          <a:lstStyle/>
          <a:p>
            <a:r>
              <a:rPr lang="es-EC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itchFamily="82" charset="0"/>
              </a:rPr>
              <a:t>“Evaluación del riesgo ergonómico por movimientos repetitivos y posturas forzadas a operadores de la ensacadora de agregados para una planta de concreto en Pifo”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E72425-3523-42F9-824F-3A719446F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866" y="5911689"/>
            <a:ext cx="8070272" cy="633749"/>
          </a:xfrm>
        </p:spPr>
        <p:txBody>
          <a:bodyPr>
            <a:normAutofit/>
          </a:bodyPr>
          <a:lstStyle/>
          <a:p>
            <a:pPr algn="l"/>
            <a:r>
              <a:rPr lang="es-EC" sz="3200" dirty="0">
                <a:latin typeface="Goudy Old Style" panose="02020502050305020303" pitchFamily="18" charset="77"/>
              </a:rPr>
              <a:t>Karla Navarrete</a:t>
            </a:r>
          </a:p>
        </p:txBody>
      </p:sp>
      <p:pic>
        <p:nvPicPr>
          <p:cNvPr id="2050" name="Picture 2" descr="Fotos de Casco de seguridad de stock, Casco de seguridad imágenes libres de  derechos | Depositphotos®">
            <a:extLst>
              <a:ext uri="{FF2B5EF4-FFF2-40B4-BE49-F238E27FC236}">
                <a16:creationId xmlns:a16="http://schemas.microsoft.com/office/drawing/2014/main" id="{DB8E26F7-1F1F-4327-8780-26CCAD52D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78" t="11555" r="10248" b="8308"/>
          <a:stretch/>
        </p:blipFill>
        <p:spPr bwMode="auto">
          <a:xfrm>
            <a:off x="6096000" y="312562"/>
            <a:ext cx="2097234" cy="16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9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ocon S.A | SERVICIOS">
            <a:extLst>
              <a:ext uri="{FF2B5EF4-FFF2-40B4-BE49-F238E27FC236}">
                <a16:creationId xmlns:a16="http://schemas.microsoft.com/office/drawing/2014/main" id="{A13DDF09-5CCF-468A-BE03-EEE24671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F8C83D6-9F02-4FC4-B164-E230C0B7C7FA}"/>
              </a:ext>
            </a:extLst>
          </p:cNvPr>
          <p:cNvSpPr txBox="1">
            <a:spLocks/>
          </p:cNvSpPr>
          <p:nvPr/>
        </p:nvSpPr>
        <p:spPr>
          <a:xfrm>
            <a:off x="1172817" y="3253519"/>
            <a:ext cx="984636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itchFamily="82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50804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35D6A3-012E-4A83-9B0B-0D13CB77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C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Método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REBA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Tabla&#10;&#10;Descripción generada automáticamente con confianza media">
            <a:extLst>
              <a:ext uri="{FF2B5EF4-FFF2-40B4-BE49-F238E27FC236}">
                <a16:creationId xmlns:a16="http://schemas.microsoft.com/office/drawing/2014/main" id="{3FD6425D-6098-49E6-96EC-51B029F33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655913"/>
            <a:ext cx="5614416" cy="3579189"/>
          </a:xfrm>
          <a:prstGeom prst="rect">
            <a:avLst/>
          </a:prstGeom>
        </p:spPr>
      </p:pic>
      <p:pic>
        <p:nvPicPr>
          <p:cNvPr id="8" name="Imagen 7" descr="Tabla&#10;&#10;Descripción generada automáticamente">
            <a:extLst>
              <a:ext uri="{FF2B5EF4-FFF2-40B4-BE49-F238E27FC236}">
                <a16:creationId xmlns:a16="http://schemas.microsoft.com/office/drawing/2014/main" id="{B9BBFDA9-0331-4D27-91BA-C2330CA4D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020850"/>
            <a:ext cx="5614416" cy="28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2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35D6A3-012E-4A83-9B0B-0D13CB77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Método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ART TOOL</a:t>
            </a:r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489D4D09-2F08-4438-8375-6BC39278F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485135"/>
            <a:ext cx="5614416" cy="3565154"/>
          </a:xfrm>
          <a:prstGeom prst="rect">
            <a:avLst/>
          </a:prstGeom>
        </p:spPr>
      </p:pic>
      <p:pic>
        <p:nvPicPr>
          <p:cNvPr id="7" name="Imagen 6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C75DB711-00FE-4950-AFBA-EF7E6146D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1320280"/>
            <a:ext cx="5614416" cy="1894864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21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35D6A3-012E-4A83-9B0B-0D13CB77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Método NIOSH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 descr="Tabla&#10;&#10;Descripción generada automáticamente">
            <a:extLst>
              <a:ext uri="{FF2B5EF4-FFF2-40B4-BE49-F238E27FC236}">
                <a16:creationId xmlns:a16="http://schemas.microsoft.com/office/drawing/2014/main" id="{2C4FE502-B27B-4262-B885-993380237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2315055"/>
            <a:ext cx="7214616" cy="22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5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1B28E3-E79B-4182-9336-5377FD1C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s-EC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itchFamily="82" charset="0"/>
              </a:rPr>
              <a:t>Conclusiones</a:t>
            </a:r>
          </a:p>
        </p:txBody>
      </p:sp>
      <p:pic>
        <p:nvPicPr>
          <p:cNvPr id="9218" name="Picture 2" descr="Holcim, la primera empresa cementera en firmar el compromiso Net Zero a  nivel mundial">
            <a:extLst>
              <a:ext uri="{FF2B5EF4-FFF2-40B4-BE49-F238E27FC236}">
                <a16:creationId xmlns:a16="http://schemas.microsoft.com/office/drawing/2014/main" id="{B315A309-9705-4E5E-8675-01C047EAF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4" r="7866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8106321-4CFF-4007-A8E3-1B15BD554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892724"/>
              </p:ext>
            </p:extLst>
          </p:nvPr>
        </p:nvGraphicFramePr>
        <p:xfrm>
          <a:off x="6513788" y="2333297"/>
          <a:ext cx="4840010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158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CF9731-34CC-4A64-A852-D322A7C5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C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itchFamily="82" charset="0"/>
              </a:rPr>
              <a:t>Recomendaciones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olcim, la primera empresa cementera en firmar el compromiso Net Zero a  nivel mundial">
            <a:extLst>
              <a:ext uri="{FF2B5EF4-FFF2-40B4-BE49-F238E27FC236}">
                <a16:creationId xmlns:a16="http://schemas.microsoft.com/office/drawing/2014/main" id="{510FD93C-0435-4924-A610-F31A3EA36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r="417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5B4418AA-3C73-475A-936C-E003FCD482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38902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820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CF9731-34CC-4A64-A852-D322A7C5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C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itchFamily="82" charset="0"/>
              </a:rPr>
              <a:t>Recomendaciones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olcim, la primera empresa cementera en firmar el compromiso Net Zero a  nivel mundial">
            <a:extLst>
              <a:ext uri="{FF2B5EF4-FFF2-40B4-BE49-F238E27FC236}">
                <a16:creationId xmlns:a16="http://schemas.microsoft.com/office/drawing/2014/main" id="{307D2AB6-5CA4-478E-9DA0-837DFBA98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8" r="417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E69DF6B-720B-4775-BB0A-384CFCB7A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120258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75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Marco Teorico - Plan de acción solidaria">
            <a:extLst>
              <a:ext uri="{FF2B5EF4-FFF2-40B4-BE49-F238E27FC236}">
                <a16:creationId xmlns:a16="http://schemas.microsoft.com/office/drawing/2014/main" id="{E2888550-C83B-4E1C-936B-FD1020224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5" r="-1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66872C7-BD3E-40EB-886B-DBE08A9D134C}"/>
              </a:ext>
            </a:extLst>
          </p:cNvPr>
          <p:cNvSpPr txBox="1">
            <a:spLocks/>
          </p:cNvSpPr>
          <p:nvPr/>
        </p:nvSpPr>
        <p:spPr>
          <a:xfrm>
            <a:off x="1524000" y="1978740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578350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ocon S.A | SERVICIOS">
            <a:extLst>
              <a:ext uri="{FF2B5EF4-FFF2-40B4-BE49-F238E27FC236}">
                <a16:creationId xmlns:a16="http://schemas.microsoft.com/office/drawing/2014/main" id="{A13DDF09-5CCF-468A-BE03-EEE24671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F8C83D6-9F02-4FC4-B164-E230C0B7C7FA}"/>
              </a:ext>
            </a:extLst>
          </p:cNvPr>
          <p:cNvSpPr txBox="1">
            <a:spLocks/>
          </p:cNvSpPr>
          <p:nvPr/>
        </p:nvSpPr>
        <p:spPr>
          <a:xfrm>
            <a:off x="1172817" y="3253519"/>
            <a:ext cx="984636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itchFamily="82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82847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424D2F-D360-4FFC-9207-21FBDAB7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C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itchFamily="82" charset="0"/>
              </a:rPr>
              <a:t>Objetivo General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Laudo Ergonômico | Qual profissional deve elaborá-lo?">
            <a:extLst>
              <a:ext uri="{FF2B5EF4-FFF2-40B4-BE49-F238E27FC236}">
                <a16:creationId xmlns:a16="http://schemas.microsoft.com/office/drawing/2014/main" id="{57136B4A-22DD-4799-8C58-632E599EE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r="30090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F6F9324-1231-4F6B-B4FA-549A74B22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106777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896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424D2F-D360-4FFC-9207-21FBDAB7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s-EC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itchFamily="82" charset="0"/>
              </a:rPr>
              <a:t>Objetivos Específicos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nstituto de Salud Pública y Laboral de Navarra. ISPLN. El ciclo continuo  de la gestión de RIESGOS LABORALES . Gobierno de Navarra">
            <a:extLst>
              <a:ext uri="{FF2B5EF4-FFF2-40B4-BE49-F238E27FC236}">
                <a16:creationId xmlns:a16="http://schemas.microsoft.com/office/drawing/2014/main" id="{2E8D4612-B924-4EB4-85C7-BCD52F964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" b="1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CF74766-23C5-4BED-8589-B296CAE09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421659"/>
              </p:ext>
            </p:extLst>
          </p:nvPr>
        </p:nvGraphicFramePr>
        <p:xfrm>
          <a:off x="4905955" y="2071315"/>
          <a:ext cx="6888480" cy="454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405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424D2F-D360-4FFC-9207-21FBDAB7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s-EC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itchFamily="82" charset="0"/>
              </a:rPr>
              <a:t>Objetivos Específicos</a:t>
            </a:r>
          </a:p>
        </p:txBody>
      </p:sp>
      <p:sp>
        <p:nvSpPr>
          <p:cNvPr id="8198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CF74766-23C5-4BED-8589-B296CAE09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650253"/>
              </p:ext>
            </p:extLst>
          </p:nvPr>
        </p:nvGraphicFramePr>
        <p:xfrm>
          <a:off x="4905955" y="2071316"/>
          <a:ext cx="671355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KineFaSe Tips: Ergonomía en el Manejo Manual de Cargas﻿ - KineFaSe">
            <a:extLst>
              <a:ext uri="{FF2B5EF4-FFF2-40B4-BE49-F238E27FC236}">
                <a16:creationId xmlns:a16="http://schemas.microsoft.com/office/drawing/2014/main" id="{106AD978-87BB-4084-9CD0-8D26C9F5B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0" y="2184359"/>
            <a:ext cx="4333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1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ocon S.A | SERVICIOS">
            <a:extLst>
              <a:ext uri="{FF2B5EF4-FFF2-40B4-BE49-F238E27FC236}">
                <a16:creationId xmlns:a16="http://schemas.microsoft.com/office/drawing/2014/main" id="{A13DDF09-5CCF-468A-BE03-EEE24671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F8C83D6-9F02-4FC4-B164-E230C0B7C7FA}"/>
              </a:ext>
            </a:extLst>
          </p:cNvPr>
          <p:cNvSpPr txBox="1">
            <a:spLocks/>
          </p:cNvSpPr>
          <p:nvPr/>
        </p:nvSpPr>
        <p:spPr>
          <a:xfrm>
            <a:off x="1172817" y="3253519"/>
            <a:ext cx="984636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itchFamily="82" charset="0"/>
              </a:rPr>
              <a:t>Materiales y Métodos</a:t>
            </a:r>
          </a:p>
        </p:txBody>
      </p:sp>
    </p:spTree>
    <p:extLst>
      <p:ext uri="{BB962C8B-B14F-4D97-AF65-F5344CB8AC3E}">
        <p14:creationId xmlns:p14="http://schemas.microsoft.com/office/powerpoint/2010/main" val="100437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C39B1AE-89C8-46E4-BEF6-264718412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825273"/>
              </p:ext>
            </p:extLst>
          </p:nvPr>
        </p:nvGraphicFramePr>
        <p:xfrm>
          <a:off x="838200" y="579920"/>
          <a:ext cx="10515600" cy="502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5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8CFB8-94FD-4504-A3AB-EABC3495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itchFamily="82" charset="0"/>
              </a:rPr>
              <a:t>Métodos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34EE84A-BE19-4CE3-B224-CD74E7CFD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0755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26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8CFB8-94FD-4504-A3AB-EABC3495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21" y="202018"/>
            <a:ext cx="10515600" cy="739383"/>
          </a:xfrm>
        </p:spPr>
        <p:txBody>
          <a:bodyPr>
            <a:normAutofit/>
          </a:bodyPr>
          <a:lstStyle/>
          <a:p>
            <a:r>
              <a:rPr lang="es-EC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itchFamily="82" charset="0"/>
              </a:rPr>
              <a:t>Población y Muestra</a:t>
            </a:r>
          </a:p>
        </p:txBody>
      </p:sp>
      <p:pic>
        <p:nvPicPr>
          <p:cNvPr id="16" name="Imagen 15" descr="Una persona acostado en una cama&#10;&#10;Descripción generada automáticamente con confianza baja">
            <a:extLst>
              <a:ext uri="{FF2B5EF4-FFF2-40B4-BE49-F238E27FC236}">
                <a16:creationId xmlns:a16="http://schemas.microsoft.com/office/drawing/2014/main" id="{103AFABD-24A8-4584-9595-795964A902BD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0" y="941401"/>
            <a:ext cx="2276255" cy="2556710"/>
          </a:xfrm>
          <a:prstGeom prst="rect">
            <a:avLst/>
          </a:prstGeom>
        </p:spPr>
      </p:pic>
      <p:pic>
        <p:nvPicPr>
          <p:cNvPr id="17" name="Imagen 16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386E54-9BC5-4CEC-9CE3-999060AF0BEA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65" b="8473"/>
          <a:stretch/>
        </p:blipFill>
        <p:spPr bwMode="auto">
          <a:xfrm>
            <a:off x="3365284" y="941401"/>
            <a:ext cx="2291237" cy="2569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Imagen que contiene persona, exterior, niño, pequeño&#10;&#10;Descripción generada automáticamente">
            <a:extLst>
              <a:ext uri="{FF2B5EF4-FFF2-40B4-BE49-F238E27FC236}">
                <a16:creationId xmlns:a16="http://schemas.microsoft.com/office/drawing/2014/main" id="{04355D24-CF02-461E-A3FC-A7BA58FFC80C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8" t="1767" r="31629" b="19008"/>
          <a:stretch/>
        </p:blipFill>
        <p:spPr bwMode="auto">
          <a:xfrm>
            <a:off x="6096000" y="941401"/>
            <a:ext cx="1972379" cy="2587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 descr="Hombre sentado en una banca de madera&#10;&#10;Descripción generada automáticamente con confianza media">
            <a:extLst>
              <a:ext uri="{FF2B5EF4-FFF2-40B4-BE49-F238E27FC236}">
                <a16:creationId xmlns:a16="http://schemas.microsoft.com/office/drawing/2014/main" id="{B489B903-027F-4508-A08E-C8EEB74A97D0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86" b="16103"/>
          <a:stretch/>
        </p:blipFill>
        <p:spPr bwMode="auto">
          <a:xfrm>
            <a:off x="8507858" y="941401"/>
            <a:ext cx="2762693" cy="2587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 descr="Imagen que contiene persona, exterior, nieve, hombre&#10;&#10;Descripción generada automáticamente">
            <a:extLst>
              <a:ext uri="{FF2B5EF4-FFF2-40B4-BE49-F238E27FC236}">
                <a16:creationId xmlns:a16="http://schemas.microsoft.com/office/drawing/2014/main" id="{BAA8A3B0-7D68-4C24-85EC-9E18C91DF22E}"/>
              </a:ext>
            </a:extLst>
          </p:cNvPr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14" b="5455"/>
          <a:stretch/>
        </p:blipFill>
        <p:spPr bwMode="auto">
          <a:xfrm>
            <a:off x="4675763" y="3699335"/>
            <a:ext cx="2840474" cy="2587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5480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431</Words>
  <Application>Microsoft Office PowerPoint</Application>
  <PresentationFormat>Panorámica</PresentationFormat>
  <Paragraphs>39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Gabriola</vt:lpstr>
      <vt:lpstr>Goudy Old Style</vt:lpstr>
      <vt:lpstr>Tema de Office</vt:lpstr>
      <vt:lpstr>“Evaluación del riesgo ergonómico por movimientos repetitivos y posturas forzadas a operadores de la ensacadora de agregados para una planta de concreto en Pifo”</vt:lpstr>
      <vt:lpstr>Presentación de PowerPoint</vt:lpstr>
      <vt:lpstr>Objetivo General</vt:lpstr>
      <vt:lpstr>Objetivos Específicos</vt:lpstr>
      <vt:lpstr>Objetivos Específicos</vt:lpstr>
      <vt:lpstr>Presentación de PowerPoint</vt:lpstr>
      <vt:lpstr>Presentación de PowerPoint</vt:lpstr>
      <vt:lpstr>Métodos</vt:lpstr>
      <vt:lpstr>Población y Muestra</vt:lpstr>
      <vt:lpstr>Presentación de PowerPoint</vt:lpstr>
      <vt:lpstr>Método REBA</vt:lpstr>
      <vt:lpstr>Método ART TOOL</vt:lpstr>
      <vt:lpstr>Método NIOSH</vt:lpstr>
      <vt:lpstr>Conclusiones</vt:lpstr>
      <vt:lpstr>Recomendaciones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Oñate Julio Diana Lucia</dc:creator>
  <cp:lastModifiedBy>MARTIN ESTEBAN NAVARRETE ORTIZ</cp:lastModifiedBy>
  <cp:revision>32</cp:revision>
  <dcterms:created xsi:type="dcterms:W3CDTF">2020-06-28T12:49:06Z</dcterms:created>
  <dcterms:modified xsi:type="dcterms:W3CDTF">2021-08-22T22:59:44Z</dcterms:modified>
</cp:coreProperties>
</file>