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63" r:id="rId3"/>
    <p:sldId id="259" r:id="rId4"/>
    <p:sldId id="257" r:id="rId5"/>
    <p:sldId id="261" r:id="rId6"/>
    <p:sldId id="260" r:id="rId7"/>
    <p:sldId id="258"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3" d="100"/>
          <a:sy n="43" d="100"/>
        </p:scale>
        <p:origin x="60" y="666"/>
      </p:cViewPr>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18A418E-3DB7-459B-8BF7-C4BC549D80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6E2053B2-4D56-419B-8E6D-08784D3426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66947E-02BB-455D-A0C1-2E266E7CFBF9}" type="datetimeFigureOut">
              <a:rPr lang="es-EC" smtClean="0"/>
              <a:t>31/8/2021</a:t>
            </a:fld>
            <a:endParaRPr lang="es-EC"/>
          </a:p>
        </p:txBody>
      </p:sp>
      <p:sp>
        <p:nvSpPr>
          <p:cNvPr id="4" name="Marcador de pie de página 3">
            <a:extLst>
              <a:ext uri="{FF2B5EF4-FFF2-40B4-BE49-F238E27FC236}">
                <a16:creationId xmlns:a16="http://schemas.microsoft.com/office/drawing/2014/main" id="{4228CD02-0B03-419A-95D5-5BD2E99F30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68B57E72-FC34-45CA-9993-7E52CC23ED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E988E9-8B33-4806-AB9F-C7BB5A127D8E}" type="slidenum">
              <a:rPr lang="es-EC" smtClean="0"/>
              <a:t>‹Nº›</a:t>
            </a:fld>
            <a:endParaRPr lang="es-EC"/>
          </a:p>
        </p:txBody>
      </p:sp>
    </p:spTree>
    <p:extLst>
      <p:ext uri="{BB962C8B-B14F-4D97-AF65-F5344CB8AC3E}">
        <p14:creationId xmlns:p14="http://schemas.microsoft.com/office/powerpoint/2010/main" val="1927449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AEDBEF-C8AD-448F-856A-5022100C2738}"/>
              </a:ext>
            </a:extLst>
          </p:cNvPr>
          <p:cNvSpPr>
            <a:spLocks noGrp="1"/>
          </p:cNvSpPr>
          <p:nvPr>
            <p:ph type="ctrTitle"/>
          </p:nvPr>
        </p:nvSpPr>
        <p:spPr>
          <a:xfrm>
            <a:off x="838201" y="1122363"/>
            <a:ext cx="8070272" cy="2387600"/>
          </a:xfrm>
        </p:spPr>
        <p:txBody>
          <a:bodyPr anchor="b">
            <a:normAutofit/>
          </a:bodyPr>
          <a:lstStyle>
            <a:lvl1pPr algn="ctr">
              <a:defRPr sz="5400"/>
            </a:lvl1pPr>
          </a:lstStyle>
          <a:p>
            <a:r>
              <a:rPr lang="es-ES" dirty="0"/>
              <a:t>Haga clic para modificar el estilo de título del patrón</a:t>
            </a:r>
            <a:endParaRPr lang="es-EC" dirty="0"/>
          </a:p>
        </p:txBody>
      </p:sp>
      <p:sp>
        <p:nvSpPr>
          <p:cNvPr id="3" name="Subtítulo 2">
            <a:extLst>
              <a:ext uri="{FF2B5EF4-FFF2-40B4-BE49-F238E27FC236}">
                <a16:creationId xmlns:a16="http://schemas.microsoft.com/office/drawing/2014/main" id="{FCA0FE09-498C-4C96-96D9-51264BD281E3}"/>
              </a:ext>
            </a:extLst>
          </p:cNvPr>
          <p:cNvSpPr>
            <a:spLocks noGrp="1"/>
          </p:cNvSpPr>
          <p:nvPr>
            <p:ph type="subTitle" idx="1"/>
          </p:nvPr>
        </p:nvSpPr>
        <p:spPr>
          <a:xfrm>
            <a:off x="838201" y="3602038"/>
            <a:ext cx="80702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sp>
        <p:nvSpPr>
          <p:cNvPr id="4" name="Marcador de fecha 3">
            <a:extLst>
              <a:ext uri="{FF2B5EF4-FFF2-40B4-BE49-F238E27FC236}">
                <a16:creationId xmlns:a16="http://schemas.microsoft.com/office/drawing/2014/main" id="{E029E16D-2F81-4FB6-BDB6-242659F14C3D}"/>
              </a:ext>
            </a:extLst>
          </p:cNvPr>
          <p:cNvSpPr>
            <a:spLocks noGrp="1"/>
          </p:cNvSpPr>
          <p:nvPr>
            <p:ph type="dt" sz="half" idx="10"/>
          </p:nvPr>
        </p:nvSpPr>
        <p:spPr/>
        <p:txBody>
          <a:bodyPr/>
          <a:lstStyle/>
          <a:p>
            <a:fld id="{E94F1980-1F96-4C72-BC52-AB690A299606}" type="datetimeFigureOut">
              <a:rPr lang="es-EC" smtClean="0"/>
              <a:t>31/8/2021</a:t>
            </a:fld>
            <a:endParaRPr lang="es-EC"/>
          </a:p>
        </p:txBody>
      </p:sp>
      <p:sp>
        <p:nvSpPr>
          <p:cNvPr id="5" name="Marcador de pie de página 4">
            <a:extLst>
              <a:ext uri="{FF2B5EF4-FFF2-40B4-BE49-F238E27FC236}">
                <a16:creationId xmlns:a16="http://schemas.microsoft.com/office/drawing/2014/main" id="{3FE2796D-AAB3-43A5-97C7-6B167479F2D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9B2BCEC-1F9E-4C9C-9CAB-E74F92F225D9}"/>
              </a:ext>
            </a:extLst>
          </p:cNvPr>
          <p:cNvSpPr>
            <a:spLocks noGrp="1"/>
          </p:cNvSpPr>
          <p:nvPr>
            <p:ph type="sldNum" sz="quarter" idx="12"/>
          </p:nvPr>
        </p:nvSpPr>
        <p:spPr/>
        <p:txBody>
          <a:bodyPr/>
          <a:lstStyle/>
          <a:p>
            <a:fld id="{4AA3E53E-808A-4BEC-B8D6-385C017600E5}" type="slidenum">
              <a:rPr lang="es-EC" smtClean="0"/>
              <a:t>‹Nº›</a:t>
            </a:fld>
            <a:endParaRPr lang="es-EC"/>
          </a:p>
        </p:txBody>
      </p:sp>
      <p:pic>
        <p:nvPicPr>
          <p:cNvPr id="12" name="Imagen 11">
            <a:extLst>
              <a:ext uri="{FF2B5EF4-FFF2-40B4-BE49-F238E27FC236}">
                <a16:creationId xmlns:a16="http://schemas.microsoft.com/office/drawing/2014/main" id="{BD59F856-AE11-442F-8383-95EC04E57D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45" y="0"/>
            <a:ext cx="12167419" cy="6885710"/>
          </a:xfrm>
          <a:prstGeom prst="rect">
            <a:avLst/>
          </a:prstGeom>
        </p:spPr>
      </p:pic>
    </p:spTree>
    <p:extLst>
      <p:ext uri="{BB962C8B-B14F-4D97-AF65-F5344CB8AC3E}">
        <p14:creationId xmlns:p14="http://schemas.microsoft.com/office/powerpoint/2010/main" val="173987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660823-6A0A-407E-84A5-0F44E922EB2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387551B-C2BC-47FD-83BE-10A50F86B91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D8E1B2E-DE5F-48B7-AC63-34B0462DF9C7}"/>
              </a:ext>
            </a:extLst>
          </p:cNvPr>
          <p:cNvSpPr>
            <a:spLocks noGrp="1"/>
          </p:cNvSpPr>
          <p:nvPr>
            <p:ph type="dt" sz="half" idx="10"/>
          </p:nvPr>
        </p:nvSpPr>
        <p:spPr/>
        <p:txBody>
          <a:bodyPr/>
          <a:lstStyle/>
          <a:p>
            <a:fld id="{E94F1980-1F96-4C72-BC52-AB690A299606}" type="datetimeFigureOut">
              <a:rPr lang="es-EC" smtClean="0"/>
              <a:t>31/8/2021</a:t>
            </a:fld>
            <a:endParaRPr lang="es-EC"/>
          </a:p>
        </p:txBody>
      </p:sp>
      <p:sp>
        <p:nvSpPr>
          <p:cNvPr id="5" name="Marcador de pie de página 4">
            <a:extLst>
              <a:ext uri="{FF2B5EF4-FFF2-40B4-BE49-F238E27FC236}">
                <a16:creationId xmlns:a16="http://schemas.microsoft.com/office/drawing/2014/main" id="{49289AA7-0D32-4D50-8F2F-56E03AE131F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7C1AC3D-4143-4A2A-8127-E03F176985F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72821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1DB6CD-01D4-4E4B-BD88-E13E9F03F7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65B9D3A-6E29-4C07-BBD4-83F8A9F6D3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C1D24B9-289E-4F9E-8886-012117414968}"/>
              </a:ext>
            </a:extLst>
          </p:cNvPr>
          <p:cNvSpPr>
            <a:spLocks noGrp="1"/>
          </p:cNvSpPr>
          <p:nvPr>
            <p:ph type="dt" sz="half" idx="10"/>
          </p:nvPr>
        </p:nvSpPr>
        <p:spPr/>
        <p:txBody>
          <a:bodyPr/>
          <a:lstStyle/>
          <a:p>
            <a:fld id="{E94F1980-1F96-4C72-BC52-AB690A299606}" type="datetimeFigureOut">
              <a:rPr lang="es-EC" smtClean="0"/>
              <a:t>31/8/2021</a:t>
            </a:fld>
            <a:endParaRPr lang="es-EC"/>
          </a:p>
        </p:txBody>
      </p:sp>
      <p:sp>
        <p:nvSpPr>
          <p:cNvPr id="5" name="Marcador de pie de página 4">
            <a:extLst>
              <a:ext uri="{FF2B5EF4-FFF2-40B4-BE49-F238E27FC236}">
                <a16:creationId xmlns:a16="http://schemas.microsoft.com/office/drawing/2014/main" id="{A58252AE-9D66-4343-B714-D0781E134F6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367FBB3-3A1F-47A2-B949-FE98DFA02238}"/>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86472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3999F-E20D-4723-8F4A-960EE3B3E8EA}"/>
              </a:ext>
            </a:extLst>
          </p:cNvPr>
          <p:cNvSpPr>
            <a:spLocks noGrp="1"/>
          </p:cNvSpPr>
          <p:nvPr>
            <p:ph type="title"/>
          </p:nvPr>
        </p:nvSpPr>
        <p:spPr/>
        <p:txBody>
          <a:bodyPr>
            <a:normAutofit/>
          </a:bodyPr>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8769018-52D5-4C1A-A074-125249C5FED3}"/>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2FE733F-A3CA-492A-8912-FD0DEFE50D8C}"/>
              </a:ext>
            </a:extLst>
          </p:cNvPr>
          <p:cNvSpPr>
            <a:spLocks noGrp="1"/>
          </p:cNvSpPr>
          <p:nvPr>
            <p:ph type="dt" sz="half" idx="10"/>
          </p:nvPr>
        </p:nvSpPr>
        <p:spPr/>
        <p:txBody>
          <a:bodyPr/>
          <a:lstStyle/>
          <a:p>
            <a:fld id="{E94F1980-1F96-4C72-BC52-AB690A299606}" type="datetimeFigureOut">
              <a:rPr lang="es-EC" smtClean="0"/>
              <a:t>31/8/2021</a:t>
            </a:fld>
            <a:endParaRPr lang="es-EC"/>
          </a:p>
        </p:txBody>
      </p:sp>
      <p:sp>
        <p:nvSpPr>
          <p:cNvPr id="5" name="Marcador de pie de página 4">
            <a:extLst>
              <a:ext uri="{FF2B5EF4-FFF2-40B4-BE49-F238E27FC236}">
                <a16:creationId xmlns:a16="http://schemas.microsoft.com/office/drawing/2014/main" id="{3644285C-834E-43EC-B1F1-182A20EA188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39F7A5D-60ED-4295-B61F-3CDD99311DA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63401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47909-CF9D-4E24-BE14-DBD8AA21CA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E94EA7E-867C-48A0-BA85-9CC3D51BEE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92BCC73-C42F-4107-9A8B-B60F08156676}"/>
              </a:ext>
            </a:extLst>
          </p:cNvPr>
          <p:cNvSpPr>
            <a:spLocks noGrp="1"/>
          </p:cNvSpPr>
          <p:nvPr>
            <p:ph type="dt" sz="half" idx="10"/>
          </p:nvPr>
        </p:nvSpPr>
        <p:spPr/>
        <p:txBody>
          <a:bodyPr/>
          <a:lstStyle/>
          <a:p>
            <a:fld id="{E94F1980-1F96-4C72-BC52-AB690A299606}" type="datetimeFigureOut">
              <a:rPr lang="es-EC" smtClean="0"/>
              <a:t>31/8/2021</a:t>
            </a:fld>
            <a:endParaRPr lang="es-EC"/>
          </a:p>
        </p:txBody>
      </p:sp>
      <p:sp>
        <p:nvSpPr>
          <p:cNvPr id="5" name="Marcador de pie de página 4">
            <a:extLst>
              <a:ext uri="{FF2B5EF4-FFF2-40B4-BE49-F238E27FC236}">
                <a16:creationId xmlns:a16="http://schemas.microsoft.com/office/drawing/2014/main" id="{9D8CDBBF-5CA0-4001-B899-0CB4BAB0CF4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D448C36-CD97-479D-8BA2-C3B5E3536227}"/>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15009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FE4E53-5F59-406D-9C24-1F33C1B2F7E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1101226-F168-4C3F-8C3D-1D25DBA84A4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E97B4B5B-6FF4-4CCC-B800-A8C9C8F6F5C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F5E5FC71-0D9B-47C3-966B-240AF585AF69}"/>
              </a:ext>
            </a:extLst>
          </p:cNvPr>
          <p:cNvSpPr>
            <a:spLocks noGrp="1"/>
          </p:cNvSpPr>
          <p:nvPr>
            <p:ph type="dt" sz="half" idx="10"/>
          </p:nvPr>
        </p:nvSpPr>
        <p:spPr/>
        <p:txBody>
          <a:bodyPr/>
          <a:lstStyle/>
          <a:p>
            <a:fld id="{E94F1980-1F96-4C72-BC52-AB690A299606}" type="datetimeFigureOut">
              <a:rPr lang="es-EC" smtClean="0"/>
              <a:t>31/8/2021</a:t>
            </a:fld>
            <a:endParaRPr lang="es-EC"/>
          </a:p>
        </p:txBody>
      </p:sp>
      <p:sp>
        <p:nvSpPr>
          <p:cNvPr id="6" name="Marcador de pie de página 5">
            <a:extLst>
              <a:ext uri="{FF2B5EF4-FFF2-40B4-BE49-F238E27FC236}">
                <a16:creationId xmlns:a16="http://schemas.microsoft.com/office/drawing/2014/main" id="{302FA2B6-9D55-45EF-8546-B0E02547D63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D72DAF3-EB68-4E58-805A-2E9449D63F7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91237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6800D-5B04-49CD-B53F-04A43EEC896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72EEAE8-09EE-4E4F-A8ED-EACF2B80C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D79657-3505-4E01-A437-0555438BD5B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2CAE897B-FE05-446E-B20F-99ED6FE00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48F1C2A-3D97-4976-8D28-66C04C1717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E58FE1F0-F4F5-401C-A203-25E23F438BBC}"/>
              </a:ext>
            </a:extLst>
          </p:cNvPr>
          <p:cNvSpPr>
            <a:spLocks noGrp="1"/>
          </p:cNvSpPr>
          <p:nvPr>
            <p:ph type="dt" sz="half" idx="10"/>
          </p:nvPr>
        </p:nvSpPr>
        <p:spPr/>
        <p:txBody>
          <a:bodyPr/>
          <a:lstStyle/>
          <a:p>
            <a:fld id="{E94F1980-1F96-4C72-BC52-AB690A299606}" type="datetimeFigureOut">
              <a:rPr lang="es-EC" smtClean="0"/>
              <a:t>31/8/2021</a:t>
            </a:fld>
            <a:endParaRPr lang="es-EC"/>
          </a:p>
        </p:txBody>
      </p:sp>
      <p:sp>
        <p:nvSpPr>
          <p:cNvPr id="8" name="Marcador de pie de página 7">
            <a:extLst>
              <a:ext uri="{FF2B5EF4-FFF2-40B4-BE49-F238E27FC236}">
                <a16:creationId xmlns:a16="http://schemas.microsoft.com/office/drawing/2014/main" id="{FB255BB4-778F-4D68-B2D9-831E2257EDA4}"/>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D243F70A-4958-40CB-8C91-F6518E641BE5}"/>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308285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C906F-6D17-4A7B-9DC1-3CBDCB7B1BB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8DB0315-15FC-4092-AE5E-74A938A068C0}"/>
              </a:ext>
            </a:extLst>
          </p:cNvPr>
          <p:cNvSpPr>
            <a:spLocks noGrp="1"/>
          </p:cNvSpPr>
          <p:nvPr>
            <p:ph type="dt" sz="half" idx="10"/>
          </p:nvPr>
        </p:nvSpPr>
        <p:spPr/>
        <p:txBody>
          <a:bodyPr/>
          <a:lstStyle/>
          <a:p>
            <a:fld id="{E94F1980-1F96-4C72-BC52-AB690A299606}" type="datetimeFigureOut">
              <a:rPr lang="es-EC" smtClean="0"/>
              <a:t>31/8/2021</a:t>
            </a:fld>
            <a:endParaRPr lang="es-EC"/>
          </a:p>
        </p:txBody>
      </p:sp>
      <p:sp>
        <p:nvSpPr>
          <p:cNvPr id="4" name="Marcador de pie de página 3">
            <a:extLst>
              <a:ext uri="{FF2B5EF4-FFF2-40B4-BE49-F238E27FC236}">
                <a16:creationId xmlns:a16="http://schemas.microsoft.com/office/drawing/2014/main" id="{AE1E63BE-0603-4D2D-B39A-FBBE211EE486}"/>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3DBF8B8-C83B-4D06-BF57-284C83734505}"/>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163782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C62E53A-DA9D-4E1C-94A9-A8B412A674B9}"/>
              </a:ext>
            </a:extLst>
          </p:cNvPr>
          <p:cNvSpPr>
            <a:spLocks noGrp="1"/>
          </p:cNvSpPr>
          <p:nvPr>
            <p:ph type="dt" sz="half" idx="10"/>
          </p:nvPr>
        </p:nvSpPr>
        <p:spPr/>
        <p:txBody>
          <a:bodyPr/>
          <a:lstStyle/>
          <a:p>
            <a:fld id="{E94F1980-1F96-4C72-BC52-AB690A299606}" type="datetimeFigureOut">
              <a:rPr lang="es-EC" smtClean="0"/>
              <a:t>31/8/2021</a:t>
            </a:fld>
            <a:endParaRPr lang="es-EC"/>
          </a:p>
        </p:txBody>
      </p:sp>
      <p:sp>
        <p:nvSpPr>
          <p:cNvPr id="3" name="Marcador de pie de página 2">
            <a:extLst>
              <a:ext uri="{FF2B5EF4-FFF2-40B4-BE49-F238E27FC236}">
                <a16:creationId xmlns:a16="http://schemas.microsoft.com/office/drawing/2014/main" id="{971151FD-9498-4A66-BBA7-C439CFE9C5FF}"/>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8BA18C74-44F7-49F3-BD63-C21BE943DA58}"/>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72387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0AB1AF-3A6C-4A7D-A5BC-E45B18BA36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6095936-3BF8-4931-AEC3-59143EBE8A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7932CF39-AF70-45AF-9ADF-544C7EAC4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57A0355-69C7-4E55-9A91-AE8608A86E67}"/>
              </a:ext>
            </a:extLst>
          </p:cNvPr>
          <p:cNvSpPr>
            <a:spLocks noGrp="1"/>
          </p:cNvSpPr>
          <p:nvPr>
            <p:ph type="dt" sz="half" idx="10"/>
          </p:nvPr>
        </p:nvSpPr>
        <p:spPr/>
        <p:txBody>
          <a:bodyPr/>
          <a:lstStyle/>
          <a:p>
            <a:fld id="{E94F1980-1F96-4C72-BC52-AB690A299606}" type="datetimeFigureOut">
              <a:rPr lang="es-EC" smtClean="0"/>
              <a:t>31/8/2021</a:t>
            </a:fld>
            <a:endParaRPr lang="es-EC"/>
          </a:p>
        </p:txBody>
      </p:sp>
      <p:sp>
        <p:nvSpPr>
          <p:cNvPr id="6" name="Marcador de pie de página 5">
            <a:extLst>
              <a:ext uri="{FF2B5EF4-FFF2-40B4-BE49-F238E27FC236}">
                <a16:creationId xmlns:a16="http://schemas.microsoft.com/office/drawing/2014/main" id="{C6179C6F-7AF5-494E-AF91-768CC0219D4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2F8D7A3-99B0-4AD4-AFB4-9298D0E727D1}"/>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332005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F39E79-A46F-436D-A1B1-34514D59C3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75E2FA73-B955-4F73-B13F-C3DB5FCED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BF3A9068-8406-4B82-B2B4-DED25E974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152DDC-7D42-4E3C-A0E6-27DCEB1D1A5A}"/>
              </a:ext>
            </a:extLst>
          </p:cNvPr>
          <p:cNvSpPr>
            <a:spLocks noGrp="1"/>
          </p:cNvSpPr>
          <p:nvPr>
            <p:ph type="dt" sz="half" idx="10"/>
          </p:nvPr>
        </p:nvSpPr>
        <p:spPr/>
        <p:txBody>
          <a:bodyPr/>
          <a:lstStyle/>
          <a:p>
            <a:fld id="{E94F1980-1F96-4C72-BC52-AB690A299606}" type="datetimeFigureOut">
              <a:rPr lang="es-EC" smtClean="0"/>
              <a:t>31/8/2021</a:t>
            </a:fld>
            <a:endParaRPr lang="es-EC"/>
          </a:p>
        </p:txBody>
      </p:sp>
      <p:sp>
        <p:nvSpPr>
          <p:cNvPr id="6" name="Marcador de pie de página 5">
            <a:extLst>
              <a:ext uri="{FF2B5EF4-FFF2-40B4-BE49-F238E27FC236}">
                <a16:creationId xmlns:a16="http://schemas.microsoft.com/office/drawing/2014/main" id="{195EF50F-A41B-40A7-B1AA-BED9FB19153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7A8CBCF0-234E-455E-AD9F-2E85388E9AAB}"/>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1831695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E3417AC5-4863-464D-B9F6-D26DA8D21FB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837830"/>
            <a:ext cx="12192000" cy="1047880"/>
          </a:xfrm>
          <a:prstGeom prst="rect">
            <a:avLst/>
          </a:prstGeom>
        </p:spPr>
      </p:pic>
      <p:sp>
        <p:nvSpPr>
          <p:cNvPr id="2" name="Marcador de título 1">
            <a:extLst>
              <a:ext uri="{FF2B5EF4-FFF2-40B4-BE49-F238E27FC236}">
                <a16:creationId xmlns:a16="http://schemas.microsoft.com/office/drawing/2014/main" id="{094517E5-B96F-4A98-ABD4-0782CD7AC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901170C-5DDA-40DE-B061-AEB8D65EE8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9236687-FEE9-4E9F-A7C8-A6FE0D62C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1980-1F96-4C72-BC52-AB690A299606}" type="datetimeFigureOut">
              <a:rPr lang="es-EC" smtClean="0"/>
              <a:t>31/8/2021</a:t>
            </a:fld>
            <a:endParaRPr lang="es-EC"/>
          </a:p>
        </p:txBody>
      </p:sp>
      <p:sp>
        <p:nvSpPr>
          <p:cNvPr id="5" name="Marcador de pie de página 4">
            <a:extLst>
              <a:ext uri="{FF2B5EF4-FFF2-40B4-BE49-F238E27FC236}">
                <a16:creationId xmlns:a16="http://schemas.microsoft.com/office/drawing/2014/main" id="{3AF1C877-2C16-42F2-B7E0-F52C4A7B4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C03788A5-2104-41F2-B20C-DCA2292E1769}"/>
              </a:ext>
            </a:extLst>
          </p:cNvPr>
          <p:cNvSpPr>
            <a:spLocks noGrp="1"/>
          </p:cNvSpPr>
          <p:nvPr>
            <p:ph type="sldNum" sz="quarter" idx="4"/>
          </p:nvPr>
        </p:nvSpPr>
        <p:spPr>
          <a:xfrm>
            <a:off x="8610600" y="620394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3E53E-808A-4BEC-B8D6-385C017600E5}" type="slidenum">
              <a:rPr lang="es-EC" smtClean="0"/>
              <a:t>‹Nº›</a:t>
            </a:fld>
            <a:endParaRPr lang="es-EC"/>
          </a:p>
        </p:txBody>
      </p:sp>
    </p:spTree>
    <p:extLst>
      <p:ext uri="{BB962C8B-B14F-4D97-AF65-F5344CB8AC3E}">
        <p14:creationId xmlns:p14="http://schemas.microsoft.com/office/powerpoint/2010/main" val="237792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92848-90CE-4345-A008-BBF3D0007D1A}"/>
              </a:ext>
            </a:extLst>
          </p:cNvPr>
          <p:cNvSpPr>
            <a:spLocks noGrp="1"/>
          </p:cNvSpPr>
          <p:nvPr>
            <p:ph type="ctrTitle"/>
          </p:nvPr>
        </p:nvSpPr>
        <p:spPr>
          <a:xfrm>
            <a:off x="838201" y="1122363"/>
            <a:ext cx="8716616" cy="2387600"/>
          </a:xfrm>
        </p:spPr>
        <p:txBody>
          <a:bodyPr>
            <a:normAutofit/>
          </a:bodyPr>
          <a:lstStyle/>
          <a:p>
            <a:r>
              <a:rPr lang="es-EC" sz="2800" b="1" dirty="0">
                <a:effectLst/>
                <a:latin typeface="Times New Roman" panose="02020603050405020304" pitchFamily="18" charset="0"/>
                <a:ea typeface="Calibri" panose="020F0502020204030204" pitchFamily="34" charset="0"/>
                <a:cs typeface="Times New Roman" panose="02020603050405020304" pitchFamily="18" charset="0"/>
              </a:rPr>
              <a:t>“EVALUACIÓN DE RIESGOS PSICOSOCIALES EN UNA EMPRESA DE EQUIPOS CONTRA INCENDIO MEDIANTE LA </a:t>
            </a:r>
            <a:r>
              <a:rPr lang="es-EC" sz="2800" b="1">
                <a:effectLst/>
                <a:latin typeface="Times New Roman" panose="02020603050405020304" pitchFamily="18" charset="0"/>
                <a:ea typeface="Calibri" panose="020F0502020204030204" pitchFamily="34" charset="0"/>
                <a:cs typeface="Times New Roman" panose="02020603050405020304" pitchFamily="18" charset="0"/>
              </a:rPr>
              <a:t>METODOLOGÍA F-PSICO </a:t>
            </a:r>
            <a:r>
              <a:rPr lang="es-EC" sz="2800" b="1" dirty="0">
                <a:effectLst/>
                <a:latin typeface="Times New Roman" panose="02020603050405020304" pitchFamily="18" charset="0"/>
                <a:ea typeface="Calibri" panose="020F0502020204030204" pitchFamily="34" charset="0"/>
                <a:cs typeface="Times New Roman" panose="02020603050405020304" pitchFamily="18" charset="0"/>
              </a:rPr>
              <a:t>4.0” </a:t>
            </a:r>
            <a:endParaRPr lang="es-EC" sz="7200" dirty="0"/>
          </a:p>
        </p:txBody>
      </p:sp>
      <p:sp>
        <p:nvSpPr>
          <p:cNvPr id="3" name="Subtítulo 2">
            <a:extLst>
              <a:ext uri="{FF2B5EF4-FFF2-40B4-BE49-F238E27FC236}">
                <a16:creationId xmlns:a16="http://schemas.microsoft.com/office/drawing/2014/main" id="{9BE72425-3523-42F9-824F-3A719446FE35}"/>
              </a:ext>
            </a:extLst>
          </p:cNvPr>
          <p:cNvSpPr>
            <a:spLocks noGrp="1"/>
          </p:cNvSpPr>
          <p:nvPr>
            <p:ph type="subTitle" idx="1"/>
          </p:nvPr>
        </p:nvSpPr>
        <p:spPr>
          <a:xfrm>
            <a:off x="3528391" y="4397168"/>
            <a:ext cx="8070272" cy="1655762"/>
          </a:xfrm>
        </p:spPr>
        <p:txBody>
          <a:bodyPr/>
          <a:lstStyle/>
          <a:p>
            <a:endParaRPr lang="es-ES" dirty="0"/>
          </a:p>
          <a:p>
            <a:r>
              <a:rPr lang="es-ES" sz="2800" dirty="0"/>
              <a:t>Carlos Alejandro Díaz Celi</a:t>
            </a:r>
            <a:endParaRPr lang="es-EC" sz="2800" dirty="0"/>
          </a:p>
        </p:txBody>
      </p:sp>
    </p:spTree>
    <p:extLst>
      <p:ext uri="{BB962C8B-B14F-4D97-AF65-F5344CB8AC3E}">
        <p14:creationId xmlns:p14="http://schemas.microsoft.com/office/powerpoint/2010/main" val="11834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EF681-F2BB-4F15-A109-D793DD49022C}"/>
              </a:ext>
            </a:extLst>
          </p:cNvPr>
          <p:cNvSpPr>
            <a:spLocks noGrp="1"/>
          </p:cNvSpPr>
          <p:nvPr>
            <p:ph type="title"/>
          </p:nvPr>
        </p:nvSpPr>
        <p:spPr/>
        <p:txBody>
          <a:bodyPr/>
          <a:lstStyle/>
          <a:p>
            <a:r>
              <a:rPr lang="es-ES" b="1" dirty="0"/>
              <a:t>Cuantificación del riesgo</a:t>
            </a:r>
            <a:endParaRPr lang="es-EC" b="1" dirty="0"/>
          </a:p>
        </p:txBody>
      </p:sp>
      <p:graphicFrame>
        <p:nvGraphicFramePr>
          <p:cNvPr id="9" name="Tabla 9">
            <a:extLst>
              <a:ext uri="{FF2B5EF4-FFF2-40B4-BE49-F238E27FC236}">
                <a16:creationId xmlns:a16="http://schemas.microsoft.com/office/drawing/2014/main" id="{9BFCF61C-8F16-4916-A11C-60ED4DF598B9}"/>
              </a:ext>
            </a:extLst>
          </p:cNvPr>
          <p:cNvGraphicFramePr>
            <a:graphicFrameLocks noGrp="1"/>
          </p:cNvGraphicFramePr>
          <p:nvPr>
            <p:ph idx="1"/>
            <p:extLst>
              <p:ext uri="{D42A27DB-BD31-4B8C-83A1-F6EECF244321}">
                <p14:modId xmlns:p14="http://schemas.microsoft.com/office/powerpoint/2010/main" val="3731690244"/>
              </p:ext>
            </p:extLst>
          </p:nvPr>
        </p:nvGraphicFramePr>
        <p:xfrm>
          <a:off x="1802296" y="1690688"/>
          <a:ext cx="7620000" cy="3505780"/>
        </p:xfrm>
        <a:graphic>
          <a:graphicData uri="http://schemas.openxmlformats.org/drawingml/2006/table">
            <a:tbl>
              <a:tblPr firstRow="1" bandRow="1">
                <a:tableStyleId>{93296810-A885-4BE3-A3E7-6D5BEEA58F35}</a:tableStyleId>
              </a:tblPr>
              <a:tblGrid>
                <a:gridCol w="3810000">
                  <a:extLst>
                    <a:ext uri="{9D8B030D-6E8A-4147-A177-3AD203B41FA5}">
                      <a16:colId xmlns:a16="http://schemas.microsoft.com/office/drawing/2014/main" val="2423832246"/>
                    </a:ext>
                  </a:extLst>
                </a:gridCol>
                <a:gridCol w="3810000">
                  <a:extLst>
                    <a:ext uri="{9D8B030D-6E8A-4147-A177-3AD203B41FA5}">
                      <a16:colId xmlns:a16="http://schemas.microsoft.com/office/drawing/2014/main" val="3154633095"/>
                    </a:ext>
                  </a:extLst>
                </a:gridCol>
              </a:tblGrid>
              <a:tr h="701156">
                <a:tc>
                  <a:txBody>
                    <a:bodyPr/>
                    <a:lstStyle/>
                    <a:p>
                      <a:pPr algn="ctr"/>
                      <a:r>
                        <a:rPr lang="es-ES" sz="2400" b="1" dirty="0"/>
                        <a:t>Percentil Obtenido</a:t>
                      </a:r>
                      <a:endParaRPr lang="es-EC" sz="2400" b="1" dirty="0"/>
                    </a:p>
                  </a:txBody>
                  <a:tcPr/>
                </a:tc>
                <a:tc>
                  <a:txBody>
                    <a:bodyPr/>
                    <a:lstStyle/>
                    <a:p>
                      <a:pPr algn="ctr"/>
                      <a:r>
                        <a:rPr lang="es-ES" sz="2400" dirty="0"/>
                        <a:t>Riesgo</a:t>
                      </a:r>
                      <a:endParaRPr lang="es-EC" sz="2400" dirty="0"/>
                    </a:p>
                  </a:txBody>
                  <a:tcPr/>
                </a:tc>
                <a:extLst>
                  <a:ext uri="{0D108BD9-81ED-4DB2-BD59-A6C34878D82A}">
                    <a16:rowId xmlns:a16="http://schemas.microsoft.com/office/drawing/2014/main" val="1967032134"/>
                  </a:ext>
                </a:extLst>
              </a:tr>
              <a:tr h="701156">
                <a:tc>
                  <a:txBody>
                    <a:bodyPr/>
                    <a:lstStyle/>
                    <a:p>
                      <a:pPr algn="just"/>
                      <a:r>
                        <a:rPr lang="es-EC" sz="2400" b="1" kern="1200" dirty="0">
                          <a:solidFill>
                            <a:schemeClr val="dk1"/>
                          </a:solidFill>
                          <a:effectLst/>
                        </a:rPr>
                        <a:t>Percentil ≥ P85</a:t>
                      </a:r>
                      <a:endParaRPr lang="es-EC" sz="2400" b="1" dirty="0"/>
                    </a:p>
                  </a:txBody>
                  <a:tcPr/>
                </a:tc>
                <a:tc>
                  <a:txBody>
                    <a:bodyPr/>
                    <a:lstStyle/>
                    <a:p>
                      <a:pPr algn="just"/>
                      <a:r>
                        <a:rPr lang="es-ES" sz="2400" dirty="0"/>
                        <a:t>Muy elevado</a:t>
                      </a:r>
                      <a:endParaRPr lang="es-EC" sz="2400" dirty="0"/>
                    </a:p>
                  </a:txBody>
                  <a:tcPr/>
                </a:tc>
                <a:extLst>
                  <a:ext uri="{0D108BD9-81ED-4DB2-BD59-A6C34878D82A}">
                    <a16:rowId xmlns:a16="http://schemas.microsoft.com/office/drawing/2014/main" val="3503133928"/>
                  </a:ext>
                </a:extLst>
              </a:tr>
              <a:tr h="701156">
                <a:tc>
                  <a:txBody>
                    <a:bodyPr/>
                    <a:lstStyle/>
                    <a:p>
                      <a:pPr algn="just"/>
                      <a:r>
                        <a:rPr lang="es-EC" sz="2400" b="1" kern="1200" dirty="0">
                          <a:solidFill>
                            <a:schemeClr val="dk1"/>
                          </a:solidFill>
                          <a:effectLst/>
                        </a:rPr>
                        <a:t>P75 ≤ Percentil ˂ P85</a:t>
                      </a:r>
                      <a:endParaRPr lang="es-EC" sz="2400" b="1" dirty="0"/>
                    </a:p>
                  </a:txBody>
                  <a:tcPr/>
                </a:tc>
                <a:tc>
                  <a:txBody>
                    <a:bodyPr/>
                    <a:lstStyle/>
                    <a:p>
                      <a:pPr algn="just"/>
                      <a:r>
                        <a:rPr lang="es-ES" sz="2400" dirty="0"/>
                        <a:t>Elevado</a:t>
                      </a:r>
                      <a:endParaRPr lang="es-EC" sz="2400" dirty="0"/>
                    </a:p>
                  </a:txBody>
                  <a:tcPr/>
                </a:tc>
                <a:extLst>
                  <a:ext uri="{0D108BD9-81ED-4DB2-BD59-A6C34878D82A}">
                    <a16:rowId xmlns:a16="http://schemas.microsoft.com/office/drawing/2014/main" val="4053599813"/>
                  </a:ext>
                </a:extLst>
              </a:tr>
              <a:tr h="701156">
                <a:tc>
                  <a:txBody>
                    <a:bodyPr/>
                    <a:lstStyle/>
                    <a:p>
                      <a:pPr algn="just"/>
                      <a:r>
                        <a:rPr lang="es-EC" sz="2400" b="1" kern="1200" dirty="0">
                          <a:solidFill>
                            <a:schemeClr val="dk1"/>
                          </a:solidFill>
                          <a:effectLst/>
                        </a:rPr>
                        <a:t>P65 ≤ Percentil ˂ P75</a:t>
                      </a:r>
                      <a:endParaRPr lang="es-EC" sz="2400" b="1" dirty="0"/>
                    </a:p>
                  </a:txBody>
                  <a:tcPr/>
                </a:tc>
                <a:tc>
                  <a:txBody>
                    <a:bodyPr/>
                    <a:lstStyle/>
                    <a:p>
                      <a:pPr algn="just"/>
                      <a:r>
                        <a:rPr lang="es-ES" sz="2400" dirty="0"/>
                        <a:t>Moderado</a:t>
                      </a:r>
                      <a:endParaRPr lang="es-EC" sz="2400" dirty="0"/>
                    </a:p>
                  </a:txBody>
                  <a:tcPr/>
                </a:tc>
                <a:extLst>
                  <a:ext uri="{0D108BD9-81ED-4DB2-BD59-A6C34878D82A}">
                    <a16:rowId xmlns:a16="http://schemas.microsoft.com/office/drawing/2014/main" val="1221709634"/>
                  </a:ext>
                </a:extLst>
              </a:tr>
              <a:tr h="701156">
                <a:tc>
                  <a:txBody>
                    <a:bodyPr/>
                    <a:lstStyle/>
                    <a:p>
                      <a:pPr algn="just"/>
                      <a:r>
                        <a:rPr lang="es-EC" sz="2400" b="1" kern="1200" dirty="0">
                          <a:solidFill>
                            <a:schemeClr val="dk1"/>
                          </a:solidFill>
                          <a:effectLst/>
                        </a:rPr>
                        <a:t>Percentil ˂ P65</a:t>
                      </a:r>
                      <a:endParaRPr lang="es-EC" sz="2400" b="1" dirty="0"/>
                    </a:p>
                  </a:txBody>
                  <a:tcPr/>
                </a:tc>
                <a:tc>
                  <a:txBody>
                    <a:bodyPr/>
                    <a:lstStyle/>
                    <a:p>
                      <a:pPr algn="just"/>
                      <a:r>
                        <a:rPr lang="es-ES" sz="2400" dirty="0"/>
                        <a:t>Situación adecuada</a:t>
                      </a:r>
                      <a:endParaRPr lang="es-EC" sz="2400" dirty="0"/>
                    </a:p>
                  </a:txBody>
                  <a:tcPr/>
                </a:tc>
                <a:extLst>
                  <a:ext uri="{0D108BD9-81ED-4DB2-BD59-A6C34878D82A}">
                    <a16:rowId xmlns:a16="http://schemas.microsoft.com/office/drawing/2014/main" val="61318622"/>
                  </a:ext>
                </a:extLst>
              </a:tr>
            </a:tbl>
          </a:graphicData>
        </a:graphic>
      </p:graphicFrame>
    </p:spTree>
    <p:extLst>
      <p:ext uri="{BB962C8B-B14F-4D97-AF65-F5344CB8AC3E}">
        <p14:creationId xmlns:p14="http://schemas.microsoft.com/office/powerpoint/2010/main" val="3798238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52473-714B-440C-8D7B-B9A04CABFD27}"/>
              </a:ext>
            </a:extLst>
          </p:cNvPr>
          <p:cNvSpPr>
            <a:spLocks noGrp="1"/>
          </p:cNvSpPr>
          <p:nvPr>
            <p:ph type="title"/>
          </p:nvPr>
        </p:nvSpPr>
        <p:spPr>
          <a:xfrm>
            <a:off x="527824" y="2766218"/>
            <a:ext cx="10515600" cy="1325563"/>
          </a:xfrm>
        </p:spPr>
        <p:txBody>
          <a:bodyPr/>
          <a:lstStyle/>
          <a:p>
            <a:r>
              <a:rPr lang="es-ES" sz="3600" b="1" dirty="0"/>
              <a:t>Resultados</a:t>
            </a:r>
            <a:r>
              <a:rPr lang="es-ES" b="1" dirty="0"/>
              <a:t> </a:t>
            </a:r>
            <a:endParaRPr lang="es-EC" b="1" dirty="0"/>
          </a:p>
        </p:txBody>
      </p:sp>
      <p:pic>
        <p:nvPicPr>
          <p:cNvPr id="4" name="Marcador de contenido 3">
            <a:extLst>
              <a:ext uri="{FF2B5EF4-FFF2-40B4-BE49-F238E27FC236}">
                <a16:creationId xmlns:a16="http://schemas.microsoft.com/office/drawing/2014/main" id="{1EBAE37D-8178-410C-A2A9-36DA70720C50}"/>
              </a:ext>
            </a:extLst>
          </p:cNvPr>
          <p:cNvPicPr>
            <a:picLocks noGrp="1"/>
          </p:cNvPicPr>
          <p:nvPr>
            <p:ph idx="1"/>
          </p:nvPr>
        </p:nvPicPr>
        <p:blipFill rotWithShape="1">
          <a:blip r:embed="rId2"/>
          <a:srcRect l="31442" t="21449" r="32670" b="11572"/>
          <a:stretch/>
        </p:blipFill>
        <p:spPr bwMode="auto">
          <a:xfrm>
            <a:off x="4973444" y="133815"/>
            <a:ext cx="6358054" cy="63367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487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A88747-B582-4DC2-B060-7A73A582D729}"/>
              </a:ext>
            </a:extLst>
          </p:cNvPr>
          <p:cNvSpPr>
            <a:spLocks noGrp="1"/>
          </p:cNvSpPr>
          <p:nvPr>
            <p:ph type="title"/>
          </p:nvPr>
        </p:nvSpPr>
        <p:spPr>
          <a:xfrm>
            <a:off x="838200" y="365125"/>
            <a:ext cx="10515600" cy="727695"/>
          </a:xfrm>
        </p:spPr>
        <p:txBody>
          <a:bodyPr/>
          <a:lstStyle/>
          <a:p>
            <a:r>
              <a:rPr lang="es-ES" b="1" dirty="0"/>
              <a:t>Plan de Intervención</a:t>
            </a:r>
            <a:endParaRPr lang="es-EC" b="1" dirty="0"/>
          </a:p>
        </p:txBody>
      </p:sp>
      <p:pic>
        <p:nvPicPr>
          <p:cNvPr id="5" name="Marcador de contenido 4">
            <a:extLst>
              <a:ext uri="{FF2B5EF4-FFF2-40B4-BE49-F238E27FC236}">
                <a16:creationId xmlns:a16="http://schemas.microsoft.com/office/drawing/2014/main" id="{91FA1391-ECC0-4BAA-8AFB-7BA0E89A9518}"/>
              </a:ext>
            </a:extLst>
          </p:cNvPr>
          <p:cNvPicPr>
            <a:picLocks noGrp="1" noChangeAspect="1"/>
          </p:cNvPicPr>
          <p:nvPr>
            <p:ph idx="1"/>
          </p:nvPr>
        </p:nvPicPr>
        <p:blipFill rotWithShape="1">
          <a:blip r:embed="rId2"/>
          <a:srcRect l="9977" t="31451" r="43151" b="15331"/>
          <a:stretch/>
        </p:blipFill>
        <p:spPr>
          <a:xfrm>
            <a:off x="2406947" y="1092820"/>
            <a:ext cx="8459835" cy="5400055"/>
          </a:xfrm>
        </p:spPr>
      </p:pic>
    </p:spTree>
    <p:extLst>
      <p:ext uri="{BB962C8B-B14F-4D97-AF65-F5344CB8AC3E}">
        <p14:creationId xmlns:p14="http://schemas.microsoft.com/office/powerpoint/2010/main" val="3068912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FB020D0E-8D1F-476B-930B-53DB5415EEA8}"/>
              </a:ext>
            </a:extLst>
          </p:cNvPr>
          <p:cNvSpPr txBox="1">
            <a:spLocks/>
          </p:cNvSpPr>
          <p:nvPr/>
        </p:nvSpPr>
        <p:spPr>
          <a:xfrm>
            <a:off x="838200" y="365125"/>
            <a:ext cx="10515600" cy="727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S" b="1"/>
              <a:t>Plan de Intervención</a:t>
            </a:r>
            <a:endParaRPr lang="es-EC" b="1" dirty="0"/>
          </a:p>
        </p:txBody>
      </p:sp>
      <p:pic>
        <p:nvPicPr>
          <p:cNvPr id="12" name="Marcador de contenido 11">
            <a:extLst>
              <a:ext uri="{FF2B5EF4-FFF2-40B4-BE49-F238E27FC236}">
                <a16:creationId xmlns:a16="http://schemas.microsoft.com/office/drawing/2014/main" id="{5A115061-700C-4AEF-9CE1-2005DC5B961D}"/>
              </a:ext>
            </a:extLst>
          </p:cNvPr>
          <p:cNvPicPr>
            <a:picLocks noGrp="1" noChangeAspect="1"/>
          </p:cNvPicPr>
          <p:nvPr>
            <p:ph idx="1"/>
          </p:nvPr>
        </p:nvPicPr>
        <p:blipFill rotWithShape="1">
          <a:blip r:embed="rId2"/>
          <a:srcRect l="8043" t="28156" r="37152" b="11924"/>
          <a:stretch/>
        </p:blipFill>
        <p:spPr>
          <a:xfrm>
            <a:off x="2398643" y="1205948"/>
            <a:ext cx="8719931" cy="5286927"/>
          </a:xfrm>
        </p:spPr>
      </p:pic>
    </p:spTree>
    <p:extLst>
      <p:ext uri="{BB962C8B-B14F-4D97-AF65-F5344CB8AC3E}">
        <p14:creationId xmlns:p14="http://schemas.microsoft.com/office/powerpoint/2010/main" val="337628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2443F1F0-BAFB-4B23-8DB1-53C1CDC3E4D5}"/>
              </a:ext>
            </a:extLst>
          </p:cNvPr>
          <p:cNvPicPr>
            <a:picLocks noGrp="1" noChangeAspect="1"/>
          </p:cNvPicPr>
          <p:nvPr>
            <p:ph idx="1"/>
          </p:nvPr>
        </p:nvPicPr>
        <p:blipFill rotWithShape="1">
          <a:blip r:embed="rId2"/>
          <a:srcRect l="7962" t="40883" r="36988" b="29576"/>
          <a:stretch/>
        </p:blipFill>
        <p:spPr>
          <a:xfrm>
            <a:off x="2491408" y="1860595"/>
            <a:ext cx="8811203" cy="2658396"/>
          </a:xfrm>
        </p:spPr>
      </p:pic>
      <p:sp>
        <p:nvSpPr>
          <p:cNvPr id="5" name="Título 1">
            <a:extLst>
              <a:ext uri="{FF2B5EF4-FFF2-40B4-BE49-F238E27FC236}">
                <a16:creationId xmlns:a16="http://schemas.microsoft.com/office/drawing/2014/main" id="{3C8410CE-B148-4AC4-911B-C57BC0220B66}"/>
              </a:ext>
            </a:extLst>
          </p:cNvPr>
          <p:cNvSpPr txBox="1">
            <a:spLocks/>
          </p:cNvSpPr>
          <p:nvPr/>
        </p:nvSpPr>
        <p:spPr>
          <a:xfrm>
            <a:off x="838200" y="365125"/>
            <a:ext cx="10515600" cy="727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S" b="1"/>
              <a:t>Plan de Intervención</a:t>
            </a:r>
            <a:endParaRPr lang="es-EC" b="1" dirty="0"/>
          </a:p>
        </p:txBody>
      </p:sp>
    </p:spTree>
    <p:extLst>
      <p:ext uri="{BB962C8B-B14F-4D97-AF65-F5344CB8AC3E}">
        <p14:creationId xmlns:p14="http://schemas.microsoft.com/office/powerpoint/2010/main" val="1335751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517756-90F7-4E8F-A9F7-25C7D7B7DA78}"/>
              </a:ext>
            </a:extLst>
          </p:cNvPr>
          <p:cNvSpPr txBox="1">
            <a:spLocks/>
          </p:cNvSpPr>
          <p:nvPr/>
        </p:nvSpPr>
        <p:spPr>
          <a:xfrm>
            <a:off x="838200" y="365125"/>
            <a:ext cx="10515600" cy="727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S" b="1"/>
              <a:t>Plan de Intervención</a:t>
            </a:r>
            <a:endParaRPr lang="es-EC" b="1" dirty="0"/>
          </a:p>
        </p:txBody>
      </p:sp>
      <p:pic>
        <p:nvPicPr>
          <p:cNvPr id="9" name="Marcador de contenido 5">
            <a:extLst>
              <a:ext uri="{FF2B5EF4-FFF2-40B4-BE49-F238E27FC236}">
                <a16:creationId xmlns:a16="http://schemas.microsoft.com/office/drawing/2014/main" id="{C1DC6926-B99F-43D1-9C68-59B2250A4D84}"/>
              </a:ext>
            </a:extLst>
          </p:cNvPr>
          <p:cNvPicPr>
            <a:picLocks noGrp="1" noChangeAspect="1"/>
          </p:cNvPicPr>
          <p:nvPr>
            <p:ph idx="1"/>
          </p:nvPr>
        </p:nvPicPr>
        <p:blipFill rotWithShape="1">
          <a:blip r:embed="rId2"/>
          <a:srcRect l="7950" t="50324" r="37329" b="22266"/>
          <a:stretch/>
        </p:blipFill>
        <p:spPr>
          <a:xfrm>
            <a:off x="2451650" y="2385391"/>
            <a:ext cx="8799531" cy="2478157"/>
          </a:xfrm>
          <a:prstGeom prst="rect">
            <a:avLst/>
          </a:prstGeom>
        </p:spPr>
      </p:pic>
    </p:spTree>
    <p:extLst>
      <p:ext uri="{BB962C8B-B14F-4D97-AF65-F5344CB8AC3E}">
        <p14:creationId xmlns:p14="http://schemas.microsoft.com/office/powerpoint/2010/main" val="39670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91EAFC-DBB9-408D-9729-B8EE3AB0C306}"/>
              </a:ext>
            </a:extLst>
          </p:cNvPr>
          <p:cNvSpPr>
            <a:spLocks noGrp="1"/>
          </p:cNvSpPr>
          <p:nvPr>
            <p:ph type="title"/>
          </p:nvPr>
        </p:nvSpPr>
        <p:spPr/>
        <p:txBody>
          <a:bodyPr/>
          <a:lstStyle/>
          <a:p>
            <a:r>
              <a:rPr lang="es-ES" b="1" dirty="0"/>
              <a:t>Conclusiones </a:t>
            </a:r>
            <a:endParaRPr lang="es-EC" b="1" dirty="0"/>
          </a:p>
        </p:txBody>
      </p:sp>
      <p:sp>
        <p:nvSpPr>
          <p:cNvPr id="3" name="Marcador de contenido 2">
            <a:extLst>
              <a:ext uri="{FF2B5EF4-FFF2-40B4-BE49-F238E27FC236}">
                <a16:creationId xmlns:a16="http://schemas.microsoft.com/office/drawing/2014/main" id="{65D28316-A599-4FA7-9778-DD1F3FAEA08C}"/>
              </a:ext>
            </a:extLst>
          </p:cNvPr>
          <p:cNvSpPr>
            <a:spLocks noGrp="1"/>
          </p:cNvSpPr>
          <p:nvPr>
            <p:ph idx="1"/>
          </p:nvPr>
        </p:nvSpPr>
        <p:spPr>
          <a:xfrm>
            <a:off x="838200" y="1690688"/>
            <a:ext cx="10515600" cy="4486275"/>
          </a:xfrm>
        </p:spPr>
        <p:txBody>
          <a:bodyPr>
            <a:normAutofit fontScale="40000" lnSpcReduction="20000"/>
          </a:bodyPr>
          <a:lstStyle/>
          <a:p>
            <a:pPr marL="342900" lvl="0" indent="-342900" algn="just">
              <a:lnSpc>
                <a:spcPct val="200000"/>
              </a:lnSpc>
              <a:buFont typeface="Symbol" panose="05050102010706020507" pitchFamily="18" charset="2"/>
              <a:buChar char=""/>
            </a:pPr>
            <a:r>
              <a:rPr lang="es-EC" sz="3600" dirty="0">
                <a:effectLst/>
                <a:ea typeface="Calibri" panose="020F0502020204030204" pitchFamily="34" charset="0"/>
                <a:cs typeface="Arial" panose="020B0604020202020204" pitchFamily="34" charset="0"/>
              </a:rPr>
              <a:t>En el ámbito sociodemográfico la empresa cuenta en su mayoría con colaboradores jóvenes, adicional a esto se encuentra bien equilibrado en la distribución tiendo 8 trabajadores hombres y 7 trabajadores mujeres.</a:t>
            </a:r>
          </a:p>
          <a:p>
            <a:pPr marL="342900" lvl="0" indent="-342900" algn="just">
              <a:lnSpc>
                <a:spcPct val="200000"/>
              </a:lnSpc>
              <a:buFont typeface="Symbol" panose="05050102010706020507" pitchFamily="18" charset="2"/>
              <a:buChar char=""/>
            </a:pPr>
            <a:r>
              <a:rPr lang="es-EC" sz="3600" dirty="0">
                <a:effectLst/>
                <a:ea typeface="Calibri" panose="020F0502020204030204" pitchFamily="34" charset="0"/>
                <a:cs typeface="Arial" panose="020B0604020202020204" pitchFamily="34" charset="0"/>
              </a:rPr>
              <a:t>Con una priorización de riesgos se definió que los que más están causando inconvenientes en la empresa son los siguientes: participación/ supervisión, carga de trabajo, demanda psicológica, relaciones y apoyo social. Estos factores son los que presentan un nivel de riesgo muy elevado en comparación con los demás riesgos y los que necesitan una pronta accionar.</a:t>
            </a:r>
          </a:p>
          <a:p>
            <a:pPr marL="342900" lvl="0" indent="-342900" algn="just">
              <a:lnSpc>
                <a:spcPct val="200000"/>
              </a:lnSpc>
              <a:spcAft>
                <a:spcPts val="800"/>
              </a:spcAft>
              <a:buFont typeface="Symbol" panose="05050102010706020507" pitchFamily="18" charset="2"/>
              <a:buChar char=""/>
            </a:pPr>
            <a:r>
              <a:rPr lang="es-EC" sz="3600" dirty="0">
                <a:effectLst/>
                <a:ea typeface="Calibri" panose="020F0502020204030204" pitchFamily="34" charset="0"/>
                <a:cs typeface="Arial" panose="020B0604020202020204" pitchFamily="34" charset="0"/>
              </a:rPr>
              <a:t>La situación en general de la empresa CAMEIN, con más de 30 años de no haber realizado un estudio de esta índole, los resultados son satisfactorios, pero no quiere decir que no sea necesario tomar medidas correctivas y preventivas según la planificación, de no cumplir con lo planeado los valores pueden subir debido a que los factores que presentan un nivel de riesgo alto, tienen relación directa con los que se encuentra en nivel moderado y pueden variar de no tomar acciones.</a:t>
            </a:r>
          </a:p>
          <a:p>
            <a:pPr marL="0" indent="0">
              <a:buNone/>
            </a:pPr>
            <a:endParaRPr lang="es-EC" dirty="0"/>
          </a:p>
        </p:txBody>
      </p:sp>
    </p:spTree>
    <p:extLst>
      <p:ext uri="{BB962C8B-B14F-4D97-AF65-F5344CB8AC3E}">
        <p14:creationId xmlns:p14="http://schemas.microsoft.com/office/powerpoint/2010/main" val="2796725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8FAB0B-AEB7-4075-9D8B-58AFA80CBB34}"/>
              </a:ext>
            </a:extLst>
          </p:cNvPr>
          <p:cNvSpPr>
            <a:spLocks noGrp="1"/>
          </p:cNvSpPr>
          <p:nvPr>
            <p:ph type="title"/>
          </p:nvPr>
        </p:nvSpPr>
        <p:spPr/>
        <p:txBody>
          <a:bodyPr/>
          <a:lstStyle/>
          <a:p>
            <a:r>
              <a:rPr lang="es-ES" b="1" dirty="0"/>
              <a:t>Recomendaciones</a:t>
            </a:r>
            <a:endParaRPr lang="es-EC" b="1" dirty="0"/>
          </a:p>
        </p:txBody>
      </p:sp>
      <p:sp>
        <p:nvSpPr>
          <p:cNvPr id="3" name="Marcador de contenido 2">
            <a:extLst>
              <a:ext uri="{FF2B5EF4-FFF2-40B4-BE49-F238E27FC236}">
                <a16:creationId xmlns:a16="http://schemas.microsoft.com/office/drawing/2014/main" id="{62367BA7-8AB6-44A7-9D50-8C2DF193657E}"/>
              </a:ext>
            </a:extLst>
          </p:cNvPr>
          <p:cNvSpPr>
            <a:spLocks noGrp="1"/>
          </p:cNvSpPr>
          <p:nvPr>
            <p:ph idx="1"/>
          </p:nvPr>
        </p:nvSpPr>
        <p:spPr/>
        <p:txBody>
          <a:bodyPr/>
          <a:lstStyle/>
          <a:p>
            <a:pPr marL="342900" lvl="0" indent="-342900" algn="just">
              <a:lnSpc>
                <a:spcPct val="200000"/>
              </a:lnSpc>
              <a:buFont typeface="Symbol" panose="05050102010706020507" pitchFamily="18" charset="2"/>
              <a:buChar char=""/>
            </a:pPr>
            <a:r>
              <a:rPr lang="es-EC" sz="1800" dirty="0">
                <a:effectLst/>
                <a:ea typeface="Calibri" panose="020F0502020204030204" pitchFamily="34" charset="0"/>
                <a:cs typeface="Arial" panose="020B0604020202020204" pitchFamily="34" charset="0"/>
              </a:rPr>
              <a:t>Cuando se realizó el levantamiento de datos mediante el formulario de la metodología FPSICO 4.0, algunos de los colaboradores tenían inconvenientes con el significado de algunas palabras muy técnicas, por lo que se debería cambiar desde la academia en la estandarización y validación del cuestionario en el Ecuador.</a:t>
            </a:r>
          </a:p>
          <a:p>
            <a:pPr marL="342900" lvl="0" indent="-342900" algn="just">
              <a:lnSpc>
                <a:spcPct val="200000"/>
              </a:lnSpc>
              <a:spcAft>
                <a:spcPts val="800"/>
              </a:spcAft>
              <a:buFont typeface="Symbol" panose="05050102010706020507" pitchFamily="18" charset="2"/>
              <a:buChar char=""/>
            </a:pPr>
            <a:r>
              <a:rPr lang="es-EC" sz="1800" dirty="0">
                <a:effectLst/>
                <a:ea typeface="Calibri" panose="020F0502020204030204" pitchFamily="34" charset="0"/>
                <a:cs typeface="Times New Roman" panose="02020603050405020304" pitchFamily="18" charset="0"/>
              </a:rPr>
              <a:t>Se recomienda aplicar las medidas correctivas y preventivas planteadas en el plan de intervención en los factores que tienen un nivel de riesgo muy elevado, para que en el plazo de un año se vuelva a realizar una evaluación para determinar que las condiciones de trabajo han mejorado.</a:t>
            </a:r>
            <a:endParaRPr lang="es-EC" sz="1800" dirty="0">
              <a:effectLst/>
              <a:ea typeface="Calibri" panose="020F0502020204030204" pitchFamily="34" charset="0"/>
              <a:cs typeface="Arial" panose="020B0604020202020204" pitchFamily="34" charset="0"/>
            </a:endParaRPr>
          </a:p>
          <a:p>
            <a:pPr marL="0" indent="0">
              <a:buNone/>
            </a:pPr>
            <a:endParaRPr lang="es-EC" dirty="0"/>
          </a:p>
        </p:txBody>
      </p:sp>
    </p:spTree>
    <p:extLst>
      <p:ext uri="{BB962C8B-B14F-4D97-AF65-F5344CB8AC3E}">
        <p14:creationId xmlns:p14="http://schemas.microsoft.com/office/powerpoint/2010/main" val="4229901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1B20C0-30DB-4E2F-BF75-2E503A9DABBA}"/>
              </a:ext>
            </a:extLst>
          </p:cNvPr>
          <p:cNvSpPr>
            <a:spLocks noGrp="1"/>
          </p:cNvSpPr>
          <p:nvPr>
            <p:ph type="title"/>
          </p:nvPr>
        </p:nvSpPr>
        <p:spPr/>
        <p:txBody>
          <a:bodyPr>
            <a:normAutofit/>
          </a:bodyPr>
          <a:lstStyle/>
          <a:p>
            <a:pPr algn="ctr"/>
            <a:r>
              <a:rPr lang="es-ES" sz="6600" b="1" dirty="0">
                <a:solidFill>
                  <a:schemeClr val="accent6"/>
                </a:solidFill>
                <a:latin typeface="Times New Roman" panose="02020603050405020304" pitchFamily="18" charset="0"/>
                <a:cs typeface="Times New Roman" panose="02020603050405020304" pitchFamily="18" charset="0"/>
              </a:rPr>
              <a:t>GRACIAS </a:t>
            </a:r>
            <a:endParaRPr lang="es-EC" sz="6600" b="1" dirty="0">
              <a:solidFill>
                <a:schemeClr val="accent6"/>
              </a:solidFill>
              <a:latin typeface="Times New Roman" panose="02020603050405020304" pitchFamily="18" charset="0"/>
              <a:cs typeface="Times New Roman" panose="02020603050405020304" pitchFamily="18" charset="0"/>
            </a:endParaRPr>
          </a:p>
        </p:txBody>
      </p:sp>
      <p:pic>
        <p:nvPicPr>
          <p:cNvPr id="2050" name="Picture 2" descr="Graduation Toss Cap GIF - Graduation TossCap Happy - Descubre &amp;amp; Comparte  GIFs | Gif, Gifs, Gif animados">
            <a:extLst>
              <a:ext uri="{FF2B5EF4-FFF2-40B4-BE49-F238E27FC236}">
                <a16:creationId xmlns:a16="http://schemas.microsoft.com/office/drawing/2014/main" id="{538E4043-049F-448C-98BA-8C1F714F9FF2}"/>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4275" y="2153441"/>
            <a:ext cx="5658264" cy="3181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27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52337-8BFE-4937-B363-49690B7ABCDE}"/>
              </a:ext>
            </a:extLst>
          </p:cNvPr>
          <p:cNvSpPr>
            <a:spLocks noGrp="1"/>
          </p:cNvSpPr>
          <p:nvPr>
            <p:ph type="title"/>
          </p:nvPr>
        </p:nvSpPr>
        <p:spPr/>
        <p:txBody>
          <a:bodyPr/>
          <a:lstStyle/>
          <a:p>
            <a:r>
              <a:rPr lang="es-ES" b="1" dirty="0"/>
              <a:t>Conceptos Generales</a:t>
            </a:r>
            <a:endParaRPr lang="es-EC" b="1" dirty="0"/>
          </a:p>
        </p:txBody>
      </p:sp>
      <p:sp>
        <p:nvSpPr>
          <p:cNvPr id="3" name="Marcador de contenido 2">
            <a:extLst>
              <a:ext uri="{FF2B5EF4-FFF2-40B4-BE49-F238E27FC236}">
                <a16:creationId xmlns:a16="http://schemas.microsoft.com/office/drawing/2014/main" id="{9815DF16-0A84-4D2D-93CB-6E49B3585B31}"/>
              </a:ext>
            </a:extLst>
          </p:cNvPr>
          <p:cNvSpPr>
            <a:spLocks noGrp="1"/>
          </p:cNvSpPr>
          <p:nvPr>
            <p:ph idx="1"/>
          </p:nvPr>
        </p:nvSpPr>
        <p:spPr/>
        <p:txBody>
          <a:bodyPr/>
          <a:lstStyle/>
          <a:p>
            <a:pPr algn="just">
              <a:lnSpc>
                <a:spcPct val="150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Se considera factor psicosocial a las:</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p>
            <a:pPr marL="449580" algn="just">
              <a:lnSpc>
                <a:spcPct val="150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“Condiciones presentes en una situación laboral, directamente relacionadas con la organización, el contenido y la realización del trabajo que afectan positiva o negativamente al desarrollo y a la salud física, psíquica o social del trabajador. Cuando son percibidos negativamente, se convierten en factores de riesgo, pudiendo ocasionar daño psicológico, fisiológico o social” </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(Herrera Espinoza &amp; Gaeta González, 2017, pág. 46)</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s-EC" dirty="0"/>
          </a:p>
        </p:txBody>
      </p:sp>
      <p:pic>
        <p:nvPicPr>
          <p:cNvPr id="5" name="Imagen 4">
            <a:extLst>
              <a:ext uri="{FF2B5EF4-FFF2-40B4-BE49-F238E27FC236}">
                <a16:creationId xmlns:a16="http://schemas.microsoft.com/office/drawing/2014/main" id="{3664D143-88C4-4037-9F9B-8AE0891B8CD2}"/>
              </a:ext>
            </a:extLst>
          </p:cNvPr>
          <p:cNvPicPr>
            <a:picLocks noChangeAspect="1"/>
          </p:cNvPicPr>
          <p:nvPr/>
        </p:nvPicPr>
        <p:blipFill rotWithShape="1">
          <a:blip r:embed="rId2"/>
          <a:srcRect l="14456" t="28202" r="42718" b="21532"/>
          <a:stretch/>
        </p:blipFill>
        <p:spPr>
          <a:xfrm>
            <a:off x="6811617" y="4227442"/>
            <a:ext cx="3158754" cy="20844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1583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DB0C8-67A6-4DF8-A61F-2217F306BE46}"/>
              </a:ext>
            </a:extLst>
          </p:cNvPr>
          <p:cNvSpPr>
            <a:spLocks noGrp="1"/>
          </p:cNvSpPr>
          <p:nvPr>
            <p:ph type="title"/>
          </p:nvPr>
        </p:nvSpPr>
        <p:spPr/>
        <p:txBody>
          <a:bodyPr/>
          <a:lstStyle/>
          <a:p>
            <a:r>
              <a:rPr lang="es-ES" b="1" dirty="0"/>
              <a:t>Conceptos Generales</a:t>
            </a:r>
            <a:endParaRPr lang="es-EC" b="1" dirty="0"/>
          </a:p>
        </p:txBody>
      </p:sp>
      <p:sp>
        <p:nvSpPr>
          <p:cNvPr id="3" name="Marcador de contenido 2">
            <a:extLst>
              <a:ext uri="{FF2B5EF4-FFF2-40B4-BE49-F238E27FC236}">
                <a16:creationId xmlns:a16="http://schemas.microsoft.com/office/drawing/2014/main" id="{FBAF69A0-3270-4886-8D85-610A6BC3343E}"/>
              </a:ext>
            </a:extLst>
          </p:cNvPr>
          <p:cNvSpPr>
            <a:spLocks noGrp="1"/>
          </p:cNvSpPr>
          <p:nvPr>
            <p:ph idx="1"/>
          </p:nvPr>
        </p:nvSpPr>
        <p:spPr/>
        <p:txBody>
          <a:bodyPr>
            <a:normAutofit/>
          </a:bodyPr>
          <a:lstStyle/>
          <a:p>
            <a:pPr marL="0" indent="0">
              <a:lnSpc>
                <a:spcPct val="150000"/>
              </a:lnSpc>
              <a:buNone/>
            </a:pPr>
            <a:endParaRPr lang="es-EC" sz="1800" dirty="0">
              <a:effectLst/>
              <a:ea typeface="Calibri" panose="020F0502020204030204" pitchFamily="34" charset="0"/>
            </a:endParaRPr>
          </a:p>
          <a:p>
            <a:pPr algn="just">
              <a:lnSpc>
                <a:spcPct val="150000"/>
              </a:lnSpc>
              <a:spcAft>
                <a:spcPts val="800"/>
              </a:spcAft>
            </a:pPr>
            <a:r>
              <a:rPr lang="es-EC" sz="1800" dirty="0">
                <a:effectLst/>
                <a:ea typeface="Calibri" panose="020F0502020204030204" pitchFamily="34" charset="0"/>
                <a:cs typeface="Times New Roman" panose="02020603050405020304" pitchFamily="18" charset="0"/>
              </a:rPr>
              <a:t>Los riesgos psicosociales, en el ámbito laboral  </a:t>
            </a:r>
            <a:r>
              <a:rPr lang="es-ES" sz="1800" dirty="0">
                <a:effectLst/>
                <a:ea typeface="Calibri" panose="020F0502020204030204" pitchFamily="34" charset="0"/>
                <a:cs typeface="Times New Roman" panose="02020603050405020304" pitchFamily="18" charset="0"/>
              </a:rPr>
              <a:t>(Ficapal &amp; Boada, 2012)</a:t>
            </a:r>
            <a:r>
              <a:rPr lang="es-EC" sz="1800" dirty="0">
                <a:effectLst/>
                <a:ea typeface="Calibri" panose="020F0502020204030204" pitchFamily="34" charset="0"/>
                <a:cs typeface="Times New Roman" panose="02020603050405020304" pitchFamily="18" charset="0"/>
              </a:rPr>
              <a:t> lo define como: </a:t>
            </a:r>
            <a:endParaRPr lang="es-EC" sz="1800" dirty="0">
              <a:effectLst/>
              <a:ea typeface="Calibri" panose="020F0502020204030204" pitchFamily="34" charset="0"/>
              <a:cs typeface="Arial" panose="020B0604020202020204" pitchFamily="34" charset="0"/>
            </a:endParaRPr>
          </a:p>
          <a:p>
            <a:pPr marL="220980" indent="0" algn="just">
              <a:lnSpc>
                <a:spcPct val="150000"/>
              </a:lnSpc>
              <a:spcAft>
                <a:spcPts val="800"/>
              </a:spcAft>
              <a:buNone/>
            </a:pPr>
            <a:r>
              <a:rPr lang="es-EC" sz="1800" dirty="0">
                <a:ea typeface="Calibri" panose="020F0502020204030204" pitchFamily="34" charset="0"/>
                <a:cs typeface="Times New Roman" panose="02020603050405020304" pitchFamily="18" charset="0"/>
              </a:rPr>
              <a:t>	</a:t>
            </a:r>
            <a:r>
              <a:rPr lang="es-EC" sz="1800" dirty="0">
                <a:effectLst/>
                <a:ea typeface="Calibri" panose="020F0502020204030204" pitchFamily="34" charset="0"/>
                <a:cs typeface="Times New Roman" panose="02020603050405020304" pitchFamily="18" charset="0"/>
              </a:rPr>
              <a:t>“Conjunto de patologías, que se expresan en síntomas y/o síndromes, de etiología compleja que 	están directa-mente relacionadas con los aspectos macro organizativos (cultura, valores, estilos de 	liderazgo, etc.), departamentales (relaciones interpersonales, clima laboral, etc.) y personales 	(características de personalidad, competencias profesionales, etc.”. </a:t>
            </a:r>
            <a:r>
              <a:rPr lang="es-ES" sz="1800" dirty="0">
                <a:effectLst/>
                <a:ea typeface="Calibri" panose="020F0502020204030204" pitchFamily="34" charset="0"/>
                <a:cs typeface="Times New Roman" panose="02020603050405020304" pitchFamily="18" charset="0"/>
              </a:rPr>
              <a:t>(pág. 52)</a:t>
            </a:r>
            <a:endParaRPr lang="es-EC" sz="1800" dirty="0">
              <a:effectLst/>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375377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6EA72-CEF6-46D8-9717-3104E0106B14}"/>
              </a:ext>
            </a:extLst>
          </p:cNvPr>
          <p:cNvSpPr>
            <a:spLocks noGrp="1"/>
          </p:cNvSpPr>
          <p:nvPr>
            <p:ph type="title"/>
          </p:nvPr>
        </p:nvSpPr>
        <p:spPr/>
        <p:txBody>
          <a:bodyPr/>
          <a:lstStyle/>
          <a:p>
            <a:r>
              <a:rPr lang="es-ES" b="1" dirty="0"/>
              <a:t>Prevención psicosocial </a:t>
            </a:r>
            <a:endParaRPr lang="es-EC" b="1" dirty="0"/>
          </a:p>
        </p:txBody>
      </p:sp>
      <p:sp>
        <p:nvSpPr>
          <p:cNvPr id="3" name="Marcador de contenido 2">
            <a:extLst>
              <a:ext uri="{FF2B5EF4-FFF2-40B4-BE49-F238E27FC236}">
                <a16:creationId xmlns:a16="http://schemas.microsoft.com/office/drawing/2014/main" id="{B2164DA5-2A1F-4422-922D-CFD56D05E714}"/>
              </a:ext>
            </a:extLst>
          </p:cNvPr>
          <p:cNvSpPr>
            <a:spLocks noGrp="1"/>
          </p:cNvSpPr>
          <p:nvPr>
            <p:ph idx="1"/>
          </p:nvPr>
        </p:nvSpPr>
        <p:spPr/>
        <p:txBody>
          <a:bodyPr/>
          <a:lstStyle/>
          <a:p>
            <a:pPr>
              <a:lnSpc>
                <a:spcPct val="150000"/>
              </a:lnSpc>
            </a:pPr>
            <a:r>
              <a:rPr lang="es-ES" sz="2200" dirty="0">
                <a:cs typeface="Times New Roman" panose="02020603050405020304" pitchFamily="18" charset="0"/>
              </a:rPr>
              <a:t>La psicología como cultura preventiva de riesgo se centra en el entendimiento de varios factores de distinta índole que pueden afectar en el desarrollo del trabajo a nivel psicológico.</a:t>
            </a:r>
          </a:p>
          <a:p>
            <a:endParaRPr lang="es-EC" dirty="0"/>
          </a:p>
        </p:txBody>
      </p:sp>
      <p:pic>
        <p:nvPicPr>
          <p:cNvPr id="5" name="Imagen 4">
            <a:extLst>
              <a:ext uri="{FF2B5EF4-FFF2-40B4-BE49-F238E27FC236}">
                <a16:creationId xmlns:a16="http://schemas.microsoft.com/office/drawing/2014/main" id="{3CE6C3A3-2D57-487B-AFF2-A71AAE7E5C60}"/>
              </a:ext>
            </a:extLst>
          </p:cNvPr>
          <p:cNvPicPr>
            <a:picLocks noChangeAspect="1"/>
          </p:cNvPicPr>
          <p:nvPr/>
        </p:nvPicPr>
        <p:blipFill rotWithShape="1">
          <a:blip r:embed="rId2"/>
          <a:srcRect l="13587" t="32842" r="51956" b="26752"/>
          <a:stretch/>
        </p:blipFill>
        <p:spPr>
          <a:xfrm>
            <a:off x="4671391" y="3429000"/>
            <a:ext cx="3969027" cy="2616803"/>
          </a:xfrm>
          <a:prstGeom prst="rect">
            <a:avLst/>
          </a:prstGeom>
        </p:spPr>
      </p:pic>
    </p:spTree>
    <p:extLst>
      <p:ext uri="{BB962C8B-B14F-4D97-AF65-F5344CB8AC3E}">
        <p14:creationId xmlns:p14="http://schemas.microsoft.com/office/powerpoint/2010/main" val="259034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F5CDD-55EB-4443-B00B-CD1CB6CC42A9}"/>
              </a:ext>
            </a:extLst>
          </p:cNvPr>
          <p:cNvSpPr>
            <a:spLocks noGrp="1"/>
          </p:cNvSpPr>
          <p:nvPr>
            <p:ph type="title"/>
          </p:nvPr>
        </p:nvSpPr>
        <p:spPr>
          <a:xfrm>
            <a:off x="665921" y="1624081"/>
            <a:ext cx="4634948" cy="3080441"/>
          </a:xfrm>
        </p:spPr>
        <p:txBody>
          <a:bodyPr/>
          <a:lstStyle/>
          <a:p>
            <a:r>
              <a:rPr lang="es-ES" b="1" dirty="0"/>
              <a:t>Efectos de los factores psicosociales</a:t>
            </a:r>
            <a:endParaRPr lang="es-EC" b="1" dirty="0"/>
          </a:p>
        </p:txBody>
      </p:sp>
      <p:pic>
        <p:nvPicPr>
          <p:cNvPr id="5" name="Marcador de contenido 4">
            <a:extLst>
              <a:ext uri="{FF2B5EF4-FFF2-40B4-BE49-F238E27FC236}">
                <a16:creationId xmlns:a16="http://schemas.microsoft.com/office/drawing/2014/main" id="{F27BE973-577A-4CAC-8368-4B27DBEBEF18}"/>
              </a:ext>
            </a:extLst>
          </p:cNvPr>
          <p:cNvPicPr>
            <a:picLocks noGrp="1" noChangeAspect="1"/>
          </p:cNvPicPr>
          <p:nvPr>
            <p:ph idx="1"/>
          </p:nvPr>
        </p:nvPicPr>
        <p:blipFill rotWithShape="1">
          <a:blip r:embed="rId2"/>
          <a:srcRect l="11237" t="25812" r="55317" b="9168"/>
          <a:stretch/>
        </p:blipFill>
        <p:spPr>
          <a:xfrm>
            <a:off x="5671929" y="341243"/>
            <a:ext cx="6022628" cy="6175513"/>
          </a:xfrm>
        </p:spPr>
      </p:pic>
    </p:spTree>
    <p:extLst>
      <p:ext uri="{BB962C8B-B14F-4D97-AF65-F5344CB8AC3E}">
        <p14:creationId xmlns:p14="http://schemas.microsoft.com/office/powerpoint/2010/main" val="790985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201060-8BA0-4DE7-B027-DDA4DFACCB66}"/>
              </a:ext>
            </a:extLst>
          </p:cNvPr>
          <p:cNvSpPr>
            <a:spLocks noGrp="1"/>
          </p:cNvSpPr>
          <p:nvPr>
            <p:ph type="title"/>
          </p:nvPr>
        </p:nvSpPr>
        <p:spPr/>
        <p:txBody>
          <a:bodyPr/>
          <a:lstStyle/>
          <a:p>
            <a:r>
              <a:rPr lang="es-ES" b="1" dirty="0"/>
              <a:t>Objetivo General</a:t>
            </a:r>
            <a:endParaRPr lang="es-EC" b="1" dirty="0"/>
          </a:p>
        </p:txBody>
      </p:sp>
      <p:sp>
        <p:nvSpPr>
          <p:cNvPr id="3" name="Marcador de contenido 2">
            <a:extLst>
              <a:ext uri="{FF2B5EF4-FFF2-40B4-BE49-F238E27FC236}">
                <a16:creationId xmlns:a16="http://schemas.microsoft.com/office/drawing/2014/main" id="{79E2DF2F-BD36-4D0C-9328-ED174A796A33}"/>
              </a:ext>
            </a:extLst>
          </p:cNvPr>
          <p:cNvSpPr>
            <a:spLocks noGrp="1"/>
          </p:cNvSpPr>
          <p:nvPr>
            <p:ph idx="1"/>
          </p:nvPr>
        </p:nvSpPr>
        <p:spPr/>
        <p:txBody>
          <a:bodyPr/>
          <a:lstStyle/>
          <a:p>
            <a:pPr>
              <a:lnSpc>
                <a:spcPct val="150000"/>
              </a:lnSpc>
            </a:pPr>
            <a:r>
              <a:rPr lang="es-EC" sz="2000" dirty="0">
                <a:effectLst/>
                <a:ea typeface="Calibri" panose="020F0502020204030204" pitchFamily="34" charset="0"/>
                <a:cs typeface="Times New Roman" panose="02020603050405020304" pitchFamily="18" charset="0"/>
              </a:rPr>
              <a:t>Evaluar de riesgos psicosociales de empresa CAMEIN, a 15 colaboradores del área operativa, mediante la metodología F-Psico versión 4.0, con la finalidad de determinar el nivel de riesgo y proponer medidas preventivas y correctivas para garantizar el bienestar y la salud de los trabajadores.</a:t>
            </a:r>
            <a:endParaRPr lang="es-EC" sz="2000" dirty="0">
              <a:effectLst/>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223116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5F52F-5D8D-44C1-ABD7-4C010E2BA99E}"/>
              </a:ext>
            </a:extLst>
          </p:cNvPr>
          <p:cNvSpPr>
            <a:spLocks noGrp="1"/>
          </p:cNvSpPr>
          <p:nvPr>
            <p:ph type="title"/>
          </p:nvPr>
        </p:nvSpPr>
        <p:spPr/>
        <p:txBody>
          <a:bodyPr/>
          <a:lstStyle/>
          <a:p>
            <a:r>
              <a:rPr lang="es-ES" b="1" dirty="0"/>
              <a:t>Objetivos Específicos</a:t>
            </a:r>
            <a:endParaRPr lang="es-EC" b="1" dirty="0"/>
          </a:p>
        </p:txBody>
      </p:sp>
      <p:sp>
        <p:nvSpPr>
          <p:cNvPr id="3" name="Marcador de contenido 2">
            <a:extLst>
              <a:ext uri="{FF2B5EF4-FFF2-40B4-BE49-F238E27FC236}">
                <a16:creationId xmlns:a16="http://schemas.microsoft.com/office/drawing/2014/main" id="{3C9D69B1-6131-46EA-B8A9-3AD4C2A0A83D}"/>
              </a:ext>
            </a:extLst>
          </p:cNvPr>
          <p:cNvSpPr>
            <a:spLocks noGrp="1"/>
          </p:cNvSpPr>
          <p:nvPr>
            <p:ph idx="1"/>
          </p:nvPr>
        </p:nvSpPr>
        <p:spPr/>
        <p:txBody>
          <a:bodyPr/>
          <a:lstStyle/>
          <a:p>
            <a:pPr marL="342900" lvl="0" indent="-342900" algn="just">
              <a:lnSpc>
                <a:spcPct val="150000"/>
              </a:lnSpc>
              <a:buFont typeface="Symbol" panose="05050102010706020507" pitchFamily="18" charset="2"/>
              <a:buChar char=""/>
            </a:pPr>
            <a:r>
              <a:rPr lang="es-EC" sz="1800" dirty="0">
                <a:effectLst/>
                <a:ea typeface="Calibri" panose="020F0502020204030204" pitchFamily="34" charset="0"/>
                <a:cs typeface="Times New Roman" panose="02020603050405020304" pitchFamily="18" charset="0"/>
              </a:rPr>
              <a:t>Valorar los riesgos psicosociales, mediante la metodología F-Psico versión 4.0 en los colaboradores del área operativa de CAMEIN. </a:t>
            </a:r>
            <a:endParaRPr lang="es-EC" sz="1800" dirty="0">
              <a:effectLst/>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s-EC" sz="1800" dirty="0">
                <a:effectLst/>
                <a:ea typeface="Calibri" panose="020F0502020204030204" pitchFamily="34" charset="0"/>
                <a:cs typeface="Times New Roman" panose="02020603050405020304" pitchFamily="18" charset="0"/>
              </a:rPr>
              <a:t>Identificar los diferentes riesgos psicosociales que predominan en los trabajadores del área operativa, mediante la metodología F-Psico versión 4.0, para encontrar oportunidades de mejora. </a:t>
            </a:r>
            <a:endParaRPr lang="es-EC" sz="1800" dirty="0">
              <a:effectLst/>
              <a:ea typeface="Calibri" panose="020F050202020403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C" sz="1800" dirty="0">
                <a:effectLst/>
                <a:ea typeface="Calibri" panose="020F0502020204030204" pitchFamily="34" charset="0"/>
                <a:cs typeface="Times New Roman" panose="02020603050405020304" pitchFamily="18" charset="0"/>
              </a:rPr>
              <a:t>Elaborar medidas preventivas y de control a través de los resultados obtenidos para garantizar la salud y bienestar de los trabajadores.</a:t>
            </a:r>
            <a:endParaRPr lang="es-EC" sz="1800" dirty="0">
              <a:effectLst/>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259722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9845DD-4DFA-4048-A422-1CB51628E41B}"/>
              </a:ext>
            </a:extLst>
          </p:cNvPr>
          <p:cNvSpPr>
            <a:spLocks noGrp="1"/>
          </p:cNvSpPr>
          <p:nvPr>
            <p:ph type="title"/>
          </p:nvPr>
        </p:nvSpPr>
        <p:spPr/>
        <p:txBody>
          <a:bodyPr/>
          <a:lstStyle/>
          <a:p>
            <a:r>
              <a:rPr lang="es-ES" b="1" dirty="0"/>
              <a:t>Método</a:t>
            </a:r>
            <a:endParaRPr lang="es-EC" b="1" dirty="0"/>
          </a:p>
        </p:txBody>
      </p:sp>
      <p:sp>
        <p:nvSpPr>
          <p:cNvPr id="3" name="Marcador de contenido 2">
            <a:extLst>
              <a:ext uri="{FF2B5EF4-FFF2-40B4-BE49-F238E27FC236}">
                <a16:creationId xmlns:a16="http://schemas.microsoft.com/office/drawing/2014/main" id="{2378F570-6FBD-4A55-A589-CC5019CCFB58}"/>
              </a:ext>
            </a:extLst>
          </p:cNvPr>
          <p:cNvSpPr>
            <a:spLocks noGrp="1"/>
          </p:cNvSpPr>
          <p:nvPr>
            <p:ph idx="1"/>
          </p:nvPr>
        </p:nvSpPr>
        <p:spPr>
          <a:xfrm>
            <a:off x="4661209" y="1449659"/>
            <a:ext cx="7082883" cy="4727304"/>
          </a:xfrm>
        </p:spPr>
        <p:txBody>
          <a:bodyPr>
            <a:normAutofit lnSpcReduction="10000"/>
          </a:bodyPr>
          <a:lstStyle/>
          <a:p>
            <a:pPr>
              <a:lnSpc>
                <a:spcPct val="150000"/>
              </a:lnSpc>
            </a:pPr>
            <a:r>
              <a:rPr lang="es-EC" sz="1800" dirty="0">
                <a:effectLst/>
                <a:ea typeface="Calibri" panose="020F0502020204030204" pitchFamily="34" charset="0"/>
                <a:cs typeface="Times New Roman" panose="02020603050405020304" pitchFamily="18" charset="0"/>
              </a:rPr>
              <a:t>Es de tipo descriptivo- trasversal ya que especifica un proceso, aplicando una metodología, debido a que la investigación se enfoca en la evaluación de riesgos psicosociales de la organización.</a:t>
            </a:r>
          </a:p>
          <a:p>
            <a:pPr>
              <a:lnSpc>
                <a:spcPct val="150000"/>
              </a:lnSpc>
            </a:pPr>
            <a:r>
              <a:rPr lang="es-EC" sz="1800" dirty="0">
                <a:effectLst/>
                <a:ea typeface="Calibri" panose="020F0502020204030204" pitchFamily="34" charset="0"/>
                <a:cs typeface="Arial" panose="020B0604020202020204" pitchFamily="34" charset="0"/>
              </a:rPr>
              <a:t>Modalidad de campo debido a que los datos son recogidos directamente del lugar donde se encuentra el objeto de estudio (in situ), evaluando directamente al personal con la ayuda de medios electrónicos.</a:t>
            </a:r>
          </a:p>
          <a:p>
            <a:pPr>
              <a:lnSpc>
                <a:spcPct val="150000"/>
              </a:lnSpc>
            </a:pPr>
            <a:r>
              <a:rPr lang="es-EC" sz="1800" dirty="0">
                <a:ea typeface="Calibri" panose="020F0502020204030204" pitchFamily="34" charset="0"/>
                <a:cs typeface="Arial" panose="020B0604020202020204" pitchFamily="34" charset="0"/>
              </a:rPr>
              <a:t>Inductivo – Deductivo, debido a que en la investigación parte de un concepto general uno particular.</a:t>
            </a:r>
          </a:p>
          <a:p>
            <a:pPr>
              <a:lnSpc>
                <a:spcPct val="150000"/>
              </a:lnSpc>
            </a:pPr>
            <a:r>
              <a:rPr lang="es-EC" sz="1800" dirty="0">
                <a:ea typeface="Calibri" panose="020F0502020204030204" pitchFamily="34" charset="0"/>
                <a:cs typeface="Arial" panose="020B0604020202020204" pitchFamily="34" charset="0"/>
              </a:rPr>
              <a:t>La empresa cuenta con un total de 18 colaboradores pero para el estudio se tomó a los del área operativa con 15 colaboradores.</a:t>
            </a:r>
            <a:endParaRPr lang="es-EC" sz="1800" dirty="0">
              <a:effectLst/>
              <a:ea typeface="Calibri" panose="020F0502020204030204" pitchFamily="34" charset="0"/>
              <a:cs typeface="Arial" panose="020B0604020202020204" pitchFamily="34" charset="0"/>
            </a:endParaRPr>
          </a:p>
          <a:p>
            <a:endParaRPr lang="es-EC" dirty="0"/>
          </a:p>
        </p:txBody>
      </p:sp>
      <p:sp>
        <p:nvSpPr>
          <p:cNvPr id="4" name="Marcador de contenido 2">
            <a:extLst>
              <a:ext uri="{FF2B5EF4-FFF2-40B4-BE49-F238E27FC236}">
                <a16:creationId xmlns:a16="http://schemas.microsoft.com/office/drawing/2014/main" id="{15548B1B-92F4-4AB2-9C49-9E92607B441C}"/>
              </a:ext>
            </a:extLst>
          </p:cNvPr>
          <p:cNvSpPr txBox="1">
            <a:spLocks/>
          </p:cNvSpPr>
          <p:nvPr/>
        </p:nvSpPr>
        <p:spPr>
          <a:xfrm>
            <a:off x="198056" y="1587639"/>
            <a:ext cx="2997658" cy="4548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EC" sz="2000" b="1" dirty="0">
                <a:ea typeface="Calibri" panose="020F0502020204030204" pitchFamily="34" charset="0"/>
                <a:cs typeface="Times New Roman" panose="02020603050405020304" pitchFamily="18" charset="0"/>
              </a:rPr>
              <a:t>Tipo de estudio: </a:t>
            </a:r>
          </a:p>
          <a:p>
            <a:pPr>
              <a:lnSpc>
                <a:spcPct val="150000"/>
              </a:lnSpc>
            </a:pPr>
            <a:endParaRPr lang="es-EC" sz="2000" b="1" dirty="0">
              <a:ea typeface="Calibri" panose="020F0502020204030204" pitchFamily="34" charset="0"/>
              <a:cs typeface="Times New Roman" panose="02020603050405020304" pitchFamily="18" charset="0"/>
            </a:endParaRPr>
          </a:p>
          <a:p>
            <a:pPr>
              <a:lnSpc>
                <a:spcPct val="150000"/>
              </a:lnSpc>
            </a:pPr>
            <a:r>
              <a:rPr lang="es-EC" sz="2000" b="1" dirty="0">
                <a:ea typeface="Calibri" panose="020F0502020204030204" pitchFamily="34" charset="0"/>
                <a:cs typeface="Arial" panose="020B0604020202020204" pitchFamily="34" charset="0"/>
              </a:rPr>
              <a:t>Modalidad de investigación:</a:t>
            </a:r>
          </a:p>
          <a:p>
            <a:pPr marL="0" indent="0">
              <a:lnSpc>
                <a:spcPct val="150000"/>
              </a:lnSpc>
              <a:buNone/>
            </a:pPr>
            <a:endParaRPr lang="es-EC" sz="2000" b="1" dirty="0">
              <a:ea typeface="Calibri" panose="020F0502020204030204" pitchFamily="34" charset="0"/>
              <a:cs typeface="Arial" panose="020B0604020202020204" pitchFamily="34" charset="0"/>
            </a:endParaRPr>
          </a:p>
          <a:p>
            <a:pPr>
              <a:lnSpc>
                <a:spcPct val="150000"/>
              </a:lnSpc>
            </a:pPr>
            <a:r>
              <a:rPr lang="es-EC" sz="2000" b="1" dirty="0">
                <a:ea typeface="Calibri" panose="020F0502020204030204" pitchFamily="34" charset="0"/>
                <a:cs typeface="Arial" panose="020B0604020202020204" pitchFamily="34" charset="0"/>
              </a:rPr>
              <a:t>Método</a:t>
            </a:r>
            <a:r>
              <a:rPr lang="es-EC" sz="2000" dirty="0">
                <a:ea typeface="Calibri" panose="020F0502020204030204" pitchFamily="34" charset="0"/>
                <a:cs typeface="Arial" panose="020B0604020202020204" pitchFamily="34" charset="0"/>
              </a:rPr>
              <a:t>: </a:t>
            </a:r>
          </a:p>
          <a:p>
            <a:pPr>
              <a:lnSpc>
                <a:spcPct val="150000"/>
              </a:lnSpc>
            </a:pPr>
            <a:endParaRPr lang="es-EC" sz="2000" dirty="0">
              <a:ea typeface="Calibri" panose="020F0502020204030204" pitchFamily="34" charset="0"/>
              <a:cs typeface="Arial" panose="020B0604020202020204" pitchFamily="34" charset="0"/>
            </a:endParaRPr>
          </a:p>
          <a:p>
            <a:pPr>
              <a:lnSpc>
                <a:spcPct val="150000"/>
              </a:lnSpc>
            </a:pPr>
            <a:r>
              <a:rPr lang="es-EC" sz="2000" b="1" dirty="0">
                <a:ea typeface="Calibri" panose="020F0502020204030204" pitchFamily="34" charset="0"/>
                <a:cs typeface="Arial" panose="020B0604020202020204" pitchFamily="34" charset="0"/>
              </a:rPr>
              <a:t>Población y muestra:</a:t>
            </a:r>
            <a:endParaRPr lang="es-EC" sz="2800" dirty="0"/>
          </a:p>
        </p:txBody>
      </p:sp>
      <p:sp>
        <p:nvSpPr>
          <p:cNvPr id="5" name="Flecha: a la derecha 4">
            <a:extLst>
              <a:ext uri="{FF2B5EF4-FFF2-40B4-BE49-F238E27FC236}">
                <a16:creationId xmlns:a16="http://schemas.microsoft.com/office/drawing/2014/main" id="{019E647D-0610-4EC1-A052-E3434B7CAEDB}"/>
              </a:ext>
            </a:extLst>
          </p:cNvPr>
          <p:cNvSpPr/>
          <p:nvPr/>
        </p:nvSpPr>
        <p:spPr>
          <a:xfrm>
            <a:off x="3586006" y="1524001"/>
            <a:ext cx="874644" cy="75854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6" name="Flecha: a la derecha 5">
            <a:extLst>
              <a:ext uri="{FF2B5EF4-FFF2-40B4-BE49-F238E27FC236}">
                <a16:creationId xmlns:a16="http://schemas.microsoft.com/office/drawing/2014/main" id="{1E9E08E2-B95F-4A31-8D35-2461264855C9}"/>
              </a:ext>
            </a:extLst>
          </p:cNvPr>
          <p:cNvSpPr/>
          <p:nvPr/>
        </p:nvSpPr>
        <p:spPr>
          <a:xfrm>
            <a:off x="3586006" y="2794071"/>
            <a:ext cx="874644" cy="75854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7" name="Flecha: a la derecha 6">
            <a:extLst>
              <a:ext uri="{FF2B5EF4-FFF2-40B4-BE49-F238E27FC236}">
                <a16:creationId xmlns:a16="http://schemas.microsoft.com/office/drawing/2014/main" id="{E8530235-682E-462F-97E3-D8E7869D8BD9}"/>
              </a:ext>
            </a:extLst>
          </p:cNvPr>
          <p:cNvSpPr/>
          <p:nvPr/>
        </p:nvSpPr>
        <p:spPr>
          <a:xfrm>
            <a:off x="3586006" y="4138406"/>
            <a:ext cx="874644" cy="75854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8" name="Flecha: a la derecha 7">
            <a:extLst>
              <a:ext uri="{FF2B5EF4-FFF2-40B4-BE49-F238E27FC236}">
                <a16:creationId xmlns:a16="http://schemas.microsoft.com/office/drawing/2014/main" id="{3C4E453E-AF67-4677-81E7-A148815A0BA4}"/>
              </a:ext>
            </a:extLst>
          </p:cNvPr>
          <p:cNvSpPr/>
          <p:nvPr/>
        </p:nvSpPr>
        <p:spPr>
          <a:xfrm>
            <a:off x="3586006" y="5309945"/>
            <a:ext cx="874644" cy="75854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0682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DEB967-5329-459C-B8BB-1F4A26AE99F7}"/>
              </a:ext>
            </a:extLst>
          </p:cNvPr>
          <p:cNvSpPr>
            <a:spLocks noGrp="1"/>
          </p:cNvSpPr>
          <p:nvPr>
            <p:ph type="title"/>
          </p:nvPr>
        </p:nvSpPr>
        <p:spPr/>
        <p:txBody>
          <a:bodyPr/>
          <a:lstStyle/>
          <a:p>
            <a:r>
              <a:rPr lang="es-ES" b="1" dirty="0"/>
              <a:t>Metodología</a:t>
            </a:r>
            <a:endParaRPr lang="es-EC" b="1" dirty="0"/>
          </a:p>
        </p:txBody>
      </p:sp>
      <p:sp>
        <p:nvSpPr>
          <p:cNvPr id="3" name="Marcador de contenido 2">
            <a:extLst>
              <a:ext uri="{FF2B5EF4-FFF2-40B4-BE49-F238E27FC236}">
                <a16:creationId xmlns:a16="http://schemas.microsoft.com/office/drawing/2014/main" id="{C8951547-B333-4BF5-95A0-B90C41E5B63B}"/>
              </a:ext>
            </a:extLst>
          </p:cNvPr>
          <p:cNvSpPr>
            <a:spLocks noGrp="1"/>
          </p:cNvSpPr>
          <p:nvPr>
            <p:ph idx="1"/>
          </p:nvPr>
        </p:nvSpPr>
        <p:spPr>
          <a:xfrm>
            <a:off x="5218771" y="1690688"/>
            <a:ext cx="6135029" cy="4486275"/>
          </a:xfrm>
        </p:spPr>
        <p:txBody>
          <a:bodyPr/>
          <a:lstStyle/>
          <a:p>
            <a:r>
              <a:rPr lang="es-ES" dirty="0"/>
              <a:t>Metodología FPSICO versión 4.0.</a:t>
            </a:r>
          </a:p>
          <a:p>
            <a:endParaRPr lang="es-ES" dirty="0"/>
          </a:p>
          <a:p>
            <a:r>
              <a:rPr lang="es-ES" dirty="0"/>
              <a:t>Compuesto con 44 preguntas algunas de ellas múltiples lo que el número de ítems asciende a 89.</a:t>
            </a:r>
          </a:p>
          <a:p>
            <a:endParaRPr lang="es-ES" dirty="0"/>
          </a:p>
          <a:p>
            <a:r>
              <a:rPr lang="es-ES" dirty="0"/>
              <a:t>El perfil valorativo es una media aritmética que evalúa los factores en percentiles.</a:t>
            </a:r>
          </a:p>
          <a:p>
            <a:endParaRPr lang="es-ES" dirty="0"/>
          </a:p>
          <a:p>
            <a:r>
              <a:rPr lang="es-ES" dirty="0"/>
              <a:t>Evalúa 9 factores de riesgo psicosocial.</a:t>
            </a:r>
            <a:endParaRPr lang="es-EC" dirty="0"/>
          </a:p>
        </p:txBody>
      </p:sp>
      <p:pic>
        <p:nvPicPr>
          <p:cNvPr id="1028" name="Picture 4" descr="El INSST presenta una nueva versión del FPSICO 4.0">
            <a:extLst>
              <a:ext uri="{FF2B5EF4-FFF2-40B4-BE49-F238E27FC236}">
                <a16:creationId xmlns:a16="http://schemas.microsoft.com/office/drawing/2014/main" id="{6A16BADA-B2D7-411C-BAEC-35F7160BF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3542990" cy="369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890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TotalTime>
  <Words>852</Words>
  <Application>Microsoft Office PowerPoint</Application>
  <PresentationFormat>Panorámica</PresentationFormat>
  <Paragraphs>63</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Calibri Light</vt:lpstr>
      <vt:lpstr>Symbol</vt:lpstr>
      <vt:lpstr>Times New Roman</vt:lpstr>
      <vt:lpstr>Tema de Office</vt:lpstr>
      <vt:lpstr>“EVALUACIÓN DE RIESGOS PSICOSOCIALES EN UNA EMPRESA DE EQUIPOS CONTRA INCENDIO MEDIANTE LA METODOLOGÍA F-PSICO 4.0” </vt:lpstr>
      <vt:lpstr>Conceptos Generales</vt:lpstr>
      <vt:lpstr>Conceptos Generales</vt:lpstr>
      <vt:lpstr>Prevención psicosocial </vt:lpstr>
      <vt:lpstr>Efectos de los factores psicosociales</vt:lpstr>
      <vt:lpstr>Objetivo General</vt:lpstr>
      <vt:lpstr>Objetivos Específicos</vt:lpstr>
      <vt:lpstr>Método</vt:lpstr>
      <vt:lpstr>Metodología</vt:lpstr>
      <vt:lpstr>Cuantificación del riesgo</vt:lpstr>
      <vt:lpstr>Resultados </vt:lpstr>
      <vt:lpstr>Plan de Intervención</vt:lpstr>
      <vt:lpstr>Presentación de PowerPoint</vt:lpstr>
      <vt:lpstr>Presentación de PowerPoint</vt:lpstr>
      <vt:lpstr>Presentación de PowerPoint</vt:lpstr>
      <vt:lpstr>Conclusiones </vt:lpstr>
      <vt:lpstr>Recomendaciones</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Diaz</dc:creator>
  <cp:lastModifiedBy>CARLOS</cp:lastModifiedBy>
  <cp:revision>10</cp:revision>
  <dcterms:created xsi:type="dcterms:W3CDTF">2020-06-28T12:49:06Z</dcterms:created>
  <dcterms:modified xsi:type="dcterms:W3CDTF">2021-08-31T17:08:31Z</dcterms:modified>
</cp:coreProperties>
</file>