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57" r:id="rId3"/>
    <p:sldId id="258" r:id="rId4"/>
    <p:sldId id="259" r:id="rId5"/>
    <p:sldId id="262" r:id="rId6"/>
    <p:sldId id="260" r:id="rId7"/>
    <p:sldId id="261" r:id="rId8"/>
    <p:sldId id="265" r:id="rId9"/>
    <p:sldId id="263" r:id="rId10"/>
    <p:sldId id="264"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18A418E-3DB7-459B-8BF7-C4BC549D80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6E2053B2-4D56-419B-8E6D-08784D3426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66947E-02BB-455D-A0C1-2E266E7CFBF9}" type="datetimeFigureOut">
              <a:rPr lang="es-EC" smtClean="0"/>
              <a:t>23/8/2021</a:t>
            </a:fld>
            <a:endParaRPr lang="es-EC"/>
          </a:p>
        </p:txBody>
      </p:sp>
      <p:sp>
        <p:nvSpPr>
          <p:cNvPr id="4" name="Marcador de pie de página 3">
            <a:extLst>
              <a:ext uri="{FF2B5EF4-FFF2-40B4-BE49-F238E27FC236}">
                <a16:creationId xmlns:a16="http://schemas.microsoft.com/office/drawing/2014/main" id="{4228CD02-0B03-419A-95D5-5BD2E99F30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68B57E72-FC34-45CA-9993-7E52CC23ED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988E9-8B33-4806-AB9F-C7BB5A127D8E}" type="slidenum">
              <a:rPr lang="es-EC" smtClean="0"/>
              <a:t>‹Nº›</a:t>
            </a:fld>
            <a:endParaRPr lang="es-EC"/>
          </a:p>
        </p:txBody>
      </p:sp>
    </p:spTree>
    <p:extLst>
      <p:ext uri="{BB962C8B-B14F-4D97-AF65-F5344CB8AC3E}">
        <p14:creationId xmlns:p14="http://schemas.microsoft.com/office/powerpoint/2010/main" val="1927449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EDBEF-C8AD-448F-856A-5022100C2738}"/>
              </a:ext>
            </a:extLst>
          </p:cNvPr>
          <p:cNvSpPr>
            <a:spLocks noGrp="1"/>
          </p:cNvSpPr>
          <p:nvPr>
            <p:ph type="ctrTitle"/>
          </p:nvPr>
        </p:nvSpPr>
        <p:spPr>
          <a:xfrm>
            <a:off x="838201" y="1122363"/>
            <a:ext cx="8070272" cy="2387600"/>
          </a:xfrm>
        </p:spPr>
        <p:txBody>
          <a:bodyPr anchor="b">
            <a:normAutofit/>
          </a:bodyPr>
          <a:lstStyle>
            <a:lvl1pPr algn="ctr">
              <a:defRPr sz="5400"/>
            </a:lvl1pPr>
          </a:lstStyle>
          <a:p>
            <a:r>
              <a:rPr lang="es-ES" dirty="0"/>
              <a:t>Haga clic para modificar el estilo de título del patrón</a:t>
            </a:r>
            <a:endParaRPr lang="es-EC" dirty="0"/>
          </a:p>
        </p:txBody>
      </p:sp>
      <p:sp>
        <p:nvSpPr>
          <p:cNvPr id="3" name="Subtítulo 2">
            <a:extLst>
              <a:ext uri="{FF2B5EF4-FFF2-40B4-BE49-F238E27FC236}">
                <a16:creationId xmlns:a16="http://schemas.microsoft.com/office/drawing/2014/main" id="{FCA0FE09-498C-4C96-96D9-51264BD281E3}"/>
              </a:ext>
            </a:extLst>
          </p:cNvPr>
          <p:cNvSpPr>
            <a:spLocks noGrp="1"/>
          </p:cNvSpPr>
          <p:nvPr>
            <p:ph type="subTitle" idx="1"/>
          </p:nvPr>
        </p:nvSpPr>
        <p:spPr>
          <a:xfrm>
            <a:off x="838201" y="3602038"/>
            <a:ext cx="80702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sp>
        <p:nvSpPr>
          <p:cNvPr id="4" name="Marcador de fecha 3">
            <a:extLst>
              <a:ext uri="{FF2B5EF4-FFF2-40B4-BE49-F238E27FC236}">
                <a16:creationId xmlns:a16="http://schemas.microsoft.com/office/drawing/2014/main" id="{E029E16D-2F81-4FB6-BDB6-242659F14C3D}"/>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5" name="Marcador de pie de página 4">
            <a:extLst>
              <a:ext uri="{FF2B5EF4-FFF2-40B4-BE49-F238E27FC236}">
                <a16:creationId xmlns:a16="http://schemas.microsoft.com/office/drawing/2014/main" id="{3FE2796D-AAB3-43A5-97C7-6B167479F2D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9B2BCEC-1F9E-4C9C-9CAB-E74F92F225D9}"/>
              </a:ext>
            </a:extLst>
          </p:cNvPr>
          <p:cNvSpPr>
            <a:spLocks noGrp="1"/>
          </p:cNvSpPr>
          <p:nvPr>
            <p:ph type="sldNum" sz="quarter" idx="12"/>
          </p:nvPr>
        </p:nvSpPr>
        <p:spPr/>
        <p:txBody>
          <a:bodyPr/>
          <a:lstStyle/>
          <a:p>
            <a:fld id="{4AA3E53E-808A-4BEC-B8D6-385C017600E5}" type="slidenum">
              <a:rPr lang="es-EC" smtClean="0"/>
              <a:t>‹Nº›</a:t>
            </a:fld>
            <a:endParaRPr lang="es-EC"/>
          </a:p>
        </p:txBody>
      </p:sp>
      <p:pic>
        <p:nvPicPr>
          <p:cNvPr id="12" name="Imagen 11">
            <a:extLst>
              <a:ext uri="{FF2B5EF4-FFF2-40B4-BE49-F238E27FC236}">
                <a16:creationId xmlns:a16="http://schemas.microsoft.com/office/drawing/2014/main" id="{BD59F856-AE11-442F-8383-95EC04E57D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45" y="0"/>
            <a:ext cx="12167419" cy="6885710"/>
          </a:xfrm>
          <a:prstGeom prst="rect">
            <a:avLst/>
          </a:prstGeom>
        </p:spPr>
      </p:pic>
    </p:spTree>
    <p:extLst>
      <p:ext uri="{BB962C8B-B14F-4D97-AF65-F5344CB8AC3E}">
        <p14:creationId xmlns:p14="http://schemas.microsoft.com/office/powerpoint/2010/main" val="173987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60823-6A0A-407E-84A5-0F44E922EB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387551B-C2BC-47FD-83BE-10A50F86B91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D8E1B2E-DE5F-48B7-AC63-34B0462DF9C7}"/>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5" name="Marcador de pie de página 4">
            <a:extLst>
              <a:ext uri="{FF2B5EF4-FFF2-40B4-BE49-F238E27FC236}">
                <a16:creationId xmlns:a16="http://schemas.microsoft.com/office/drawing/2014/main" id="{49289AA7-0D32-4D50-8F2F-56E03AE131F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7C1AC3D-4143-4A2A-8127-E03F176985F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821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1DB6CD-01D4-4E4B-BD88-E13E9F03F7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65B9D3A-6E29-4C07-BBD4-83F8A9F6D3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C1D24B9-289E-4F9E-8886-012117414968}"/>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5" name="Marcador de pie de página 4">
            <a:extLst>
              <a:ext uri="{FF2B5EF4-FFF2-40B4-BE49-F238E27FC236}">
                <a16:creationId xmlns:a16="http://schemas.microsoft.com/office/drawing/2014/main" id="{A58252AE-9D66-4343-B714-D0781E134F6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367FBB3-3A1F-47A2-B949-FE98DFA0223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86472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999F-E20D-4723-8F4A-960EE3B3E8EA}"/>
              </a:ext>
            </a:extLst>
          </p:cNvPr>
          <p:cNvSpPr>
            <a:spLocks noGrp="1"/>
          </p:cNvSpPr>
          <p:nvPr>
            <p:ph type="title"/>
          </p:nvPr>
        </p:nvSpPr>
        <p:spPr/>
        <p:txBody>
          <a:bodyPr>
            <a:normAutofit/>
          </a:bodyPr>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8769018-52D5-4C1A-A074-125249C5FED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2FE733F-A3CA-492A-8912-FD0DEFE50D8C}"/>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5" name="Marcador de pie de página 4">
            <a:extLst>
              <a:ext uri="{FF2B5EF4-FFF2-40B4-BE49-F238E27FC236}">
                <a16:creationId xmlns:a16="http://schemas.microsoft.com/office/drawing/2014/main" id="{3644285C-834E-43EC-B1F1-182A20EA188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39F7A5D-60ED-4295-B61F-3CDD99311DA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63401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47909-CF9D-4E24-BE14-DBD8AA21CA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E94EA7E-867C-48A0-BA85-9CC3D51BE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92BCC73-C42F-4107-9A8B-B60F08156676}"/>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5" name="Marcador de pie de página 4">
            <a:extLst>
              <a:ext uri="{FF2B5EF4-FFF2-40B4-BE49-F238E27FC236}">
                <a16:creationId xmlns:a16="http://schemas.microsoft.com/office/drawing/2014/main" id="{9D8CDBBF-5CA0-4001-B899-0CB4BAB0CF4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D448C36-CD97-479D-8BA2-C3B5E3536227}"/>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15009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E4E53-5F59-406D-9C24-1F33C1B2F7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1101226-F168-4C3F-8C3D-1D25DBA84A4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E97B4B5B-6FF4-4CCC-B800-A8C9C8F6F5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F5E5FC71-0D9B-47C3-966B-240AF585AF69}"/>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6" name="Marcador de pie de página 5">
            <a:extLst>
              <a:ext uri="{FF2B5EF4-FFF2-40B4-BE49-F238E27FC236}">
                <a16:creationId xmlns:a16="http://schemas.microsoft.com/office/drawing/2014/main" id="{302FA2B6-9D55-45EF-8546-B0E02547D63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D72DAF3-EB68-4E58-805A-2E9449D63F7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91237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6800D-5B04-49CD-B53F-04A43EEC89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72EEAE8-09EE-4E4F-A8ED-EACF2B80C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D79657-3505-4E01-A437-0555438BD5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CAE897B-FE05-446E-B20F-99ED6FE00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48F1C2A-3D97-4976-8D28-66C04C1717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E58FE1F0-F4F5-401C-A203-25E23F438BBC}"/>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8" name="Marcador de pie de página 7">
            <a:extLst>
              <a:ext uri="{FF2B5EF4-FFF2-40B4-BE49-F238E27FC236}">
                <a16:creationId xmlns:a16="http://schemas.microsoft.com/office/drawing/2014/main" id="{FB255BB4-778F-4D68-B2D9-831E2257EDA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243F70A-4958-40CB-8C91-F6518E641BE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0828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C906F-6D17-4A7B-9DC1-3CBDCB7B1BB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8DB0315-15FC-4092-AE5E-74A938A068C0}"/>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4" name="Marcador de pie de página 3">
            <a:extLst>
              <a:ext uri="{FF2B5EF4-FFF2-40B4-BE49-F238E27FC236}">
                <a16:creationId xmlns:a16="http://schemas.microsoft.com/office/drawing/2014/main" id="{AE1E63BE-0603-4D2D-B39A-FBBE211EE48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3DBF8B8-C83B-4D06-BF57-284C8373450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63782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C62E53A-DA9D-4E1C-94A9-A8B412A674B9}"/>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3" name="Marcador de pie de página 2">
            <a:extLst>
              <a:ext uri="{FF2B5EF4-FFF2-40B4-BE49-F238E27FC236}">
                <a16:creationId xmlns:a16="http://schemas.microsoft.com/office/drawing/2014/main" id="{971151FD-9498-4A66-BBA7-C439CFE9C5FF}"/>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8BA18C74-44F7-49F3-BD63-C21BE943DA5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387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AB1AF-3A6C-4A7D-A5BC-E45B18BA36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6095936-3BF8-4931-AEC3-59143EBE8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932CF39-AF70-45AF-9ADF-544C7EAC4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7A0355-69C7-4E55-9A91-AE8608A86E67}"/>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6" name="Marcador de pie de página 5">
            <a:extLst>
              <a:ext uri="{FF2B5EF4-FFF2-40B4-BE49-F238E27FC236}">
                <a16:creationId xmlns:a16="http://schemas.microsoft.com/office/drawing/2014/main" id="{C6179C6F-7AF5-494E-AF91-768CC0219D4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2F8D7A3-99B0-4AD4-AFB4-9298D0E727D1}"/>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32005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39E79-A46F-436D-A1B1-34514D59C3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5E2FA73-B955-4F73-B13F-C3DB5FCED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BF3A9068-8406-4B82-B2B4-DED25E974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152DDC-7D42-4E3C-A0E6-27DCEB1D1A5A}"/>
              </a:ext>
            </a:extLst>
          </p:cNvPr>
          <p:cNvSpPr>
            <a:spLocks noGrp="1"/>
          </p:cNvSpPr>
          <p:nvPr>
            <p:ph type="dt" sz="half" idx="10"/>
          </p:nvPr>
        </p:nvSpPr>
        <p:spPr/>
        <p:txBody>
          <a:bodyPr/>
          <a:lstStyle/>
          <a:p>
            <a:fld id="{E94F1980-1F96-4C72-BC52-AB690A299606}" type="datetimeFigureOut">
              <a:rPr lang="es-EC" smtClean="0"/>
              <a:t>23/8/2021</a:t>
            </a:fld>
            <a:endParaRPr lang="es-EC"/>
          </a:p>
        </p:txBody>
      </p:sp>
      <p:sp>
        <p:nvSpPr>
          <p:cNvPr id="6" name="Marcador de pie de página 5">
            <a:extLst>
              <a:ext uri="{FF2B5EF4-FFF2-40B4-BE49-F238E27FC236}">
                <a16:creationId xmlns:a16="http://schemas.microsoft.com/office/drawing/2014/main" id="{195EF50F-A41B-40A7-B1AA-BED9FB19153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A8CBCF0-234E-455E-AD9F-2E85388E9AAB}"/>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83169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3417AC5-4863-464D-B9F6-D26DA8D21F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37830"/>
            <a:ext cx="12192000" cy="1047880"/>
          </a:xfrm>
          <a:prstGeom prst="rect">
            <a:avLst/>
          </a:prstGeom>
        </p:spPr>
      </p:pic>
      <p:sp>
        <p:nvSpPr>
          <p:cNvPr id="2" name="Marcador de título 1">
            <a:extLst>
              <a:ext uri="{FF2B5EF4-FFF2-40B4-BE49-F238E27FC236}">
                <a16:creationId xmlns:a16="http://schemas.microsoft.com/office/drawing/2014/main" id="{094517E5-B96F-4A98-ABD4-0782CD7AC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901170C-5DDA-40DE-B061-AEB8D65EE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9236687-FEE9-4E9F-A7C8-A6FE0D62C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1980-1F96-4C72-BC52-AB690A299606}" type="datetimeFigureOut">
              <a:rPr lang="es-EC" smtClean="0"/>
              <a:t>23/8/2021</a:t>
            </a:fld>
            <a:endParaRPr lang="es-EC"/>
          </a:p>
        </p:txBody>
      </p:sp>
      <p:sp>
        <p:nvSpPr>
          <p:cNvPr id="5" name="Marcador de pie de página 4">
            <a:extLst>
              <a:ext uri="{FF2B5EF4-FFF2-40B4-BE49-F238E27FC236}">
                <a16:creationId xmlns:a16="http://schemas.microsoft.com/office/drawing/2014/main" id="{3AF1C877-2C16-42F2-B7E0-F52C4A7B4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C03788A5-2104-41F2-B20C-DCA2292E1769}"/>
              </a:ext>
            </a:extLst>
          </p:cNvPr>
          <p:cNvSpPr>
            <a:spLocks noGrp="1"/>
          </p:cNvSpPr>
          <p:nvPr>
            <p:ph type="sldNum" sz="quarter" idx="4"/>
          </p:nvPr>
        </p:nvSpPr>
        <p:spPr>
          <a:xfrm>
            <a:off x="8610600" y="62039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3E53E-808A-4BEC-B8D6-385C017600E5}" type="slidenum">
              <a:rPr lang="es-EC" smtClean="0"/>
              <a:t>‹Nº›</a:t>
            </a:fld>
            <a:endParaRPr lang="es-EC"/>
          </a:p>
        </p:txBody>
      </p:sp>
    </p:spTree>
    <p:extLst>
      <p:ext uri="{BB962C8B-B14F-4D97-AF65-F5344CB8AC3E}">
        <p14:creationId xmlns:p14="http://schemas.microsoft.com/office/powerpoint/2010/main" val="237792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92848-90CE-4345-A008-BBF3D0007D1A}"/>
              </a:ext>
            </a:extLst>
          </p:cNvPr>
          <p:cNvSpPr>
            <a:spLocks noGrp="1"/>
          </p:cNvSpPr>
          <p:nvPr>
            <p:ph type="ctrTitle"/>
          </p:nvPr>
        </p:nvSpPr>
        <p:spPr>
          <a:xfrm>
            <a:off x="606188" y="1656521"/>
            <a:ext cx="9206551" cy="1121605"/>
          </a:xfrm>
        </p:spPr>
        <p:txBody>
          <a:bodyPr>
            <a:normAutofit/>
          </a:bodyPr>
          <a:lstStyle/>
          <a:p>
            <a:pPr algn="r"/>
            <a:r>
              <a:rPr lang="es-EC" sz="6600" b="1" dirty="0"/>
              <a:t>TRABAJO DE TITULACIÓN </a:t>
            </a:r>
          </a:p>
        </p:txBody>
      </p:sp>
      <p:sp>
        <p:nvSpPr>
          <p:cNvPr id="3" name="Subtítulo 2">
            <a:extLst>
              <a:ext uri="{FF2B5EF4-FFF2-40B4-BE49-F238E27FC236}">
                <a16:creationId xmlns:a16="http://schemas.microsoft.com/office/drawing/2014/main" id="{9BE72425-3523-42F9-824F-3A719446FE35}"/>
              </a:ext>
            </a:extLst>
          </p:cNvPr>
          <p:cNvSpPr>
            <a:spLocks noGrp="1"/>
          </p:cNvSpPr>
          <p:nvPr>
            <p:ph type="subTitle" idx="1"/>
          </p:nvPr>
        </p:nvSpPr>
        <p:spPr>
          <a:xfrm>
            <a:off x="703842" y="3280884"/>
            <a:ext cx="9779757" cy="3685701"/>
          </a:xfrm>
        </p:spPr>
        <p:txBody>
          <a:bodyPr>
            <a:normAutofit/>
          </a:bodyPr>
          <a:lstStyle/>
          <a:p>
            <a:r>
              <a:rPr lang="es-EC" sz="4400" b="1" dirty="0">
                <a:effectLst/>
                <a:latin typeface="Calibri" panose="020F0502020204030204" pitchFamily="34" charset="0"/>
                <a:ea typeface="Calibri" panose="020F0502020204030204" pitchFamily="34" charset="0"/>
                <a:cs typeface="Times New Roman" panose="02020603050405020304" pitchFamily="18" charset="0"/>
              </a:rPr>
              <a:t>Título: </a:t>
            </a:r>
            <a:r>
              <a:rPr lang="es-EC" sz="3600" b="1" dirty="0">
                <a:effectLst/>
                <a:latin typeface="Calibri" panose="020F0502020204030204" pitchFamily="34" charset="0"/>
                <a:ea typeface="Calibri" panose="020F0502020204030204" pitchFamily="34" charset="0"/>
                <a:cs typeface="Times New Roman" panose="02020603050405020304" pitchFamily="18" charset="0"/>
              </a:rPr>
              <a:t>Identificación de riesgos psicosociales en una empresa de guardias de seguridad en la ciudad de Quito</a:t>
            </a:r>
          </a:p>
          <a:p>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r>
              <a:rPr lang="es-EC" sz="2800" dirty="0">
                <a:latin typeface="Calibri" panose="020F0502020204030204" pitchFamily="34" charset="0"/>
                <a:ea typeface="Calibri" panose="020F0502020204030204" pitchFamily="34" charset="0"/>
                <a:cs typeface="Times New Roman" panose="02020603050405020304" pitchFamily="18" charset="0"/>
              </a:rPr>
              <a:t>                                            </a:t>
            </a:r>
          </a:p>
          <a:p>
            <a:r>
              <a:rPr lang="es-EC" sz="3000" dirty="0">
                <a:latin typeface="Calibri" panose="020F0502020204030204" pitchFamily="34" charset="0"/>
                <a:ea typeface="Calibri" panose="020F0502020204030204" pitchFamily="34" charset="0"/>
                <a:cs typeface="Times New Roman" panose="02020603050405020304" pitchFamily="18" charset="0"/>
              </a:rPr>
              <a:t>                                                     </a:t>
            </a:r>
            <a:r>
              <a:rPr lang="es-EC" sz="3500" dirty="0">
                <a:latin typeface="Calibri" panose="020F0502020204030204" pitchFamily="34" charset="0"/>
                <a:ea typeface="Calibri" panose="020F0502020204030204" pitchFamily="34" charset="0"/>
                <a:cs typeface="Times New Roman" panose="02020603050405020304" pitchFamily="18" charset="0"/>
              </a:rPr>
              <a:t>Jean Pierre Segovia Almeida </a:t>
            </a:r>
            <a:endParaRPr lang="es-EC"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11834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77CB8-FB6C-4257-A690-3F31E0CB98A2}"/>
              </a:ext>
            </a:extLst>
          </p:cNvPr>
          <p:cNvSpPr>
            <a:spLocks noGrp="1"/>
          </p:cNvSpPr>
          <p:nvPr>
            <p:ph type="title"/>
          </p:nvPr>
        </p:nvSpPr>
        <p:spPr/>
        <p:txBody>
          <a:bodyPr>
            <a:normAutofit/>
          </a:bodyPr>
          <a:lstStyle/>
          <a:p>
            <a:pPr algn="ctr"/>
            <a:r>
              <a:rPr lang="es-EC" sz="7200" b="1" dirty="0">
                <a:solidFill>
                  <a:srgbClr val="C00000"/>
                </a:solidFill>
              </a:rPr>
              <a:t>MÉTODO</a:t>
            </a:r>
          </a:p>
        </p:txBody>
      </p:sp>
      <p:sp>
        <p:nvSpPr>
          <p:cNvPr id="4" name="Marcador de contenido 3">
            <a:extLst>
              <a:ext uri="{FF2B5EF4-FFF2-40B4-BE49-F238E27FC236}">
                <a16:creationId xmlns:a16="http://schemas.microsoft.com/office/drawing/2014/main" id="{AD22A787-EFA6-4A67-BDF4-5BC8D0EB18F4}"/>
              </a:ext>
            </a:extLst>
          </p:cNvPr>
          <p:cNvSpPr>
            <a:spLocks noGrp="1"/>
          </p:cNvSpPr>
          <p:nvPr>
            <p:ph sz="half" idx="1"/>
          </p:nvPr>
        </p:nvSpPr>
        <p:spPr>
          <a:xfrm>
            <a:off x="838200" y="1825625"/>
            <a:ext cx="3219450" cy="4351338"/>
          </a:xfrm>
        </p:spPr>
        <p:txBody>
          <a:bodyPr>
            <a:normAutofit/>
          </a:bodyPr>
          <a:lstStyle/>
          <a:p>
            <a:r>
              <a:rPr lang="es-EC" sz="3200" b="1" dirty="0"/>
              <a:t>Tipo de estudio:</a:t>
            </a:r>
          </a:p>
          <a:p>
            <a:r>
              <a:rPr lang="es-EC" sz="3200" b="1" dirty="0"/>
              <a:t>Modalidad:</a:t>
            </a:r>
          </a:p>
          <a:p>
            <a:r>
              <a:rPr lang="es-EC" sz="3200" b="1" dirty="0"/>
              <a:t>Población:</a:t>
            </a:r>
          </a:p>
          <a:p>
            <a:r>
              <a:rPr lang="es-EC" sz="3200" b="1" dirty="0"/>
              <a:t>Metodología </a:t>
            </a:r>
          </a:p>
        </p:txBody>
      </p:sp>
      <p:sp>
        <p:nvSpPr>
          <p:cNvPr id="5" name="Marcador de contenido 4">
            <a:extLst>
              <a:ext uri="{FF2B5EF4-FFF2-40B4-BE49-F238E27FC236}">
                <a16:creationId xmlns:a16="http://schemas.microsoft.com/office/drawing/2014/main" id="{26014066-E141-4A2B-96FC-81ED5FFA9B85}"/>
              </a:ext>
            </a:extLst>
          </p:cNvPr>
          <p:cNvSpPr>
            <a:spLocks noGrp="1"/>
          </p:cNvSpPr>
          <p:nvPr>
            <p:ph sz="half" idx="2"/>
          </p:nvPr>
        </p:nvSpPr>
        <p:spPr>
          <a:xfrm>
            <a:off x="4057650" y="1960562"/>
            <a:ext cx="4529137" cy="4351338"/>
          </a:xfrm>
        </p:spPr>
        <p:txBody>
          <a:bodyPr/>
          <a:lstStyle/>
          <a:p>
            <a:pPr marL="0" indent="0">
              <a:buNone/>
            </a:pPr>
            <a:r>
              <a:rPr lang="es-EC" dirty="0"/>
              <a:t>Descriptivo y transversal.</a:t>
            </a:r>
          </a:p>
          <a:p>
            <a:pPr marL="0" indent="0">
              <a:buNone/>
            </a:pPr>
            <a:r>
              <a:rPr lang="es-EC" dirty="0"/>
              <a:t>Campo.</a:t>
            </a:r>
          </a:p>
          <a:p>
            <a:pPr marL="0" indent="0">
              <a:buNone/>
            </a:pPr>
            <a:r>
              <a:rPr lang="es-EC" dirty="0"/>
              <a:t>Total 60. Operativos 40</a:t>
            </a:r>
          </a:p>
          <a:p>
            <a:pPr marL="0" indent="0">
              <a:buNone/>
            </a:pPr>
            <a:r>
              <a:rPr lang="es-EC" sz="3200" dirty="0">
                <a:effectLst/>
                <a:latin typeface="Calibri" panose="020F0502020204030204" pitchFamily="34" charset="0"/>
                <a:ea typeface="Calibri" panose="020F0502020204030204" pitchFamily="34" charset="0"/>
                <a:cs typeface="Times New Roman" panose="02020603050405020304" pitchFamily="18" charset="0"/>
              </a:rPr>
              <a:t>CoPsoQ-istas21</a:t>
            </a:r>
            <a:endParaRPr lang="es-EC" sz="4400" dirty="0"/>
          </a:p>
        </p:txBody>
      </p:sp>
    </p:spTree>
    <p:extLst>
      <p:ext uri="{BB962C8B-B14F-4D97-AF65-F5344CB8AC3E}">
        <p14:creationId xmlns:p14="http://schemas.microsoft.com/office/powerpoint/2010/main" val="73025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3DA0E-F5C0-44FC-82F3-77779A2D5830}"/>
              </a:ext>
            </a:extLst>
          </p:cNvPr>
          <p:cNvSpPr>
            <a:spLocks noGrp="1"/>
          </p:cNvSpPr>
          <p:nvPr>
            <p:ph type="title"/>
          </p:nvPr>
        </p:nvSpPr>
        <p:spPr/>
        <p:txBody>
          <a:bodyPr>
            <a:normAutofit/>
          </a:bodyPr>
          <a:lstStyle/>
          <a:p>
            <a:r>
              <a:rPr lang="es-EC" sz="5400" b="1" dirty="0">
                <a:solidFill>
                  <a:srgbClr val="C00000"/>
                </a:solidFill>
              </a:rPr>
              <a:t>CARACTERÍSTICAS DE METODOLOGÍA</a:t>
            </a:r>
          </a:p>
        </p:txBody>
      </p:sp>
      <p:sp>
        <p:nvSpPr>
          <p:cNvPr id="5" name="Marcador de contenido 4">
            <a:extLst>
              <a:ext uri="{FF2B5EF4-FFF2-40B4-BE49-F238E27FC236}">
                <a16:creationId xmlns:a16="http://schemas.microsoft.com/office/drawing/2014/main" id="{3B5F8C96-84A1-4590-8966-AFE96A292983}"/>
              </a:ext>
            </a:extLst>
          </p:cNvPr>
          <p:cNvSpPr>
            <a:spLocks noGrp="1"/>
          </p:cNvSpPr>
          <p:nvPr>
            <p:ph idx="1"/>
          </p:nvPr>
        </p:nvSpPr>
        <p:spPr>
          <a:xfrm>
            <a:off x="838200" y="1825625"/>
            <a:ext cx="6281691" cy="4351338"/>
          </a:xfrm>
        </p:spPr>
        <p:txBody>
          <a:bodyPr>
            <a:normAutofit lnSpcReduction="10000"/>
          </a:bodyPr>
          <a:lstStyle/>
          <a:p>
            <a:r>
              <a:rPr lang="es-EC" sz="2800" b="1" dirty="0"/>
              <a:t>Instrumento de evaluación, identifica  y propone medidas preventivas</a:t>
            </a:r>
          </a:p>
          <a:p>
            <a:r>
              <a:rPr lang="es-EC" sz="2800" b="1" dirty="0"/>
              <a:t>Adaptable</a:t>
            </a:r>
          </a:p>
          <a:p>
            <a:r>
              <a:rPr lang="es-EC" sz="2800" b="1" dirty="0"/>
              <a:t>Participación.</a:t>
            </a:r>
          </a:p>
          <a:p>
            <a:r>
              <a:rPr lang="es-EC" sz="2800" b="1" dirty="0"/>
              <a:t>Anonimato y confidencial</a:t>
            </a:r>
          </a:p>
          <a:p>
            <a:r>
              <a:rPr lang="es-EC" sz="2800" b="1" dirty="0"/>
              <a:t>Posee estándares en cuestionario (105)</a:t>
            </a:r>
          </a:p>
          <a:p>
            <a:r>
              <a:rPr lang="es-EC" sz="2800" b="1" dirty="0"/>
              <a:t>Dimensiones psicosociales</a:t>
            </a:r>
          </a:p>
          <a:p>
            <a:r>
              <a:rPr lang="es-EC" sz="2800" b="1" dirty="0"/>
              <a:t>Valores de referencia</a:t>
            </a:r>
          </a:p>
          <a:p>
            <a:r>
              <a:rPr lang="es-EC" sz="2800" b="1" dirty="0"/>
              <a:t>Triangula los resultados</a:t>
            </a:r>
          </a:p>
          <a:p>
            <a:endParaRPr lang="es-EC" dirty="0"/>
          </a:p>
          <a:p>
            <a:endParaRPr lang="es-EC" dirty="0"/>
          </a:p>
        </p:txBody>
      </p:sp>
      <p:pic>
        <p:nvPicPr>
          <p:cNvPr id="4" name="Imagen 3">
            <a:extLst>
              <a:ext uri="{FF2B5EF4-FFF2-40B4-BE49-F238E27FC236}">
                <a16:creationId xmlns:a16="http://schemas.microsoft.com/office/drawing/2014/main" id="{2C7DD75D-A295-4B9E-8941-613960C654A6}"/>
              </a:ext>
            </a:extLst>
          </p:cNvPr>
          <p:cNvPicPr>
            <a:picLocks noChangeAspect="1"/>
          </p:cNvPicPr>
          <p:nvPr/>
        </p:nvPicPr>
        <p:blipFill rotWithShape="1">
          <a:blip r:embed="rId2"/>
          <a:srcRect l="39757" t="22912" r="50001" b="64272"/>
          <a:stretch/>
        </p:blipFill>
        <p:spPr>
          <a:xfrm>
            <a:off x="7119891" y="1917577"/>
            <a:ext cx="4757443" cy="3348247"/>
          </a:xfrm>
          <a:prstGeom prst="rect">
            <a:avLst/>
          </a:prstGeom>
        </p:spPr>
      </p:pic>
    </p:spTree>
    <p:extLst>
      <p:ext uri="{BB962C8B-B14F-4D97-AF65-F5344CB8AC3E}">
        <p14:creationId xmlns:p14="http://schemas.microsoft.com/office/powerpoint/2010/main" val="20347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DD21A9-85C8-4311-9507-35DE86B4F034}"/>
              </a:ext>
            </a:extLst>
          </p:cNvPr>
          <p:cNvSpPr>
            <a:spLocks noGrp="1"/>
          </p:cNvSpPr>
          <p:nvPr>
            <p:ph type="title"/>
          </p:nvPr>
        </p:nvSpPr>
        <p:spPr/>
        <p:txBody>
          <a:bodyPr>
            <a:normAutofit/>
          </a:bodyPr>
          <a:lstStyle/>
          <a:p>
            <a:r>
              <a:rPr lang="es-EC" sz="6000" b="1" dirty="0">
                <a:solidFill>
                  <a:srgbClr val="002060"/>
                </a:solidFill>
              </a:rPr>
              <a:t>DIMENSIONES PSICOSOCIALES </a:t>
            </a:r>
          </a:p>
        </p:txBody>
      </p:sp>
      <p:pic>
        <p:nvPicPr>
          <p:cNvPr id="4" name="Marcador de contenido 3">
            <a:extLst>
              <a:ext uri="{FF2B5EF4-FFF2-40B4-BE49-F238E27FC236}">
                <a16:creationId xmlns:a16="http://schemas.microsoft.com/office/drawing/2014/main" id="{A6CA14A1-CF12-427B-96B0-90959FFB600A}"/>
              </a:ext>
            </a:extLst>
          </p:cNvPr>
          <p:cNvPicPr>
            <a:picLocks noGrp="1" noChangeAspect="1"/>
          </p:cNvPicPr>
          <p:nvPr>
            <p:ph idx="1"/>
          </p:nvPr>
        </p:nvPicPr>
        <p:blipFill rotWithShape="1">
          <a:blip r:embed="rId2"/>
          <a:srcRect r="5862"/>
          <a:stretch/>
        </p:blipFill>
        <p:spPr>
          <a:xfrm>
            <a:off x="121512" y="1490663"/>
            <a:ext cx="5200674" cy="4667250"/>
          </a:xfrm>
          <a:prstGeom prst="rect">
            <a:avLst/>
          </a:prstGeom>
        </p:spPr>
      </p:pic>
      <p:pic>
        <p:nvPicPr>
          <p:cNvPr id="5" name="Imagen 4">
            <a:extLst>
              <a:ext uri="{FF2B5EF4-FFF2-40B4-BE49-F238E27FC236}">
                <a16:creationId xmlns:a16="http://schemas.microsoft.com/office/drawing/2014/main" id="{25A315F7-D360-4A15-92DC-D10F3C1B1044}"/>
              </a:ext>
            </a:extLst>
          </p:cNvPr>
          <p:cNvPicPr>
            <a:picLocks noChangeAspect="1"/>
          </p:cNvPicPr>
          <p:nvPr/>
        </p:nvPicPr>
        <p:blipFill>
          <a:blip r:embed="rId3"/>
          <a:stretch>
            <a:fillRect/>
          </a:stretch>
        </p:blipFill>
        <p:spPr>
          <a:xfrm>
            <a:off x="5563905" y="1490662"/>
            <a:ext cx="6151845" cy="5126983"/>
          </a:xfrm>
          <a:prstGeom prst="rect">
            <a:avLst/>
          </a:prstGeom>
        </p:spPr>
      </p:pic>
    </p:spTree>
    <p:extLst>
      <p:ext uri="{BB962C8B-B14F-4D97-AF65-F5344CB8AC3E}">
        <p14:creationId xmlns:p14="http://schemas.microsoft.com/office/powerpoint/2010/main" val="418029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5DB650-ACD1-4D10-B7D0-21DB5717B636}"/>
              </a:ext>
            </a:extLst>
          </p:cNvPr>
          <p:cNvSpPr>
            <a:spLocks noGrp="1"/>
          </p:cNvSpPr>
          <p:nvPr>
            <p:ph type="title"/>
          </p:nvPr>
        </p:nvSpPr>
        <p:spPr/>
        <p:txBody>
          <a:bodyPr>
            <a:normAutofit/>
          </a:bodyPr>
          <a:lstStyle/>
          <a:p>
            <a:pPr algn="ctr"/>
            <a:r>
              <a:rPr lang="es-EC" sz="4400" b="1" dirty="0">
                <a:solidFill>
                  <a:srgbClr val="C00000"/>
                </a:solidFill>
              </a:rPr>
              <a:t>RESULTADOS</a:t>
            </a:r>
          </a:p>
        </p:txBody>
      </p:sp>
      <p:pic>
        <p:nvPicPr>
          <p:cNvPr id="4" name="Marcador de contenido 3">
            <a:extLst>
              <a:ext uri="{FF2B5EF4-FFF2-40B4-BE49-F238E27FC236}">
                <a16:creationId xmlns:a16="http://schemas.microsoft.com/office/drawing/2014/main" id="{7E4634D3-B8EC-44CB-8E6B-5CD264A0DE2B}"/>
              </a:ext>
            </a:extLst>
          </p:cNvPr>
          <p:cNvPicPr>
            <a:picLocks noGrp="1" noChangeAspect="1"/>
          </p:cNvPicPr>
          <p:nvPr>
            <p:ph idx="1"/>
          </p:nvPr>
        </p:nvPicPr>
        <p:blipFill>
          <a:blip r:embed="rId2"/>
          <a:stretch>
            <a:fillRect/>
          </a:stretch>
        </p:blipFill>
        <p:spPr>
          <a:xfrm>
            <a:off x="0" y="1439881"/>
            <a:ext cx="6426738" cy="3197592"/>
          </a:xfrm>
          <a:prstGeom prst="rect">
            <a:avLst/>
          </a:prstGeom>
        </p:spPr>
      </p:pic>
      <p:pic>
        <p:nvPicPr>
          <p:cNvPr id="5" name="Imagen 4">
            <a:extLst>
              <a:ext uri="{FF2B5EF4-FFF2-40B4-BE49-F238E27FC236}">
                <a16:creationId xmlns:a16="http://schemas.microsoft.com/office/drawing/2014/main" id="{49B055A5-9302-49C8-B72B-5C8A20620AAA}"/>
              </a:ext>
            </a:extLst>
          </p:cNvPr>
          <p:cNvPicPr>
            <a:picLocks noChangeAspect="1"/>
          </p:cNvPicPr>
          <p:nvPr/>
        </p:nvPicPr>
        <p:blipFill>
          <a:blip r:embed="rId3"/>
          <a:stretch>
            <a:fillRect/>
          </a:stretch>
        </p:blipFill>
        <p:spPr>
          <a:xfrm>
            <a:off x="5210885" y="3175577"/>
            <a:ext cx="6601464" cy="3003281"/>
          </a:xfrm>
          <a:prstGeom prst="rect">
            <a:avLst/>
          </a:prstGeom>
        </p:spPr>
      </p:pic>
    </p:spTree>
    <p:extLst>
      <p:ext uri="{BB962C8B-B14F-4D97-AF65-F5344CB8AC3E}">
        <p14:creationId xmlns:p14="http://schemas.microsoft.com/office/powerpoint/2010/main" val="262542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036D81-4EFF-47CF-844E-5071694E4153}"/>
              </a:ext>
            </a:extLst>
          </p:cNvPr>
          <p:cNvSpPr>
            <a:spLocks noGrp="1"/>
          </p:cNvSpPr>
          <p:nvPr>
            <p:ph type="title"/>
          </p:nvPr>
        </p:nvSpPr>
        <p:spPr>
          <a:xfrm>
            <a:off x="838200" y="365126"/>
            <a:ext cx="10515600" cy="646928"/>
          </a:xfrm>
        </p:spPr>
        <p:txBody>
          <a:bodyPr>
            <a:normAutofit fontScale="90000"/>
          </a:bodyPr>
          <a:lstStyle/>
          <a:p>
            <a:r>
              <a:rPr lang="es-EC" sz="3600" b="1" dirty="0">
                <a:solidFill>
                  <a:srgbClr val="C00000"/>
                </a:solidFill>
              </a:rPr>
              <a:t>RESULTADO  CON RELACIÓN A LA AFECTACIÓN A LA SALUD </a:t>
            </a:r>
          </a:p>
        </p:txBody>
      </p:sp>
      <p:pic>
        <p:nvPicPr>
          <p:cNvPr id="4" name="Marcador de contenido 3">
            <a:extLst>
              <a:ext uri="{FF2B5EF4-FFF2-40B4-BE49-F238E27FC236}">
                <a16:creationId xmlns:a16="http://schemas.microsoft.com/office/drawing/2014/main" id="{E704CD34-04D2-4FCD-82C3-F7B85B3C55E7}"/>
              </a:ext>
            </a:extLst>
          </p:cNvPr>
          <p:cNvPicPr>
            <a:picLocks noGrp="1"/>
          </p:cNvPicPr>
          <p:nvPr>
            <p:ph idx="1"/>
          </p:nvPr>
        </p:nvPicPr>
        <p:blipFill rotWithShape="1">
          <a:blip r:embed="rId2"/>
          <a:srcRect l="25400" t="29097" r="29304" b="17224"/>
          <a:stretch/>
        </p:blipFill>
        <p:spPr bwMode="auto">
          <a:xfrm>
            <a:off x="683786" y="1690687"/>
            <a:ext cx="10777286" cy="5029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036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9E484-3322-4CD3-8723-670489C9B85B}"/>
              </a:ext>
            </a:extLst>
          </p:cNvPr>
          <p:cNvSpPr>
            <a:spLocks noGrp="1"/>
          </p:cNvSpPr>
          <p:nvPr>
            <p:ph type="title"/>
          </p:nvPr>
        </p:nvSpPr>
        <p:spPr/>
        <p:txBody>
          <a:bodyPr/>
          <a:lstStyle/>
          <a:p>
            <a:endParaRPr lang="es-EC"/>
          </a:p>
        </p:txBody>
      </p:sp>
      <p:pic>
        <p:nvPicPr>
          <p:cNvPr id="4" name="Marcador de contenido 3">
            <a:extLst>
              <a:ext uri="{FF2B5EF4-FFF2-40B4-BE49-F238E27FC236}">
                <a16:creationId xmlns:a16="http://schemas.microsoft.com/office/drawing/2014/main" id="{AFEA3E16-1161-4B57-99AE-2B077665F0CB}"/>
              </a:ext>
            </a:extLst>
          </p:cNvPr>
          <p:cNvPicPr>
            <a:picLocks noGrp="1"/>
          </p:cNvPicPr>
          <p:nvPr>
            <p:ph idx="1"/>
          </p:nvPr>
        </p:nvPicPr>
        <p:blipFill rotWithShape="1">
          <a:blip r:embed="rId2"/>
          <a:srcRect l="23499" t="24981" r="20388" b="15008"/>
          <a:stretch/>
        </p:blipFill>
        <p:spPr bwMode="auto">
          <a:xfrm>
            <a:off x="159798" y="365125"/>
            <a:ext cx="11372295" cy="6127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658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719CA-C8A8-4C77-AE6E-26489152C30D}"/>
              </a:ext>
            </a:extLst>
          </p:cNvPr>
          <p:cNvSpPr>
            <a:spLocks noGrp="1"/>
          </p:cNvSpPr>
          <p:nvPr>
            <p:ph type="title"/>
          </p:nvPr>
        </p:nvSpPr>
        <p:spPr>
          <a:xfrm>
            <a:off x="838200" y="365125"/>
            <a:ext cx="10515600" cy="664685"/>
          </a:xfrm>
        </p:spPr>
        <p:txBody>
          <a:bodyPr>
            <a:normAutofit/>
          </a:bodyPr>
          <a:lstStyle/>
          <a:p>
            <a:r>
              <a:rPr lang="es-EC" sz="4000" b="1" dirty="0">
                <a:solidFill>
                  <a:srgbClr val="C00000"/>
                </a:solidFill>
              </a:rPr>
              <a:t>PLAN DE INTERVENCIÓN</a:t>
            </a:r>
          </a:p>
        </p:txBody>
      </p:sp>
      <p:pic>
        <p:nvPicPr>
          <p:cNvPr id="4" name="Marcador de contenido 3">
            <a:extLst>
              <a:ext uri="{FF2B5EF4-FFF2-40B4-BE49-F238E27FC236}">
                <a16:creationId xmlns:a16="http://schemas.microsoft.com/office/drawing/2014/main" id="{5F3CA824-C305-4CE6-A1C2-65456A45593A}"/>
              </a:ext>
            </a:extLst>
          </p:cNvPr>
          <p:cNvPicPr>
            <a:picLocks noGrp="1"/>
          </p:cNvPicPr>
          <p:nvPr>
            <p:ph idx="1"/>
          </p:nvPr>
        </p:nvPicPr>
        <p:blipFill rotWithShape="1">
          <a:blip r:embed="rId2"/>
          <a:srcRect l="5742" t="24835" r="37266" b="15592"/>
          <a:stretch/>
        </p:blipFill>
        <p:spPr bwMode="auto">
          <a:xfrm>
            <a:off x="384209" y="895350"/>
            <a:ext cx="11165639" cy="54610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764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68651-7C08-4D39-A9C6-F518952861D7}"/>
              </a:ext>
            </a:extLst>
          </p:cNvPr>
          <p:cNvSpPr>
            <a:spLocks noGrp="1"/>
          </p:cNvSpPr>
          <p:nvPr>
            <p:ph type="title"/>
          </p:nvPr>
        </p:nvSpPr>
        <p:spPr/>
        <p:txBody>
          <a:bodyPr/>
          <a:lstStyle/>
          <a:p>
            <a:endParaRPr lang="es-EC"/>
          </a:p>
        </p:txBody>
      </p:sp>
      <p:pic>
        <p:nvPicPr>
          <p:cNvPr id="4" name="Marcador de contenido 3">
            <a:extLst>
              <a:ext uri="{FF2B5EF4-FFF2-40B4-BE49-F238E27FC236}">
                <a16:creationId xmlns:a16="http://schemas.microsoft.com/office/drawing/2014/main" id="{B4CF3C14-9BBB-4D4E-96CA-9D39EF1773E3}"/>
              </a:ext>
            </a:extLst>
          </p:cNvPr>
          <p:cNvPicPr>
            <a:picLocks noGrp="1"/>
          </p:cNvPicPr>
          <p:nvPr>
            <p:ph idx="1"/>
          </p:nvPr>
        </p:nvPicPr>
        <p:blipFill rotWithShape="1">
          <a:blip r:embed="rId2"/>
          <a:srcRect l="5637" t="31996" r="39774" b="22820"/>
          <a:stretch/>
        </p:blipFill>
        <p:spPr bwMode="auto">
          <a:xfrm>
            <a:off x="253346" y="150920"/>
            <a:ext cx="11767019" cy="63419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625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39189-B6E1-42B9-A735-D1020D59192B}"/>
              </a:ext>
            </a:extLst>
          </p:cNvPr>
          <p:cNvSpPr>
            <a:spLocks noGrp="1"/>
          </p:cNvSpPr>
          <p:nvPr>
            <p:ph type="title"/>
          </p:nvPr>
        </p:nvSpPr>
        <p:spPr/>
        <p:txBody>
          <a:bodyPr/>
          <a:lstStyle/>
          <a:p>
            <a:endParaRPr lang="es-EC"/>
          </a:p>
        </p:txBody>
      </p:sp>
      <p:pic>
        <p:nvPicPr>
          <p:cNvPr id="4" name="Marcador de contenido 3">
            <a:extLst>
              <a:ext uri="{FF2B5EF4-FFF2-40B4-BE49-F238E27FC236}">
                <a16:creationId xmlns:a16="http://schemas.microsoft.com/office/drawing/2014/main" id="{9C649BF8-A913-4DA0-A39A-364B904F665A}"/>
              </a:ext>
            </a:extLst>
          </p:cNvPr>
          <p:cNvPicPr>
            <a:picLocks noGrp="1"/>
          </p:cNvPicPr>
          <p:nvPr>
            <p:ph idx="1"/>
          </p:nvPr>
        </p:nvPicPr>
        <p:blipFill rotWithShape="1">
          <a:blip r:embed="rId2"/>
          <a:srcRect l="5737" t="24788" r="37305" b="10157"/>
          <a:stretch/>
        </p:blipFill>
        <p:spPr bwMode="auto">
          <a:xfrm>
            <a:off x="195308" y="71021"/>
            <a:ext cx="11620871" cy="64218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857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F2128-D1EA-4F27-943C-FC12C5224516}"/>
              </a:ext>
            </a:extLst>
          </p:cNvPr>
          <p:cNvSpPr>
            <a:spLocks noGrp="1"/>
          </p:cNvSpPr>
          <p:nvPr>
            <p:ph type="title"/>
          </p:nvPr>
        </p:nvSpPr>
        <p:spPr/>
        <p:txBody>
          <a:bodyPr/>
          <a:lstStyle/>
          <a:p>
            <a:endParaRPr lang="es-EC"/>
          </a:p>
        </p:txBody>
      </p:sp>
      <p:pic>
        <p:nvPicPr>
          <p:cNvPr id="4" name="Marcador de contenido 3">
            <a:extLst>
              <a:ext uri="{FF2B5EF4-FFF2-40B4-BE49-F238E27FC236}">
                <a16:creationId xmlns:a16="http://schemas.microsoft.com/office/drawing/2014/main" id="{10B6F280-89C3-4734-88C7-D04741E45E14}"/>
              </a:ext>
            </a:extLst>
          </p:cNvPr>
          <p:cNvPicPr>
            <a:picLocks noGrp="1"/>
          </p:cNvPicPr>
          <p:nvPr>
            <p:ph idx="1"/>
          </p:nvPr>
        </p:nvPicPr>
        <p:blipFill rotWithShape="1">
          <a:blip r:embed="rId2"/>
          <a:srcRect l="5637" t="33226" r="37005" b="14734"/>
          <a:stretch/>
        </p:blipFill>
        <p:spPr bwMode="auto">
          <a:xfrm>
            <a:off x="124287" y="159798"/>
            <a:ext cx="11736280" cy="6223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939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6EA72-CEF6-46D8-9717-3104E0106B14}"/>
              </a:ext>
            </a:extLst>
          </p:cNvPr>
          <p:cNvSpPr>
            <a:spLocks noGrp="1"/>
          </p:cNvSpPr>
          <p:nvPr>
            <p:ph type="title"/>
          </p:nvPr>
        </p:nvSpPr>
        <p:spPr/>
        <p:txBody>
          <a:bodyPr>
            <a:normAutofit/>
          </a:bodyPr>
          <a:lstStyle/>
          <a:p>
            <a:pPr algn="ctr"/>
            <a:r>
              <a:rPr lang="es-EC" sz="6600" b="1" dirty="0">
                <a:solidFill>
                  <a:srgbClr val="FF0000"/>
                </a:solidFill>
              </a:rPr>
              <a:t>OBJETIVO GENERAL</a:t>
            </a:r>
          </a:p>
        </p:txBody>
      </p:sp>
      <p:sp>
        <p:nvSpPr>
          <p:cNvPr id="3" name="Marcador de contenido 2">
            <a:extLst>
              <a:ext uri="{FF2B5EF4-FFF2-40B4-BE49-F238E27FC236}">
                <a16:creationId xmlns:a16="http://schemas.microsoft.com/office/drawing/2014/main" id="{B2164DA5-2A1F-4422-922D-CFD56D05E714}"/>
              </a:ext>
            </a:extLst>
          </p:cNvPr>
          <p:cNvSpPr>
            <a:spLocks noGrp="1"/>
          </p:cNvSpPr>
          <p:nvPr>
            <p:ph idx="1"/>
          </p:nvPr>
        </p:nvSpPr>
        <p:spPr>
          <a:xfrm>
            <a:off x="838199" y="1825625"/>
            <a:ext cx="10980761" cy="4351338"/>
          </a:xfrm>
        </p:spPr>
        <p:txBody>
          <a:bodyPr/>
          <a:lstStyle/>
          <a:p>
            <a:pPr marL="0" indent="0">
              <a:buNone/>
            </a:pPr>
            <a:endParaRPr lang="es-EC" sz="32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s-EC" sz="3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Identificar los principales riesgos psicosociales a los que se encuentran expuestos los colaboradores de la empresa Alvisepro en el área operativa  en el puesto de guardias de seguridad mediante el uso de la metodología CoPsoQ-istas21 con la finalidad de generar un plan de actuación ante los riesgos más relevantes.</a:t>
            </a:r>
          </a:p>
          <a:p>
            <a:endParaRPr lang="es-EC" dirty="0"/>
          </a:p>
        </p:txBody>
      </p:sp>
    </p:spTree>
    <p:extLst>
      <p:ext uri="{BB962C8B-B14F-4D97-AF65-F5344CB8AC3E}">
        <p14:creationId xmlns:p14="http://schemas.microsoft.com/office/powerpoint/2010/main" val="2590341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EC42B-FA1D-4788-9178-D5AA24179C78}"/>
              </a:ext>
            </a:extLst>
          </p:cNvPr>
          <p:cNvSpPr>
            <a:spLocks noGrp="1"/>
          </p:cNvSpPr>
          <p:nvPr>
            <p:ph type="title"/>
          </p:nvPr>
        </p:nvSpPr>
        <p:spPr/>
        <p:txBody>
          <a:bodyPr/>
          <a:lstStyle/>
          <a:p>
            <a:endParaRPr lang="es-EC"/>
          </a:p>
        </p:txBody>
      </p:sp>
      <p:pic>
        <p:nvPicPr>
          <p:cNvPr id="4" name="Marcador de contenido 3">
            <a:extLst>
              <a:ext uri="{FF2B5EF4-FFF2-40B4-BE49-F238E27FC236}">
                <a16:creationId xmlns:a16="http://schemas.microsoft.com/office/drawing/2014/main" id="{24BA9ABC-3929-4AE2-B1CB-C15EB750BEDB}"/>
              </a:ext>
            </a:extLst>
          </p:cNvPr>
          <p:cNvPicPr>
            <a:picLocks noGrp="1"/>
          </p:cNvPicPr>
          <p:nvPr>
            <p:ph idx="1"/>
          </p:nvPr>
        </p:nvPicPr>
        <p:blipFill rotWithShape="1">
          <a:blip r:embed="rId2"/>
          <a:srcRect l="5143" t="24964" r="46997" b="24218"/>
          <a:stretch/>
        </p:blipFill>
        <p:spPr bwMode="auto">
          <a:xfrm>
            <a:off x="239696" y="142043"/>
            <a:ext cx="11549849" cy="63508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132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A5B3F-CC3A-41C4-88B3-593056B3585D}"/>
              </a:ext>
            </a:extLst>
          </p:cNvPr>
          <p:cNvSpPr>
            <a:spLocks noGrp="1"/>
          </p:cNvSpPr>
          <p:nvPr>
            <p:ph type="title"/>
          </p:nvPr>
        </p:nvSpPr>
        <p:spPr/>
        <p:txBody>
          <a:bodyPr/>
          <a:lstStyle/>
          <a:p>
            <a:endParaRPr lang="es-EC"/>
          </a:p>
        </p:txBody>
      </p:sp>
      <p:pic>
        <p:nvPicPr>
          <p:cNvPr id="4" name="Marcador de contenido 3">
            <a:extLst>
              <a:ext uri="{FF2B5EF4-FFF2-40B4-BE49-F238E27FC236}">
                <a16:creationId xmlns:a16="http://schemas.microsoft.com/office/drawing/2014/main" id="{475714C2-738B-43F1-96D8-CC80C11DB41B}"/>
              </a:ext>
            </a:extLst>
          </p:cNvPr>
          <p:cNvPicPr>
            <a:picLocks noGrp="1" noChangeAspect="1"/>
          </p:cNvPicPr>
          <p:nvPr>
            <p:ph idx="1"/>
          </p:nvPr>
        </p:nvPicPr>
        <p:blipFill>
          <a:blip r:embed="rId2"/>
          <a:stretch>
            <a:fillRect/>
          </a:stretch>
        </p:blipFill>
        <p:spPr>
          <a:xfrm>
            <a:off x="172539" y="2940728"/>
            <a:ext cx="11395065" cy="2503985"/>
          </a:xfrm>
          <a:prstGeom prst="rect">
            <a:avLst/>
          </a:prstGeom>
        </p:spPr>
      </p:pic>
    </p:spTree>
    <p:extLst>
      <p:ext uri="{BB962C8B-B14F-4D97-AF65-F5344CB8AC3E}">
        <p14:creationId xmlns:p14="http://schemas.microsoft.com/office/powerpoint/2010/main" val="243691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24BD215-3DBB-475C-BBAF-ABF3E3BA407D}"/>
              </a:ext>
            </a:extLst>
          </p:cNvPr>
          <p:cNvPicPr>
            <a:picLocks noChangeAspect="1"/>
          </p:cNvPicPr>
          <p:nvPr/>
        </p:nvPicPr>
        <p:blipFill>
          <a:blip r:embed="rId2"/>
          <a:stretch>
            <a:fillRect/>
          </a:stretch>
        </p:blipFill>
        <p:spPr>
          <a:xfrm>
            <a:off x="191520" y="365125"/>
            <a:ext cx="11709036" cy="442065"/>
          </a:xfrm>
          <a:prstGeom prst="rect">
            <a:avLst/>
          </a:prstGeom>
        </p:spPr>
      </p:pic>
      <p:sp>
        <p:nvSpPr>
          <p:cNvPr id="2" name="Título 1">
            <a:extLst>
              <a:ext uri="{FF2B5EF4-FFF2-40B4-BE49-F238E27FC236}">
                <a16:creationId xmlns:a16="http://schemas.microsoft.com/office/drawing/2014/main" id="{2DA8D494-DBE8-4334-85F7-F3223DCC756A}"/>
              </a:ext>
            </a:extLst>
          </p:cNvPr>
          <p:cNvSpPr>
            <a:spLocks noGrp="1"/>
          </p:cNvSpPr>
          <p:nvPr>
            <p:ph type="title"/>
          </p:nvPr>
        </p:nvSpPr>
        <p:spPr/>
        <p:txBody>
          <a:bodyPr/>
          <a:lstStyle/>
          <a:p>
            <a:endParaRPr lang="es-EC" dirty="0"/>
          </a:p>
        </p:txBody>
      </p:sp>
      <p:pic>
        <p:nvPicPr>
          <p:cNvPr id="4" name="Marcador de contenido 3">
            <a:extLst>
              <a:ext uri="{FF2B5EF4-FFF2-40B4-BE49-F238E27FC236}">
                <a16:creationId xmlns:a16="http://schemas.microsoft.com/office/drawing/2014/main" id="{76EA5954-4E93-4B6D-8CD9-8C3E10C2C738}"/>
              </a:ext>
            </a:extLst>
          </p:cNvPr>
          <p:cNvPicPr>
            <a:picLocks noGrp="1" noChangeAspect="1"/>
          </p:cNvPicPr>
          <p:nvPr>
            <p:ph idx="1"/>
          </p:nvPr>
        </p:nvPicPr>
        <p:blipFill>
          <a:blip r:embed="rId3"/>
          <a:stretch>
            <a:fillRect/>
          </a:stretch>
        </p:blipFill>
        <p:spPr>
          <a:xfrm>
            <a:off x="177310" y="807190"/>
            <a:ext cx="11694826" cy="5559494"/>
          </a:xfrm>
          <a:prstGeom prst="rect">
            <a:avLst/>
          </a:prstGeom>
        </p:spPr>
      </p:pic>
    </p:spTree>
    <p:extLst>
      <p:ext uri="{BB962C8B-B14F-4D97-AF65-F5344CB8AC3E}">
        <p14:creationId xmlns:p14="http://schemas.microsoft.com/office/powerpoint/2010/main" val="471986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BF8FCF-EF1F-44A5-9B26-524CD5FDECA9}"/>
              </a:ext>
            </a:extLst>
          </p:cNvPr>
          <p:cNvSpPr>
            <a:spLocks noGrp="1"/>
          </p:cNvSpPr>
          <p:nvPr>
            <p:ph type="title"/>
          </p:nvPr>
        </p:nvSpPr>
        <p:spPr>
          <a:xfrm>
            <a:off x="838200" y="365125"/>
            <a:ext cx="10515600" cy="1325563"/>
          </a:xfrm>
        </p:spPr>
        <p:txBody>
          <a:bodyPr>
            <a:normAutofit/>
          </a:bodyPr>
          <a:lstStyle/>
          <a:p>
            <a:pPr algn="ctr"/>
            <a:r>
              <a:rPr lang="es-EC" sz="6000" b="1" dirty="0">
                <a:solidFill>
                  <a:schemeClr val="accent6">
                    <a:lumMod val="50000"/>
                  </a:schemeClr>
                </a:solidFill>
              </a:rPr>
              <a:t>CONCLUSIONES</a:t>
            </a:r>
          </a:p>
        </p:txBody>
      </p:sp>
      <p:sp>
        <p:nvSpPr>
          <p:cNvPr id="3" name="Marcador de contenido 2">
            <a:extLst>
              <a:ext uri="{FF2B5EF4-FFF2-40B4-BE49-F238E27FC236}">
                <a16:creationId xmlns:a16="http://schemas.microsoft.com/office/drawing/2014/main" id="{54B43AEE-D3D2-46E6-856D-801189A67100}"/>
              </a:ext>
            </a:extLst>
          </p:cNvPr>
          <p:cNvSpPr>
            <a:spLocks noGrp="1"/>
          </p:cNvSpPr>
          <p:nvPr>
            <p:ph idx="1"/>
          </p:nvPr>
        </p:nvSpPr>
        <p:spPr>
          <a:xfrm>
            <a:off x="838200" y="1825625"/>
            <a:ext cx="10515600" cy="4351338"/>
          </a:xfrm>
        </p:spPr>
        <p:txBody>
          <a:bodyPr>
            <a:normAutofit fontScale="92500" lnSpcReduction="10000"/>
          </a:bodyPr>
          <a:lstStyle/>
          <a:p>
            <a:r>
              <a:rPr lang="es-EC" dirty="0"/>
              <a:t>Relacionadas con los objetivos se obtuvo un 100% de cumplimiento (identificar riesgos psicosociales, comparativa con otras empresas, adaptación de metodología y plan de acción).</a:t>
            </a:r>
          </a:p>
          <a:p>
            <a:r>
              <a:rPr lang="es-EC" dirty="0"/>
              <a:t>En datos sociodemográficos la población en un 95% son hombres y en un 70% no sobrepasan los 39 años de edad.</a:t>
            </a:r>
          </a:p>
          <a:p>
            <a:r>
              <a:rPr lang="es-EC" dirty="0"/>
              <a:t>La implementación de la metodología </a:t>
            </a:r>
            <a:r>
              <a:rPr lang="es-EC" sz="2400" dirty="0">
                <a:effectLst/>
                <a:latin typeface="Calibri" panose="020F0502020204030204" pitchFamily="34" charset="0"/>
                <a:ea typeface="Calibri" panose="020F0502020204030204" pitchFamily="34" charset="0"/>
                <a:cs typeface="Times New Roman" panose="02020603050405020304" pitchFamily="18" charset="0"/>
              </a:rPr>
              <a:t>CoPsoQ-istas21 fue la herramienta adecuada para tener un estudio preliminar de la situación de los colaboradores referente a la exposición de los factores psicosociales.</a:t>
            </a:r>
          </a:p>
          <a:p>
            <a:r>
              <a:rPr lang="es-EC" dirty="0"/>
              <a:t>Se determinaron las seis principales dimensiones y cada una con su respectivo plan de actuación para mejorar las condiciones laborales.</a:t>
            </a:r>
          </a:p>
          <a:p>
            <a:r>
              <a:rPr lang="es-EC" dirty="0"/>
              <a:t>Las dimensiones identificadas que presentan mayor riesgo para la salud de los colaboradores son: Ritmo, Inseguridad en el Trabajo, Esconder emociones, Apoyo de compañeros, Inseguridad en condiciones de trabajo y Calidad de liderazgo.</a:t>
            </a:r>
          </a:p>
        </p:txBody>
      </p:sp>
    </p:spTree>
    <p:extLst>
      <p:ext uri="{BB962C8B-B14F-4D97-AF65-F5344CB8AC3E}">
        <p14:creationId xmlns:p14="http://schemas.microsoft.com/office/powerpoint/2010/main" val="424157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DD217-C1CD-4433-A668-58A2C6721DC5}"/>
              </a:ext>
            </a:extLst>
          </p:cNvPr>
          <p:cNvSpPr>
            <a:spLocks noGrp="1"/>
          </p:cNvSpPr>
          <p:nvPr>
            <p:ph type="title"/>
          </p:nvPr>
        </p:nvSpPr>
        <p:spPr/>
        <p:txBody>
          <a:bodyPr>
            <a:normAutofit/>
          </a:bodyPr>
          <a:lstStyle/>
          <a:p>
            <a:pPr algn="ctr"/>
            <a:r>
              <a:rPr lang="es-EC" sz="5400" b="1" dirty="0">
                <a:solidFill>
                  <a:schemeClr val="accent6">
                    <a:lumMod val="50000"/>
                  </a:schemeClr>
                </a:solidFill>
              </a:rPr>
              <a:t>CONCLUSIONES</a:t>
            </a:r>
          </a:p>
        </p:txBody>
      </p:sp>
      <p:sp>
        <p:nvSpPr>
          <p:cNvPr id="3" name="Marcador de contenido 2">
            <a:extLst>
              <a:ext uri="{FF2B5EF4-FFF2-40B4-BE49-F238E27FC236}">
                <a16:creationId xmlns:a16="http://schemas.microsoft.com/office/drawing/2014/main" id="{BFD3F527-6C60-40AF-A9A2-99E612E1EC00}"/>
              </a:ext>
            </a:extLst>
          </p:cNvPr>
          <p:cNvSpPr>
            <a:spLocks noGrp="1"/>
          </p:cNvSpPr>
          <p:nvPr>
            <p:ph idx="1"/>
          </p:nvPr>
        </p:nvSpPr>
        <p:spPr/>
        <p:txBody>
          <a:bodyPr/>
          <a:lstStyle/>
          <a:p>
            <a:pPr marL="0" indent="0">
              <a:buNone/>
            </a:pPr>
            <a:r>
              <a:rPr lang="es-EC" dirty="0"/>
              <a:t>La dimensión de ritmo de trabajo es la que presenta mayor afectación a la salud de los colaboradores.</a:t>
            </a:r>
          </a:p>
          <a:p>
            <a:pPr marL="0" indent="0">
              <a:buNone/>
            </a:pPr>
            <a:r>
              <a:rPr lang="es-EC" dirty="0"/>
              <a:t>Inseguridad en el trabajo es una dimensión que resalta en comparación con otros estudios similares.</a:t>
            </a:r>
          </a:p>
          <a:p>
            <a:pPr marL="0" indent="0">
              <a:buNone/>
            </a:pPr>
            <a:r>
              <a:rPr lang="es-EC" dirty="0"/>
              <a:t>Referente a horarios de trabajos y jornadas laborales la metodología deja unos vacíos que posteriormente deben ser analizados con otra metodología.</a:t>
            </a:r>
          </a:p>
          <a:p>
            <a:pPr marL="0" indent="0">
              <a:buNone/>
            </a:pPr>
            <a:r>
              <a:rPr lang="es-EC" dirty="0">
                <a:latin typeface="Calibri" panose="020F0502020204030204" pitchFamily="34" charset="0"/>
                <a:cs typeface="Times New Roman" panose="02020603050405020304" pitchFamily="18" charset="0"/>
              </a:rPr>
              <a:t>Todas las medidas preventivas  recomendadas en el plan de actuación tienen por objetivo el mejoras las condiciones laborales y brindar un ambiente de trabajo saludable y seguro, buscando la satisfacción laboral.</a:t>
            </a:r>
            <a:endParaRPr lang="es-EC" dirty="0"/>
          </a:p>
          <a:p>
            <a:pPr marL="0" indent="0">
              <a:buNone/>
            </a:pPr>
            <a:endParaRPr lang="es-EC" dirty="0"/>
          </a:p>
          <a:p>
            <a:pPr marL="0" indent="0">
              <a:buNone/>
            </a:pPr>
            <a:endParaRPr lang="es-EC" dirty="0"/>
          </a:p>
        </p:txBody>
      </p:sp>
    </p:spTree>
    <p:extLst>
      <p:ext uri="{BB962C8B-B14F-4D97-AF65-F5344CB8AC3E}">
        <p14:creationId xmlns:p14="http://schemas.microsoft.com/office/powerpoint/2010/main" val="1342705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CAD6E-5624-4848-BF28-D1B0EAEA69AA}"/>
              </a:ext>
            </a:extLst>
          </p:cNvPr>
          <p:cNvSpPr>
            <a:spLocks noGrp="1"/>
          </p:cNvSpPr>
          <p:nvPr>
            <p:ph type="title"/>
          </p:nvPr>
        </p:nvSpPr>
        <p:spPr>
          <a:xfrm>
            <a:off x="838200" y="365126"/>
            <a:ext cx="10515600" cy="744584"/>
          </a:xfrm>
        </p:spPr>
        <p:txBody>
          <a:bodyPr>
            <a:normAutofit/>
          </a:bodyPr>
          <a:lstStyle/>
          <a:p>
            <a:pPr algn="ctr"/>
            <a:r>
              <a:rPr lang="es-EC" sz="4000" b="1" dirty="0">
                <a:solidFill>
                  <a:srgbClr val="FF0000"/>
                </a:solidFill>
              </a:rPr>
              <a:t>RECOMENDACIONES </a:t>
            </a:r>
          </a:p>
        </p:txBody>
      </p:sp>
      <p:sp>
        <p:nvSpPr>
          <p:cNvPr id="3" name="Marcador de contenido 2">
            <a:extLst>
              <a:ext uri="{FF2B5EF4-FFF2-40B4-BE49-F238E27FC236}">
                <a16:creationId xmlns:a16="http://schemas.microsoft.com/office/drawing/2014/main" id="{552B195D-E27F-4448-9470-D1E261228A45}"/>
              </a:ext>
            </a:extLst>
          </p:cNvPr>
          <p:cNvSpPr>
            <a:spLocks noGrp="1"/>
          </p:cNvSpPr>
          <p:nvPr>
            <p:ph idx="1"/>
          </p:nvPr>
        </p:nvSpPr>
        <p:spPr>
          <a:xfrm>
            <a:off x="838200" y="1180730"/>
            <a:ext cx="10515600" cy="4996233"/>
          </a:xfrm>
        </p:spPr>
        <p:txBody>
          <a:bodyPr>
            <a:normAutofit/>
          </a:bodyPr>
          <a:lstStyle/>
          <a:p>
            <a:r>
              <a:rPr lang="es-EC" sz="2000" dirty="0">
                <a:effectLst/>
                <a:latin typeface="Arial" panose="020B0604020202020204" pitchFamily="34" charset="0"/>
                <a:ea typeface="Calibri" panose="020F0502020204030204" pitchFamily="34" charset="0"/>
                <a:cs typeface="Arial" panose="020B0604020202020204" pitchFamily="34" charset="0"/>
              </a:rPr>
              <a:t>Se debe llevar a cabo una reunión entre los directivos conjuntamente con el área de seguridad y salud ocupacional y talento humano para sociabilizar y sensibilizar la necesidad de mejorar las condiciones laborales percibidas por los colaboradores.</a:t>
            </a:r>
            <a:endParaRPr lang="es-EC" sz="2000" dirty="0">
              <a:latin typeface="Arial" panose="020B0604020202020204" pitchFamily="34" charset="0"/>
              <a:cs typeface="Arial" panose="020B0604020202020204" pitchFamily="34" charset="0"/>
            </a:endParaRPr>
          </a:p>
          <a:p>
            <a:r>
              <a:rPr lang="es-EC" sz="2000" dirty="0">
                <a:latin typeface="Arial" panose="020B0604020202020204" pitchFamily="34" charset="0"/>
                <a:ea typeface="Calibri" panose="020F0502020204030204" pitchFamily="34" charset="0"/>
                <a:cs typeface="Arial" panose="020B0604020202020204" pitchFamily="34" charset="0"/>
              </a:rPr>
              <a:t>T</a:t>
            </a:r>
            <a:r>
              <a:rPr lang="es-EC" sz="2000" dirty="0">
                <a:effectLst/>
                <a:latin typeface="Arial" panose="020B0604020202020204" pitchFamily="34" charset="0"/>
                <a:ea typeface="Calibri" panose="020F0502020204030204" pitchFamily="34" charset="0"/>
                <a:cs typeface="Arial" panose="020B0604020202020204" pitchFamily="34" charset="0"/>
              </a:rPr>
              <a:t>omando en cuenta las priorizaciones y actividades propuestas en el plan de intervención expuesto anteriormente determinar las acciones a implementar para el bienestar del colaborador.</a:t>
            </a:r>
          </a:p>
          <a:p>
            <a:r>
              <a:rPr lang="es-EC" sz="2000" dirty="0">
                <a:effectLst/>
                <a:latin typeface="Arial" panose="020B0604020202020204" pitchFamily="34" charset="0"/>
                <a:ea typeface="Calibri" panose="020F0502020204030204" pitchFamily="34" charset="0"/>
                <a:cs typeface="Arial" panose="020B0604020202020204" pitchFamily="34" charset="0"/>
              </a:rPr>
              <a:t>La implementación de charlas, capacitaciones, entrenamientos y talleres son una buena herramienta para lograr un acercamiento entre los directivos y personal que labora en la empresa además que permite adquirir nuevos conocimientos, habilidades y destrezas , que pueden ser  utilizados para lograr los objetivos que tenga la empresa.</a:t>
            </a:r>
          </a:p>
          <a:p>
            <a:r>
              <a:rPr lang="es-EC" sz="2000" dirty="0">
                <a:effectLst/>
                <a:latin typeface="Arial" panose="020B0604020202020204" pitchFamily="34" charset="0"/>
                <a:ea typeface="Calibri" panose="020F0502020204030204" pitchFamily="34" charset="0"/>
                <a:cs typeface="Arial" panose="020B0604020202020204" pitchFamily="34" charset="0"/>
              </a:rPr>
              <a:t>La empresa debe fomentar un ambiente de trabajo saludable y seguro para que los colaboradores se sientan satisfechos con formar parte de la empresa</a:t>
            </a:r>
            <a:r>
              <a:rPr lang="es-EC" sz="2000" dirty="0">
                <a:latin typeface="Arial" panose="020B0604020202020204" pitchFamily="34" charset="0"/>
                <a:cs typeface="Arial" panose="020B0604020202020204" pitchFamily="34" charset="0"/>
              </a:rPr>
              <a:t>.</a:t>
            </a:r>
          </a:p>
          <a:p>
            <a:r>
              <a:rPr lang="es-EC" sz="2000" dirty="0">
                <a:latin typeface="Arial" panose="020B0604020202020204" pitchFamily="34" charset="0"/>
                <a:ea typeface="Calibri" panose="020F0502020204030204" pitchFamily="34" charset="0"/>
                <a:cs typeface="Arial" panose="020B0604020202020204" pitchFamily="34" charset="0"/>
              </a:rPr>
              <a:t>Se recomienda </a:t>
            </a:r>
            <a:r>
              <a:rPr lang="es-EC" sz="2000" dirty="0">
                <a:effectLst/>
                <a:latin typeface="Arial" panose="020B0604020202020204" pitchFamily="34" charset="0"/>
                <a:ea typeface="Calibri" panose="020F0502020204030204" pitchFamily="34" charset="0"/>
                <a:cs typeface="Arial" panose="020B0604020202020204" pitchFamily="34" charset="0"/>
              </a:rPr>
              <a:t>a  la empresa implementar en los próximos años la misma metodología para conseguir un seguimiento de la evolución del estudio, además se pueden implementar otras metodologías que permitan identificar nuevos factores psicosociales que estén afectando a los colaboradores.</a:t>
            </a:r>
          </a:p>
          <a:p>
            <a:endParaRPr lang="es-EC" dirty="0"/>
          </a:p>
        </p:txBody>
      </p:sp>
    </p:spTree>
    <p:extLst>
      <p:ext uri="{BB962C8B-B14F-4D97-AF65-F5344CB8AC3E}">
        <p14:creationId xmlns:p14="http://schemas.microsoft.com/office/powerpoint/2010/main" val="1421413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F9F29-083B-4F55-9881-31CCDE4F3A91}"/>
              </a:ext>
            </a:extLst>
          </p:cNvPr>
          <p:cNvSpPr>
            <a:spLocks noGrp="1"/>
          </p:cNvSpPr>
          <p:nvPr>
            <p:ph type="title"/>
          </p:nvPr>
        </p:nvSpPr>
        <p:spPr/>
        <p:txBody>
          <a:bodyPr/>
          <a:lstStyle/>
          <a:p>
            <a:endParaRPr lang="es-EC" dirty="0"/>
          </a:p>
        </p:txBody>
      </p:sp>
      <p:pic>
        <p:nvPicPr>
          <p:cNvPr id="4" name="Marcador de contenido 3">
            <a:extLst>
              <a:ext uri="{FF2B5EF4-FFF2-40B4-BE49-F238E27FC236}">
                <a16:creationId xmlns:a16="http://schemas.microsoft.com/office/drawing/2014/main" id="{1D7F1315-37EC-4F53-94F8-504F91AC6BB0}"/>
              </a:ext>
            </a:extLst>
          </p:cNvPr>
          <p:cNvPicPr>
            <a:picLocks noGrp="1" noChangeAspect="1"/>
          </p:cNvPicPr>
          <p:nvPr>
            <p:ph idx="1"/>
          </p:nvPr>
        </p:nvPicPr>
        <p:blipFill rotWithShape="1">
          <a:blip r:embed="rId2"/>
          <a:srcRect t="23899" b="22465"/>
          <a:stretch/>
        </p:blipFill>
        <p:spPr>
          <a:xfrm>
            <a:off x="2060234" y="585926"/>
            <a:ext cx="7944902" cy="3195961"/>
          </a:xfrm>
          <a:prstGeom prst="rect">
            <a:avLst/>
          </a:prstGeom>
        </p:spPr>
      </p:pic>
      <p:pic>
        <p:nvPicPr>
          <p:cNvPr id="5" name="Imagen 4">
            <a:extLst>
              <a:ext uri="{FF2B5EF4-FFF2-40B4-BE49-F238E27FC236}">
                <a16:creationId xmlns:a16="http://schemas.microsoft.com/office/drawing/2014/main" id="{CE9E7DF0-89D0-49CF-92C8-B489099F87B5}"/>
              </a:ext>
            </a:extLst>
          </p:cNvPr>
          <p:cNvPicPr>
            <a:picLocks noChangeAspect="1"/>
          </p:cNvPicPr>
          <p:nvPr/>
        </p:nvPicPr>
        <p:blipFill rotWithShape="1">
          <a:blip r:embed="rId3"/>
          <a:srcRect l="25857" t="22638" r="13863" b="7857"/>
          <a:stretch/>
        </p:blipFill>
        <p:spPr>
          <a:xfrm>
            <a:off x="3133818" y="4002688"/>
            <a:ext cx="5282212" cy="2228296"/>
          </a:xfrm>
          <a:prstGeom prst="rect">
            <a:avLst/>
          </a:prstGeom>
        </p:spPr>
      </p:pic>
    </p:spTree>
    <p:extLst>
      <p:ext uri="{BB962C8B-B14F-4D97-AF65-F5344CB8AC3E}">
        <p14:creationId xmlns:p14="http://schemas.microsoft.com/office/powerpoint/2010/main" val="159359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1BBCB-6599-4E8A-BDA7-BC5B93FDD674}"/>
              </a:ext>
            </a:extLst>
          </p:cNvPr>
          <p:cNvSpPr>
            <a:spLocks noGrp="1"/>
          </p:cNvSpPr>
          <p:nvPr>
            <p:ph type="title"/>
          </p:nvPr>
        </p:nvSpPr>
        <p:spPr>
          <a:xfrm>
            <a:off x="497006" y="0"/>
            <a:ext cx="10515600" cy="1325563"/>
          </a:xfrm>
        </p:spPr>
        <p:txBody>
          <a:bodyPr>
            <a:normAutofit/>
          </a:bodyPr>
          <a:lstStyle/>
          <a:p>
            <a:pPr algn="ctr"/>
            <a:r>
              <a:rPr lang="es-EC" sz="6600" b="1" dirty="0">
                <a:solidFill>
                  <a:srgbClr val="C00000"/>
                </a:solidFill>
              </a:rPr>
              <a:t>OBJETIVOS ESPECÍFICOS</a:t>
            </a:r>
          </a:p>
        </p:txBody>
      </p:sp>
      <p:sp>
        <p:nvSpPr>
          <p:cNvPr id="3" name="Marcador de contenido 2">
            <a:extLst>
              <a:ext uri="{FF2B5EF4-FFF2-40B4-BE49-F238E27FC236}">
                <a16:creationId xmlns:a16="http://schemas.microsoft.com/office/drawing/2014/main" id="{DC0B9B46-7EFD-4F3C-89D2-FFA30E36B465}"/>
              </a:ext>
            </a:extLst>
          </p:cNvPr>
          <p:cNvSpPr>
            <a:spLocks noGrp="1"/>
          </p:cNvSpPr>
          <p:nvPr>
            <p:ph idx="1"/>
          </p:nvPr>
        </p:nvSpPr>
        <p:spPr>
          <a:xfrm>
            <a:off x="-49473" y="984369"/>
            <a:ext cx="11608558" cy="6346209"/>
          </a:xfrm>
        </p:spPr>
        <p:txBody>
          <a:bodyPr>
            <a:normAutofit fontScale="62500" lnSpcReduction="20000"/>
          </a:bodyPr>
          <a:lstStyle/>
          <a:p>
            <a:pPr marL="685800" indent="-457200">
              <a:lnSpc>
                <a:spcPct val="200000"/>
              </a:lnSpc>
              <a:spcAft>
                <a:spcPts val="800"/>
              </a:spcAft>
              <a:buFont typeface="Wingdings" panose="05000000000000000000" pitchFamily="2" charset="2"/>
              <a:buChar char="v"/>
            </a:pPr>
            <a:r>
              <a:rPr lang="es-EC" sz="3200" dirty="0">
                <a:solidFill>
                  <a:schemeClr val="tx1">
                    <a:lumMod val="95000"/>
                    <a:lumOff val="5000"/>
                  </a:schemeClr>
                </a:solidFill>
                <a:effectLst/>
                <a:latin typeface="Arial" panose="020B0604020202020204" pitchFamily="34" charset="0"/>
                <a:ea typeface="Calibri" panose="020F0502020204030204" pitchFamily="34" charset="0"/>
              </a:rPr>
              <a:t>Analizar los principales riesgos psicosociales a los que están expuestos los colaboradores que desempeñan las funciones en el puesto de guardias de seguridad física en la empresa Alvisepro y relacionarlos con otras empresas que desarrollan las mismas actividades.</a:t>
            </a:r>
          </a:p>
          <a:p>
            <a:pPr marL="685800" indent="-457200">
              <a:lnSpc>
                <a:spcPct val="200000"/>
              </a:lnSpc>
              <a:spcAft>
                <a:spcPts val="800"/>
              </a:spcAft>
              <a:buFont typeface="Wingdings" panose="05000000000000000000" pitchFamily="2" charset="2"/>
              <a:buChar char="v"/>
            </a:pPr>
            <a:r>
              <a:rPr lang="es-EC" sz="3200" b="1" dirty="0">
                <a:solidFill>
                  <a:schemeClr val="accent1"/>
                </a:solidFill>
                <a:effectLst/>
                <a:latin typeface="Arial" panose="020B0604020202020204" pitchFamily="34" charset="0"/>
                <a:ea typeface="Calibri" panose="020F0502020204030204" pitchFamily="34" charset="0"/>
              </a:rPr>
              <a:t>Analizar si la metodología CoPsoQ-istas21 nos ayuda con el análisis de los riesgos psicosociales en una comunidad de personas y determinar si la herramienta es adaptable para la empresa.</a:t>
            </a:r>
          </a:p>
          <a:p>
            <a:pPr marL="685800" indent="-457200">
              <a:lnSpc>
                <a:spcPct val="200000"/>
              </a:lnSpc>
              <a:spcAft>
                <a:spcPts val="800"/>
              </a:spcAft>
              <a:buFont typeface="Wingdings" panose="05000000000000000000" pitchFamily="2" charset="2"/>
              <a:buChar char="v"/>
            </a:pPr>
            <a:r>
              <a:rPr lang="es-EC" sz="3200" b="1" dirty="0">
                <a:solidFill>
                  <a:schemeClr val="accent2">
                    <a:lumMod val="50000"/>
                  </a:schemeClr>
                </a:solidFill>
                <a:effectLst/>
                <a:latin typeface="Arial" panose="020B0604020202020204" pitchFamily="34" charset="0"/>
                <a:ea typeface="Calibri" panose="020F0502020204030204" pitchFamily="34" charset="0"/>
              </a:rPr>
              <a:t>Establecer las medidas preventivas que puedan ayudar a mitigar los riegos psicosociales en la empresa Alvisepro a través de la evaluación de los riesgos más relevantes identificados mediante la metodología CoPsoQ-istas21.</a:t>
            </a:r>
          </a:p>
          <a:p>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99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91E10-8371-4CB7-950C-ECD7909DB8F6}"/>
              </a:ext>
            </a:extLst>
          </p:cNvPr>
          <p:cNvSpPr>
            <a:spLocks noGrp="1"/>
          </p:cNvSpPr>
          <p:nvPr>
            <p:ph type="title"/>
          </p:nvPr>
        </p:nvSpPr>
        <p:spPr>
          <a:xfrm>
            <a:off x="838200" y="157161"/>
            <a:ext cx="10515600" cy="1325563"/>
          </a:xfrm>
        </p:spPr>
        <p:txBody>
          <a:bodyPr>
            <a:noAutofit/>
          </a:bodyPr>
          <a:lstStyle/>
          <a:p>
            <a:r>
              <a:rPr lang="es-EC" sz="6600" b="1" dirty="0">
                <a:solidFill>
                  <a:schemeClr val="accent6">
                    <a:lumMod val="50000"/>
                  </a:schemeClr>
                </a:solidFill>
              </a:rPr>
              <a:t>PSICOSOCIOLOGÍA LABORAL </a:t>
            </a:r>
          </a:p>
        </p:txBody>
      </p:sp>
      <p:sp>
        <p:nvSpPr>
          <p:cNvPr id="4" name="Marcador de contenido 3">
            <a:extLst>
              <a:ext uri="{FF2B5EF4-FFF2-40B4-BE49-F238E27FC236}">
                <a16:creationId xmlns:a16="http://schemas.microsoft.com/office/drawing/2014/main" id="{CDC92DAC-D82F-44D0-A2CC-1B88A49A9DB8}"/>
              </a:ext>
            </a:extLst>
          </p:cNvPr>
          <p:cNvSpPr>
            <a:spLocks noGrp="1"/>
          </p:cNvSpPr>
          <p:nvPr>
            <p:ph sz="half" idx="1"/>
          </p:nvPr>
        </p:nvSpPr>
        <p:spPr>
          <a:xfrm>
            <a:off x="138112" y="1849437"/>
            <a:ext cx="5181600" cy="4351338"/>
          </a:xfrm>
        </p:spPr>
        <p:txBody>
          <a:bodyPr>
            <a:normAutofit/>
          </a:bodyPr>
          <a:lstStyle/>
          <a:p>
            <a:r>
              <a:rPr lang="es-EC" sz="3200" b="1" dirty="0"/>
              <a:t>Psicología y Sociología</a:t>
            </a:r>
          </a:p>
          <a:p>
            <a:r>
              <a:rPr lang="es-EC" sz="3200" b="1" dirty="0"/>
              <a:t>Estrategia de prevención laboral </a:t>
            </a:r>
          </a:p>
          <a:p>
            <a:r>
              <a:rPr lang="es-EC" sz="3200" b="1" dirty="0"/>
              <a:t>No médica</a:t>
            </a:r>
          </a:p>
          <a:p>
            <a:r>
              <a:rPr lang="es-EC" sz="3200" b="1" dirty="0"/>
              <a:t>Mejorar la satisfacción laboral </a:t>
            </a:r>
          </a:p>
          <a:p>
            <a:r>
              <a:rPr lang="es-EC" sz="3200" b="1" dirty="0"/>
              <a:t>Analiza la relación entre demandas y capacidades</a:t>
            </a:r>
          </a:p>
        </p:txBody>
      </p:sp>
      <p:sp>
        <p:nvSpPr>
          <p:cNvPr id="5" name="Marcador de contenido 4">
            <a:extLst>
              <a:ext uri="{FF2B5EF4-FFF2-40B4-BE49-F238E27FC236}">
                <a16:creationId xmlns:a16="http://schemas.microsoft.com/office/drawing/2014/main" id="{29EFCE33-989D-45D6-A9B9-9EDFD1CBE5CD}"/>
              </a:ext>
            </a:extLst>
          </p:cNvPr>
          <p:cNvSpPr>
            <a:spLocks noGrp="1"/>
          </p:cNvSpPr>
          <p:nvPr>
            <p:ph sz="half" idx="2"/>
          </p:nvPr>
        </p:nvSpPr>
        <p:spPr>
          <a:xfrm>
            <a:off x="7915274" y="1725612"/>
            <a:ext cx="5181600" cy="4351338"/>
          </a:xfrm>
        </p:spPr>
        <p:txBody>
          <a:bodyPr>
            <a:normAutofit/>
          </a:bodyPr>
          <a:lstStyle/>
          <a:p>
            <a:r>
              <a:rPr lang="es-EC" sz="3600" b="1" dirty="0">
                <a:solidFill>
                  <a:srgbClr val="FF0000"/>
                </a:solidFill>
              </a:rPr>
              <a:t>Toma en cuenta:</a:t>
            </a:r>
          </a:p>
          <a:p>
            <a:pPr marL="0" indent="0">
              <a:buNone/>
            </a:pPr>
            <a:r>
              <a:rPr lang="es-EC" dirty="0"/>
              <a:t>Organización de trabajo</a:t>
            </a:r>
          </a:p>
          <a:p>
            <a:pPr marL="0" indent="0">
              <a:buNone/>
            </a:pPr>
            <a:r>
              <a:rPr lang="es-EC" dirty="0"/>
              <a:t>Horarios</a:t>
            </a:r>
          </a:p>
          <a:p>
            <a:pPr marL="0" indent="0">
              <a:buNone/>
            </a:pPr>
            <a:r>
              <a:rPr lang="es-EC" dirty="0"/>
              <a:t>Pausas</a:t>
            </a:r>
          </a:p>
          <a:p>
            <a:pPr marL="0" indent="0">
              <a:buNone/>
            </a:pPr>
            <a:r>
              <a:rPr lang="es-EC" dirty="0"/>
              <a:t>Ritmo</a:t>
            </a:r>
          </a:p>
          <a:p>
            <a:pPr marL="0" indent="0">
              <a:buNone/>
            </a:pPr>
            <a:r>
              <a:rPr lang="es-EC" dirty="0"/>
              <a:t>Condiciones </a:t>
            </a:r>
          </a:p>
          <a:p>
            <a:pPr marL="0" indent="0">
              <a:buNone/>
            </a:pPr>
            <a:r>
              <a:rPr lang="es-EC" dirty="0"/>
              <a:t>Relaciones </a:t>
            </a:r>
          </a:p>
          <a:p>
            <a:pPr marL="0" indent="0">
              <a:buNone/>
            </a:pPr>
            <a:r>
              <a:rPr lang="es-EC" dirty="0"/>
              <a:t>Capacitaciones</a:t>
            </a:r>
          </a:p>
          <a:p>
            <a:pPr marL="0" indent="0">
              <a:buNone/>
            </a:pPr>
            <a:endParaRPr lang="es-EC" dirty="0"/>
          </a:p>
        </p:txBody>
      </p:sp>
    </p:spTree>
    <p:extLst>
      <p:ext uri="{BB962C8B-B14F-4D97-AF65-F5344CB8AC3E}">
        <p14:creationId xmlns:p14="http://schemas.microsoft.com/office/powerpoint/2010/main" val="424000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EFC97-3BB5-472A-B3C5-E7DEDA11BA93}"/>
              </a:ext>
            </a:extLst>
          </p:cNvPr>
          <p:cNvSpPr>
            <a:spLocks noGrp="1"/>
          </p:cNvSpPr>
          <p:nvPr>
            <p:ph type="title"/>
          </p:nvPr>
        </p:nvSpPr>
        <p:spPr/>
        <p:txBody>
          <a:bodyPr>
            <a:normAutofit/>
          </a:bodyPr>
          <a:lstStyle/>
          <a:p>
            <a:pPr algn="ctr"/>
            <a:r>
              <a:rPr lang="es-EC" sz="6000" b="1" dirty="0">
                <a:solidFill>
                  <a:srgbClr val="FF0000"/>
                </a:solidFill>
              </a:rPr>
              <a:t>RIESGO</a:t>
            </a:r>
          </a:p>
        </p:txBody>
      </p:sp>
      <p:sp>
        <p:nvSpPr>
          <p:cNvPr id="3" name="Marcador de contenido 2">
            <a:extLst>
              <a:ext uri="{FF2B5EF4-FFF2-40B4-BE49-F238E27FC236}">
                <a16:creationId xmlns:a16="http://schemas.microsoft.com/office/drawing/2014/main" id="{E9990CD2-E6A9-4BD1-ADAE-CC1E375596C7}"/>
              </a:ext>
            </a:extLst>
          </p:cNvPr>
          <p:cNvSpPr>
            <a:spLocks noGrp="1"/>
          </p:cNvSpPr>
          <p:nvPr>
            <p:ph idx="1"/>
          </p:nvPr>
        </p:nvSpPr>
        <p:spPr>
          <a:xfrm>
            <a:off x="838200" y="1825624"/>
            <a:ext cx="5257800" cy="5846763"/>
          </a:xfrm>
        </p:spPr>
        <p:txBody>
          <a:bodyPr/>
          <a:lstStyle/>
          <a:p>
            <a:r>
              <a:rPr lang="es-EC" sz="3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Es la posibilidad de sufrir un daño dado por los elementos o condicionantes a las que está expuesta el individuo en su ambiente laboral provocando accidentes o enfermedades en el trabajo.</a:t>
            </a:r>
          </a:p>
          <a:p>
            <a:r>
              <a:rPr lang="es-EC" sz="32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Físico, mecánico, químico, biológicos, ergonómicos y psicosociales.</a:t>
            </a:r>
            <a:endParaRPr lang="es-EC" sz="3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4" name="Imagen 3">
            <a:extLst>
              <a:ext uri="{FF2B5EF4-FFF2-40B4-BE49-F238E27FC236}">
                <a16:creationId xmlns:a16="http://schemas.microsoft.com/office/drawing/2014/main" id="{CCE85AF4-9308-4CD9-8CEC-4999665EE544}"/>
              </a:ext>
            </a:extLst>
          </p:cNvPr>
          <p:cNvPicPr>
            <a:picLocks noChangeAspect="1"/>
          </p:cNvPicPr>
          <p:nvPr/>
        </p:nvPicPr>
        <p:blipFill>
          <a:blip r:embed="rId2"/>
          <a:stretch>
            <a:fillRect/>
          </a:stretch>
        </p:blipFill>
        <p:spPr>
          <a:xfrm>
            <a:off x="6096000" y="2239068"/>
            <a:ext cx="5986509" cy="3898778"/>
          </a:xfrm>
          <a:prstGeom prst="rect">
            <a:avLst/>
          </a:prstGeom>
        </p:spPr>
      </p:pic>
    </p:spTree>
    <p:extLst>
      <p:ext uri="{BB962C8B-B14F-4D97-AF65-F5344CB8AC3E}">
        <p14:creationId xmlns:p14="http://schemas.microsoft.com/office/powerpoint/2010/main" val="113642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16806-2D99-494E-A4DD-E1184F12EC32}"/>
              </a:ext>
            </a:extLst>
          </p:cNvPr>
          <p:cNvSpPr>
            <a:spLocks noGrp="1"/>
          </p:cNvSpPr>
          <p:nvPr>
            <p:ph type="title"/>
          </p:nvPr>
        </p:nvSpPr>
        <p:spPr/>
        <p:txBody>
          <a:bodyPr>
            <a:normAutofit/>
          </a:bodyPr>
          <a:lstStyle/>
          <a:p>
            <a:pPr algn="ctr"/>
            <a:r>
              <a:rPr lang="es-EC" sz="6600" b="1" dirty="0">
                <a:solidFill>
                  <a:srgbClr val="C00000"/>
                </a:solidFill>
              </a:rPr>
              <a:t>FACTORES PSICOSOCIALES</a:t>
            </a:r>
          </a:p>
        </p:txBody>
      </p:sp>
      <p:sp>
        <p:nvSpPr>
          <p:cNvPr id="3" name="Marcador de contenido 2">
            <a:extLst>
              <a:ext uri="{FF2B5EF4-FFF2-40B4-BE49-F238E27FC236}">
                <a16:creationId xmlns:a16="http://schemas.microsoft.com/office/drawing/2014/main" id="{386F0FCB-C1CB-4F21-AC4E-56CB668B6E9D}"/>
              </a:ext>
            </a:extLst>
          </p:cNvPr>
          <p:cNvSpPr>
            <a:spLocks noGrp="1"/>
          </p:cNvSpPr>
          <p:nvPr>
            <p:ph idx="1"/>
          </p:nvPr>
        </p:nvSpPr>
        <p:spPr>
          <a:xfrm>
            <a:off x="838200" y="1825625"/>
            <a:ext cx="5676900" cy="4351338"/>
          </a:xfrm>
        </p:spPr>
        <p:txBody>
          <a:bodyPr/>
          <a:lstStyle/>
          <a:p>
            <a:r>
              <a:rPr lang="es-EC" sz="3200" dirty="0">
                <a:latin typeface="Calibri" panose="020F0502020204030204" pitchFamily="34" charset="0"/>
                <a:ea typeface="Calibri" panose="020F0502020204030204" pitchFamily="34" charset="0"/>
                <a:cs typeface="Times New Roman" panose="02020603050405020304" pitchFamily="18" charset="0"/>
              </a:rPr>
              <a:t>S</a:t>
            </a:r>
            <a:r>
              <a:rPr lang="es-EC" sz="3200" dirty="0">
                <a:effectLst/>
                <a:latin typeface="Calibri" panose="020F0502020204030204" pitchFamily="34" charset="0"/>
                <a:ea typeface="Calibri" panose="020F0502020204030204" pitchFamily="34" charset="0"/>
                <a:cs typeface="Times New Roman" panose="02020603050405020304" pitchFamily="18" charset="0"/>
              </a:rPr>
              <a:t>on aquellos en el cual sus síntomas se presentan en el hombre que experimenta al relacionarse en su ambiente laboral  con una clara probabilidad de dañar la salud física, social o mental del trabajador.</a:t>
            </a:r>
          </a:p>
          <a:p>
            <a:endParaRPr lang="es-EC" dirty="0"/>
          </a:p>
        </p:txBody>
      </p:sp>
      <p:pic>
        <p:nvPicPr>
          <p:cNvPr id="4" name="Imagen 3">
            <a:extLst>
              <a:ext uri="{FF2B5EF4-FFF2-40B4-BE49-F238E27FC236}">
                <a16:creationId xmlns:a16="http://schemas.microsoft.com/office/drawing/2014/main" id="{B204E339-9557-4581-B7B8-634F0154A8A6}"/>
              </a:ext>
            </a:extLst>
          </p:cNvPr>
          <p:cNvPicPr>
            <a:picLocks noChangeAspect="1"/>
          </p:cNvPicPr>
          <p:nvPr/>
        </p:nvPicPr>
        <p:blipFill rotWithShape="1">
          <a:blip r:embed="rId2"/>
          <a:srcRect l="12445" r="8949"/>
          <a:stretch/>
        </p:blipFill>
        <p:spPr>
          <a:xfrm>
            <a:off x="6786562" y="1816264"/>
            <a:ext cx="5057776" cy="4826589"/>
          </a:xfrm>
          <a:prstGeom prst="rect">
            <a:avLst/>
          </a:prstGeom>
        </p:spPr>
      </p:pic>
    </p:spTree>
    <p:extLst>
      <p:ext uri="{BB962C8B-B14F-4D97-AF65-F5344CB8AC3E}">
        <p14:creationId xmlns:p14="http://schemas.microsoft.com/office/powerpoint/2010/main" val="30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88765-4818-4F74-875A-BE2729BBB0C6}"/>
              </a:ext>
            </a:extLst>
          </p:cNvPr>
          <p:cNvSpPr>
            <a:spLocks noGrp="1"/>
          </p:cNvSpPr>
          <p:nvPr>
            <p:ph type="title"/>
          </p:nvPr>
        </p:nvSpPr>
        <p:spPr>
          <a:xfrm>
            <a:off x="838200" y="365125"/>
            <a:ext cx="10515600" cy="1635125"/>
          </a:xfrm>
        </p:spPr>
        <p:txBody>
          <a:bodyPr>
            <a:normAutofit/>
          </a:bodyPr>
          <a:lstStyle/>
          <a:p>
            <a:pPr algn="ctr"/>
            <a:r>
              <a:rPr lang="es-EC" sz="4400" b="1" dirty="0">
                <a:solidFill>
                  <a:srgbClr val="C00000"/>
                </a:solidFill>
              </a:rPr>
              <a:t>FACTORES PSICOSOCIALES EXTRALABORALES</a:t>
            </a:r>
          </a:p>
        </p:txBody>
      </p:sp>
      <p:sp>
        <p:nvSpPr>
          <p:cNvPr id="3" name="Marcador de contenido 2">
            <a:extLst>
              <a:ext uri="{FF2B5EF4-FFF2-40B4-BE49-F238E27FC236}">
                <a16:creationId xmlns:a16="http://schemas.microsoft.com/office/drawing/2014/main" id="{62733D70-841D-41B5-A7E1-11295961CBB3}"/>
              </a:ext>
            </a:extLst>
          </p:cNvPr>
          <p:cNvSpPr>
            <a:spLocks noGrp="1"/>
          </p:cNvSpPr>
          <p:nvPr>
            <p:ph idx="1"/>
          </p:nvPr>
        </p:nvSpPr>
        <p:spPr>
          <a:xfrm>
            <a:off x="838200" y="1825625"/>
            <a:ext cx="4805363" cy="4351338"/>
          </a:xfrm>
        </p:spPr>
        <p:txBody>
          <a:bodyPr/>
          <a:lstStyle/>
          <a:p>
            <a:r>
              <a:rPr lang="es-EC" sz="3600" dirty="0">
                <a:latin typeface="Calibri" panose="020F0502020204030204" pitchFamily="34" charset="0"/>
                <a:ea typeface="Calibri" panose="020F0502020204030204" pitchFamily="34" charset="0"/>
                <a:cs typeface="Times New Roman" panose="02020603050405020304" pitchFamily="18" charset="0"/>
              </a:rPr>
              <a:t>E</a:t>
            </a:r>
            <a:r>
              <a:rPr lang="es-EC" sz="3600" dirty="0">
                <a:effectLst/>
                <a:latin typeface="Calibri" panose="020F0502020204030204" pitchFamily="34" charset="0"/>
                <a:ea typeface="Calibri" panose="020F0502020204030204" pitchFamily="34" charset="0"/>
                <a:cs typeface="Times New Roman" panose="02020603050405020304" pitchFamily="18" charset="0"/>
              </a:rPr>
              <a:t>ntorno social, familiar y económico</a:t>
            </a:r>
          </a:p>
          <a:p>
            <a:r>
              <a:rPr lang="es-EC" sz="3600" dirty="0">
                <a:latin typeface="Calibri" panose="020F0502020204030204" pitchFamily="34" charset="0"/>
                <a:ea typeface="Calibri" panose="020F0502020204030204" pitchFamily="34" charset="0"/>
                <a:cs typeface="Times New Roman" panose="02020603050405020304" pitchFamily="18" charset="0"/>
              </a:rPr>
              <a:t>T</a:t>
            </a:r>
            <a:r>
              <a:rPr lang="es-EC" sz="3600" dirty="0">
                <a:effectLst/>
                <a:latin typeface="Calibri" panose="020F0502020204030204" pitchFamily="34" charset="0"/>
                <a:ea typeface="Calibri" panose="020F0502020204030204" pitchFamily="34" charset="0"/>
                <a:cs typeface="Times New Roman" panose="02020603050405020304" pitchFamily="18" charset="0"/>
              </a:rPr>
              <a:t>iempo libre</a:t>
            </a:r>
          </a:p>
          <a:p>
            <a:r>
              <a:rPr lang="es-EC" sz="3600" dirty="0">
                <a:effectLst/>
                <a:latin typeface="Calibri" panose="020F0502020204030204" pitchFamily="34" charset="0"/>
                <a:ea typeface="Calibri" panose="020F0502020204030204" pitchFamily="34" charset="0"/>
                <a:cs typeface="Times New Roman" panose="02020603050405020304" pitchFamily="18" charset="0"/>
              </a:rPr>
              <a:t> Condiciones de vivienda</a:t>
            </a:r>
          </a:p>
          <a:p>
            <a:r>
              <a:rPr lang="es-EC" sz="3600" dirty="0">
                <a:latin typeface="Calibri" panose="020F0502020204030204" pitchFamily="34" charset="0"/>
                <a:ea typeface="Calibri" panose="020F0502020204030204" pitchFamily="34" charset="0"/>
                <a:cs typeface="Times New Roman" panose="02020603050405020304" pitchFamily="18" charset="0"/>
              </a:rPr>
              <a:t>T</a:t>
            </a:r>
            <a:r>
              <a:rPr lang="es-EC" sz="3600" dirty="0">
                <a:effectLst/>
                <a:latin typeface="Calibri" panose="020F0502020204030204" pitchFamily="34" charset="0"/>
                <a:ea typeface="Calibri" panose="020F0502020204030204" pitchFamily="34" charset="0"/>
                <a:cs typeface="Times New Roman" panose="02020603050405020304" pitchFamily="18" charset="0"/>
              </a:rPr>
              <a:t>rasporte</a:t>
            </a:r>
          </a:p>
          <a:p>
            <a:r>
              <a:rPr lang="es-EC" sz="3600" dirty="0">
                <a:latin typeface="Calibri" panose="020F0502020204030204" pitchFamily="34" charset="0"/>
                <a:ea typeface="Calibri" panose="020F0502020204030204" pitchFamily="34" charset="0"/>
                <a:cs typeface="Times New Roman" panose="02020603050405020304" pitchFamily="18" charset="0"/>
              </a:rPr>
              <a:t>D</a:t>
            </a:r>
            <a:r>
              <a:rPr lang="es-EC" sz="3600" dirty="0">
                <a:effectLst/>
                <a:latin typeface="Calibri" panose="020F0502020204030204" pitchFamily="34" charset="0"/>
                <a:ea typeface="Calibri" panose="020F0502020204030204" pitchFamily="34" charset="0"/>
                <a:cs typeface="Times New Roman" panose="02020603050405020304" pitchFamily="18" charset="0"/>
              </a:rPr>
              <a:t>istancia</a:t>
            </a:r>
          </a:p>
          <a:p>
            <a:endParaRPr lang="es-EC" dirty="0"/>
          </a:p>
        </p:txBody>
      </p:sp>
      <p:pic>
        <p:nvPicPr>
          <p:cNvPr id="4" name="Imagen 3">
            <a:extLst>
              <a:ext uri="{FF2B5EF4-FFF2-40B4-BE49-F238E27FC236}">
                <a16:creationId xmlns:a16="http://schemas.microsoft.com/office/drawing/2014/main" id="{4EAE2D75-6EEF-4121-AF3D-49458117F1AD}"/>
              </a:ext>
            </a:extLst>
          </p:cNvPr>
          <p:cNvPicPr>
            <a:picLocks noChangeAspect="1"/>
          </p:cNvPicPr>
          <p:nvPr/>
        </p:nvPicPr>
        <p:blipFill>
          <a:blip r:embed="rId2"/>
          <a:stretch>
            <a:fillRect/>
          </a:stretch>
        </p:blipFill>
        <p:spPr>
          <a:xfrm>
            <a:off x="4119979" y="2362201"/>
            <a:ext cx="3810000" cy="2495550"/>
          </a:xfrm>
          <a:prstGeom prst="rect">
            <a:avLst/>
          </a:prstGeom>
        </p:spPr>
      </p:pic>
      <p:pic>
        <p:nvPicPr>
          <p:cNvPr id="5" name="Imagen 4">
            <a:extLst>
              <a:ext uri="{FF2B5EF4-FFF2-40B4-BE49-F238E27FC236}">
                <a16:creationId xmlns:a16="http://schemas.microsoft.com/office/drawing/2014/main" id="{D4EB20DC-19CC-4BE7-A8B1-F7350CEAB45E}"/>
              </a:ext>
            </a:extLst>
          </p:cNvPr>
          <p:cNvPicPr>
            <a:picLocks noChangeAspect="1"/>
          </p:cNvPicPr>
          <p:nvPr/>
        </p:nvPicPr>
        <p:blipFill>
          <a:blip r:embed="rId3"/>
          <a:stretch>
            <a:fillRect/>
          </a:stretch>
        </p:blipFill>
        <p:spPr>
          <a:xfrm>
            <a:off x="7515225" y="3624262"/>
            <a:ext cx="4567284" cy="3037301"/>
          </a:xfrm>
          <a:prstGeom prst="rect">
            <a:avLst/>
          </a:prstGeom>
        </p:spPr>
      </p:pic>
    </p:spTree>
    <p:extLst>
      <p:ext uri="{BB962C8B-B14F-4D97-AF65-F5344CB8AC3E}">
        <p14:creationId xmlns:p14="http://schemas.microsoft.com/office/powerpoint/2010/main" val="371925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BF42-7B15-40A4-AC57-80A300E879E0}"/>
              </a:ext>
            </a:extLst>
          </p:cNvPr>
          <p:cNvSpPr>
            <a:spLocks noGrp="1"/>
          </p:cNvSpPr>
          <p:nvPr>
            <p:ph type="title"/>
          </p:nvPr>
        </p:nvSpPr>
        <p:spPr/>
        <p:txBody>
          <a:bodyPr>
            <a:normAutofit/>
          </a:bodyPr>
          <a:lstStyle/>
          <a:p>
            <a:r>
              <a:rPr lang="es-EC" sz="4000" b="1" dirty="0">
                <a:solidFill>
                  <a:srgbClr val="C00000"/>
                </a:solidFill>
              </a:rPr>
              <a:t>CONSECUENCIAS DE LA EXPOSICIÓN A FACTORES PSICOSOCIALES</a:t>
            </a:r>
          </a:p>
        </p:txBody>
      </p:sp>
      <p:sp>
        <p:nvSpPr>
          <p:cNvPr id="3" name="Marcador de contenido 2">
            <a:extLst>
              <a:ext uri="{FF2B5EF4-FFF2-40B4-BE49-F238E27FC236}">
                <a16:creationId xmlns:a16="http://schemas.microsoft.com/office/drawing/2014/main" id="{5C476C8B-0B18-4A1B-874E-053AD34994BD}"/>
              </a:ext>
            </a:extLst>
          </p:cNvPr>
          <p:cNvSpPr>
            <a:spLocks noGrp="1"/>
          </p:cNvSpPr>
          <p:nvPr>
            <p:ph idx="1"/>
          </p:nvPr>
        </p:nvSpPr>
        <p:spPr>
          <a:xfrm>
            <a:off x="838200" y="1825625"/>
            <a:ext cx="10010313" cy="4351338"/>
          </a:xfrm>
        </p:spPr>
        <p:txBody>
          <a:bodyPr/>
          <a:lstStyle/>
          <a:p>
            <a:r>
              <a:rPr lang="es-EC" dirty="0"/>
              <a:t>Van agravándose con el pasar del tiempo.</a:t>
            </a:r>
          </a:p>
          <a:p>
            <a:r>
              <a:rPr lang="es-EC" dirty="0"/>
              <a:t>Variables personales  y de la organización.</a:t>
            </a:r>
          </a:p>
          <a:p>
            <a:r>
              <a:rPr lang="es-EC" dirty="0"/>
              <a:t>Fatiga laboral: exigencias y capacidades </a:t>
            </a:r>
          </a:p>
          <a:p>
            <a:r>
              <a:rPr lang="es-EC" dirty="0"/>
              <a:t>Estrés laboral: Reacciones a estímulos, aparición de errores. </a:t>
            </a:r>
          </a:p>
          <a:p>
            <a:r>
              <a:rPr lang="es-EC" dirty="0"/>
              <a:t>Acoso laboral, </a:t>
            </a:r>
            <a:r>
              <a:rPr lang="es-EC" dirty="0" err="1"/>
              <a:t>Moobing</a:t>
            </a:r>
            <a:endParaRPr lang="es-EC" dirty="0"/>
          </a:p>
          <a:p>
            <a:r>
              <a:rPr lang="es-EC" dirty="0"/>
              <a:t>Síndrome de Burnout:</a:t>
            </a:r>
          </a:p>
          <a:p>
            <a:pPr marL="0" indent="0">
              <a:buNone/>
            </a:pPr>
            <a:r>
              <a:rPr lang="es-EC" dirty="0"/>
              <a:t> agotamiento</a:t>
            </a:r>
          </a:p>
          <a:p>
            <a:endParaRPr lang="es-EC" dirty="0"/>
          </a:p>
        </p:txBody>
      </p:sp>
      <p:pic>
        <p:nvPicPr>
          <p:cNvPr id="4" name="Imagen 3">
            <a:extLst>
              <a:ext uri="{FF2B5EF4-FFF2-40B4-BE49-F238E27FC236}">
                <a16:creationId xmlns:a16="http://schemas.microsoft.com/office/drawing/2014/main" id="{E94B2256-8CB2-4035-8577-B272782C024A}"/>
              </a:ext>
            </a:extLst>
          </p:cNvPr>
          <p:cNvPicPr/>
          <p:nvPr/>
        </p:nvPicPr>
        <p:blipFill rotWithShape="1">
          <a:blip r:embed="rId2"/>
          <a:srcRect l="33302" t="27341" r="16322" b="47826"/>
          <a:stretch/>
        </p:blipFill>
        <p:spPr bwMode="auto">
          <a:xfrm>
            <a:off x="3923928" y="4001294"/>
            <a:ext cx="8268071" cy="27546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652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C8065-1FC8-44C1-BE53-7FDD3FFF9D89}"/>
              </a:ext>
            </a:extLst>
          </p:cNvPr>
          <p:cNvSpPr>
            <a:spLocks noGrp="1"/>
          </p:cNvSpPr>
          <p:nvPr>
            <p:ph type="title"/>
          </p:nvPr>
        </p:nvSpPr>
        <p:spPr/>
        <p:txBody>
          <a:bodyPr>
            <a:normAutofit/>
          </a:bodyPr>
          <a:lstStyle/>
          <a:p>
            <a:pPr algn="ctr"/>
            <a:r>
              <a:rPr lang="es-EC" sz="4800" b="1" dirty="0">
                <a:solidFill>
                  <a:srgbClr val="C00000"/>
                </a:solidFill>
              </a:rPr>
              <a:t>PREVENCIÓN DE RIESGOS PSICOSOCIALES </a:t>
            </a:r>
          </a:p>
        </p:txBody>
      </p:sp>
      <p:sp>
        <p:nvSpPr>
          <p:cNvPr id="3" name="Marcador de contenido 2">
            <a:extLst>
              <a:ext uri="{FF2B5EF4-FFF2-40B4-BE49-F238E27FC236}">
                <a16:creationId xmlns:a16="http://schemas.microsoft.com/office/drawing/2014/main" id="{FD6A5867-AB09-4737-874B-6A4E87CD5A08}"/>
              </a:ext>
            </a:extLst>
          </p:cNvPr>
          <p:cNvSpPr>
            <a:spLocks noGrp="1"/>
          </p:cNvSpPr>
          <p:nvPr>
            <p:ph idx="1"/>
          </p:nvPr>
        </p:nvSpPr>
        <p:spPr>
          <a:xfrm>
            <a:off x="838200" y="1825625"/>
            <a:ext cx="11353800" cy="4351338"/>
          </a:xfrm>
        </p:spPr>
        <p:txBody>
          <a:bodyPr>
            <a:normAutofit/>
          </a:bodyPr>
          <a:lstStyle/>
          <a:p>
            <a:r>
              <a:rPr lang="es-EC" sz="3200" dirty="0"/>
              <a:t>Implementación de medidas preventivas y correctivas.</a:t>
            </a:r>
          </a:p>
          <a:p>
            <a:r>
              <a:rPr lang="es-EC" sz="3200" dirty="0"/>
              <a:t>Fuente, medio  y trabajador.</a:t>
            </a:r>
          </a:p>
          <a:p>
            <a:r>
              <a:rPr lang="es-EC" sz="3200" dirty="0"/>
              <a:t>Minimizar o eliminar.</a:t>
            </a:r>
          </a:p>
          <a:p>
            <a:r>
              <a:rPr lang="es-EC" sz="3200" dirty="0"/>
              <a:t>Las más adecuadas: jornadas, estabilidad emocional, capacidades, participación y generar un plan de intervención</a:t>
            </a:r>
            <a:r>
              <a:rPr lang="es-EC" dirty="0"/>
              <a:t>.</a:t>
            </a:r>
          </a:p>
        </p:txBody>
      </p:sp>
      <p:pic>
        <p:nvPicPr>
          <p:cNvPr id="4" name="Imagen 3">
            <a:extLst>
              <a:ext uri="{FF2B5EF4-FFF2-40B4-BE49-F238E27FC236}">
                <a16:creationId xmlns:a16="http://schemas.microsoft.com/office/drawing/2014/main" id="{34D0B0E5-8FA1-44AA-857C-55B9A247A990}"/>
              </a:ext>
            </a:extLst>
          </p:cNvPr>
          <p:cNvPicPr>
            <a:picLocks noChangeAspect="1"/>
          </p:cNvPicPr>
          <p:nvPr/>
        </p:nvPicPr>
        <p:blipFill rotWithShape="1">
          <a:blip r:embed="rId2"/>
          <a:srcRect t="40226" b="16074"/>
          <a:stretch/>
        </p:blipFill>
        <p:spPr>
          <a:xfrm>
            <a:off x="2522368" y="4465344"/>
            <a:ext cx="6934200" cy="2272684"/>
          </a:xfrm>
          <a:prstGeom prst="rect">
            <a:avLst/>
          </a:prstGeom>
        </p:spPr>
      </p:pic>
    </p:spTree>
    <p:extLst>
      <p:ext uri="{BB962C8B-B14F-4D97-AF65-F5344CB8AC3E}">
        <p14:creationId xmlns:p14="http://schemas.microsoft.com/office/powerpoint/2010/main" val="7609593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895</Words>
  <Application>Microsoft Office PowerPoint</Application>
  <PresentationFormat>Panorámica</PresentationFormat>
  <Paragraphs>89</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Wingdings</vt:lpstr>
      <vt:lpstr>Tema de Office</vt:lpstr>
      <vt:lpstr>TRABAJO DE TITULACIÓN </vt:lpstr>
      <vt:lpstr>OBJETIVO GENERAL</vt:lpstr>
      <vt:lpstr>OBJETIVOS ESPECÍFICOS</vt:lpstr>
      <vt:lpstr>PSICOSOCIOLOGÍA LABORAL </vt:lpstr>
      <vt:lpstr>RIESGO</vt:lpstr>
      <vt:lpstr>FACTORES PSICOSOCIALES</vt:lpstr>
      <vt:lpstr>FACTORES PSICOSOCIALES EXTRALABORALES</vt:lpstr>
      <vt:lpstr>CONSECUENCIAS DE LA EXPOSICIÓN A FACTORES PSICOSOCIALES</vt:lpstr>
      <vt:lpstr>PREVENCIÓN DE RIESGOS PSICOSOCIALES </vt:lpstr>
      <vt:lpstr>MÉTODO</vt:lpstr>
      <vt:lpstr>CARACTERÍSTICAS DE METODOLOGÍA</vt:lpstr>
      <vt:lpstr>DIMENSIONES PSICOSOCIALES </vt:lpstr>
      <vt:lpstr>RESULTADOS</vt:lpstr>
      <vt:lpstr>RESULTADO  CON RELACIÓN A LA AFECTACIÓN A LA SALUD </vt:lpstr>
      <vt:lpstr>Presentación de PowerPoint</vt:lpstr>
      <vt:lpstr>PLAN DE INTERVENCIÓN</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Oñate Julio Diana Lucia</dc:creator>
  <cp:lastModifiedBy>jeanpier segovia</cp:lastModifiedBy>
  <cp:revision>11</cp:revision>
  <dcterms:created xsi:type="dcterms:W3CDTF">2020-06-28T12:49:06Z</dcterms:created>
  <dcterms:modified xsi:type="dcterms:W3CDTF">2021-08-23T17:10:03Z</dcterms:modified>
</cp:coreProperties>
</file>