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6" r:id="rId11"/>
    <p:sldId id="268" r:id="rId12"/>
    <p:sldId id="279" r:id="rId13"/>
    <p:sldId id="271" r:id="rId14"/>
    <p:sldId id="273" r:id="rId15"/>
    <p:sldId id="275" r:id="rId16"/>
    <p:sldId id="277" r:id="rId17"/>
    <p:sldId id="282" r:id="rId18"/>
    <p:sldId id="284" r:id="rId19"/>
    <p:sldId id="285" r:id="rId20"/>
    <p:sldId id="280" r:id="rId21"/>
    <p:sldId id="281" r:id="rId22"/>
    <p:sldId id="286"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18058@all365vip.com" initials="m" lastIdx="2" clrIdx="0">
    <p:extLst>
      <p:ext uri="{19B8F6BF-5375-455C-9EA6-DF929625EA0E}">
        <p15:presenceInfo xmlns:p15="http://schemas.microsoft.com/office/powerpoint/2012/main" userId="S::m18058@all365vip.com::51a3e369-263d-440c-a4d2-af47a6ad1d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21A"/>
    <a:srgbClr val="15210D"/>
    <a:srgbClr val="3A2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ryan%20Betancourt\Desktop\TESIS\Nueva%20carpeta\RIESGO%20PSICOSOCIAL%20RS%20ROTH%202020\BASE%20QUITO\CUESTIONARIO%20FINAL\RESPUEST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ryan%20Betancourt\Desktop\TESIS\Nueva%20carpeta\RIESGO%20PSICOSOCIAL%20RS%20ROTH%202020\BASE%20QUITO\CUESTIONARIO%20FINAL\RESPUEST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66666666666664E-2"/>
          <c:y val="0.16712962962962963"/>
          <c:w val="0.65"/>
          <c:h val="0.47199292796733744"/>
        </c:manualLayout>
      </c:layout>
      <c:pie3DChart>
        <c:varyColors val="1"/>
        <c:ser>
          <c:idx val="0"/>
          <c:order val="0"/>
          <c:tx>
            <c:strRef>
              <c:f>'1 PREGUNTA '!$A$1</c:f>
              <c:strCache>
                <c:ptCount val="1"/>
                <c:pt idx="0">
                  <c:v> Eres?</c:v>
                </c:pt>
              </c:strCache>
            </c:strRef>
          </c:tx>
          <c:explosion val="5"/>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AB2B-428D-BB9B-4B620CDBD2F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AB2B-428D-BB9B-4B620CDBD2F6}"/>
              </c:ext>
            </c:extLst>
          </c:dPt>
          <c:dLbls>
            <c:dLbl>
              <c:idx val="0"/>
              <c:layout>
                <c:manualLayout>
                  <c:x val="0.11866849437342597"/>
                  <c:y val="0.21423053493671446"/>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AB2B-428D-BB9B-4B620CDBD2F6}"/>
                </c:ext>
              </c:extLst>
            </c:dLbl>
            <c:dLbl>
              <c:idx val="1"/>
              <c:layout>
                <c:manualLayout>
                  <c:x val="0.1402594110667672"/>
                  <c:y val="-7.856807634145070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B2B-428D-BB9B-4B620CDBD2F6}"/>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1"/>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 PREGUNTA '!$A$2:$A$3</c:f>
              <c:strCache>
                <c:ptCount val="2"/>
                <c:pt idx="0">
                  <c:v>Hombre</c:v>
                </c:pt>
                <c:pt idx="1">
                  <c:v>Mujer </c:v>
                </c:pt>
              </c:strCache>
            </c:strRef>
          </c:cat>
          <c:val>
            <c:numRef>
              <c:f>'1 PREGUNTA '!$B$2:$B$3</c:f>
              <c:numCache>
                <c:formatCode>General</c:formatCode>
                <c:ptCount val="2"/>
                <c:pt idx="0">
                  <c:v>21</c:v>
                </c:pt>
                <c:pt idx="1">
                  <c:v>4</c:v>
                </c:pt>
              </c:numCache>
            </c:numRef>
          </c:val>
          <c:extLst>
            <c:ext xmlns:c16="http://schemas.microsoft.com/office/drawing/2014/chart" uri="{C3380CC4-5D6E-409C-BE32-E72D297353CC}">
              <c16:uniqueId val="{00000004-AB2B-428D-BB9B-4B620CDBD2F6}"/>
            </c:ext>
          </c:extLst>
        </c:ser>
        <c:dLbls>
          <c:dLblPos val="ctr"/>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333333333333333E-2"/>
          <c:y val="0.17175925925925928"/>
          <c:w val="0.68333333333333335"/>
          <c:h val="0.49514107611548558"/>
        </c:manualLayout>
      </c:layout>
      <c:pie3DChart>
        <c:varyColors val="1"/>
        <c:ser>
          <c:idx val="0"/>
          <c:order val="0"/>
          <c:tx>
            <c:strRef>
              <c:f>'2 PREGUNTA '!$A$1:$B$1</c:f>
              <c:strCache>
                <c:ptCount val="1"/>
                <c:pt idx="0">
                  <c:v>Que edad tienes?</c:v>
                </c:pt>
              </c:strCache>
            </c:strRef>
          </c:tx>
          <c:explosion val="5"/>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2F3E-4661-A2E2-43ECB8FC211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2F3E-4661-A2E2-43ECB8FC211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2F3E-4661-A2E2-43ECB8FC2119}"/>
              </c:ext>
            </c:extLst>
          </c:dPt>
          <c:dLbls>
            <c:dLbl>
              <c:idx val="0"/>
              <c:layout>
                <c:manualLayout>
                  <c:x val="0.12607169835477883"/>
                  <c:y val="-3.206841202997667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55"/>
                      <c:h val="0.14314199395770394"/>
                    </c:manualLayout>
                  </c15:layout>
                </c:ext>
                <c:ext xmlns:c16="http://schemas.microsoft.com/office/drawing/2014/chart" uri="{C3380CC4-5D6E-409C-BE32-E72D297353CC}">
                  <c16:uniqueId val="{00000001-2F3E-4661-A2E2-43ECB8FC2119}"/>
                </c:ext>
              </c:extLst>
            </c:dLbl>
            <c:dLbl>
              <c:idx val="1"/>
              <c:layout>
                <c:manualLayout>
                  <c:x val="0.12310292644227028"/>
                  <c:y val="4.786968376525749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7765100671140941"/>
                      <c:h val="0.14314199395770394"/>
                    </c:manualLayout>
                  </c15:layout>
                </c:ext>
                <c:ext xmlns:c16="http://schemas.microsoft.com/office/drawing/2014/chart" uri="{C3380CC4-5D6E-409C-BE32-E72D297353CC}">
                  <c16:uniqueId val="{00000003-2F3E-4661-A2E2-43ECB8FC2119}"/>
                </c:ext>
              </c:extLst>
            </c:dLbl>
            <c:dLbl>
              <c:idx val="2"/>
              <c:layout>
                <c:manualLayout>
                  <c:x val="1.0355519737885108E-2"/>
                  <c:y val="-0.1919418607417275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6003355704697984"/>
                      <c:h val="0.14314199395770394"/>
                    </c:manualLayout>
                  </c15:layout>
                </c:ext>
                <c:ext xmlns:c16="http://schemas.microsoft.com/office/drawing/2014/chart" uri="{C3380CC4-5D6E-409C-BE32-E72D297353CC}">
                  <c16:uniqueId val="{00000005-2F3E-4661-A2E2-43ECB8FC2119}"/>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1"/>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 PREGUNTA '!$A$2:$A$4</c:f>
              <c:strCache>
                <c:ptCount val="3"/>
                <c:pt idx="0">
                  <c:v>Menos de 31 años</c:v>
                </c:pt>
                <c:pt idx="1">
                  <c:v>Entre 31 y 45 años</c:v>
                </c:pt>
                <c:pt idx="2">
                  <c:v>Más de 45 años</c:v>
                </c:pt>
              </c:strCache>
            </c:strRef>
          </c:cat>
          <c:val>
            <c:numRef>
              <c:f>'2 PREGUNTA '!$B$2:$B$4</c:f>
              <c:numCache>
                <c:formatCode>General</c:formatCode>
                <c:ptCount val="3"/>
                <c:pt idx="0">
                  <c:v>6</c:v>
                </c:pt>
                <c:pt idx="1">
                  <c:v>8</c:v>
                </c:pt>
                <c:pt idx="2">
                  <c:v>11</c:v>
                </c:pt>
              </c:numCache>
            </c:numRef>
          </c:val>
          <c:extLst>
            <c:ext xmlns:c16="http://schemas.microsoft.com/office/drawing/2014/chart" uri="{C3380CC4-5D6E-409C-BE32-E72D297353CC}">
              <c16:uniqueId val="{00000006-2F3E-4661-A2E2-43ECB8FC2119}"/>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66666666666664E-2"/>
          <c:y val="0.12918447694038243"/>
          <c:w val="0.56411418842914907"/>
          <c:h val="0.41117737702142076"/>
        </c:manualLayout>
      </c:layout>
      <c:pie3DChart>
        <c:varyColors val="1"/>
        <c:ser>
          <c:idx val="0"/>
          <c:order val="0"/>
          <c:tx>
            <c:strRef>
              <c:f>'3 PREGUNTA'!$A$1:$B$1</c:f>
              <c:strCache>
                <c:ptCount val="1"/>
                <c:pt idx="0">
                  <c:v>Indica en qué departamento o sección trabajas en la actualidad. Señala únicamente una opción.</c:v>
                </c:pt>
              </c:strCache>
            </c:strRef>
          </c:tx>
          <c:dPt>
            <c:idx val="0"/>
            <c:bubble3D val="0"/>
            <c:explosion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BB1F-465E-9924-CEA4CF54067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BB1F-465E-9924-CEA4CF54067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BB1F-465E-9924-CEA4CF540671}"/>
              </c:ext>
            </c:extLst>
          </c:dPt>
          <c:dLbls>
            <c:dLbl>
              <c:idx val="0"/>
              <c:layout>
                <c:manualLayout>
                  <c:x val="0.17700194358616567"/>
                  <c:y val="0.22717663333511984"/>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5443037974683544"/>
                      <c:h val="0.18752087807205914"/>
                    </c:manualLayout>
                  </c15:layout>
                </c:ext>
                <c:ext xmlns:c16="http://schemas.microsoft.com/office/drawing/2014/chart" uri="{C3380CC4-5D6E-409C-BE32-E72D297353CC}">
                  <c16:uniqueId val="{00000001-BB1F-465E-9924-CEA4CF540671}"/>
                </c:ext>
              </c:extLst>
            </c:dLbl>
            <c:dLbl>
              <c:idx val="1"/>
              <c:layout>
                <c:manualLayout>
                  <c:x val="0.22707545716894853"/>
                  <c:y val="4.269613072559478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5318156749393667"/>
                      <c:h val="0.13052341597796144"/>
                    </c:manualLayout>
                  </c15:layout>
                </c:ext>
                <c:ext xmlns:c16="http://schemas.microsoft.com/office/drawing/2014/chart" uri="{C3380CC4-5D6E-409C-BE32-E72D297353CC}">
                  <c16:uniqueId val="{00000003-BB1F-465E-9924-CEA4CF540671}"/>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 PREGUNTA'!$A$4:$A$5</c:f>
              <c:strCache>
                <c:ptCount val="2"/>
                <c:pt idx="0">
                  <c:v>ADMINISTRATIVO</c:v>
                </c:pt>
                <c:pt idx="1">
                  <c:v>OPERATIVO</c:v>
                </c:pt>
              </c:strCache>
            </c:strRef>
          </c:cat>
          <c:val>
            <c:numRef>
              <c:f>'3 PREGUNTA'!$B$4:$B$5</c:f>
              <c:numCache>
                <c:formatCode>General</c:formatCode>
                <c:ptCount val="2"/>
                <c:pt idx="0">
                  <c:v>14</c:v>
                </c:pt>
                <c:pt idx="1">
                  <c:v>11</c:v>
                </c:pt>
              </c:numCache>
            </c:numRef>
          </c:val>
          <c:extLst>
            <c:ext xmlns:c16="http://schemas.microsoft.com/office/drawing/2014/chart" uri="{C3380CC4-5D6E-409C-BE32-E72D297353CC}">
              <c16:uniqueId val="{00000006-BB1F-465E-9924-CEA4CF540671}"/>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999999999999997E-2"/>
          <c:y val="0.13289209732665566"/>
          <c:w val="0.6333333333333333"/>
          <c:h val="0.45848906235074166"/>
        </c:manualLayout>
      </c:layout>
      <c:pie3DChart>
        <c:varyColors val="1"/>
        <c:ser>
          <c:idx val="0"/>
          <c:order val="0"/>
          <c:explosion val="4"/>
          <c:dPt>
            <c:idx val="0"/>
            <c:bubble3D val="0"/>
            <c:explosion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BA4D-4B81-A351-801D608C8C8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BA4D-4B81-A351-801D608C8C8A}"/>
              </c:ext>
            </c:extLst>
          </c:dPt>
          <c:dPt>
            <c:idx val="2"/>
            <c:bubble3D val="0"/>
            <c:explosion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BA4D-4B81-A351-801D608C8C8A}"/>
              </c:ext>
            </c:extLst>
          </c:dPt>
          <c:dPt>
            <c:idx val="3"/>
            <c:bubble3D val="0"/>
            <c:explosion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BA4D-4B81-A351-801D608C8C8A}"/>
              </c:ext>
            </c:extLst>
          </c:dPt>
          <c:dLbls>
            <c:dLbl>
              <c:idx val="0"/>
              <c:layout>
                <c:manualLayout>
                  <c:x val="0.34657653445228365"/>
                  <c:y val="3.107083028628964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BA4D-4B81-A351-801D608C8C8A}"/>
                </c:ext>
              </c:extLst>
            </c:dLbl>
            <c:dLbl>
              <c:idx val="1"/>
              <c:layout>
                <c:manualLayout>
                  <c:x val="8.4722234659741449E-2"/>
                  <c:y val="0.10529967577582214"/>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A4D-4B81-A351-801D608C8C8A}"/>
                </c:ext>
              </c:extLst>
            </c:dLbl>
            <c:dLbl>
              <c:idx val="2"/>
              <c:layout>
                <c:manualLayout>
                  <c:x val="-0.16855395715665522"/>
                  <c:y val="0.12846873552570634"/>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BA4D-4B81-A351-801D608C8C8A}"/>
                </c:ext>
              </c:extLst>
            </c:dLbl>
            <c:dLbl>
              <c:idx val="3"/>
              <c:layout>
                <c:manualLayout>
                  <c:x val="5.4169518412148114E-2"/>
                  <c:y val="0.3458561062220164"/>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BA4D-4B81-A351-801D608C8C8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'8 PREGUNTA'!$A$3:$A$8</c:f>
              <c:strCache>
                <c:ptCount val="4"/>
                <c:pt idx="0">
                  <c:v>Más de 6 meses y hasta 2 años</c:v>
                </c:pt>
                <c:pt idx="1">
                  <c:v>Más de 2 años y hasta 5 años</c:v>
                </c:pt>
                <c:pt idx="2">
                  <c:v>Más de 5 años y hasta 10 años</c:v>
                </c:pt>
                <c:pt idx="3">
                  <c:v>Más de 10 años</c:v>
                </c:pt>
              </c:strCache>
            </c:strRef>
          </c:cat>
          <c:val>
            <c:numRef>
              <c:f>'8 PREGUNTA'!$B$3:$B$8</c:f>
              <c:numCache>
                <c:formatCode>General</c:formatCode>
                <c:ptCount val="4"/>
                <c:pt idx="0">
                  <c:v>1</c:v>
                </c:pt>
                <c:pt idx="1">
                  <c:v>8</c:v>
                </c:pt>
                <c:pt idx="2">
                  <c:v>3</c:v>
                </c:pt>
                <c:pt idx="3">
                  <c:v>13</c:v>
                </c:pt>
              </c:numCache>
            </c:numRef>
          </c:val>
          <c:extLst>
            <c:ext xmlns:c16="http://schemas.microsoft.com/office/drawing/2014/chart" uri="{C3380CC4-5D6E-409C-BE32-E72D297353CC}">
              <c16:uniqueId val="{00000008-BA4D-4B81-A351-801D608C8C8A}"/>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6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778661862901742E-3"/>
          <c:y val="0.11381012606584796"/>
          <c:w val="0.60555555555555551"/>
          <c:h val="0.44097522799508071"/>
        </c:manualLayout>
      </c:layout>
      <c:pie3DChart>
        <c:varyColors val="1"/>
        <c:ser>
          <c:idx val="0"/>
          <c:order val="0"/>
          <c:explosion val="4"/>
          <c:dPt>
            <c:idx val="0"/>
            <c:bubble3D val="0"/>
            <c:explosion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5311-45AC-8CE1-F9453261E26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5311-45AC-8CE1-F9453261E26E}"/>
              </c:ext>
            </c:extLst>
          </c:dPt>
          <c:dPt>
            <c:idx val="2"/>
            <c:bubble3D val="0"/>
            <c:explosion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5311-45AC-8CE1-F9453261E26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5311-45AC-8CE1-F9453261E26E}"/>
              </c:ext>
            </c:extLst>
          </c:dPt>
          <c:dLbls>
            <c:dLbl>
              <c:idx val="0"/>
              <c:layout>
                <c:manualLayout>
                  <c:x val="4.8504446240905413E-2"/>
                  <c:y val="0.282571294520827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311-45AC-8CE1-F9453261E26E}"/>
                </c:ext>
              </c:extLst>
            </c:dLbl>
            <c:dLbl>
              <c:idx val="1"/>
              <c:layout>
                <c:manualLayout>
                  <c:x val="0.11882570862959026"/>
                  <c:y val="2.053343396842231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311-45AC-8CE1-F9453261E26E}"/>
                </c:ext>
              </c:extLst>
            </c:dLbl>
            <c:dLbl>
              <c:idx val="2"/>
              <c:layout>
                <c:manualLayout>
                  <c:x val="-0.16876388888888899"/>
                  <c:y val="-0.2142299976800994"/>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311-45AC-8CE1-F9453261E26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'9 PREGUNTA'!$A$3:$A$4</c:f>
              <c:strCache>
                <c:ptCount val="2"/>
                <c:pt idx="0">
                  <c:v>Indefinido</c:v>
                </c:pt>
                <c:pt idx="1">
                  <c:v>Obra cierta </c:v>
                </c:pt>
              </c:strCache>
            </c:strRef>
          </c:cat>
          <c:val>
            <c:numRef>
              <c:f>'9 PREGUNTA'!$B$3:$B$4</c:f>
              <c:numCache>
                <c:formatCode>General</c:formatCode>
                <c:ptCount val="2"/>
                <c:pt idx="0">
                  <c:v>23</c:v>
                </c:pt>
                <c:pt idx="1">
                  <c:v>2</c:v>
                </c:pt>
              </c:numCache>
            </c:numRef>
          </c:val>
          <c:extLst>
            <c:ext xmlns:c16="http://schemas.microsoft.com/office/drawing/2014/chart" uri="{C3380CC4-5D6E-409C-BE32-E72D297353CC}">
              <c16:uniqueId val="{00000008-5311-45AC-8CE1-F9453261E26E}"/>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777777777777779E-3"/>
          <c:y val="0.10862859692812621"/>
          <c:w val="0.63888888888888884"/>
          <c:h val="0.46351195038673265"/>
        </c:manualLayout>
      </c:layout>
      <c:pie3DChart>
        <c:varyColors val="1"/>
        <c:ser>
          <c:idx val="0"/>
          <c:order val="0"/>
          <c:explosion val="5"/>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A6AD-447C-848B-F8B68030FD5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A6AD-447C-848B-F8B68030FD5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A6AD-447C-848B-F8B68030FD51}"/>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A6AD-447C-848B-F8B68030FD51}"/>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A6AD-447C-848B-F8B68030FD51}"/>
              </c:ext>
            </c:extLst>
          </c:dPt>
          <c:dLbls>
            <c:dLbl>
              <c:idx val="0"/>
              <c:layout>
                <c:manualLayout>
                  <c:x val="0.15868408712630433"/>
                  <c:y val="4.154094109297228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9283733435759557"/>
                      <c:h val="0.25244120922281166"/>
                    </c:manualLayout>
                  </c15:layout>
                </c:ext>
                <c:ext xmlns:c16="http://schemas.microsoft.com/office/drawing/2014/chart" uri="{C3380CC4-5D6E-409C-BE32-E72D297353CC}">
                  <c16:uniqueId val="{00000001-A6AD-447C-848B-F8B68030FD51}"/>
                </c:ext>
              </c:extLst>
            </c:dLbl>
            <c:dLbl>
              <c:idx val="1"/>
              <c:layout>
                <c:manualLayout>
                  <c:x val="0.19571380139982503"/>
                  <c:y val="5.743571876524283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6AD-447C-848B-F8B68030FD51}"/>
                </c:ext>
              </c:extLst>
            </c:dLbl>
            <c:dLbl>
              <c:idx val="2"/>
              <c:layout>
                <c:manualLayout>
                  <c:x val="-2.7777777777777818E-3"/>
                  <c:y val="0.35559595150163748"/>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A6AD-447C-848B-F8B68030FD51}"/>
                </c:ext>
              </c:extLst>
            </c:dLbl>
            <c:dLbl>
              <c:idx val="3"/>
              <c:layout>
                <c:manualLayout>
                  <c:x val="0.20833333333333334"/>
                  <c:y val="-4.1556337537453939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A6AD-447C-848B-F8B68030FD51}"/>
                </c:ext>
              </c:extLst>
            </c:dLbl>
            <c:dLbl>
              <c:idx val="4"/>
              <c:layout>
                <c:manualLayout>
                  <c:x val="0.16805544619422569"/>
                  <c:y val="7.0239799570508202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A6AD-447C-848B-F8B68030FD51}"/>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'19 PREGUNTA'!$A$3:$A$7</c:f>
              <c:strCache>
                <c:ptCount val="4"/>
                <c:pt idx="0">
                  <c:v>Algún día excepcionalmente</c:v>
                </c:pt>
                <c:pt idx="1">
                  <c:v>De 1 a 5 días al mes</c:v>
                </c:pt>
                <c:pt idx="2">
                  <c:v>De 6 a 10 días al mes</c:v>
                </c:pt>
                <c:pt idx="3">
                  <c:v>11 o más días al mes</c:v>
                </c:pt>
              </c:strCache>
            </c:strRef>
          </c:cat>
          <c:val>
            <c:numRef>
              <c:f>'19 PREGUNTA'!$B$3:$B$7</c:f>
              <c:numCache>
                <c:formatCode>General</c:formatCode>
                <c:ptCount val="4"/>
                <c:pt idx="0">
                  <c:v>2</c:v>
                </c:pt>
                <c:pt idx="1">
                  <c:v>4</c:v>
                </c:pt>
                <c:pt idx="2">
                  <c:v>12</c:v>
                </c:pt>
                <c:pt idx="3">
                  <c:v>7</c:v>
                </c:pt>
              </c:numCache>
            </c:numRef>
          </c:val>
          <c:extLst>
            <c:ext xmlns:c16="http://schemas.microsoft.com/office/drawing/2014/chart" uri="{C3380CC4-5D6E-409C-BE32-E72D297353CC}">
              <c16:uniqueId val="{0000000A-A6AD-447C-848B-F8B68030FD51}"/>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335C54-7D19-48BC-8F75-350DBECFE69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00B52746-F03D-4A78-9941-2BF456E97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D3CD13ED-BC07-4F30-B7E9-AC446E48292B}"/>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5" name="Marcador de pie de página 4">
            <a:extLst>
              <a:ext uri="{FF2B5EF4-FFF2-40B4-BE49-F238E27FC236}">
                <a16:creationId xmlns:a16="http://schemas.microsoft.com/office/drawing/2014/main" id="{A918D931-A374-4168-9C20-B4B69650D45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4F52314-684C-4AA0-AEFF-3D68D08DC03E}"/>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105214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5F281-8528-4844-AA7D-971D5DF0FB3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0692150-AAC4-40DF-B232-1EBA3D3356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1B47AA1-A225-4C3D-BDC1-6078850AFC5D}"/>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5" name="Marcador de pie de página 4">
            <a:extLst>
              <a:ext uri="{FF2B5EF4-FFF2-40B4-BE49-F238E27FC236}">
                <a16:creationId xmlns:a16="http://schemas.microsoft.com/office/drawing/2014/main" id="{CAB068C2-2A2A-452F-9715-40160E46E92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5A4317C-7707-4B01-96AF-9CCCB652AD09}"/>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410655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0AA179-B7EC-436C-AEB8-B0024E627C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5A91478-17DB-4790-8FF4-2B2FFEC6421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EDCBDF3-8059-4191-B510-CF26479A1FCB}"/>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5" name="Marcador de pie de página 4">
            <a:extLst>
              <a:ext uri="{FF2B5EF4-FFF2-40B4-BE49-F238E27FC236}">
                <a16:creationId xmlns:a16="http://schemas.microsoft.com/office/drawing/2014/main" id="{650E5F96-6A05-446B-A94C-674490494FC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106135F-C027-4D03-9913-CF35E6BFADD9}"/>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7724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EED5A-720A-4F36-85C9-384841A0083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43DDF9B-E6B4-4670-A101-217BF022FE1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225C109-0969-4620-AF6E-228D663DD217}"/>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5" name="Marcador de pie de página 4">
            <a:extLst>
              <a:ext uri="{FF2B5EF4-FFF2-40B4-BE49-F238E27FC236}">
                <a16:creationId xmlns:a16="http://schemas.microsoft.com/office/drawing/2014/main" id="{7C46E001-DF0D-4258-86CA-5047C9912CD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568A194-B048-4FE5-AF1A-93BE109948D2}"/>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323767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837198-9AC3-41C0-A580-7013C8C77A0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0A69AA2-E52C-4465-A4BD-5F5E2EC33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FA6D35B-5146-45A2-8075-45447BD34E00}"/>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5" name="Marcador de pie de página 4">
            <a:extLst>
              <a:ext uri="{FF2B5EF4-FFF2-40B4-BE49-F238E27FC236}">
                <a16:creationId xmlns:a16="http://schemas.microsoft.com/office/drawing/2014/main" id="{CEAA9CC4-AD7C-4D89-8910-FE492CFE25C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B300488-9AB6-46FA-B84A-1EEBD20AC82D}"/>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59083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1F08E-7723-44BA-B40D-42C74500BC3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CDD96C8-2D86-4A1A-84E8-7087BAC7A21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170EE31-7C29-45A6-9A07-0AD38F10FF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16756905-83ED-42DA-9E18-47A0F661E4E3}"/>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6" name="Marcador de pie de página 5">
            <a:extLst>
              <a:ext uri="{FF2B5EF4-FFF2-40B4-BE49-F238E27FC236}">
                <a16:creationId xmlns:a16="http://schemas.microsoft.com/office/drawing/2014/main" id="{1B9C9723-744A-457C-AA74-1815EFF449E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EC2E76D-3045-48F2-91D8-12EEA32B2D81}"/>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308971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EE3AF-1231-40CC-91EA-E84E8C89FE2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ADE4124-B731-48B5-838D-4B34EDC0B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FDDF77-74B3-4EDA-A3DC-B2C5ED5FB4D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76F83BE-3FD7-4D43-8B10-F2FF89FA3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98DE03-208C-4B98-9E4C-77F8B76C6C8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B753C38A-40EB-4692-B801-04A0850946A9}"/>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8" name="Marcador de pie de página 7">
            <a:extLst>
              <a:ext uri="{FF2B5EF4-FFF2-40B4-BE49-F238E27FC236}">
                <a16:creationId xmlns:a16="http://schemas.microsoft.com/office/drawing/2014/main" id="{9823F334-4B7C-497A-A637-40435E344248}"/>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F0B97FAE-3A50-4433-B85D-F1D83E752B2A}"/>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307230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AD10E-C2E4-4AA3-B0EF-0C4E6BCA1C9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09E0B80C-2EB4-4466-A8F7-DB92BB879135}"/>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4" name="Marcador de pie de página 3">
            <a:extLst>
              <a:ext uri="{FF2B5EF4-FFF2-40B4-BE49-F238E27FC236}">
                <a16:creationId xmlns:a16="http://schemas.microsoft.com/office/drawing/2014/main" id="{AFF12485-2E0E-45A0-B743-AD16407B304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20B708A5-1A11-4D37-B15E-4C30A605C17E}"/>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329230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C1AD74F-9344-4AC2-89FE-6916FF19015E}"/>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3" name="Marcador de pie de página 2">
            <a:extLst>
              <a:ext uri="{FF2B5EF4-FFF2-40B4-BE49-F238E27FC236}">
                <a16:creationId xmlns:a16="http://schemas.microsoft.com/office/drawing/2014/main" id="{E52C8DE7-DADE-4262-A13C-79D002EF6D3D}"/>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4B33FCF-1322-4BDD-9D72-53455F2CF1D6}"/>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304900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8ED6C-1A17-4A5B-8D77-644A172CD4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CAA0586-5C69-4763-90A2-55EB880D0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999DAABD-54D5-4255-8B46-801889A8E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13038F-9AAC-4C4D-A212-757CE27949AD}"/>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6" name="Marcador de pie de página 5">
            <a:extLst>
              <a:ext uri="{FF2B5EF4-FFF2-40B4-BE49-F238E27FC236}">
                <a16:creationId xmlns:a16="http://schemas.microsoft.com/office/drawing/2014/main" id="{99749295-80F1-4652-B0DA-7A335ED52B9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F7762BB-8930-4B3A-8760-4D497F85D3DA}"/>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137589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F9A81-46ED-45EA-9A35-34C55A5C49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8DCB5CE3-2B78-43AF-9B18-D1277BF9A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5DF8A031-4E19-4614-87A8-9C3772BBE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3B57139-0DA9-4648-BBF7-6842EBA6161D}"/>
              </a:ext>
            </a:extLst>
          </p:cNvPr>
          <p:cNvSpPr>
            <a:spLocks noGrp="1"/>
          </p:cNvSpPr>
          <p:nvPr>
            <p:ph type="dt" sz="half" idx="10"/>
          </p:nvPr>
        </p:nvSpPr>
        <p:spPr/>
        <p:txBody>
          <a:bodyPr/>
          <a:lstStyle/>
          <a:p>
            <a:fld id="{AA69A4A7-03BD-4B74-AB72-6CB4FAA2AEAA}" type="datetimeFigureOut">
              <a:rPr lang="es-EC" smtClean="0"/>
              <a:t>24/6/2021</a:t>
            </a:fld>
            <a:endParaRPr lang="es-EC"/>
          </a:p>
        </p:txBody>
      </p:sp>
      <p:sp>
        <p:nvSpPr>
          <p:cNvPr id="6" name="Marcador de pie de página 5">
            <a:extLst>
              <a:ext uri="{FF2B5EF4-FFF2-40B4-BE49-F238E27FC236}">
                <a16:creationId xmlns:a16="http://schemas.microsoft.com/office/drawing/2014/main" id="{1CB017E6-AE16-4B8D-BCE1-8E4DF4DA4D0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1368FCB-310E-4129-A577-3C0D17575ECD}"/>
              </a:ext>
            </a:extLst>
          </p:cNvPr>
          <p:cNvSpPr>
            <a:spLocks noGrp="1"/>
          </p:cNvSpPr>
          <p:nvPr>
            <p:ph type="sldNum" sz="quarter" idx="12"/>
          </p:nvPr>
        </p:nvSpPr>
        <p:spPr/>
        <p:txBody>
          <a:bodyPr/>
          <a:lstStyle/>
          <a:p>
            <a:fld id="{FD907947-B625-45B7-8C4A-F9219E658586}" type="slidenum">
              <a:rPr lang="es-EC" smtClean="0"/>
              <a:t>‹Nº›</a:t>
            </a:fld>
            <a:endParaRPr lang="es-EC"/>
          </a:p>
        </p:txBody>
      </p:sp>
    </p:spTree>
    <p:extLst>
      <p:ext uri="{BB962C8B-B14F-4D97-AF65-F5344CB8AC3E}">
        <p14:creationId xmlns:p14="http://schemas.microsoft.com/office/powerpoint/2010/main" val="233626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DAA84E-C1FD-4F6B-B865-4F5F80ABC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4ED9DD8-C6D1-418A-B0C6-C8C5DF0CE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DA70DA2-78E5-4530-86B5-49388FE48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9A4A7-03BD-4B74-AB72-6CB4FAA2AEAA}" type="datetimeFigureOut">
              <a:rPr lang="es-EC" smtClean="0"/>
              <a:t>24/6/2021</a:t>
            </a:fld>
            <a:endParaRPr lang="es-EC"/>
          </a:p>
        </p:txBody>
      </p:sp>
      <p:sp>
        <p:nvSpPr>
          <p:cNvPr id="5" name="Marcador de pie de página 4">
            <a:extLst>
              <a:ext uri="{FF2B5EF4-FFF2-40B4-BE49-F238E27FC236}">
                <a16:creationId xmlns:a16="http://schemas.microsoft.com/office/drawing/2014/main" id="{C618D3C9-999B-4C16-8DCA-341C39BAE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F43F7845-E5EA-43EC-AA32-AE1B5CF87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07947-B625-45B7-8C4A-F9219E658586}" type="slidenum">
              <a:rPr lang="es-EC" smtClean="0"/>
              <a:t>‹Nº›</a:t>
            </a:fld>
            <a:endParaRPr lang="es-EC"/>
          </a:p>
        </p:txBody>
      </p:sp>
    </p:spTree>
    <p:extLst>
      <p:ext uri="{BB962C8B-B14F-4D97-AF65-F5344CB8AC3E}">
        <p14:creationId xmlns:p14="http://schemas.microsoft.com/office/powerpoint/2010/main" val="1232267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49DA9F-DCBA-494C-A6DB-6D40FE9E61DF}"/>
              </a:ext>
            </a:extLst>
          </p:cNvPr>
          <p:cNvSpPr>
            <a:spLocks noGrp="1"/>
          </p:cNvSpPr>
          <p:nvPr>
            <p:ph type="ctrTitle"/>
          </p:nvPr>
        </p:nvSpPr>
        <p:spPr>
          <a:xfrm>
            <a:off x="449301" y="2988935"/>
            <a:ext cx="11456276" cy="1552903"/>
          </a:xfrm>
          <a:solidFill>
            <a:schemeClr val="accent1">
              <a:lumMod val="20000"/>
              <a:lumOff val="80000"/>
            </a:schemeClr>
          </a:solidFill>
        </p:spPr>
        <p:txBody>
          <a:bodyPr>
            <a:normAutofit fontScale="90000"/>
          </a:bodyPr>
          <a:lstStyle/>
          <a:p>
            <a:pPr>
              <a:lnSpc>
                <a:spcPct val="150000"/>
              </a:lnSpc>
            </a:pPr>
            <a:r>
              <a:rPr lang="es-EC" sz="3200" b="1" dirty="0">
                <a:solidFill>
                  <a:srgbClr val="002060"/>
                </a:solidFill>
                <a:effectLst/>
                <a:latin typeface="Times New Roman" panose="02020603050405020304" pitchFamily="18" charset="0"/>
                <a:ea typeface="Calibri" panose="020F0502020204030204" pitchFamily="34" charset="0"/>
              </a:rPr>
              <a:t>FACTORES DE RIESGOS PSICOSOCIALES EN LOS TRABAJADORES EN LA EMPRESA RS ROTH (BASE QUITO)</a:t>
            </a:r>
            <a:endParaRPr lang="es-EC" sz="8800" dirty="0">
              <a:solidFill>
                <a:srgbClr val="002060"/>
              </a:solidFill>
            </a:endParaRPr>
          </a:p>
        </p:txBody>
      </p:sp>
      <p:pic>
        <p:nvPicPr>
          <p:cNvPr id="4" name="Imagen 3">
            <a:extLst>
              <a:ext uri="{FF2B5EF4-FFF2-40B4-BE49-F238E27FC236}">
                <a16:creationId xmlns:a16="http://schemas.microsoft.com/office/drawing/2014/main" id="{8E00DC87-BB85-4A77-BD14-F7BB6F10AE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5032" y="592299"/>
            <a:ext cx="4318402" cy="1723864"/>
          </a:xfrm>
          <a:prstGeom prst="rect">
            <a:avLst/>
          </a:prstGeom>
          <a:noFill/>
          <a:ln>
            <a:solidFill>
              <a:srgbClr val="002060"/>
            </a:solidFill>
          </a:ln>
        </p:spPr>
      </p:pic>
      <p:sp>
        <p:nvSpPr>
          <p:cNvPr id="5" name="Subtítulo 2">
            <a:extLst>
              <a:ext uri="{FF2B5EF4-FFF2-40B4-BE49-F238E27FC236}">
                <a16:creationId xmlns:a16="http://schemas.microsoft.com/office/drawing/2014/main" id="{9B33DD6B-BC30-4F99-8C83-5C386A57D373}"/>
              </a:ext>
            </a:extLst>
          </p:cNvPr>
          <p:cNvSpPr>
            <a:spLocks noGrp="1"/>
          </p:cNvSpPr>
          <p:nvPr>
            <p:ph type="subTitle" idx="1"/>
          </p:nvPr>
        </p:nvSpPr>
        <p:spPr>
          <a:xfrm>
            <a:off x="482365" y="5557947"/>
            <a:ext cx="5936812" cy="977299"/>
          </a:xfrm>
        </p:spPr>
        <p:txBody>
          <a:bodyPr>
            <a:normAutofit/>
          </a:bodyPr>
          <a:lstStyle/>
          <a:p>
            <a:pPr algn="l"/>
            <a:r>
              <a:rPr lang="es-ES" sz="1800" dirty="0">
                <a:effectLst/>
                <a:latin typeface="Times New Roman" panose="02020603050405020304" pitchFamily="18" charset="0"/>
                <a:ea typeface="Calibri" panose="020F0502020204030204" pitchFamily="34" charset="0"/>
                <a:cs typeface="Times New Roman" panose="02020603050405020304" pitchFamily="18" charset="0"/>
              </a:rPr>
              <a:t>Bryan Betancourt </a:t>
            </a:r>
          </a:p>
          <a:p>
            <a:pPr algn="l"/>
            <a:r>
              <a:rPr lang="es-ES" sz="1800" dirty="0">
                <a:latin typeface="Times New Roman" panose="02020603050405020304" pitchFamily="18" charset="0"/>
                <a:ea typeface="Calibri" panose="020F0502020204030204" pitchFamily="34" charset="0"/>
                <a:cs typeface="Times New Roman" panose="02020603050405020304" pitchFamily="18" charset="0"/>
              </a:rPr>
              <a:t>Junio 2021 </a:t>
            </a:r>
            <a:endParaRPr lang="es-EC" sz="1800" dirty="0">
              <a:effectLst/>
              <a:latin typeface="Times New Roman" panose="02020603050405020304" pitchFamily="18" charset="0"/>
              <a:ea typeface="Calibri" panose="020F0502020204030204" pitchFamily="34" charset="0"/>
              <a:cs typeface="Calibri" panose="020F0502020204030204" pitchFamily="34" charset="0"/>
            </a:endParaRPr>
          </a:p>
          <a:p>
            <a:endParaRPr lang="es-EC" dirty="0">
              <a:solidFill>
                <a:schemeClr val="tx2"/>
              </a:solidFill>
            </a:endParaRPr>
          </a:p>
        </p:txBody>
      </p:sp>
    </p:spTree>
    <p:extLst>
      <p:ext uri="{BB962C8B-B14F-4D97-AF65-F5344CB8AC3E}">
        <p14:creationId xmlns:p14="http://schemas.microsoft.com/office/powerpoint/2010/main" val="180317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7CDF7F3-3F48-4E58-928F-DADCF9C4306E}"/>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HALLAZGOS</a:t>
            </a:r>
            <a:r>
              <a:rPr lang="es-EC" b="1" dirty="0">
                <a:solidFill>
                  <a:schemeClr val="bg1"/>
                </a:solidFill>
              </a:rPr>
              <a:t> </a:t>
            </a:r>
          </a:p>
        </p:txBody>
      </p:sp>
      <p:sp>
        <p:nvSpPr>
          <p:cNvPr id="6" name="Título 1">
            <a:extLst>
              <a:ext uri="{FF2B5EF4-FFF2-40B4-BE49-F238E27FC236}">
                <a16:creationId xmlns:a16="http://schemas.microsoft.com/office/drawing/2014/main" id="{0F0DD729-1E16-4F58-93C7-83AB6835379C}"/>
              </a:ext>
            </a:extLst>
          </p:cNvPr>
          <p:cNvSpPr txBox="1">
            <a:spLocks/>
          </p:cNvSpPr>
          <p:nvPr/>
        </p:nvSpPr>
        <p:spPr>
          <a:xfrm>
            <a:off x="838200" y="1400395"/>
            <a:ext cx="10515600" cy="654378"/>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a:solidFill>
                  <a:schemeClr val="accent6">
                    <a:lumMod val="50000"/>
                  </a:schemeClr>
                </a:solidFill>
                <a:latin typeface="Times New Roman" panose="02020603050405020304" pitchFamily="18" charset="0"/>
                <a:cs typeface="Times New Roman" panose="02020603050405020304" pitchFamily="18" charset="0"/>
              </a:rPr>
              <a:t>Principales Características Socio Demográficas  </a:t>
            </a:r>
          </a:p>
        </p:txBody>
      </p:sp>
      <p:sp>
        <p:nvSpPr>
          <p:cNvPr id="11" name="Rectángulo 10">
            <a:extLst>
              <a:ext uri="{FF2B5EF4-FFF2-40B4-BE49-F238E27FC236}">
                <a16:creationId xmlns:a16="http://schemas.microsoft.com/office/drawing/2014/main" id="{BF577FE4-92A5-4936-A10D-92D800A9B1C9}"/>
              </a:ext>
            </a:extLst>
          </p:cNvPr>
          <p:cNvSpPr/>
          <p:nvPr/>
        </p:nvSpPr>
        <p:spPr>
          <a:xfrm>
            <a:off x="1023733" y="2396359"/>
            <a:ext cx="2177695" cy="45194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latin typeface="Times New Roman" panose="02020603050405020304" pitchFamily="18" charset="0"/>
                <a:cs typeface="Times New Roman" panose="02020603050405020304" pitchFamily="18" charset="0"/>
              </a:rPr>
              <a:t>¿Tiempo de trabajo?</a:t>
            </a:r>
          </a:p>
        </p:txBody>
      </p:sp>
      <p:sp>
        <p:nvSpPr>
          <p:cNvPr id="12" name="Rectángulo 11">
            <a:extLst>
              <a:ext uri="{FF2B5EF4-FFF2-40B4-BE49-F238E27FC236}">
                <a16:creationId xmlns:a16="http://schemas.microsoft.com/office/drawing/2014/main" id="{75BE154D-0AC4-4024-89A8-81035567CC5F}"/>
              </a:ext>
            </a:extLst>
          </p:cNvPr>
          <p:cNvSpPr/>
          <p:nvPr/>
        </p:nvSpPr>
        <p:spPr>
          <a:xfrm>
            <a:off x="9202956" y="2435664"/>
            <a:ext cx="2177695" cy="45194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latin typeface="Times New Roman" panose="02020603050405020304" pitchFamily="18" charset="0"/>
                <a:cs typeface="Times New Roman" panose="02020603050405020304" pitchFamily="18" charset="0"/>
              </a:rPr>
              <a:t>¿Jornada prolongada (# días)?</a:t>
            </a:r>
          </a:p>
        </p:txBody>
      </p:sp>
      <p:sp>
        <p:nvSpPr>
          <p:cNvPr id="13" name="Rectángulo 12">
            <a:extLst>
              <a:ext uri="{FF2B5EF4-FFF2-40B4-BE49-F238E27FC236}">
                <a16:creationId xmlns:a16="http://schemas.microsoft.com/office/drawing/2014/main" id="{C9020182-452F-4672-8AB6-4659478D6342}"/>
              </a:ext>
            </a:extLst>
          </p:cNvPr>
          <p:cNvSpPr/>
          <p:nvPr/>
        </p:nvSpPr>
        <p:spPr>
          <a:xfrm>
            <a:off x="5007152" y="2396359"/>
            <a:ext cx="2177695" cy="45194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rPr>
              <a:t>¿</a:t>
            </a:r>
            <a:r>
              <a:rPr lang="es-EC" dirty="0">
                <a:solidFill>
                  <a:schemeClr val="accent6">
                    <a:lumMod val="50000"/>
                  </a:schemeClr>
                </a:solidFill>
                <a:latin typeface="Times New Roman" panose="02020603050405020304" pitchFamily="18" charset="0"/>
                <a:cs typeface="Times New Roman" panose="02020603050405020304" pitchFamily="18" charset="0"/>
              </a:rPr>
              <a:t>Relación laboral?</a:t>
            </a:r>
          </a:p>
        </p:txBody>
      </p:sp>
      <p:graphicFrame>
        <p:nvGraphicFramePr>
          <p:cNvPr id="10" name="Gráfico 9">
            <a:extLst>
              <a:ext uri="{FF2B5EF4-FFF2-40B4-BE49-F238E27FC236}">
                <a16:creationId xmlns:a16="http://schemas.microsoft.com/office/drawing/2014/main" id="{046F2947-2448-4FDF-89EE-C2A8E1A9CCCA}"/>
              </a:ext>
            </a:extLst>
          </p:cNvPr>
          <p:cNvGraphicFramePr/>
          <p:nvPr>
            <p:extLst>
              <p:ext uri="{D42A27DB-BD31-4B8C-83A1-F6EECF244321}">
                <p14:modId xmlns:p14="http://schemas.microsoft.com/office/powerpoint/2010/main" val="738482813"/>
              </p:ext>
            </p:extLst>
          </p:nvPr>
        </p:nvGraphicFramePr>
        <p:xfrm>
          <a:off x="159956" y="3222404"/>
          <a:ext cx="3905250" cy="2747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a:extLst>
              <a:ext uri="{FF2B5EF4-FFF2-40B4-BE49-F238E27FC236}">
                <a16:creationId xmlns:a16="http://schemas.microsoft.com/office/drawing/2014/main" id="{592ED979-E8D7-4065-9791-85079018A7E2}"/>
              </a:ext>
            </a:extLst>
          </p:cNvPr>
          <p:cNvGraphicFramePr/>
          <p:nvPr>
            <p:extLst>
              <p:ext uri="{D42A27DB-BD31-4B8C-83A1-F6EECF244321}">
                <p14:modId xmlns:p14="http://schemas.microsoft.com/office/powerpoint/2010/main" val="154658384"/>
              </p:ext>
            </p:extLst>
          </p:nvPr>
        </p:nvGraphicFramePr>
        <p:xfrm>
          <a:off x="4152899" y="3222404"/>
          <a:ext cx="3905250" cy="27474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E3DEDC81-A4E5-43F7-8A6A-5128B167D044}"/>
              </a:ext>
            </a:extLst>
          </p:cNvPr>
          <p:cNvGraphicFramePr/>
          <p:nvPr>
            <p:extLst>
              <p:ext uri="{D42A27DB-BD31-4B8C-83A1-F6EECF244321}">
                <p14:modId xmlns:p14="http://schemas.microsoft.com/office/powerpoint/2010/main" val="1672564677"/>
              </p:ext>
            </p:extLst>
          </p:nvPr>
        </p:nvGraphicFramePr>
        <p:xfrm>
          <a:off x="8145842" y="3226458"/>
          <a:ext cx="3905250" cy="27434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559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7CDF7F3-3F48-4E58-928F-DADCF9C4306E}"/>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HALLAZGOS</a:t>
            </a:r>
            <a:r>
              <a:rPr lang="es-EC" b="1" dirty="0">
                <a:solidFill>
                  <a:schemeClr val="bg1"/>
                </a:solidFill>
              </a:rPr>
              <a:t> </a:t>
            </a:r>
          </a:p>
        </p:txBody>
      </p:sp>
      <p:sp>
        <p:nvSpPr>
          <p:cNvPr id="6" name="Título 1">
            <a:extLst>
              <a:ext uri="{FF2B5EF4-FFF2-40B4-BE49-F238E27FC236}">
                <a16:creationId xmlns:a16="http://schemas.microsoft.com/office/drawing/2014/main" id="{0F0DD729-1E16-4F58-93C7-83AB6835379C}"/>
              </a:ext>
            </a:extLst>
          </p:cNvPr>
          <p:cNvSpPr txBox="1">
            <a:spLocks/>
          </p:cNvSpPr>
          <p:nvPr/>
        </p:nvSpPr>
        <p:spPr>
          <a:xfrm>
            <a:off x="838200" y="1019504"/>
            <a:ext cx="10515600" cy="654378"/>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a:solidFill>
                  <a:schemeClr val="accent6">
                    <a:lumMod val="50000"/>
                  </a:schemeClr>
                </a:solidFill>
              </a:rPr>
              <a:t>Evaluación de Riesgos Psicosociales </a:t>
            </a:r>
          </a:p>
        </p:txBody>
      </p:sp>
      <p:pic>
        <p:nvPicPr>
          <p:cNvPr id="3" name="Imagen 2">
            <a:extLst>
              <a:ext uri="{FF2B5EF4-FFF2-40B4-BE49-F238E27FC236}">
                <a16:creationId xmlns:a16="http://schemas.microsoft.com/office/drawing/2014/main" id="{A670ED56-2F67-4C04-9AAB-86CF50F3A422}"/>
              </a:ext>
            </a:extLst>
          </p:cNvPr>
          <p:cNvPicPr>
            <a:picLocks noChangeAspect="1"/>
          </p:cNvPicPr>
          <p:nvPr/>
        </p:nvPicPr>
        <p:blipFill>
          <a:blip r:embed="rId2"/>
          <a:stretch>
            <a:fillRect/>
          </a:stretch>
        </p:blipFill>
        <p:spPr>
          <a:xfrm>
            <a:off x="2323059" y="1518083"/>
            <a:ext cx="7545881" cy="5339917"/>
          </a:xfrm>
          <a:prstGeom prst="rect">
            <a:avLst/>
          </a:prstGeom>
        </p:spPr>
      </p:pic>
    </p:spTree>
    <p:extLst>
      <p:ext uri="{BB962C8B-B14F-4D97-AF65-F5344CB8AC3E}">
        <p14:creationId xmlns:p14="http://schemas.microsoft.com/office/powerpoint/2010/main" val="145035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E5DD876-AB52-4CC6-B084-3A0C7518F1AA}"/>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HALLAZGOS</a:t>
            </a:r>
            <a:r>
              <a:rPr lang="es-EC" b="1" dirty="0">
                <a:solidFill>
                  <a:schemeClr val="bg1"/>
                </a:solidFill>
              </a:rPr>
              <a:t> </a:t>
            </a:r>
          </a:p>
        </p:txBody>
      </p:sp>
      <p:pic>
        <p:nvPicPr>
          <p:cNvPr id="8" name="Imagen 7">
            <a:extLst>
              <a:ext uri="{FF2B5EF4-FFF2-40B4-BE49-F238E27FC236}">
                <a16:creationId xmlns:a16="http://schemas.microsoft.com/office/drawing/2014/main" id="{B83EED79-E979-491D-9306-2A870712549A}"/>
              </a:ext>
            </a:extLst>
          </p:cNvPr>
          <p:cNvPicPr>
            <a:picLocks noChangeAspect="1"/>
          </p:cNvPicPr>
          <p:nvPr/>
        </p:nvPicPr>
        <p:blipFill>
          <a:blip r:embed="rId2"/>
          <a:stretch>
            <a:fillRect/>
          </a:stretch>
        </p:blipFill>
        <p:spPr>
          <a:xfrm>
            <a:off x="1786758" y="1187667"/>
            <a:ext cx="8618483" cy="5596759"/>
          </a:xfrm>
          <a:prstGeom prst="rect">
            <a:avLst/>
          </a:prstGeom>
        </p:spPr>
      </p:pic>
    </p:spTree>
    <p:extLst>
      <p:ext uri="{BB962C8B-B14F-4D97-AF65-F5344CB8AC3E}">
        <p14:creationId xmlns:p14="http://schemas.microsoft.com/office/powerpoint/2010/main" val="245817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7CDF7F3-3F48-4E58-928F-DADCF9C4306E}"/>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HALLAZGOS</a:t>
            </a:r>
            <a:r>
              <a:rPr lang="es-EC" b="1" dirty="0">
                <a:solidFill>
                  <a:schemeClr val="bg1"/>
                </a:solidFill>
              </a:rPr>
              <a:t> </a:t>
            </a:r>
          </a:p>
        </p:txBody>
      </p:sp>
      <p:sp>
        <p:nvSpPr>
          <p:cNvPr id="6" name="Título 1">
            <a:extLst>
              <a:ext uri="{FF2B5EF4-FFF2-40B4-BE49-F238E27FC236}">
                <a16:creationId xmlns:a16="http://schemas.microsoft.com/office/drawing/2014/main" id="{0F0DD729-1E16-4F58-93C7-83AB6835379C}"/>
              </a:ext>
            </a:extLst>
          </p:cNvPr>
          <p:cNvSpPr txBox="1">
            <a:spLocks/>
          </p:cNvSpPr>
          <p:nvPr/>
        </p:nvSpPr>
        <p:spPr>
          <a:xfrm>
            <a:off x="838200" y="1316970"/>
            <a:ext cx="3019097" cy="654378"/>
          </a:xfrm>
          <a:prstGeom prst="rect">
            <a:avLst/>
          </a:prstGeom>
          <a:no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a:solidFill>
                  <a:schemeClr val="accent6">
                    <a:lumMod val="50000"/>
                  </a:schemeClr>
                </a:solidFill>
                <a:latin typeface="Times New Roman" panose="02020603050405020304" pitchFamily="18" charset="0"/>
                <a:cs typeface="Times New Roman" panose="02020603050405020304" pitchFamily="18" charset="0"/>
              </a:rPr>
              <a:t>Ritmo de Trabajo</a:t>
            </a:r>
          </a:p>
        </p:txBody>
      </p:sp>
      <p:pic>
        <p:nvPicPr>
          <p:cNvPr id="3" name="Imagen 2">
            <a:extLst>
              <a:ext uri="{FF2B5EF4-FFF2-40B4-BE49-F238E27FC236}">
                <a16:creationId xmlns:a16="http://schemas.microsoft.com/office/drawing/2014/main" id="{4A53C726-9E71-41EA-A61B-45EBE87865A2}"/>
              </a:ext>
            </a:extLst>
          </p:cNvPr>
          <p:cNvPicPr>
            <a:picLocks noChangeAspect="1"/>
          </p:cNvPicPr>
          <p:nvPr/>
        </p:nvPicPr>
        <p:blipFill>
          <a:blip r:embed="rId2"/>
          <a:stretch>
            <a:fillRect/>
          </a:stretch>
        </p:blipFill>
        <p:spPr>
          <a:xfrm>
            <a:off x="1471612" y="2463691"/>
            <a:ext cx="9248775" cy="2876550"/>
          </a:xfrm>
          <a:prstGeom prst="rect">
            <a:avLst/>
          </a:prstGeom>
        </p:spPr>
      </p:pic>
      <p:pic>
        <p:nvPicPr>
          <p:cNvPr id="8" name="Imagen 7">
            <a:extLst>
              <a:ext uri="{FF2B5EF4-FFF2-40B4-BE49-F238E27FC236}">
                <a16:creationId xmlns:a16="http://schemas.microsoft.com/office/drawing/2014/main" id="{29CD24E4-CDF9-4E9B-8F19-8DD64DBF9DA2}"/>
              </a:ext>
            </a:extLst>
          </p:cNvPr>
          <p:cNvPicPr>
            <a:picLocks noChangeAspect="1"/>
          </p:cNvPicPr>
          <p:nvPr/>
        </p:nvPicPr>
        <p:blipFill>
          <a:blip r:embed="rId3"/>
          <a:stretch>
            <a:fillRect/>
          </a:stretch>
        </p:blipFill>
        <p:spPr>
          <a:xfrm>
            <a:off x="3522608" y="5549899"/>
            <a:ext cx="5314950" cy="942975"/>
          </a:xfrm>
          <a:prstGeom prst="rect">
            <a:avLst/>
          </a:prstGeom>
        </p:spPr>
      </p:pic>
      <p:sp>
        <p:nvSpPr>
          <p:cNvPr id="11" name="Flecha: a la derecha 10">
            <a:extLst>
              <a:ext uri="{FF2B5EF4-FFF2-40B4-BE49-F238E27FC236}">
                <a16:creationId xmlns:a16="http://schemas.microsoft.com/office/drawing/2014/main" id="{895A2732-AE26-4B1D-B726-E5EF5DFB09CC}"/>
              </a:ext>
            </a:extLst>
          </p:cNvPr>
          <p:cNvSpPr/>
          <p:nvPr/>
        </p:nvSpPr>
        <p:spPr>
          <a:xfrm>
            <a:off x="4950373" y="1388954"/>
            <a:ext cx="1744717" cy="51041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EF475AAE-9FEA-437B-934B-F8881D519D49}"/>
              </a:ext>
            </a:extLst>
          </p:cNvPr>
          <p:cNvSpPr/>
          <p:nvPr/>
        </p:nvSpPr>
        <p:spPr>
          <a:xfrm>
            <a:off x="7672551" y="1256864"/>
            <a:ext cx="3258207" cy="774589"/>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latin typeface="Times New Roman" panose="02020603050405020304" pitchFamily="18" charset="0"/>
                <a:cs typeface="Times New Roman" panose="02020603050405020304" pitchFamily="18" charset="0"/>
              </a:rPr>
              <a:t>Exigencias cuantitativas </a:t>
            </a:r>
          </a:p>
        </p:txBody>
      </p:sp>
    </p:spTree>
    <p:extLst>
      <p:ext uri="{BB962C8B-B14F-4D97-AF65-F5344CB8AC3E}">
        <p14:creationId xmlns:p14="http://schemas.microsoft.com/office/powerpoint/2010/main" val="48216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7CDF7F3-3F48-4E58-928F-DADCF9C4306E}"/>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HALLAZGOS</a:t>
            </a:r>
            <a:r>
              <a:rPr lang="es-EC" b="1" dirty="0">
                <a:solidFill>
                  <a:schemeClr val="bg1"/>
                </a:solidFill>
              </a:rPr>
              <a:t> </a:t>
            </a:r>
          </a:p>
        </p:txBody>
      </p:sp>
      <p:sp>
        <p:nvSpPr>
          <p:cNvPr id="6" name="Título 1">
            <a:extLst>
              <a:ext uri="{FF2B5EF4-FFF2-40B4-BE49-F238E27FC236}">
                <a16:creationId xmlns:a16="http://schemas.microsoft.com/office/drawing/2014/main" id="{0F0DD729-1E16-4F58-93C7-83AB6835379C}"/>
              </a:ext>
            </a:extLst>
          </p:cNvPr>
          <p:cNvSpPr txBox="1">
            <a:spLocks/>
          </p:cNvSpPr>
          <p:nvPr/>
        </p:nvSpPr>
        <p:spPr>
          <a:xfrm>
            <a:off x="838200" y="1316970"/>
            <a:ext cx="3019097" cy="654378"/>
          </a:xfrm>
          <a:prstGeom prst="rect">
            <a:avLst/>
          </a:prstGeom>
          <a:no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a:solidFill>
                  <a:schemeClr val="accent6">
                    <a:lumMod val="50000"/>
                  </a:schemeClr>
                </a:solidFill>
                <a:latin typeface="Times New Roman" panose="02020603050405020304" pitchFamily="18" charset="0"/>
                <a:cs typeface="Times New Roman" panose="02020603050405020304" pitchFamily="18" charset="0"/>
              </a:rPr>
              <a:t>Inseguridad sobre las condiciones de trabajo</a:t>
            </a:r>
          </a:p>
        </p:txBody>
      </p:sp>
      <p:sp>
        <p:nvSpPr>
          <p:cNvPr id="11" name="Flecha: a la derecha 10">
            <a:extLst>
              <a:ext uri="{FF2B5EF4-FFF2-40B4-BE49-F238E27FC236}">
                <a16:creationId xmlns:a16="http://schemas.microsoft.com/office/drawing/2014/main" id="{895A2732-AE26-4B1D-B726-E5EF5DFB09CC}"/>
              </a:ext>
            </a:extLst>
          </p:cNvPr>
          <p:cNvSpPr/>
          <p:nvPr/>
        </p:nvSpPr>
        <p:spPr>
          <a:xfrm>
            <a:off x="4950373" y="1388954"/>
            <a:ext cx="1744717" cy="51041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EF475AAE-9FEA-437B-934B-F8881D519D49}"/>
              </a:ext>
            </a:extLst>
          </p:cNvPr>
          <p:cNvSpPr/>
          <p:nvPr/>
        </p:nvSpPr>
        <p:spPr>
          <a:xfrm>
            <a:off x="7472855" y="1103586"/>
            <a:ext cx="3880945" cy="128226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latin typeface="Times New Roman" panose="02020603050405020304" pitchFamily="18" charset="0"/>
                <a:cs typeface="Times New Roman" panose="02020603050405020304" pitchFamily="18" charset="0"/>
              </a:rPr>
              <a:t>Amenaza de empeoramiento de las condiciones de trabajo (jornadas, tareas, complementos salariales).</a:t>
            </a:r>
          </a:p>
          <a:p>
            <a:pPr algn="ctr"/>
            <a:r>
              <a:rPr lang="es-EC" dirty="0">
                <a:solidFill>
                  <a:schemeClr val="accent6">
                    <a:lumMod val="50000"/>
                  </a:schemeClr>
                </a:solidFill>
                <a:latin typeface="Times New Roman" panose="02020603050405020304" pitchFamily="18" charset="0"/>
                <a:cs typeface="Times New Roman" panose="02020603050405020304" pitchFamily="18" charset="0"/>
              </a:rPr>
              <a:t>Cambios (reestructuración empresarial)</a:t>
            </a:r>
          </a:p>
        </p:txBody>
      </p:sp>
      <p:pic>
        <p:nvPicPr>
          <p:cNvPr id="4" name="Imagen 3">
            <a:extLst>
              <a:ext uri="{FF2B5EF4-FFF2-40B4-BE49-F238E27FC236}">
                <a16:creationId xmlns:a16="http://schemas.microsoft.com/office/drawing/2014/main" id="{5C8F9687-BE6B-4EBE-BA0A-5299BE74F20C}"/>
              </a:ext>
            </a:extLst>
          </p:cNvPr>
          <p:cNvPicPr>
            <a:picLocks noChangeAspect="1"/>
          </p:cNvPicPr>
          <p:nvPr/>
        </p:nvPicPr>
        <p:blipFill>
          <a:blip r:embed="rId2"/>
          <a:stretch>
            <a:fillRect/>
          </a:stretch>
        </p:blipFill>
        <p:spPr>
          <a:xfrm>
            <a:off x="1452562" y="2469930"/>
            <a:ext cx="9286875" cy="2895600"/>
          </a:xfrm>
          <a:prstGeom prst="rect">
            <a:avLst/>
          </a:prstGeom>
        </p:spPr>
      </p:pic>
      <p:pic>
        <p:nvPicPr>
          <p:cNvPr id="9" name="Imagen 8">
            <a:extLst>
              <a:ext uri="{FF2B5EF4-FFF2-40B4-BE49-F238E27FC236}">
                <a16:creationId xmlns:a16="http://schemas.microsoft.com/office/drawing/2014/main" id="{C2491635-6784-4C59-8B6E-3E8F09BB0B73}"/>
              </a:ext>
            </a:extLst>
          </p:cNvPr>
          <p:cNvPicPr>
            <a:picLocks noChangeAspect="1"/>
          </p:cNvPicPr>
          <p:nvPr/>
        </p:nvPicPr>
        <p:blipFill>
          <a:blip r:embed="rId3"/>
          <a:stretch>
            <a:fillRect/>
          </a:stretch>
        </p:blipFill>
        <p:spPr>
          <a:xfrm>
            <a:off x="3438524" y="5597524"/>
            <a:ext cx="5314950" cy="895350"/>
          </a:xfrm>
          <a:prstGeom prst="rect">
            <a:avLst/>
          </a:prstGeom>
        </p:spPr>
      </p:pic>
    </p:spTree>
    <p:extLst>
      <p:ext uri="{BB962C8B-B14F-4D97-AF65-F5344CB8AC3E}">
        <p14:creationId xmlns:p14="http://schemas.microsoft.com/office/powerpoint/2010/main" val="201344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7CDF7F3-3F48-4E58-928F-DADCF9C4306E}"/>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HALLAZGOS </a:t>
            </a:r>
          </a:p>
        </p:txBody>
      </p:sp>
      <p:sp>
        <p:nvSpPr>
          <p:cNvPr id="6" name="Título 1">
            <a:extLst>
              <a:ext uri="{FF2B5EF4-FFF2-40B4-BE49-F238E27FC236}">
                <a16:creationId xmlns:a16="http://schemas.microsoft.com/office/drawing/2014/main" id="{0F0DD729-1E16-4F58-93C7-83AB6835379C}"/>
              </a:ext>
            </a:extLst>
          </p:cNvPr>
          <p:cNvSpPr txBox="1">
            <a:spLocks/>
          </p:cNvSpPr>
          <p:nvPr/>
        </p:nvSpPr>
        <p:spPr>
          <a:xfrm>
            <a:off x="838200" y="1316970"/>
            <a:ext cx="3019097" cy="654378"/>
          </a:xfrm>
          <a:prstGeom prst="rect">
            <a:avLst/>
          </a:prstGeom>
          <a:no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a:solidFill>
                  <a:schemeClr val="accent6">
                    <a:lumMod val="50000"/>
                  </a:schemeClr>
                </a:solidFill>
                <a:latin typeface="Times New Roman" panose="02020603050405020304" pitchFamily="18" charset="0"/>
                <a:cs typeface="Times New Roman" panose="02020603050405020304" pitchFamily="18" charset="0"/>
              </a:rPr>
              <a:t>Inseguridad sobre el empleo </a:t>
            </a:r>
          </a:p>
        </p:txBody>
      </p:sp>
      <p:sp>
        <p:nvSpPr>
          <p:cNvPr id="11" name="Flecha: a la derecha 10">
            <a:extLst>
              <a:ext uri="{FF2B5EF4-FFF2-40B4-BE49-F238E27FC236}">
                <a16:creationId xmlns:a16="http://schemas.microsoft.com/office/drawing/2014/main" id="{895A2732-AE26-4B1D-B726-E5EF5DFB09CC}"/>
              </a:ext>
            </a:extLst>
          </p:cNvPr>
          <p:cNvSpPr/>
          <p:nvPr/>
        </p:nvSpPr>
        <p:spPr>
          <a:xfrm>
            <a:off x="4950373" y="1388954"/>
            <a:ext cx="1744717" cy="51041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EF475AAE-9FEA-437B-934B-F8881D519D49}"/>
              </a:ext>
            </a:extLst>
          </p:cNvPr>
          <p:cNvSpPr/>
          <p:nvPr/>
        </p:nvSpPr>
        <p:spPr>
          <a:xfrm>
            <a:off x="7584282" y="1251498"/>
            <a:ext cx="3266582" cy="79577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latin typeface="Times New Roman" panose="02020603050405020304" pitchFamily="18" charset="0"/>
                <a:cs typeface="Times New Roman" panose="02020603050405020304" pitchFamily="18" charset="0"/>
              </a:rPr>
              <a:t>Estabilidad de empleo </a:t>
            </a:r>
          </a:p>
          <a:p>
            <a:pPr algn="ctr"/>
            <a:r>
              <a:rPr lang="es-EC" dirty="0">
                <a:solidFill>
                  <a:schemeClr val="accent6">
                    <a:lumMod val="50000"/>
                  </a:schemeClr>
                </a:solidFill>
                <a:latin typeface="Times New Roman" panose="02020603050405020304" pitchFamily="18" charset="0"/>
                <a:cs typeface="Times New Roman" panose="02020603050405020304" pitchFamily="18" charset="0"/>
              </a:rPr>
              <a:t>Posibilidad de empleabilidad </a:t>
            </a:r>
          </a:p>
        </p:txBody>
      </p:sp>
      <p:pic>
        <p:nvPicPr>
          <p:cNvPr id="3" name="Imagen 2">
            <a:extLst>
              <a:ext uri="{FF2B5EF4-FFF2-40B4-BE49-F238E27FC236}">
                <a16:creationId xmlns:a16="http://schemas.microsoft.com/office/drawing/2014/main" id="{64A66076-D0E5-4487-A761-5556114C87AB}"/>
              </a:ext>
            </a:extLst>
          </p:cNvPr>
          <p:cNvPicPr>
            <a:picLocks noChangeAspect="1"/>
          </p:cNvPicPr>
          <p:nvPr/>
        </p:nvPicPr>
        <p:blipFill>
          <a:blip r:embed="rId2"/>
          <a:stretch>
            <a:fillRect/>
          </a:stretch>
        </p:blipFill>
        <p:spPr>
          <a:xfrm>
            <a:off x="1481136" y="2767369"/>
            <a:ext cx="9229725" cy="1962150"/>
          </a:xfrm>
          <a:prstGeom prst="rect">
            <a:avLst/>
          </a:prstGeom>
        </p:spPr>
      </p:pic>
      <p:pic>
        <p:nvPicPr>
          <p:cNvPr id="8" name="Imagen 7">
            <a:extLst>
              <a:ext uri="{FF2B5EF4-FFF2-40B4-BE49-F238E27FC236}">
                <a16:creationId xmlns:a16="http://schemas.microsoft.com/office/drawing/2014/main" id="{4CE7781E-E3B0-4F33-BFF4-D9C94D86DB82}"/>
              </a:ext>
            </a:extLst>
          </p:cNvPr>
          <p:cNvPicPr>
            <a:picLocks noChangeAspect="1"/>
          </p:cNvPicPr>
          <p:nvPr/>
        </p:nvPicPr>
        <p:blipFill>
          <a:blip r:embed="rId3"/>
          <a:stretch>
            <a:fillRect/>
          </a:stretch>
        </p:blipFill>
        <p:spPr>
          <a:xfrm>
            <a:off x="3448048" y="5449612"/>
            <a:ext cx="5295900" cy="914400"/>
          </a:xfrm>
          <a:prstGeom prst="rect">
            <a:avLst/>
          </a:prstGeom>
        </p:spPr>
      </p:pic>
    </p:spTree>
    <p:extLst>
      <p:ext uri="{BB962C8B-B14F-4D97-AF65-F5344CB8AC3E}">
        <p14:creationId xmlns:p14="http://schemas.microsoft.com/office/powerpoint/2010/main" val="85141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7CDF7F3-3F48-4E58-928F-DADCF9C4306E}"/>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HALLAZGOS</a:t>
            </a:r>
            <a:r>
              <a:rPr lang="es-EC" b="1" dirty="0">
                <a:solidFill>
                  <a:schemeClr val="bg1"/>
                </a:solidFill>
              </a:rPr>
              <a:t> </a:t>
            </a:r>
          </a:p>
        </p:txBody>
      </p:sp>
      <p:sp>
        <p:nvSpPr>
          <p:cNvPr id="6" name="Título 1">
            <a:extLst>
              <a:ext uri="{FF2B5EF4-FFF2-40B4-BE49-F238E27FC236}">
                <a16:creationId xmlns:a16="http://schemas.microsoft.com/office/drawing/2014/main" id="{0F0DD729-1E16-4F58-93C7-83AB6835379C}"/>
              </a:ext>
            </a:extLst>
          </p:cNvPr>
          <p:cNvSpPr txBox="1">
            <a:spLocks/>
          </p:cNvSpPr>
          <p:nvPr/>
        </p:nvSpPr>
        <p:spPr>
          <a:xfrm>
            <a:off x="838200" y="1316970"/>
            <a:ext cx="3019097" cy="654378"/>
          </a:xfrm>
          <a:prstGeom prst="rect">
            <a:avLst/>
          </a:prstGeom>
          <a:no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a:solidFill>
                  <a:schemeClr val="accent6">
                    <a:lumMod val="50000"/>
                  </a:schemeClr>
                </a:solidFill>
                <a:latin typeface="Times New Roman" panose="02020603050405020304" pitchFamily="18" charset="0"/>
                <a:cs typeface="Times New Roman" panose="02020603050405020304" pitchFamily="18" charset="0"/>
              </a:rPr>
              <a:t>Apoyo Social de compañeros </a:t>
            </a:r>
          </a:p>
        </p:txBody>
      </p:sp>
      <p:sp>
        <p:nvSpPr>
          <p:cNvPr id="11" name="Flecha: a la derecha 10">
            <a:extLst>
              <a:ext uri="{FF2B5EF4-FFF2-40B4-BE49-F238E27FC236}">
                <a16:creationId xmlns:a16="http://schemas.microsoft.com/office/drawing/2014/main" id="{895A2732-AE26-4B1D-B726-E5EF5DFB09CC}"/>
              </a:ext>
            </a:extLst>
          </p:cNvPr>
          <p:cNvSpPr/>
          <p:nvPr/>
        </p:nvSpPr>
        <p:spPr>
          <a:xfrm>
            <a:off x="4950373" y="1388954"/>
            <a:ext cx="1744717" cy="51041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EF475AAE-9FEA-437B-934B-F8881D519D49}"/>
              </a:ext>
            </a:extLst>
          </p:cNvPr>
          <p:cNvSpPr/>
          <p:nvPr/>
        </p:nvSpPr>
        <p:spPr>
          <a:xfrm>
            <a:off x="7860177" y="1064035"/>
            <a:ext cx="3493623" cy="1502979"/>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latin typeface="Times New Roman" panose="02020603050405020304" pitchFamily="18" charset="0"/>
                <a:cs typeface="Times New Roman" panose="02020603050405020304" pitchFamily="18" charset="0"/>
              </a:rPr>
              <a:t>Falta de cooperación y formación de equipos de trabajo.</a:t>
            </a:r>
          </a:p>
          <a:p>
            <a:pPr algn="ctr"/>
            <a:r>
              <a:rPr lang="es-EC" dirty="0">
                <a:solidFill>
                  <a:schemeClr val="accent6">
                    <a:lumMod val="50000"/>
                  </a:schemeClr>
                </a:solidFill>
                <a:latin typeface="Times New Roman" panose="02020603050405020304" pitchFamily="18" charset="0"/>
                <a:cs typeface="Times New Roman" panose="02020603050405020304" pitchFamily="18" charset="0"/>
              </a:rPr>
              <a:t>Promover competitividad individual (objetivos individuales</a:t>
            </a:r>
            <a:r>
              <a:rPr lang="es-EC" dirty="0">
                <a:solidFill>
                  <a:schemeClr val="accent6">
                    <a:lumMod val="50000"/>
                  </a:schemeClr>
                </a:solidFill>
              </a:rPr>
              <a:t>)</a:t>
            </a:r>
          </a:p>
        </p:txBody>
      </p:sp>
      <p:pic>
        <p:nvPicPr>
          <p:cNvPr id="4" name="Imagen 3">
            <a:extLst>
              <a:ext uri="{FF2B5EF4-FFF2-40B4-BE49-F238E27FC236}">
                <a16:creationId xmlns:a16="http://schemas.microsoft.com/office/drawing/2014/main" id="{360C9A20-0534-4A4D-9D55-805BD75F2FAB}"/>
              </a:ext>
            </a:extLst>
          </p:cNvPr>
          <p:cNvPicPr>
            <a:picLocks noChangeAspect="1"/>
          </p:cNvPicPr>
          <p:nvPr/>
        </p:nvPicPr>
        <p:blipFill>
          <a:blip r:embed="rId2"/>
          <a:stretch>
            <a:fillRect/>
          </a:stretch>
        </p:blipFill>
        <p:spPr>
          <a:xfrm>
            <a:off x="1462087" y="2936464"/>
            <a:ext cx="9267825" cy="2047875"/>
          </a:xfrm>
          <a:prstGeom prst="rect">
            <a:avLst/>
          </a:prstGeom>
        </p:spPr>
      </p:pic>
      <p:pic>
        <p:nvPicPr>
          <p:cNvPr id="9" name="Imagen 8">
            <a:extLst>
              <a:ext uri="{FF2B5EF4-FFF2-40B4-BE49-F238E27FC236}">
                <a16:creationId xmlns:a16="http://schemas.microsoft.com/office/drawing/2014/main" id="{79F44D4B-E15B-45E3-893F-A1D8365791EF}"/>
              </a:ext>
            </a:extLst>
          </p:cNvPr>
          <p:cNvPicPr>
            <a:picLocks noChangeAspect="1"/>
          </p:cNvPicPr>
          <p:nvPr/>
        </p:nvPicPr>
        <p:blipFill>
          <a:blip r:embed="rId3"/>
          <a:stretch>
            <a:fillRect/>
          </a:stretch>
        </p:blipFill>
        <p:spPr>
          <a:xfrm>
            <a:off x="3443286" y="5353789"/>
            <a:ext cx="5305425" cy="914400"/>
          </a:xfrm>
          <a:prstGeom prst="rect">
            <a:avLst/>
          </a:prstGeom>
        </p:spPr>
      </p:pic>
    </p:spTree>
    <p:extLst>
      <p:ext uri="{BB962C8B-B14F-4D97-AF65-F5344CB8AC3E}">
        <p14:creationId xmlns:p14="http://schemas.microsoft.com/office/powerpoint/2010/main" val="2020044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0D75925-A18F-4DE5-8DA1-1AB61EA1B8D5}"/>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PRINCIPALES CONCLUSIONES  </a:t>
            </a:r>
          </a:p>
        </p:txBody>
      </p:sp>
      <p:sp>
        <p:nvSpPr>
          <p:cNvPr id="5" name="Rectángulo 4">
            <a:extLst>
              <a:ext uri="{FF2B5EF4-FFF2-40B4-BE49-F238E27FC236}">
                <a16:creationId xmlns:a16="http://schemas.microsoft.com/office/drawing/2014/main" id="{AAD6B314-104A-4F45-A27B-9E350FAE41A0}"/>
              </a:ext>
            </a:extLst>
          </p:cNvPr>
          <p:cNvSpPr/>
          <p:nvPr/>
        </p:nvSpPr>
        <p:spPr>
          <a:xfrm>
            <a:off x="998482" y="2249214"/>
            <a:ext cx="4913586" cy="361555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Gracias a la aplicación del método CoPsoQ-Istas21 se pudo realizar un análisis general de los factores de riesgos psicosociales presentes en los trabajadores de la empresa RS ROTH (Base Quito), identificando y evaluando situaciones que afectan la salud y la seguridad de los trabajadores, resultados que van acorde a los objetivos del presente estudio, el personal fue un factor importante dentro de la evaluación, demostrando interés y colaboración en la aplicación del cuestionario.</a:t>
            </a:r>
          </a:p>
          <a:p>
            <a:pPr algn="ctr"/>
            <a:endParaRPr lang="es-EC" dirty="0"/>
          </a:p>
        </p:txBody>
      </p:sp>
      <p:sp>
        <p:nvSpPr>
          <p:cNvPr id="6" name="Rectángulo 5">
            <a:extLst>
              <a:ext uri="{FF2B5EF4-FFF2-40B4-BE49-F238E27FC236}">
                <a16:creationId xmlns:a16="http://schemas.microsoft.com/office/drawing/2014/main" id="{A7AC3010-EF0C-41F6-B3DA-B666F7BF6926}"/>
              </a:ext>
            </a:extLst>
          </p:cNvPr>
          <p:cNvSpPr/>
          <p:nvPr/>
        </p:nvSpPr>
        <p:spPr>
          <a:xfrm>
            <a:off x="6279932" y="2249214"/>
            <a:ext cx="4913586" cy="361555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El ritmo de trabajo es uno de los factores donde un alto porcentaje del personal se encuentra en situación más desfavorables (preponderante), demostrando una alta exigencia psicológica con relación a la intensidad de trabajo, situación que está presente durante toda la jornada laboral.</a:t>
            </a:r>
          </a:p>
          <a:p>
            <a:pPr algn="ctr"/>
            <a:endParaRPr lang="es-EC" dirty="0"/>
          </a:p>
        </p:txBody>
      </p:sp>
    </p:spTree>
    <p:extLst>
      <p:ext uri="{BB962C8B-B14F-4D97-AF65-F5344CB8AC3E}">
        <p14:creationId xmlns:p14="http://schemas.microsoft.com/office/powerpoint/2010/main" val="196598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0D75925-A18F-4DE5-8DA1-1AB61EA1B8D5}"/>
              </a:ext>
            </a:extLst>
          </p:cNvPr>
          <p:cNvSpPr>
            <a:spLocks noGrp="1"/>
          </p:cNvSpPr>
          <p:nvPr>
            <p:ph type="title"/>
          </p:nvPr>
        </p:nvSpPr>
        <p:spPr>
          <a:xfrm>
            <a:off x="838200" y="470230"/>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PRINCIPALES CONCLUSIONES  </a:t>
            </a:r>
          </a:p>
        </p:txBody>
      </p:sp>
      <p:sp>
        <p:nvSpPr>
          <p:cNvPr id="5" name="Rectángulo 4">
            <a:extLst>
              <a:ext uri="{FF2B5EF4-FFF2-40B4-BE49-F238E27FC236}">
                <a16:creationId xmlns:a16="http://schemas.microsoft.com/office/drawing/2014/main" id="{AAD6B314-104A-4F45-A27B-9E350FAE41A0}"/>
              </a:ext>
            </a:extLst>
          </p:cNvPr>
          <p:cNvSpPr/>
          <p:nvPr/>
        </p:nvSpPr>
        <p:spPr>
          <a:xfrm>
            <a:off x="998482" y="2249214"/>
            <a:ext cx="4913586" cy="278524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accent6">
                    <a:lumMod val="75000"/>
                  </a:schemeClr>
                </a:solidFill>
                <a:effectLst/>
                <a:latin typeface="Times New Roman" panose="02020603050405020304" pitchFamily="18" charset="0"/>
                <a:ea typeface="Calibri" panose="020F0502020204030204" pitchFamily="34" charset="0"/>
              </a:rPr>
              <a:t>Las condiciones actuales por las cuales atraviesa el mundo entero y en especial nuestro país a causa la pandemia (COVID-19), ha provocado que un alto porcentaje de trabajadores se encuentren en condiciones más desfavorables en relación con la inseguridad sobre el empleo e inseguridad sobre las condiciones de trabajo, ya que las condiciones de trabajo han sufrido cambios ya sea en relación con las actividades que realizan e incluso salarialmente</a:t>
            </a:r>
            <a:endParaRPr lang="es-EC" dirty="0">
              <a:solidFill>
                <a:schemeClr val="accent6">
                  <a:lumMod val="75000"/>
                </a:schemeClr>
              </a:solidFill>
            </a:endParaRPr>
          </a:p>
        </p:txBody>
      </p:sp>
      <p:sp>
        <p:nvSpPr>
          <p:cNvPr id="6" name="Rectángulo 5">
            <a:extLst>
              <a:ext uri="{FF2B5EF4-FFF2-40B4-BE49-F238E27FC236}">
                <a16:creationId xmlns:a16="http://schemas.microsoft.com/office/drawing/2014/main" id="{A7AC3010-EF0C-41F6-B3DA-B666F7BF6926}"/>
              </a:ext>
            </a:extLst>
          </p:cNvPr>
          <p:cNvSpPr/>
          <p:nvPr/>
        </p:nvSpPr>
        <p:spPr>
          <a:xfrm>
            <a:off x="6279932" y="2249214"/>
            <a:ext cx="4913586" cy="278524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Existe un alto porcentaje de trabajadores que labora fines de semana, especialmente los sábados, adicional un alto porcentaje de trabajadores extiende su jornada laboral varios días al mes, esto influye en su desempeño laboral y su vida familiar y social. </a:t>
            </a:r>
            <a:endPar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C" dirty="0"/>
          </a:p>
        </p:txBody>
      </p:sp>
    </p:spTree>
    <p:extLst>
      <p:ext uri="{BB962C8B-B14F-4D97-AF65-F5344CB8AC3E}">
        <p14:creationId xmlns:p14="http://schemas.microsoft.com/office/powerpoint/2010/main" val="347105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59AC81-8AFD-4CC3-87F2-CB7B70C02A7F}"/>
              </a:ext>
            </a:extLst>
          </p:cNvPr>
          <p:cNvSpPr>
            <a:spLocks noGrp="1"/>
          </p:cNvSpPr>
          <p:nvPr>
            <p:ph type="title"/>
          </p:nvPr>
        </p:nvSpPr>
        <p:spPr>
          <a:xfrm>
            <a:off x="838200" y="470230"/>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RECOMENDACIONES </a:t>
            </a:r>
          </a:p>
        </p:txBody>
      </p:sp>
      <p:sp>
        <p:nvSpPr>
          <p:cNvPr id="5" name="Rectángulo 4">
            <a:extLst>
              <a:ext uri="{FF2B5EF4-FFF2-40B4-BE49-F238E27FC236}">
                <a16:creationId xmlns:a16="http://schemas.microsoft.com/office/drawing/2014/main" id="{47FFE51E-B619-402B-936E-6B26CADE1EAD}"/>
              </a:ext>
            </a:extLst>
          </p:cNvPr>
          <p:cNvSpPr/>
          <p:nvPr/>
        </p:nvSpPr>
        <p:spPr>
          <a:xfrm>
            <a:off x="838200" y="1206058"/>
            <a:ext cx="5089634" cy="240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Es importante socializar los hallazgos encontrados en la evaluación con el objetivo de informar a los trabajadores a los riesgos que están expuestos, adicional esto servirá para crear una cultura de prevención y autoidentificación de riesgos psicosociales y como estos afectan a su salud.</a:t>
            </a:r>
            <a:endPar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C" dirty="0"/>
          </a:p>
        </p:txBody>
      </p:sp>
      <p:sp>
        <p:nvSpPr>
          <p:cNvPr id="6" name="Rectángulo 5">
            <a:extLst>
              <a:ext uri="{FF2B5EF4-FFF2-40B4-BE49-F238E27FC236}">
                <a16:creationId xmlns:a16="http://schemas.microsoft.com/office/drawing/2014/main" id="{AD4094E1-946D-4136-9CAB-44096C29527A}"/>
              </a:ext>
            </a:extLst>
          </p:cNvPr>
          <p:cNvSpPr/>
          <p:nvPr/>
        </p:nvSpPr>
        <p:spPr>
          <a:xfrm>
            <a:off x="838200" y="3791615"/>
            <a:ext cx="5089634" cy="1240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Implementar programas de auditoria interna para le seguimiento y control en relación a la aplicación de medidas preventivas sobre riesgos psicosociales.</a:t>
            </a:r>
            <a:endPar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C" dirty="0"/>
          </a:p>
        </p:txBody>
      </p:sp>
      <p:sp>
        <p:nvSpPr>
          <p:cNvPr id="7" name="Rectángulo 6">
            <a:extLst>
              <a:ext uri="{FF2B5EF4-FFF2-40B4-BE49-F238E27FC236}">
                <a16:creationId xmlns:a16="http://schemas.microsoft.com/office/drawing/2014/main" id="{ADDE5143-C596-476E-97FF-6F8A0D55F179}"/>
              </a:ext>
            </a:extLst>
          </p:cNvPr>
          <p:cNvSpPr/>
          <p:nvPr/>
        </p:nvSpPr>
        <p:spPr>
          <a:xfrm>
            <a:off x="838200" y="5213144"/>
            <a:ext cx="5089634" cy="149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Incrementar la participación de los trabajadores en la elaboración de los procesos, procedimientos y toma de decisiones importantes dentro de la organización.</a:t>
            </a:r>
            <a:endPar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C" dirty="0"/>
          </a:p>
        </p:txBody>
      </p:sp>
      <p:sp>
        <p:nvSpPr>
          <p:cNvPr id="8" name="Flecha: a la derecha 7">
            <a:extLst>
              <a:ext uri="{FF2B5EF4-FFF2-40B4-BE49-F238E27FC236}">
                <a16:creationId xmlns:a16="http://schemas.microsoft.com/office/drawing/2014/main" id="{FB504DAA-C138-4916-80DC-EB66742E0778}"/>
              </a:ext>
            </a:extLst>
          </p:cNvPr>
          <p:cNvSpPr/>
          <p:nvPr/>
        </p:nvSpPr>
        <p:spPr>
          <a:xfrm>
            <a:off x="6421820" y="2080993"/>
            <a:ext cx="1545020" cy="654377"/>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a la derecha 8">
            <a:extLst>
              <a:ext uri="{FF2B5EF4-FFF2-40B4-BE49-F238E27FC236}">
                <a16:creationId xmlns:a16="http://schemas.microsoft.com/office/drawing/2014/main" id="{765D4926-ACD0-4E24-A862-8B719F1823B8}"/>
              </a:ext>
            </a:extLst>
          </p:cNvPr>
          <p:cNvSpPr/>
          <p:nvPr/>
        </p:nvSpPr>
        <p:spPr>
          <a:xfrm>
            <a:off x="6421820" y="4084536"/>
            <a:ext cx="1545020" cy="654377"/>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 la derecha 9">
            <a:extLst>
              <a:ext uri="{FF2B5EF4-FFF2-40B4-BE49-F238E27FC236}">
                <a16:creationId xmlns:a16="http://schemas.microsoft.com/office/drawing/2014/main" id="{E4C39D1D-FFA0-4534-967C-A52E3722C5A9}"/>
              </a:ext>
            </a:extLst>
          </p:cNvPr>
          <p:cNvSpPr/>
          <p:nvPr/>
        </p:nvSpPr>
        <p:spPr>
          <a:xfrm>
            <a:off x="6421820" y="5632183"/>
            <a:ext cx="1545020" cy="654377"/>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995CD9C7-99D8-4518-A0F3-D1FA81CC09CE}"/>
              </a:ext>
            </a:extLst>
          </p:cNvPr>
          <p:cNvSpPr/>
          <p:nvPr/>
        </p:nvSpPr>
        <p:spPr>
          <a:xfrm>
            <a:off x="8912771" y="2019247"/>
            <a:ext cx="2217683" cy="7778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75000"/>
                  </a:schemeClr>
                </a:solidFill>
                <a:latin typeface="Times New Roman" panose="02020603050405020304" pitchFamily="18" charset="0"/>
                <a:cs typeface="Times New Roman" panose="02020603050405020304" pitchFamily="18" charset="0"/>
              </a:rPr>
              <a:t>SOCILAIZACIÓN</a:t>
            </a:r>
            <a:r>
              <a:rPr lang="es-EC" dirty="0"/>
              <a:t> </a:t>
            </a:r>
          </a:p>
        </p:txBody>
      </p:sp>
      <p:sp>
        <p:nvSpPr>
          <p:cNvPr id="12" name="Rectángulo 11">
            <a:extLst>
              <a:ext uri="{FF2B5EF4-FFF2-40B4-BE49-F238E27FC236}">
                <a16:creationId xmlns:a16="http://schemas.microsoft.com/office/drawing/2014/main" id="{D2ACEEB2-8F7C-4BCE-8C46-23E8E5870ACF}"/>
              </a:ext>
            </a:extLst>
          </p:cNvPr>
          <p:cNvSpPr/>
          <p:nvPr/>
        </p:nvSpPr>
        <p:spPr>
          <a:xfrm>
            <a:off x="8912771" y="4022790"/>
            <a:ext cx="2217683" cy="7778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75000"/>
                  </a:schemeClr>
                </a:solidFill>
                <a:latin typeface="Times New Roman" panose="02020603050405020304" pitchFamily="18" charset="0"/>
                <a:cs typeface="Times New Roman" panose="02020603050405020304" pitchFamily="18" charset="0"/>
              </a:rPr>
              <a:t>MEJORA CONTINUA </a:t>
            </a:r>
          </a:p>
        </p:txBody>
      </p:sp>
      <p:sp>
        <p:nvSpPr>
          <p:cNvPr id="13" name="Rectángulo 12">
            <a:extLst>
              <a:ext uri="{FF2B5EF4-FFF2-40B4-BE49-F238E27FC236}">
                <a16:creationId xmlns:a16="http://schemas.microsoft.com/office/drawing/2014/main" id="{1C7EE938-CC5F-4580-A8CB-7C0619BC256E}"/>
              </a:ext>
            </a:extLst>
          </p:cNvPr>
          <p:cNvSpPr/>
          <p:nvPr/>
        </p:nvSpPr>
        <p:spPr>
          <a:xfrm>
            <a:off x="8912771" y="5570437"/>
            <a:ext cx="2217683" cy="7778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75000"/>
                  </a:schemeClr>
                </a:solidFill>
                <a:latin typeface="Times New Roman" panose="02020603050405020304" pitchFamily="18" charset="0"/>
                <a:cs typeface="Times New Roman" panose="02020603050405020304" pitchFamily="18" charset="0"/>
              </a:rPr>
              <a:t>PARTICIPACIÓN</a:t>
            </a:r>
            <a:r>
              <a:rPr lang="es-EC" dirty="0"/>
              <a:t> </a:t>
            </a:r>
          </a:p>
        </p:txBody>
      </p:sp>
    </p:spTree>
    <p:extLst>
      <p:ext uri="{BB962C8B-B14F-4D97-AF65-F5344CB8AC3E}">
        <p14:creationId xmlns:p14="http://schemas.microsoft.com/office/powerpoint/2010/main" val="289182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S ROTH – Equipos Petroleros">
            <a:extLst>
              <a:ext uri="{FF2B5EF4-FFF2-40B4-BE49-F238E27FC236}">
                <a16:creationId xmlns:a16="http://schemas.microsoft.com/office/drawing/2014/main" id="{B0157080-8925-4D1C-A040-C59772EBD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91" y="499242"/>
            <a:ext cx="6607796" cy="126148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S ROTH – Equipos Petroleros">
            <a:extLst>
              <a:ext uri="{FF2B5EF4-FFF2-40B4-BE49-F238E27FC236}">
                <a16:creationId xmlns:a16="http://schemas.microsoft.com/office/drawing/2014/main" id="{12CF4087-7023-4132-8F48-99A4F8DD2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41" y="2010323"/>
            <a:ext cx="5132626" cy="4028799"/>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4">
            <a:extLst>
              <a:ext uri="{FF2B5EF4-FFF2-40B4-BE49-F238E27FC236}">
                <a16:creationId xmlns:a16="http://schemas.microsoft.com/office/drawing/2014/main" id="{FC95B1AC-4FAC-4F51-B29E-71E799B937E2}"/>
              </a:ext>
            </a:extLst>
          </p:cNvPr>
          <p:cNvSpPr>
            <a:spLocks noGrp="1"/>
          </p:cNvSpPr>
          <p:nvPr>
            <p:ph idx="1"/>
          </p:nvPr>
        </p:nvSpPr>
        <p:spPr>
          <a:xfrm>
            <a:off x="5644054" y="1690688"/>
            <a:ext cx="5927836" cy="4878278"/>
          </a:xfrm>
          <a:noFill/>
          <a:ln cap="rnd">
            <a:solidFill>
              <a:schemeClr val="accent6">
                <a:lumMod val="50000"/>
              </a:schemeClr>
            </a:solidFill>
            <a:miter lim="800000"/>
          </a:ln>
        </p:spPr>
        <p:txBody>
          <a:bodyPr>
            <a:noAutofit/>
          </a:bodyPr>
          <a:lstStyle/>
          <a:p>
            <a:pPr algn="just"/>
            <a:r>
              <a:rPr lang="es-EC" sz="20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Compañía de Alquiler y Suministro Petrolero RS ROTH es una empresa que opera en Ecuador desde 1993</a:t>
            </a:r>
          </a:p>
          <a:p>
            <a:pPr algn="just"/>
            <a:r>
              <a:rPr lang="es-EC" sz="20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compañía RS ROTH se conforma de dos sucursales (Quito – El Coca), sin embargo, en la ciudad de Quito se encuentra el área Administrativa y Mantenimiento, mientras que en la ciudad El Coca el área de operación </a:t>
            </a:r>
            <a:endParaRPr lang="es-EC" sz="20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20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s-EC" sz="20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onsta de un total de 92 trabajadores y trabajadoras entre personal Administrativo, mantenimiento y operación.</a:t>
            </a:r>
          </a:p>
          <a:p>
            <a:pPr algn="just"/>
            <a:r>
              <a:rPr lang="es-EC" sz="20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Ofrece a la industria petrolera un servicio integrado de alquiler, operación y mantenimiento de Unidades de Generación Eléctrica y equipos de bombeo de alta y baja presión, entre otros productos y servicios suplementarios.</a:t>
            </a:r>
            <a:endParaRPr lang="es-EC" sz="20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40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3BBEF11-EEE4-490F-913E-E1C38B1B1263}"/>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APLICACIÓN PRÁCTICA  </a:t>
            </a:r>
          </a:p>
        </p:txBody>
      </p:sp>
      <p:pic>
        <p:nvPicPr>
          <p:cNvPr id="3" name="Imagen 2">
            <a:extLst>
              <a:ext uri="{FF2B5EF4-FFF2-40B4-BE49-F238E27FC236}">
                <a16:creationId xmlns:a16="http://schemas.microsoft.com/office/drawing/2014/main" id="{C2674BC5-8950-454A-826F-49BFCA4C673F}"/>
              </a:ext>
            </a:extLst>
          </p:cNvPr>
          <p:cNvPicPr>
            <a:picLocks noChangeAspect="1"/>
          </p:cNvPicPr>
          <p:nvPr/>
        </p:nvPicPr>
        <p:blipFill>
          <a:blip r:embed="rId2"/>
          <a:stretch>
            <a:fillRect/>
          </a:stretch>
        </p:blipFill>
        <p:spPr>
          <a:xfrm>
            <a:off x="766762" y="1195387"/>
            <a:ext cx="10658475" cy="4467225"/>
          </a:xfrm>
          <a:prstGeom prst="rect">
            <a:avLst/>
          </a:prstGeom>
        </p:spPr>
      </p:pic>
    </p:spTree>
    <p:extLst>
      <p:ext uri="{BB962C8B-B14F-4D97-AF65-F5344CB8AC3E}">
        <p14:creationId xmlns:p14="http://schemas.microsoft.com/office/powerpoint/2010/main" val="1048833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3BBEF11-EEE4-490F-913E-E1C38B1B1263}"/>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APLICACIÓN PRÁCTICA  </a:t>
            </a:r>
          </a:p>
        </p:txBody>
      </p:sp>
      <p:pic>
        <p:nvPicPr>
          <p:cNvPr id="3" name="Imagen 2">
            <a:extLst>
              <a:ext uri="{FF2B5EF4-FFF2-40B4-BE49-F238E27FC236}">
                <a16:creationId xmlns:a16="http://schemas.microsoft.com/office/drawing/2014/main" id="{2DAE3CC1-B0C4-41FA-8DFB-1169A4897CD1}"/>
              </a:ext>
            </a:extLst>
          </p:cNvPr>
          <p:cNvPicPr>
            <a:picLocks noChangeAspect="1"/>
          </p:cNvPicPr>
          <p:nvPr/>
        </p:nvPicPr>
        <p:blipFill>
          <a:blip r:embed="rId2"/>
          <a:stretch>
            <a:fillRect/>
          </a:stretch>
        </p:blipFill>
        <p:spPr>
          <a:xfrm>
            <a:off x="762000" y="1628775"/>
            <a:ext cx="10668000" cy="3600450"/>
          </a:xfrm>
          <a:prstGeom prst="rect">
            <a:avLst/>
          </a:prstGeom>
        </p:spPr>
      </p:pic>
    </p:spTree>
    <p:extLst>
      <p:ext uri="{BB962C8B-B14F-4D97-AF65-F5344CB8AC3E}">
        <p14:creationId xmlns:p14="http://schemas.microsoft.com/office/powerpoint/2010/main" val="3255141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7323417-0D3E-432A-9ED9-8CF1E4206DBD}"/>
              </a:ext>
            </a:extLst>
          </p:cNvPr>
          <p:cNvSpPr>
            <a:spLocks noGrp="1"/>
          </p:cNvSpPr>
          <p:nvPr>
            <p:ph type="title"/>
          </p:nvPr>
        </p:nvSpPr>
        <p:spPr>
          <a:xfrm>
            <a:off x="838200" y="3101811"/>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GRACIAS </a:t>
            </a:r>
          </a:p>
        </p:txBody>
      </p:sp>
    </p:spTree>
    <p:extLst>
      <p:ext uri="{BB962C8B-B14F-4D97-AF65-F5344CB8AC3E}">
        <p14:creationId xmlns:p14="http://schemas.microsoft.com/office/powerpoint/2010/main" val="13280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4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83F33F3-11B2-4F6C-BD9C-D233D6DBC0B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a:solidFill>
                  <a:srgbClr val="FFFFFF"/>
                </a:solidFill>
                <a:latin typeface="+mj-lt"/>
                <a:ea typeface="+mj-ea"/>
                <a:cs typeface="+mj-cs"/>
              </a:rPr>
              <a:t>PROBLEMA DE INVESTIGACIÓN </a:t>
            </a:r>
          </a:p>
        </p:txBody>
      </p:sp>
      <p:pic>
        <p:nvPicPr>
          <p:cNvPr id="4" name="Imagen 3">
            <a:extLst>
              <a:ext uri="{FF2B5EF4-FFF2-40B4-BE49-F238E27FC236}">
                <a16:creationId xmlns:a16="http://schemas.microsoft.com/office/drawing/2014/main" id="{2A28B066-B206-41EA-8FAB-B0C5E0429ECD}"/>
              </a:ext>
            </a:extLst>
          </p:cNvPr>
          <p:cNvPicPr>
            <a:picLocks noChangeAspect="1"/>
          </p:cNvPicPr>
          <p:nvPr/>
        </p:nvPicPr>
        <p:blipFill>
          <a:blip r:embed="rId2"/>
          <a:stretch>
            <a:fillRect/>
          </a:stretch>
        </p:blipFill>
        <p:spPr>
          <a:xfrm>
            <a:off x="3678382" y="0"/>
            <a:ext cx="8553530" cy="6857999"/>
          </a:xfrm>
          <a:prstGeom prst="rect">
            <a:avLst/>
          </a:prstGeom>
        </p:spPr>
      </p:pic>
    </p:spTree>
    <p:extLst>
      <p:ext uri="{BB962C8B-B14F-4D97-AF65-F5344CB8AC3E}">
        <p14:creationId xmlns:p14="http://schemas.microsoft.com/office/powerpoint/2010/main" val="233951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B7A20-198D-4539-B972-DDC68D7355E2}"/>
              </a:ext>
            </a:extLst>
          </p:cNvPr>
          <p:cNvSpPr>
            <a:spLocks noGrp="1"/>
          </p:cNvSpPr>
          <p:nvPr>
            <p:ph type="title"/>
          </p:nvPr>
        </p:nvSpPr>
        <p:spPr>
          <a:xfrm>
            <a:off x="838200" y="365125"/>
            <a:ext cx="10515600" cy="622847"/>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OBJETIVOS </a:t>
            </a:r>
          </a:p>
        </p:txBody>
      </p:sp>
      <p:sp>
        <p:nvSpPr>
          <p:cNvPr id="11" name="Flecha: a la derecha 10">
            <a:extLst>
              <a:ext uri="{FF2B5EF4-FFF2-40B4-BE49-F238E27FC236}">
                <a16:creationId xmlns:a16="http://schemas.microsoft.com/office/drawing/2014/main" id="{7A89EA31-5C9F-4298-A2D1-A333EA615C38}"/>
              </a:ext>
            </a:extLst>
          </p:cNvPr>
          <p:cNvSpPr/>
          <p:nvPr/>
        </p:nvSpPr>
        <p:spPr>
          <a:xfrm>
            <a:off x="3983090" y="4824240"/>
            <a:ext cx="681867" cy="420413"/>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 la derecha 11">
            <a:extLst>
              <a:ext uri="{FF2B5EF4-FFF2-40B4-BE49-F238E27FC236}">
                <a16:creationId xmlns:a16="http://schemas.microsoft.com/office/drawing/2014/main" id="{F8A866A0-FB1C-4921-80DA-0403A515192B}"/>
              </a:ext>
            </a:extLst>
          </p:cNvPr>
          <p:cNvSpPr/>
          <p:nvPr/>
        </p:nvSpPr>
        <p:spPr>
          <a:xfrm>
            <a:off x="7777665" y="4824231"/>
            <a:ext cx="683172" cy="420413"/>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esquinas redondeadas 12">
            <a:extLst>
              <a:ext uri="{FF2B5EF4-FFF2-40B4-BE49-F238E27FC236}">
                <a16:creationId xmlns:a16="http://schemas.microsoft.com/office/drawing/2014/main" id="{D750A922-236C-4033-A61D-952F63755FA9}"/>
              </a:ext>
            </a:extLst>
          </p:cNvPr>
          <p:cNvSpPr/>
          <p:nvPr/>
        </p:nvSpPr>
        <p:spPr>
          <a:xfrm>
            <a:off x="4556233" y="3841527"/>
            <a:ext cx="3079534" cy="27642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Evaluar los riesgos psicosociales a través de la metodología CoPsoQ-Istas21</a:t>
            </a:r>
          </a:p>
          <a:p>
            <a:pPr algn="ctr"/>
            <a:endParaRPr lang="es-EC"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4" name="Rectángulo: esquinas redondeadas 13">
            <a:extLst>
              <a:ext uri="{FF2B5EF4-FFF2-40B4-BE49-F238E27FC236}">
                <a16:creationId xmlns:a16="http://schemas.microsoft.com/office/drawing/2014/main" id="{BEC4BEA4-4F37-4465-AF57-2C0D4651BD8A}"/>
              </a:ext>
            </a:extLst>
          </p:cNvPr>
          <p:cNvSpPr/>
          <p:nvPr/>
        </p:nvSpPr>
        <p:spPr>
          <a:xfrm>
            <a:off x="8602735" y="3841527"/>
            <a:ext cx="3368548" cy="27642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chemeClr val="accent6">
                    <a:lumMod val="75000"/>
                  </a:schemeClr>
                </a:solidFill>
                <a:effectLst/>
                <a:latin typeface="Times New Roman" panose="02020603050405020304" pitchFamily="18" charset="0"/>
                <a:ea typeface="Calibri" panose="020F0502020204030204" pitchFamily="34" charset="0"/>
              </a:rPr>
              <a:t>Proponer medidas de prevención en función de los resultados obtenidos, que permita atenuar los factores de riesgo psicosociales a los que se encuentran expuestos los trabajadores</a:t>
            </a:r>
            <a:endPar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ángulo: esquinas redondeadas 14">
            <a:extLst>
              <a:ext uri="{FF2B5EF4-FFF2-40B4-BE49-F238E27FC236}">
                <a16:creationId xmlns:a16="http://schemas.microsoft.com/office/drawing/2014/main" id="{170A5DF5-29CD-4FDC-9834-1EF063741954}"/>
              </a:ext>
            </a:extLst>
          </p:cNvPr>
          <p:cNvSpPr/>
          <p:nvPr/>
        </p:nvSpPr>
        <p:spPr>
          <a:xfrm>
            <a:off x="651642" y="3997239"/>
            <a:ext cx="2998076" cy="2764221"/>
          </a:xfrm>
          <a:prstGeom prst="roundRect">
            <a:avLst/>
          </a:prstGeom>
          <a:noFill/>
          <a:ln cap="sq">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Identificar los factores de riesgo psicosocial presentes en los trabajadores de la empresa RS ROTH (Base Quito) mediante la aplicación de cuestionarios de evaluación psicosocial</a:t>
            </a:r>
          </a:p>
          <a:p>
            <a:pPr algn="ctr"/>
            <a:endParaRPr lang="es-EC" dirty="0">
              <a:solidFill>
                <a:schemeClr val="accent6">
                  <a:lumMod val="75000"/>
                </a:schemeClr>
              </a:solidFill>
            </a:endParaRPr>
          </a:p>
        </p:txBody>
      </p:sp>
      <p:sp>
        <p:nvSpPr>
          <p:cNvPr id="17" name="Rectángulo 16">
            <a:extLst>
              <a:ext uri="{FF2B5EF4-FFF2-40B4-BE49-F238E27FC236}">
                <a16:creationId xmlns:a16="http://schemas.microsoft.com/office/drawing/2014/main" id="{4BED2C2D-8EDD-4A4F-8443-128C40BBE566}"/>
              </a:ext>
            </a:extLst>
          </p:cNvPr>
          <p:cNvSpPr/>
          <p:nvPr/>
        </p:nvSpPr>
        <p:spPr>
          <a:xfrm>
            <a:off x="1284887" y="3530104"/>
            <a:ext cx="9622226" cy="62284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accent6">
                    <a:lumMod val="50000"/>
                  </a:schemeClr>
                </a:solidFill>
                <a:latin typeface="Times New Roman" panose="02020603050405020304" pitchFamily="18" charset="0"/>
                <a:cs typeface="Times New Roman" panose="02020603050405020304" pitchFamily="18" charset="0"/>
              </a:rPr>
              <a:t>OBJETIVOS ESPECÍFICOS </a:t>
            </a:r>
          </a:p>
        </p:txBody>
      </p:sp>
      <p:sp>
        <p:nvSpPr>
          <p:cNvPr id="18" name="Rectángulo 17">
            <a:extLst>
              <a:ext uri="{FF2B5EF4-FFF2-40B4-BE49-F238E27FC236}">
                <a16:creationId xmlns:a16="http://schemas.microsoft.com/office/drawing/2014/main" id="{1E6B4E5B-030F-49AD-8CB3-DB41FB68A091}"/>
              </a:ext>
            </a:extLst>
          </p:cNvPr>
          <p:cNvSpPr/>
          <p:nvPr/>
        </p:nvSpPr>
        <p:spPr>
          <a:xfrm>
            <a:off x="1284887" y="1106101"/>
            <a:ext cx="9622226" cy="62284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accent6">
                    <a:lumMod val="50000"/>
                  </a:schemeClr>
                </a:solidFill>
                <a:latin typeface="Times New Roman" panose="02020603050405020304" pitchFamily="18" charset="0"/>
                <a:cs typeface="Times New Roman" panose="02020603050405020304" pitchFamily="18" charset="0"/>
              </a:rPr>
              <a:t>OBJETIVO GENERAL </a:t>
            </a:r>
          </a:p>
        </p:txBody>
      </p:sp>
      <p:sp>
        <p:nvSpPr>
          <p:cNvPr id="22" name="Rectángulo: esquinas redondeadas 21">
            <a:extLst>
              <a:ext uri="{FF2B5EF4-FFF2-40B4-BE49-F238E27FC236}">
                <a16:creationId xmlns:a16="http://schemas.microsoft.com/office/drawing/2014/main" id="{73670217-ED3F-4418-AEFE-B15F434BAB50}"/>
              </a:ext>
            </a:extLst>
          </p:cNvPr>
          <p:cNvSpPr/>
          <p:nvPr/>
        </p:nvSpPr>
        <p:spPr>
          <a:xfrm>
            <a:off x="3434246" y="1902269"/>
            <a:ext cx="5323507" cy="14721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r>
              <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Evaluar la presencia de factores de riesgo psicosocial a través del cuestionario CoPsoQ-Istas21 en los trabajadores de la empresa RS ROTH (Base Quito), con la finalidad de preservar su bienestar y salud integral</a:t>
            </a:r>
          </a:p>
          <a:p>
            <a:pPr algn="just"/>
            <a:endParaRPr lang="es-EC" dirty="0"/>
          </a:p>
        </p:txBody>
      </p:sp>
    </p:spTree>
    <p:extLst>
      <p:ext uri="{BB962C8B-B14F-4D97-AF65-F5344CB8AC3E}">
        <p14:creationId xmlns:p14="http://schemas.microsoft.com/office/powerpoint/2010/main" val="370428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DB61D-CC33-42F4-B38D-336F4F6856F1}"/>
              </a:ext>
            </a:extLst>
          </p:cNvPr>
          <p:cNvSpPr>
            <a:spLocks noGrp="1"/>
          </p:cNvSpPr>
          <p:nvPr>
            <p:ph type="title"/>
          </p:nvPr>
        </p:nvSpPr>
        <p:spPr>
          <a:xfrm>
            <a:off x="838195" y="345035"/>
            <a:ext cx="10515600" cy="55704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METODO</a:t>
            </a:r>
          </a:p>
        </p:txBody>
      </p:sp>
      <p:sp>
        <p:nvSpPr>
          <p:cNvPr id="4" name="Rectángulo 3">
            <a:extLst>
              <a:ext uri="{FF2B5EF4-FFF2-40B4-BE49-F238E27FC236}">
                <a16:creationId xmlns:a16="http://schemas.microsoft.com/office/drawing/2014/main" id="{5905FD05-7158-4485-859B-C1E98B80FE12}"/>
              </a:ext>
            </a:extLst>
          </p:cNvPr>
          <p:cNvSpPr/>
          <p:nvPr/>
        </p:nvSpPr>
        <p:spPr>
          <a:xfrm>
            <a:off x="4887306" y="1093076"/>
            <a:ext cx="2417379" cy="767255"/>
          </a:xfrm>
          <a:prstGeom prst="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solidFill>
                  <a:schemeClr val="accent6">
                    <a:lumMod val="50000"/>
                  </a:schemeClr>
                </a:solidFill>
                <a:latin typeface="Times New Roman" panose="02020603050405020304" pitchFamily="18" charset="0"/>
                <a:cs typeface="Times New Roman" panose="02020603050405020304" pitchFamily="18" charset="0"/>
              </a:rPr>
              <a:t>TIPO DE ESTUDIO</a:t>
            </a:r>
          </a:p>
        </p:txBody>
      </p:sp>
      <p:sp>
        <p:nvSpPr>
          <p:cNvPr id="10" name="Flecha: curvada hacia la derecha 9">
            <a:extLst>
              <a:ext uri="{FF2B5EF4-FFF2-40B4-BE49-F238E27FC236}">
                <a16:creationId xmlns:a16="http://schemas.microsoft.com/office/drawing/2014/main" id="{38C3FCF1-8817-4642-8016-39C1CD2040E9}"/>
              </a:ext>
            </a:extLst>
          </p:cNvPr>
          <p:cNvSpPr/>
          <p:nvPr/>
        </p:nvSpPr>
        <p:spPr>
          <a:xfrm>
            <a:off x="3678617" y="1277008"/>
            <a:ext cx="1208689" cy="2514600"/>
          </a:xfrm>
          <a:prstGeom prst="curved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Rectángulo 10">
            <a:extLst>
              <a:ext uri="{FF2B5EF4-FFF2-40B4-BE49-F238E27FC236}">
                <a16:creationId xmlns:a16="http://schemas.microsoft.com/office/drawing/2014/main" id="{8A267924-C781-4378-945D-A4604C39C2FD}"/>
              </a:ext>
            </a:extLst>
          </p:cNvPr>
          <p:cNvSpPr/>
          <p:nvPr/>
        </p:nvSpPr>
        <p:spPr>
          <a:xfrm>
            <a:off x="4887306" y="3045372"/>
            <a:ext cx="2417379" cy="767255"/>
          </a:xfrm>
          <a:prstGeom prst="rect">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solidFill>
                  <a:schemeClr val="accent6">
                    <a:lumMod val="50000"/>
                  </a:schemeClr>
                </a:solidFill>
                <a:latin typeface="Times New Roman" panose="02020603050405020304" pitchFamily="18" charset="0"/>
                <a:cs typeface="Times New Roman" panose="02020603050405020304" pitchFamily="18" charset="0"/>
              </a:rPr>
              <a:t>MODALIDAD DE INVESTIGACIÓN </a:t>
            </a:r>
          </a:p>
        </p:txBody>
      </p:sp>
      <p:sp>
        <p:nvSpPr>
          <p:cNvPr id="12" name="Rectángulo 11">
            <a:extLst>
              <a:ext uri="{FF2B5EF4-FFF2-40B4-BE49-F238E27FC236}">
                <a16:creationId xmlns:a16="http://schemas.microsoft.com/office/drawing/2014/main" id="{6EDFABD4-BD25-4637-BBCA-2E9CDE82392B}"/>
              </a:ext>
            </a:extLst>
          </p:cNvPr>
          <p:cNvSpPr/>
          <p:nvPr/>
        </p:nvSpPr>
        <p:spPr>
          <a:xfrm>
            <a:off x="4887306" y="5119525"/>
            <a:ext cx="2417379" cy="767255"/>
          </a:xfrm>
          <a:prstGeom prst="rect">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solidFill>
                  <a:schemeClr val="accent6">
                    <a:lumMod val="50000"/>
                  </a:schemeClr>
                </a:solidFill>
                <a:latin typeface="Times New Roman" panose="02020603050405020304" pitchFamily="18" charset="0"/>
                <a:cs typeface="Times New Roman" panose="02020603050405020304" pitchFamily="18" charset="0"/>
              </a:rPr>
              <a:t>MÉTODO</a:t>
            </a:r>
          </a:p>
        </p:txBody>
      </p:sp>
      <p:sp>
        <p:nvSpPr>
          <p:cNvPr id="14" name="Flecha: curvada hacia la izquierda 13">
            <a:extLst>
              <a:ext uri="{FF2B5EF4-FFF2-40B4-BE49-F238E27FC236}">
                <a16:creationId xmlns:a16="http://schemas.microsoft.com/office/drawing/2014/main" id="{9C53DDA7-D2CB-4E7D-AFF7-4F143787A5AD}"/>
              </a:ext>
            </a:extLst>
          </p:cNvPr>
          <p:cNvSpPr/>
          <p:nvPr/>
        </p:nvSpPr>
        <p:spPr>
          <a:xfrm>
            <a:off x="7304685" y="3208776"/>
            <a:ext cx="1208689" cy="2514600"/>
          </a:xfrm>
          <a:prstGeom prst="curved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Rectángulo 14">
            <a:extLst>
              <a:ext uri="{FF2B5EF4-FFF2-40B4-BE49-F238E27FC236}">
                <a16:creationId xmlns:a16="http://schemas.microsoft.com/office/drawing/2014/main" id="{6BD0D10A-BC10-411A-B3FC-85BBFB70FDF3}"/>
              </a:ext>
            </a:extLst>
          </p:cNvPr>
          <p:cNvSpPr/>
          <p:nvPr/>
        </p:nvSpPr>
        <p:spPr>
          <a:xfrm>
            <a:off x="5239402" y="1999593"/>
            <a:ext cx="1713186" cy="55704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Descriptivo</a:t>
            </a:r>
          </a:p>
        </p:txBody>
      </p:sp>
      <p:sp>
        <p:nvSpPr>
          <p:cNvPr id="16" name="Rectángulo 15">
            <a:extLst>
              <a:ext uri="{FF2B5EF4-FFF2-40B4-BE49-F238E27FC236}">
                <a16:creationId xmlns:a16="http://schemas.microsoft.com/office/drawing/2014/main" id="{84FC34EB-85D7-45DA-BC22-77E510D9CE7A}"/>
              </a:ext>
            </a:extLst>
          </p:cNvPr>
          <p:cNvSpPr/>
          <p:nvPr/>
        </p:nvSpPr>
        <p:spPr>
          <a:xfrm>
            <a:off x="5239402" y="3973895"/>
            <a:ext cx="1713186" cy="59252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Campo</a:t>
            </a:r>
          </a:p>
        </p:txBody>
      </p:sp>
      <p:sp>
        <p:nvSpPr>
          <p:cNvPr id="17" name="Rectángulo 16">
            <a:extLst>
              <a:ext uri="{FF2B5EF4-FFF2-40B4-BE49-F238E27FC236}">
                <a16:creationId xmlns:a16="http://schemas.microsoft.com/office/drawing/2014/main" id="{6B2850F0-98E9-45C5-8018-FC756778603A}"/>
              </a:ext>
            </a:extLst>
          </p:cNvPr>
          <p:cNvSpPr/>
          <p:nvPr/>
        </p:nvSpPr>
        <p:spPr>
          <a:xfrm>
            <a:off x="5239402" y="6163007"/>
            <a:ext cx="1713186" cy="55376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New Roman" panose="02020603050405020304" pitchFamily="18" charset="0"/>
                <a:ea typeface="Calibri" panose="020F0502020204030204" pitchFamily="34" charset="0"/>
                <a:cs typeface="Times New Roman" panose="02020603050405020304" pitchFamily="18" charset="0"/>
              </a:rPr>
              <a:t>I</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nductivo – Deductivo</a:t>
            </a:r>
            <a:endParaRPr lang="es-EC"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155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00671-B24E-4DAF-968C-4A6529D634AC}"/>
              </a:ext>
            </a:extLst>
          </p:cNvPr>
          <p:cNvSpPr>
            <a:spLocks noGrp="1"/>
          </p:cNvSpPr>
          <p:nvPr>
            <p:ph type="title"/>
          </p:nvPr>
        </p:nvSpPr>
        <p:spPr>
          <a:xfrm>
            <a:off x="838200" y="365125"/>
            <a:ext cx="10515600" cy="685909"/>
          </a:xfrm>
          <a:solidFill>
            <a:schemeClr val="accent6">
              <a:lumMod val="50000"/>
            </a:schemeClr>
          </a:solidFill>
        </p:spPr>
        <p:txBody>
          <a:bodyPr>
            <a:normAutofit fontScale="90000"/>
          </a:bodyPr>
          <a:lstStyle/>
          <a:p>
            <a:pPr algn="ctr"/>
            <a:r>
              <a:rPr lang="es-EC" b="1">
                <a:solidFill>
                  <a:schemeClr val="bg1"/>
                </a:solidFill>
              </a:rPr>
              <a:t>POBLACIÓN Y MUESTRA </a:t>
            </a:r>
            <a:endParaRPr lang="es-EC" b="1" dirty="0">
              <a:solidFill>
                <a:schemeClr val="bg1"/>
              </a:solidFill>
            </a:endParaRPr>
          </a:p>
        </p:txBody>
      </p:sp>
      <p:sp>
        <p:nvSpPr>
          <p:cNvPr id="3" name="Marcador de contenido 2">
            <a:extLst>
              <a:ext uri="{FF2B5EF4-FFF2-40B4-BE49-F238E27FC236}">
                <a16:creationId xmlns:a16="http://schemas.microsoft.com/office/drawing/2014/main" id="{97BBB2D5-0B59-4C2C-8503-FE2B8AEA87BF}"/>
              </a:ext>
            </a:extLst>
          </p:cNvPr>
          <p:cNvSpPr>
            <a:spLocks noGrp="1"/>
          </p:cNvSpPr>
          <p:nvPr>
            <p:ph idx="1"/>
          </p:nvPr>
        </p:nvSpPr>
        <p:spPr/>
        <p:txBody>
          <a:bodyPr/>
          <a:lstStyle/>
          <a:p>
            <a:pPr marL="0" indent="0">
              <a:buNone/>
            </a:pPr>
            <a:r>
              <a:rPr lang="es-EC"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 población se compone de 25 trabajadores tanto del área Administrativa como Operativa, los cuales corresponden al 100% de la nómina de RS ROTH (Base Quito),  por tal motivo no existe discriminación en ninguna índole como por ejemplo edad, sexo, antigüedad en el cargo, etc. </a:t>
            </a:r>
          </a:p>
          <a:p>
            <a:pPr marL="0" indent="0">
              <a:buNone/>
            </a:pPr>
            <a:endParaRPr lang="es-EC" dirty="0"/>
          </a:p>
        </p:txBody>
      </p:sp>
      <p:pic>
        <p:nvPicPr>
          <p:cNvPr id="6" name="Imagen 5">
            <a:extLst>
              <a:ext uri="{FF2B5EF4-FFF2-40B4-BE49-F238E27FC236}">
                <a16:creationId xmlns:a16="http://schemas.microsoft.com/office/drawing/2014/main" id="{5CB30ABB-E1B3-4BA6-987C-508AB0C07E41}"/>
              </a:ext>
            </a:extLst>
          </p:cNvPr>
          <p:cNvPicPr>
            <a:picLocks noChangeAspect="1"/>
          </p:cNvPicPr>
          <p:nvPr/>
        </p:nvPicPr>
        <p:blipFill>
          <a:blip r:embed="rId2"/>
          <a:stretch>
            <a:fillRect/>
          </a:stretch>
        </p:blipFill>
        <p:spPr>
          <a:xfrm>
            <a:off x="2690812" y="2981325"/>
            <a:ext cx="6810375" cy="2800350"/>
          </a:xfrm>
          <a:prstGeom prst="rect">
            <a:avLst/>
          </a:prstGeom>
        </p:spPr>
      </p:pic>
    </p:spTree>
    <p:extLst>
      <p:ext uri="{BB962C8B-B14F-4D97-AF65-F5344CB8AC3E}">
        <p14:creationId xmlns:p14="http://schemas.microsoft.com/office/powerpoint/2010/main" val="17029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17560-0142-4663-8B19-EB60F916A444}"/>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INSTRUMENTO DE INVESTIGACIÓN </a:t>
            </a:r>
          </a:p>
        </p:txBody>
      </p:sp>
      <p:pic>
        <p:nvPicPr>
          <p:cNvPr id="4" name="Imagen 3">
            <a:extLst>
              <a:ext uri="{FF2B5EF4-FFF2-40B4-BE49-F238E27FC236}">
                <a16:creationId xmlns:a16="http://schemas.microsoft.com/office/drawing/2014/main" id="{433F685E-D99D-4518-BF66-F9B3BF5E254D}"/>
              </a:ext>
            </a:extLst>
          </p:cNvPr>
          <p:cNvPicPr>
            <a:picLocks noChangeAspect="1"/>
          </p:cNvPicPr>
          <p:nvPr/>
        </p:nvPicPr>
        <p:blipFill>
          <a:blip r:embed="rId2"/>
          <a:stretch>
            <a:fillRect/>
          </a:stretch>
        </p:blipFill>
        <p:spPr>
          <a:xfrm>
            <a:off x="1257300" y="1303283"/>
            <a:ext cx="9677400" cy="5240392"/>
          </a:xfrm>
          <a:prstGeom prst="rect">
            <a:avLst/>
          </a:prstGeom>
        </p:spPr>
      </p:pic>
    </p:spTree>
    <p:extLst>
      <p:ext uri="{BB962C8B-B14F-4D97-AF65-F5344CB8AC3E}">
        <p14:creationId xmlns:p14="http://schemas.microsoft.com/office/powerpoint/2010/main" val="395073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1B28C77-71D7-4AEC-91B1-C63020C21B32}"/>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INSTRUMENTO DE INVESTIGACIÓN </a:t>
            </a:r>
          </a:p>
        </p:txBody>
      </p:sp>
      <p:pic>
        <p:nvPicPr>
          <p:cNvPr id="5122" name="Picture 2" descr="Instalar el Istas 21 es más facil si sigues este tutorial">
            <a:extLst>
              <a:ext uri="{FF2B5EF4-FFF2-40B4-BE49-F238E27FC236}">
                <a16:creationId xmlns:a16="http://schemas.microsoft.com/office/drawing/2014/main" id="{4A08DE49-16A0-496F-9C20-A09E28483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489" y="2063641"/>
            <a:ext cx="5238750" cy="368617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EA7D9048-9C99-4EB8-A830-78A4B764E298}"/>
              </a:ext>
            </a:extLst>
          </p:cNvPr>
          <p:cNvPicPr>
            <a:picLocks noChangeAspect="1"/>
          </p:cNvPicPr>
          <p:nvPr/>
        </p:nvPicPr>
        <p:blipFill>
          <a:blip r:embed="rId3"/>
          <a:stretch>
            <a:fillRect/>
          </a:stretch>
        </p:blipFill>
        <p:spPr>
          <a:xfrm>
            <a:off x="1438768" y="2063641"/>
            <a:ext cx="3522116" cy="4429233"/>
          </a:xfrm>
          <a:prstGeom prst="rect">
            <a:avLst/>
          </a:prstGeom>
          <a:ln>
            <a:solidFill>
              <a:schemeClr val="accent6">
                <a:lumMod val="50000"/>
              </a:schemeClr>
            </a:solidFill>
          </a:ln>
        </p:spPr>
      </p:pic>
      <p:sp>
        <p:nvSpPr>
          <p:cNvPr id="4" name="Rectángulo 3">
            <a:extLst>
              <a:ext uri="{FF2B5EF4-FFF2-40B4-BE49-F238E27FC236}">
                <a16:creationId xmlns:a16="http://schemas.microsoft.com/office/drawing/2014/main" id="{CF398047-DC2C-4477-B0FD-4DF6F2E3AE38}"/>
              </a:ext>
            </a:extLst>
          </p:cNvPr>
          <p:cNvSpPr/>
          <p:nvPr/>
        </p:nvSpPr>
        <p:spPr>
          <a:xfrm>
            <a:off x="1544446" y="1214383"/>
            <a:ext cx="3310760" cy="65437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latin typeface="Times New Roman" panose="02020603050405020304" pitchFamily="18" charset="0"/>
                <a:cs typeface="Times New Roman" panose="02020603050405020304" pitchFamily="18" charset="0"/>
              </a:rPr>
              <a:t>Cuestionario</a:t>
            </a:r>
            <a:r>
              <a:rPr lang="es-EC" dirty="0"/>
              <a:t> </a:t>
            </a:r>
          </a:p>
        </p:txBody>
      </p:sp>
      <p:sp>
        <p:nvSpPr>
          <p:cNvPr id="7" name="Rectángulo 6">
            <a:extLst>
              <a:ext uri="{FF2B5EF4-FFF2-40B4-BE49-F238E27FC236}">
                <a16:creationId xmlns:a16="http://schemas.microsoft.com/office/drawing/2014/main" id="{B2524921-E2B8-4B00-989A-AA964943A7F5}"/>
              </a:ext>
            </a:extLst>
          </p:cNvPr>
          <p:cNvSpPr/>
          <p:nvPr/>
        </p:nvSpPr>
        <p:spPr>
          <a:xfrm>
            <a:off x="6993484" y="1214383"/>
            <a:ext cx="3310760" cy="65437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latin typeface="Times New Roman" panose="02020603050405020304" pitchFamily="18" charset="0"/>
                <a:cs typeface="Times New Roman" panose="02020603050405020304" pitchFamily="18" charset="0"/>
              </a:rPr>
              <a:t>Herramienta Informática </a:t>
            </a:r>
          </a:p>
        </p:txBody>
      </p:sp>
    </p:spTree>
    <p:extLst>
      <p:ext uri="{BB962C8B-B14F-4D97-AF65-F5344CB8AC3E}">
        <p14:creationId xmlns:p14="http://schemas.microsoft.com/office/powerpoint/2010/main" val="413067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7CDF7F3-3F48-4E58-928F-DADCF9C4306E}"/>
              </a:ext>
            </a:extLst>
          </p:cNvPr>
          <p:cNvSpPr>
            <a:spLocks noGrp="1"/>
          </p:cNvSpPr>
          <p:nvPr>
            <p:ph type="title"/>
          </p:nvPr>
        </p:nvSpPr>
        <p:spPr>
          <a:xfrm>
            <a:off x="838200" y="365126"/>
            <a:ext cx="10515600" cy="654378"/>
          </a:xfrm>
          <a:solidFill>
            <a:schemeClr val="accent6">
              <a:lumMod val="50000"/>
            </a:schemeClr>
          </a:solidFill>
        </p:spPr>
        <p:txBody>
          <a:bodyPr>
            <a:normAutofit fontScale="90000"/>
          </a:bodyPr>
          <a:lstStyle/>
          <a:p>
            <a:pPr algn="ctr"/>
            <a:r>
              <a:rPr lang="es-EC" b="1" dirty="0">
                <a:solidFill>
                  <a:schemeClr val="bg1"/>
                </a:solidFill>
                <a:latin typeface="Times New Roman" panose="02020603050405020304" pitchFamily="18" charset="0"/>
                <a:cs typeface="Times New Roman" panose="02020603050405020304" pitchFamily="18" charset="0"/>
              </a:rPr>
              <a:t>HALLAZGOS </a:t>
            </a:r>
          </a:p>
        </p:txBody>
      </p:sp>
      <p:sp>
        <p:nvSpPr>
          <p:cNvPr id="6" name="Título 1">
            <a:extLst>
              <a:ext uri="{FF2B5EF4-FFF2-40B4-BE49-F238E27FC236}">
                <a16:creationId xmlns:a16="http://schemas.microsoft.com/office/drawing/2014/main" id="{0F0DD729-1E16-4F58-93C7-83AB6835379C}"/>
              </a:ext>
            </a:extLst>
          </p:cNvPr>
          <p:cNvSpPr txBox="1">
            <a:spLocks/>
          </p:cNvSpPr>
          <p:nvPr/>
        </p:nvSpPr>
        <p:spPr>
          <a:xfrm>
            <a:off x="838200" y="1400395"/>
            <a:ext cx="10515600" cy="654378"/>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a:solidFill>
                  <a:schemeClr val="accent6">
                    <a:lumMod val="50000"/>
                  </a:schemeClr>
                </a:solidFill>
                <a:latin typeface="Times New Roman" panose="02020603050405020304" pitchFamily="18" charset="0"/>
                <a:cs typeface="Times New Roman" panose="02020603050405020304" pitchFamily="18" charset="0"/>
              </a:rPr>
              <a:t>Principales Características Socio Demográficas  </a:t>
            </a:r>
          </a:p>
        </p:txBody>
      </p:sp>
      <p:graphicFrame>
        <p:nvGraphicFramePr>
          <p:cNvPr id="7" name="Gráfico 6">
            <a:extLst>
              <a:ext uri="{FF2B5EF4-FFF2-40B4-BE49-F238E27FC236}">
                <a16:creationId xmlns:a16="http://schemas.microsoft.com/office/drawing/2014/main" id="{F37EE7B2-1D3A-4A37-8383-12EB28D91DF8}"/>
              </a:ext>
            </a:extLst>
          </p:cNvPr>
          <p:cNvGraphicFramePr/>
          <p:nvPr>
            <p:extLst>
              <p:ext uri="{D42A27DB-BD31-4B8C-83A1-F6EECF244321}">
                <p14:modId xmlns:p14="http://schemas.microsoft.com/office/powerpoint/2010/main" val="2922592567"/>
              </p:ext>
            </p:extLst>
          </p:nvPr>
        </p:nvGraphicFramePr>
        <p:xfrm>
          <a:off x="159955" y="3222404"/>
          <a:ext cx="3905250" cy="2747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82162E25-673B-4A15-8A36-862606AC346F}"/>
              </a:ext>
            </a:extLst>
          </p:cNvPr>
          <p:cNvGraphicFramePr/>
          <p:nvPr>
            <p:extLst>
              <p:ext uri="{D42A27DB-BD31-4B8C-83A1-F6EECF244321}">
                <p14:modId xmlns:p14="http://schemas.microsoft.com/office/powerpoint/2010/main" val="1052036480"/>
              </p:ext>
            </p:extLst>
          </p:nvPr>
        </p:nvGraphicFramePr>
        <p:xfrm>
          <a:off x="4143375" y="3222404"/>
          <a:ext cx="3905250" cy="2747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2BD99C17-3802-4D67-9005-9E84E4E8D3CC}"/>
              </a:ext>
            </a:extLst>
          </p:cNvPr>
          <p:cNvGraphicFramePr/>
          <p:nvPr>
            <p:extLst>
              <p:ext uri="{D42A27DB-BD31-4B8C-83A1-F6EECF244321}">
                <p14:modId xmlns:p14="http://schemas.microsoft.com/office/powerpoint/2010/main" val="1472014933"/>
              </p:ext>
            </p:extLst>
          </p:nvPr>
        </p:nvGraphicFramePr>
        <p:xfrm>
          <a:off x="8126795" y="3222405"/>
          <a:ext cx="3905250" cy="2747469"/>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a:extLst>
              <a:ext uri="{FF2B5EF4-FFF2-40B4-BE49-F238E27FC236}">
                <a16:creationId xmlns:a16="http://schemas.microsoft.com/office/drawing/2014/main" id="{BF577FE4-92A5-4936-A10D-92D800A9B1C9}"/>
              </a:ext>
            </a:extLst>
          </p:cNvPr>
          <p:cNvSpPr/>
          <p:nvPr/>
        </p:nvSpPr>
        <p:spPr>
          <a:xfrm>
            <a:off x="1023732" y="2396359"/>
            <a:ext cx="2177695" cy="45194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latin typeface="Times New Roman" panose="02020603050405020304" pitchFamily="18" charset="0"/>
                <a:cs typeface="Times New Roman" panose="02020603050405020304" pitchFamily="18" charset="0"/>
              </a:rPr>
              <a:t>¿Eres?</a:t>
            </a:r>
          </a:p>
        </p:txBody>
      </p:sp>
      <p:sp>
        <p:nvSpPr>
          <p:cNvPr id="12" name="Rectángulo 11">
            <a:extLst>
              <a:ext uri="{FF2B5EF4-FFF2-40B4-BE49-F238E27FC236}">
                <a16:creationId xmlns:a16="http://schemas.microsoft.com/office/drawing/2014/main" id="{75BE154D-0AC4-4024-89A8-81035567CC5F}"/>
              </a:ext>
            </a:extLst>
          </p:cNvPr>
          <p:cNvSpPr/>
          <p:nvPr/>
        </p:nvSpPr>
        <p:spPr>
          <a:xfrm>
            <a:off x="9202956" y="2435664"/>
            <a:ext cx="2177695" cy="45194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rPr>
              <a:t>¿</a:t>
            </a:r>
            <a:r>
              <a:rPr lang="es-EC" dirty="0">
                <a:solidFill>
                  <a:schemeClr val="accent6">
                    <a:lumMod val="50000"/>
                  </a:schemeClr>
                </a:solidFill>
                <a:latin typeface="Times New Roman" panose="02020603050405020304" pitchFamily="18" charset="0"/>
                <a:cs typeface="Times New Roman" panose="02020603050405020304" pitchFamily="18" charset="0"/>
              </a:rPr>
              <a:t>Departamento?</a:t>
            </a:r>
          </a:p>
        </p:txBody>
      </p:sp>
      <p:sp>
        <p:nvSpPr>
          <p:cNvPr id="13" name="Rectángulo 12">
            <a:extLst>
              <a:ext uri="{FF2B5EF4-FFF2-40B4-BE49-F238E27FC236}">
                <a16:creationId xmlns:a16="http://schemas.microsoft.com/office/drawing/2014/main" id="{C9020182-452F-4672-8AB6-4659478D6342}"/>
              </a:ext>
            </a:extLst>
          </p:cNvPr>
          <p:cNvSpPr/>
          <p:nvPr/>
        </p:nvSpPr>
        <p:spPr>
          <a:xfrm>
            <a:off x="5007152" y="2396359"/>
            <a:ext cx="2177695" cy="45194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6">
                    <a:lumMod val="50000"/>
                  </a:schemeClr>
                </a:solidFill>
                <a:latin typeface="Times New Roman" panose="02020603050405020304" pitchFamily="18" charset="0"/>
                <a:cs typeface="Times New Roman" panose="02020603050405020304" pitchFamily="18" charset="0"/>
              </a:rPr>
              <a:t>¿Que edad tienes ?</a:t>
            </a:r>
          </a:p>
        </p:txBody>
      </p:sp>
    </p:spTree>
    <p:extLst>
      <p:ext uri="{BB962C8B-B14F-4D97-AF65-F5344CB8AC3E}">
        <p14:creationId xmlns:p14="http://schemas.microsoft.com/office/powerpoint/2010/main" val="9282014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12736</TotalTime>
  <Words>811</Words>
  <Application>Microsoft Office PowerPoint</Application>
  <PresentationFormat>Panorámica</PresentationFormat>
  <Paragraphs>80</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Times New Roman</vt:lpstr>
      <vt:lpstr>Tema de Office</vt:lpstr>
      <vt:lpstr>FACTORES DE RIESGOS PSICOSOCIALES EN LOS TRABAJADORES EN LA EMPRESA RS ROTH (BASE QUITO)</vt:lpstr>
      <vt:lpstr>Presentación de PowerPoint</vt:lpstr>
      <vt:lpstr>PROBLEMA DE INVESTIGACIÓN </vt:lpstr>
      <vt:lpstr>OBJETIVOS </vt:lpstr>
      <vt:lpstr>METODO</vt:lpstr>
      <vt:lpstr>POBLACIÓN Y MUESTRA </vt:lpstr>
      <vt:lpstr>INSTRUMENTO DE INVESTIGACIÓN </vt:lpstr>
      <vt:lpstr>INSTRUMENTO DE INVESTIGACIÓN </vt:lpstr>
      <vt:lpstr>HALLAZGOS </vt:lpstr>
      <vt:lpstr>HALLAZGOS </vt:lpstr>
      <vt:lpstr>HALLAZGOS </vt:lpstr>
      <vt:lpstr>HALLAZGOS </vt:lpstr>
      <vt:lpstr>HALLAZGOS </vt:lpstr>
      <vt:lpstr>HALLAZGOS </vt:lpstr>
      <vt:lpstr>HALLAZGOS </vt:lpstr>
      <vt:lpstr>HALLAZGOS </vt:lpstr>
      <vt:lpstr>PRINCIPALES CONCLUSIONES  </vt:lpstr>
      <vt:lpstr>PRINCIPALES CONCLUSIONES  </vt:lpstr>
      <vt:lpstr>RECOMENDACIONES </vt:lpstr>
      <vt:lpstr>APLICACIÓN PRÁCTICA  </vt:lpstr>
      <vt:lpstr>APLICACIÓN PRÁCTICA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FACTORES DE RIESGOS PSICOSOCIALES Y DESEMPEÑO LABORAL EN LOS TRABAJADORES EN LA EMPRESA RS ROTH (BASE QUITO)</dc:title>
  <dc:creator>m18058@all365vip.com</dc:creator>
  <cp:lastModifiedBy>m18058</cp:lastModifiedBy>
  <cp:revision>26</cp:revision>
  <dcterms:created xsi:type="dcterms:W3CDTF">2021-03-15T14:59:43Z</dcterms:created>
  <dcterms:modified xsi:type="dcterms:W3CDTF">2021-06-24T16:36:13Z</dcterms:modified>
</cp:coreProperties>
</file>