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67" r:id="rId5"/>
    <p:sldId id="268" r:id="rId6"/>
    <p:sldId id="260" r:id="rId7"/>
    <p:sldId id="261" r:id="rId8"/>
    <p:sldId id="262" r:id="rId9"/>
    <p:sldId id="269" r:id="rId10"/>
    <p:sldId id="270" r:id="rId11"/>
    <p:sldId id="271" r:id="rId12"/>
    <p:sldId id="263" r:id="rId13"/>
    <p:sldId id="272" r:id="rId14"/>
    <p:sldId id="265" r:id="rId15"/>
    <p:sldId id="264" r:id="rId16"/>
    <p:sldId id="266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Defensa%20Art&#237;culo%20Cient&#237;fico%20Estr&#233;s%20Laboral%20Juan%20Quiranza.pptx#8. Presentaci&#243;n de PowerPoint" TargetMode="External"/><Relationship Id="rId2" Type="http://schemas.openxmlformats.org/officeDocument/2006/relationships/hyperlink" Target="Defensa%20Art&#237;culo%20Cient&#237;fico%20Estr&#233;s%20Laboral%20Juan%20Quiranza.pptx#6. Presentaci&#243;n de PowerPoint" TargetMode="External"/><Relationship Id="rId1" Type="http://schemas.openxmlformats.org/officeDocument/2006/relationships/hyperlink" Target="Defensa%20Art&#237;culo%20Cient&#237;fico%20Estr&#233;s%20Laboral%20Juan%20Quiranza.pptx#3. Presentaci&#243;n de PowerPoint" TargetMode="External"/><Relationship Id="rId6" Type="http://schemas.openxmlformats.org/officeDocument/2006/relationships/hyperlink" Target="Defensa%20Art&#237;culo%20Cient&#237;fico%20Estr&#233;s%20Laboral%20Juan%20Quiranza.pptx#15. Presentaci&#243;n de PowerPoint" TargetMode="External"/><Relationship Id="rId5" Type="http://schemas.openxmlformats.org/officeDocument/2006/relationships/hyperlink" Target="Defensa%20Art&#237;culo%20Cient&#237;fico%20Estr&#233;s%20Laboral%20Juan%20Quiranza.pptx#14. Presentaci&#243;n de PowerPoint" TargetMode="External"/><Relationship Id="rId4" Type="http://schemas.openxmlformats.org/officeDocument/2006/relationships/hyperlink" Target="Defensa%20Art&#237;culo%20Cient&#237;fico%20Estr&#233;s%20Laboral%20Juan%20Quiranza.pptx#12. Presentaci&#243;n de PowerPoint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3EDB9-4A94-4EB0-A90F-8B51FBBC548A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FC37D39-5E4E-4BC1-8A8B-8CBB6005523E}">
      <dgm:prSet phldrT="[Texto]"/>
      <dgm:spPr/>
      <dgm:t>
        <a:bodyPr/>
        <a:lstStyle/>
        <a:p>
          <a:r>
            <a:rPr lang="es-ES" dirty="0" smtClean="0"/>
            <a:t>INTRODUCCIÓN-OBJETIVO GENERAL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pres?slideindex=3&amp;slidetitle=Presentación de PowerPoint"/>
          </dgm14:cNvPr>
        </a:ext>
      </dgm:extLst>
    </dgm:pt>
    <dgm:pt modelId="{63D0D166-6AFD-40CA-9931-67011D38A75A}" type="parTrans" cxnId="{061FECC6-D6C7-4570-A41B-FE66DB392D24}">
      <dgm:prSet/>
      <dgm:spPr/>
      <dgm:t>
        <a:bodyPr/>
        <a:lstStyle/>
        <a:p>
          <a:endParaRPr lang="es-ES"/>
        </a:p>
      </dgm:t>
    </dgm:pt>
    <dgm:pt modelId="{15C9B291-3BB0-488B-9EAD-11DB8534C1A0}" type="sibTrans" cxnId="{061FECC6-D6C7-4570-A41B-FE66DB392D24}">
      <dgm:prSet/>
      <dgm:spPr/>
      <dgm:t>
        <a:bodyPr/>
        <a:lstStyle/>
        <a:p>
          <a:endParaRPr lang="es-ES" dirty="0"/>
        </a:p>
      </dgm:t>
    </dgm:pt>
    <dgm:pt modelId="{C8E11F61-E535-4984-A319-674722ABA8E5}">
      <dgm:prSet phldrT="[Texto]"/>
      <dgm:spPr/>
      <dgm:t>
        <a:bodyPr/>
        <a:lstStyle/>
        <a:p>
          <a:r>
            <a:rPr lang="es-ES" dirty="0" smtClean="0"/>
            <a:t>MÉTODO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pres?slideindex=6&amp;slidetitle=Presentación de PowerPoint"/>
          </dgm14:cNvPr>
        </a:ext>
      </dgm:extLst>
    </dgm:pt>
    <dgm:pt modelId="{DE2C6859-7804-46F2-BE0C-835F2686F931}" type="parTrans" cxnId="{1E058DF4-808B-446A-AA17-D61608B89A5D}">
      <dgm:prSet/>
      <dgm:spPr/>
      <dgm:t>
        <a:bodyPr/>
        <a:lstStyle/>
        <a:p>
          <a:endParaRPr lang="es-ES"/>
        </a:p>
      </dgm:t>
    </dgm:pt>
    <dgm:pt modelId="{D6778405-04C6-42A9-AD57-5FA89102DBF3}" type="sibTrans" cxnId="{1E058DF4-808B-446A-AA17-D61608B89A5D}">
      <dgm:prSet/>
      <dgm:spPr/>
      <dgm:t>
        <a:bodyPr/>
        <a:lstStyle/>
        <a:p>
          <a:endParaRPr lang="es-ES" dirty="0"/>
        </a:p>
      </dgm:t>
    </dgm:pt>
    <dgm:pt modelId="{F1C2A3C8-A1E2-4ED0-8C8C-987D776DC127}">
      <dgm:prSet phldrT="[Texto]"/>
      <dgm:spPr/>
      <dgm:t>
        <a:bodyPr/>
        <a:lstStyle/>
        <a:p>
          <a:r>
            <a:rPr lang="es-ES" dirty="0" smtClean="0"/>
            <a:t>RESULTADOS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pres?slideindex=8&amp;slidetitle=Presentación de PowerPoint"/>
          </dgm14:cNvPr>
        </a:ext>
      </dgm:extLst>
    </dgm:pt>
    <dgm:pt modelId="{6C4280CC-9443-419C-9826-04DF42F7BE40}" type="parTrans" cxnId="{FBB42753-1621-44FE-9997-4259D0EF4443}">
      <dgm:prSet/>
      <dgm:spPr/>
      <dgm:t>
        <a:bodyPr/>
        <a:lstStyle/>
        <a:p>
          <a:endParaRPr lang="es-ES"/>
        </a:p>
      </dgm:t>
    </dgm:pt>
    <dgm:pt modelId="{401188DC-35F7-485E-AB8E-62A64C8020B4}" type="sibTrans" cxnId="{FBB42753-1621-44FE-9997-4259D0EF4443}">
      <dgm:prSet/>
      <dgm:spPr/>
      <dgm:t>
        <a:bodyPr/>
        <a:lstStyle/>
        <a:p>
          <a:endParaRPr lang="es-ES" dirty="0"/>
        </a:p>
      </dgm:t>
    </dgm:pt>
    <dgm:pt modelId="{E6610CEC-FF43-46F0-B91D-9AA606C6A6D5}">
      <dgm:prSet phldrT="[Texto]"/>
      <dgm:spPr/>
      <dgm:t>
        <a:bodyPr/>
        <a:lstStyle/>
        <a:p>
          <a:r>
            <a:rPr lang="es-ES" dirty="0" smtClean="0"/>
            <a:t>DISCUSIÓN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pres?slideindex=12&amp;slidetitle=Presentación de PowerPoint"/>
          </dgm14:cNvPr>
        </a:ext>
      </dgm:extLst>
    </dgm:pt>
    <dgm:pt modelId="{CADD7073-117E-4DAF-B3EF-6D74BC264368}" type="parTrans" cxnId="{379F9A9B-2136-40F2-AB8E-8AF3B52C6635}">
      <dgm:prSet/>
      <dgm:spPr/>
      <dgm:t>
        <a:bodyPr/>
        <a:lstStyle/>
        <a:p>
          <a:endParaRPr lang="es-ES"/>
        </a:p>
      </dgm:t>
    </dgm:pt>
    <dgm:pt modelId="{2FE82996-A5B0-43A3-A59E-7EF763123487}" type="sibTrans" cxnId="{379F9A9B-2136-40F2-AB8E-8AF3B52C6635}">
      <dgm:prSet/>
      <dgm:spPr/>
      <dgm:t>
        <a:bodyPr/>
        <a:lstStyle/>
        <a:p>
          <a:endParaRPr lang="es-ES" dirty="0"/>
        </a:p>
      </dgm:t>
    </dgm:pt>
    <dgm:pt modelId="{D6FE7439-863E-43E8-AA55-E9FDB270F946}">
      <dgm:prSet phldrT="[Texto]"/>
      <dgm:spPr/>
      <dgm:t>
        <a:bodyPr/>
        <a:lstStyle/>
        <a:p>
          <a:r>
            <a:rPr lang="es-ES" dirty="0" smtClean="0"/>
            <a:t>CONCLUSIONES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pres?slideindex=14&amp;slidetitle=Presentación de PowerPoint"/>
          </dgm14:cNvPr>
        </a:ext>
      </dgm:extLst>
    </dgm:pt>
    <dgm:pt modelId="{32028D05-1E8B-498C-B8C3-AD01A10610FD}" type="parTrans" cxnId="{09DA11CB-3E49-4020-8FBA-297D2BB89EDF}">
      <dgm:prSet/>
      <dgm:spPr/>
      <dgm:t>
        <a:bodyPr/>
        <a:lstStyle/>
        <a:p>
          <a:endParaRPr lang="es-ES"/>
        </a:p>
      </dgm:t>
    </dgm:pt>
    <dgm:pt modelId="{BF09C323-D16C-4FD1-833C-7D8FF8219F88}" type="sibTrans" cxnId="{09DA11CB-3E49-4020-8FBA-297D2BB89EDF}">
      <dgm:prSet/>
      <dgm:spPr/>
      <dgm:t>
        <a:bodyPr/>
        <a:lstStyle/>
        <a:p>
          <a:endParaRPr lang="es-ES" dirty="0"/>
        </a:p>
      </dgm:t>
    </dgm:pt>
    <dgm:pt modelId="{1C6DD876-6162-4DB9-B532-164B2B553D47}">
      <dgm:prSet phldrT="[Texto]"/>
      <dgm:spPr/>
      <dgm:t>
        <a:bodyPr/>
        <a:lstStyle/>
        <a:p>
          <a:r>
            <a:rPr lang="es-ES" dirty="0" smtClean="0"/>
            <a:t>LIMITACIONES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pres?slideindex=15&amp;slidetitle=Presentación de PowerPoint"/>
          </dgm14:cNvPr>
        </a:ext>
      </dgm:extLst>
    </dgm:pt>
    <dgm:pt modelId="{38097EDE-54B0-46F8-9442-17CFAC029EAD}" type="parTrans" cxnId="{86A5B8B6-520D-4082-AA0F-5EB873AB7329}">
      <dgm:prSet/>
      <dgm:spPr/>
      <dgm:t>
        <a:bodyPr/>
        <a:lstStyle/>
        <a:p>
          <a:endParaRPr lang="es-ES"/>
        </a:p>
      </dgm:t>
    </dgm:pt>
    <dgm:pt modelId="{14FBC0CA-3812-4F1D-B806-938D0F08F5B3}" type="sibTrans" cxnId="{86A5B8B6-520D-4082-AA0F-5EB873AB7329}">
      <dgm:prSet/>
      <dgm:spPr/>
      <dgm:t>
        <a:bodyPr/>
        <a:lstStyle/>
        <a:p>
          <a:endParaRPr lang="es-ES" dirty="0"/>
        </a:p>
      </dgm:t>
    </dgm:pt>
    <dgm:pt modelId="{42233252-F8F4-4F66-82AA-70EB9882C264}" type="pres">
      <dgm:prSet presAssocID="{8613EDB9-4A94-4EB0-A90F-8B51FBBC54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C052B4-6A5B-4305-9E99-6E31797AC0EF}" type="pres">
      <dgm:prSet presAssocID="{5FC37D39-5E4E-4BC1-8A8B-8CBB6005523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F5935D-1DC8-4F0A-A6D2-684DBBB93038}" type="pres">
      <dgm:prSet presAssocID="{15C9B291-3BB0-488B-9EAD-11DB8534C1A0}" presName="sibTrans" presStyleLbl="sibTrans2D1" presStyleIdx="0" presStyleCnt="6"/>
      <dgm:spPr/>
      <dgm:t>
        <a:bodyPr/>
        <a:lstStyle/>
        <a:p>
          <a:endParaRPr lang="es-ES"/>
        </a:p>
      </dgm:t>
    </dgm:pt>
    <dgm:pt modelId="{760A6FF5-6281-4EBF-B25E-7FBAB20E28BE}" type="pres">
      <dgm:prSet presAssocID="{15C9B291-3BB0-488B-9EAD-11DB8534C1A0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619F70AD-3F82-4E73-9EC7-211804602EA0}" type="pres">
      <dgm:prSet presAssocID="{C8E11F61-E535-4984-A319-674722ABA8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9D874D-8C3B-4C74-81AD-5A60F27E71A7}" type="pres">
      <dgm:prSet presAssocID="{D6778405-04C6-42A9-AD57-5FA89102DBF3}" presName="sibTrans" presStyleLbl="sibTrans2D1" presStyleIdx="1" presStyleCnt="6"/>
      <dgm:spPr/>
      <dgm:t>
        <a:bodyPr/>
        <a:lstStyle/>
        <a:p>
          <a:endParaRPr lang="es-ES"/>
        </a:p>
      </dgm:t>
    </dgm:pt>
    <dgm:pt modelId="{DAFBE048-4925-4DA7-A143-4C1A8753ACB0}" type="pres">
      <dgm:prSet presAssocID="{D6778405-04C6-42A9-AD57-5FA89102DBF3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C00E927E-2489-4927-8323-AD65CA00A035}" type="pres">
      <dgm:prSet presAssocID="{F1C2A3C8-A1E2-4ED0-8C8C-987D776DC12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742A2B-7189-40EB-9EA5-DADD8B052541}" type="pres">
      <dgm:prSet presAssocID="{401188DC-35F7-485E-AB8E-62A64C8020B4}" presName="sibTrans" presStyleLbl="sibTrans2D1" presStyleIdx="2" presStyleCnt="6"/>
      <dgm:spPr/>
      <dgm:t>
        <a:bodyPr/>
        <a:lstStyle/>
        <a:p>
          <a:endParaRPr lang="es-ES"/>
        </a:p>
      </dgm:t>
    </dgm:pt>
    <dgm:pt modelId="{072B422D-2164-4A45-8AA8-852DF277670A}" type="pres">
      <dgm:prSet presAssocID="{401188DC-35F7-485E-AB8E-62A64C8020B4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D93E80E5-0448-4CDC-A780-5A32DCBA0EC3}" type="pres">
      <dgm:prSet presAssocID="{E6610CEC-FF43-46F0-B91D-9AA606C6A6D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9DD475-74CD-434B-ABD5-2D9F467A6468}" type="pres">
      <dgm:prSet presAssocID="{2FE82996-A5B0-43A3-A59E-7EF763123487}" presName="sibTrans" presStyleLbl="sibTrans2D1" presStyleIdx="3" presStyleCnt="6"/>
      <dgm:spPr/>
      <dgm:t>
        <a:bodyPr/>
        <a:lstStyle/>
        <a:p>
          <a:endParaRPr lang="es-ES"/>
        </a:p>
      </dgm:t>
    </dgm:pt>
    <dgm:pt modelId="{7CFE0D2A-E45D-476F-B5F7-7D3CE814F7A9}" type="pres">
      <dgm:prSet presAssocID="{2FE82996-A5B0-43A3-A59E-7EF763123487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CC92AA17-5947-4B97-A473-6ACF301015A8}" type="pres">
      <dgm:prSet presAssocID="{D6FE7439-863E-43E8-AA55-E9FDB270F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3DB8B2-D7B7-4646-8310-8112AC6FDF20}" type="pres">
      <dgm:prSet presAssocID="{BF09C323-D16C-4FD1-833C-7D8FF8219F88}" presName="sibTrans" presStyleLbl="sibTrans2D1" presStyleIdx="4" presStyleCnt="6"/>
      <dgm:spPr/>
      <dgm:t>
        <a:bodyPr/>
        <a:lstStyle/>
        <a:p>
          <a:endParaRPr lang="es-ES"/>
        </a:p>
      </dgm:t>
    </dgm:pt>
    <dgm:pt modelId="{23FA0FB0-A89A-4D73-9BF7-0B74FA000104}" type="pres">
      <dgm:prSet presAssocID="{BF09C323-D16C-4FD1-833C-7D8FF8219F88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55B60E32-7C14-43AB-8623-630916FA43B4}" type="pres">
      <dgm:prSet presAssocID="{1C6DD876-6162-4DB9-B532-164B2B553D4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5F4052-9E32-4CF5-9245-FD237BC0A677}" type="pres">
      <dgm:prSet presAssocID="{14FBC0CA-3812-4F1D-B806-938D0F08F5B3}" presName="sibTrans" presStyleLbl="sibTrans2D1" presStyleIdx="5" presStyleCnt="6"/>
      <dgm:spPr/>
      <dgm:t>
        <a:bodyPr/>
        <a:lstStyle/>
        <a:p>
          <a:endParaRPr lang="es-ES"/>
        </a:p>
      </dgm:t>
    </dgm:pt>
    <dgm:pt modelId="{9FB81A2E-101E-4B25-9768-04D1D2102343}" type="pres">
      <dgm:prSet presAssocID="{14FBC0CA-3812-4F1D-B806-938D0F08F5B3}" presName="connectorText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15DB5CD0-8B9D-4BBB-8F7A-A16FFA64167C}" type="presOf" srcId="{D6FE7439-863E-43E8-AA55-E9FDB270F946}" destId="{CC92AA17-5947-4B97-A473-6ACF301015A8}" srcOrd="0" destOrd="0" presId="urn:microsoft.com/office/officeart/2005/8/layout/cycle2"/>
    <dgm:cxn modelId="{379F9A9B-2136-40F2-AB8E-8AF3B52C6635}" srcId="{8613EDB9-4A94-4EB0-A90F-8B51FBBC548A}" destId="{E6610CEC-FF43-46F0-B91D-9AA606C6A6D5}" srcOrd="3" destOrd="0" parTransId="{CADD7073-117E-4DAF-B3EF-6D74BC264368}" sibTransId="{2FE82996-A5B0-43A3-A59E-7EF763123487}"/>
    <dgm:cxn modelId="{DEAC861F-6632-4C5C-9F5E-0478BCABB13D}" type="presOf" srcId="{1C6DD876-6162-4DB9-B532-164B2B553D47}" destId="{55B60E32-7C14-43AB-8623-630916FA43B4}" srcOrd="0" destOrd="0" presId="urn:microsoft.com/office/officeart/2005/8/layout/cycle2"/>
    <dgm:cxn modelId="{C16369C6-C4FC-4770-BAAD-C2FFEB66EA69}" type="presOf" srcId="{8613EDB9-4A94-4EB0-A90F-8B51FBBC548A}" destId="{42233252-F8F4-4F66-82AA-70EB9882C264}" srcOrd="0" destOrd="0" presId="urn:microsoft.com/office/officeart/2005/8/layout/cycle2"/>
    <dgm:cxn modelId="{D32A10AA-DCD3-4480-ABBD-A93B2670AE14}" type="presOf" srcId="{401188DC-35F7-485E-AB8E-62A64C8020B4}" destId="{072B422D-2164-4A45-8AA8-852DF277670A}" srcOrd="1" destOrd="0" presId="urn:microsoft.com/office/officeart/2005/8/layout/cycle2"/>
    <dgm:cxn modelId="{17A52F03-A019-4C29-AC0C-A358E6A7BEEF}" type="presOf" srcId="{E6610CEC-FF43-46F0-B91D-9AA606C6A6D5}" destId="{D93E80E5-0448-4CDC-A780-5A32DCBA0EC3}" srcOrd="0" destOrd="0" presId="urn:microsoft.com/office/officeart/2005/8/layout/cycle2"/>
    <dgm:cxn modelId="{FA75E79E-7237-454F-994E-FB3A06DCAEF5}" type="presOf" srcId="{14FBC0CA-3812-4F1D-B806-938D0F08F5B3}" destId="{F85F4052-9E32-4CF5-9245-FD237BC0A677}" srcOrd="0" destOrd="0" presId="urn:microsoft.com/office/officeart/2005/8/layout/cycle2"/>
    <dgm:cxn modelId="{86A5B8B6-520D-4082-AA0F-5EB873AB7329}" srcId="{8613EDB9-4A94-4EB0-A90F-8B51FBBC548A}" destId="{1C6DD876-6162-4DB9-B532-164B2B553D47}" srcOrd="5" destOrd="0" parTransId="{38097EDE-54B0-46F8-9442-17CFAC029EAD}" sibTransId="{14FBC0CA-3812-4F1D-B806-938D0F08F5B3}"/>
    <dgm:cxn modelId="{FBB42753-1621-44FE-9997-4259D0EF4443}" srcId="{8613EDB9-4A94-4EB0-A90F-8B51FBBC548A}" destId="{F1C2A3C8-A1E2-4ED0-8C8C-987D776DC127}" srcOrd="2" destOrd="0" parTransId="{6C4280CC-9443-419C-9826-04DF42F7BE40}" sibTransId="{401188DC-35F7-485E-AB8E-62A64C8020B4}"/>
    <dgm:cxn modelId="{5BB6C0DF-6B8A-40B5-8653-D67834F8005B}" type="presOf" srcId="{2FE82996-A5B0-43A3-A59E-7EF763123487}" destId="{7CFE0D2A-E45D-476F-B5F7-7D3CE814F7A9}" srcOrd="1" destOrd="0" presId="urn:microsoft.com/office/officeart/2005/8/layout/cycle2"/>
    <dgm:cxn modelId="{722846E8-B075-4C16-A7FE-FD268F2D640F}" type="presOf" srcId="{C8E11F61-E535-4984-A319-674722ABA8E5}" destId="{619F70AD-3F82-4E73-9EC7-211804602EA0}" srcOrd="0" destOrd="0" presId="urn:microsoft.com/office/officeart/2005/8/layout/cycle2"/>
    <dgm:cxn modelId="{9DE4D6D4-43DB-46B6-AE2C-58A92A1419E4}" type="presOf" srcId="{15C9B291-3BB0-488B-9EAD-11DB8534C1A0}" destId="{6AF5935D-1DC8-4F0A-A6D2-684DBBB93038}" srcOrd="0" destOrd="0" presId="urn:microsoft.com/office/officeart/2005/8/layout/cycle2"/>
    <dgm:cxn modelId="{AE21E1BF-179B-46ED-801C-FD62254C71AA}" type="presOf" srcId="{BF09C323-D16C-4FD1-833C-7D8FF8219F88}" destId="{DE3DB8B2-D7B7-4646-8310-8112AC6FDF20}" srcOrd="0" destOrd="0" presId="urn:microsoft.com/office/officeart/2005/8/layout/cycle2"/>
    <dgm:cxn modelId="{1E058DF4-808B-446A-AA17-D61608B89A5D}" srcId="{8613EDB9-4A94-4EB0-A90F-8B51FBBC548A}" destId="{C8E11F61-E535-4984-A319-674722ABA8E5}" srcOrd="1" destOrd="0" parTransId="{DE2C6859-7804-46F2-BE0C-835F2686F931}" sibTransId="{D6778405-04C6-42A9-AD57-5FA89102DBF3}"/>
    <dgm:cxn modelId="{3A39F29F-BA30-446C-B8CC-AA540CB62349}" type="presOf" srcId="{14FBC0CA-3812-4F1D-B806-938D0F08F5B3}" destId="{9FB81A2E-101E-4B25-9768-04D1D2102343}" srcOrd="1" destOrd="0" presId="urn:microsoft.com/office/officeart/2005/8/layout/cycle2"/>
    <dgm:cxn modelId="{C76B382C-24B6-4FD0-8A5A-544D6376CF42}" type="presOf" srcId="{401188DC-35F7-485E-AB8E-62A64C8020B4}" destId="{1E742A2B-7189-40EB-9EA5-DADD8B052541}" srcOrd="0" destOrd="0" presId="urn:microsoft.com/office/officeart/2005/8/layout/cycle2"/>
    <dgm:cxn modelId="{E490D4D2-B306-486F-923B-2DB7C8B82611}" type="presOf" srcId="{BF09C323-D16C-4FD1-833C-7D8FF8219F88}" destId="{23FA0FB0-A89A-4D73-9BF7-0B74FA000104}" srcOrd="1" destOrd="0" presId="urn:microsoft.com/office/officeart/2005/8/layout/cycle2"/>
    <dgm:cxn modelId="{2387D79B-63AB-4EC7-ADBB-E8A757B1D0D4}" type="presOf" srcId="{15C9B291-3BB0-488B-9EAD-11DB8534C1A0}" destId="{760A6FF5-6281-4EBF-B25E-7FBAB20E28BE}" srcOrd="1" destOrd="0" presId="urn:microsoft.com/office/officeart/2005/8/layout/cycle2"/>
    <dgm:cxn modelId="{09DA11CB-3E49-4020-8FBA-297D2BB89EDF}" srcId="{8613EDB9-4A94-4EB0-A90F-8B51FBBC548A}" destId="{D6FE7439-863E-43E8-AA55-E9FDB270F946}" srcOrd="4" destOrd="0" parTransId="{32028D05-1E8B-498C-B8C3-AD01A10610FD}" sibTransId="{BF09C323-D16C-4FD1-833C-7D8FF8219F88}"/>
    <dgm:cxn modelId="{A3C048CE-E152-434F-A6DF-581C73DC7989}" type="presOf" srcId="{F1C2A3C8-A1E2-4ED0-8C8C-987D776DC127}" destId="{C00E927E-2489-4927-8323-AD65CA00A035}" srcOrd="0" destOrd="0" presId="urn:microsoft.com/office/officeart/2005/8/layout/cycle2"/>
    <dgm:cxn modelId="{31BF8860-D510-42A3-AF10-2DCA572B2986}" type="presOf" srcId="{D6778405-04C6-42A9-AD57-5FA89102DBF3}" destId="{DAFBE048-4925-4DA7-A143-4C1A8753ACB0}" srcOrd="1" destOrd="0" presId="urn:microsoft.com/office/officeart/2005/8/layout/cycle2"/>
    <dgm:cxn modelId="{6E1DA349-33BE-42D4-845C-943813579D7B}" type="presOf" srcId="{5FC37D39-5E4E-4BC1-8A8B-8CBB6005523E}" destId="{4CC052B4-6A5B-4305-9E99-6E31797AC0EF}" srcOrd="0" destOrd="0" presId="urn:microsoft.com/office/officeart/2005/8/layout/cycle2"/>
    <dgm:cxn modelId="{6119C2DA-8E42-4944-B223-49CB8CE60581}" type="presOf" srcId="{D6778405-04C6-42A9-AD57-5FA89102DBF3}" destId="{D39D874D-8C3B-4C74-81AD-5A60F27E71A7}" srcOrd="0" destOrd="0" presId="urn:microsoft.com/office/officeart/2005/8/layout/cycle2"/>
    <dgm:cxn modelId="{061FECC6-D6C7-4570-A41B-FE66DB392D24}" srcId="{8613EDB9-4A94-4EB0-A90F-8B51FBBC548A}" destId="{5FC37D39-5E4E-4BC1-8A8B-8CBB6005523E}" srcOrd="0" destOrd="0" parTransId="{63D0D166-6AFD-40CA-9931-67011D38A75A}" sibTransId="{15C9B291-3BB0-488B-9EAD-11DB8534C1A0}"/>
    <dgm:cxn modelId="{FBBA7C43-5786-472F-B48B-64877054EF54}" type="presOf" srcId="{2FE82996-A5B0-43A3-A59E-7EF763123487}" destId="{C79DD475-74CD-434B-ABD5-2D9F467A6468}" srcOrd="0" destOrd="0" presId="urn:microsoft.com/office/officeart/2005/8/layout/cycle2"/>
    <dgm:cxn modelId="{2F27BA39-09A8-45FD-8BBE-2FF34C5012EC}" type="presParOf" srcId="{42233252-F8F4-4F66-82AA-70EB9882C264}" destId="{4CC052B4-6A5B-4305-9E99-6E31797AC0EF}" srcOrd="0" destOrd="0" presId="urn:microsoft.com/office/officeart/2005/8/layout/cycle2"/>
    <dgm:cxn modelId="{319AB7A0-1D83-4FBD-9171-294B59C731E0}" type="presParOf" srcId="{42233252-F8F4-4F66-82AA-70EB9882C264}" destId="{6AF5935D-1DC8-4F0A-A6D2-684DBBB93038}" srcOrd="1" destOrd="0" presId="urn:microsoft.com/office/officeart/2005/8/layout/cycle2"/>
    <dgm:cxn modelId="{AFEA7BFF-067D-40F2-AF7C-4C8C90A8A58E}" type="presParOf" srcId="{6AF5935D-1DC8-4F0A-A6D2-684DBBB93038}" destId="{760A6FF5-6281-4EBF-B25E-7FBAB20E28BE}" srcOrd="0" destOrd="0" presId="urn:microsoft.com/office/officeart/2005/8/layout/cycle2"/>
    <dgm:cxn modelId="{443F31A7-B522-4BFB-9AF3-E3BEBF3A7372}" type="presParOf" srcId="{42233252-F8F4-4F66-82AA-70EB9882C264}" destId="{619F70AD-3F82-4E73-9EC7-211804602EA0}" srcOrd="2" destOrd="0" presId="urn:microsoft.com/office/officeart/2005/8/layout/cycle2"/>
    <dgm:cxn modelId="{69379A88-6173-49DA-B784-7000C8EFD41C}" type="presParOf" srcId="{42233252-F8F4-4F66-82AA-70EB9882C264}" destId="{D39D874D-8C3B-4C74-81AD-5A60F27E71A7}" srcOrd="3" destOrd="0" presId="urn:microsoft.com/office/officeart/2005/8/layout/cycle2"/>
    <dgm:cxn modelId="{C805CCBA-1513-41CA-8005-4F6141338CF8}" type="presParOf" srcId="{D39D874D-8C3B-4C74-81AD-5A60F27E71A7}" destId="{DAFBE048-4925-4DA7-A143-4C1A8753ACB0}" srcOrd="0" destOrd="0" presId="urn:microsoft.com/office/officeart/2005/8/layout/cycle2"/>
    <dgm:cxn modelId="{07147264-C16F-415E-AF91-81C47F6B7DAB}" type="presParOf" srcId="{42233252-F8F4-4F66-82AA-70EB9882C264}" destId="{C00E927E-2489-4927-8323-AD65CA00A035}" srcOrd="4" destOrd="0" presId="urn:microsoft.com/office/officeart/2005/8/layout/cycle2"/>
    <dgm:cxn modelId="{9D138E68-7AC2-45B9-B199-CEF9DD18CED6}" type="presParOf" srcId="{42233252-F8F4-4F66-82AA-70EB9882C264}" destId="{1E742A2B-7189-40EB-9EA5-DADD8B052541}" srcOrd="5" destOrd="0" presId="urn:microsoft.com/office/officeart/2005/8/layout/cycle2"/>
    <dgm:cxn modelId="{8A54E3EE-8459-47EA-9B0E-FB3CE9A6CDBF}" type="presParOf" srcId="{1E742A2B-7189-40EB-9EA5-DADD8B052541}" destId="{072B422D-2164-4A45-8AA8-852DF277670A}" srcOrd="0" destOrd="0" presId="urn:microsoft.com/office/officeart/2005/8/layout/cycle2"/>
    <dgm:cxn modelId="{E1E08024-508C-4666-9032-F9C89795B755}" type="presParOf" srcId="{42233252-F8F4-4F66-82AA-70EB9882C264}" destId="{D93E80E5-0448-4CDC-A780-5A32DCBA0EC3}" srcOrd="6" destOrd="0" presId="urn:microsoft.com/office/officeart/2005/8/layout/cycle2"/>
    <dgm:cxn modelId="{8B721272-31C9-49C8-81EA-17E02C0ACC1B}" type="presParOf" srcId="{42233252-F8F4-4F66-82AA-70EB9882C264}" destId="{C79DD475-74CD-434B-ABD5-2D9F467A6468}" srcOrd="7" destOrd="0" presId="urn:microsoft.com/office/officeart/2005/8/layout/cycle2"/>
    <dgm:cxn modelId="{F36BF51F-B54F-402A-BE6A-192984292961}" type="presParOf" srcId="{C79DD475-74CD-434B-ABD5-2D9F467A6468}" destId="{7CFE0D2A-E45D-476F-B5F7-7D3CE814F7A9}" srcOrd="0" destOrd="0" presId="urn:microsoft.com/office/officeart/2005/8/layout/cycle2"/>
    <dgm:cxn modelId="{63323E41-1A86-43DC-810F-4FF13888EE32}" type="presParOf" srcId="{42233252-F8F4-4F66-82AA-70EB9882C264}" destId="{CC92AA17-5947-4B97-A473-6ACF301015A8}" srcOrd="8" destOrd="0" presId="urn:microsoft.com/office/officeart/2005/8/layout/cycle2"/>
    <dgm:cxn modelId="{E882653A-9327-4A1E-B5B4-1D8F783F4655}" type="presParOf" srcId="{42233252-F8F4-4F66-82AA-70EB9882C264}" destId="{DE3DB8B2-D7B7-4646-8310-8112AC6FDF20}" srcOrd="9" destOrd="0" presId="urn:microsoft.com/office/officeart/2005/8/layout/cycle2"/>
    <dgm:cxn modelId="{58155DEE-F70E-4777-A182-E3DE28E1A8BC}" type="presParOf" srcId="{DE3DB8B2-D7B7-4646-8310-8112AC6FDF20}" destId="{23FA0FB0-A89A-4D73-9BF7-0B74FA000104}" srcOrd="0" destOrd="0" presId="urn:microsoft.com/office/officeart/2005/8/layout/cycle2"/>
    <dgm:cxn modelId="{CFC78835-288E-44DE-A6BF-617160B656BA}" type="presParOf" srcId="{42233252-F8F4-4F66-82AA-70EB9882C264}" destId="{55B60E32-7C14-43AB-8623-630916FA43B4}" srcOrd="10" destOrd="0" presId="urn:microsoft.com/office/officeart/2005/8/layout/cycle2"/>
    <dgm:cxn modelId="{EA942672-5837-4A76-8853-E26810B068E7}" type="presParOf" srcId="{42233252-F8F4-4F66-82AA-70EB9882C264}" destId="{F85F4052-9E32-4CF5-9245-FD237BC0A677}" srcOrd="11" destOrd="0" presId="urn:microsoft.com/office/officeart/2005/8/layout/cycle2"/>
    <dgm:cxn modelId="{1C9CBF50-4D3E-483C-898C-331E11926964}" type="presParOf" srcId="{F85F4052-9E32-4CF5-9245-FD237BC0A677}" destId="{9FB81A2E-101E-4B25-9768-04D1D21023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569027-AC5D-443E-9C61-2624381075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2A10D0-BD8C-4188-BC4C-C549B7CDE05A}">
      <dgm:prSet phldrT="[Texto]"/>
      <dgm:spPr/>
      <dgm:t>
        <a:bodyPr/>
        <a:lstStyle/>
        <a:p>
          <a:r>
            <a:rPr lang="es-ES" dirty="0" smtClean="0"/>
            <a:t>31 de diciembre 2019 en la República Popular de China se presenta el primer caso de neumonía vírica “DESCOCIDA”</a:t>
          </a:r>
          <a:endParaRPr lang="es-ES" dirty="0"/>
        </a:p>
      </dgm:t>
    </dgm:pt>
    <dgm:pt modelId="{DBC2503E-2B89-4917-8F8B-BCDAB02028A6}" type="parTrans" cxnId="{80DA8448-2A0C-4A98-813C-2A8536667859}">
      <dgm:prSet/>
      <dgm:spPr/>
      <dgm:t>
        <a:bodyPr/>
        <a:lstStyle/>
        <a:p>
          <a:endParaRPr lang="es-ES"/>
        </a:p>
      </dgm:t>
    </dgm:pt>
    <dgm:pt modelId="{F17569D1-2A4E-4A5F-AC67-F02D911C283B}" type="sibTrans" cxnId="{80DA8448-2A0C-4A98-813C-2A8536667859}">
      <dgm:prSet/>
      <dgm:spPr/>
      <dgm:t>
        <a:bodyPr/>
        <a:lstStyle/>
        <a:p>
          <a:endParaRPr lang="es-ES"/>
        </a:p>
      </dgm:t>
    </dgm:pt>
    <dgm:pt modelId="{FE7C0088-6929-4EA6-8337-6F9508745D07}">
      <dgm:prSet phldrT="[Texto]"/>
      <dgm:spPr/>
      <dgm:t>
        <a:bodyPr/>
        <a:lstStyle/>
        <a:p>
          <a:endParaRPr lang="es-ES" dirty="0"/>
        </a:p>
      </dgm:t>
    </dgm:pt>
    <dgm:pt modelId="{F929995E-CD50-41EA-BB0F-910B2C271E5D}" type="parTrans" cxnId="{9D69E083-2778-44F2-9B45-3FC98FCD1692}">
      <dgm:prSet/>
      <dgm:spPr/>
      <dgm:t>
        <a:bodyPr/>
        <a:lstStyle/>
        <a:p>
          <a:endParaRPr lang="es-ES"/>
        </a:p>
      </dgm:t>
    </dgm:pt>
    <dgm:pt modelId="{E192C0AA-C5D0-44E2-AF9D-643C2D944094}" type="sibTrans" cxnId="{9D69E083-2778-44F2-9B45-3FC98FCD1692}">
      <dgm:prSet/>
      <dgm:spPr/>
      <dgm:t>
        <a:bodyPr/>
        <a:lstStyle/>
        <a:p>
          <a:endParaRPr lang="es-ES"/>
        </a:p>
      </dgm:t>
    </dgm:pt>
    <dgm:pt modelId="{2EB1F9ED-A1D6-4503-AAF9-8E769869F8A2}">
      <dgm:prSet phldrT="[Texto]"/>
      <dgm:spPr/>
      <dgm:t>
        <a:bodyPr/>
        <a:lstStyle/>
        <a:p>
          <a:r>
            <a:rPr lang="es-ES" dirty="0" smtClean="0"/>
            <a:t>El primer caso reportado fuera de la República de China , es en Tailandia  </a:t>
          </a:r>
          <a:endParaRPr lang="es-ES" dirty="0"/>
        </a:p>
      </dgm:t>
    </dgm:pt>
    <dgm:pt modelId="{5F54F2A7-85E5-44EF-BCCC-BE3B5E759B6D}" type="parTrans" cxnId="{07F52664-067F-405B-A346-282CFF9936D2}">
      <dgm:prSet/>
      <dgm:spPr/>
      <dgm:t>
        <a:bodyPr/>
        <a:lstStyle/>
        <a:p>
          <a:endParaRPr lang="es-ES"/>
        </a:p>
      </dgm:t>
    </dgm:pt>
    <dgm:pt modelId="{230D6226-2D82-47C8-970F-D4A737A31539}" type="sibTrans" cxnId="{07F52664-067F-405B-A346-282CFF9936D2}">
      <dgm:prSet/>
      <dgm:spPr/>
      <dgm:t>
        <a:bodyPr/>
        <a:lstStyle/>
        <a:p>
          <a:endParaRPr lang="es-ES"/>
        </a:p>
      </dgm:t>
    </dgm:pt>
    <dgm:pt modelId="{5DB5E8F4-B30D-4FDE-A6FF-9C78A397EE08}">
      <dgm:prSet phldrT="[Texto]"/>
      <dgm:spPr/>
      <dgm:t>
        <a:bodyPr/>
        <a:lstStyle/>
        <a:p>
          <a:endParaRPr lang="es-ES" dirty="0"/>
        </a:p>
      </dgm:t>
    </dgm:pt>
    <dgm:pt modelId="{B0B5CAB4-FDF9-4249-85B1-93453A930674}" type="parTrans" cxnId="{641D8CC8-1633-4081-996C-16E2EF5D65AA}">
      <dgm:prSet/>
      <dgm:spPr/>
      <dgm:t>
        <a:bodyPr/>
        <a:lstStyle/>
        <a:p>
          <a:endParaRPr lang="es-ES"/>
        </a:p>
      </dgm:t>
    </dgm:pt>
    <dgm:pt modelId="{0DA26EE3-D1EE-40DB-A68F-44F9CAA7B8BC}" type="sibTrans" cxnId="{641D8CC8-1633-4081-996C-16E2EF5D65AA}">
      <dgm:prSet/>
      <dgm:spPr/>
      <dgm:t>
        <a:bodyPr/>
        <a:lstStyle/>
        <a:p>
          <a:endParaRPr lang="es-ES"/>
        </a:p>
      </dgm:t>
    </dgm:pt>
    <dgm:pt modelId="{B0AD1C24-69E3-41C7-9C0C-A6B9E399AAED}">
      <dgm:prSet phldrT="[Texto]"/>
      <dgm:spPr/>
      <dgm:t>
        <a:bodyPr/>
        <a:lstStyle/>
        <a:p>
          <a:r>
            <a:rPr lang="es-ES" dirty="0" smtClean="0"/>
            <a:t>Organización Mundial de la Salud (OMS), expone como trasmisible entre seres humanos y declara Pandemia por COVID-19 </a:t>
          </a:r>
          <a:endParaRPr lang="es-ES" dirty="0"/>
        </a:p>
      </dgm:t>
    </dgm:pt>
    <dgm:pt modelId="{B881993D-1D28-454E-B865-F012D45D0AE1}" type="parTrans" cxnId="{F029A72F-5030-4378-8E5A-7CBC4F6DA6B9}">
      <dgm:prSet/>
      <dgm:spPr/>
      <dgm:t>
        <a:bodyPr/>
        <a:lstStyle/>
        <a:p>
          <a:endParaRPr lang="es-ES"/>
        </a:p>
      </dgm:t>
    </dgm:pt>
    <dgm:pt modelId="{ABFAA626-7A5F-413E-A96D-E030A5CE105B}" type="sibTrans" cxnId="{F029A72F-5030-4378-8E5A-7CBC4F6DA6B9}">
      <dgm:prSet/>
      <dgm:spPr/>
      <dgm:t>
        <a:bodyPr/>
        <a:lstStyle/>
        <a:p>
          <a:endParaRPr lang="es-ES"/>
        </a:p>
      </dgm:t>
    </dgm:pt>
    <dgm:pt modelId="{334E8C74-BA69-4325-88C5-5FC00C7BBDA8}">
      <dgm:prSet phldrT="[Texto]"/>
      <dgm:spPr/>
      <dgm:t>
        <a:bodyPr/>
        <a:lstStyle/>
        <a:p>
          <a:r>
            <a:rPr lang="es-ES" dirty="0" smtClean="0"/>
            <a:t>El 11 de Enero se produce el primer deceso por el nuevo COVID-19</a:t>
          </a:r>
          <a:endParaRPr lang="es-ES" dirty="0"/>
        </a:p>
      </dgm:t>
    </dgm:pt>
    <dgm:pt modelId="{C4B9FA6D-036D-43EA-BAA0-F52F504F3550}" type="parTrans" cxnId="{9DF978EE-A019-47E9-81BB-D7F480CBFE9F}">
      <dgm:prSet/>
      <dgm:spPr/>
      <dgm:t>
        <a:bodyPr/>
        <a:lstStyle/>
        <a:p>
          <a:endParaRPr lang="es-ES"/>
        </a:p>
      </dgm:t>
    </dgm:pt>
    <dgm:pt modelId="{86275A19-12C5-41FD-84B1-5DFC380283D2}" type="sibTrans" cxnId="{9DF978EE-A019-47E9-81BB-D7F480CBFE9F}">
      <dgm:prSet/>
      <dgm:spPr/>
      <dgm:t>
        <a:bodyPr/>
        <a:lstStyle/>
        <a:p>
          <a:endParaRPr lang="es-ES"/>
        </a:p>
      </dgm:t>
    </dgm:pt>
    <dgm:pt modelId="{DB548599-C2CB-421A-88C5-61F1F5F886FC}" type="pres">
      <dgm:prSet presAssocID="{84569027-AC5D-443E-9C61-2624381075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D21A67-DF4E-411D-8AE4-0928F3C49B92}" type="pres">
      <dgm:prSet presAssocID="{F92A10D0-BD8C-4188-BC4C-C549B7CDE05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77FA6F-06FC-42F0-B376-07C825A035F5}" type="pres">
      <dgm:prSet presAssocID="{F92A10D0-BD8C-4188-BC4C-C549B7CDE05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2BA5FE-F041-40A7-8304-58AE6D182143}" type="pres">
      <dgm:prSet presAssocID="{334E8C74-BA69-4325-88C5-5FC00C7BBDA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EBD997-8EE5-4A09-B7F4-8D5418B96F1D}" type="pres">
      <dgm:prSet presAssocID="{86275A19-12C5-41FD-84B1-5DFC380283D2}" presName="spacer" presStyleCnt="0"/>
      <dgm:spPr/>
    </dgm:pt>
    <dgm:pt modelId="{5D072D73-CEB3-4CAC-808F-3903ED2A1855}" type="pres">
      <dgm:prSet presAssocID="{2EB1F9ED-A1D6-4503-AAF9-8E769869F8A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57371F-13E6-44DB-B3D2-453FEC83198A}" type="pres">
      <dgm:prSet presAssocID="{2EB1F9ED-A1D6-4503-AAF9-8E769869F8A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A8F7F-526E-4A9F-9E93-9AA828648471}" type="pres">
      <dgm:prSet presAssocID="{B0AD1C24-69E3-41C7-9C0C-A6B9E399AAE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DA8448-2A0C-4A98-813C-2A8536667859}" srcId="{84569027-AC5D-443E-9C61-2624381075B1}" destId="{F92A10D0-BD8C-4188-BC4C-C549B7CDE05A}" srcOrd="0" destOrd="0" parTransId="{DBC2503E-2B89-4917-8F8B-BCDAB02028A6}" sibTransId="{F17569D1-2A4E-4A5F-AC67-F02D911C283B}"/>
    <dgm:cxn modelId="{07F52664-067F-405B-A346-282CFF9936D2}" srcId="{84569027-AC5D-443E-9C61-2624381075B1}" destId="{2EB1F9ED-A1D6-4503-AAF9-8E769869F8A2}" srcOrd="2" destOrd="0" parTransId="{5F54F2A7-85E5-44EF-BCCC-BE3B5E759B6D}" sibTransId="{230D6226-2D82-47C8-970F-D4A737A31539}"/>
    <dgm:cxn modelId="{4074FDAD-2095-4F6C-B7E0-97A09E834259}" type="presOf" srcId="{B0AD1C24-69E3-41C7-9C0C-A6B9E399AAED}" destId="{DFEA8F7F-526E-4A9F-9E93-9AA828648471}" srcOrd="0" destOrd="0" presId="urn:microsoft.com/office/officeart/2005/8/layout/vList2"/>
    <dgm:cxn modelId="{9D69E083-2778-44F2-9B45-3FC98FCD1692}" srcId="{F92A10D0-BD8C-4188-BC4C-C549B7CDE05A}" destId="{FE7C0088-6929-4EA6-8337-6F9508745D07}" srcOrd="0" destOrd="0" parTransId="{F929995E-CD50-41EA-BB0F-910B2C271E5D}" sibTransId="{E192C0AA-C5D0-44E2-AF9D-643C2D944094}"/>
    <dgm:cxn modelId="{641D8CC8-1633-4081-996C-16E2EF5D65AA}" srcId="{2EB1F9ED-A1D6-4503-AAF9-8E769869F8A2}" destId="{5DB5E8F4-B30D-4FDE-A6FF-9C78A397EE08}" srcOrd="0" destOrd="0" parTransId="{B0B5CAB4-FDF9-4249-85B1-93453A930674}" sibTransId="{0DA26EE3-D1EE-40DB-A68F-44F9CAA7B8BC}"/>
    <dgm:cxn modelId="{5D8E03A0-6489-4C2B-BFC7-80DFC8A9E72F}" type="presOf" srcId="{334E8C74-BA69-4325-88C5-5FC00C7BBDA8}" destId="{ED2BA5FE-F041-40A7-8304-58AE6D182143}" srcOrd="0" destOrd="0" presId="urn:microsoft.com/office/officeart/2005/8/layout/vList2"/>
    <dgm:cxn modelId="{F029A72F-5030-4378-8E5A-7CBC4F6DA6B9}" srcId="{84569027-AC5D-443E-9C61-2624381075B1}" destId="{B0AD1C24-69E3-41C7-9C0C-A6B9E399AAED}" srcOrd="3" destOrd="0" parTransId="{B881993D-1D28-454E-B865-F012D45D0AE1}" sibTransId="{ABFAA626-7A5F-413E-A96D-E030A5CE105B}"/>
    <dgm:cxn modelId="{63B70D6F-EF37-499F-8AEC-E1A1C4093FB2}" type="presOf" srcId="{FE7C0088-6929-4EA6-8337-6F9508745D07}" destId="{6477FA6F-06FC-42F0-B376-07C825A035F5}" srcOrd="0" destOrd="0" presId="urn:microsoft.com/office/officeart/2005/8/layout/vList2"/>
    <dgm:cxn modelId="{C3B97E6D-2356-4701-A6BF-10B72D914A38}" type="presOf" srcId="{5DB5E8F4-B30D-4FDE-A6FF-9C78A397EE08}" destId="{8757371F-13E6-44DB-B3D2-453FEC83198A}" srcOrd="0" destOrd="0" presId="urn:microsoft.com/office/officeart/2005/8/layout/vList2"/>
    <dgm:cxn modelId="{F504CB0C-6437-4032-B004-B902AB65C411}" type="presOf" srcId="{F92A10D0-BD8C-4188-BC4C-C549B7CDE05A}" destId="{4AD21A67-DF4E-411D-8AE4-0928F3C49B92}" srcOrd="0" destOrd="0" presId="urn:microsoft.com/office/officeart/2005/8/layout/vList2"/>
    <dgm:cxn modelId="{9DF978EE-A019-47E9-81BB-D7F480CBFE9F}" srcId="{84569027-AC5D-443E-9C61-2624381075B1}" destId="{334E8C74-BA69-4325-88C5-5FC00C7BBDA8}" srcOrd="1" destOrd="0" parTransId="{C4B9FA6D-036D-43EA-BAA0-F52F504F3550}" sibTransId="{86275A19-12C5-41FD-84B1-5DFC380283D2}"/>
    <dgm:cxn modelId="{19BCE39F-FE63-42FD-8920-9846353ED0FD}" type="presOf" srcId="{2EB1F9ED-A1D6-4503-AAF9-8E769869F8A2}" destId="{5D072D73-CEB3-4CAC-808F-3903ED2A1855}" srcOrd="0" destOrd="0" presId="urn:microsoft.com/office/officeart/2005/8/layout/vList2"/>
    <dgm:cxn modelId="{A5926FB7-895E-447C-94CA-D41013ECCFA1}" type="presOf" srcId="{84569027-AC5D-443E-9C61-2624381075B1}" destId="{DB548599-C2CB-421A-88C5-61F1F5F886FC}" srcOrd="0" destOrd="0" presId="urn:microsoft.com/office/officeart/2005/8/layout/vList2"/>
    <dgm:cxn modelId="{63C47B45-05D5-4EDC-AB39-0FF9B4B76FBC}" type="presParOf" srcId="{DB548599-C2CB-421A-88C5-61F1F5F886FC}" destId="{4AD21A67-DF4E-411D-8AE4-0928F3C49B92}" srcOrd="0" destOrd="0" presId="urn:microsoft.com/office/officeart/2005/8/layout/vList2"/>
    <dgm:cxn modelId="{BB66C29B-5B1B-40F2-BB76-0BD048D962A2}" type="presParOf" srcId="{DB548599-C2CB-421A-88C5-61F1F5F886FC}" destId="{6477FA6F-06FC-42F0-B376-07C825A035F5}" srcOrd="1" destOrd="0" presId="urn:microsoft.com/office/officeart/2005/8/layout/vList2"/>
    <dgm:cxn modelId="{B56F9CA9-B47C-48C9-9C68-44DFEDD6798F}" type="presParOf" srcId="{DB548599-C2CB-421A-88C5-61F1F5F886FC}" destId="{ED2BA5FE-F041-40A7-8304-58AE6D182143}" srcOrd="2" destOrd="0" presId="urn:microsoft.com/office/officeart/2005/8/layout/vList2"/>
    <dgm:cxn modelId="{F9F11C18-4E96-4366-A063-1D5B4AB7DDED}" type="presParOf" srcId="{DB548599-C2CB-421A-88C5-61F1F5F886FC}" destId="{5BEBD997-8EE5-4A09-B7F4-8D5418B96F1D}" srcOrd="3" destOrd="0" presId="urn:microsoft.com/office/officeart/2005/8/layout/vList2"/>
    <dgm:cxn modelId="{7CF88B5C-4D12-4D9F-A4BE-2BB63E316635}" type="presParOf" srcId="{DB548599-C2CB-421A-88C5-61F1F5F886FC}" destId="{5D072D73-CEB3-4CAC-808F-3903ED2A1855}" srcOrd="4" destOrd="0" presId="urn:microsoft.com/office/officeart/2005/8/layout/vList2"/>
    <dgm:cxn modelId="{A6211A83-E7EC-42F7-84AB-1F927320444B}" type="presParOf" srcId="{DB548599-C2CB-421A-88C5-61F1F5F886FC}" destId="{8757371F-13E6-44DB-B3D2-453FEC83198A}" srcOrd="5" destOrd="0" presId="urn:microsoft.com/office/officeart/2005/8/layout/vList2"/>
    <dgm:cxn modelId="{E5ECBC86-5368-4F7D-93B0-213FC33D927C}" type="presParOf" srcId="{DB548599-C2CB-421A-88C5-61F1F5F886FC}" destId="{DFEA8F7F-526E-4A9F-9E93-9AA82864847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569027-AC5D-443E-9C61-2624381075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2A10D0-BD8C-4188-BC4C-C549B7CDE05A}">
      <dgm:prSet phldrT="[Texto]"/>
      <dgm:spPr/>
      <dgm:t>
        <a:bodyPr/>
        <a:lstStyle/>
        <a:p>
          <a:r>
            <a:rPr lang="es-ES" dirty="0" smtClean="0"/>
            <a:t>La Pandemia “COVID-19” implicado </a:t>
          </a:r>
          <a:r>
            <a:rPr lang="es-ES" b="1" dirty="0" smtClean="0"/>
            <a:t>RETOS</a:t>
          </a:r>
          <a:r>
            <a:rPr lang="en-US" b="1" dirty="0" smtClean="0"/>
            <a:t>; </a:t>
          </a:r>
          <a:r>
            <a:rPr lang="en-US" b="0" dirty="0" smtClean="0"/>
            <a:t>para </a:t>
          </a:r>
          <a:r>
            <a:rPr lang="es-EC" b="0" noProof="0" dirty="0" smtClean="0"/>
            <a:t>todos</a:t>
          </a:r>
          <a:r>
            <a:rPr lang="en-US" b="0" dirty="0" smtClean="0"/>
            <a:t> los </a:t>
          </a:r>
          <a:r>
            <a:rPr lang="es-EC" b="0" noProof="0" dirty="0" smtClean="0"/>
            <a:t>trabajadores</a:t>
          </a:r>
          <a:r>
            <a:rPr lang="en-US" b="0" dirty="0" smtClean="0"/>
            <a:t>  </a:t>
          </a:r>
          <a:r>
            <a:rPr lang="es-ES" b="0" dirty="0" smtClean="0"/>
            <a:t> </a:t>
          </a:r>
          <a:endParaRPr lang="es-ES" b="0" dirty="0"/>
        </a:p>
      </dgm:t>
    </dgm:pt>
    <dgm:pt modelId="{DBC2503E-2B89-4917-8F8B-BCDAB02028A6}" type="parTrans" cxnId="{80DA8448-2A0C-4A98-813C-2A8536667859}">
      <dgm:prSet/>
      <dgm:spPr/>
      <dgm:t>
        <a:bodyPr/>
        <a:lstStyle/>
        <a:p>
          <a:endParaRPr lang="es-ES"/>
        </a:p>
      </dgm:t>
    </dgm:pt>
    <dgm:pt modelId="{F17569D1-2A4E-4A5F-AC67-F02D911C283B}" type="sibTrans" cxnId="{80DA8448-2A0C-4A98-813C-2A8536667859}">
      <dgm:prSet/>
      <dgm:spPr/>
      <dgm:t>
        <a:bodyPr/>
        <a:lstStyle/>
        <a:p>
          <a:endParaRPr lang="es-ES"/>
        </a:p>
      </dgm:t>
    </dgm:pt>
    <dgm:pt modelId="{FE7C0088-6929-4EA6-8337-6F9508745D07}">
      <dgm:prSet phldrT="[Texto]"/>
      <dgm:spPr/>
      <dgm:t>
        <a:bodyPr/>
        <a:lstStyle/>
        <a:p>
          <a:endParaRPr lang="es-ES" dirty="0"/>
        </a:p>
      </dgm:t>
    </dgm:pt>
    <dgm:pt modelId="{F929995E-CD50-41EA-BB0F-910B2C271E5D}" type="parTrans" cxnId="{9D69E083-2778-44F2-9B45-3FC98FCD1692}">
      <dgm:prSet/>
      <dgm:spPr/>
      <dgm:t>
        <a:bodyPr/>
        <a:lstStyle/>
        <a:p>
          <a:endParaRPr lang="es-ES"/>
        </a:p>
      </dgm:t>
    </dgm:pt>
    <dgm:pt modelId="{E192C0AA-C5D0-44E2-AF9D-643C2D944094}" type="sibTrans" cxnId="{9D69E083-2778-44F2-9B45-3FC98FCD1692}">
      <dgm:prSet/>
      <dgm:spPr/>
      <dgm:t>
        <a:bodyPr/>
        <a:lstStyle/>
        <a:p>
          <a:endParaRPr lang="es-ES"/>
        </a:p>
      </dgm:t>
    </dgm:pt>
    <dgm:pt modelId="{2EB1F9ED-A1D6-4503-AAF9-8E769869F8A2}">
      <dgm:prSet phldrT="[Texto]"/>
      <dgm:spPr/>
      <dgm:t>
        <a:bodyPr/>
        <a:lstStyle/>
        <a:p>
          <a:r>
            <a:rPr lang="es-ES" dirty="0" smtClean="0"/>
            <a:t>Falta de procedimientos, afectación económica (Salarios), aumento de jornadas laborales, problemas de adaptación,</a:t>
          </a:r>
          <a:endParaRPr lang="es-ES" dirty="0"/>
        </a:p>
      </dgm:t>
    </dgm:pt>
    <dgm:pt modelId="{5F54F2A7-85E5-44EF-BCCC-BE3B5E759B6D}" type="parTrans" cxnId="{07F52664-067F-405B-A346-282CFF9936D2}">
      <dgm:prSet/>
      <dgm:spPr/>
      <dgm:t>
        <a:bodyPr/>
        <a:lstStyle/>
        <a:p>
          <a:endParaRPr lang="es-ES"/>
        </a:p>
      </dgm:t>
    </dgm:pt>
    <dgm:pt modelId="{230D6226-2D82-47C8-970F-D4A737A31539}" type="sibTrans" cxnId="{07F52664-067F-405B-A346-282CFF9936D2}">
      <dgm:prSet/>
      <dgm:spPr/>
      <dgm:t>
        <a:bodyPr/>
        <a:lstStyle/>
        <a:p>
          <a:endParaRPr lang="es-ES"/>
        </a:p>
      </dgm:t>
    </dgm:pt>
    <dgm:pt modelId="{5DB5E8F4-B30D-4FDE-A6FF-9C78A397EE08}">
      <dgm:prSet phldrT="[Texto]"/>
      <dgm:spPr/>
      <dgm:t>
        <a:bodyPr/>
        <a:lstStyle/>
        <a:p>
          <a:endParaRPr lang="es-ES" dirty="0"/>
        </a:p>
      </dgm:t>
    </dgm:pt>
    <dgm:pt modelId="{B0B5CAB4-FDF9-4249-85B1-93453A930674}" type="parTrans" cxnId="{641D8CC8-1633-4081-996C-16E2EF5D65AA}">
      <dgm:prSet/>
      <dgm:spPr/>
      <dgm:t>
        <a:bodyPr/>
        <a:lstStyle/>
        <a:p>
          <a:endParaRPr lang="es-ES"/>
        </a:p>
      </dgm:t>
    </dgm:pt>
    <dgm:pt modelId="{0DA26EE3-D1EE-40DB-A68F-44F9CAA7B8BC}" type="sibTrans" cxnId="{641D8CC8-1633-4081-996C-16E2EF5D65AA}">
      <dgm:prSet/>
      <dgm:spPr/>
      <dgm:t>
        <a:bodyPr/>
        <a:lstStyle/>
        <a:p>
          <a:endParaRPr lang="es-ES"/>
        </a:p>
      </dgm:t>
    </dgm:pt>
    <dgm:pt modelId="{B0AD1C24-69E3-41C7-9C0C-A6B9E399AAED}">
      <dgm:prSet phldrT="[Texto]"/>
      <dgm:spPr/>
      <dgm:t>
        <a:bodyPr/>
        <a:lstStyle/>
        <a:p>
          <a:r>
            <a:rPr lang="es-ES" dirty="0" smtClean="0"/>
            <a:t>OMS </a:t>
          </a:r>
          <a:r>
            <a:rPr lang="es-EC" dirty="0" smtClean="0"/>
            <a:t>considera, la salud de los trabajadores se verá afectada por las nuevas condiciones de trabajo y condiciones inseguras debido a la pandemia de COVID-19, desencadenando </a:t>
          </a:r>
          <a:r>
            <a:rPr lang="es-EC" b="1" dirty="0" smtClean="0"/>
            <a:t>trastornos</a:t>
          </a:r>
          <a:r>
            <a:rPr lang="es-EC" dirty="0" smtClean="0"/>
            <a:t> </a:t>
          </a:r>
          <a:r>
            <a:rPr lang="es-EC" b="1" dirty="0" smtClean="0"/>
            <a:t>depresivos</a:t>
          </a:r>
          <a:r>
            <a:rPr lang="es-EC" dirty="0" smtClean="0"/>
            <a:t>, como </a:t>
          </a:r>
          <a:r>
            <a:rPr lang="es-EC" b="1" dirty="0" smtClean="0"/>
            <a:t>miedo</a:t>
          </a:r>
          <a:r>
            <a:rPr lang="es-EC" dirty="0" smtClean="0"/>
            <a:t>, frustración, insomnio, </a:t>
          </a:r>
          <a:r>
            <a:rPr lang="es-EC" b="1" dirty="0" smtClean="0"/>
            <a:t>culpa</a:t>
          </a:r>
          <a:r>
            <a:rPr lang="es-EC" dirty="0" smtClean="0"/>
            <a:t>, desarrollando un síndrome de </a:t>
          </a:r>
          <a:r>
            <a:rPr lang="es-EC" b="1" dirty="0" smtClean="0"/>
            <a:t>estrés postraumático </a:t>
          </a:r>
          <a:r>
            <a:rPr lang="es-EC" b="0" dirty="0" smtClean="0"/>
            <a:t>(13)</a:t>
          </a:r>
          <a:r>
            <a:rPr lang="es-ES" dirty="0" smtClean="0"/>
            <a:t> </a:t>
          </a:r>
          <a:endParaRPr lang="es-ES" dirty="0"/>
        </a:p>
      </dgm:t>
    </dgm:pt>
    <dgm:pt modelId="{B881993D-1D28-454E-B865-F012D45D0AE1}" type="parTrans" cxnId="{F029A72F-5030-4378-8E5A-7CBC4F6DA6B9}">
      <dgm:prSet/>
      <dgm:spPr/>
      <dgm:t>
        <a:bodyPr/>
        <a:lstStyle/>
        <a:p>
          <a:endParaRPr lang="es-ES"/>
        </a:p>
      </dgm:t>
    </dgm:pt>
    <dgm:pt modelId="{ABFAA626-7A5F-413E-A96D-E030A5CE105B}" type="sibTrans" cxnId="{F029A72F-5030-4378-8E5A-7CBC4F6DA6B9}">
      <dgm:prSet/>
      <dgm:spPr/>
      <dgm:t>
        <a:bodyPr/>
        <a:lstStyle/>
        <a:p>
          <a:endParaRPr lang="es-ES"/>
        </a:p>
      </dgm:t>
    </dgm:pt>
    <dgm:pt modelId="{334E8C74-BA69-4325-88C5-5FC00C7BBDA8}">
      <dgm:prSet phldrT="[Texto]"/>
      <dgm:spPr/>
      <dgm:t>
        <a:bodyPr/>
        <a:lstStyle/>
        <a:p>
          <a:r>
            <a:rPr lang="es-ES" dirty="0" smtClean="0"/>
            <a:t>Predispone a todos los trabajadores, a niveles mayores de estrés laboral</a:t>
          </a:r>
          <a:endParaRPr lang="es-ES" dirty="0"/>
        </a:p>
      </dgm:t>
    </dgm:pt>
    <dgm:pt modelId="{C4B9FA6D-036D-43EA-BAA0-F52F504F3550}" type="parTrans" cxnId="{9DF978EE-A019-47E9-81BB-D7F480CBFE9F}">
      <dgm:prSet/>
      <dgm:spPr/>
      <dgm:t>
        <a:bodyPr/>
        <a:lstStyle/>
        <a:p>
          <a:endParaRPr lang="es-ES"/>
        </a:p>
      </dgm:t>
    </dgm:pt>
    <dgm:pt modelId="{86275A19-12C5-41FD-84B1-5DFC380283D2}" type="sibTrans" cxnId="{9DF978EE-A019-47E9-81BB-D7F480CBFE9F}">
      <dgm:prSet/>
      <dgm:spPr/>
      <dgm:t>
        <a:bodyPr/>
        <a:lstStyle/>
        <a:p>
          <a:endParaRPr lang="es-ES"/>
        </a:p>
      </dgm:t>
    </dgm:pt>
    <dgm:pt modelId="{DB548599-C2CB-421A-88C5-61F1F5F886FC}" type="pres">
      <dgm:prSet presAssocID="{84569027-AC5D-443E-9C61-2624381075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D21A67-DF4E-411D-8AE4-0928F3C49B92}" type="pres">
      <dgm:prSet presAssocID="{F92A10D0-BD8C-4188-BC4C-C549B7CDE05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77FA6F-06FC-42F0-B376-07C825A035F5}" type="pres">
      <dgm:prSet presAssocID="{F92A10D0-BD8C-4188-BC4C-C549B7CDE05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2BA5FE-F041-40A7-8304-58AE6D182143}" type="pres">
      <dgm:prSet presAssocID="{334E8C74-BA69-4325-88C5-5FC00C7BBDA8}" presName="parentText" presStyleLbl="node1" presStyleIdx="1" presStyleCnt="4" custLinFactY="-7548" custLinFactNeighborX="-7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EBD997-8EE5-4A09-B7F4-8D5418B96F1D}" type="pres">
      <dgm:prSet presAssocID="{86275A19-12C5-41FD-84B1-5DFC380283D2}" presName="spacer" presStyleCnt="0"/>
      <dgm:spPr/>
    </dgm:pt>
    <dgm:pt modelId="{5D072D73-CEB3-4CAC-808F-3903ED2A1855}" type="pres">
      <dgm:prSet presAssocID="{2EB1F9ED-A1D6-4503-AAF9-8E769869F8A2}" presName="parentText" presStyleLbl="node1" presStyleIdx="2" presStyleCnt="4" custLinFactNeighborX="1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57371F-13E6-44DB-B3D2-453FEC83198A}" type="pres">
      <dgm:prSet presAssocID="{2EB1F9ED-A1D6-4503-AAF9-8E769869F8A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A8F7F-526E-4A9F-9E93-9AA828648471}" type="pres">
      <dgm:prSet presAssocID="{B0AD1C24-69E3-41C7-9C0C-A6B9E399AAE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DA8448-2A0C-4A98-813C-2A8536667859}" srcId="{84569027-AC5D-443E-9C61-2624381075B1}" destId="{F92A10D0-BD8C-4188-BC4C-C549B7CDE05A}" srcOrd="0" destOrd="0" parTransId="{DBC2503E-2B89-4917-8F8B-BCDAB02028A6}" sibTransId="{F17569D1-2A4E-4A5F-AC67-F02D911C283B}"/>
    <dgm:cxn modelId="{07F52664-067F-405B-A346-282CFF9936D2}" srcId="{84569027-AC5D-443E-9C61-2624381075B1}" destId="{2EB1F9ED-A1D6-4503-AAF9-8E769869F8A2}" srcOrd="2" destOrd="0" parTransId="{5F54F2A7-85E5-44EF-BCCC-BE3B5E759B6D}" sibTransId="{230D6226-2D82-47C8-970F-D4A737A31539}"/>
    <dgm:cxn modelId="{4074FDAD-2095-4F6C-B7E0-97A09E834259}" type="presOf" srcId="{B0AD1C24-69E3-41C7-9C0C-A6B9E399AAED}" destId="{DFEA8F7F-526E-4A9F-9E93-9AA828648471}" srcOrd="0" destOrd="0" presId="urn:microsoft.com/office/officeart/2005/8/layout/vList2"/>
    <dgm:cxn modelId="{9D69E083-2778-44F2-9B45-3FC98FCD1692}" srcId="{F92A10D0-BD8C-4188-BC4C-C549B7CDE05A}" destId="{FE7C0088-6929-4EA6-8337-6F9508745D07}" srcOrd="0" destOrd="0" parTransId="{F929995E-CD50-41EA-BB0F-910B2C271E5D}" sibTransId="{E192C0AA-C5D0-44E2-AF9D-643C2D944094}"/>
    <dgm:cxn modelId="{641D8CC8-1633-4081-996C-16E2EF5D65AA}" srcId="{2EB1F9ED-A1D6-4503-AAF9-8E769869F8A2}" destId="{5DB5E8F4-B30D-4FDE-A6FF-9C78A397EE08}" srcOrd="0" destOrd="0" parTransId="{B0B5CAB4-FDF9-4249-85B1-93453A930674}" sibTransId="{0DA26EE3-D1EE-40DB-A68F-44F9CAA7B8BC}"/>
    <dgm:cxn modelId="{5D8E03A0-6489-4C2B-BFC7-80DFC8A9E72F}" type="presOf" srcId="{334E8C74-BA69-4325-88C5-5FC00C7BBDA8}" destId="{ED2BA5FE-F041-40A7-8304-58AE6D182143}" srcOrd="0" destOrd="0" presId="urn:microsoft.com/office/officeart/2005/8/layout/vList2"/>
    <dgm:cxn modelId="{F029A72F-5030-4378-8E5A-7CBC4F6DA6B9}" srcId="{84569027-AC5D-443E-9C61-2624381075B1}" destId="{B0AD1C24-69E3-41C7-9C0C-A6B9E399AAED}" srcOrd="3" destOrd="0" parTransId="{B881993D-1D28-454E-B865-F012D45D0AE1}" sibTransId="{ABFAA626-7A5F-413E-A96D-E030A5CE105B}"/>
    <dgm:cxn modelId="{63B70D6F-EF37-499F-8AEC-E1A1C4093FB2}" type="presOf" srcId="{FE7C0088-6929-4EA6-8337-6F9508745D07}" destId="{6477FA6F-06FC-42F0-B376-07C825A035F5}" srcOrd="0" destOrd="0" presId="urn:microsoft.com/office/officeart/2005/8/layout/vList2"/>
    <dgm:cxn modelId="{C3B97E6D-2356-4701-A6BF-10B72D914A38}" type="presOf" srcId="{5DB5E8F4-B30D-4FDE-A6FF-9C78A397EE08}" destId="{8757371F-13E6-44DB-B3D2-453FEC83198A}" srcOrd="0" destOrd="0" presId="urn:microsoft.com/office/officeart/2005/8/layout/vList2"/>
    <dgm:cxn modelId="{F504CB0C-6437-4032-B004-B902AB65C411}" type="presOf" srcId="{F92A10D0-BD8C-4188-BC4C-C549B7CDE05A}" destId="{4AD21A67-DF4E-411D-8AE4-0928F3C49B92}" srcOrd="0" destOrd="0" presId="urn:microsoft.com/office/officeart/2005/8/layout/vList2"/>
    <dgm:cxn modelId="{9DF978EE-A019-47E9-81BB-D7F480CBFE9F}" srcId="{84569027-AC5D-443E-9C61-2624381075B1}" destId="{334E8C74-BA69-4325-88C5-5FC00C7BBDA8}" srcOrd="1" destOrd="0" parTransId="{C4B9FA6D-036D-43EA-BAA0-F52F504F3550}" sibTransId="{86275A19-12C5-41FD-84B1-5DFC380283D2}"/>
    <dgm:cxn modelId="{19BCE39F-FE63-42FD-8920-9846353ED0FD}" type="presOf" srcId="{2EB1F9ED-A1D6-4503-AAF9-8E769869F8A2}" destId="{5D072D73-CEB3-4CAC-808F-3903ED2A1855}" srcOrd="0" destOrd="0" presId="urn:microsoft.com/office/officeart/2005/8/layout/vList2"/>
    <dgm:cxn modelId="{A5926FB7-895E-447C-94CA-D41013ECCFA1}" type="presOf" srcId="{84569027-AC5D-443E-9C61-2624381075B1}" destId="{DB548599-C2CB-421A-88C5-61F1F5F886FC}" srcOrd="0" destOrd="0" presId="urn:microsoft.com/office/officeart/2005/8/layout/vList2"/>
    <dgm:cxn modelId="{63C47B45-05D5-4EDC-AB39-0FF9B4B76FBC}" type="presParOf" srcId="{DB548599-C2CB-421A-88C5-61F1F5F886FC}" destId="{4AD21A67-DF4E-411D-8AE4-0928F3C49B92}" srcOrd="0" destOrd="0" presId="urn:microsoft.com/office/officeart/2005/8/layout/vList2"/>
    <dgm:cxn modelId="{BB66C29B-5B1B-40F2-BB76-0BD048D962A2}" type="presParOf" srcId="{DB548599-C2CB-421A-88C5-61F1F5F886FC}" destId="{6477FA6F-06FC-42F0-B376-07C825A035F5}" srcOrd="1" destOrd="0" presId="urn:microsoft.com/office/officeart/2005/8/layout/vList2"/>
    <dgm:cxn modelId="{B56F9CA9-B47C-48C9-9C68-44DFEDD6798F}" type="presParOf" srcId="{DB548599-C2CB-421A-88C5-61F1F5F886FC}" destId="{ED2BA5FE-F041-40A7-8304-58AE6D182143}" srcOrd="2" destOrd="0" presId="urn:microsoft.com/office/officeart/2005/8/layout/vList2"/>
    <dgm:cxn modelId="{F9F11C18-4E96-4366-A063-1D5B4AB7DDED}" type="presParOf" srcId="{DB548599-C2CB-421A-88C5-61F1F5F886FC}" destId="{5BEBD997-8EE5-4A09-B7F4-8D5418B96F1D}" srcOrd="3" destOrd="0" presId="urn:microsoft.com/office/officeart/2005/8/layout/vList2"/>
    <dgm:cxn modelId="{7CF88B5C-4D12-4D9F-A4BE-2BB63E316635}" type="presParOf" srcId="{DB548599-C2CB-421A-88C5-61F1F5F886FC}" destId="{5D072D73-CEB3-4CAC-808F-3903ED2A1855}" srcOrd="4" destOrd="0" presId="urn:microsoft.com/office/officeart/2005/8/layout/vList2"/>
    <dgm:cxn modelId="{A6211A83-E7EC-42F7-84AB-1F927320444B}" type="presParOf" srcId="{DB548599-C2CB-421A-88C5-61F1F5F886FC}" destId="{8757371F-13E6-44DB-B3D2-453FEC83198A}" srcOrd="5" destOrd="0" presId="urn:microsoft.com/office/officeart/2005/8/layout/vList2"/>
    <dgm:cxn modelId="{E5ECBC86-5368-4F7D-93B0-213FC33D927C}" type="presParOf" srcId="{DB548599-C2CB-421A-88C5-61F1F5F886FC}" destId="{DFEA8F7F-526E-4A9F-9E93-9AA82864847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40DC53-3E60-410C-948A-76EEC2CCC607}" type="doc">
      <dgm:prSet loTypeId="urn:microsoft.com/office/officeart/2005/8/layout/vList3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1731C78-F517-4BF7-841D-ED1FC1EC0DF6}">
      <dgm:prSet phldrT="[Texto]"/>
      <dgm:spPr/>
      <dgm:t>
        <a:bodyPr/>
        <a:lstStyle/>
        <a:p>
          <a:pPr algn="l"/>
          <a:r>
            <a:rPr lang="es-ES" dirty="0" smtClean="0"/>
            <a:t>Revisión sistemática cualitativa retrospectiva, de artículos científicos en ingles y español</a:t>
          </a:r>
          <a:endParaRPr lang="es-ES" dirty="0"/>
        </a:p>
      </dgm:t>
    </dgm:pt>
    <dgm:pt modelId="{F137DBFC-07B4-4AA5-A78B-54F6A36E68B8}" type="parTrans" cxnId="{E1D9E7D0-5938-44CE-8161-9962BEE39E49}">
      <dgm:prSet/>
      <dgm:spPr/>
      <dgm:t>
        <a:bodyPr/>
        <a:lstStyle/>
        <a:p>
          <a:endParaRPr lang="es-ES"/>
        </a:p>
      </dgm:t>
    </dgm:pt>
    <dgm:pt modelId="{BD60B1CA-267B-4AA2-941A-A64879166F1C}" type="sibTrans" cxnId="{E1D9E7D0-5938-44CE-8161-9962BEE39E49}">
      <dgm:prSet/>
      <dgm:spPr/>
      <dgm:t>
        <a:bodyPr/>
        <a:lstStyle/>
        <a:p>
          <a:endParaRPr lang="es-ES"/>
        </a:p>
      </dgm:t>
    </dgm:pt>
    <dgm:pt modelId="{07FE3D44-89F0-4F53-AEAC-8FE66A974B61}">
      <dgm:prSet phldrT="[Texto]"/>
      <dgm:spPr/>
      <dgm:t>
        <a:bodyPr/>
        <a:lstStyle/>
        <a:p>
          <a:pPr algn="just"/>
          <a:r>
            <a:rPr lang="es-ES" dirty="0" smtClean="0"/>
            <a:t>Máximo de antigüedad de 5 años.</a:t>
          </a:r>
          <a:endParaRPr lang="es-ES" dirty="0"/>
        </a:p>
      </dgm:t>
    </dgm:pt>
    <dgm:pt modelId="{4841D8B2-0484-454E-8207-EC779C732042}" type="parTrans" cxnId="{495F6C11-1B90-44FB-9090-FF63F96EC6F1}">
      <dgm:prSet/>
      <dgm:spPr/>
      <dgm:t>
        <a:bodyPr/>
        <a:lstStyle/>
        <a:p>
          <a:endParaRPr lang="es-ES"/>
        </a:p>
      </dgm:t>
    </dgm:pt>
    <dgm:pt modelId="{4A8AFB3F-9022-4E0C-89D5-C4A715AE9960}" type="sibTrans" cxnId="{495F6C11-1B90-44FB-9090-FF63F96EC6F1}">
      <dgm:prSet/>
      <dgm:spPr/>
      <dgm:t>
        <a:bodyPr/>
        <a:lstStyle/>
        <a:p>
          <a:endParaRPr lang="es-ES"/>
        </a:p>
      </dgm:t>
    </dgm:pt>
    <dgm:pt modelId="{F39AF521-1CC8-4C83-A5DD-9AAB94E42664}">
      <dgm:prSet phldrT="[Texto]"/>
      <dgm:spPr/>
      <dgm:t>
        <a:bodyPr/>
        <a:lstStyle/>
        <a:p>
          <a:pPr algn="just"/>
          <a:r>
            <a:rPr lang="es-ES" dirty="0" smtClean="0"/>
            <a:t>Búsqueda en principales base de datos, Scopus, Pub Med, Google Scholar, DeCS, Lilcas. </a:t>
          </a:r>
          <a:endParaRPr lang="es-ES" dirty="0"/>
        </a:p>
      </dgm:t>
    </dgm:pt>
    <dgm:pt modelId="{297420C2-CA00-4B69-AB72-55B9031A05BB}" type="parTrans" cxnId="{9F552B0A-5731-4820-B660-F764E9EE184A}">
      <dgm:prSet/>
      <dgm:spPr/>
      <dgm:t>
        <a:bodyPr/>
        <a:lstStyle/>
        <a:p>
          <a:endParaRPr lang="es-ES"/>
        </a:p>
      </dgm:t>
    </dgm:pt>
    <dgm:pt modelId="{7D4C879D-0C21-4E55-B263-4B18C0729AA1}" type="sibTrans" cxnId="{9F552B0A-5731-4820-B660-F764E9EE184A}">
      <dgm:prSet/>
      <dgm:spPr/>
      <dgm:t>
        <a:bodyPr/>
        <a:lstStyle/>
        <a:p>
          <a:endParaRPr lang="es-ES"/>
        </a:p>
      </dgm:t>
    </dgm:pt>
    <dgm:pt modelId="{8682AD87-B63A-4489-9E50-CB5325FD5BD7}" type="pres">
      <dgm:prSet presAssocID="{8A40DC53-3E60-410C-948A-76EEC2CCC60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6659B2-2CF5-4AAF-BDC5-8B9C2DA48C6D}" type="pres">
      <dgm:prSet presAssocID="{51731C78-F517-4BF7-841D-ED1FC1EC0DF6}" presName="composite" presStyleCnt="0"/>
      <dgm:spPr/>
    </dgm:pt>
    <dgm:pt modelId="{012C0624-83A0-4499-95D3-0D9A759706B1}" type="pres">
      <dgm:prSet presAssocID="{51731C78-F517-4BF7-841D-ED1FC1EC0DF6}" presName="imgShp" presStyleLbl="fgImgPlac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9BA1E3A-8830-445C-A935-D08A12CA9F48}" type="pres">
      <dgm:prSet presAssocID="{51731C78-F517-4BF7-841D-ED1FC1EC0DF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658FC4-5672-4064-AF8A-BA2BE492785C}" type="pres">
      <dgm:prSet presAssocID="{BD60B1CA-267B-4AA2-941A-A64879166F1C}" presName="spacing" presStyleCnt="0"/>
      <dgm:spPr/>
    </dgm:pt>
    <dgm:pt modelId="{A70AB02B-B76D-40DF-848C-237BB28D3477}" type="pres">
      <dgm:prSet presAssocID="{07FE3D44-89F0-4F53-AEAC-8FE66A974B61}" presName="composite" presStyleCnt="0"/>
      <dgm:spPr/>
    </dgm:pt>
    <dgm:pt modelId="{D6EC632A-8FC5-4683-8678-97164AD3348C}" type="pres">
      <dgm:prSet presAssocID="{07FE3D44-89F0-4F53-AEAC-8FE66A974B61}" presName="imgShp" presStyleLbl="fgImgPlace1" presStyleIdx="1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5B72542-E4C3-4027-898A-9AAC91591E23}" type="pres">
      <dgm:prSet presAssocID="{07FE3D44-89F0-4F53-AEAC-8FE66A974B6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4D23A4-A339-4B09-A4EA-B22FA0CCCFB3}" type="pres">
      <dgm:prSet presAssocID="{4A8AFB3F-9022-4E0C-89D5-C4A715AE9960}" presName="spacing" presStyleCnt="0"/>
      <dgm:spPr/>
    </dgm:pt>
    <dgm:pt modelId="{56486D30-B69E-49E4-BE89-13D8E8AEB707}" type="pres">
      <dgm:prSet presAssocID="{F39AF521-1CC8-4C83-A5DD-9AAB94E42664}" presName="composite" presStyleCnt="0"/>
      <dgm:spPr/>
    </dgm:pt>
    <dgm:pt modelId="{6A5D2DAC-4C9A-422E-A223-9ED1172AE6B1}" type="pres">
      <dgm:prSet presAssocID="{F39AF521-1CC8-4C83-A5DD-9AAB94E42664}" presName="imgShp" presStyleLbl="fgImgPlace1" presStyleIdx="2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DF5563E-83A3-4506-A0E8-1523A2A4850C}" type="pres">
      <dgm:prSet presAssocID="{F39AF521-1CC8-4C83-A5DD-9AAB94E4266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A33102-5BCA-4A57-8A57-5F8EABAFA846}" type="presOf" srcId="{07FE3D44-89F0-4F53-AEAC-8FE66A974B61}" destId="{75B72542-E4C3-4027-898A-9AAC91591E23}" srcOrd="0" destOrd="0" presId="urn:microsoft.com/office/officeart/2005/8/layout/vList3"/>
    <dgm:cxn modelId="{E1D9E7D0-5938-44CE-8161-9962BEE39E49}" srcId="{8A40DC53-3E60-410C-948A-76EEC2CCC607}" destId="{51731C78-F517-4BF7-841D-ED1FC1EC0DF6}" srcOrd="0" destOrd="0" parTransId="{F137DBFC-07B4-4AA5-A78B-54F6A36E68B8}" sibTransId="{BD60B1CA-267B-4AA2-941A-A64879166F1C}"/>
    <dgm:cxn modelId="{9F552B0A-5731-4820-B660-F764E9EE184A}" srcId="{8A40DC53-3E60-410C-948A-76EEC2CCC607}" destId="{F39AF521-1CC8-4C83-A5DD-9AAB94E42664}" srcOrd="2" destOrd="0" parTransId="{297420C2-CA00-4B69-AB72-55B9031A05BB}" sibTransId="{7D4C879D-0C21-4E55-B263-4B18C0729AA1}"/>
    <dgm:cxn modelId="{495F6C11-1B90-44FB-9090-FF63F96EC6F1}" srcId="{8A40DC53-3E60-410C-948A-76EEC2CCC607}" destId="{07FE3D44-89F0-4F53-AEAC-8FE66A974B61}" srcOrd="1" destOrd="0" parTransId="{4841D8B2-0484-454E-8207-EC779C732042}" sibTransId="{4A8AFB3F-9022-4E0C-89D5-C4A715AE9960}"/>
    <dgm:cxn modelId="{47A97D28-B940-4FC0-A781-EED60870D17E}" type="presOf" srcId="{51731C78-F517-4BF7-841D-ED1FC1EC0DF6}" destId="{29BA1E3A-8830-445C-A935-D08A12CA9F48}" srcOrd="0" destOrd="0" presId="urn:microsoft.com/office/officeart/2005/8/layout/vList3"/>
    <dgm:cxn modelId="{ED8AA1EB-71D7-41A6-8FB6-15FB0E27EC56}" type="presOf" srcId="{8A40DC53-3E60-410C-948A-76EEC2CCC607}" destId="{8682AD87-B63A-4489-9E50-CB5325FD5BD7}" srcOrd="0" destOrd="0" presId="urn:microsoft.com/office/officeart/2005/8/layout/vList3"/>
    <dgm:cxn modelId="{DDB7C7AF-636B-45DE-89B7-F2B9FB401045}" type="presOf" srcId="{F39AF521-1CC8-4C83-A5DD-9AAB94E42664}" destId="{6DF5563E-83A3-4506-A0E8-1523A2A4850C}" srcOrd="0" destOrd="0" presId="urn:microsoft.com/office/officeart/2005/8/layout/vList3"/>
    <dgm:cxn modelId="{7B2BDD5F-179E-4B20-BE02-EAAB3451A903}" type="presParOf" srcId="{8682AD87-B63A-4489-9E50-CB5325FD5BD7}" destId="{306659B2-2CF5-4AAF-BDC5-8B9C2DA48C6D}" srcOrd="0" destOrd="0" presId="urn:microsoft.com/office/officeart/2005/8/layout/vList3"/>
    <dgm:cxn modelId="{EAA4170D-5BA1-418B-8238-0D222EE8B81B}" type="presParOf" srcId="{306659B2-2CF5-4AAF-BDC5-8B9C2DA48C6D}" destId="{012C0624-83A0-4499-95D3-0D9A759706B1}" srcOrd="0" destOrd="0" presId="urn:microsoft.com/office/officeart/2005/8/layout/vList3"/>
    <dgm:cxn modelId="{B410AF69-93F8-4A5D-8AE1-8C145C5B4DB1}" type="presParOf" srcId="{306659B2-2CF5-4AAF-BDC5-8B9C2DA48C6D}" destId="{29BA1E3A-8830-445C-A935-D08A12CA9F48}" srcOrd="1" destOrd="0" presId="urn:microsoft.com/office/officeart/2005/8/layout/vList3"/>
    <dgm:cxn modelId="{65C806A3-F2A8-4A16-BB44-11D83D1D41C3}" type="presParOf" srcId="{8682AD87-B63A-4489-9E50-CB5325FD5BD7}" destId="{3F658FC4-5672-4064-AF8A-BA2BE492785C}" srcOrd="1" destOrd="0" presId="urn:microsoft.com/office/officeart/2005/8/layout/vList3"/>
    <dgm:cxn modelId="{8B2B5DBF-17B4-4D4A-BF03-D1FEA96F891B}" type="presParOf" srcId="{8682AD87-B63A-4489-9E50-CB5325FD5BD7}" destId="{A70AB02B-B76D-40DF-848C-237BB28D3477}" srcOrd="2" destOrd="0" presId="urn:microsoft.com/office/officeart/2005/8/layout/vList3"/>
    <dgm:cxn modelId="{5F3C6170-D7DB-4FCA-987C-4E36F5C739AC}" type="presParOf" srcId="{A70AB02B-B76D-40DF-848C-237BB28D3477}" destId="{D6EC632A-8FC5-4683-8678-97164AD3348C}" srcOrd="0" destOrd="0" presId="urn:microsoft.com/office/officeart/2005/8/layout/vList3"/>
    <dgm:cxn modelId="{368F1A9F-E783-4D80-B4AC-3A8E36F06D1D}" type="presParOf" srcId="{A70AB02B-B76D-40DF-848C-237BB28D3477}" destId="{75B72542-E4C3-4027-898A-9AAC91591E23}" srcOrd="1" destOrd="0" presId="urn:microsoft.com/office/officeart/2005/8/layout/vList3"/>
    <dgm:cxn modelId="{E25FB064-BA00-4ED5-8E76-CFCEA71A75C6}" type="presParOf" srcId="{8682AD87-B63A-4489-9E50-CB5325FD5BD7}" destId="{3C4D23A4-A339-4B09-A4EA-B22FA0CCCFB3}" srcOrd="3" destOrd="0" presId="urn:microsoft.com/office/officeart/2005/8/layout/vList3"/>
    <dgm:cxn modelId="{96FDEF83-E2D7-44C4-A44D-29A66C8DBC75}" type="presParOf" srcId="{8682AD87-B63A-4489-9E50-CB5325FD5BD7}" destId="{56486D30-B69E-49E4-BE89-13D8E8AEB707}" srcOrd="4" destOrd="0" presId="urn:microsoft.com/office/officeart/2005/8/layout/vList3"/>
    <dgm:cxn modelId="{9E1B7EDC-8054-4DCA-812A-487A1BD736C8}" type="presParOf" srcId="{56486D30-B69E-49E4-BE89-13D8E8AEB707}" destId="{6A5D2DAC-4C9A-422E-A223-9ED1172AE6B1}" srcOrd="0" destOrd="0" presId="urn:microsoft.com/office/officeart/2005/8/layout/vList3"/>
    <dgm:cxn modelId="{A06337A3-42E1-4D0F-BEC5-0AF7EE9FF96B}" type="presParOf" srcId="{56486D30-B69E-49E4-BE89-13D8E8AEB707}" destId="{6DF5563E-83A3-4506-A0E8-1523A2A485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3A320A-9618-42C7-828C-DF3E6192641E}" type="doc">
      <dgm:prSet loTypeId="urn:microsoft.com/office/officeart/2005/8/layout/vList3" loCatId="picture" qsTypeId="urn:microsoft.com/office/officeart/2005/8/quickstyle/simple1" qsCatId="simple" csTypeId="urn:microsoft.com/office/officeart/2005/8/colors/colorful2" csCatId="colorful" phldr="1"/>
      <dgm:spPr/>
    </dgm:pt>
    <dgm:pt modelId="{C35B152B-025B-410E-B0BD-77124F127129}">
      <dgm:prSet phldrT="[Texto]"/>
      <dgm:spPr/>
      <dgm:t>
        <a:bodyPr/>
        <a:lstStyle/>
        <a:p>
          <a:pPr algn="just"/>
          <a:r>
            <a:rPr lang="es-ES" dirty="0" smtClean="0"/>
            <a:t>De la literatura científica en los idiomas ingles español, se seleccionaron 77 artículos, descartando duplicados resultando seleccionados 29 artículos distribuidos en las siguientes base de datos: Scopus (3), Pub Med (16), Lilacs (1), Scielo (1), Google Scholar (8).</a:t>
          </a:r>
          <a:endParaRPr lang="es-ES" dirty="0"/>
        </a:p>
      </dgm:t>
    </dgm:pt>
    <dgm:pt modelId="{769C63A3-47D4-49D1-AB4F-810F257A9C85}" type="parTrans" cxnId="{2DF0D982-D687-43B3-8B7B-F388AEC43384}">
      <dgm:prSet/>
      <dgm:spPr/>
      <dgm:t>
        <a:bodyPr/>
        <a:lstStyle/>
        <a:p>
          <a:endParaRPr lang="es-ES"/>
        </a:p>
      </dgm:t>
    </dgm:pt>
    <dgm:pt modelId="{47F76B4A-7D90-4607-A15E-A09CB8311C3E}" type="sibTrans" cxnId="{2DF0D982-D687-43B3-8B7B-F388AEC43384}">
      <dgm:prSet/>
      <dgm:spPr/>
      <dgm:t>
        <a:bodyPr/>
        <a:lstStyle/>
        <a:p>
          <a:endParaRPr lang="es-ES"/>
        </a:p>
      </dgm:t>
    </dgm:pt>
    <dgm:pt modelId="{684565D8-2743-4ED2-81EE-FF1A521B1145}">
      <dgm:prSet phldrT="[Texto]"/>
      <dgm:spPr/>
      <dgm:t>
        <a:bodyPr/>
        <a:lstStyle/>
        <a:p>
          <a:pPr algn="just"/>
          <a:r>
            <a:rPr lang="es-ES" dirty="0" smtClean="0"/>
            <a:t>Se</a:t>
          </a:r>
          <a:r>
            <a:rPr lang="es-ES" baseline="0" dirty="0" smtClean="0"/>
            <a:t> identifico varios factores, que inciden en percibir mayor estrés laboral</a:t>
          </a:r>
          <a:r>
            <a:rPr lang="en-US" baseline="0" dirty="0" smtClean="0"/>
            <a:t>; </a:t>
          </a:r>
          <a:r>
            <a:rPr lang="es-EC" baseline="0" noProof="0" dirty="0" smtClean="0"/>
            <a:t>nuevas</a:t>
          </a:r>
          <a:r>
            <a:rPr lang="en-US" baseline="0" dirty="0" smtClean="0"/>
            <a:t> </a:t>
          </a:r>
          <a:r>
            <a:rPr lang="en-US" baseline="0" dirty="0" err="1" smtClean="0"/>
            <a:t>formas</a:t>
          </a:r>
          <a:r>
            <a:rPr lang="en-US" baseline="0" dirty="0" smtClean="0"/>
            <a:t> de </a:t>
          </a:r>
          <a:r>
            <a:rPr lang="es-EC" baseline="0" noProof="0" dirty="0" smtClean="0"/>
            <a:t>empleo</a:t>
          </a:r>
          <a:r>
            <a:rPr lang="en-US" baseline="0" dirty="0" smtClean="0"/>
            <a:t>, </a:t>
          </a:r>
          <a:r>
            <a:rPr lang="es-EC" baseline="0" noProof="0" dirty="0" smtClean="0"/>
            <a:t>confinamiento</a:t>
          </a:r>
          <a:r>
            <a:rPr lang="en-US" baseline="0" dirty="0" smtClean="0"/>
            <a:t>, </a:t>
          </a:r>
          <a:r>
            <a:rPr lang="es-EC" baseline="0" noProof="0" dirty="0" smtClean="0"/>
            <a:t>adaptabilidad</a:t>
          </a:r>
          <a:r>
            <a:rPr lang="en-US" baseline="0" dirty="0" smtClean="0"/>
            <a:t>, </a:t>
          </a:r>
          <a:r>
            <a:rPr lang="es-EC" baseline="0" noProof="0" dirty="0" smtClean="0"/>
            <a:t>reducción</a:t>
          </a:r>
          <a:r>
            <a:rPr lang="en-US" baseline="0" dirty="0" smtClean="0"/>
            <a:t> de </a:t>
          </a:r>
          <a:r>
            <a:rPr lang="es-EC" baseline="0" noProof="0" dirty="0" smtClean="0"/>
            <a:t>ingresos</a:t>
          </a:r>
          <a:r>
            <a:rPr lang="en-US" baseline="0" dirty="0" smtClean="0"/>
            <a:t> </a:t>
          </a:r>
          <a:r>
            <a:rPr lang="es-EC" baseline="0" noProof="0" dirty="0" smtClean="0"/>
            <a:t>económicos</a:t>
          </a:r>
          <a:r>
            <a:rPr lang="en-US" baseline="0" dirty="0" smtClean="0"/>
            <a:t>, </a:t>
          </a:r>
          <a:r>
            <a:rPr lang="es-EC" baseline="0" noProof="0" dirty="0" smtClean="0"/>
            <a:t>exceso</a:t>
          </a:r>
          <a:r>
            <a:rPr lang="en-US" baseline="0" dirty="0" smtClean="0"/>
            <a:t> de </a:t>
          </a:r>
          <a:r>
            <a:rPr lang="es-EC" baseline="0" noProof="0" dirty="0" smtClean="0"/>
            <a:t>carga</a:t>
          </a:r>
          <a:r>
            <a:rPr lang="en-US" baseline="0" dirty="0" smtClean="0"/>
            <a:t> </a:t>
          </a:r>
          <a:r>
            <a:rPr lang="es-EC" baseline="0" noProof="0" dirty="0" smtClean="0"/>
            <a:t>laboral</a:t>
          </a:r>
          <a:r>
            <a:rPr lang="en-US" baseline="0" dirty="0" smtClean="0"/>
            <a:t>, </a:t>
          </a:r>
          <a:r>
            <a:rPr lang="es-EC" baseline="0" noProof="0" dirty="0" smtClean="0"/>
            <a:t>exceso</a:t>
          </a:r>
          <a:r>
            <a:rPr lang="en-US" baseline="0" dirty="0" smtClean="0"/>
            <a:t> de </a:t>
          </a:r>
          <a:r>
            <a:rPr lang="es-EC" baseline="0" noProof="0" dirty="0" smtClean="0"/>
            <a:t>noticias</a:t>
          </a:r>
          <a:r>
            <a:rPr lang="en-US" baseline="0" dirty="0" smtClean="0"/>
            <a:t> </a:t>
          </a:r>
          <a:r>
            <a:rPr lang="es-EC" baseline="0" noProof="0" dirty="0" smtClean="0"/>
            <a:t>sobre</a:t>
          </a:r>
          <a:r>
            <a:rPr lang="en-US" baseline="0" dirty="0" smtClean="0"/>
            <a:t> la </a:t>
          </a:r>
          <a:r>
            <a:rPr lang="es-SV" baseline="0" noProof="0" dirty="0" smtClean="0"/>
            <a:t>pandemia</a:t>
          </a:r>
          <a:r>
            <a:rPr lang="en-US" baseline="0" dirty="0" smtClean="0"/>
            <a:t>. </a:t>
          </a:r>
          <a:endParaRPr lang="es-ES" dirty="0"/>
        </a:p>
      </dgm:t>
    </dgm:pt>
    <dgm:pt modelId="{13C259B2-E951-4FD7-AEBD-24146669C72B}" type="parTrans" cxnId="{7BDEBC8B-4E14-4FB0-90B5-EB0068C8A4BC}">
      <dgm:prSet/>
      <dgm:spPr/>
      <dgm:t>
        <a:bodyPr/>
        <a:lstStyle/>
        <a:p>
          <a:endParaRPr lang="es-ES"/>
        </a:p>
      </dgm:t>
    </dgm:pt>
    <dgm:pt modelId="{096CB70B-6A80-4EA8-B6C9-817026B0EEB4}" type="sibTrans" cxnId="{7BDEBC8B-4E14-4FB0-90B5-EB0068C8A4BC}">
      <dgm:prSet/>
      <dgm:spPr/>
      <dgm:t>
        <a:bodyPr/>
        <a:lstStyle/>
        <a:p>
          <a:endParaRPr lang="es-ES"/>
        </a:p>
      </dgm:t>
    </dgm:pt>
    <dgm:pt modelId="{A917544B-930F-4C06-BF3E-2398CA7F2FC3}">
      <dgm:prSet phldrT="[Texto]"/>
      <dgm:spPr/>
      <dgm:t>
        <a:bodyPr/>
        <a:lstStyle/>
        <a:p>
          <a:pPr algn="just"/>
          <a:r>
            <a:rPr lang="es-ES" dirty="0" smtClean="0"/>
            <a:t>En un estudio realizado en hospitales ecuatorianos los galenos refieren un incremento en su jornada </a:t>
          </a:r>
          <a:r>
            <a:rPr lang="es-ES" dirty="0" smtClean="0"/>
            <a:t>laboral en una escala de 1-10, se encuentran en una </a:t>
          </a:r>
          <a:r>
            <a:rPr lang="es-ES" dirty="0" smtClean="0"/>
            <a:t>puntuación de 7-8 de </a:t>
          </a:r>
          <a:r>
            <a:rPr lang="es-ES" dirty="0" smtClean="0"/>
            <a:t>estrés laboral </a:t>
          </a:r>
          <a:r>
            <a:rPr lang="es-ES" baseline="30000" dirty="0" smtClean="0"/>
            <a:t>14</a:t>
          </a:r>
          <a:r>
            <a:rPr lang="es-ES" dirty="0" smtClean="0"/>
            <a:t> </a:t>
          </a:r>
          <a:r>
            <a:rPr lang="es-ES" dirty="0" smtClean="0"/>
            <a:t>se presenta también que los hombres evitan demostrar signos de debilidad </a:t>
          </a:r>
          <a:r>
            <a:rPr lang="es-ES" baseline="30000" dirty="0" smtClean="0"/>
            <a:t>3</a:t>
          </a:r>
          <a:r>
            <a:rPr lang="es-ES" b="1" baseline="0" dirty="0" smtClean="0"/>
            <a:t>concidiendo</a:t>
          </a:r>
          <a:r>
            <a:rPr lang="es-ES" baseline="0" dirty="0" smtClean="0"/>
            <a:t> una investigación realizada en Arabia Saudita en médicos cirujanos y residentes encontrándose </a:t>
          </a:r>
          <a:r>
            <a:rPr lang="es-ES" baseline="0" dirty="0" smtClean="0"/>
            <a:t>los </a:t>
          </a:r>
          <a:r>
            <a:rPr lang="es-ES" baseline="0" dirty="0" smtClean="0"/>
            <a:t>mayores niveles de estrés asociado a largos periodos de trabajo </a:t>
          </a:r>
          <a:r>
            <a:rPr lang="es-ES" baseline="30000" dirty="0" smtClean="0"/>
            <a:t>25</a:t>
          </a:r>
          <a:endParaRPr lang="es-ES" baseline="30000" dirty="0"/>
        </a:p>
      </dgm:t>
    </dgm:pt>
    <dgm:pt modelId="{0416A7EE-E4B6-4A54-AFE7-CD895D152E27}" type="parTrans" cxnId="{580FBE22-94A5-42E0-B91A-D867CC861A0A}">
      <dgm:prSet/>
      <dgm:spPr/>
      <dgm:t>
        <a:bodyPr/>
        <a:lstStyle/>
        <a:p>
          <a:endParaRPr lang="es-ES"/>
        </a:p>
      </dgm:t>
    </dgm:pt>
    <dgm:pt modelId="{AAAED381-982D-42E2-B35F-BC2EC4AA28F3}" type="sibTrans" cxnId="{580FBE22-94A5-42E0-B91A-D867CC861A0A}">
      <dgm:prSet/>
      <dgm:spPr/>
      <dgm:t>
        <a:bodyPr/>
        <a:lstStyle/>
        <a:p>
          <a:endParaRPr lang="es-ES"/>
        </a:p>
      </dgm:t>
    </dgm:pt>
    <dgm:pt modelId="{381F9A90-E8F9-4EB1-8F2E-CA8A0328EAF7}">
      <dgm:prSet phldrT="[Texto]" custT="1"/>
      <dgm:spPr/>
      <dgm:t>
        <a:bodyPr/>
        <a:lstStyle/>
        <a:p>
          <a:pPr algn="l"/>
          <a:r>
            <a:rPr lang="es-ES" sz="1200" dirty="0" smtClean="0"/>
            <a:t>En los estudios realizados en la población mexicana </a:t>
          </a:r>
          <a:r>
            <a:rPr lang="es-ES" sz="1200" baseline="30000" dirty="0" smtClean="0"/>
            <a:t>10  </a:t>
          </a:r>
          <a:r>
            <a:rPr lang="es-ES" sz="1200" baseline="0" dirty="0" smtClean="0"/>
            <a:t>y la revisión sistemática de </a:t>
          </a:r>
          <a:r>
            <a:rPr lang="es-ES" sz="1200" baseline="0" dirty="0" err="1" smtClean="0"/>
            <a:t>Vindegaard</a:t>
          </a:r>
          <a:r>
            <a:rPr lang="es-ES" sz="1200" baseline="0" dirty="0" smtClean="0"/>
            <a:t> </a:t>
          </a:r>
          <a:r>
            <a:rPr lang="es-ES" sz="1200" baseline="30000" dirty="0" smtClean="0"/>
            <a:t>23 </a:t>
          </a:r>
          <a:r>
            <a:rPr lang="es-ES" sz="1200" baseline="0" dirty="0" smtClean="0"/>
            <a:t>demuestran que los índices de estrés laboral del personal médico son mayores por la falta de recursos que disponían para atender a los enfermos por COVID-19.- </a:t>
          </a:r>
          <a:r>
            <a:rPr lang="es-ES" sz="1200" b="1" baseline="0" dirty="0" smtClean="0"/>
            <a:t>Apoyando</a:t>
          </a:r>
          <a:r>
            <a:rPr lang="es-ES" sz="1200" baseline="0" dirty="0" smtClean="0"/>
            <a:t> la investigación realizada en China el personal médico resulto el grupo más vulnerable a la depresión y los desafíos éticos afrontaban al atender sin recursos suficientes </a:t>
          </a:r>
          <a:r>
            <a:rPr lang="es-ES" sz="1200" baseline="30000" dirty="0" smtClean="0"/>
            <a:t>26 </a:t>
          </a:r>
          <a:endParaRPr lang="es-ES" sz="1200" baseline="0" dirty="0"/>
        </a:p>
      </dgm:t>
    </dgm:pt>
    <dgm:pt modelId="{384BF700-2CFE-4F55-B070-E628B2D0352A}" type="parTrans" cxnId="{639EA3E9-0B64-421E-83EF-B85C510C8B26}">
      <dgm:prSet/>
      <dgm:spPr/>
      <dgm:t>
        <a:bodyPr/>
        <a:lstStyle/>
        <a:p>
          <a:endParaRPr lang="es-ES"/>
        </a:p>
      </dgm:t>
    </dgm:pt>
    <dgm:pt modelId="{C9311511-6393-436F-9B2F-9B5F6B80091B}" type="sibTrans" cxnId="{639EA3E9-0B64-421E-83EF-B85C510C8B26}">
      <dgm:prSet/>
      <dgm:spPr/>
      <dgm:t>
        <a:bodyPr/>
        <a:lstStyle/>
        <a:p>
          <a:endParaRPr lang="es-ES"/>
        </a:p>
      </dgm:t>
    </dgm:pt>
    <dgm:pt modelId="{1550E9CE-71EB-4AE7-AEA9-117E5957F971}" type="pres">
      <dgm:prSet presAssocID="{513A320A-9618-42C7-828C-DF3E6192641E}" presName="linearFlow" presStyleCnt="0">
        <dgm:presLayoutVars>
          <dgm:dir/>
          <dgm:resizeHandles val="exact"/>
        </dgm:presLayoutVars>
      </dgm:prSet>
      <dgm:spPr/>
    </dgm:pt>
    <dgm:pt modelId="{3C001509-BD98-49A6-9E8B-C655D531CFA3}" type="pres">
      <dgm:prSet presAssocID="{C35B152B-025B-410E-B0BD-77124F127129}" presName="composite" presStyleCnt="0"/>
      <dgm:spPr/>
    </dgm:pt>
    <dgm:pt modelId="{46C483CC-AFC0-4391-B057-C67842394088}" type="pres">
      <dgm:prSet presAssocID="{C35B152B-025B-410E-B0BD-77124F127129}" presName="imgShp" presStyleLbl="fgImgPlace1" presStyleIdx="0" presStyleCnt="4" custLinFactX="-100000" custLinFactNeighborX="-118649" custLinFactNeighborY="10299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EA94AD04-7A79-4499-99F5-3A882F9646A6}" type="pres">
      <dgm:prSet presAssocID="{C35B152B-025B-410E-B0BD-77124F127129}" presName="txShp" presStyleLbl="node1" presStyleIdx="0" presStyleCnt="4" custScaleX="129675" custLinFactNeighborY="97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0D6D76-3B52-4A83-A679-A573D973CA28}" type="pres">
      <dgm:prSet presAssocID="{47F76B4A-7D90-4607-A15E-A09CB8311C3E}" presName="spacing" presStyleCnt="0"/>
      <dgm:spPr/>
    </dgm:pt>
    <dgm:pt modelId="{4B525DAD-0B67-4E40-BCF9-70606F4AB8E3}" type="pres">
      <dgm:prSet presAssocID="{684565D8-2743-4ED2-81EE-FF1A521B1145}" presName="composite" presStyleCnt="0"/>
      <dgm:spPr/>
    </dgm:pt>
    <dgm:pt modelId="{DED74E37-ED93-4BFB-833F-770AB801E163}" type="pres">
      <dgm:prSet presAssocID="{684565D8-2743-4ED2-81EE-FF1A521B1145}" presName="imgShp" presStyleLbl="fgImgPlace1" presStyleIdx="1" presStyleCnt="4" custLinFactX="-100000" custLinFactNeighborX="-113078" custLinFactNeighborY="1393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8BAD8BB-C8C6-43CC-A66D-988F2DF7DF5C}" type="pres">
      <dgm:prSet presAssocID="{684565D8-2743-4ED2-81EE-FF1A521B1145}" presName="txShp" presStyleLbl="node1" presStyleIdx="1" presStyleCnt="4" custScaleX="1292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ED1D98-EC0E-455A-BFD1-0177D1B28AF5}" type="pres">
      <dgm:prSet presAssocID="{096CB70B-6A80-4EA8-B6C9-817026B0EEB4}" presName="spacing" presStyleCnt="0"/>
      <dgm:spPr/>
    </dgm:pt>
    <dgm:pt modelId="{511DA874-8EC7-4408-A649-22F4B5596D05}" type="pres">
      <dgm:prSet presAssocID="{A917544B-930F-4C06-BF3E-2398CA7F2FC3}" presName="composite" presStyleCnt="0"/>
      <dgm:spPr/>
    </dgm:pt>
    <dgm:pt modelId="{3920F5C3-268B-4915-B57C-84990F176F68}" type="pres">
      <dgm:prSet presAssocID="{A917544B-930F-4C06-BF3E-2398CA7F2FC3}" presName="imgShp" presStyleLbl="fgImgPlace1" presStyleIdx="2" presStyleCnt="4" custLinFactX="-100000" custLinFactNeighborX="-124219" custLinFactNeighborY="5571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61668BF2-C904-4CC1-BF28-C6C3425785BD}" type="pres">
      <dgm:prSet presAssocID="{A917544B-930F-4C06-BF3E-2398CA7F2FC3}" presName="txShp" presStyleLbl="node1" presStyleIdx="2" presStyleCnt="4" custScaleX="1292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08CEAC-202F-4C5D-940F-2F105DFBBE7A}" type="pres">
      <dgm:prSet presAssocID="{AAAED381-982D-42E2-B35F-BC2EC4AA28F3}" presName="spacing" presStyleCnt="0"/>
      <dgm:spPr/>
    </dgm:pt>
    <dgm:pt modelId="{13F72801-65C8-4B21-BFB1-981DFB6C1715}" type="pres">
      <dgm:prSet presAssocID="{381F9A90-E8F9-4EB1-8F2E-CA8A0328EAF7}" presName="composite" presStyleCnt="0"/>
      <dgm:spPr/>
    </dgm:pt>
    <dgm:pt modelId="{88B20DF8-9C13-4B6C-86B7-A5429D212CE4}" type="pres">
      <dgm:prSet presAssocID="{381F9A90-E8F9-4EB1-8F2E-CA8A0328EAF7}" presName="imgShp" presStyleLbl="fgImgPlace1" presStyleIdx="3" presStyleCnt="4" custLinFactX="-100000" custLinFactNeighborX="-122826" custLinFactNeighborY="-278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3220911-82DE-4B36-A5FB-0C95DE52AD7F}" type="pres">
      <dgm:prSet presAssocID="{381F9A90-E8F9-4EB1-8F2E-CA8A0328EAF7}" presName="txShp" presStyleLbl="node1" presStyleIdx="3" presStyleCnt="4" custScaleX="128977" custLinFactNeighborX="1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9EA3E9-0B64-421E-83EF-B85C510C8B26}" srcId="{513A320A-9618-42C7-828C-DF3E6192641E}" destId="{381F9A90-E8F9-4EB1-8F2E-CA8A0328EAF7}" srcOrd="3" destOrd="0" parTransId="{384BF700-2CFE-4F55-B070-E628B2D0352A}" sibTransId="{C9311511-6393-436F-9B2F-9B5F6B80091B}"/>
    <dgm:cxn modelId="{FC42FFF8-1EE3-44E5-99CA-B5F3E217145A}" type="presOf" srcId="{513A320A-9618-42C7-828C-DF3E6192641E}" destId="{1550E9CE-71EB-4AE7-AEA9-117E5957F971}" srcOrd="0" destOrd="0" presId="urn:microsoft.com/office/officeart/2005/8/layout/vList3"/>
    <dgm:cxn modelId="{69750CBD-F32C-4E74-917F-3889A7C061DF}" type="presOf" srcId="{C35B152B-025B-410E-B0BD-77124F127129}" destId="{EA94AD04-7A79-4499-99F5-3A882F9646A6}" srcOrd="0" destOrd="0" presId="urn:microsoft.com/office/officeart/2005/8/layout/vList3"/>
    <dgm:cxn modelId="{7BDEBC8B-4E14-4FB0-90B5-EB0068C8A4BC}" srcId="{513A320A-9618-42C7-828C-DF3E6192641E}" destId="{684565D8-2743-4ED2-81EE-FF1A521B1145}" srcOrd="1" destOrd="0" parTransId="{13C259B2-E951-4FD7-AEBD-24146669C72B}" sibTransId="{096CB70B-6A80-4EA8-B6C9-817026B0EEB4}"/>
    <dgm:cxn modelId="{DA26F2C4-D1B5-46C8-8326-A061AAF7AD1B}" type="presOf" srcId="{A917544B-930F-4C06-BF3E-2398CA7F2FC3}" destId="{61668BF2-C904-4CC1-BF28-C6C3425785BD}" srcOrd="0" destOrd="0" presId="urn:microsoft.com/office/officeart/2005/8/layout/vList3"/>
    <dgm:cxn modelId="{2DF0D982-D687-43B3-8B7B-F388AEC43384}" srcId="{513A320A-9618-42C7-828C-DF3E6192641E}" destId="{C35B152B-025B-410E-B0BD-77124F127129}" srcOrd="0" destOrd="0" parTransId="{769C63A3-47D4-49D1-AB4F-810F257A9C85}" sibTransId="{47F76B4A-7D90-4607-A15E-A09CB8311C3E}"/>
    <dgm:cxn modelId="{8EB78413-364D-464F-976C-58064138C136}" type="presOf" srcId="{381F9A90-E8F9-4EB1-8F2E-CA8A0328EAF7}" destId="{43220911-82DE-4B36-A5FB-0C95DE52AD7F}" srcOrd="0" destOrd="0" presId="urn:microsoft.com/office/officeart/2005/8/layout/vList3"/>
    <dgm:cxn modelId="{ABCF4D2E-01D1-4ADB-A327-38386383EC4A}" type="presOf" srcId="{684565D8-2743-4ED2-81EE-FF1A521B1145}" destId="{C8BAD8BB-C8C6-43CC-A66D-988F2DF7DF5C}" srcOrd="0" destOrd="0" presId="urn:microsoft.com/office/officeart/2005/8/layout/vList3"/>
    <dgm:cxn modelId="{580FBE22-94A5-42E0-B91A-D867CC861A0A}" srcId="{513A320A-9618-42C7-828C-DF3E6192641E}" destId="{A917544B-930F-4C06-BF3E-2398CA7F2FC3}" srcOrd="2" destOrd="0" parTransId="{0416A7EE-E4B6-4A54-AFE7-CD895D152E27}" sibTransId="{AAAED381-982D-42E2-B35F-BC2EC4AA28F3}"/>
    <dgm:cxn modelId="{4D454C57-5083-45AD-86C0-4AFFC35ACF11}" type="presParOf" srcId="{1550E9CE-71EB-4AE7-AEA9-117E5957F971}" destId="{3C001509-BD98-49A6-9E8B-C655D531CFA3}" srcOrd="0" destOrd="0" presId="urn:microsoft.com/office/officeart/2005/8/layout/vList3"/>
    <dgm:cxn modelId="{F8B677FB-9F85-4851-A2B2-697D16884157}" type="presParOf" srcId="{3C001509-BD98-49A6-9E8B-C655D531CFA3}" destId="{46C483CC-AFC0-4391-B057-C67842394088}" srcOrd="0" destOrd="0" presId="urn:microsoft.com/office/officeart/2005/8/layout/vList3"/>
    <dgm:cxn modelId="{5BD2C0C7-AFB5-4213-9746-F62FCE921804}" type="presParOf" srcId="{3C001509-BD98-49A6-9E8B-C655D531CFA3}" destId="{EA94AD04-7A79-4499-99F5-3A882F9646A6}" srcOrd="1" destOrd="0" presId="urn:microsoft.com/office/officeart/2005/8/layout/vList3"/>
    <dgm:cxn modelId="{A73730CC-B8BD-4A9E-ABD4-33897DD09177}" type="presParOf" srcId="{1550E9CE-71EB-4AE7-AEA9-117E5957F971}" destId="{570D6D76-3B52-4A83-A679-A573D973CA28}" srcOrd="1" destOrd="0" presId="urn:microsoft.com/office/officeart/2005/8/layout/vList3"/>
    <dgm:cxn modelId="{B48C55CB-E48C-445E-A432-6954CEBBCF24}" type="presParOf" srcId="{1550E9CE-71EB-4AE7-AEA9-117E5957F971}" destId="{4B525DAD-0B67-4E40-BCF9-70606F4AB8E3}" srcOrd="2" destOrd="0" presId="urn:microsoft.com/office/officeart/2005/8/layout/vList3"/>
    <dgm:cxn modelId="{9F0AA198-DB09-4514-B128-BFDC014623DD}" type="presParOf" srcId="{4B525DAD-0B67-4E40-BCF9-70606F4AB8E3}" destId="{DED74E37-ED93-4BFB-833F-770AB801E163}" srcOrd="0" destOrd="0" presId="urn:microsoft.com/office/officeart/2005/8/layout/vList3"/>
    <dgm:cxn modelId="{AA8AF809-D41D-40F9-A9B2-953B189F64AC}" type="presParOf" srcId="{4B525DAD-0B67-4E40-BCF9-70606F4AB8E3}" destId="{C8BAD8BB-C8C6-43CC-A66D-988F2DF7DF5C}" srcOrd="1" destOrd="0" presId="urn:microsoft.com/office/officeart/2005/8/layout/vList3"/>
    <dgm:cxn modelId="{B7C71751-6BEE-4B4C-8AE4-3016598BB755}" type="presParOf" srcId="{1550E9CE-71EB-4AE7-AEA9-117E5957F971}" destId="{97ED1D98-EC0E-455A-BFD1-0177D1B28AF5}" srcOrd="3" destOrd="0" presId="urn:microsoft.com/office/officeart/2005/8/layout/vList3"/>
    <dgm:cxn modelId="{0296B5C1-0B32-4205-992D-4B4341FB31EF}" type="presParOf" srcId="{1550E9CE-71EB-4AE7-AEA9-117E5957F971}" destId="{511DA874-8EC7-4408-A649-22F4B5596D05}" srcOrd="4" destOrd="0" presId="urn:microsoft.com/office/officeart/2005/8/layout/vList3"/>
    <dgm:cxn modelId="{1780446E-FC1B-43B5-90C4-A9D393B69FBC}" type="presParOf" srcId="{511DA874-8EC7-4408-A649-22F4B5596D05}" destId="{3920F5C3-268B-4915-B57C-84990F176F68}" srcOrd="0" destOrd="0" presId="urn:microsoft.com/office/officeart/2005/8/layout/vList3"/>
    <dgm:cxn modelId="{7B10C8BE-A733-4C58-9EA9-DA56109721C3}" type="presParOf" srcId="{511DA874-8EC7-4408-A649-22F4B5596D05}" destId="{61668BF2-C904-4CC1-BF28-C6C3425785BD}" srcOrd="1" destOrd="0" presId="urn:microsoft.com/office/officeart/2005/8/layout/vList3"/>
    <dgm:cxn modelId="{57C8D4B1-CD3C-45C3-A109-FE0E3CCEDD82}" type="presParOf" srcId="{1550E9CE-71EB-4AE7-AEA9-117E5957F971}" destId="{4708CEAC-202F-4C5D-940F-2F105DFBBE7A}" srcOrd="5" destOrd="0" presId="urn:microsoft.com/office/officeart/2005/8/layout/vList3"/>
    <dgm:cxn modelId="{0AB25654-9AF3-461C-A749-7C02A404154A}" type="presParOf" srcId="{1550E9CE-71EB-4AE7-AEA9-117E5957F971}" destId="{13F72801-65C8-4B21-BFB1-981DFB6C1715}" srcOrd="6" destOrd="0" presId="urn:microsoft.com/office/officeart/2005/8/layout/vList3"/>
    <dgm:cxn modelId="{F4DBC0D2-8333-42D9-93B8-02FC501AAA41}" type="presParOf" srcId="{13F72801-65C8-4B21-BFB1-981DFB6C1715}" destId="{88B20DF8-9C13-4B6C-86B7-A5429D212CE4}" srcOrd="0" destOrd="0" presId="urn:microsoft.com/office/officeart/2005/8/layout/vList3"/>
    <dgm:cxn modelId="{2D07370A-8A21-4B07-96D7-7A60A9A75705}" type="presParOf" srcId="{13F72801-65C8-4B21-BFB1-981DFB6C1715}" destId="{43220911-82DE-4B36-A5FB-0C95DE52AD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3A320A-9618-42C7-828C-DF3E6192641E}" type="doc">
      <dgm:prSet loTypeId="urn:microsoft.com/office/officeart/2005/8/layout/vList3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35B152B-025B-410E-B0BD-77124F127129}">
      <dgm:prSet phldrT="[Texto]"/>
      <dgm:spPr/>
      <dgm:t>
        <a:bodyPr/>
        <a:lstStyle/>
        <a:p>
          <a:pPr algn="just"/>
          <a:r>
            <a:rPr lang="es-ES" baseline="0" dirty="0" smtClean="0"/>
            <a:t>En China y la Comunidad Autónoma Vasca, se aplico la escala de depresión y ansiedad y estrés (DASS-21), reportaron síntomas depresivos, ansiedad y estrés laboral </a:t>
          </a:r>
          <a:r>
            <a:rPr lang="es-ES" baseline="30000" dirty="0" smtClean="0"/>
            <a:t>6</a:t>
          </a:r>
          <a:r>
            <a:rPr lang="es-ES" baseline="0" dirty="0" smtClean="0"/>
            <a:t>, el estudio de carga de salud mental en distintas profesiones reporto incremento depresión, ansiedad y estrés laboral 17.- En investigaciones relacionadas con Burnout y estrés post traumático por COVID-19, mencionan innumerables retos que enfrentaran todas las profesiones</a:t>
          </a:r>
          <a:r>
            <a:rPr lang="es-ES" baseline="0" dirty="0" smtClean="0"/>
            <a:t>, por las </a:t>
          </a:r>
          <a:r>
            <a:rPr lang="es-ES" baseline="0" dirty="0" smtClean="0"/>
            <a:t>nuevas condiciones de trabajo </a:t>
          </a:r>
          <a:r>
            <a:rPr lang="es-ES" baseline="30000" dirty="0" smtClean="0"/>
            <a:t>29</a:t>
          </a:r>
          <a:r>
            <a:rPr lang="es-ES" baseline="0" dirty="0" smtClean="0"/>
            <a:t>.   </a:t>
          </a:r>
          <a:endParaRPr lang="es-ES" dirty="0"/>
        </a:p>
      </dgm:t>
    </dgm:pt>
    <dgm:pt modelId="{769C63A3-47D4-49D1-AB4F-810F257A9C85}" type="parTrans" cxnId="{2DF0D982-D687-43B3-8B7B-F388AEC43384}">
      <dgm:prSet/>
      <dgm:spPr/>
      <dgm:t>
        <a:bodyPr/>
        <a:lstStyle/>
        <a:p>
          <a:endParaRPr lang="es-ES"/>
        </a:p>
      </dgm:t>
    </dgm:pt>
    <dgm:pt modelId="{47F76B4A-7D90-4607-A15E-A09CB8311C3E}" type="sibTrans" cxnId="{2DF0D982-D687-43B3-8B7B-F388AEC43384}">
      <dgm:prSet/>
      <dgm:spPr/>
      <dgm:t>
        <a:bodyPr/>
        <a:lstStyle/>
        <a:p>
          <a:endParaRPr lang="es-ES"/>
        </a:p>
      </dgm:t>
    </dgm:pt>
    <dgm:pt modelId="{65DDFB37-ABED-48F7-9B4B-F3A0FC3C425F}">
      <dgm:prSet phldrT="[Texto]"/>
      <dgm:spPr/>
      <dgm:t>
        <a:bodyPr/>
        <a:lstStyle/>
        <a:p>
          <a:pPr algn="just"/>
          <a:r>
            <a:rPr lang="es-ES" dirty="0" smtClean="0"/>
            <a:t>Perfil sociodemográfico, las mujeres personas jóvenes con menor nivel de instrucción generan mayor nivel de estrés </a:t>
          </a:r>
          <a:r>
            <a:rPr lang="es-ES" baseline="30000" dirty="0" smtClean="0"/>
            <a:t>11</a:t>
          </a:r>
          <a:r>
            <a:rPr lang="es-ES" dirty="0" smtClean="0"/>
            <a:t> , el estudio realizado en México las mujeres presentan 20,3%  reportan niveles de estrés laboral, el 82,4%  consideran que la COVID-19 afecto su condición laboral </a:t>
          </a:r>
          <a:r>
            <a:rPr lang="es-ES" baseline="30000" dirty="0" smtClean="0"/>
            <a:t>24</a:t>
          </a:r>
          <a:r>
            <a:rPr lang="es-ES" dirty="0" smtClean="0"/>
            <a:t> .- Apoyando los resultados la encuesta Escala de impacto de sucesos (IES-R), y la Escala de autoevaluación y ansiedad (SAS) aplicada en el hospital universitario de Verona,  Italia el personal femenino relacionado directamente con pacientes COVID-19, es el más propenso a generar estrés laboral </a:t>
          </a:r>
          <a:r>
            <a:rPr lang="es-ES" baseline="30000" dirty="0" smtClean="0"/>
            <a:t>28</a:t>
          </a:r>
          <a:r>
            <a:rPr lang="es-ES" dirty="0" smtClean="0"/>
            <a:t>.</a:t>
          </a:r>
          <a:endParaRPr lang="es-ES" dirty="0"/>
        </a:p>
      </dgm:t>
    </dgm:pt>
    <dgm:pt modelId="{4D4D525F-2A7F-4D6D-86CD-DD79C7E542D3}" type="parTrans" cxnId="{01E4AA80-B7D8-4DB5-B0AD-1E142241B581}">
      <dgm:prSet/>
      <dgm:spPr/>
      <dgm:t>
        <a:bodyPr/>
        <a:lstStyle/>
        <a:p>
          <a:endParaRPr lang="es-ES"/>
        </a:p>
      </dgm:t>
    </dgm:pt>
    <dgm:pt modelId="{CBDB6BDD-DE47-4C48-B02D-787A119B76B3}" type="sibTrans" cxnId="{01E4AA80-B7D8-4DB5-B0AD-1E142241B581}">
      <dgm:prSet/>
      <dgm:spPr/>
      <dgm:t>
        <a:bodyPr/>
        <a:lstStyle/>
        <a:p>
          <a:endParaRPr lang="es-ES"/>
        </a:p>
      </dgm:t>
    </dgm:pt>
    <dgm:pt modelId="{F3EF4ACF-E35B-4267-B6F3-5E6534B0CFD7}">
      <dgm:prSet phldrT="[Texto]"/>
      <dgm:spPr/>
      <dgm:t>
        <a:bodyPr/>
        <a:lstStyle/>
        <a:p>
          <a:pPr algn="just"/>
          <a:r>
            <a:rPr lang="es-ES" dirty="0" smtClean="0"/>
            <a:t>Docentes que utilizan medios virtuales como herramientas pedagógicas, refieren agotamiento, ansiedad,  incertidumbre </a:t>
          </a:r>
          <a:r>
            <a:rPr lang="es-ES" baseline="30000" dirty="0" smtClean="0"/>
            <a:t>22 </a:t>
          </a:r>
          <a:r>
            <a:rPr lang="es-ES" baseline="0" dirty="0" smtClean="0"/>
            <a:t>, falta de apoyo institucional </a:t>
          </a:r>
          <a:r>
            <a:rPr lang="es-ES" baseline="30000" dirty="0" smtClean="0"/>
            <a:t>21 .</a:t>
          </a:r>
          <a:r>
            <a:rPr lang="es-ES" baseline="0" dirty="0" smtClean="0"/>
            <a:t>- </a:t>
          </a:r>
          <a:r>
            <a:rPr lang="es-ES" b="1" baseline="0" dirty="0" smtClean="0"/>
            <a:t>Concuerda </a:t>
          </a:r>
          <a:r>
            <a:rPr lang="es-ES" b="0" baseline="0" dirty="0" smtClean="0"/>
            <a:t> un estudio realizado en la Universidad del Oeste de </a:t>
          </a:r>
          <a:r>
            <a:rPr lang="es-ES" b="0" baseline="0" dirty="0" err="1" smtClean="0"/>
            <a:t>Maharastra</a:t>
          </a:r>
          <a:r>
            <a:rPr lang="es-ES" b="0" baseline="0" dirty="0" smtClean="0"/>
            <a:t> en India factores estresantes por cambio frecuentes de normas de enseñanza, trabajo investigativo obligatorio, falta de atención de los estudiantes  </a:t>
          </a:r>
          <a:r>
            <a:rPr lang="es-ES" b="0" baseline="30000" dirty="0" smtClean="0"/>
            <a:t>27</a:t>
          </a:r>
          <a:r>
            <a:rPr lang="es-ES" baseline="0" dirty="0" smtClean="0"/>
            <a:t> </a:t>
          </a:r>
          <a:endParaRPr lang="es-ES" baseline="0" dirty="0"/>
        </a:p>
      </dgm:t>
    </dgm:pt>
    <dgm:pt modelId="{0DAD3134-1518-4556-954C-55E3BC7B32E0}" type="parTrans" cxnId="{C1D9A12D-4435-4DD2-A58E-2CECAC3F6CC4}">
      <dgm:prSet/>
      <dgm:spPr/>
      <dgm:t>
        <a:bodyPr/>
        <a:lstStyle/>
        <a:p>
          <a:endParaRPr lang="es-ES"/>
        </a:p>
      </dgm:t>
    </dgm:pt>
    <dgm:pt modelId="{2EB3A166-1B0D-43F4-AA2A-AA58700E545C}" type="sibTrans" cxnId="{C1D9A12D-4435-4DD2-A58E-2CECAC3F6CC4}">
      <dgm:prSet/>
      <dgm:spPr/>
      <dgm:t>
        <a:bodyPr/>
        <a:lstStyle/>
        <a:p>
          <a:endParaRPr lang="es-ES"/>
        </a:p>
      </dgm:t>
    </dgm:pt>
    <dgm:pt modelId="{1550E9CE-71EB-4AE7-AEA9-117E5957F971}" type="pres">
      <dgm:prSet presAssocID="{513A320A-9618-42C7-828C-DF3E6192641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001509-BD98-49A6-9E8B-C655D531CFA3}" type="pres">
      <dgm:prSet presAssocID="{C35B152B-025B-410E-B0BD-77124F127129}" presName="composite" presStyleCnt="0"/>
      <dgm:spPr/>
    </dgm:pt>
    <dgm:pt modelId="{46C483CC-AFC0-4391-B057-C67842394088}" type="pres">
      <dgm:prSet presAssocID="{C35B152B-025B-410E-B0BD-77124F127129}" presName="imgShp" presStyleLbl="fgImgPlace1" presStyleIdx="0" presStyleCnt="3" custLinFactX="-100000" custLinFactNeighborX="-118649" custLinFactNeighborY="102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EA94AD04-7A79-4499-99F5-3A882F9646A6}" type="pres">
      <dgm:prSet presAssocID="{C35B152B-025B-410E-B0BD-77124F127129}" presName="txShp" presStyleLbl="node1" presStyleIdx="0" presStyleCnt="3" custScaleX="129675" custLinFactNeighborX="5117" custLinFactNeighborY="97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0D6D76-3B52-4A83-A679-A573D973CA28}" type="pres">
      <dgm:prSet presAssocID="{47F76B4A-7D90-4607-A15E-A09CB8311C3E}" presName="spacing" presStyleCnt="0"/>
      <dgm:spPr/>
    </dgm:pt>
    <dgm:pt modelId="{B35CC918-EFC5-4136-A598-70622BBB5923}" type="pres">
      <dgm:prSet presAssocID="{65DDFB37-ABED-48F7-9B4B-F3A0FC3C425F}" presName="composite" presStyleCnt="0"/>
      <dgm:spPr/>
    </dgm:pt>
    <dgm:pt modelId="{45783A24-A471-46FD-B16E-6AEFD8AD641B}" type="pres">
      <dgm:prSet presAssocID="{65DDFB37-ABED-48F7-9B4B-F3A0FC3C425F}" presName="imgShp" presStyleLbl="fgImgPlace1" presStyleIdx="1" presStyleCnt="3" custLinFactX="-5663" custLinFactNeighborX="-100000" custLinFactNeighborY="468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972F7539-5327-41F5-A4F9-CED777AAE02F}" type="pres">
      <dgm:prSet presAssocID="{65DDFB37-ABED-48F7-9B4B-F3A0FC3C425F}" presName="txShp" presStyleLbl="node1" presStyleIdx="1" presStyleCnt="3" custScaleX="127581" custLinFactNeighborX="5699" custLinFactNeighborY="-13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91E49B-405F-4840-AD64-3A80BB12C39B}" type="pres">
      <dgm:prSet presAssocID="{CBDB6BDD-DE47-4C48-B02D-787A119B76B3}" presName="spacing" presStyleCnt="0"/>
      <dgm:spPr/>
    </dgm:pt>
    <dgm:pt modelId="{F16199D6-E2FD-440D-86A6-9A20E556CD83}" type="pres">
      <dgm:prSet presAssocID="{F3EF4ACF-E35B-4267-B6F3-5E6534B0CFD7}" presName="composite" presStyleCnt="0"/>
      <dgm:spPr/>
    </dgm:pt>
    <dgm:pt modelId="{0CF7CB39-FC3E-4FEC-BCBB-6695AAF089C1}" type="pres">
      <dgm:prSet presAssocID="{F3EF4ACF-E35B-4267-B6F3-5E6534B0CFD7}" presName="imgShp" presStyleLbl="fgImgPlace1" presStyleIdx="2" presStyleCnt="3" custLinFactNeighborX="-94837" custLinFactNeighborY="-3590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CFA5FBE-CDA1-4BF2-B9F8-D4C6DA2AE895}" type="pres">
      <dgm:prSet presAssocID="{F3EF4ACF-E35B-4267-B6F3-5E6534B0CFD7}" presName="txShp" presStyleLbl="node1" presStyleIdx="2" presStyleCnt="3" custScaleX="130372" custLinFactNeighborX="4419" custLinFactNeighborY="-93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E4AA80-B7D8-4DB5-B0AD-1E142241B581}" srcId="{513A320A-9618-42C7-828C-DF3E6192641E}" destId="{65DDFB37-ABED-48F7-9B4B-F3A0FC3C425F}" srcOrd="1" destOrd="0" parTransId="{4D4D525F-2A7F-4D6D-86CD-DD79C7E542D3}" sibTransId="{CBDB6BDD-DE47-4C48-B02D-787A119B76B3}"/>
    <dgm:cxn modelId="{FC42FFF8-1EE3-44E5-99CA-B5F3E217145A}" type="presOf" srcId="{513A320A-9618-42C7-828C-DF3E6192641E}" destId="{1550E9CE-71EB-4AE7-AEA9-117E5957F971}" srcOrd="0" destOrd="0" presId="urn:microsoft.com/office/officeart/2005/8/layout/vList3"/>
    <dgm:cxn modelId="{69750CBD-F32C-4E74-917F-3889A7C061DF}" type="presOf" srcId="{C35B152B-025B-410E-B0BD-77124F127129}" destId="{EA94AD04-7A79-4499-99F5-3A882F9646A6}" srcOrd="0" destOrd="0" presId="urn:microsoft.com/office/officeart/2005/8/layout/vList3"/>
    <dgm:cxn modelId="{D66745AB-48DB-4700-8FB4-01314B8EE9D9}" type="presOf" srcId="{65DDFB37-ABED-48F7-9B4B-F3A0FC3C425F}" destId="{972F7539-5327-41F5-A4F9-CED777AAE02F}" srcOrd="0" destOrd="0" presId="urn:microsoft.com/office/officeart/2005/8/layout/vList3"/>
    <dgm:cxn modelId="{046D443E-433A-440A-960A-4EB5F3237738}" type="presOf" srcId="{F3EF4ACF-E35B-4267-B6F3-5E6534B0CFD7}" destId="{BCFA5FBE-CDA1-4BF2-B9F8-D4C6DA2AE895}" srcOrd="0" destOrd="0" presId="urn:microsoft.com/office/officeart/2005/8/layout/vList3"/>
    <dgm:cxn modelId="{C1D9A12D-4435-4DD2-A58E-2CECAC3F6CC4}" srcId="{513A320A-9618-42C7-828C-DF3E6192641E}" destId="{F3EF4ACF-E35B-4267-B6F3-5E6534B0CFD7}" srcOrd="2" destOrd="0" parTransId="{0DAD3134-1518-4556-954C-55E3BC7B32E0}" sibTransId="{2EB3A166-1B0D-43F4-AA2A-AA58700E545C}"/>
    <dgm:cxn modelId="{2DF0D982-D687-43B3-8B7B-F388AEC43384}" srcId="{513A320A-9618-42C7-828C-DF3E6192641E}" destId="{C35B152B-025B-410E-B0BD-77124F127129}" srcOrd="0" destOrd="0" parTransId="{769C63A3-47D4-49D1-AB4F-810F257A9C85}" sibTransId="{47F76B4A-7D90-4607-A15E-A09CB8311C3E}"/>
    <dgm:cxn modelId="{4D454C57-5083-45AD-86C0-4AFFC35ACF11}" type="presParOf" srcId="{1550E9CE-71EB-4AE7-AEA9-117E5957F971}" destId="{3C001509-BD98-49A6-9E8B-C655D531CFA3}" srcOrd="0" destOrd="0" presId="urn:microsoft.com/office/officeart/2005/8/layout/vList3"/>
    <dgm:cxn modelId="{F8B677FB-9F85-4851-A2B2-697D16884157}" type="presParOf" srcId="{3C001509-BD98-49A6-9E8B-C655D531CFA3}" destId="{46C483CC-AFC0-4391-B057-C67842394088}" srcOrd="0" destOrd="0" presId="urn:microsoft.com/office/officeart/2005/8/layout/vList3"/>
    <dgm:cxn modelId="{5BD2C0C7-AFB5-4213-9746-F62FCE921804}" type="presParOf" srcId="{3C001509-BD98-49A6-9E8B-C655D531CFA3}" destId="{EA94AD04-7A79-4499-99F5-3A882F9646A6}" srcOrd="1" destOrd="0" presId="urn:microsoft.com/office/officeart/2005/8/layout/vList3"/>
    <dgm:cxn modelId="{A73730CC-B8BD-4A9E-ABD4-33897DD09177}" type="presParOf" srcId="{1550E9CE-71EB-4AE7-AEA9-117E5957F971}" destId="{570D6D76-3B52-4A83-A679-A573D973CA28}" srcOrd="1" destOrd="0" presId="urn:microsoft.com/office/officeart/2005/8/layout/vList3"/>
    <dgm:cxn modelId="{9A87EF6D-D306-4D04-8440-38901302C6B1}" type="presParOf" srcId="{1550E9CE-71EB-4AE7-AEA9-117E5957F971}" destId="{B35CC918-EFC5-4136-A598-70622BBB5923}" srcOrd="2" destOrd="0" presId="urn:microsoft.com/office/officeart/2005/8/layout/vList3"/>
    <dgm:cxn modelId="{005E39A2-2F49-4934-A238-E359E0F7BA0B}" type="presParOf" srcId="{B35CC918-EFC5-4136-A598-70622BBB5923}" destId="{45783A24-A471-46FD-B16E-6AEFD8AD641B}" srcOrd="0" destOrd="0" presId="urn:microsoft.com/office/officeart/2005/8/layout/vList3"/>
    <dgm:cxn modelId="{E408C1D6-2812-4596-8891-FB6609991F73}" type="presParOf" srcId="{B35CC918-EFC5-4136-A598-70622BBB5923}" destId="{972F7539-5327-41F5-A4F9-CED777AAE02F}" srcOrd="1" destOrd="0" presId="urn:microsoft.com/office/officeart/2005/8/layout/vList3"/>
    <dgm:cxn modelId="{10E26512-C8D5-4823-9B60-E3B7E81D9D33}" type="presParOf" srcId="{1550E9CE-71EB-4AE7-AEA9-117E5957F971}" destId="{3291E49B-405F-4840-AD64-3A80BB12C39B}" srcOrd="3" destOrd="0" presId="urn:microsoft.com/office/officeart/2005/8/layout/vList3"/>
    <dgm:cxn modelId="{697CD630-665A-4990-9E7E-07A52F88B69A}" type="presParOf" srcId="{1550E9CE-71EB-4AE7-AEA9-117E5957F971}" destId="{F16199D6-E2FD-440D-86A6-9A20E556CD83}" srcOrd="4" destOrd="0" presId="urn:microsoft.com/office/officeart/2005/8/layout/vList3"/>
    <dgm:cxn modelId="{4E428A88-5025-480A-B2EA-98D070F7505F}" type="presParOf" srcId="{F16199D6-E2FD-440D-86A6-9A20E556CD83}" destId="{0CF7CB39-FC3E-4FEC-BCBB-6695AAF089C1}" srcOrd="0" destOrd="0" presId="urn:microsoft.com/office/officeart/2005/8/layout/vList3"/>
    <dgm:cxn modelId="{685856B4-81EC-4140-B653-4DA358DD0050}" type="presParOf" srcId="{F16199D6-E2FD-440D-86A6-9A20E556CD83}" destId="{BCFA5FBE-CDA1-4BF2-B9F8-D4C6DA2AE8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C63915-BF67-4EA9-91DC-B10099B83066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38293270-ED82-4FD2-B5F0-8CCD7C0525A8}">
      <dgm:prSet phldrT="[Texto]"/>
      <dgm:spPr/>
      <dgm:t>
        <a:bodyPr/>
        <a:lstStyle/>
        <a:p>
          <a:r>
            <a:rPr lang="es-ES_tradnl" dirty="0" smtClean="0"/>
            <a:t>La pandemia afecto la salud física y psicológica de los trabajadores, alterando la calidad de vida laboral, creando estresores laborales</a:t>
          </a:r>
          <a:r>
            <a:rPr lang="es-ES_tradnl" baseline="30000" dirty="0" smtClean="0"/>
            <a:t>15</a:t>
          </a:r>
          <a:r>
            <a:rPr lang="es-ES_tradnl" dirty="0" smtClean="0"/>
            <a:t>, fisiológicos, cognitivos, emocionales</a:t>
          </a:r>
          <a:r>
            <a:rPr lang="es-ES_tradnl" baseline="30000" dirty="0" smtClean="0"/>
            <a:t>19</a:t>
          </a:r>
          <a:r>
            <a:rPr lang="es-ES_tradnl" dirty="0" smtClean="0"/>
            <a:t>.</a:t>
          </a:r>
          <a:endParaRPr lang="en-US" dirty="0" smtClean="0"/>
        </a:p>
        <a:p>
          <a:r>
            <a:rPr lang="es-ES_tradnl" dirty="0" smtClean="0"/>
            <a:t>Mayores </a:t>
          </a:r>
          <a:r>
            <a:rPr lang="es-ES_tradnl" dirty="0" smtClean="0"/>
            <a:t>niveles de estrés en los trabajadores jóvenes, posiblemente por la inexperiencia, mientras que la población trabajadora más experimentada presenta pensamientos de abandono del trabajo</a:t>
          </a:r>
          <a:r>
            <a:rPr lang="es-ES_tradnl" baseline="30000" dirty="0" smtClean="0"/>
            <a:t>16</a:t>
          </a:r>
          <a:endParaRPr lang="es-ES" dirty="0"/>
        </a:p>
      </dgm:t>
    </dgm:pt>
    <dgm:pt modelId="{73F3583D-4B64-404E-8D0E-FE869BCF771E}" type="parTrans" cxnId="{616B255F-1114-4654-B3C1-E30E957693EE}">
      <dgm:prSet/>
      <dgm:spPr/>
      <dgm:t>
        <a:bodyPr/>
        <a:lstStyle/>
        <a:p>
          <a:endParaRPr lang="es-ES"/>
        </a:p>
      </dgm:t>
    </dgm:pt>
    <dgm:pt modelId="{B502B319-C8E8-49B0-9FD6-AB4C40464802}" type="sibTrans" cxnId="{616B255F-1114-4654-B3C1-E30E957693EE}">
      <dgm:prSet/>
      <dgm:spPr/>
      <dgm:t>
        <a:bodyPr/>
        <a:lstStyle/>
        <a:p>
          <a:endParaRPr lang="es-ES"/>
        </a:p>
      </dgm:t>
    </dgm:pt>
    <dgm:pt modelId="{44E00357-711A-4D80-BE3A-EF57341E340B}">
      <dgm:prSet phldrT="[Texto]"/>
      <dgm:spPr/>
      <dgm:t>
        <a:bodyPr/>
        <a:lstStyle/>
        <a:p>
          <a:r>
            <a:rPr lang="es-ES_tradnl" dirty="0" smtClean="0"/>
            <a:t>La mayoría de las  </a:t>
          </a:r>
          <a:r>
            <a:rPr lang="es-ES_tradnl" dirty="0" smtClean="0"/>
            <a:t>investigaciones que abordaron el estrés laboral durante la </a:t>
          </a:r>
          <a:r>
            <a:rPr lang="es-ES_tradnl" dirty="0" smtClean="0"/>
            <a:t>COVID-19, </a:t>
          </a:r>
          <a:r>
            <a:rPr lang="es-ES_tradnl" dirty="0" smtClean="0"/>
            <a:t>el 70% se centran en profesionales de la salud, personal docente y administrativo con funciones de tele </a:t>
          </a:r>
          <a:r>
            <a:rPr lang="es-ES_tradnl" dirty="0" smtClean="0"/>
            <a:t>trabajo.</a:t>
          </a:r>
          <a:endParaRPr lang="es-ES_tradnl" dirty="0" smtClean="0"/>
        </a:p>
        <a:p>
          <a:r>
            <a:rPr lang="es-ES_tradnl" dirty="0" smtClean="0"/>
            <a:t>En tal sentido, dada la brecha existente de investigaciones sobre el estrés y la COVID-19 en otros sectores productivos, se abre un abanico de oportunidades para desarrollar nuevos estudios que involucren otros profesionales y otros sectores productivos. </a:t>
          </a:r>
          <a:endParaRPr lang="es-ES" dirty="0"/>
        </a:p>
      </dgm:t>
    </dgm:pt>
    <dgm:pt modelId="{A0ED3235-9F90-4638-BA85-717EEE1CFB6B}" type="parTrans" cxnId="{38597E1E-5711-4A83-938E-D9584770D891}">
      <dgm:prSet/>
      <dgm:spPr/>
      <dgm:t>
        <a:bodyPr/>
        <a:lstStyle/>
        <a:p>
          <a:endParaRPr lang="es-ES"/>
        </a:p>
      </dgm:t>
    </dgm:pt>
    <dgm:pt modelId="{6DC2589F-85FA-47EB-8829-1783C8BF5E87}" type="sibTrans" cxnId="{38597E1E-5711-4A83-938E-D9584770D891}">
      <dgm:prSet/>
      <dgm:spPr/>
      <dgm:t>
        <a:bodyPr/>
        <a:lstStyle/>
        <a:p>
          <a:endParaRPr lang="es-ES"/>
        </a:p>
      </dgm:t>
    </dgm:pt>
    <dgm:pt modelId="{D3AC45D4-BA4A-4792-8E32-7746DA6F6AB3}">
      <dgm:prSet phldrT="[Texto]"/>
      <dgm:spPr/>
      <dgm:t>
        <a:bodyPr/>
        <a:lstStyle/>
        <a:p>
          <a:r>
            <a:rPr lang="es-EC" dirty="0" smtClean="0"/>
            <a:t>Resulta pertinente diseñar programas psicosociales preventivos y correctivos que permitan gestionar los niveles de estrés laboral generados bajo la actual pandemia, garantizando un entorno de trabajo saludable, para lo cual, se requiere implementar métodos de evaluación e intervención oportuna por un equipo multidisciplinar dentro de las organizaciones.</a:t>
          </a:r>
          <a:endParaRPr lang="es-ES" dirty="0"/>
        </a:p>
      </dgm:t>
    </dgm:pt>
    <dgm:pt modelId="{EED0C324-04A8-4CB9-97DA-E8BFF607D1C5}" type="parTrans" cxnId="{EC8B4AAA-504B-472E-B08C-2996C32D5439}">
      <dgm:prSet/>
      <dgm:spPr/>
      <dgm:t>
        <a:bodyPr/>
        <a:lstStyle/>
        <a:p>
          <a:endParaRPr lang="es-ES"/>
        </a:p>
      </dgm:t>
    </dgm:pt>
    <dgm:pt modelId="{FB61414B-94C9-457A-9347-C6334EF445CB}" type="sibTrans" cxnId="{EC8B4AAA-504B-472E-B08C-2996C32D5439}">
      <dgm:prSet/>
      <dgm:spPr/>
      <dgm:t>
        <a:bodyPr/>
        <a:lstStyle/>
        <a:p>
          <a:endParaRPr lang="es-ES"/>
        </a:p>
      </dgm:t>
    </dgm:pt>
    <dgm:pt modelId="{8C54C1D0-4BB8-492C-87F3-DB1FD5B337FA}">
      <dgm:prSet phldrT="[Texto]"/>
      <dgm:spPr/>
      <dgm:t>
        <a:bodyPr/>
        <a:lstStyle/>
        <a:p>
          <a:r>
            <a:rPr lang="es-ES_tradnl" dirty="0" smtClean="0"/>
            <a:t>La pandemia COVID-19 es un evento irreversible difícil de controlar, </a:t>
          </a:r>
          <a:r>
            <a:rPr lang="es-EC" dirty="0" smtClean="0"/>
            <a:t>para la</a:t>
          </a:r>
          <a:r>
            <a:rPr lang="es-ES_tradnl" dirty="0" smtClean="0"/>
            <a:t> cual no estábamos preparados, sin embargo como sociedad debemos realizar un gran esfuerzo para sobre- llevar el estrés laboral</a:t>
          </a:r>
          <a:endParaRPr lang="es-ES" dirty="0"/>
        </a:p>
      </dgm:t>
    </dgm:pt>
    <dgm:pt modelId="{D758F5A3-0F0B-4DBB-A8C1-9AD327E47C05}" type="parTrans" cxnId="{CA180FE6-8DD0-4620-B15A-C56D3926935A}">
      <dgm:prSet/>
      <dgm:spPr/>
      <dgm:t>
        <a:bodyPr/>
        <a:lstStyle/>
        <a:p>
          <a:endParaRPr lang="es-ES"/>
        </a:p>
      </dgm:t>
    </dgm:pt>
    <dgm:pt modelId="{3586FD3C-311F-4B1D-A7D3-396F806EEEF0}" type="sibTrans" cxnId="{CA180FE6-8DD0-4620-B15A-C56D3926935A}">
      <dgm:prSet/>
      <dgm:spPr/>
      <dgm:t>
        <a:bodyPr/>
        <a:lstStyle/>
        <a:p>
          <a:endParaRPr lang="es-ES"/>
        </a:p>
      </dgm:t>
    </dgm:pt>
    <dgm:pt modelId="{7424DE76-6609-4FD1-877B-2F96914277D0}" type="pres">
      <dgm:prSet presAssocID="{65C63915-BF67-4EA9-91DC-B10099B83066}" presName="Name0" presStyleCnt="0">
        <dgm:presLayoutVars>
          <dgm:dir/>
          <dgm:resizeHandles val="exact"/>
        </dgm:presLayoutVars>
      </dgm:prSet>
      <dgm:spPr/>
    </dgm:pt>
    <dgm:pt modelId="{B94CD489-107A-47CE-92EB-3EC902813236}" type="pres">
      <dgm:prSet presAssocID="{65C63915-BF67-4EA9-91DC-B10099B83066}" presName="fgShape" presStyleLbl="fgShp" presStyleIdx="0" presStyleCnt="1"/>
      <dgm:spPr/>
    </dgm:pt>
    <dgm:pt modelId="{74176B20-2C9F-4816-902E-751FE87F8A9B}" type="pres">
      <dgm:prSet presAssocID="{65C63915-BF67-4EA9-91DC-B10099B83066}" presName="linComp" presStyleCnt="0"/>
      <dgm:spPr/>
    </dgm:pt>
    <dgm:pt modelId="{0305A858-E90B-4FFD-ABF8-00A3540A9406}" type="pres">
      <dgm:prSet presAssocID="{38293270-ED82-4FD2-B5F0-8CCD7C0525A8}" presName="compNode" presStyleCnt="0"/>
      <dgm:spPr/>
    </dgm:pt>
    <dgm:pt modelId="{B7027716-0189-474B-B1C2-DFDAB1B3FE1F}" type="pres">
      <dgm:prSet presAssocID="{38293270-ED82-4FD2-B5F0-8CCD7C0525A8}" presName="bkgdShape" presStyleLbl="node1" presStyleIdx="0" presStyleCnt="4"/>
      <dgm:spPr/>
      <dgm:t>
        <a:bodyPr/>
        <a:lstStyle/>
        <a:p>
          <a:endParaRPr lang="es-ES"/>
        </a:p>
      </dgm:t>
    </dgm:pt>
    <dgm:pt modelId="{88B93465-7874-4E5D-8065-8FF7F5500406}" type="pres">
      <dgm:prSet presAssocID="{38293270-ED82-4FD2-B5F0-8CCD7C0525A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4411B5-9725-433D-AC8A-D4B293B63586}" type="pres">
      <dgm:prSet presAssocID="{38293270-ED82-4FD2-B5F0-8CCD7C0525A8}" presName="invisiNode" presStyleLbl="node1" presStyleIdx="0" presStyleCnt="4"/>
      <dgm:spPr/>
    </dgm:pt>
    <dgm:pt modelId="{4CF25050-1A74-452E-9FD7-C1C991618DE9}" type="pres">
      <dgm:prSet presAssocID="{38293270-ED82-4FD2-B5F0-8CCD7C0525A8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D693F54-03D0-456E-8030-FD11FE777AD7}" type="pres">
      <dgm:prSet presAssocID="{B502B319-C8E8-49B0-9FD6-AB4C4046480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C8B8870-1DC0-4EAF-AC35-A3059C3E3312}" type="pres">
      <dgm:prSet presAssocID="{44E00357-711A-4D80-BE3A-EF57341E340B}" presName="compNode" presStyleCnt="0"/>
      <dgm:spPr/>
    </dgm:pt>
    <dgm:pt modelId="{83EFD42B-6D2E-4C5B-9867-70F7C6E9C545}" type="pres">
      <dgm:prSet presAssocID="{44E00357-711A-4D80-BE3A-EF57341E340B}" presName="bkgdShape" presStyleLbl="node1" presStyleIdx="1" presStyleCnt="4"/>
      <dgm:spPr/>
      <dgm:t>
        <a:bodyPr/>
        <a:lstStyle/>
        <a:p>
          <a:endParaRPr lang="es-ES"/>
        </a:p>
      </dgm:t>
    </dgm:pt>
    <dgm:pt modelId="{C7925C8E-3449-4278-9DDA-6B96703B2032}" type="pres">
      <dgm:prSet presAssocID="{44E00357-711A-4D80-BE3A-EF57341E340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57FFFB-A370-4479-AE7E-B0ACBA9715B1}" type="pres">
      <dgm:prSet presAssocID="{44E00357-711A-4D80-BE3A-EF57341E340B}" presName="invisiNode" presStyleLbl="node1" presStyleIdx="1" presStyleCnt="4"/>
      <dgm:spPr/>
    </dgm:pt>
    <dgm:pt modelId="{BC2CD71D-8702-426A-8F61-E0D1E0B235DD}" type="pres">
      <dgm:prSet presAssocID="{44E00357-711A-4D80-BE3A-EF57341E340B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D5DC7B4F-4D17-40EA-BE2E-A7FD8DE31837}" type="pres">
      <dgm:prSet presAssocID="{6DC2589F-85FA-47EB-8829-1783C8BF5E8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5D9EC69-797E-4E2E-BE80-6E5DBAD3A64E}" type="pres">
      <dgm:prSet presAssocID="{D3AC45D4-BA4A-4792-8E32-7746DA6F6AB3}" presName="compNode" presStyleCnt="0"/>
      <dgm:spPr/>
    </dgm:pt>
    <dgm:pt modelId="{6DE6646F-2169-4BD8-9B5D-F53350040F4E}" type="pres">
      <dgm:prSet presAssocID="{D3AC45D4-BA4A-4792-8E32-7746DA6F6AB3}" presName="bkgdShape" presStyleLbl="node1" presStyleIdx="2" presStyleCnt="4"/>
      <dgm:spPr/>
      <dgm:t>
        <a:bodyPr/>
        <a:lstStyle/>
        <a:p>
          <a:endParaRPr lang="es-ES"/>
        </a:p>
      </dgm:t>
    </dgm:pt>
    <dgm:pt modelId="{9CD28725-8108-4412-BF10-8EF91F8AD6C0}" type="pres">
      <dgm:prSet presAssocID="{D3AC45D4-BA4A-4792-8E32-7746DA6F6AB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36D9E3-AFD3-41F0-8FFD-6CE9F496B8A8}" type="pres">
      <dgm:prSet presAssocID="{D3AC45D4-BA4A-4792-8E32-7746DA6F6AB3}" presName="invisiNode" presStyleLbl="node1" presStyleIdx="2" presStyleCnt="4"/>
      <dgm:spPr/>
    </dgm:pt>
    <dgm:pt modelId="{C07AABD3-5F78-4601-A549-C388F6982AB4}" type="pres">
      <dgm:prSet presAssocID="{D3AC45D4-BA4A-4792-8E32-7746DA6F6AB3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3711A3B8-1EDA-4D36-A9AE-3E8A4A532056}" type="pres">
      <dgm:prSet presAssocID="{FB61414B-94C9-457A-9347-C6334EF445C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C81A5F3-77F1-4EE0-92D1-040B02121C2C}" type="pres">
      <dgm:prSet presAssocID="{8C54C1D0-4BB8-492C-87F3-DB1FD5B337FA}" presName="compNode" presStyleCnt="0"/>
      <dgm:spPr/>
    </dgm:pt>
    <dgm:pt modelId="{EA235E0C-AC2E-4915-BFC4-37984F0EABA0}" type="pres">
      <dgm:prSet presAssocID="{8C54C1D0-4BB8-492C-87F3-DB1FD5B337FA}" presName="bkgdShape" presStyleLbl="node1" presStyleIdx="3" presStyleCnt="4"/>
      <dgm:spPr/>
      <dgm:t>
        <a:bodyPr/>
        <a:lstStyle/>
        <a:p>
          <a:endParaRPr lang="es-ES"/>
        </a:p>
      </dgm:t>
    </dgm:pt>
    <dgm:pt modelId="{0590FA7F-7EA8-491C-88D5-9CD1DC126D67}" type="pres">
      <dgm:prSet presAssocID="{8C54C1D0-4BB8-492C-87F3-DB1FD5B337F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4BCC90-E63D-4CE9-A80E-A00B14E9FDF8}" type="pres">
      <dgm:prSet presAssocID="{8C54C1D0-4BB8-492C-87F3-DB1FD5B337FA}" presName="invisiNode" presStyleLbl="node1" presStyleIdx="3" presStyleCnt="4"/>
      <dgm:spPr/>
    </dgm:pt>
    <dgm:pt modelId="{0B79EC14-70D7-485D-B547-965939739F20}" type="pres">
      <dgm:prSet presAssocID="{8C54C1D0-4BB8-492C-87F3-DB1FD5B337FA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</dgm:ptLst>
  <dgm:cxnLst>
    <dgm:cxn modelId="{E6B906A9-451C-4662-8E20-E199A47A173E}" type="presOf" srcId="{8C54C1D0-4BB8-492C-87F3-DB1FD5B337FA}" destId="{0590FA7F-7EA8-491C-88D5-9CD1DC126D67}" srcOrd="1" destOrd="0" presId="urn:microsoft.com/office/officeart/2005/8/layout/hList7"/>
    <dgm:cxn modelId="{1FA1914A-F0C2-4D51-880D-C1D5E0F2C20F}" type="presOf" srcId="{38293270-ED82-4FD2-B5F0-8CCD7C0525A8}" destId="{88B93465-7874-4E5D-8065-8FF7F5500406}" srcOrd="1" destOrd="0" presId="urn:microsoft.com/office/officeart/2005/8/layout/hList7"/>
    <dgm:cxn modelId="{8FFB0B00-74B4-491B-8E63-458625925B0F}" type="presOf" srcId="{D3AC45D4-BA4A-4792-8E32-7746DA6F6AB3}" destId="{6DE6646F-2169-4BD8-9B5D-F53350040F4E}" srcOrd="0" destOrd="0" presId="urn:microsoft.com/office/officeart/2005/8/layout/hList7"/>
    <dgm:cxn modelId="{D4903F5F-BCA8-4A97-ACD1-FB50B322CD6F}" type="presOf" srcId="{44E00357-711A-4D80-BE3A-EF57341E340B}" destId="{83EFD42B-6D2E-4C5B-9867-70F7C6E9C545}" srcOrd="0" destOrd="0" presId="urn:microsoft.com/office/officeart/2005/8/layout/hList7"/>
    <dgm:cxn modelId="{CA180FE6-8DD0-4620-B15A-C56D3926935A}" srcId="{65C63915-BF67-4EA9-91DC-B10099B83066}" destId="{8C54C1D0-4BB8-492C-87F3-DB1FD5B337FA}" srcOrd="3" destOrd="0" parTransId="{D758F5A3-0F0B-4DBB-A8C1-9AD327E47C05}" sibTransId="{3586FD3C-311F-4B1D-A7D3-396F806EEEF0}"/>
    <dgm:cxn modelId="{4568181C-BDBA-4F83-B6B6-885F65A1DCA8}" type="presOf" srcId="{B502B319-C8E8-49B0-9FD6-AB4C40464802}" destId="{DD693F54-03D0-456E-8030-FD11FE777AD7}" srcOrd="0" destOrd="0" presId="urn:microsoft.com/office/officeart/2005/8/layout/hList7"/>
    <dgm:cxn modelId="{616B255F-1114-4654-B3C1-E30E957693EE}" srcId="{65C63915-BF67-4EA9-91DC-B10099B83066}" destId="{38293270-ED82-4FD2-B5F0-8CCD7C0525A8}" srcOrd="0" destOrd="0" parTransId="{73F3583D-4B64-404E-8D0E-FE869BCF771E}" sibTransId="{B502B319-C8E8-49B0-9FD6-AB4C40464802}"/>
    <dgm:cxn modelId="{1EF77FD5-D257-443E-AC9B-68A15266FC81}" type="presOf" srcId="{8C54C1D0-4BB8-492C-87F3-DB1FD5B337FA}" destId="{EA235E0C-AC2E-4915-BFC4-37984F0EABA0}" srcOrd="0" destOrd="0" presId="urn:microsoft.com/office/officeart/2005/8/layout/hList7"/>
    <dgm:cxn modelId="{76459D66-F62A-4782-8B55-CBF5A7666322}" type="presOf" srcId="{38293270-ED82-4FD2-B5F0-8CCD7C0525A8}" destId="{B7027716-0189-474B-B1C2-DFDAB1B3FE1F}" srcOrd="0" destOrd="0" presId="urn:microsoft.com/office/officeart/2005/8/layout/hList7"/>
    <dgm:cxn modelId="{EC8B4AAA-504B-472E-B08C-2996C32D5439}" srcId="{65C63915-BF67-4EA9-91DC-B10099B83066}" destId="{D3AC45D4-BA4A-4792-8E32-7746DA6F6AB3}" srcOrd="2" destOrd="0" parTransId="{EED0C324-04A8-4CB9-97DA-E8BFF607D1C5}" sibTransId="{FB61414B-94C9-457A-9347-C6334EF445CB}"/>
    <dgm:cxn modelId="{0DC3C4B0-9C7C-4758-A3C9-44468FA849F8}" type="presOf" srcId="{D3AC45D4-BA4A-4792-8E32-7746DA6F6AB3}" destId="{9CD28725-8108-4412-BF10-8EF91F8AD6C0}" srcOrd="1" destOrd="0" presId="urn:microsoft.com/office/officeart/2005/8/layout/hList7"/>
    <dgm:cxn modelId="{38597E1E-5711-4A83-938E-D9584770D891}" srcId="{65C63915-BF67-4EA9-91DC-B10099B83066}" destId="{44E00357-711A-4D80-BE3A-EF57341E340B}" srcOrd="1" destOrd="0" parTransId="{A0ED3235-9F90-4638-BA85-717EEE1CFB6B}" sibTransId="{6DC2589F-85FA-47EB-8829-1783C8BF5E87}"/>
    <dgm:cxn modelId="{BF69BC8C-E905-451F-AD16-1C801C3070F0}" type="presOf" srcId="{6DC2589F-85FA-47EB-8829-1783C8BF5E87}" destId="{D5DC7B4F-4D17-40EA-BE2E-A7FD8DE31837}" srcOrd="0" destOrd="0" presId="urn:microsoft.com/office/officeart/2005/8/layout/hList7"/>
    <dgm:cxn modelId="{9A5D10F3-B3FC-4667-A24A-5F94FE9D849A}" type="presOf" srcId="{65C63915-BF67-4EA9-91DC-B10099B83066}" destId="{7424DE76-6609-4FD1-877B-2F96914277D0}" srcOrd="0" destOrd="0" presId="urn:microsoft.com/office/officeart/2005/8/layout/hList7"/>
    <dgm:cxn modelId="{A91DDBD1-7F41-4843-B3F6-021535078EEA}" type="presOf" srcId="{44E00357-711A-4D80-BE3A-EF57341E340B}" destId="{C7925C8E-3449-4278-9DDA-6B96703B2032}" srcOrd="1" destOrd="0" presId="urn:microsoft.com/office/officeart/2005/8/layout/hList7"/>
    <dgm:cxn modelId="{D3535A9E-36B7-4110-A723-16126E600F9B}" type="presOf" srcId="{FB61414B-94C9-457A-9347-C6334EF445CB}" destId="{3711A3B8-1EDA-4D36-A9AE-3E8A4A532056}" srcOrd="0" destOrd="0" presId="urn:microsoft.com/office/officeart/2005/8/layout/hList7"/>
    <dgm:cxn modelId="{EFEAE568-09BB-4519-AADA-82D9E4BD0342}" type="presParOf" srcId="{7424DE76-6609-4FD1-877B-2F96914277D0}" destId="{B94CD489-107A-47CE-92EB-3EC902813236}" srcOrd="0" destOrd="0" presId="urn:microsoft.com/office/officeart/2005/8/layout/hList7"/>
    <dgm:cxn modelId="{F0049B6D-AF93-4B64-B906-F9600C26072B}" type="presParOf" srcId="{7424DE76-6609-4FD1-877B-2F96914277D0}" destId="{74176B20-2C9F-4816-902E-751FE87F8A9B}" srcOrd="1" destOrd="0" presId="urn:microsoft.com/office/officeart/2005/8/layout/hList7"/>
    <dgm:cxn modelId="{F3D99E07-382B-40C8-BEC1-031218757614}" type="presParOf" srcId="{74176B20-2C9F-4816-902E-751FE87F8A9B}" destId="{0305A858-E90B-4FFD-ABF8-00A3540A9406}" srcOrd="0" destOrd="0" presId="urn:microsoft.com/office/officeart/2005/8/layout/hList7"/>
    <dgm:cxn modelId="{0A7AFDB3-4423-47CC-877A-A21944D593DA}" type="presParOf" srcId="{0305A858-E90B-4FFD-ABF8-00A3540A9406}" destId="{B7027716-0189-474B-B1C2-DFDAB1B3FE1F}" srcOrd="0" destOrd="0" presId="urn:microsoft.com/office/officeart/2005/8/layout/hList7"/>
    <dgm:cxn modelId="{04D72637-A27E-432D-A5DF-B10B129D7EAA}" type="presParOf" srcId="{0305A858-E90B-4FFD-ABF8-00A3540A9406}" destId="{88B93465-7874-4E5D-8065-8FF7F5500406}" srcOrd="1" destOrd="0" presId="urn:microsoft.com/office/officeart/2005/8/layout/hList7"/>
    <dgm:cxn modelId="{571B1C1D-5776-4D4A-ACA2-7F0100C1FFE5}" type="presParOf" srcId="{0305A858-E90B-4FFD-ABF8-00A3540A9406}" destId="{794411B5-9725-433D-AC8A-D4B293B63586}" srcOrd="2" destOrd="0" presId="urn:microsoft.com/office/officeart/2005/8/layout/hList7"/>
    <dgm:cxn modelId="{C1B26C58-13D0-47FE-B50C-0282F6923B56}" type="presParOf" srcId="{0305A858-E90B-4FFD-ABF8-00A3540A9406}" destId="{4CF25050-1A74-452E-9FD7-C1C991618DE9}" srcOrd="3" destOrd="0" presId="urn:microsoft.com/office/officeart/2005/8/layout/hList7"/>
    <dgm:cxn modelId="{306916C8-991E-4A75-AEE6-87351A8FDDE5}" type="presParOf" srcId="{74176B20-2C9F-4816-902E-751FE87F8A9B}" destId="{DD693F54-03D0-456E-8030-FD11FE777AD7}" srcOrd="1" destOrd="0" presId="urn:microsoft.com/office/officeart/2005/8/layout/hList7"/>
    <dgm:cxn modelId="{04924E4A-E099-45AA-8F21-7117DC85E556}" type="presParOf" srcId="{74176B20-2C9F-4816-902E-751FE87F8A9B}" destId="{FC8B8870-1DC0-4EAF-AC35-A3059C3E3312}" srcOrd="2" destOrd="0" presId="urn:microsoft.com/office/officeart/2005/8/layout/hList7"/>
    <dgm:cxn modelId="{DC2C5912-B09F-47BD-804E-80EBCAC8D6E5}" type="presParOf" srcId="{FC8B8870-1DC0-4EAF-AC35-A3059C3E3312}" destId="{83EFD42B-6D2E-4C5B-9867-70F7C6E9C545}" srcOrd="0" destOrd="0" presId="urn:microsoft.com/office/officeart/2005/8/layout/hList7"/>
    <dgm:cxn modelId="{19702485-E8B8-4900-A2E3-BF4DD3A35D8F}" type="presParOf" srcId="{FC8B8870-1DC0-4EAF-AC35-A3059C3E3312}" destId="{C7925C8E-3449-4278-9DDA-6B96703B2032}" srcOrd="1" destOrd="0" presId="urn:microsoft.com/office/officeart/2005/8/layout/hList7"/>
    <dgm:cxn modelId="{2ECD295F-761B-4451-B17D-EA63CD112F8F}" type="presParOf" srcId="{FC8B8870-1DC0-4EAF-AC35-A3059C3E3312}" destId="{8257FFFB-A370-4479-AE7E-B0ACBA9715B1}" srcOrd="2" destOrd="0" presId="urn:microsoft.com/office/officeart/2005/8/layout/hList7"/>
    <dgm:cxn modelId="{866A8BAD-52EF-45B7-9E64-08750A9333BB}" type="presParOf" srcId="{FC8B8870-1DC0-4EAF-AC35-A3059C3E3312}" destId="{BC2CD71D-8702-426A-8F61-E0D1E0B235DD}" srcOrd="3" destOrd="0" presId="urn:microsoft.com/office/officeart/2005/8/layout/hList7"/>
    <dgm:cxn modelId="{B613625A-6BA3-4CE4-BC8E-A305C3183738}" type="presParOf" srcId="{74176B20-2C9F-4816-902E-751FE87F8A9B}" destId="{D5DC7B4F-4D17-40EA-BE2E-A7FD8DE31837}" srcOrd="3" destOrd="0" presId="urn:microsoft.com/office/officeart/2005/8/layout/hList7"/>
    <dgm:cxn modelId="{AE5FE822-CD93-4F13-9178-BA8847E20283}" type="presParOf" srcId="{74176B20-2C9F-4816-902E-751FE87F8A9B}" destId="{05D9EC69-797E-4E2E-BE80-6E5DBAD3A64E}" srcOrd="4" destOrd="0" presId="urn:microsoft.com/office/officeart/2005/8/layout/hList7"/>
    <dgm:cxn modelId="{9E60B9D4-A492-4EF2-810D-7587731217D4}" type="presParOf" srcId="{05D9EC69-797E-4E2E-BE80-6E5DBAD3A64E}" destId="{6DE6646F-2169-4BD8-9B5D-F53350040F4E}" srcOrd="0" destOrd="0" presId="urn:microsoft.com/office/officeart/2005/8/layout/hList7"/>
    <dgm:cxn modelId="{27A88183-ED0E-4ADA-845C-E226729B62BE}" type="presParOf" srcId="{05D9EC69-797E-4E2E-BE80-6E5DBAD3A64E}" destId="{9CD28725-8108-4412-BF10-8EF91F8AD6C0}" srcOrd="1" destOrd="0" presId="urn:microsoft.com/office/officeart/2005/8/layout/hList7"/>
    <dgm:cxn modelId="{666A52C5-9988-4A9E-AFF9-C951A0FF3293}" type="presParOf" srcId="{05D9EC69-797E-4E2E-BE80-6E5DBAD3A64E}" destId="{C536D9E3-AFD3-41F0-8FFD-6CE9F496B8A8}" srcOrd="2" destOrd="0" presId="urn:microsoft.com/office/officeart/2005/8/layout/hList7"/>
    <dgm:cxn modelId="{E4745F87-976A-426B-8430-02E6263BCEA3}" type="presParOf" srcId="{05D9EC69-797E-4E2E-BE80-6E5DBAD3A64E}" destId="{C07AABD3-5F78-4601-A549-C388F6982AB4}" srcOrd="3" destOrd="0" presId="urn:microsoft.com/office/officeart/2005/8/layout/hList7"/>
    <dgm:cxn modelId="{854C5E2B-22CD-4E7D-9CBC-97D982B71939}" type="presParOf" srcId="{74176B20-2C9F-4816-902E-751FE87F8A9B}" destId="{3711A3B8-1EDA-4D36-A9AE-3E8A4A532056}" srcOrd="5" destOrd="0" presId="urn:microsoft.com/office/officeart/2005/8/layout/hList7"/>
    <dgm:cxn modelId="{56BD7DFA-1D9B-47AC-B0FC-972903E53BE4}" type="presParOf" srcId="{74176B20-2C9F-4816-902E-751FE87F8A9B}" destId="{CC81A5F3-77F1-4EE0-92D1-040B02121C2C}" srcOrd="6" destOrd="0" presId="urn:microsoft.com/office/officeart/2005/8/layout/hList7"/>
    <dgm:cxn modelId="{900441CA-05C4-4F77-B8C7-394277AA8773}" type="presParOf" srcId="{CC81A5F3-77F1-4EE0-92D1-040B02121C2C}" destId="{EA235E0C-AC2E-4915-BFC4-37984F0EABA0}" srcOrd="0" destOrd="0" presId="urn:microsoft.com/office/officeart/2005/8/layout/hList7"/>
    <dgm:cxn modelId="{7ADEC229-775C-4906-8636-4D12BDA98F57}" type="presParOf" srcId="{CC81A5F3-77F1-4EE0-92D1-040B02121C2C}" destId="{0590FA7F-7EA8-491C-88D5-9CD1DC126D67}" srcOrd="1" destOrd="0" presId="urn:microsoft.com/office/officeart/2005/8/layout/hList7"/>
    <dgm:cxn modelId="{CBEA1077-95EB-4E0F-A40B-7CEB7CD028A9}" type="presParOf" srcId="{CC81A5F3-77F1-4EE0-92D1-040B02121C2C}" destId="{D04BCC90-E63D-4CE9-A80E-A00B14E9FDF8}" srcOrd="2" destOrd="0" presId="urn:microsoft.com/office/officeart/2005/8/layout/hList7"/>
    <dgm:cxn modelId="{CFC5AF3A-71B8-457F-AD25-CFE56FDC33F2}" type="presParOf" srcId="{CC81A5F3-77F1-4EE0-92D1-040B02121C2C}" destId="{0B79EC14-70D7-485D-B547-965939739F2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935B5A-B425-43F6-936A-7846176F181A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6B65E6E0-C2E7-400D-8FAE-F37E16F5D6A2}">
      <dgm:prSet phldrT="[Texto]"/>
      <dgm:spPr/>
      <dgm:t>
        <a:bodyPr/>
        <a:lstStyle/>
        <a:p>
          <a:r>
            <a:rPr lang="es-ES_tradnl" b="1" dirty="0" smtClean="0"/>
            <a:t>Limitaciones</a:t>
          </a:r>
          <a:endParaRPr lang="en-US" dirty="0" smtClean="0"/>
        </a:p>
        <a:p>
          <a:r>
            <a:rPr lang="es-ES_tradnl" dirty="0" smtClean="0"/>
            <a:t>En la revisión sistemática, la falta de artículos científicos en diferentes profesiones o actividades económicas que aborden el estrés laboral durante la pandemia por COVID-19, el 70% de artículos encontrados, refiere a profesionales en primera línea considerados como personal médico, el 30% se encuentra artículos sobre estrés laboral referente a docentes, personal administrativo con funciones de tele trabajo.</a:t>
          </a:r>
          <a:endParaRPr lang="es-ES" dirty="0"/>
        </a:p>
      </dgm:t>
    </dgm:pt>
    <dgm:pt modelId="{D64DD6D5-A3ED-47AE-B7A3-EAF65FDD0899}" type="parTrans" cxnId="{1645BA76-5601-4DBA-9211-F080E57D5DAD}">
      <dgm:prSet/>
      <dgm:spPr/>
      <dgm:t>
        <a:bodyPr/>
        <a:lstStyle/>
        <a:p>
          <a:endParaRPr lang="es-ES"/>
        </a:p>
      </dgm:t>
    </dgm:pt>
    <dgm:pt modelId="{38853C1F-4668-41EC-B08D-4F2B7EA604B3}" type="sibTrans" cxnId="{1645BA76-5601-4DBA-9211-F080E57D5DAD}">
      <dgm:prSet/>
      <dgm:spPr/>
      <dgm:t>
        <a:bodyPr/>
        <a:lstStyle/>
        <a:p>
          <a:endParaRPr lang="es-ES"/>
        </a:p>
      </dgm:t>
    </dgm:pt>
    <dgm:pt modelId="{6FFEAF93-6BE6-4012-B41C-41E4EAA93DF1}" type="pres">
      <dgm:prSet presAssocID="{AB935B5A-B425-43F6-936A-7846176F181A}" presName="Name0" presStyleCnt="0">
        <dgm:presLayoutVars>
          <dgm:dir/>
          <dgm:animLvl val="lvl"/>
          <dgm:resizeHandles val="exact"/>
        </dgm:presLayoutVars>
      </dgm:prSet>
      <dgm:spPr/>
    </dgm:pt>
    <dgm:pt modelId="{18ECAD6C-4FB8-4971-9F6B-4EA774523486}" type="pres">
      <dgm:prSet presAssocID="{6B65E6E0-C2E7-400D-8FAE-F37E16F5D6A2}" presName="parTxOnly" presStyleLbl="node1" presStyleIdx="0" presStyleCnt="1" custLinFactNeighborY="-209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45BA76-5601-4DBA-9211-F080E57D5DAD}" srcId="{AB935B5A-B425-43F6-936A-7846176F181A}" destId="{6B65E6E0-C2E7-400D-8FAE-F37E16F5D6A2}" srcOrd="0" destOrd="0" parTransId="{D64DD6D5-A3ED-47AE-B7A3-EAF65FDD0899}" sibTransId="{38853C1F-4668-41EC-B08D-4F2B7EA604B3}"/>
    <dgm:cxn modelId="{BCA233A0-26AC-452A-A870-8389D2FAE269}" type="presOf" srcId="{AB935B5A-B425-43F6-936A-7846176F181A}" destId="{6FFEAF93-6BE6-4012-B41C-41E4EAA93DF1}" srcOrd="0" destOrd="0" presId="urn:microsoft.com/office/officeart/2005/8/layout/chevron1"/>
    <dgm:cxn modelId="{41CEF91D-96C0-4AF7-A748-D45F5E02D749}" type="presOf" srcId="{6B65E6E0-C2E7-400D-8FAE-F37E16F5D6A2}" destId="{18ECAD6C-4FB8-4971-9F6B-4EA774523486}" srcOrd="0" destOrd="0" presId="urn:microsoft.com/office/officeart/2005/8/layout/chevron1"/>
    <dgm:cxn modelId="{77278677-7854-4686-9E47-FCBE01B2467C}" type="presParOf" srcId="{6FFEAF93-6BE6-4012-B41C-41E4EAA93DF1}" destId="{18ECAD6C-4FB8-4971-9F6B-4EA77452348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052B4-6A5B-4305-9E99-6E31797AC0EF}">
      <dsp:nvSpPr>
        <dsp:cNvPr id="0" name=""/>
        <dsp:cNvSpPr/>
      </dsp:nvSpPr>
      <dsp:spPr>
        <a:xfrm>
          <a:off x="3426428" y="1228"/>
          <a:ext cx="1340167" cy="13401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INTRODUCCIÓN-OBJETIVO GENERAL</a:t>
          </a:r>
          <a:endParaRPr lang="es-ES" sz="1000" kern="1200" dirty="0"/>
        </a:p>
      </dsp:txBody>
      <dsp:txXfrm>
        <a:off x="3622691" y="197491"/>
        <a:ext cx="947641" cy="947641"/>
      </dsp:txXfrm>
    </dsp:sp>
    <dsp:sp modelId="{6AF5935D-1DC8-4F0A-A6D2-684DBBB93038}">
      <dsp:nvSpPr>
        <dsp:cNvPr id="0" name=""/>
        <dsp:cNvSpPr/>
      </dsp:nvSpPr>
      <dsp:spPr>
        <a:xfrm rot="1800000">
          <a:off x="4781462" y="943889"/>
          <a:ext cx="357754" cy="452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</dsp:txBody>
      <dsp:txXfrm>
        <a:off x="4788651" y="1007519"/>
        <a:ext cx="250428" cy="271384"/>
      </dsp:txXfrm>
    </dsp:sp>
    <dsp:sp modelId="{619F70AD-3F82-4E73-9EC7-211804602EA0}">
      <dsp:nvSpPr>
        <dsp:cNvPr id="0" name=""/>
        <dsp:cNvSpPr/>
      </dsp:nvSpPr>
      <dsp:spPr>
        <a:xfrm>
          <a:off x="5171621" y="1008815"/>
          <a:ext cx="1340167" cy="13401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MÉTODO</a:t>
          </a:r>
          <a:endParaRPr lang="es-ES" sz="1000" kern="1200" dirty="0"/>
        </a:p>
      </dsp:txBody>
      <dsp:txXfrm>
        <a:off x="5367884" y="1205078"/>
        <a:ext cx="947641" cy="947641"/>
      </dsp:txXfrm>
    </dsp:sp>
    <dsp:sp modelId="{D39D874D-8C3B-4C74-81AD-5A60F27E71A7}">
      <dsp:nvSpPr>
        <dsp:cNvPr id="0" name=""/>
        <dsp:cNvSpPr/>
      </dsp:nvSpPr>
      <dsp:spPr>
        <a:xfrm rot="5400000">
          <a:off x="5662827" y="2450208"/>
          <a:ext cx="357754" cy="452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</dsp:txBody>
      <dsp:txXfrm>
        <a:off x="5716490" y="2487006"/>
        <a:ext cx="250428" cy="271384"/>
      </dsp:txXfrm>
    </dsp:sp>
    <dsp:sp modelId="{C00E927E-2489-4927-8323-AD65CA00A035}">
      <dsp:nvSpPr>
        <dsp:cNvPr id="0" name=""/>
        <dsp:cNvSpPr/>
      </dsp:nvSpPr>
      <dsp:spPr>
        <a:xfrm>
          <a:off x="5171621" y="3023990"/>
          <a:ext cx="1340167" cy="13401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RESULTADOS</a:t>
          </a:r>
          <a:endParaRPr lang="es-ES" sz="1000" kern="1200" dirty="0"/>
        </a:p>
      </dsp:txBody>
      <dsp:txXfrm>
        <a:off x="5367884" y="3220253"/>
        <a:ext cx="947641" cy="947641"/>
      </dsp:txXfrm>
    </dsp:sp>
    <dsp:sp modelId="{1E742A2B-7189-40EB-9EA5-DADD8B052541}">
      <dsp:nvSpPr>
        <dsp:cNvPr id="0" name=""/>
        <dsp:cNvSpPr/>
      </dsp:nvSpPr>
      <dsp:spPr>
        <a:xfrm rot="9000000">
          <a:off x="4799000" y="3966652"/>
          <a:ext cx="357754" cy="452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</dsp:txBody>
      <dsp:txXfrm rot="10800000">
        <a:off x="4899137" y="4030282"/>
        <a:ext cx="250428" cy="271384"/>
      </dsp:txXfrm>
    </dsp:sp>
    <dsp:sp modelId="{D93E80E5-0448-4CDC-A780-5A32DCBA0EC3}">
      <dsp:nvSpPr>
        <dsp:cNvPr id="0" name=""/>
        <dsp:cNvSpPr/>
      </dsp:nvSpPr>
      <dsp:spPr>
        <a:xfrm>
          <a:off x="3426428" y="4031578"/>
          <a:ext cx="1340167" cy="13401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DISCUSIÓN</a:t>
          </a:r>
          <a:endParaRPr lang="es-ES" sz="1000" kern="1200" dirty="0"/>
        </a:p>
      </dsp:txBody>
      <dsp:txXfrm>
        <a:off x="3622691" y="4227841"/>
        <a:ext cx="947641" cy="947641"/>
      </dsp:txXfrm>
    </dsp:sp>
    <dsp:sp modelId="{C79DD475-74CD-434B-ABD5-2D9F467A6468}">
      <dsp:nvSpPr>
        <dsp:cNvPr id="0" name=""/>
        <dsp:cNvSpPr/>
      </dsp:nvSpPr>
      <dsp:spPr>
        <a:xfrm rot="12600000">
          <a:off x="3053807" y="3976777"/>
          <a:ext cx="357754" cy="452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</dsp:txBody>
      <dsp:txXfrm rot="10800000">
        <a:off x="3153944" y="4094070"/>
        <a:ext cx="250428" cy="271384"/>
      </dsp:txXfrm>
    </dsp:sp>
    <dsp:sp modelId="{CC92AA17-5947-4B97-A473-6ACF301015A8}">
      <dsp:nvSpPr>
        <dsp:cNvPr id="0" name=""/>
        <dsp:cNvSpPr/>
      </dsp:nvSpPr>
      <dsp:spPr>
        <a:xfrm>
          <a:off x="1681235" y="3023990"/>
          <a:ext cx="1340167" cy="134016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CONCLUSIONES</a:t>
          </a:r>
        </a:p>
      </dsp:txBody>
      <dsp:txXfrm>
        <a:off x="1877498" y="3220253"/>
        <a:ext cx="947641" cy="947641"/>
      </dsp:txXfrm>
    </dsp:sp>
    <dsp:sp modelId="{DE3DB8B2-D7B7-4646-8310-8112AC6FDF20}">
      <dsp:nvSpPr>
        <dsp:cNvPr id="0" name=""/>
        <dsp:cNvSpPr/>
      </dsp:nvSpPr>
      <dsp:spPr>
        <a:xfrm rot="16200000">
          <a:off x="2172442" y="2470458"/>
          <a:ext cx="357754" cy="452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</dsp:txBody>
      <dsp:txXfrm>
        <a:off x="2226105" y="2614582"/>
        <a:ext cx="250428" cy="271384"/>
      </dsp:txXfrm>
    </dsp:sp>
    <dsp:sp modelId="{55B60E32-7C14-43AB-8623-630916FA43B4}">
      <dsp:nvSpPr>
        <dsp:cNvPr id="0" name=""/>
        <dsp:cNvSpPr/>
      </dsp:nvSpPr>
      <dsp:spPr>
        <a:xfrm>
          <a:off x="1681235" y="1008815"/>
          <a:ext cx="1340167" cy="13401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LIMITACIONES</a:t>
          </a:r>
          <a:endParaRPr lang="es-ES" sz="1000" kern="1200" dirty="0"/>
        </a:p>
      </dsp:txBody>
      <dsp:txXfrm>
        <a:off x="1877498" y="1205078"/>
        <a:ext cx="947641" cy="947641"/>
      </dsp:txXfrm>
    </dsp:sp>
    <dsp:sp modelId="{F85F4052-9E32-4CF5-9245-FD237BC0A677}">
      <dsp:nvSpPr>
        <dsp:cNvPr id="0" name=""/>
        <dsp:cNvSpPr/>
      </dsp:nvSpPr>
      <dsp:spPr>
        <a:xfrm rot="19800000">
          <a:off x="3036269" y="954014"/>
          <a:ext cx="357754" cy="452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</dsp:txBody>
      <dsp:txXfrm>
        <a:off x="3043458" y="1071307"/>
        <a:ext cx="250428" cy="271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21A67-DF4E-411D-8AE4-0928F3C49B92}">
      <dsp:nvSpPr>
        <dsp:cNvPr id="0" name=""/>
        <dsp:cNvSpPr/>
      </dsp:nvSpPr>
      <dsp:spPr>
        <a:xfrm>
          <a:off x="0" y="46908"/>
          <a:ext cx="6592823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31 de diciembre 2019 en la República Popular de China se presenta el primer caso de neumonía vírica “DESCOCIDA”</a:t>
          </a:r>
          <a:endParaRPr lang="es-ES" sz="1400" kern="1200" dirty="0"/>
        </a:p>
      </dsp:txBody>
      <dsp:txXfrm>
        <a:off x="27187" y="74095"/>
        <a:ext cx="6538449" cy="502546"/>
      </dsp:txXfrm>
    </dsp:sp>
    <dsp:sp modelId="{6477FA6F-06FC-42F0-B376-07C825A035F5}">
      <dsp:nvSpPr>
        <dsp:cNvPr id="0" name=""/>
        <dsp:cNvSpPr/>
      </dsp:nvSpPr>
      <dsp:spPr>
        <a:xfrm>
          <a:off x="0" y="603828"/>
          <a:ext cx="6592823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32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100" kern="1200" dirty="0"/>
        </a:p>
      </dsp:txBody>
      <dsp:txXfrm>
        <a:off x="0" y="603828"/>
        <a:ext cx="6592823" cy="231840"/>
      </dsp:txXfrm>
    </dsp:sp>
    <dsp:sp modelId="{ED2BA5FE-F041-40A7-8304-58AE6D182143}">
      <dsp:nvSpPr>
        <dsp:cNvPr id="0" name=""/>
        <dsp:cNvSpPr/>
      </dsp:nvSpPr>
      <dsp:spPr>
        <a:xfrm>
          <a:off x="0" y="835668"/>
          <a:ext cx="6592823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11 de Enero se produce el primer deceso por el nuevo COVID-19</a:t>
          </a:r>
          <a:endParaRPr lang="es-ES" sz="1400" kern="1200" dirty="0"/>
        </a:p>
      </dsp:txBody>
      <dsp:txXfrm>
        <a:off x="27187" y="862855"/>
        <a:ext cx="6538449" cy="502546"/>
      </dsp:txXfrm>
    </dsp:sp>
    <dsp:sp modelId="{5D072D73-CEB3-4CAC-808F-3903ED2A1855}">
      <dsp:nvSpPr>
        <dsp:cNvPr id="0" name=""/>
        <dsp:cNvSpPr/>
      </dsp:nvSpPr>
      <dsp:spPr>
        <a:xfrm>
          <a:off x="0" y="1432907"/>
          <a:ext cx="6592823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primer caso reportado fuera de la República de China , es en Tailandia  </a:t>
          </a:r>
          <a:endParaRPr lang="es-ES" sz="1400" kern="1200" dirty="0"/>
        </a:p>
      </dsp:txBody>
      <dsp:txXfrm>
        <a:off x="27187" y="1460094"/>
        <a:ext cx="6538449" cy="502546"/>
      </dsp:txXfrm>
    </dsp:sp>
    <dsp:sp modelId="{8757371F-13E6-44DB-B3D2-453FEC83198A}">
      <dsp:nvSpPr>
        <dsp:cNvPr id="0" name=""/>
        <dsp:cNvSpPr/>
      </dsp:nvSpPr>
      <dsp:spPr>
        <a:xfrm>
          <a:off x="0" y="1989828"/>
          <a:ext cx="6592823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32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100" kern="1200" dirty="0"/>
        </a:p>
      </dsp:txBody>
      <dsp:txXfrm>
        <a:off x="0" y="1989828"/>
        <a:ext cx="6592823" cy="231840"/>
      </dsp:txXfrm>
    </dsp:sp>
    <dsp:sp modelId="{DFEA8F7F-526E-4A9F-9E93-9AA828648471}">
      <dsp:nvSpPr>
        <dsp:cNvPr id="0" name=""/>
        <dsp:cNvSpPr/>
      </dsp:nvSpPr>
      <dsp:spPr>
        <a:xfrm>
          <a:off x="0" y="2221667"/>
          <a:ext cx="6592823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Organización Mundial de la Salud (OMS), expone como trasmisible entre seres humanos y declara Pandemia por COVID-19 </a:t>
          </a:r>
          <a:endParaRPr lang="es-ES" sz="1400" kern="1200" dirty="0"/>
        </a:p>
      </dsp:txBody>
      <dsp:txXfrm>
        <a:off x="27187" y="2248854"/>
        <a:ext cx="6538449" cy="502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21A67-DF4E-411D-8AE4-0928F3C49B92}">
      <dsp:nvSpPr>
        <dsp:cNvPr id="0" name=""/>
        <dsp:cNvSpPr/>
      </dsp:nvSpPr>
      <dsp:spPr>
        <a:xfrm>
          <a:off x="0" y="37367"/>
          <a:ext cx="8083296" cy="782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Pandemia “COVID-19” implicado </a:t>
          </a:r>
          <a:r>
            <a:rPr lang="es-ES" sz="1400" b="1" kern="1200" dirty="0" smtClean="0"/>
            <a:t>RETOS</a:t>
          </a:r>
          <a:r>
            <a:rPr lang="en-US" sz="1400" b="1" kern="1200" dirty="0" smtClean="0"/>
            <a:t>; </a:t>
          </a:r>
          <a:r>
            <a:rPr lang="en-US" sz="1400" b="0" kern="1200" dirty="0" smtClean="0"/>
            <a:t>para </a:t>
          </a:r>
          <a:r>
            <a:rPr lang="es-EC" sz="1400" b="0" kern="1200" noProof="0" dirty="0" smtClean="0"/>
            <a:t>todos</a:t>
          </a:r>
          <a:r>
            <a:rPr lang="en-US" sz="1400" b="0" kern="1200" dirty="0" smtClean="0"/>
            <a:t> los </a:t>
          </a:r>
          <a:r>
            <a:rPr lang="es-EC" sz="1400" b="0" kern="1200" noProof="0" dirty="0" smtClean="0"/>
            <a:t>trabajadores</a:t>
          </a:r>
          <a:r>
            <a:rPr lang="en-US" sz="1400" b="0" kern="1200" dirty="0" smtClean="0"/>
            <a:t>  </a:t>
          </a:r>
          <a:r>
            <a:rPr lang="es-ES" sz="1400" b="0" kern="1200" dirty="0" smtClean="0"/>
            <a:t> </a:t>
          </a:r>
          <a:endParaRPr lang="es-ES" sz="1400" b="0" kern="1200" dirty="0"/>
        </a:p>
      </dsp:txBody>
      <dsp:txXfrm>
        <a:off x="38178" y="75545"/>
        <a:ext cx="8006940" cy="705733"/>
      </dsp:txXfrm>
    </dsp:sp>
    <dsp:sp modelId="{6477FA6F-06FC-42F0-B376-07C825A035F5}">
      <dsp:nvSpPr>
        <dsp:cNvPr id="0" name=""/>
        <dsp:cNvSpPr/>
      </dsp:nvSpPr>
      <dsp:spPr>
        <a:xfrm>
          <a:off x="0" y="819456"/>
          <a:ext cx="8083296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4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100" kern="1200" dirty="0"/>
        </a:p>
      </dsp:txBody>
      <dsp:txXfrm>
        <a:off x="0" y="819456"/>
        <a:ext cx="8083296" cy="231840"/>
      </dsp:txXfrm>
    </dsp:sp>
    <dsp:sp modelId="{ED2BA5FE-F041-40A7-8304-58AE6D182143}">
      <dsp:nvSpPr>
        <dsp:cNvPr id="0" name=""/>
        <dsp:cNvSpPr/>
      </dsp:nvSpPr>
      <dsp:spPr>
        <a:xfrm>
          <a:off x="0" y="951944"/>
          <a:ext cx="8083296" cy="782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Predispone a todos los trabajadores, a niveles mayores de estrés laboral</a:t>
          </a:r>
          <a:endParaRPr lang="es-ES" sz="1400" kern="1200" dirty="0"/>
        </a:p>
      </dsp:txBody>
      <dsp:txXfrm>
        <a:off x="38178" y="990122"/>
        <a:ext cx="8006940" cy="705733"/>
      </dsp:txXfrm>
    </dsp:sp>
    <dsp:sp modelId="{5D072D73-CEB3-4CAC-808F-3903ED2A1855}">
      <dsp:nvSpPr>
        <dsp:cNvPr id="0" name=""/>
        <dsp:cNvSpPr/>
      </dsp:nvSpPr>
      <dsp:spPr>
        <a:xfrm>
          <a:off x="0" y="1873705"/>
          <a:ext cx="8083296" cy="782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Falta de procedimientos, afectación económica (Salarios), aumento de jornadas laborales, problemas de adaptación,</a:t>
          </a:r>
          <a:endParaRPr lang="es-ES" sz="1400" kern="1200" dirty="0"/>
        </a:p>
      </dsp:txBody>
      <dsp:txXfrm>
        <a:off x="38178" y="1911883"/>
        <a:ext cx="8006940" cy="705733"/>
      </dsp:txXfrm>
    </dsp:sp>
    <dsp:sp modelId="{8757371F-13E6-44DB-B3D2-453FEC83198A}">
      <dsp:nvSpPr>
        <dsp:cNvPr id="0" name=""/>
        <dsp:cNvSpPr/>
      </dsp:nvSpPr>
      <dsp:spPr>
        <a:xfrm>
          <a:off x="0" y="2655795"/>
          <a:ext cx="8083296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4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100" kern="1200" dirty="0"/>
        </a:p>
      </dsp:txBody>
      <dsp:txXfrm>
        <a:off x="0" y="2655795"/>
        <a:ext cx="8083296" cy="231840"/>
      </dsp:txXfrm>
    </dsp:sp>
    <dsp:sp modelId="{DFEA8F7F-526E-4A9F-9E93-9AA828648471}">
      <dsp:nvSpPr>
        <dsp:cNvPr id="0" name=""/>
        <dsp:cNvSpPr/>
      </dsp:nvSpPr>
      <dsp:spPr>
        <a:xfrm>
          <a:off x="0" y="2887635"/>
          <a:ext cx="8083296" cy="782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OMS </a:t>
          </a:r>
          <a:r>
            <a:rPr lang="es-EC" sz="1400" kern="1200" dirty="0" smtClean="0"/>
            <a:t>considera, la salud de los trabajadores se verá afectada por las nuevas condiciones de trabajo y condiciones inseguras debido a la pandemia de COVID-19, desencadenando </a:t>
          </a:r>
          <a:r>
            <a:rPr lang="es-EC" sz="1400" b="1" kern="1200" dirty="0" smtClean="0"/>
            <a:t>trastornos</a:t>
          </a:r>
          <a:r>
            <a:rPr lang="es-EC" sz="1400" kern="1200" dirty="0" smtClean="0"/>
            <a:t> </a:t>
          </a:r>
          <a:r>
            <a:rPr lang="es-EC" sz="1400" b="1" kern="1200" dirty="0" smtClean="0"/>
            <a:t>depresivos</a:t>
          </a:r>
          <a:r>
            <a:rPr lang="es-EC" sz="1400" kern="1200" dirty="0" smtClean="0"/>
            <a:t>, como </a:t>
          </a:r>
          <a:r>
            <a:rPr lang="es-EC" sz="1400" b="1" kern="1200" dirty="0" smtClean="0"/>
            <a:t>miedo</a:t>
          </a:r>
          <a:r>
            <a:rPr lang="es-EC" sz="1400" kern="1200" dirty="0" smtClean="0"/>
            <a:t>, frustración, insomnio, </a:t>
          </a:r>
          <a:r>
            <a:rPr lang="es-EC" sz="1400" b="1" kern="1200" dirty="0" smtClean="0"/>
            <a:t>culpa</a:t>
          </a:r>
          <a:r>
            <a:rPr lang="es-EC" sz="1400" kern="1200" dirty="0" smtClean="0"/>
            <a:t>, desarrollando un síndrome de </a:t>
          </a:r>
          <a:r>
            <a:rPr lang="es-EC" sz="1400" b="1" kern="1200" dirty="0" smtClean="0"/>
            <a:t>estrés postraumático </a:t>
          </a:r>
          <a:r>
            <a:rPr lang="es-EC" sz="1400" b="0" kern="1200" dirty="0" smtClean="0"/>
            <a:t>(13)</a:t>
          </a:r>
          <a:r>
            <a:rPr lang="es-ES" sz="1400" kern="1200" dirty="0" smtClean="0"/>
            <a:t> </a:t>
          </a:r>
          <a:endParaRPr lang="es-ES" sz="1400" kern="1200" dirty="0"/>
        </a:p>
      </dsp:txBody>
      <dsp:txXfrm>
        <a:off x="38178" y="2925813"/>
        <a:ext cx="8006940" cy="7057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A1E3A-8830-445C-A935-D08A12CA9F48}">
      <dsp:nvSpPr>
        <dsp:cNvPr id="0" name=""/>
        <dsp:cNvSpPr/>
      </dsp:nvSpPr>
      <dsp:spPr>
        <a:xfrm rot="10800000">
          <a:off x="2290469" y="485"/>
          <a:ext cx="7965795" cy="113619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029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Revisión sistemática cualitativa retrospectiva, de artículos científicos en ingles y español</a:t>
          </a:r>
          <a:endParaRPr lang="es-ES" sz="2800" kern="1200" dirty="0"/>
        </a:p>
      </dsp:txBody>
      <dsp:txXfrm rot="10800000">
        <a:off x="2574516" y="485"/>
        <a:ext cx="7681748" cy="1136190"/>
      </dsp:txXfrm>
    </dsp:sp>
    <dsp:sp modelId="{012C0624-83A0-4499-95D3-0D9A759706B1}">
      <dsp:nvSpPr>
        <dsp:cNvPr id="0" name=""/>
        <dsp:cNvSpPr/>
      </dsp:nvSpPr>
      <dsp:spPr>
        <a:xfrm>
          <a:off x="1722374" y="485"/>
          <a:ext cx="1136190" cy="1136190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72542-E4C3-4027-898A-9AAC91591E23}">
      <dsp:nvSpPr>
        <dsp:cNvPr id="0" name=""/>
        <dsp:cNvSpPr/>
      </dsp:nvSpPr>
      <dsp:spPr>
        <a:xfrm rot="10800000">
          <a:off x="2290469" y="1420724"/>
          <a:ext cx="7965795" cy="1136190"/>
        </a:xfrm>
        <a:prstGeom prst="homePlat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029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Máximo de antigüedad de 5 años.</a:t>
          </a:r>
          <a:endParaRPr lang="es-ES" sz="2800" kern="1200" dirty="0"/>
        </a:p>
      </dsp:txBody>
      <dsp:txXfrm rot="10800000">
        <a:off x="2574516" y="1420724"/>
        <a:ext cx="7681748" cy="1136190"/>
      </dsp:txXfrm>
    </dsp:sp>
    <dsp:sp modelId="{D6EC632A-8FC5-4683-8678-97164AD3348C}">
      <dsp:nvSpPr>
        <dsp:cNvPr id="0" name=""/>
        <dsp:cNvSpPr/>
      </dsp:nvSpPr>
      <dsp:spPr>
        <a:xfrm>
          <a:off x="1722374" y="1420724"/>
          <a:ext cx="1136190" cy="1136190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5563E-83A3-4506-A0E8-1523A2A4850C}">
      <dsp:nvSpPr>
        <dsp:cNvPr id="0" name=""/>
        <dsp:cNvSpPr/>
      </dsp:nvSpPr>
      <dsp:spPr>
        <a:xfrm rot="10800000">
          <a:off x="2290469" y="2840962"/>
          <a:ext cx="7965795" cy="1136190"/>
        </a:xfrm>
        <a:prstGeom prst="homePlat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029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Búsqueda en principales base de datos, Scopus, Pub Med, Google Scholar, DeCS, Lilcas. </a:t>
          </a:r>
          <a:endParaRPr lang="es-ES" sz="2800" kern="1200" dirty="0"/>
        </a:p>
      </dsp:txBody>
      <dsp:txXfrm rot="10800000">
        <a:off x="2574516" y="2840962"/>
        <a:ext cx="7681748" cy="1136190"/>
      </dsp:txXfrm>
    </dsp:sp>
    <dsp:sp modelId="{6A5D2DAC-4C9A-422E-A223-9ED1172AE6B1}">
      <dsp:nvSpPr>
        <dsp:cNvPr id="0" name=""/>
        <dsp:cNvSpPr/>
      </dsp:nvSpPr>
      <dsp:spPr>
        <a:xfrm>
          <a:off x="1722374" y="2840962"/>
          <a:ext cx="1136190" cy="1136190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AD04-7A79-4499-99F5-3A882F9646A6}">
      <dsp:nvSpPr>
        <dsp:cNvPr id="0" name=""/>
        <dsp:cNvSpPr/>
      </dsp:nvSpPr>
      <dsp:spPr>
        <a:xfrm rot="10800000">
          <a:off x="813797" y="102072"/>
          <a:ext cx="10195596" cy="10037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617" tIns="57150" rIns="10668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De la literatura científica en los idiomas ingles español, se seleccionaron 77 artículos, descartando duplicados resultando seleccionados 29 artículos distribuidos en las siguientes base de datos: Scopus (3), Pub Med (16), Lilacs (1), Scielo (1), Google Scholar (8).</a:t>
          </a:r>
          <a:endParaRPr lang="es-ES" sz="1500" kern="1200" dirty="0"/>
        </a:p>
      </dsp:txBody>
      <dsp:txXfrm rot="10800000">
        <a:off x="1064729" y="102072"/>
        <a:ext cx="9944664" cy="1003730"/>
      </dsp:txXfrm>
    </dsp:sp>
    <dsp:sp modelId="{46C483CC-AFC0-4391-B057-C67842394088}">
      <dsp:nvSpPr>
        <dsp:cNvPr id="0" name=""/>
        <dsp:cNvSpPr/>
      </dsp:nvSpPr>
      <dsp:spPr>
        <a:xfrm>
          <a:off x="0" y="107573"/>
          <a:ext cx="1003730" cy="1003730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AD8BB-C8C6-43CC-A66D-988F2DF7DF5C}">
      <dsp:nvSpPr>
        <dsp:cNvPr id="0" name=""/>
        <dsp:cNvSpPr/>
      </dsp:nvSpPr>
      <dsp:spPr>
        <a:xfrm rot="10800000">
          <a:off x="832117" y="1307549"/>
          <a:ext cx="10158957" cy="1003730"/>
        </a:xfrm>
        <a:prstGeom prst="homePlat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617" tIns="57150" rIns="10668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</a:t>
          </a:r>
          <a:r>
            <a:rPr lang="es-ES" sz="1500" kern="1200" baseline="0" dirty="0" smtClean="0"/>
            <a:t> identifico varios factores, que inciden en percibir mayor estrés laboral</a:t>
          </a:r>
          <a:r>
            <a:rPr lang="en-US" sz="1500" kern="1200" baseline="0" dirty="0" smtClean="0"/>
            <a:t>; </a:t>
          </a:r>
          <a:r>
            <a:rPr lang="es-EC" sz="1500" kern="1200" baseline="0" noProof="0" dirty="0" smtClean="0"/>
            <a:t>nuevas</a:t>
          </a:r>
          <a:r>
            <a:rPr lang="en-US" sz="1500" kern="1200" baseline="0" dirty="0" smtClean="0"/>
            <a:t> </a:t>
          </a:r>
          <a:r>
            <a:rPr lang="en-US" sz="1500" kern="1200" baseline="0" dirty="0" err="1" smtClean="0"/>
            <a:t>formas</a:t>
          </a:r>
          <a:r>
            <a:rPr lang="en-US" sz="1500" kern="1200" baseline="0" dirty="0" smtClean="0"/>
            <a:t> de </a:t>
          </a:r>
          <a:r>
            <a:rPr lang="es-EC" sz="1500" kern="1200" baseline="0" noProof="0" dirty="0" smtClean="0"/>
            <a:t>empleo</a:t>
          </a:r>
          <a:r>
            <a:rPr lang="en-US" sz="1500" kern="1200" baseline="0" dirty="0" smtClean="0"/>
            <a:t>, </a:t>
          </a:r>
          <a:r>
            <a:rPr lang="es-EC" sz="1500" kern="1200" baseline="0" noProof="0" dirty="0" smtClean="0"/>
            <a:t>confinamiento</a:t>
          </a:r>
          <a:r>
            <a:rPr lang="en-US" sz="1500" kern="1200" baseline="0" dirty="0" smtClean="0"/>
            <a:t>, </a:t>
          </a:r>
          <a:r>
            <a:rPr lang="es-EC" sz="1500" kern="1200" baseline="0" noProof="0" dirty="0" smtClean="0"/>
            <a:t>adaptabilidad</a:t>
          </a:r>
          <a:r>
            <a:rPr lang="en-US" sz="1500" kern="1200" baseline="0" dirty="0" smtClean="0"/>
            <a:t>, </a:t>
          </a:r>
          <a:r>
            <a:rPr lang="es-EC" sz="1500" kern="1200" baseline="0" noProof="0" dirty="0" smtClean="0"/>
            <a:t>reducción</a:t>
          </a:r>
          <a:r>
            <a:rPr lang="en-US" sz="1500" kern="1200" baseline="0" dirty="0" smtClean="0"/>
            <a:t> de </a:t>
          </a:r>
          <a:r>
            <a:rPr lang="es-EC" sz="1500" kern="1200" baseline="0" noProof="0" dirty="0" smtClean="0"/>
            <a:t>ingresos</a:t>
          </a:r>
          <a:r>
            <a:rPr lang="en-US" sz="1500" kern="1200" baseline="0" dirty="0" smtClean="0"/>
            <a:t> </a:t>
          </a:r>
          <a:r>
            <a:rPr lang="es-EC" sz="1500" kern="1200" baseline="0" noProof="0" dirty="0" smtClean="0"/>
            <a:t>económicos</a:t>
          </a:r>
          <a:r>
            <a:rPr lang="en-US" sz="1500" kern="1200" baseline="0" dirty="0" smtClean="0"/>
            <a:t>, </a:t>
          </a:r>
          <a:r>
            <a:rPr lang="es-EC" sz="1500" kern="1200" baseline="0" noProof="0" dirty="0" smtClean="0"/>
            <a:t>exceso</a:t>
          </a:r>
          <a:r>
            <a:rPr lang="en-US" sz="1500" kern="1200" baseline="0" dirty="0" smtClean="0"/>
            <a:t> de </a:t>
          </a:r>
          <a:r>
            <a:rPr lang="es-EC" sz="1500" kern="1200" baseline="0" noProof="0" dirty="0" smtClean="0"/>
            <a:t>carga</a:t>
          </a:r>
          <a:r>
            <a:rPr lang="en-US" sz="1500" kern="1200" baseline="0" dirty="0" smtClean="0"/>
            <a:t> </a:t>
          </a:r>
          <a:r>
            <a:rPr lang="es-EC" sz="1500" kern="1200" baseline="0" noProof="0" dirty="0" smtClean="0"/>
            <a:t>laboral</a:t>
          </a:r>
          <a:r>
            <a:rPr lang="en-US" sz="1500" kern="1200" baseline="0" dirty="0" smtClean="0"/>
            <a:t>, </a:t>
          </a:r>
          <a:r>
            <a:rPr lang="es-EC" sz="1500" kern="1200" baseline="0" noProof="0" dirty="0" smtClean="0"/>
            <a:t>exceso</a:t>
          </a:r>
          <a:r>
            <a:rPr lang="en-US" sz="1500" kern="1200" baseline="0" dirty="0" smtClean="0"/>
            <a:t> de </a:t>
          </a:r>
          <a:r>
            <a:rPr lang="es-EC" sz="1500" kern="1200" baseline="0" noProof="0" dirty="0" smtClean="0"/>
            <a:t>noticias</a:t>
          </a:r>
          <a:r>
            <a:rPr lang="en-US" sz="1500" kern="1200" baseline="0" dirty="0" smtClean="0"/>
            <a:t> </a:t>
          </a:r>
          <a:r>
            <a:rPr lang="es-EC" sz="1500" kern="1200" baseline="0" noProof="0" dirty="0" smtClean="0"/>
            <a:t>sobre</a:t>
          </a:r>
          <a:r>
            <a:rPr lang="en-US" sz="1500" kern="1200" baseline="0" dirty="0" smtClean="0"/>
            <a:t> la </a:t>
          </a:r>
          <a:r>
            <a:rPr lang="es-SV" sz="1500" kern="1200" baseline="0" noProof="0" dirty="0" smtClean="0"/>
            <a:t>pandemia</a:t>
          </a:r>
          <a:r>
            <a:rPr lang="en-US" sz="1500" kern="1200" baseline="0" dirty="0" smtClean="0"/>
            <a:t>. </a:t>
          </a:r>
          <a:endParaRPr lang="es-ES" sz="1500" kern="1200" dirty="0"/>
        </a:p>
      </dsp:txBody>
      <dsp:txXfrm rot="10800000">
        <a:off x="1083049" y="1307549"/>
        <a:ext cx="9908025" cy="1003730"/>
      </dsp:txXfrm>
    </dsp:sp>
    <dsp:sp modelId="{DED74E37-ED93-4BFB-833F-770AB801E163}">
      <dsp:nvSpPr>
        <dsp:cNvPr id="0" name=""/>
        <dsp:cNvSpPr/>
      </dsp:nvSpPr>
      <dsp:spPr>
        <a:xfrm>
          <a:off x="0" y="1321531"/>
          <a:ext cx="1003730" cy="1003730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68BF2-C904-4CC1-BF28-C6C3425785BD}">
      <dsp:nvSpPr>
        <dsp:cNvPr id="0" name=""/>
        <dsp:cNvSpPr/>
      </dsp:nvSpPr>
      <dsp:spPr>
        <a:xfrm rot="10800000">
          <a:off x="831645" y="2610900"/>
          <a:ext cx="10159901" cy="1003730"/>
        </a:xfrm>
        <a:prstGeom prst="homePlat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617" tIns="57150" rIns="10668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En un estudio realizado en hospitales ecuatorianos los galenos refieren un incremento en su jornada </a:t>
          </a:r>
          <a:r>
            <a:rPr lang="es-ES" sz="1500" kern="1200" dirty="0" smtClean="0"/>
            <a:t>laboral en una escala de 1-10, se encuentran en una </a:t>
          </a:r>
          <a:r>
            <a:rPr lang="es-ES" sz="1500" kern="1200" dirty="0" smtClean="0"/>
            <a:t>puntuación de 7-8 de </a:t>
          </a:r>
          <a:r>
            <a:rPr lang="es-ES" sz="1500" kern="1200" dirty="0" smtClean="0"/>
            <a:t>estrés laboral </a:t>
          </a:r>
          <a:r>
            <a:rPr lang="es-ES" sz="1500" kern="1200" baseline="30000" dirty="0" smtClean="0"/>
            <a:t>14</a:t>
          </a:r>
          <a:r>
            <a:rPr lang="es-ES" sz="1500" kern="1200" dirty="0" smtClean="0"/>
            <a:t> </a:t>
          </a:r>
          <a:r>
            <a:rPr lang="es-ES" sz="1500" kern="1200" dirty="0" smtClean="0"/>
            <a:t>se presenta también que los hombres evitan demostrar signos de debilidad </a:t>
          </a:r>
          <a:r>
            <a:rPr lang="es-ES" sz="1500" kern="1200" baseline="30000" dirty="0" smtClean="0"/>
            <a:t>3</a:t>
          </a:r>
          <a:r>
            <a:rPr lang="es-ES" sz="1500" b="1" kern="1200" baseline="0" dirty="0" smtClean="0"/>
            <a:t>concidiendo</a:t>
          </a:r>
          <a:r>
            <a:rPr lang="es-ES" sz="1500" kern="1200" baseline="0" dirty="0" smtClean="0"/>
            <a:t> una investigación realizada en Arabia Saudita en médicos cirujanos y residentes encontrándose </a:t>
          </a:r>
          <a:r>
            <a:rPr lang="es-ES" sz="1500" kern="1200" baseline="0" dirty="0" smtClean="0"/>
            <a:t>los </a:t>
          </a:r>
          <a:r>
            <a:rPr lang="es-ES" sz="1500" kern="1200" baseline="0" dirty="0" smtClean="0"/>
            <a:t>mayores niveles de estrés asociado a largos periodos de trabajo </a:t>
          </a:r>
          <a:r>
            <a:rPr lang="es-ES" sz="1500" kern="1200" baseline="30000" dirty="0" smtClean="0"/>
            <a:t>25</a:t>
          </a:r>
          <a:endParaRPr lang="es-ES" sz="1500" kern="1200" baseline="30000" dirty="0"/>
        </a:p>
      </dsp:txBody>
      <dsp:txXfrm rot="10800000">
        <a:off x="1082577" y="2610900"/>
        <a:ext cx="9908969" cy="1003730"/>
      </dsp:txXfrm>
    </dsp:sp>
    <dsp:sp modelId="{3920F5C3-268B-4915-B57C-84990F176F68}">
      <dsp:nvSpPr>
        <dsp:cNvPr id="0" name=""/>
        <dsp:cNvSpPr/>
      </dsp:nvSpPr>
      <dsp:spPr>
        <a:xfrm>
          <a:off x="0" y="2666818"/>
          <a:ext cx="1003730" cy="1003730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20911-82DE-4B36-A5FB-0C95DE52AD7F}">
      <dsp:nvSpPr>
        <dsp:cNvPr id="0" name=""/>
        <dsp:cNvSpPr/>
      </dsp:nvSpPr>
      <dsp:spPr>
        <a:xfrm rot="10800000">
          <a:off x="850357" y="3914252"/>
          <a:ext cx="10140716" cy="1003730"/>
        </a:xfrm>
        <a:prstGeom prst="homePlat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617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 los estudios realizados en la población mexicana </a:t>
          </a:r>
          <a:r>
            <a:rPr lang="es-ES" sz="1200" kern="1200" baseline="30000" dirty="0" smtClean="0"/>
            <a:t>10  </a:t>
          </a:r>
          <a:r>
            <a:rPr lang="es-ES" sz="1200" kern="1200" baseline="0" dirty="0" smtClean="0"/>
            <a:t>y la revisión sistemática de </a:t>
          </a:r>
          <a:r>
            <a:rPr lang="es-ES" sz="1200" kern="1200" baseline="0" dirty="0" err="1" smtClean="0"/>
            <a:t>Vindegaard</a:t>
          </a:r>
          <a:r>
            <a:rPr lang="es-ES" sz="1200" kern="1200" baseline="0" dirty="0" smtClean="0"/>
            <a:t> </a:t>
          </a:r>
          <a:r>
            <a:rPr lang="es-ES" sz="1200" kern="1200" baseline="30000" dirty="0" smtClean="0"/>
            <a:t>23 </a:t>
          </a:r>
          <a:r>
            <a:rPr lang="es-ES" sz="1200" kern="1200" baseline="0" dirty="0" smtClean="0"/>
            <a:t>demuestran que los índices de estrés laboral del personal médico son mayores por la falta de recursos que disponían para atender a los enfermos por COVID-19.- </a:t>
          </a:r>
          <a:r>
            <a:rPr lang="es-ES" sz="1200" b="1" kern="1200" baseline="0" dirty="0" smtClean="0"/>
            <a:t>Apoyando</a:t>
          </a:r>
          <a:r>
            <a:rPr lang="es-ES" sz="1200" kern="1200" baseline="0" dirty="0" smtClean="0"/>
            <a:t> la investigación realizada en China el personal médico resulto el grupo más vulnerable a la depresión y los desafíos éticos afrontaban al atender sin recursos suficientes </a:t>
          </a:r>
          <a:r>
            <a:rPr lang="es-ES" sz="1200" kern="1200" baseline="30000" dirty="0" smtClean="0"/>
            <a:t>26 </a:t>
          </a:r>
          <a:endParaRPr lang="es-ES" sz="1200" kern="1200" baseline="0" dirty="0"/>
        </a:p>
      </dsp:txBody>
      <dsp:txXfrm rot="10800000">
        <a:off x="1101289" y="3914252"/>
        <a:ext cx="9889784" cy="1003730"/>
      </dsp:txXfrm>
    </dsp:sp>
    <dsp:sp modelId="{88B20DF8-9C13-4B6C-86B7-A5429D212CE4}">
      <dsp:nvSpPr>
        <dsp:cNvPr id="0" name=""/>
        <dsp:cNvSpPr/>
      </dsp:nvSpPr>
      <dsp:spPr>
        <a:xfrm>
          <a:off x="0" y="3886298"/>
          <a:ext cx="1003730" cy="10037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AD04-7A79-4499-99F5-3A882F9646A6}">
      <dsp:nvSpPr>
        <dsp:cNvPr id="0" name=""/>
        <dsp:cNvSpPr/>
      </dsp:nvSpPr>
      <dsp:spPr>
        <a:xfrm rot="10800000">
          <a:off x="1216117" y="135288"/>
          <a:ext cx="10195596" cy="136731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949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dirty="0" smtClean="0"/>
            <a:t>En China y la Comunidad Autónoma Vasca, se aplico la escala de depresión y ansiedad y estrés (DASS-21), reportaron síntomas depresivos, ansiedad y estrés laboral </a:t>
          </a:r>
          <a:r>
            <a:rPr lang="es-ES" sz="1400" kern="1200" baseline="30000" dirty="0" smtClean="0"/>
            <a:t>6</a:t>
          </a:r>
          <a:r>
            <a:rPr lang="es-ES" sz="1400" kern="1200" baseline="0" dirty="0" smtClean="0"/>
            <a:t>, el estudio de carga de salud mental en distintas profesiones reporto incremento depresión, ansiedad y estrés laboral 17.- En investigaciones relacionadas con Burnout y estrés post traumático por COVID-19, mencionan innumerables retos que enfrentaran todas las profesiones</a:t>
          </a:r>
          <a:r>
            <a:rPr lang="es-ES" sz="1400" kern="1200" baseline="0" dirty="0" smtClean="0"/>
            <a:t>, por las </a:t>
          </a:r>
          <a:r>
            <a:rPr lang="es-ES" sz="1400" kern="1200" baseline="0" dirty="0" smtClean="0"/>
            <a:t>nuevas condiciones de trabajo </a:t>
          </a:r>
          <a:r>
            <a:rPr lang="es-ES" sz="1400" kern="1200" baseline="30000" dirty="0" smtClean="0"/>
            <a:t>29</a:t>
          </a:r>
          <a:r>
            <a:rPr lang="es-ES" sz="1400" kern="1200" baseline="0" dirty="0" smtClean="0"/>
            <a:t>.   </a:t>
          </a:r>
          <a:endParaRPr lang="es-ES" sz="1400" kern="1200" dirty="0"/>
        </a:p>
      </dsp:txBody>
      <dsp:txXfrm rot="10800000">
        <a:off x="1557946" y="135288"/>
        <a:ext cx="9853767" cy="1367316"/>
      </dsp:txXfrm>
    </dsp:sp>
    <dsp:sp modelId="{46C483CC-AFC0-4391-B057-C67842394088}">
      <dsp:nvSpPr>
        <dsp:cNvPr id="0" name=""/>
        <dsp:cNvSpPr/>
      </dsp:nvSpPr>
      <dsp:spPr>
        <a:xfrm>
          <a:off x="0" y="142781"/>
          <a:ext cx="1367316" cy="13673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F7539-5327-41F5-A4F9-CED777AAE02F}">
      <dsp:nvSpPr>
        <dsp:cNvPr id="0" name=""/>
        <dsp:cNvSpPr/>
      </dsp:nvSpPr>
      <dsp:spPr>
        <a:xfrm rot="10800000">
          <a:off x="1344196" y="1759137"/>
          <a:ext cx="10030957" cy="1367316"/>
        </a:xfrm>
        <a:prstGeom prst="homePlat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949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Perfil sociodemográfico, las mujeres personas jóvenes con menor nivel de instrucción generan mayor nivel de estrés </a:t>
          </a:r>
          <a:r>
            <a:rPr lang="es-ES" sz="1400" kern="1200" baseline="30000" dirty="0" smtClean="0"/>
            <a:t>11</a:t>
          </a:r>
          <a:r>
            <a:rPr lang="es-ES" sz="1400" kern="1200" dirty="0" smtClean="0"/>
            <a:t> , el estudio realizado en México las mujeres presentan 20,3%  reportan niveles de estrés laboral, el 82,4%  consideran que la COVID-19 afecto su condición laboral </a:t>
          </a:r>
          <a:r>
            <a:rPr lang="es-ES" sz="1400" kern="1200" baseline="30000" dirty="0" smtClean="0"/>
            <a:t>24</a:t>
          </a:r>
          <a:r>
            <a:rPr lang="es-ES" sz="1400" kern="1200" dirty="0" smtClean="0"/>
            <a:t> .- Apoyando los resultados la encuesta Escala de impacto de sucesos (IES-R), y la Escala de autoevaluación y ansiedad (SAS) aplicada en el hospital universitario de Verona,  Italia el personal femenino relacionado directamente con pacientes COVID-19, es el más propenso a generar estrés laboral </a:t>
          </a:r>
          <a:r>
            <a:rPr lang="es-ES" sz="1400" kern="1200" baseline="30000" dirty="0" smtClean="0"/>
            <a:t>28</a:t>
          </a:r>
          <a:r>
            <a:rPr lang="es-ES" sz="1400" kern="1200" dirty="0" smtClean="0"/>
            <a:t>.</a:t>
          </a:r>
          <a:endParaRPr lang="es-ES" sz="1400" kern="1200" dirty="0"/>
        </a:p>
      </dsp:txBody>
      <dsp:txXfrm rot="10800000">
        <a:off x="1686025" y="1759137"/>
        <a:ext cx="9689128" cy="1367316"/>
      </dsp:txXfrm>
    </dsp:sp>
    <dsp:sp modelId="{45783A24-A471-46FD-B16E-6AEFD8AD641B}">
      <dsp:nvSpPr>
        <dsp:cNvPr id="0" name=""/>
        <dsp:cNvSpPr/>
      </dsp:nvSpPr>
      <dsp:spPr>
        <a:xfrm>
          <a:off x="0" y="1841436"/>
          <a:ext cx="1367316" cy="13673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A5FBE-CDA1-4BF2-B9F8-D4C6DA2AE895}">
      <dsp:nvSpPr>
        <dsp:cNvPr id="0" name=""/>
        <dsp:cNvSpPr/>
      </dsp:nvSpPr>
      <dsp:spPr>
        <a:xfrm rot="10800000">
          <a:off x="1133837" y="3424880"/>
          <a:ext cx="10250397" cy="1367316"/>
        </a:xfrm>
        <a:prstGeom prst="homePlat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949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Docentes que utilizan medios virtuales como herramientas pedagógicas, refieren agotamiento, ansiedad,  incertidumbre </a:t>
          </a:r>
          <a:r>
            <a:rPr lang="es-ES" sz="1400" kern="1200" baseline="30000" dirty="0" smtClean="0"/>
            <a:t>22 </a:t>
          </a:r>
          <a:r>
            <a:rPr lang="es-ES" sz="1400" kern="1200" baseline="0" dirty="0" smtClean="0"/>
            <a:t>, falta de apoyo institucional </a:t>
          </a:r>
          <a:r>
            <a:rPr lang="es-ES" sz="1400" kern="1200" baseline="30000" dirty="0" smtClean="0"/>
            <a:t>21 .</a:t>
          </a:r>
          <a:r>
            <a:rPr lang="es-ES" sz="1400" kern="1200" baseline="0" dirty="0" smtClean="0"/>
            <a:t>- </a:t>
          </a:r>
          <a:r>
            <a:rPr lang="es-ES" sz="1400" b="1" kern="1200" baseline="0" dirty="0" smtClean="0"/>
            <a:t>Concuerda </a:t>
          </a:r>
          <a:r>
            <a:rPr lang="es-ES" sz="1400" b="0" kern="1200" baseline="0" dirty="0" smtClean="0"/>
            <a:t> un estudio realizado en la Universidad del Oeste de </a:t>
          </a:r>
          <a:r>
            <a:rPr lang="es-ES" sz="1400" b="0" kern="1200" baseline="0" dirty="0" err="1" smtClean="0"/>
            <a:t>Maharastra</a:t>
          </a:r>
          <a:r>
            <a:rPr lang="es-ES" sz="1400" b="0" kern="1200" baseline="0" dirty="0" smtClean="0"/>
            <a:t> en India factores estresantes por cambio frecuentes de normas de enseñanza, trabajo investigativo obligatorio, falta de atención de los estudiantes  </a:t>
          </a:r>
          <a:r>
            <a:rPr lang="es-ES" sz="1400" b="0" kern="1200" baseline="30000" dirty="0" smtClean="0"/>
            <a:t>27</a:t>
          </a:r>
          <a:r>
            <a:rPr lang="es-ES" sz="1400" kern="1200" baseline="0" dirty="0" smtClean="0"/>
            <a:t> </a:t>
          </a:r>
          <a:endParaRPr lang="es-ES" sz="1400" kern="1200" baseline="0" dirty="0"/>
        </a:p>
      </dsp:txBody>
      <dsp:txXfrm rot="10800000">
        <a:off x="1475666" y="3424880"/>
        <a:ext cx="9908568" cy="1367316"/>
      </dsp:txXfrm>
    </dsp:sp>
    <dsp:sp modelId="{0CF7CB39-FC3E-4FEC-BCBB-6695AAF089C1}">
      <dsp:nvSpPr>
        <dsp:cNvPr id="0" name=""/>
        <dsp:cNvSpPr/>
      </dsp:nvSpPr>
      <dsp:spPr>
        <a:xfrm>
          <a:off x="4" y="3503816"/>
          <a:ext cx="1367316" cy="1367316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27716-0189-474B-B1C2-DFDAB1B3FE1F}">
      <dsp:nvSpPr>
        <dsp:cNvPr id="0" name=""/>
        <dsp:cNvSpPr/>
      </dsp:nvSpPr>
      <dsp:spPr>
        <a:xfrm>
          <a:off x="2664" y="0"/>
          <a:ext cx="2792464" cy="47895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La pandemia afecto la salud física y psicológica de los trabajadores, alterando la calidad de vida laboral, creando estresores laborales</a:t>
          </a:r>
          <a:r>
            <a:rPr lang="es-ES_tradnl" sz="1100" kern="1200" baseline="30000" dirty="0" smtClean="0"/>
            <a:t>15</a:t>
          </a:r>
          <a:r>
            <a:rPr lang="es-ES_tradnl" sz="1100" kern="1200" dirty="0" smtClean="0"/>
            <a:t>, fisiológicos, cognitivos, emocionales</a:t>
          </a:r>
          <a:r>
            <a:rPr lang="es-ES_tradnl" sz="1100" kern="1200" baseline="30000" dirty="0" smtClean="0"/>
            <a:t>19</a:t>
          </a:r>
          <a:r>
            <a:rPr lang="es-ES_tradnl" sz="1100" kern="1200" dirty="0" smtClean="0"/>
            <a:t>.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Mayores </a:t>
          </a:r>
          <a:r>
            <a:rPr lang="es-ES_tradnl" sz="1100" kern="1200" dirty="0" smtClean="0"/>
            <a:t>niveles de estrés en los trabajadores jóvenes, posiblemente por la inexperiencia, mientras que la población trabajadora más experimentada presenta pensamientos de abandono del trabajo</a:t>
          </a:r>
          <a:r>
            <a:rPr lang="es-ES_tradnl" sz="1100" kern="1200" baseline="30000" dirty="0" smtClean="0"/>
            <a:t>16</a:t>
          </a:r>
          <a:endParaRPr lang="es-ES" sz="1100" kern="1200" dirty="0"/>
        </a:p>
      </dsp:txBody>
      <dsp:txXfrm>
        <a:off x="2664" y="1915837"/>
        <a:ext cx="2792464" cy="1915837"/>
      </dsp:txXfrm>
    </dsp:sp>
    <dsp:sp modelId="{4CF25050-1A74-452E-9FD7-C1C991618DE9}">
      <dsp:nvSpPr>
        <dsp:cNvPr id="0" name=""/>
        <dsp:cNvSpPr/>
      </dsp:nvSpPr>
      <dsp:spPr>
        <a:xfrm>
          <a:off x="601429" y="287375"/>
          <a:ext cx="1594934" cy="15949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FD42B-6D2E-4C5B-9867-70F7C6E9C545}">
      <dsp:nvSpPr>
        <dsp:cNvPr id="0" name=""/>
        <dsp:cNvSpPr/>
      </dsp:nvSpPr>
      <dsp:spPr>
        <a:xfrm>
          <a:off x="2878902" y="0"/>
          <a:ext cx="2792464" cy="4789593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La mayoría de las  </a:t>
          </a:r>
          <a:r>
            <a:rPr lang="es-ES_tradnl" sz="1100" kern="1200" dirty="0" smtClean="0"/>
            <a:t>investigaciones que abordaron el estrés laboral durante la </a:t>
          </a:r>
          <a:r>
            <a:rPr lang="es-ES_tradnl" sz="1100" kern="1200" dirty="0" smtClean="0"/>
            <a:t>COVID-19, </a:t>
          </a:r>
          <a:r>
            <a:rPr lang="es-ES_tradnl" sz="1100" kern="1200" dirty="0" smtClean="0"/>
            <a:t>el 70% se centran en profesionales de la salud, personal docente y administrativo con funciones de tele </a:t>
          </a:r>
          <a:r>
            <a:rPr lang="es-ES_tradnl" sz="1100" kern="1200" dirty="0" smtClean="0"/>
            <a:t>trabajo.</a:t>
          </a:r>
          <a:endParaRPr lang="es-ES_tradnl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En tal sentido, dada la brecha existente de investigaciones sobre el estrés y la COVID-19 en otros sectores productivos, se abre un abanico de oportunidades para desarrollar nuevos estudios que involucren otros profesionales y otros sectores productivos. </a:t>
          </a:r>
          <a:endParaRPr lang="es-ES" sz="1100" kern="1200" dirty="0"/>
        </a:p>
      </dsp:txBody>
      <dsp:txXfrm>
        <a:off x="2878902" y="1915837"/>
        <a:ext cx="2792464" cy="1915837"/>
      </dsp:txXfrm>
    </dsp:sp>
    <dsp:sp modelId="{BC2CD71D-8702-426A-8F61-E0D1E0B235DD}">
      <dsp:nvSpPr>
        <dsp:cNvPr id="0" name=""/>
        <dsp:cNvSpPr/>
      </dsp:nvSpPr>
      <dsp:spPr>
        <a:xfrm>
          <a:off x="3477667" y="287375"/>
          <a:ext cx="1594934" cy="15949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6646F-2169-4BD8-9B5D-F53350040F4E}">
      <dsp:nvSpPr>
        <dsp:cNvPr id="0" name=""/>
        <dsp:cNvSpPr/>
      </dsp:nvSpPr>
      <dsp:spPr>
        <a:xfrm>
          <a:off x="5755140" y="0"/>
          <a:ext cx="2792464" cy="4789593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Resulta pertinente diseñar programas psicosociales preventivos y correctivos que permitan gestionar los niveles de estrés laboral generados bajo la actual pandemia, garantizando un entorno de trabajo saludable, para lo cual, se requiere implementar métodos de evaluación e intervención oportuna por un equipo multidisciplinar dentro de las organizaciones.</a:t>
          </a:r>
          <a:endParaRPr lang="es-ES" sz="1100" kern="1200" dirty="0"/>
        </a:p>
      </dsp:txBody>
      <dsp:txXfrm>
        <a:off x="5755140" y="1915837"/>
        <a:ext cx="2792464" cy="1915837"/>
      </dsp:txXfrm>
    </dsp:sp>
    <dsp:sp modelId="{C07AABD3-5F78-4601-A549-C388F6982AB4}">
      <dsp:nvSpPr>
        <dsp:cNvPr id="0" name=""/>
        <dsp:cNvSpPr/>
      </dsp:nvSpPr>
      <dsp:spPr>
        <a:xfrm>
          <a:off x="6353905" y="287375"/>
          <a:ext cx="1594934" cy="15949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35E0C-AC2E-4915-BFC4-37984F0EABA0}">
      <dsp:nvSpPr>
        <dsp:cNvPr id="0" name=""/>
        <dsp:cNvSpPr/>
      </dsp:nvSpPr>
      <dsp:spPr>
        <a:xfrm>
          <a:off x="8631379" y="0"/>
          <a:ext cx="2792464" cy="478959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La pandemia COVID-19 es un evento irreversible difícil de controlar, </a:t>
          </a:r>
          <a:r>
            <a:rPr lang="es-EC" sz="1100" kern="1200" dirty="0" smtClean="0"/>
            <a:t>para la</a:t>
          </a:r>
          <a:r>
            <a:rPr lang="es-ES_tradnl" sz="1100" kern="1200" dirty="0" smtClean="0"/>
            <a:t> cual no estábamos preparados, sin embargo como sociedad debemos realizar un gran esfuerzo para sobre- llevar el estrés laboral</a:t>
          </a:r>
          <a:endParaRPr lang="es-ES" sz="1100" kern="1200" dirty="0"/>
        </a:p>
      </dsp:txBody>
      <dsp:txXfrm>
        <a:off x="8631379" y="1915837"/>
        <a:ext cx="2792464" cy="1915837"/>
      </dsp:txXfrm>
    </dsp:sp>
    <dsp:sp modelId="{0B79EC14-70D7-485D-B547-965939739F20}">
      <dsp:nvSpPr>
        <dsp:cNvPr id="0" name=""/>
        <dsp:cNvSpPr/>
      </dsp:nvSpPr>
      <dsp:spPr>
        <a:xfrm>
          <a:off x="9230144" y="287375"/>
          <a:ext cx="1594934" cy="159493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CD489-107A-47CE-92EB-3EC902813236}">
      <dsp:nvSpPr>
        <dsp:cNvPr id="0" name=""/>
        <dsp:cNvSpPr/>
      </dsp:nvSpPr>
      <dsp:spPr>
        <a:xfrm>
          <a:off x="457060" y="3831674"/>
          <a:ext cx="10512387" cy="71843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CAD6C-4FB8-4971-9F6B-4EA774523486}">
      <dsp:nvSpPr>
        <dsp:cNvPr id="0" name=""/>
        <dsp:cNvSpPr/>
      </dsp:nvSpPr>
      <dsp:spPr>
        <a:xfrm>
          <a:off x="0" y="0"/>
          <a:ext cx="9155684" cy="366227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b="1" kern="1200" dirty="0" smtClean="0"/>
            <a:t>Limitaciones</a:t>
          </a:r>
          <a:endParaRPr lang="en-US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En la revisión sistemática, la falta de artículos científicos en diferentes profesiones o actividades económicas que aborden el estrés laboral durante la pandemia por COVID-19, el 70% de artículos encontrados, refiere a profesionales en primera línea considerados como personal médico, el 30% se encuentra artículos sobre estrés laboral referente a docentes, personal administrativo con funciones de tele trabajo.</a:t>
          </a:r>
          <a:endParaRPr lang="es-ES" sz="2200" kern="1200" dirty="0"/>
        </a:p>
      </dsp:txBody>
      <dsp:txXfrm>
        <a:off x="1831137" y="0"/>
        <a:ext cx="5493411" cy="3662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18A418E-3DB7-459B-8BF7-C4BC549D8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2053B2-4D56-419B-8E6D-08784D342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6947E-02BB-455D-A0C1-2E266E7CFBF9}" type="datetimeFigureOut">
              <a:rPr lang="es-EC" smtClean="0"/>
              <a:t>17/3/2021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28CD02-0B03-419A-95D5-5BD2E99F30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B57E72-FC34-45CA-9993-7E52CC23ED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988E9-8B33-4806-AB9F-C7BB5A127D8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274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EDBEF-C8AD-448F-856A-5022100C2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22363"/>
            <a:ext cx="8070272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A0FE09-498C-4C96-96D9-51264BD28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602038"/>
            <a:ext cx="80702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EC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9E16D-2F81-4FB6-BDB6-242659F1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17/3/2021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E2796D-AAB3-43A5-97C7-6B16747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B2BCEC-1F9E-4C9C-9CAB-E74F92F2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D59F856-AE11-442F-8383-95EC04E57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" y="0"/>
            <a:ext cx="12167419" cy="68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7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60823-6A0A-407E-84A5-0F44E922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87551B-C2BC-47FD-83BE-10A50F86B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8E1B2E-DE5F-48B7-AC63-34B0462D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17/3/2021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289AA7-0D32-4D50-8F2F-56E03AE1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C1AC3D-4143-4A2A-8127-E03F1769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2821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1DB6CD-01D4-4E4B-BD88-E13E9F03F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B9D3A-6E29-4C07-BBD4-83F8A9F6D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1D24B9-289E-4F9E-8886-01211741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17/3/2021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8252AE-9D66-4343-B714-D0781E13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67FBB3-3A1F-47A2-B949-FE98DFA0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6472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999F-E20D-4723-8F4A-960EE3B3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769018-52D5-4C1A-A074-125249C5F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E733F-A3CA-492A-8912-FD0DEFE5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17/3/2021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44285C-834E-43EC-B1F1-182A20EA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9F7A5D-60ED-4295-B61F-3CDD9931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3401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47909-CF9D-4E24-BE14-DBD8AA21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94EA7E-867C-48A0-BA85-9CC3D51BE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2BCC73-C42F-4107-9A8B-B60F0815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17/3/2021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8CDBBF-5CA0-4001-B899-0CB4BAB0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448C36-CD97-479D-8BA2-C3B5E353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5009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E4E53-5F59-406D-9C24-1F33C1B2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01226-F168-4C3F-8C3D-1D25DBA84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7B4B5B-6FF4-4CCC-B800-A8C9C8F6F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E5FC71-0D9B-47C3-966B-240AF585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17/3/2021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2FA2B6-9D55-45EF-8546-B0E02547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72DAF3-EB68-4E58-805A-2E9449D6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1237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6800D-5B04-49CD-B53F-04A43EEC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2EEAE8-09EE-4E4F-A8ED-EACF2B80C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D79657-3505-4E01-A437-0555438BD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AE897B-FE05-446E-B20F-99ED6FE00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8F1C2A-3D97-4976-8D28-66C04C171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8FE1F0-F4F5-401C-A203-25E23F43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17/3/2021</a:t>
            </a:fld>
            <a:endParaRPr lang="es-EC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255BB4-778F-4D68-B2D9-831E2257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43F70A-4958-40CB-8C91-F6518E64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828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C906F-6D17-4A7B-9DC1-3CBDCB7B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DB0315-15FC-4092-AE5E-74A938A0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17/3/2021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1E63BE-0603-4D2D-B39A-FBBE211E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DBF8B8-C83B-4D06-BF57-284C8373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3782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62E53A-DA9D-4E1C-94A9-A8B412A6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17/3/2021</a:t>
            </a:fld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1151FD-9498-4A66-BBA7-C439CFE9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A18C74-44F7-49F3-BD63-C21BE943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2387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AB1AF-3A6C-4A7D-A5BC-E45B18BA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095936-3BF8-4931-AEC3-59143EBE8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32CF39-AF70-45AF-9ADF-544C7EAC4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7A0355-69C7-4E55-9A91-AE8608A8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17/3/2021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179C6F-7AF5-494E-AF91-768CC021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F8D7A3-99B0-4AD4-AFB4-9298D0E7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005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39E79-A46F-436D-A1B1-34514D59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E2FA73-B955-4F73-B13F-C3DB5FCED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3A9068-8406-4B82-B2B4-DED25E974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152DDC-7D42-4E3C-A0E6-27DCEB1D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17/3/2021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5EF50F-A41B-40A7-B1AA-BED9FB19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8CBCF0-234E-455E-AD9F-2E85388E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3169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3417AC5-4863-464D-B9F6-D26DA8D21F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830"/>
            <a:ext cx="12192000" cy="104788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4517E5-B96F-4A98-ABD4-0782CD7A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01170C-5DDA-40DE-B061-AEB8D65EE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236687-FEE9-4E9F-A7C8-A6FE0D62C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1980-1F96-4C72-BC52-AB690A299606}" type="datetimeFigureOut">
              <a:rPr lang="es-EC" smtClean="0"/>
              <a:t>17/3/2021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F1C877-2C16-42F2-B7E0-F52C4A7B4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3788A5-2104-41F2-B20C-DCA2292E1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039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E53E-808A-4BEC-B8D6-385C017600E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7792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Defensa%20Art&#237;culo%20Cient&#237;fico%20Estr&#233;s%20Laboral%20Juan%20Quiranza.pptx#2. Presentaci&#243;n de PowerPoin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6.xml"/><Relationship Id="rId7" Type="http://schemas.openxmlformats.org/officeDocument/2006/relationships/hyperlink" Target="Defensa%20Art&#237;culo%20Cient&#237;fico%20Estr&#233;s%20Laboral%20Juan%20Quiranza.pptx#2. Presentaci&#243;n de PowerPoint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hyperlink" Target="Defensa%20Art&#237;culo%20Cient&#237;fico%20Estr&#233;s%20Laboral%20Juan%20Quiranza.pptx#2. Presentaci&#243;n de PowerPoint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2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Defensa%20Art&#237;culo%20Cient&#237;fico%20Estr&#233;s%20Laboral%20Juan%20Quiranza.pptx#2. Presentaci&#243;n de PowerPoint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Defensa%20Art&#237;culo%20Cient&#237;fico%20Estr&#233;s%20Laboral%20Juan%20Quiranza.pptx#2. Presentaci&#243;n de PowerPoint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Defensa%20Art&#237;culo%20Cient&#237;fico%20Estr&#233;s%20Laboral%20Juan%20Quiranza.pptx#2. Presentaci&#243;n de PowerPoin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92848-90CE-4345-A008-BBF3D0007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636775"/>
            <a:ext cx="8070272" cy="187318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“ESTRÉS </a:t>
            </a:r>
            <a:r>
              <a:rPr lang="es-ES_tradnl" dirty="0"/>
              <a:t>LABORAL DURANTE LA COVID-19: A PROPÓSITO DE UNA REVISIÓN </a:t>
            </a:r>
            <a:r>
              <a:rPr lang="es-ES_tradnl" dirty="0" smtClean="0"/>
              <a:t>SISTEMÁTICA”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E72425-3523-42F9-824F-3A719446F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4498150"/>
            <a:ext cx="8070272" cy="1655762"/>
          </a:xfrm>
        </p:spPr>
        <p:txBody>
          <a:bodyPr>
            <a:normAutofit fontScale="77500" lnSpcReduction="20000"/>
          </a:bodyPr>
          <a:lstStyle/>
          <a:p>
            <a:r>
              <a:rPr lang="es-EC" dirty="0" smtClean="0"/>
              <a:t>Autor: Juan Carlos Quiranza Montalvo</a:t>
            </a:r>
          </a:p>
          <a:p>
            <a:r>
              <a:rPr lang="es-EC" dirty="0" smtClean="0"/>
              <a:t>Director: Dra. Yolis Yajaira Campos</a:t>
            </a:r>
          </a:p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QUITO - 2021</a:t>
            </a:r>
            <a:endParaRPr lang="es-EC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9BE72425-3523-42F9-824F-3A719446FE35}"/>
              </a:ext>
            </a:extLst>
          </p:cNvPr>
          <p:cNvSpPr txBox="1">
            <a:spLocks/>
          </p:cNvSpPr>
          <p:nvPr/>
        </p:nvSpPr>
        <p:spPr>
          <a:xfrm>
            <a:off x="7296911" y="3509962"/>
            <a:ext cx="3492177" cy="485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ARTÍCULO CIENTÍFICO</a:t>
            </a:r>
          </a:p>
          <a:p>
            <a:endParaRPr lang="es-EC" dirty="0" smtClean="0"/>
          </a:p>
          <a:p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11834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0" y="0"/>
            <a:ext cx="3493008" cy="7498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730752" y="174849"/>
            <a:ext cx="279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782216"/>
            <a:ext cx="11771567" cy="5623346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8107680" y="1993392"/>
            <a:ext cx="795528" cy="2377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echa derecha 6"/>
          <p:cNvSpPr/>
          <p:nvPr/>
        </p:nvSpPr>
        <p:spPr>
          <a:xfrm>
            <a:off x="8107680" y="3442312"/>
            <a:ext cx="795528" cy="2377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derecha 7"/>
          <p:cNvSpPr/>
          <p:nvPr/>
        </p:nvSpPr>
        <p:spPr>
          <a:xfrm>
            <a:off x="8107680" y="4526280"/>
            <a:ext cx="795528" cy="2377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 derecha 8"/>
          <p:cNvSpPr/>
          <p:nvPr/>
        </p:nvSpPr>
        <p:spPr>
          <a:xfrm>
            <a:off x="8125968" y="6108192"/>
            <a:ext cx="795528" cy="2377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0" y="0"/>
            <a:ext cx="3493008" cy="7498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730752" y="174849"/>
            <a:ext cx="279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lecha curvada hacia arriba 5">
            <a:hlinkClick r:id="rId2" action="ppaction://hlinkpres?slideindex=2&amp;slidetitle=Presentación de PowerPoint"/>
          </p:cNvPr>
          <p:cNvSpPr/>
          <p:nvPr/>
        </p:nvSpPr>
        <p:spPr>
          <a:xfrm>
            <a:off x="11336083" y="5774000"/>
            <a:ext cx="804672" cy="5314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749808"/>
            <a:ext cx="11734800" cy="5655754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7988808" y="2679192"/>
            <a:ext cx="795528" cy="2377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derecha 7"/>
          <p:cNvSpPr/>
          <p:nvPr/>
        </p:nvSpPr>
        <p:spPr>
          <a:xfrm>
            <a:off x="7976616" y="4608576"/>
            <a:ext cx="795528" cy="2377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 derecha 8"/>
          <p:cNvSpPr/>
          <p:nvPr/>
        </p:nvSpPr>
        <p:spPr>
          <a:xfrm>
            <a:off x="7976616" y="6039732"/>
            <a:ext cx="795528" cy="2377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derecha 3"/>
          <p:cNvSpPr/>
          <p:nvPr/>
        </p:nvSpPr>
        <p:spPr>
          <a:xfrm>
            <a:off x="0" y="466344"/>
            <a:ext cx="3493008" cy="7498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3739896" y="641193"/>
            <a:ext cx="279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DISCUSIÓN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60140244"/>
              </p:ext>
            </p:extLst>
          </p:nvPr>
        </p:nvGraphicFramePr>
        <p:xfrm>
          <a:off x="0" y="1216152"/>
          <a:ext cx="11823192" cy="492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63" y="37959"/>
            <a:ext cx="1964817" cy="12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derecha 3"/>
          <p:cNvSpPr/>
          <p:nvPr/>
        </p:nvSpPr>
        <p:spPr>
          <a:xfrm>
            <a:off x="0" y="466344"/>
            <a:ext cx="3493008" cy="7498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3739896" y="641193"/>
            <a:ext cx="279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DISCUSIÓN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19707882"/>
              </p:ext>
            </p:extLst>
          </p:nvPr>
        </p:nvGraphicFramePr>
        <p:xfrm>
          <a:off x="0" y="1216152"/>
          <a:ext cx="11823192" cy="492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curvada hacia arriba 8">
            <a:hlinkClick r:id="rId7" action="ppaction://hlinkpres?slideindex=2&amp;slidetitle=Presentación de PowerPoint"/>
          </p:cNvPr>
          <p:cNvSpPr/>
          <p:nvPr/>
        </p:nvSpPr>
        <p:spPr>
          <a:xfrm>
            <a:off x="11387328" y="6009845"/>
            <a:ext cx="804672" cy="60667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63" y="37959"/>
            <a:ext cx="1964817" cy="12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0" y="466344"/>
            <a:ext cx="3493008" cy="7498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739896" y="641193"/>
            <a:ext cx="279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CONCLUSIÓN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20880430"/>
              </p:ext>
            </p:extLst>
          </p:nvPr>
        </p:nvGraphicFramePr>
        <p:xfrm>
          <a:off x="462787" y="1270266"/>
          <a:ext cx="11426508" cy="4789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 curvada hacia arriba 5">
            <a:hlinkClick r:id="rId7" action="ppaction://hlinkpres?slideindex=2&amp;slidetitle=Presentación de PowerPoint"/>
          </p:cNvPr>
          <p:cNvSpPr/>
          <p:nvPr/>
        </p:nvSpPr>
        <p:spPr>
          <a:xfrm>
            <a:off x="11084623" y="6113973"/>
            <a:ext cx="804672" cy="4773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0" y="466344"/>
            <a:ext cx="3493008" cy="7498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739896" y="641193"/>
            <a:ext cx="6830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LIMITACIONES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80595828"/>
              </p:ext>
            </p:extLst>
          </p:nvPr>
        </p:nvGraphicFramePr>
        <p:xfrm>
          <a:off x="1414780" y="1412995"/>
          <a:ext cx="9155684" cy="366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Estrés laboral: Manual de buenas prácticas | Prevencionar Ecuador |  Prevencionar Ecuad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" y="427487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398" y="444350"/>
            <a:ext cx="1746313" cy="154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cias Por Su Atencion Con Movimiento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05" y="759999"/>
            <a:ext cx="9372600" cy="532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curvada hacia arriba 3">
            <a:hlinkClick r:id="rId3" action="ppaction://hlinkpres?slideindex=2&amp;slidetitle=Presentación de PowerPoint"/>
          </p:cNvPr>
          <p:cNvSpPr/>
          <p:nvPr/>
        </p:nvSpPr>
        <p:spPr>
          <a:xfrm>
            <a:off x="10737151" y="5739263"/>
            <a:ext cx="804672" cy="5314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46488618"/>
              </p:ext>
            </p:extLst>
          </p:nvPr>
        </p:nvGraphicFramePr>
        <p:xfrm>
          <a:off x="1655064" y="858361"/>
          <a:ext cx="8193024" cy="5372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54480" y="457200"/>
            <a:ext cx="8394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ESTRÉS LABORAL DURANTE LA COVID-19: A PROPÓSITO DE UNA REVISIÓN SISTEMÁTICA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Resultado de imagen de covid -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8" y="1157915"/>
            <a:ext cx="2696560" cy="225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estres laboral covid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902" y="1755647"/>
            <a:ext cx="3063113" cy="357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uía para redactar un artículo científico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96" y="2977449"/>
            <a:ext cx="1762760" cy="86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0" y="466344"/>
            <a:ext cx="3493008" cy="7498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749040" y="656582"/>
            <a:ext cx="3511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Introducción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3852" y="5751576"/>
            <a:ext cx="11137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s-ES_tradnl" sz="800" dirty="0" smtClean="0"/>
              <a:t>De </a:t>
            </a:r>
            <a:r>
              <a:rPr lang="es-ES_tradnl" sz="800" dirty="0"/>
              <a:t>Arco Paternina LK, Castillo Hernández JA. Síndrome de Burnout en época de pandemia: caso colombiano. Interconectando Saberes. 2020</a:t>
            </a:r>
            <a:r>
              <a:rPr lang="es-ES_tradnl" sz="800" dirty="0" smtClean="0"/>
              <a:t>.</a:t>
            </a:r>
          </a:p>
          <a:p>
            <a:pPr marL="342900" indent="-342900">
              <a:buAutoNum type="arabicPeriod" startAt="2"/>
            </a:pPr>
            <a:r>
              <a:rPr lang="es-ES_tradnl" sz="800" dirty="0"/>
              <a:t>Muñoz-Fernández SI, Molina-Valdespino D, Ochoa-Palacios R, Sánchez-Guerrero O, Esquivel-Acevedo A. Estrés, respuestas emocionales, factores de </a:t>
            </a:r>
            <a:r>
              <a:rPr lang="es-ES_tradnl" sz="800" dirty="0" smtClean="0"/>
              <a:t>riesgo, </a:t>
            </a:r>
            <a:r>
              <a:rPr lang="es-ES_tradnl" sz="800" dirty="0"/>
              <a:t>psicopatología y manejo del personal de salud durante la pandemia por COVID-19. Acta Pediátrica de México. 2020; 41(1)</a:t>
            </a:r>
            <a:endParaRPr lang="es-ES_tradnl" sz="800" dirty="0" smtClean="0"/>
          </a:p>
          <a:p>
            <a:pPr marL="342900" indent="-342900">
              <a:buAutoNum type="arabicPeriod" startAt="2"/>
            </a:pPr>
            <a:endParaRPr lang="es-ES_tradnl" dirty="0" smtClean="0"/>
          </a:p>
          <a:p>
            <a:pPr marL="342900" indent="-342900">
              <a:buAutoNum type="arabicPeriod" startAt="2"/>
            </a:pP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 rot="10800000" flipV="1">
            <a:off x="503852" y="216549"/>
            <a:ext cx="11688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Persona señalando Imágenes Vectoriales, Gráfico Vectorial de Persona  señalando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45336"/>
            <a:ext cx="4233545" cy="352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422647754"/>
              </p:ext>
            </p:extLst>
          </p:nvPr>
        </p:nvGraphicFramePr>
        <p:xfrm>
          <a:off x="3685032" y="1385876"/>
          <a:ext cx="6592824" cy="282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90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0" y="466344"/>
            <a:ext cx="3493008" cy="7498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749040" y="656582"/>
            <a:ext cx="3511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Introducción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 rot="10800000" flipV="1">
            <a:off x="503852" y="216549"/>
            <a:ext cx="11688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83056430"/>
              </p:ext>
            </p:extLst>
          </p:nvPr>
        </p:nvGraphicFramePr>
        <p:xfrm>
          <a:off x="3685032" y="1385876"/>
          <a:ext cx="8083296" cy="370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esafíos a los que se enfrentan los emprendedores - Cepymenew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994"/>
            <a:ext cx="3685032" cy="33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749808" y="5591210"/>
            <a:ext cx="10853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s-ES_tradnl" sz="800" dirty="0" smtClean="0"/>
              <a:t>Muñoz-Fernández </a:t>
            </a:r>
            <a:r>
              <a:rPr lang="es-ES_tradnl" sz="800" dirty="0"/>
              <a:t>SI, Molina-Valdespino D, Ochoa-Palacios R, Sánchez-Guerrero O, Esquivel-Acevedo A. Estrés, respuestas emocionales, factores de </a:t>
            </a:r>
            <a:r>
              <a:rPr lang="es-ES_tradnl" sz="800" dirty="0" smtClean="0"/>
              <a:t>riesgo, </a:t>
            </a:r>
            <a:r>
              <a:rPr lang="es-ES_tradnl" sz="800" dirty="0"/>
              <a:t>psicopatología y manejo del personal de salud durante la pandemia por COVID-19. Acta Pediátrica de México. 2020; 41(1</a:t>
            </a:r>
            <a:r>
              <a:rPr lang="es-ES_tradnl" sz="800" dirty="0" smtClean="0"/>
              <a:t>).</a:t>
            </a:r>
          </a:p>
          <a:p>
            <a:pPr marL="228600" indent="-228600">
              <a:buAutoNum type="arabicPeriod" startAt="6"/>
            </a:pPr>
            <a:r>
              <a:rPr lang="es-ES_tradnl" sz="800" dirty="0" smtClean="0"/>
              <a:t>     Ozamiz-Etxebarria </a:t>
            </a:r>
            <a:r>
              <a:rPr lang="es-ES_tradnl" sz="800" dirty="0"/>
              <a:t>N, Dosil-Santamaria M, Picaza-Gorrochategui M, Idoiaga-Mondragon N. Niveles de estrés,   ansiedad y depresión en la primera fase del brote del COVID-19 en una muestra recogida en el norte de España. CUADERNOS DE SAÚDE </a:t>
            </a:r>
            <a:r>
              <a:rPr lang="es-ES_tradnl" sz="800" dirty="0" smtClean="0"/>
              <a:t>PÚBLICA. 2020</a:t>
            </a:r>
            <a:r>
              <a:rPr lang="es-ES_tradnl" sz="800" dirty="0"/>
              <a:t>; 36(4</a:t>
            </a:r>
            <a:r>
              <a:rPr lang="es-ES_tradnl" sz="800" dirty="0" smtClean="0"/>
              <a:t>)</a:t>
            </a:r>
          </a:p>
          <a:p>
            <a:r>
              <a:rPr lang="es-ES_tradnl" sz="800" dirty="0" smtClean="0"/>
              <a:t>13.         Mayorga </a:t>
            </a:r>
            <a:r>
              <a:rPr lang="es-ES_tradnl" sz="800" dirty="0"/>
              <a:t>Aldáz E, Rivera Escobar M, Pacheco Mayorga N, Olivarez Yaguar M. Efectos del estrés ocupacional en trabajadores de salud por pandemia coronavirus en hospitales ecuatorianos. Revista Dilemas Contemporáneos: Educación, Política y Valores. 2020; 67(1).</a:t>
            </a:r>
            <a:endParaRPr lang="es-ES_tradnl" sz="800" dirty="0" smtClean="0"/>
          </a:p>
          <a:p>
            <a:pPr marL="342900" indent="-342900">
              <a:buAutoNum type="arabicPeriod" startAt="2"/>
            </a:pPr>
            <a:endParaRPr lang="es-ES_tradnl" dirty="0" smtClean="0"/>
          </a:p>
          <a:p>
            <a:pPr marL="342900" indent="-342900"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0" y="466344"/>
            <a:ext cx="3493008" cy="7498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749040" y="656582"/>
            <a:ext cx="3511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OBJETIVO GENERAL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 rot="10800000" flipV="1">
            <a:off x="503852" y="216549"/>
            <a:ext cx="11688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Flecha curvada hacia arriba 9">
            <a:hlinkClick r:id="rId2" action="ppaction://hlinkpres?slideindex=2&amp;slidetitle=Presentación de PowerPoint"/>
          </p:cNvPr>
          <p:cNvSpPr/>
          <p:nvPr/>
        </p:nvSpPr>
        <p:spPr>
          <a:xfrm>
            <a:off x="11151108" y="5842776"/>
            <a:ext cx="429768" cy="2377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Gestión | Art 4 Soft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492899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4432300" y="1792224"/>
            <a:ext cx="631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Recolectar información científica que permita el análisis del estrés laboral durante la actual pandemia COVID-19, se abordara una metodología de fuentes primarias para ver el estado del arte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86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0" y="466344"/>
            <a:ext cx="3493008" cy="7498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739896" y="641193"/>
            <a:ext cx="279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MÉTODO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57551869"/>
              </p:ext>
            </p:extLst>
          </p:nvPr>
        </p:nvGraphicFramePr>
        <p:xfrm>
          <a:off x="-274320" y="1709929"/>
          <a:ext cx="11978640" cy="397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0" y="466344"/>
            <a:ext cx="3493008" cy="7498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739896" y="641193"/>
            <a:ext cx="279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MÉTODO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lecha curvada hacia arriba 4">
            <a:hlinkClick r:id="rId2" action="ppaction://hlinkpres?slideindex=2&amp;slidetitle=Presentación de PowerPoint"/>
          </p:cNvPr>
          <p:cNvSpPr/>
          <p:nvPr/>
        </p:nvSpPr>
        <p:spPr>
          <a:xfrm>
            <a:off x="10524744" y="5760720"/>
            <a:ext cx="804672" cy="5314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049" y="466343"/>
            <a:ext cx="2863215" cy="5825841"/>
          </a:xfrm>
          <a:prstGeom prst="rect">
            <a:avLst/>
          </a:prstGeom>
        </p:spPr>
      </p:pic>
      <p:pic>
        <p:nvPicPr>
          <p:cNvPr id="4098" name="Picture 2" descr="Qué es un flujo de trabajo y para qué se usa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55" y="1531241"/>
            <a:ext cx="4319702" cy="36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846941"/>
            <a:ext cx="11726227" cy="5590435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0" y="91440"/>
            <a:ext cx="3493008" cy="7498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721608" y="266289"/>
            <a:ext cx="279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lecha a la derecha con muesca 4"/>
          <p:cNvSpPr/>
          <p:nvPr/>
        </p:nvSpPr>
        <p:spPr>
          <a:xfrm>
            <a:off x="8327136" y="2290572"/>
            <a:ext cx="612648" cy="210312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echa a la derecha con muesca 5"/>
          <p:cNvSpPr/>
          <p:nvPr/>
        </p:nvSpPr>
        <p:spPr>
          <a:xfrm>
            <a:off x="8327136" y="3642158"/>
            <a:ext cx="612648" cy="210312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echa a la derecha con muesca 6"/>
          <p:cNvSpPr/>
          <p:nvPr/>
        </p:nvSpPr>
        <p:spPr>
          <a:xfrm>
            <a:off x="8327136" y="4888588"/>
            <a:ext cx="612648" cy="210312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a la derecha con muesca 7"/>
          <p:cNvSpPr/>
          <p:nvPr/>
        </p:nvSpPr>
        <p:spPr>
          <a:xfrm>
            <a:off x="8327136" y="6227064"/>
            <a:ext cx="612648" cy="210312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0" y="91440"/>
            <a:ext cx="3493008" cy="7498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685032" y="266289"/>
            <a:ext cx="279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" y="841248"/>
            <a:ext cx="11448288" cy="548640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8129016" y="2121408"/>
            <a:ext cx="795528" cy="2377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echa derecha 5"/>
          <p:cNvSpPr/>
          <p:nvPr/>
        </p:nvSpPr>
        <p:spPr>
          <a:xfrm>
            <a:off x="8129016" y="3108960"/>
            <a:ext cx="795528" cy="2377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derecha 7"/>
          <p:cNvSpPr/>
          <p:nvPr/>
        </p:nvSpPr>
        <p:spPr>
          <a:xfrm>
            <a:off x="8129016" y="4413504"/>
            <a:ext cx="795528" cy="2377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 derecha 8"/>
          <p:cNvSpPr/>
          <p:nvPr/>
        </p:nvSpPr>
        <p:spPr>
          <a:xfrm>
            <a:off x="8129016" y="5480304"/>
            <a:ext cx="795528" cy="2377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echa derecha 10"/>
          <p:cNvSpPr/>
          <p:nvPr/>
        </p:nvSpPr>
        <p:spPr>
          <a:xfrm>
            <a:off x="8125968" y="6108192"/>
            <a:ext cx="795528" cy="2377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5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1249</Words>
  <Application>Microsoft Office PowerPoint</Application>
  <PresentationFormat>Panorámica</PresentationFormat>
  <Paragraphs>59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“ESTRÉS LABORAL DURANTE LA COVID-19: A PROPÓSITO DE UNA REVISIÓN SISTEMÁTICA”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Oñate Julio Diana Lucia</dc:creator>
  <cp:lastModifiedBy>Juan Carlos Quiranza Montalvo</cp:lastModifiedBy>
  <cp:revision>103</cp:revision>
  <dcterms:created xsi:type="dcterms:W3CDTF">2020-06-28T12:49:06Z</dcterms:created>
  <dcterms:modified xsi:type="dcterms:W3CDTF">2021-03-17T20:14:00Z</dcterms:modified>
</cp:coreProperties>
</file>