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3" r:id="rId1"/>
  </p:sldMasterIdLst>
  <p:sldIdLst>
    <p:sldId id="256" r:id="rId2"/>
    <p:sldId id="257" r:id="rId3"/>
    <p:sldId id="259" r:id="rId4"/>
    <p:sldId id="258" r:id="rId5"/>
    <p:sldId id="264" r:id="rId6"/>
    <p:sldId id="268" r:id="rId7"/>
    <p:sldId id="262" r:id="rId8"/>
    <p:sldId id="265" r:id="rId9"/>
    <p:sldId id="271" r:id="rId10"/>
    <p:sldId id="270" r:id="rId11"/>
    <p:sldId id="272" r:id="rId12"/>
    <p:sldId id="273" r:id="rId13"/>
    <p:sldId id="274" r:id="rId14"/>
    <p:sldId id="275" r:id="rId15"/>
    <p:sldId id="276" r:id="rId16"/>
    <p:sldId id="277" r:id="rId17"/>
    <p:sldId id="278" r:id="rId18"/>
    <p:sldId id="269" r:id="rId19"/>
    <p:sldId id="279" r:id="rId20"/>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F216CCE-169E-4E5B-8A14-5B3FB77C4A6B}" type="datetimeFigureOut">
              <a:rPr lang="es-EC" smtClean="0"/>
              <a:t>05/04/2021</a:t>
            </a:fld>
            <a:endParaRPr lang="es-EC"/>
          </a:p>
        </p:txBody>
      </p:sp>
      <p:sp>
        <p:nvSpPr>
          <p:cNvPr id="5" name="Footer Placeholder 4"/>
          <p:cNvSpPr>
            <a:spLocks noGrp="1"/>
          </p:cNvSpPr>
          <p:nvPr>
            <p:ph type="ftr" sz="quarter" idx="11"/>
          </p:nvPr>
        </p:nvSpPr>
        <p:spPr>
          <a:xfrm>
            <a:off x="2692397" y="5037663"/>
            <a:ext cx="5214635" cy="279400"/>
          </a:xfrm>
        </p:spPr>
        <p:txBody>
          <a:bodyPr/>
          <a:lstStyle/>
          <a:p>
            <a:endParaRPr lang="es-EC"/>
          </a:p>
        </p:txBody>
      </p:sp>
      <p:sp>
        <p:nvSpPr>
          <p:cNvPr id="6" name="Slide Number Placeholder 5"/>
          <p:cNvSpPr>
            <a:spLocks noGrp="1"/>
          </p:cNvSpPr>
          <p:nvPr>
            <p:ph type="sldNum" sz="quarter" idx="12"/>
          </p:nvPr>
        </p:nvSpPr>
        <p:spPr>
          <a:xfrm>
            <a:off x="8956900" y="5037663"/>
            <a:ext cx="551167" cy="279400"/>
          </a:xfrm>
        </p:spPr>
        <p:txBody>
          <a:bodyPr/>
          <a:lstStyle/>
          <a:p>
            <a:fld id="{FE4DB295-FDC5-4EC2-88E3-D848C6D08811}" type="slidenum">
              <a:rPr lang="es-EC" smtClean="0"/>
              <a:t>‹Nº›</a:t>
            </a:fld>
            <a:endParaRPr lang="es-EC"/>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3409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5F216CCE-169E-4E5B-8A14-5B3FB77C4A6B}" type="datetimeFigureOut">
              <a:rPr lang="es-EC" smtClean="0"/>
              <a:t>05/04/2021</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FE4DB295-FDC5-4EC2-88E3-D848C6D08811}" type="slidenum">
              <a:rPr lang="es-EC" smtClean="0"/>
              <a:t>‹Nº›</a:t>
            </a:fld>
            <a:endParaRPr lang="es-EC"/>
          </a:p>
        </p:txBody>
      </p:sp>
    </p:spTree>
    <p:extLst>
      <p:ext uri="{BB962C8B-B14F-4D97-AF65-F5344CB8AC3E}">
        <p14:creationId xmlns:p14="http://schemas.microsoft.com/office/powerpoint/2010/main" val="1686972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5F216CCE-169E-4E5B-8A14-5B3FB77C4A6B}" type="datetimeFigureOut">
              <a:rPr lang="es-EC" smtClean="0"/>
              <a:t>05/04/2021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FE4DB295-FDC5-4EC2-88E3-D848C6D08811}" type="slidenum">
              <a:rPr lang="es-EC" smtClean="0"/>
              <a:t>‹Nº›</a:t>
            </a:fld>
            <a:endParaRPr lang="es-EC"/>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3770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5F216CCE-169E-4E5B-8A14-5B3FB77C4A6B}" type="datetimeFigureOut">
              <a:rPr lang="es-EC" smtClean="0"/>
              <a:t>05/04/2021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FE4DB295-FDC5-4EC2-88E3-D848C6D08811}" type="slidenum">
              <a:rPr lang="es-EC" smtClean="0"/>
              <a:t>‹Nº›</a:t>
            </a:fld>
            <a:endParaRPr lang="es-EC"/>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672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5F216CCE-169E-4E5B-8A14-5B3FB77C4A6B}" type="datetimeFigureOut">
              <a:rPr lang="es-EC" smtClean="0"/>
              <a:t>05/04/2021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FE4DB295-FDC5-4EC2-88E3-D848C6D08811}" type="slidenum">
              <a:rPr lang="es-EC" smtClean="0"/>
              <a:t>‹Nº›</a:t>
            </a:fld>
            <a:endParaRPr lang="es-EC"/>
          </a:p>
        </p:txBody>
      </p:sp>
    </p:spTree>
    <p:extLst>
      <p:ext uri="{BB962C8B-B14F-4D97-AF65-F5344CB8AC3E}">
        <p14:creationId xmlns:p14="http://schemas.microsoft.com/office/powerpoint/2010/main" val="3786632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5F216CCE-169E-4E5B-8A14-5B3FB77C4A6B}" type="datetimeFigureOut">
              <a:rPr lang="es-EC" smtClean="0"/>
              <a:t>05/04/2021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FE4DB295-FDC5-4EC2-88E3-D848C6D08811}" type="slidenum">
              <a:rPr lang="es-EC" smtClean="0"/>
              <a:t>‹Nº›</a:t>
            </a:fld>
            <a:endParaRPr lang="es-EC"/>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6606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5F216CCE-169E-4E5B-8A14-5B3FB77C4A6B}" type="datetimeFigureOut">
              <a:rPr lang="es-EC" smtClean="0"/>
              <a:t>05/04/2021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FE4DB295-FDC5-4EC2-88E3-D848C6D08811}" type="slidenum">
              <a:rPr lang="es-EC" smtClean="0"/>
              <a:t>‹Nº›</a:t>
            </a:fld>
            <a:endParaRPr lang="es-EC"/>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7515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F216CCE-169E-4E5B-8A14-5B3FB77C4A6B}" type="datetimeFigureOut">
              <a:rPr lang="es-EC" smtClean="0"/>
              <a:t>05/04/2021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FE4DB295-FDC5-4EC2-88E3-D848C6D08811}" type="slidenum">
              <a:rPr lang="es-EC" smtClean="0"/>
              <a:t>‹Nº›</a:t>
            </a:fld>
            <a:endParaRPr lang="es-EC"/>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039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F216CCE-169E-4E5B-8A14-5B3FB77C4A6B}" type="datetimeFigureOut">
              <a:rPr lang="es-EC" smtClean="0"/>
              <a:t>05/04/2021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FE4DB295-FDC5-4EC2-88E3-D848C6D08811}" type="slidenum">
              <a:rPr lang="es-EC" smtClean="0"/>
              <a:t>‹Nº›</a:t>
            </a:fld>
            <a:endParaRPr lang="es-EC"/>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6380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F216CCE-169E-4E5B-8A14-5B3FB77C4A6B}" type="datetimeFigureOut">
              <a:rPr lang="es-EC" smtClean="0"/>
              <a:t>05/04/2021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FE4DB295-FDC5-4EC2-88E3-D848C6D08811}" type="slidenum">
              <a:rPr lang="es-EC" smtClean="0"/>
              <a:t>‹Nº›</a:t>
            </a:fld>
            <a:endParaRPr lang="es-EC"/>
          </a:p>
        </p:txBody>
      </p:sp>
    </p:spTree>
    <p:extLst>
      <p:ext uri="{BB962C8B-B14F-4D97-AF65-F5344CB8AC3E}">
        <p14:creationId xmlns:p14="http://schemas.microsoft.com/office/powerpoint/2010/main" val="2119914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5F216CCE-169E-4E5B-8A14-5B3FB77C4A6B}" type="datetimeFigureOut">
              <a:rPr lang="es-EC" smtClean="0"/>
              <a:t>05/04/2021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FE4DB295-FDC5-4EC2-88E3-D848C6D08811}" type="slidenum">
              <a:rPr lang="es-EC" smtClean="0"/>
              <a:t>‹Nº›</a:t>
            </a:fld>
            <a:endParaRPr lang="es-EC"/>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797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F216CCE-169E-4E5B-8A14-5B3FB77C4A6B}" type="datetimeFigureOut">
              <a:rPr lang="es-EC" smtClean="0"/>
              <a:t>05/04/2021</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FE4DB295-FDC5-4EC2-88E3-D848C6D08811}" type="slidenum">
              <a:rPr lang="es-EC" smtClean="0"/>
              <a:t>‹Nº›</a:t>
            </a:fld>
            <a:endParaRPr lang="es-EC"/>
          </a:p>
        </p:txBody>
      </p:sp>
    </p:spTree>
    <p:extLst>
      <p:ext uri="{BB962C8B-B14F-4D97-AF65-F5344CB8AC3E}">
        <p14:creationId xmlns:p14="http://schemas.microsoft.com/office/powerpoint/2010/main" val="2297528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F216CCE-169E-4E5B-8A14-5B3FB77C4A6B}" type="datetimeFigureOut">
              <a:rPr lang="es-EC" smtClean="0"/>
              <a:t>05/04/2021</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FE4DB295-FDC5-4EC2-88E3-D848C6D08811}" type="slidenum">
              <a:rPr lang="es-EC" smtClean="0"/>
              <a:t>‹Nº›</a:t>
            </a:fld>
            <a:endParaRPr lang="es-EC"/>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320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5F216CCE-169E-4E5B-8A14-5B3FB77C4A6B}" type="datetimeFigureOut">
              <a:rPr lang="es-EC" smtClean="0"/>
              <a:t>05/04/2021</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FE4DB295-FDC5-4EC2-88E3-D848C6D08811}" type="slidenum">
              <a:rPr lang="es-EC" smtClean="0"/>
              <a:t>‹Nº›</a:t>
            </a:fld>
            <a:endParaRPr lang="es-EC"/>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528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216CCE-169E-4E5B-8A14-5B3FB77C4A6B}" type="datetimeFigureOut">
              <a:rPr lang="es-EC" smtClean="0"/>
              <a:t>05/04/2021</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FE4DB295-FDC5-4EC2-88E3-D848C6D08811}" type="slidenum">
              <a:rPr lang="es-EC" smtClean="0"/>
              <a:t>‹Nº›</a:t>
            </a:fld>
            <a:endParaRPr lang="es-EC"/>
          </a:p>
        </p:txBody>
      </p:sp>
    </p:spTree>
    <p:extLst>
      <p:ext uri="{BB962C8B-B14F-4D97-AF65-F5344CB8AC3E}">
        <p14:creationId xmlns:p14="http://schemas.microsoft.com/office/powerpoint/2010/main" val="2295776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5F216CCE-169E-4E5B-8A14-5B3FB77C4A6B}" type="datetimeFigureOut">
              <a:rPr lang="es-EC" smtClean="0"/>
              <a:t>05/04/2021</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FE4DB295-FDC5-4EC2-88E3-D848C6D08811}" type="slidenum">
              <a:rPr lang="es-EC" smtClean="0"/>
              <a:t>‹Nº›</a:t>
            </a:fld>
            <a:endParaRPr lang="es-EC"/>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5488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5F216CCE-169E-4E5B-8A14-5B3FB77C4A6B}" type="datetimeFigureOut">
              <a:rPr lang="es-EC" smtClean="0"/>
              <a:t>05/04/2021</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FE4DB295-FDC5-4EC2-88E3-D848C6D08811}" type="slidenum">
              <a:rPr lang="es-EC" smtClean="0"/>
              <a:t>‹Nº›</a:t>
            </a:fld>
            <a:endParaRPr lang="es-EC"/>
          </a:p>
        </p:txBody>
      </p:sp>
    </p:spTree>
    <p:extLst>
      <p:ext uri="{BB962C8B-B14F-4D97-AF65-F5344CB8AC3E}">
        <p14:creationId xmlns:p14="http://schemas.microsoft.com/office/powerpoint/2010/main" val="3260576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F216CCE-169E-4E5B-8A14-5B3FB77C4A6B}" type="datetimeFigureOut">
              <a:rPr lang="es-EC" smtClean="0"/>
              <a:t>05/04/2021</a:t>
            </a:fld>
            <a:endParaRPr lang="es-EC"/>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EC"/>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E4DB295-FDC5-4EC2-88E3-D848C6D08811}" type="slidenum">
              <a:rPr lang="es-EC" smtClean="0"/>
              <a:t>‹Nº›</a:t>
            </a:fld>
            <a:endParaRPr lang="es-EC"/>
          </a:p>
        </p:txBody>
      </p:sp>
    </p:spTree>
    <p:extLst>
      <p:ext uri="{BB962C8B-B14F-4D97-AF65-F5344CB8AC3E}">
        <p14:creationId xmlns:p14="http://schemas.microsoft.com/office/powerpoint/2010/main" val="70293539"/>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 id="2147483800"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ROPUESTA MAESTRÍA EN SALUD Y SEGURIDAD OCUPACIONAL - Word"/>
          <p:cNvPicPr>
            <a:picLocks noChangeAspect="1"/>
          </p:cNvPicPr>
          <p:nvPr/>
        </p:nvPicPr>
        <p:blipFill rotWithShape="1">
          <a:blip r:embed="rId2">
            <a:extLst>
              <a:ext uri="{28A0092B-C50C-407E-A947-70E740481C1C}">
                <a14:useLocalDpi xmlns:a14="http://schemas.microsoft.com/office/drawing/2010/main" val="0"/>
              </a:ext>
            </a:extLst>
          </a:blip>
          <a:srcRect l="26018" t="31812" r="21944" b="17450"/>
          <a:stretch/>
        </p:blipFill>
        <p:spPr>
          <a:xfrm>
            <a:off x="726588" y="936978"/>
            <a:ext cx="10731634" cy="5633155"/>
          </a:xfrm>
          <a:prstGeom prst="rect">
            <a:avLst/>
          </a:prstGeom>
        </p:spPr>
      </p:pic>
    </p:spTree>
    <p:extLst>
      <p:ext uri="{BB962C8B-B14F-4D97-AF65-F5344CB8AC3E}">
        <p14:creationId xmlns:p14="http://schemas.microsoft.com/office/powerpoint/2010/main" val="2762300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609859" y="2408350"/>
            <a:ext cx="3161763" cy="2123658"/>
          </a:xfrm>
          <a:prstGeom prst="rect">
            <a:avLst/>
          </a:prstGeom>
          <a:noFill/>
        </p:spPr>
        <p:txBody>
          <a:bodyPr wrap="square" rtlCol="0">
            <a:spAutoFit/>
          </a:bodyPr>
          <a:lstStyle/>
          <a:p>
            <a:pPr algn="just"/>
            <a:r>
              <a:rPr lang="es-EC" sz="4400" b="1" dirty="0" smtClean="0"/>
              <a:t>Resultado 1 </a:t>
            </a:r>
          </a:p>
          <a:p>
            <a:r>
              <a:rPr lang="es-EC" sz="4400" dirty="0" smtClean="0"/>
              <a:t>Motores de búsqueda </a:t>
            </a:r>
            <a:endParaRPr lang="es-EC" sz="4400" dirty="0"/>
          </a:p>
        </p:txBody>
      </p:sp>
      <p:pic>
        <p:nvPicPr>
          <p:cNvPr id="5" name="Imagen 4" descr="RSE (Definitivo) - Word (Error de activación de productos)"/>
          <p:cNvPicPr>
            <a:picLocks noChangeAspect="1"/>
          </p:cNvPicPr>
          <p:nvPr/>
        </p:nvPicPr>
        <p:blipFill rotWithShape="1">
          <a:blip r:embed="rId2">
            <a:extLst>
              <a:ext uri="{28A0092B-C50C-407E-A947-70E740481C1C}">
                <a14:useLocalDpi xmlns:a14="http://schemas.microsoft.com/office/drawing/2010/main" val="0"/>
              </a:ext>
            </a:extLst>
          </a:blip>
          <a:srcRect l="24085" t="28835" r="51197" b="51329"/>
          <a:stretch/>
        </p:blipFill>
        <p:spPr>
          <a:xfrm>
            <a:off x="5382972" y="1417454"/>
            <a:ext cx="5293861" cy="2194464"/>
          </a:xfrm>
          <a:prstGeom prst="rect">
            <a:avLst/>
          </a:prstGeom>
        </p:spPr>
      </p:pic>
      <p:pic>
        <p:nvPicPr>
          <p:cNvPr id="6" name="Imagen 5" descr="RSE (Definitivo) - Word (Error de activación de productos)"/>
          <p:cNvPicPr>
            <a:picLocks noChangeAspect="1"/>
          </p:cNvPicPr>
          <p:nvPr/>
        </p:nvPicPr>
        <p:blipFill rotWithShape="1">
          <a:blip r:embed="rId2">
            <a:extLst>
              <a:ext uri="{28A0092B-C50C-407E-A947-70E740481C1C}">
                <a14:useLocalDpi xmlns:a14="http://schemas.microsoft.com/office/drawing/2010/main" val="0"/>
              </a:ext>
            </a:extLst>
          </a:blip>
          <a:srcRect l="24675" t="57314" r="51198" b="17178"/>
          <a:stretch/>
        </p:blipFill>
        <p:spPr>
          <a:xfrm>
            <a:off x="5466134" y="3745761"/>
            <a:ext cx="4514993" cy="2465683"/>
          </a:xfrm>
          <a:prstGeom prst="rect">
            <a:avLst/>
          </a:prstGeom>
        </p:spPr>
      </p:pic>
    </p:spTree>
    <p:extLst>
      <p:ext uri="{BB962C8B-B14F-4D97-AF65-F5344CB8AC3E}">
        <p14:creationId xmlns:p14="http://schemas.microsoft.com/office/powerpoint/2010/main" val="4245676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81826" y="2369713"/>
            <a:ext cx="3161763" cy="2123658"/>
          </a:xfrm>
          <a:prstGeom prst="rect">
            <a:avLst/>
          </a:prstGeom>
          <a:noFill/>
        </p:spPr>
        <p:txBody>
          <a:bodyPr wrap="square" rtlCol="0">
            <a:spAutoFit/>
          </a:bodyPr>
          <a:lstStyle/>
          <a:p>
            <a:pPr algn="just"/>
            <a:r>
              <a:rPr lang="es-EC" sz="4400" b="1" dirty="0" smtClean="0"/>
              <a:t>Resultado 2 </a:t>
            </a:r>
          </a:p>
          <a:p>
            <a:pPr algn="just"/>
            <a:r>
              <a:rPr lang="es-EC" sz="4400" dirty="0" smtClean="0"/>
              <a:t>Métodos aplicados </a:t>
            </a:r>
          </a:p>
        </p:txBody>
      </p:sp>
      <p:pic>
        <p:nvPicPr>
          <p:cNvPr id="3" name="Imagen 2" descr="RSE (Definitivo) - Word (Error de activación de productos)"/>
          <p:cNvPicPr>
            <a:picLocks noChangeAspect="1"/>
          </p:cNvPicPr>
          <p:nvPr/>
        </p:nvPicPr>
        <p:blipFill rotWithShape="1">
          <a:blip r:embed="rId2">
            <a:extLst>
              <a:ext uri="{28A0092B-C50C-407E-A947-70E740481C1C}">
                <a14:useLocalDpi xmlns:a14="http://schemas.microsoft.com/office/drawing/2010/main" val="0"/>
              </a:ext>
            </a:extLst>
          </a:blip>
          <a:srcRect l="23451" t="43383" r="51831" b="33764"/>
          <a:stretch/>
        </p:blipFill>
        <p:spPr>
          <a:xfrm>
            <a:off x="4050405" y="1609859"/>
            <a:ext cx="7411792" cy="3689034"/>
          </a:xfrm>
          <a:prstGeom prst="rect">
            <a:avLst/>
          </a:prstGeom>
        </p:spPr>
      </p:pic>
    </p:spTree>
    <p:extLst>
      <p:ext uri="{BB962C8B-B14F-4D97-AF65-F5344CB8AC3E}">
        <p14:creationId xmlns:p14="http://schemas.microsoft.com/office/powerpoint/2010/main" val="3392298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81826" y="2369713"/>
            <a:ext cx="3161763" cy="2800767"/>
          </a:xfrm>
          <a:prstGeom prst="rect">
            <a:avLst/>
          </a:prstGeom>
          <a:noFill/>
        </p:spPr>
        <p:txBody>
          <a:bodyPr wrap="square" rtlCol="0">
            <a:spAutoFit/>
          </a:bodyPr>
          <a:lstStyle/>
          <a:p>
            <a:pPr algn="just"/>
            <a:r>
              <a:rPr lang="es-EC" sz="4400" b="1" dirty="0" smtClean="0"/>
              <a:t>Resultado 3</a:t>
            </a:r>
          </a:p>
          <a:p>
            <a:pPr algn="just"/>
            <a:r>
              <a:rPr lang="es-EC" sz="4400" dirty="0" smtClean="0"/>
              <a:t>Factores asociados al estrés laboral </a:t>
            </a:r>
          </a:p>
        </p:txBody>
      </p:sp>
      <p:pic>
        <p:nvPicPr>
          <p:cNvPr id="3" name="Imagen 2"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5464" y="638426"/>
            <a:ext cx="5659149" cy="5476058"/>
          </a:xfrm>
          <a:prstGeom prst="rect">
            <a:avLst/>
          </a:prstGeom>
        </p:spPr>
      </p:pic>
    </p:spTree>
    <p:extLst>
      <p:ext uri="{BB962C8B-B14F-4D97-AF65-F5344CB8AC3E}">
        <p14:creationId xmlns:p14="http://schemas.microsoft.com/office/powerpoint/2010/main" val="1360468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81826" y="2369713"/>
            <a:ext cx="3161763" cy="2800767"/>
          </a:xfrm>
          <a:prstGeom prst="rect">
            <a:avLst/>
          </a:prstGeom>
          <a:noFill/>
        </p:spPr>
        <p:txBody>
          <a:bodyPr wrap="square" rtlCol="0">
            <a:spAutoFit/>
          </a:bodyPr>
          <a:lstStyle/>
          <a:p>
            <a:pPr algn="just"/>
            <a:r>
              <a:rPr lang="es-EC" sz="4400" b="1" dirty="0" smtClean="0"/>
              <a:t>Resultado 4</a:t>
            </a:r>
          </a:p>
          <a:p>
            <a:pPr algn="just"/>
            <a:r>
              <a:rPr lang="es-EC" sz="4400" dirty="0" smtClean="0"/>
              <a:t>Variables asociadas al estrés laboral </a:t>
            </a:r>
          </a:p>
        </p:txBody>
      </p:sp>
      <p:pic>
        <p:nvPicPr>
          <p:cNvPr id="5" name="Imagen 4" descr="RSE (Definitivo) - Word (Error de activación de productos)"/>
          <p:cNvPicPr>
            <a:picLocks noChangeAspect="1"/>
          </p:cNvPicPr>
          <p:nvPr/>
        </p:nvPicPr>
        <p:blipFill rotWithShape="1">
          <a:blip r:embed="rId2">
            <a:extLst>
              <a:ext uri="{28A0092B-C50C-407E-A947-70E740481C1C}">
                <a14:useLocalDpi xmlns:a14="http://schemas.microsoft.com/office/drawing/2010/main" val="0"/>
              </a:ext>
            </a:extLst>
          </a:blip>
          <a:srcRect l="50387" t="38178" r="27430" b="12179"/>
          <a:stretch/>
        </p:blipFill>
        <p:spPr>
          <a:xfrm>
            <a:off x="5950039" y="708337"/>
            <a:ext cx="4584879" cy="5523686"/>
          </a:xfrm>
          <a:prstGeom prst="rect">
            <a:avLst/>
          </a:prstGeom>
        </p:spPr>
      </p:pic>
    </p:spTree>
    <p:extLst>
      <p:ext uri="{BB962C8B-B14F-4D97-AF65-F5344CB8AC3E}">
        <p14:creationId xmlns:p14="http://schemas.microsoft.com/office/powerpoint/2010/main" val="3540750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27279" y="1893194"/>
            <a:ext cx="3322749" cy="2800767"/>
          </a:xfrm>
          <a:prstGeom prst="rect">
            <a:avLst/>
          </a:prstGeom>
          <a:noFill/>
        </p:spPr>
        <p:txBody>
          <a:bodyPr wrap="square" rtlCol="0">
            <a:spAutoFit/>
          </a:bodyPr>
          <a:lstStyle/>
          <a:p>
            <a:pPr algn="just"/>
            <a:r>
              <a:rPr lang="es-EC" sz="4400" b="1" dirty="0" smtClean="0"/>
              <a:t>Resultado 5 </a:t>
            </a:r>
            <a:r>
              <a:rPr lang="es-EC" sz="4400" dirty="0" smtClean="0"/>
              <a:t>Clasificación de los artículos </a:t>
            </a:r>
          </a:p>
        </p:txBody>
      </p:sp>
      <p:pic>
        <p:nvPicPr>
          <p:cNvPr id="3" name="Imagen 2" descr="Recorte de pantalla"/>
          <p:cNvPicPr>
            <a:picLocks noChangeAspect="1"/>
          </p:cNvPicPr>
          <p:nvPr/>
        </p:nvPicPr>
        <p:blipFill rotWithShape="1">
          <a:blip r:embed="rId2">
            <a:extLst>
              <a:ext uri="{28A0092B-C50C-407E-A947-70E740481C1C}">
                <a14:useLocalDpi xmlns:a14="http://schemas.microsoft.com/office/drawing/2010/main" val="0"/>
              </a:ext>
            </a:extLst>
          </a:blip>
          <a:srcRect t="778" b="5391"/>
          <a:stretch/>
        </p:blipFill>
        <p:spPr>
          <a:xfrm>
            <a:off x="4869594" y="759853"/>
            <a:ext cx="5652445" cy="5473343"/>
          </a:xfrm>
          <a:prstGeom prst="rect">
            <a:avLst/>
          </a:prstGeom>
        </p:spPr>
      </p:pic>
    </p:spTree>
    <p:extLst>
      <p:ext uri="{BB962C8B-B14F-4D97-AF65-F5344CB8AC3E}">
        <p14:creationId xmlns:p14="http://schemas.microsoft.com/office/powerpoint/2010/main" val="1666007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442434" y="1545465"/>
            <a:ext cx="3322749" cy="3477875"/>
          </a:xfrm>
          <a:prstGeom prst="rect">
            <a:avLst/>
          </a:prstGeom>
          <a:noFill/>
        </p:spPr>
        <p:txBody>
          <a:bodyPr wrap="square" rtlCol="0">
            <a:spAutoFit/>
          </a:bodyPr>
          <a:lstStyle/>
          <a:p>
            <a:pPr algn="just"/>
            <a:r>
              <a:rPr lang="es-EC" sz="4400" b="1" dirty="0" smtClean="0"/>
              <a:t>Resultado 6</a:t>
            </a:r>
          </a:p>
          <a:p>
            <a:pPr algn="just"/>
            <a:r>
              <a:rPr lang="es-EC" sz="4400" dirty="0" smtClean="0"/>
              <a:t>Clasificación de los artículos por países </a:t>
            </a:r>
          </a:p>
        </p:txBody>
      </p:sp>
      <p:pic>
        <p:nvPicPr>
          <p:cNvPr id="6" name="Imagen 5" descr="Recorte de pantalla"/>
          <p:cNvPicPr>
            <a:picLocks noChangeAspect="1"/>
          </p:cNvPicPr>
          <p:nvPr/>
        </p:nvPicPr>
        <p:blipFill rotWithShape="1">
          <a:blip r:embed="rId2">
            <a:extLst>
              <a:ext uri="{28A0092B-C50C-407E-A947-70E740481C1C}">
                <a14:useLocalDpi xmlns:a14="http://schemas.microsoft.com/office/drawing/2010/main" val="0"/>
              </a:ext>
            </a:extLst>
          </a:blip>
          <a:srcRect b="3344"/>
          <a:stretch/>
        </p:blipFill>
        <p:spPr>
          <a:xfrm>
            <a:off x="5302860" y="1672930"/>
            <a:ext cx="5566909" cy="4030518"/>
          </a:xfrm>
          <a:prstGeom prst="rect">
            <a:avLst/>
          </a:prstGeom>
        </p:spPr>
      </p:pic>
    </p:spTree>
    <p:extLst>
      <p:ext uri="{BB962C8B-B14F-4D97-AF65-F5344CB8AC3E}">
        <p14:creationId xmlns:p14="http://schemas.microsoft.com/office/powerpoint/2010/main" val="2565399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72732" y="494123"/>
            <a:ext cx="10740981" cy="923330"/>
          </a:xfrm>
          <a:prstGeom prst="rect">
            <a:avLst/>
          </a:prstGeom>
          <a:noFill/>
        </p:spPr>
        <p:txBody>
          <a:bodyPr wrap="square" rtlCol="0">
            <a:spAutoFit/>
          </a:bodyPr>
          <a:lstStyle/>
          <a:p>
            <a:pPr algn="ctr"/>
            <a:r>
              <a:rPr lang="es-EC" sz="5400" b="1" dirty="0" smtClean="0">
                <a:latin typeface="Arial" panose="020B0604020202020204" pitchFamily="34" charset="0"/>
                <a:cs typeface="Arial" panose="020B0604020202020204" pitchFamily="34" charset="0"/>
              </a:rPr>
              <a:t>Observaciones de la discusión  </a:t>
            </a:r>
            <a:endParaRPr lang="es-EC" dirty="0"/>
          </a:p>
        </p:txBody>
      </p:sp>
      <p:sp>
        <p:nvSpPr>
          <p:cNvPr id="4" name="CuadroTexto 3"/>
          <p:cNvSpPr txBox="1"/>
          <p:nvPr/>
        </p:nvSpPr>
        <p:spPr>
          <a:xfrm>
            <a:off x="875763" y="1417453"/>
            <a:ext cx="9839459" cy="4401205"/>
          </a:xfrm>
          <a:prstGeom prst="rect">
            <a:avLst/>
          </a:prstGeom>
          <a:noFill/>
        </p:spPr>
        <p:txBody>
          <a:bodyPr wrap="square" rtlCol="0">
            <a:spAutoFit/>
          </a:bodyPr>
          <a:lstStyle/>
          <a:p>
            <a:pPr marL="285750" indent="-285750">
              <a:buFont typeface="Arial" panose="020B0604020202020204" pitchFamily="34" charset="0"/>
              <a:buChar char="•"/>
            </a:pPr>
            <a:r>
              <a:rPr lang="es-ES_tradnl" sz="2000" dirty="0" smtClean="0"/>
              <a:t>Esta investigación logró encontrar 2 variables </a:t>
            </a:r>
            <a:r>
              <a:rPr lang="es-ES_tradnl" sz="2000" dirty="0"/>
              <a:t>importantes asociadas al estrés laboral en los profesionales de la salud que se han desempeñado en el contexto de la </a:t>
            </a:r>
            <a:r>
              <a:rPr lang="es-ES_tradnl" sz="2000" dirty="0" smtClean="0"/>
              <a:t>pandemia: Percepción de riesgo y sexo femenino.</a:t>
            </a:r>
            <a:endParaRPr lang="es-ES_tradnl" sz="2000" dirty="0"/>
          </a:p>
          <a:p>
            <a:pPr marL="285750" indent="-285750">
              <a:buFont typeface="Arial" panose="020B0604020202020204" pitchFamily="34" charset="0"/>
              <a:buChar char="•"/>
            </a:pPr>
            <a:r>
              <a:rPr lang="es-MX" sz="2000" dirty="0"/>
              <a:t>Los vacíos epistemológicos encontrados son: la ausencia de evidencias en la literatura científica escrita en español respecto a las variables asociadas a la percepción alta de riesgo de contagio que padecen los profesionales de la salud y la relación con otros factores </a:t>
            </a:r>
            <a:r>
              <a:rPr lang="es-MX" sz="2000" dirty="0" smtClean="0"/>
              <a:t>tales como: contagio, la ansiedad, el agotamiento emocional, la incertidumbre, la carga laboral, entre otros.  </a:t>
            </a:r>
            <a:endParaRPr lang="es-ES_tradnl" sz="2000" dirty="0" smtClean="0"/>
          </a:p>
          <a:p>
            <a:pPr marL="285750" indent="-285750">
              <a:buFont typeface="Arial" panose="020B0604020202020204" pitchFamily="34" charset="0"/>
              <a:buChar char="•"/>
            </a:pPr>
            <a:r>
              <a:rPr lang="es-ES_tradnl" sz="2000" dirty="0" smtClean="0"/>
              <a:t>Otra determinante </a:t>
            </a:r>
            <a:r>
              <a:rPr lang="es-ES_tradnl" sz="2000" dirty="0"/>
              <a:t>en los niveles de estrés laboral, son la comunicación, la calidad de vida, la pobre percepción sobre la salud </a:t>
            </a:r>
            <a:r>
              <a:rPr lang="es-ES_tradnl" sz="2000" dirty="0" smtClean="0"/>
              <a:t>propia y el </a:t>
            </a:r>
            <a:r>
              <a:rPr lang="es-ES_tradnl" sz="2000" dirty="0"/>
              <a:t>estado civil de los divorciados</a:t>
            </a:r>
            <a:r>
              <a:rPr lang="es-ES_tradnl" sz="2000" dirty="0" smtClean="0"/>
              <a:t>.</a:t>
            </a:r>
          </a:p>
          <a:p>
            <a:pPr marL="285750" indent="-285750">
              <a:buFont typeface="Arial" panose="020B0604020202020204" pitchFamily="34" charset="0"/>
              <a:buChar char="•"/>
            </a:pPr>
            <a:r>
              <a:rPr lang="es-ES_tradnl" sz="2000" dirty="0"/>
              <a:t>L</a:t>
            </a:r>
            <a:r>
              <a:rPr lang="es-ES_tradnl" sz="2000" dirty="0" smtClean="0"/>
              <a:t>a </a:t>
            </a:r>
            <a:r>
              <a:rPr lang="es-ES_tradnl" sz="2000" dirty="0"/>
              <a:t>literatura científica tampoco se encontraron estudios orientados a la indagación de la relación entre el estado civil y el estrés laboral.</a:t>
            </a:r>
            <a:endParaRPr lang="es-ES_tradnl" sz="2000" dirty="0" smtClean="0"/>
          </a:p>
          <a:p>
            <a:pPr marL="285750" indent="-285750">
              <a:buFont typeface="Arial" panose="020B0604020202020204" pitchFamily="34" charset="0"/>
              <a:buChar char="•"/>
            </a:pPr>
            <a:r>
              <a:rPr lang="es-ES_tradnl" sz="2000" dirty="0"/>
              <a:t>De los 23 artículos analizados, solo el 42% plantea recomendaciones, mientras que </a:t>
            </a:r>
            <a:r>
              <a:rPr lang="es-ES_tradnl" sz="2000" dirty="0" smtClean="0"/>
              <a:t>la otra cantidad de  porcentaje no porque </a:t>
            </a:r>
            <a:r>
              <a:rPr lang="es-ES_tradnl" sz="2000" dirty="0"/>
              <a:t>se enfocaron en la reflexión sobre los hallazgos y la discusión en torno a los objetivos </a:t>
            </a:r>
            <a:r>
              <a:rPr lang="es-ES_tradnl" sz="2000" dirty="0" smtClean="0"/>
              <a:t>en </a:t>
            </a:r>
            <a:r>
              <a:rPr lang="es-ES_tradnl" sz="2000" dirty="0"/>
              <a:t>cada una de </a:t>
            </a:r>
            <a:r>
              <a:rPr lang="es-ES_tradnl" sz="2000" dirty="0" smtClean="0"/>
              <a:t>las investigaciones.</a:t>
            </a:r>
          </a:p>
        </p:txBody>
      </p:sp>
    </p:spTree>
    <p:extLst>
      <p:ext uri="{BB962C8B-B14F-4D97-AF65-F5344CB8AC3E}">
        <p14:creationId xmlns:p14="http://schemas.microsoft.com/office/powerpoint/2010/main" val="284975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126901" y="1211390"/>
            <a:ext cx="9839459" cy="5016758"/>
          </a:xfrm>
          <a:prstGeom prst="rect">
            <a:avLst/>
          </a:prstGeom>
          <a:noFill/>
        </p:spPr>
        <p:txBody>
          <a:bodyPr wrap="square" rtlCol="0">
            <a:spAutoFit/>
          </a:bodyPr>
          <a:lstStyle/>
          <a:p>
            <a:pPr marL="285750" indent="-285750">
              <a:buFont typeface="Arial" panose="020B0604020202020204" pitchFamily="34" charset="0"/>
              <a:buChar char="•"/>
            </a:pPr>
            <a:r>
              <a:rPr lang="es-ES_tradnl" sz="2000" dirty="0"/>
              <a:t>Además de los 23 artículos 11 expusieron recomendaciones relaciones a la variable de estudio como : </a:t>
            </a:r>
          </a:p>
          <a:p>
            <a:pPr marL="342900" indent="-342900">
              <a:buFont typeface="Wingdings" panose="05000000000000000000" pitchFamily="2" charset="2"/>
              <a:buChar char="ü"/>
            </a:pPr>
            <a:r>
              <a:rPr lang="es-ES_tradnl" sz="2000" dirty="0"/>
              <a:t>Mejoras en el estilo de vida. </a:t>
            </a:r>
          </a:p>
          <a:p>
            <a:pPr marL="342900" indent="-342900">
              <a:buFont typeface="Wingdings" panose="05000000000000000000" pitchFamily="2" charset="2"/>
              <a:buChar char="ü"/>
            </a:pPr>
            <a:r>
              <a:rPr lang="es-ES_tradnl" sz="2000" dirty="0"/>
              <a:t>Salud mental</a:t>
            </a:r>
          </a:p>
          <a:p>
            <a:pPr marL="342900" indent="-342900">
              <a:buFont typeface="Wingdings" panose="05000000000000000000" pitchFamily="2" charset="2"/>
              <a:buChar char="ü"/>
            </a:pPr>
            <a:r>
              <a:rPr lang="es-ES_tradnl" sz="2000" dirty="0"/>
              <a:t> protección de los profesionales de salud EPI</a:t>
            </a:r>
          </a:p>
          <a:p>
            <a:pPr marL="342900" indent="-342900">
              <a:buFont typeface="Wingdings" panose="05000000000000000000" pitchFamily="2" charset="2"/>
              <a:buChar char="ü"/>
            </a:pPr>
            <a:r>
              <a:rPr lang="es-ES_tradnl" sz="2000" dirty="0"/>
              <a:t>Fortalecimiento del sistema de salud </a:t>
            </a:r>
          </a:p>
          <a:p>
            <a:pPr marL="342900" indent="-342900">
              <a:buFont typeface="Wingdings" panose="05000000000000000000" pitchFamily="2" charset="2"/>
              <a:buChar char="ü"/>
            </a:pPr>
            <a:r>
              <a:rPr lang="es-ES_tradnl" sz="2000" dirty="0"/>
              <a:t>Dotación de pruebas Covid.</a:t>
            </a:r>
          </a:p>
          <a:p>
            <a:pPr marL="342900" indent="-342900">
              <a:buFont typeface="Wingdings" panose="05000000000000000000" pitchFamily="2" charset="2"/>
              <a:buChar char="ü"/>
            </a:pPr>
            <a:endParaRPr lang="es-ES_tradnl" sz="2000" dirty="0"/>
          </a:p>
          <a:p>
            <a:pPr marL="285750" indent="-285750">
              <a:buFont typeface="Wingdings" panose="05000000000000000000" pitchFamily="2" charset="2"/>
              <a:buChar char="§"/>
            </a:pPr>
            <a:r>
              <a:rPr lang="es-ES_tradnl" sz="2000" dirty="0"/>
              <a:t>Con respecto a los artículos científicos según el país de origen se obtiene que España tiene un índice alto con un 26% seguidos de Ecuador y Perú con un 22 %, Colombia con un 17% y por ultimo se tiene a Chile con un 4%.</a:t>
            </a:r>
          </a:p>
          <a:p>
            <a:pPr marL="285750" indent="-285750">
              <a:buFont typeface="Wingdings" panose="05000000000000000000" pitchFamily="2" charset="2"/>
              <a:buChar char="§"/>
            </a:pPr>
            <a:r>
              <a:rPr lang="es-ES_tradnl" sz="2000" dirty="0"/>
              <a:t>Finalmente cabe recalcar que </a:t>
            </a:r>
            <a:r>
              <a:rPr lang="es-ES_tradnl" sz="2000" dirty="0" smtClean="0"/>
              <a:t>Ecuador </a:t>
            </a:r>
            <a:r>
              <a:rPr lang="es-ES_tradnl" sz="2000" dirty="0"/>
              <a:t>no existe ningún articulo que se haya enfocado a la variable de estudio. </a:t>
            </a:r>
          </a:p>
          <a:p>
            <a:pPr marL="285750" indent="-285750">
              <a:buFont typeface="Arial" panose="020B0604020202020204" pitchFamily="34" charset="0"/>
              <a:buChar char="•"/>
            </a:pPr>
            <a:endParaRPr lang="es-ES_tradnl" sz="2000" dirty="0"/>
          </a:p>
          <a:p>
            <a:endParaRPr lang="es-EC" sz="2000" dirty="0"/>
          </a:p>
          <a:p>
            <a:pPr marL="285750" indent="-285750">
              <a:buFont typeface="Arial" panose="020B0604020202020204" pitchFamily="34" charset="0"/>
              <a:buChar char="•"/>
            </a:pPr>
            <a:endParaRPr lang="es-ES_tradnl" sz="2000" dirty="0" smtClean="0"/>
          </a:p>
        </p:txBody>
      </p:sp>
    </p:spTree>
    <p:extLst>
      <p:ext uri="{BB962C8B-B14F-4D97-AF65-F5344CB8AC3E}">
        <p14:creationId xmlns:p14="http://schemas.microsoft.com/office/powerpoint/2010/main" val="2713783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704722" y="558830"/>
            <a:ext cx="5872608" cy="923330"/>
          </a:xfrm>
          <a:prstGeom prst="rect">
            <a:avLst/>
          </a:prstGeom>
          <a:noFill/>
        </p:spPr>
        <p:txBody>
          <a:bodyPr wrap="square" rtlCol="0">
            <a:spAutoFit/>
          </a:bodyPr>
          <a:lstStyle/>
          <a:p>
            <a:pPr algn="ctr"/>
            <a:r>
              <a:rPr lang="es-EC" sz="5400" b="1" dirty="0" smtClean="0">
                <a:latin typeface="Arial" panose="020B0604020202020204" pitchFamily="34" charset="0"/>
                <a:cs typeface="Arial" panose="020B0604020202020204" pitchFamily="34" charset="0"/>
              </a:rPr>
              <a:t>	Conclusiones </a:t>
            </a:r>
            <a:endParaRPr lang="es-EC" dirty="0"/>
          </a:p>
        </p:txBody>
      </p:sp>
      <p:sp>
        <p:nvSpPr>
          <p:cNvPr id="3" name="Rectángulo 2"/>
          <p:cNvSpPr/>
          <p:nvPr/>
        </p:nvSpPr>
        <p:spPr>
          <a:xfrm>
            <a:off x="798491" y="1482159"/>
            <a:ext cx="10496281" cy="472545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lgn="just">
              <a:buFont typeface="Wingdings" panose="05000000000000000000" pitchFamily="2" charset="2"/>
              <a:buChar char="§"/>
            </a:pPr>
            <a:r>
              <a:rPr lang="es-ES_tradnl" sz="2000" dirty="0"/>
              <a:t>El método más frecuente aplicado, según la evidencia científica, tiene como base los estudios de diseño descriptivo transversal lo que se pone de manifiesto con un 43% de los artículos científicos examinados. </a:t>
            </a:r>
            <a:endParaRPr lang="es-ES_tradnl" sz="2000" dirty="0" smtClean="0"/>
          </a:p>
          <a:p>
            <a:pPr marL="285750" lvl="0" indent="-285750" algn="just">
              <a:buFont typeface="Wingdings" panose="05000000000000000000" pitchFamily="2" charset="2"/>
              <a:buChar char="§"/>
            </a:pPr>
            <a:r>
              <a:rPr lang="es-ES_tradnl" sz="2000" dirty="0"/>
              <a:t>Los factores más importantes asociados a la variable estrés laboral en los profesionales de la salud son: tensión y </a:t>
            </a:r>
            <a:r>
              <a:rPr lang="es-ES_tradnl" sz="2000" dirty="0" smtClean="0"/>
              <a:t>agotamiento, ansiedad, </a:t>
            </a:r>
            <a:r>
              <a:rPr lang="es-ES_tradnl" sz="2000" dirty="0"/>
              <a:t>depresión e </a:t>
            </a:r>
            <a:r>
              <a:rPr lang="es-ES_tradnl" sz="2000" dirty="0" smtClean="0"/>
              <a:t>insomnio, </a:t>
            </a:r>
            <a:r>
              <a:rPr lang="es-ES_tradnl" sz="2000" dirty="0"/>
              <a:t>fatiga </a:t>
            </a:r>
            <a:r>
              <a:rPr lang="es-ES_tradnl" sz="2000" dirty="0" smtClean="0"/>
              <a:t>y </a:t>
            </a:r>
            <a:r>
              <a:rPr lang="es-ES_tradnl" sz="2000" dirty="0"/>
              <a:t>temor a contagiar a la </a:t>
            </a:r>
            <a:r>
              <a:rPr lang="es-ES_tradnl" sz="2000" dirty="0" smtClean="0"/>
              <a:t>familia.</a:t>
            </a:r>
            <a:endParaRPr lang="es-EC" sz="2000" dirty="0"/>
          </a:p>
          <a:p>
            <a:pPr marL="285750" indent="-285750" algn="just">
              <a:buFont typeface="Wingdings" panose="05000000000000000000" pitchFamily="2" charset="2"/>
              <a:buChar char="§"/>
            </a:pPr>
            <a:r>
              <a:rPr lang="es-ES_tradnl" sz="2000" dirty="0"/>
              <a:t>Con la revisión sistemática exploratoria, se determinó que las variables más importantes asociadas al estrés laboral en los profesionales de la salud </a:t>
            </a:r>
            <a:r>
              <a:rPr lang="es-ES_tradnl" sz="2000" dirty="0" smtClean="0"/>
              <a:t>: percepción </a:t>
            </a:r>
            <a:r>
              <a:rPr lang="es-ES_tradnl" sz="2000" dirty="0"/>
              <a:t>de </a:t>
            </a:r>
            <a:r>
              <a:rPr lang="es-ES_tradnl" sz="2000" dirty="0" smtClean="0"/>
              <a:t>riesgo, </a:t>
            </a:r>
            <a:r>
              <a:rPr lang="es-ES_tradnl" sz="2000" dirty="0"/>
              <a:t>percepción de riesgo familiar </a:t>
            </a:r>
            <a:r>
              <a:rPr lang="es-ES_tradnl" sz="2000" dirty="0" smtClean="0"/>
              <a:t>y </a:t>
            </a:r>
            <a:r>
              <a:rPr lang="es-ES_tradnl" sz="2000" dirty="0"/>
              <a:t>sexo </a:t>
            </a:r>
            <a:r>
              <a:rPr lang="es-ES_tradnl" sz="2000" dirty="0" smtClean="0"/>
              <a:t>femenino.</a:t>
            </a:r>
          </a:p>
          <a:p>
            <a:pPr marL="285750" lvl="0" indent="-285750" algn="just">
              <a:buFont typeface="Wingdings" panose="05000000000000000000" pitchFamily="2" charset="2"/>
              <a:buChar char="§"/>
            </a:pPr>
            <a:r>
              <a:rPr lang="es-ES_tradnl" sz="2000" dirty="0" smtClean="0"/>
              <a:t>No existe estudios </a:t>
            </a:r>
            <a:r>
              <a:rPr lang="es-ES_tradnl" sz="2000" dirty="0"/>
              <a:t>que expliquen la relación entre estado civil y estrés laboral. </a:t>
            </a:r>
            <a:endParaRPr lang="es-EC" sz="2000" dirty="0"/>
          </a:p>
          <a:p>
            <a:pPr marL="285750" lvl="0" indent="-285750">
              <a:buFont typeface="Wingdings" panose="05000000000000000000" pitchFamily="2" charset="2"/>
              <a:buChar char="§"/>
            </a:pPr>
            <a:r>
              <a:rPr lang="es-ES_tradnl" sz="2000" dirty="0" smtClean="0"/>
              <a:t>No se </a:t>
            </a:r>
            <a:r>
              <a:rPr lang="es-ES_tradnl" sz="2000" dirty="0"/>
              <a:t>ha estudiado </a:t>
            </a:r>
            <a:r>
              <a:rPr lang="es-ES_tradnl" sz="2000" dirty="0" smtClean="0"/>
              <a:t>la influencia de la </a:t>
            </a:r>
            <a:r>
              <a:rPr lang="es-ES_tradnl" sz="2000" dirty="0"/>
              <a:t>familia y la pareja en la reducción de los niveles de </a:t>
            </a:r>
            <a:r>
              <a:rPr lang="es-ES_tradnl" sz="2000" dirty="0" smtClean="0"/>
              <a:t>estrés en los profesionales de la salud. </a:t>
            </a:r>
            <a:endParaRPr lang="es-EC" sz="2000" dirty="0" smtClean="0"/>
          </a:p>
          <a:p>
            <a:pPr marL="285750" lvl="0" indent="-285750">
              <a:buFont typeface="Wingdings" panose="05000000000000000000" pitchFamily="2" charset="2"/>
              <a:buChar char="§"/>
            </a:pPr>
            <a:r>
              <a:rPr lang="es-ES_tradnl" sz="2000" dirty="0" smtClean="0"/>
              <a:t>Finalmente</a:t>
            </a:r>
            <a:r>
              <a:rPr lang="es-ES_tradnl" sz="2000" dirty="0"/>
              <a:t>, es fundamental señalar que no se han realizado estudios para determinar cuáles son los factores estresantes que con mayor frecuencia inciden en los índices de estrés laboral en los profesionales de la salud. </a:t>
            </a:r>
            <a:endParaRPr lang="es-ES_tradnl" sz="2400" dirty="0" smtClean="0"/>
          </a:p>
        </p:txBody>
      </p:sp>
    </p:spTree>
    <p:extLst>
      <p:ext uri="{BB962C8B-B14F-4D97-AF65-F5344CB8AC3E}">
        <p14:creationId xmlns:p14="http://schemas.microsoft.com/office/powerpoint/2010/main" val="2260552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081825" y="558830"/>
            <a:ext cx="10367493" cy="923330"/>
          </a:xfrm>
          <a:prstGeom prst="rect">
            <a:avLst/>
          </a:prstGeom>
          <a:noFill/>
        </p:spPr>
        <p:txBody>
          <a:bodyPr wrap="square" rtlCol="0">
            <a:spAutoFit/>
          </a:bodyPr>
          <a:lstStyle/>
          <a:p>
            <a:pPr algn="ctr"/>
            <a:r>
              <a:rPr lang="es-EC" sz="5400" b="1" dirty="0" smtClean="0">
                <a:latin typeface="Arial" panose="020B0604020202020204" pitchFamily="34" charset="0"/>
                <a:cs typeface="Arial" panose="020B0604020202020204" pitchFamily="34" charset="0"/>
              </a:rPr>
              <a:t>	</a:t>
            </a:r>
            <a:r>
              <a:rPr lang="es-EC" sz="5400" b="1" dirty="0" smtClean="0">
                <a:latin typeface="Arial" panose="020B0604020202020204" pitchFamily="34" charset="0"/>
                <a:cs typeface="Arial" panose="020B0604020202020204" pitchFamily="34" charset="0"/>
              </a:rPr>
              <a:t>Referencias Bibliográficas </a:t>
            </a:r>
            <a:endParaRPr lang="es-EC" dirty="0"/>
          </a:p>
        </p:txBody>
      </p:sp>
      <p:sp>
        <p:nvSpPr>
          <p:cNvPr id="5" name="CuadroTexto 4"/>
          <p:cNvSpPr txBox="1"/>
          <p:nvPr/>
        </p:nvSpPr>
        <p:spPr>
          <a:xfrm>
            <a:off x="2137893" y="2086377"/>
            <a:ext cx="8667482" cy="3374265"/>
          </a:xfrm>
          <a:prstGeom prst="rect">
            <a:avLst/>
          </a:prstGeom>
          <a:noFill/>
        </p:spPr>
        <p:txBody>
          <a:bodyPr wrap="square" rtlCol="0">
            <a:spAutoFit/>
          </a:bodyPr>
          <a:lstStyle/>
          <a:p>
            <a:endParaRPr lang="es-EC" dirty="0"/>
          </a:p>
        </p:txBody>
      </p:sp>
      <p:graphicFrame>
        <p:nvGraphicFramePr>
          <p:cNvPr id="9" name="Tabla 8"/>
          <p:cNvGraphicFramePr>
            <a:graphicFrameLocks noGrp="1"/>
          </p:cNvGraphicFramePr>
          <p:nvPr>
            <p:extLst>
              <p:ext uri="{D42A27DB-BD31-4B8C-83A1-F6EECF244321}">
                <p14:modId xmlns:p14="http://schemas.microsoft.com/office/powerpoint/2010/main" val="1500963031"/>
              </p:ext>
            </p:extLst>
          </p:nvPr>
        </p:nvGraphicFramePr>
        <p:xfrm>
          <a:off x="1295400" y="1854556"/>
          <a:ext cx="9601200" cy="4142260"/>
        </p:xfrm>
        <a:graphic>
          <a:graphicData uri="http://schemas.openxmlformats.org/drawingml/2006/table">
            <a:tbl>
              <a:tblPr firstRow="1" firstCol="1" bandRow="1"/>
              <a:tblGrid>
                <a:gridCol w="9601200">
                  <a:extLst>
                    <a:ext uri="{9D8B030D-6E8A-4147-A177-3AD203B41FA5}">
                      <a16:colId xmlns:a16="http://schemas.microsoft.com/office/drawing/2014/main" val="1387478666"/>
                    </a:ext>
                  </a:extLst>
                </a:gridCol>
              </a:tblGrid>
              <a:tr h="604389">
                <a:tc>
                  <a:txBody>
                    <a:bodyPr/>
                    <a:lstStyle/>
                    <a:p>
                      <a:pPr>
                        <a:lnSpc>
                          <a:spcPts val="1150"/>
                        </a:lnSpc>
                        <a:spcAft>
                          <a:spcPts val="0"/>
                        </a:spcAft>
                      </a:pPr>
                      <a:r>
                        <a:rPr lang="en-US" sz="1400">
                          <a:effectLst/>
                          <a:latin typeface="Garamond" panose="02020404030301010803" pitchFamily="18" charset="0"/>
                          <a:ea typeface="SimSun" panose="02010600030101010101" pitchFamily="2" charset="-122"/>
                        </a:rPr>
                        <a:t>Labrague L, De los Santos J. Fear of COVID-19, psychological distress, work satisfaction and turnover intention among frontline nurses. </a:t>
                      </a:r>
                      <a:r>
                        <a:rPr lang="es-ES_tradnl" sz="1400">
                          <a:effectLst/>
                          <a:latin typeface="Garamond" panose="02020404030301010803" pitchFamily="18" charset="0"/>
                          <a:ea typeface="SimSun" panose="02010600030101010101" pitchFamily="2" charset="-122"/>
                        </a:rPr>
                        <a:t>John Wiley &amp; Sons Lt. 2020.</a:t>
                      </a:r>
                      <a:endParaRPr lang="es-EC" sz="1400">
                        <a:effectLst/>
                        <a:latin typeface="Garamond" panose="02020404030301010803" pitchFamily="18" charset="0"/>
                        <a:ea typeface="SimSun" panose="02010600030101010101" pitchFamily="2" charset="-122"/>
                      </a:endParaRPr>
                    </a:p>
                  </a:txBody>
                  <a:tcPr marL="9525" marR="9525" marT="9525" marB="9525">
                    <a:lnL>
                      <a:noFill/>
                    </a:lnL>
                    <a:lnR>
                      <a:noFill/>
                    </a:lnR>
                    <a:lnT>
                      <a:noFill/>
                    </a:lnT>
                    <a:lnB>
                      <a:noFill/>
                    </a:lnB>
                  </a:tcPr>
                </a:tc>
                <a:extLst>
                  <a:ext uri="{0D108BD9-81ED-4DB2-BD59-A6C34878D82A}">
                    <a16:rowId xmlns:a16="http://schemas.microsoft.com/office/drawing/2014/main" val="2029951230"/>
                  </a:ext>
                </a:extLst>
              </a:tr>
              <a:tr h="862352">
                <a:tc>
                  <a:txBody>
                    <a:bodyPr/>
                    <a:lstStyle/>
                    <a:p>
                      <a:pPr>
                        <a:lnSpc>
                          <a:spcPts val="1150"/>
                        </a:lnSpc>
                        <a:spcAft>
                          <a:spcPts val="0"/>
                        </a:spcAft>
                      </a:pPr>
                      <a:r>
                        <a:rPr lang="en-US" sz="1400">
                          <a:effectLst/>
                          <a:latin typeface="Garamond" panose="02020404030301010803" pitchFamily="18" charset="0"/>
                          <a:ea typeface="SimSun" panose="02010600030101010101" pitchFamily="2" charset="-122"/>
                        </a:rPr>
                        <a:t>Soto A, Giménez MdC, Prado V. Effect of Emotional Intelligence and Psychosocial Risks on Burnout, Job Satisfaction, and Nurses’ Health during the COVID-19 Pandemic. Environmental Research and Public Health. 2020; 17(21).</a:t>
                      </a:r>
                      <a:endParaRPr lang="es-EC" sz="1400">
                        <a:effectLst/>
                        <a:latin typeface="Garamond" panose="02020404030301010803" pitchFamily="18" charset="0"/>
                        <a:ea typeface="SimSun" panose="02010600030101010101" pitchFamily="2" charset="-122"/>
                      </a:endParaRPr>
                    </a:p>
                  </a:txBody>
                  <a:tcPr marL="9525" marR="9525" marT="9525" marB="9525">
                    <a:lnL>
                      <a:noFill/>
                    </a:lnL>
                    <a:lnR>
                      <a:noFill/>
                    </a:lnR>
                    <a:lnT>
                      <a:noFill/>
                    </a:lnT>
                    <a:lnB>
                      <a:noFill/>
                    </a:lnB>
                  </a:tcPr>
                </a:tc>
                <a:extLst>
                  <a:ext uri="{0D108BD9-81ED-4DB2-BD59-A6C34878D82A}">
                    <a16:rowId xmlns:a16="http://schemas.microsoft.com/office/drawing/2014/main" val="3233306017"/>
                  </a:ext>
                </a:extLst>
              </a:tr>
              <a:tr h="604389">
                <a:tc>
                  <a:txBody>
                    <a:bodyPr/>
                    <a:lstStyle/>
                    <a:p>
                      <a:pPr>
                        <a:lnSpc>
                          <a:spcPts val="1150"/>
                        </a:lnSpc>
                        <a:spcAft>
                          <a:spcPts val="0"/>
                        </a:spcAft>
                      </a:pPr>
                      <a:r>
                        <a:rPr lang="es-MX" sz="1400">
                          <a:effectLst/>
                          <a:latin typeface="Garamond" panose="02020404030301010803" pitchFamily="18" charset="0"/>
                          <a:ea typeface="SimSun" panose="02010600030101010101" pitchFamily="2" charset="-122"/>
                        </a:rPr>
                        <a:t>Alcalá M. Calidad de vida laboral de los terapeutas ocupacionales durante la pandemia Covid-19. </a:t>
                      </a:r>
                      <a:r>
                        <a:rPr lang="es-ES_tradnl" sz="1400">
                          <a:effectLst/>
                          <a:latin typeface="Garamond" panose="02020404030301010803" pitchFamily="18" charset="0"/>
                          <a:ea typeface="SimSun" panose="02010600030101010101" pitchFamily="2" charset="-122"/>
                        </a:rPr>
                        <a:t>INFAD Revista de Psicología. 2020;(2).</a:t>
                      </a:r>
                      <a:endParaRPr lang="es-EC" sz="1400">
                        <a:effectLst/>
                        <a:latin typeface="Garamond" panose="02020404030301010803" pitchFamily="18" charset="0"/>
                        <a:ea typeface="SimSun" panose="02010600030101010101" pitchFamily="2" charset="-122"/>
                      </a:endParaRPr>
                    </a:p>
                  </a:txBody>
                  <a:tcPr marL="9525" marR="9525" marT="9525" marB="9525">
                    <a:lnL>
                      <a:noFill/>
                    </a:lnL>
                    <a:lnR>
                      <a:noFill/>
                    </a:lnR>
                    <a:lnT>
                      <a:noFill/>
                    </a:lnT>
                    <a:lnB>
                      <a:noFill/>
                    </a:lnB>
                  </a:tcPr>
                </a:tc>
                <a:extLst>
                  <a:ext uri="{0D108BD9-81ED-4DB2-BD59-A6C34878D82A}">
                    <a16:rowId xmlns:a16="http://schemas.microsoft.com/office/drawing/2014/main" val="2891906164"/>
                  </a:ext>
                </a:extLst>
              </a:tr>
              <a:tr h="604389">
                <a:tc>
                  <a:txBody>
                    <a:bodyPr/>
                    <a:lstStyle/>
                    <a:p>
                      <a:pPr>
                        <a:lnSpc>
                          <a:spcPts val="1150"/>
                        </a:lnSpc>
                        <a:spcAft>
                          <a:spcPts val="0"/>
                        </a:spcAft>
                      </a:pPr>
                      <a:r>
                        <a:rPr lang="es-MX" sz="1400">
                          <a:effectLst/>
                          <a:latin typeface="Garamond" panose="02020404030301010803" pitchFamily="18" charset="0"/>
                          <a:ea typeface="SimSun" panose="02010600030101010101" pitchFamily="2" charset="-122"/>
                        </a:rPr>
                        <a:t>Lecca J, Lora M, Rodríguez L. Comunicación laboral y estrés en tiempos de Covid-19. </a:t>
                      </a:r>
                      <a:r>
                        <a:rPr lang="es-ES_tradnl" sz="1400">
                          <a:effectLst/>
                          <a:latin typeface="Garamond" panose="02020404030301010803" pitchFamily="18" charset="0"/>
                          <a:ea typeface="SimSun" panose="02010600030101010101" pitchFamily="2" charset="-122"/>
                        </a:rPr>
                        <a:t>Centros de salud Minsa LLacuabamba y Parcoy. Epistemia. 2020; 4(3).</a:t>
                      </a:r>
                      <a:endParaRPr lang="es-EC" sz="1400">
                        <a:effectLst/>
                        <a:latin typeface="Garamond" panose="02020404030301010803" pitchFamily="18" charset="0"/>
                        <a:ea typeface="SimSun" panose="02010600030101010101" pitchFamily="2" charset="-122"/>
                      </a:endParaRPr>
                    </a:p>
                  </a:txBody>
                  <a:tcPr marL="9525" marR="9525" marT="9525" marB="9525">
                    <a:lnL>
                      <a:noFill/>
                    </a:lnL>
                    <a:lnR>
                      <a:noFill/>
                    </a:lnR>
                    <a:lnT>
                      <a:noFill/>
                    </a:lnT>
                    <a:lnB>
                      <a:noFill/>
                    </a:lnB>
                  </a:tcPr>
                </a:tc>
                <a:extLst>
                  <a:ext uri="{0D108BD9-81ED-4DB2-BD59-A6C34878D82A}">
                    <a16:rowId xmlns:a16="http://schemas.microsoft.com/office/drawing/2014/main" val="396389762"/>
                  </a:ext>
                </a:extLst>
              </a:tr>
              <a:tr h="604389">
                <a:tc>
                  <a:txBody>
                    <a:bodyPr/>
                    <a:lstStyle/>
                    <a:p>
                      <a:pPr>
                        <a:lnSpc>
                          <a:spcPts val="1150"/>
                        </a:lnSpc>
                        <a:spcAft>
                          <a:spcPts val="0"/>
                        </a:spcAft>
                      </a:pPr>
                      <a:r>
                        <a:rPr lang="es-MX" sz="1400">
                          <a:effectLst/>
                          <a:latin typeface="Garamond" panose="02020404030301010803" pitchFamily="18" charset="0"/>
                          <a:ea typeface="SimSun" panose="02010600030101010101" pitchFamily="2" charset="-122"/>
                        </a:rPr>
                        <a:t>Batalla M, Campoverde K, Broncano M. El Impacto en la salud mental de los profesionales sanitarios durante la COVID-19. </a:t>
                      </a:r>
                      <a:r>
                        <a:rPr lang="es-ES_tradnl" sz="1400">
                          <a:effectLst/>
                          <a:latin typeface="Garamond" panose="02020404030301010803" pitchFamily="18" charset="0"/>
                          <a:ea typeface="SimSun" panose="02010600030101010101" pitchFamily="2" charset="-122"/>
                        </a:rPr>
                        <a:t>Rev Enferm Salud Ment. 2020.</a:t>
                      </a:r>
                      <a:endParaRPr lang="es-EC" sz="1400">
                        <a:effectLst/>
                        <a:latin typeface="Garamond" panose="02020404030301010803" pitchFamily="18" charset="0"/>
                        <a:ea typeface="SimSun" panose="02010600030101010101" pitchFamily="2" charset="-122"/>
                      </a:endParaRPr>
                    </a:p>
                  </a:txBody>
                  <a:tcPr marL="9525" marR="9525" marT="9525" marB="9525">
                    <a:lnL>
                      <a:noFill/>
                    </a:lnL>
                    <a:lnR>
                      <a:noFill/>
                    </a:lnR>
                    <a:lnT>
                      <a:noFill/>
                    </a:lnT>
                    <a:lnB>
                      <a:noFill/>
                    </a:lnB>
                  </a:tcPr>
                </a:tc>
                <a:extLst>
                  <a:ext uri="{0D108BD9-81ED-4DB2-BD59-A6C34878D82A}">
                    <a16:rowId xmlns:a16="http://schemas.microsoft.com/office/drawing/2014/main" val="2292977719"/>
                  </a:ext>
                </a:extLst>
              </a:tr>
              <a:tr h="862352">
                <a:tc>
                  <a:txBody>
                    <a:bodyPr/>
                    <a:lstStyle/>
                    <a:p>
                      <a:pPr>
                        <a:lnSpc>
                          <a:spcPts val="1150"/>
                        </a:lnSpc>
                        <a:spcAft>
                          <a:spcPts val="0"/>
                        </a:spcAft>
                      </a:pPr>
                      <a:r>
                        <a:rPr lang="es-MX" sz="1400" dirty="0">
                          <a:effectLst/>
                          <a:latin typeface="Garamond" panose="02020404030301010803" pitchFamily="18" charset="0"/>
                          <a:ea typeface="SimSun" panose="02010600030101010101" pitchFamily="2" charset="-122"/>
                        </a:rPr>
                        <a:t>Monterrosa C, González A, Beltrán T. Percepción de discriminación en un grupo de médicos generales colombianos durante la pandemia del COVID-19 y su relación con factores laborales y psicológicos. </a:t>
                      </a:r>
                      <a:r>
                        <a:rPr lang="es-ES_tradnl" sz="1400" dirty="0">
                          <a:effectLst/>
                          <a:latin typeface="Garamond" panose="02020404030301010803" pitchFamily="18" charset="0"/>
                          <a:ea typeface="SimSun" panose="02010600030101010101" pitchFamily="2" charset="-122"/>
                        </a:rPr>
                        <a:t>Salud </a:t>
                      </a:r>
                      <a:r>
                        <a:rPr lang="es-ES_tradnl" sz="1400" dirty="0" err="1">
                          <a:effectLst/>
                          <a:latin typeface="Garamond" panose="02020404030301010803" pitchFamily="18" charset="0"/>
                          <a:ea typeface="SimSun" panose="02010600030101010101" pitchFamily="2" charset="-122"/>
                        </a:rPr>
                        <a:t>Uninorte</a:t>
                      </a:r>
                      <a:r>
                        <a:rPr lang="es-ES_tradnl" sz="1400" dirty="0">
                          <a:effectLst/>
                          <a:latin typeface="Garamond" panose="02020404030301010803" pitchFamily="18" charset="0"/>
                          <a:ea typeface="SimSun" panose="02010600030101010101" pitchFamily="2" charset="-122"/>
                        </a:rPr>
                        <a:t>. 2020; 36(1).</a:t>
                      </a:r>
                      <a:endParaRPr lang="es-EC" sz="1400" dirty="0">
                        <a:effectLst/>
                        <a:latin typeface="Garamond" panose="02020404030301010803" pitchFamily="18" charset="0"/>
                        <a:ea typeface="SimSun" panose="02010600030101010101" pitchFamily="2" charset="-122"/>
                      </a:endParaRPr>
                    </a:p>
                  </a:txBody>
                  <a:tcPr marL="9525" marR="9525" marT="9525" marB="9525">
                    <a:lnL>
                      <a:noFill/>
                    </a:lnL>
                    <a:lnR>
                      <a:noFill/>
                    </a:lnR>
                    <a:lnT>
                      <a:noFill/>
                    </a:lnT>
                    <a:lnB>
                      <a:noFill/>
                    </a:lnB>
                  </a:tcPr>
                </a:tc>
                <a:extLst>
                  <a:ext uri="{0D108BD9-81ED-4DB2-BD59-A6C34878D82A}">
                    <a16:rowId xmlns:a16="http://schemas.microsoft.com/office/drawing/2014/main" val="1591176236"/>
                  </a:ext>
                </a:extLst>
              </a:tr>
            </a:tbl>
          </a:graphicData>
        </a:graphic>
      </p:graphicFrame>
    </p:spTree>
    <p:extLst>
      <p:ext uri="{BB962C8B-B14F-4D97-AF65-F5344CB8AC3E}">
        <p14:creationId xmlns:p14="http://schemas.microsoft.com/office/powerpoint/2010/main" val="4142642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437344" y="1289796"/>
            <a:ext cx="9042400" cy="3693319"/>
          </a:xfrm>
          <a:prstGeom prst="rect">
            <a:avLst/>
          </a:prstGeom>
          <a:noFill/>
        </p:spPr>
        <p:txBody>
          <a:bodyPr wrap="square" rtlCol="0">
            <a:spAutoFit/>
          </a:bodyPr>
          <a:lstStyle/>
          <a:p>
            <a:pPr algn="ctr"/>
            <a:r>
              <a:rPr lang="es-EC" sz="5400" b="1" dirty="0" smtClean="0">
                <a:latin typeface="Arial" panose="020B0604020202020204" pitchFamily="34" charset="0"/>
                <a:cs typeface="Arial" panose="020B0604020202020204" pitchFamily="34" charset="0"/>
              </a:rPr>
              <a:t>Título</a:t>
            </a:r>
            <a:endParaRPr lang="es-EC" sz="5400" dirty="0" smtClean="0"/>
          </a:p>
          <a:p>
            <a:pPr algn="ctr"/>
            <a:r>
              <a:rPr lang="es-MX" sz="3600" b="1" dirty="0" smtClean="0"/>
              <a:t>“EL </a:t>
            </a:r>
            <a:r>
              <a:rPr lang="es-MX" sz="3600" b="1" dirty="0"/>
              <a:t>ESTRÉS LABORAL EN LOS PROFESIONALES DE LA SALUD EN EL CONTEXTO DEL COVID-19: UNA REVISIÓN SISTEMÁTICA </a:t>
            </a:r>
            <a:r>
              <a:rPr lang="es-MX" sz="3600" b="1" dirty="0" smtClean="0"/>
              <a:t>EXPLORATORIA”</a:t>
            </a:r>
            <a:endParaRPr lang="es-EC" dirty="0"/>
          </a:p>
        </p:txBody>
      </p:sp>
    </p:spTree>
    <p:extLst>
      <p:ext uri="{BB962C8B-B14F-4D97-AF65-F5344CB8AC3E}">
        <p14:creationId xmlns:p14="http://schemas.microsoft.com/office/powerpoint/2010/main" val="61770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868967" y="519562"/>
            <a:ext cx="5460643" cy="923330"/>
          </a:xfrm>
          <a:prstGeom prst="rect">
            <a:avLst/>
          </a:prstGeom>
          <a:noFill/>
        </p:spPr>
        <p:txBody>
          <a:bodyPr wrap="square" rtlCol="0">
            <a:spAutoFit/>
          </a:bodyPr>
          <a:lstStyle/>
          <a:p>
            <a:pPr algn="ctr"/>
            <a:r>
              <a:rPr lang="es-EC" sz="5400" b="1" dirty="0" smtClean="0">
                <a:latin typeface="Arial" panose="020B0604020202020204" pitchFamily="34" charset="0"/>
                <a:cs typeface="Arial" panose="020B0604020202020204" pitchFamily="34" charset="0"/>
              </a:rPr>
              <a:t>	Introducción </a:t>
            </a:r>
            <a:endParaRPr lang="es-EC" dirty="0"/>
          </a:p>
        </p:txBody>
      </p:sp>
      <p:sp>
        <p:nvSpPr>
          <p:cNvPr id="7" name="Rectángulo 6"/>
          <p:cNvSpPr/>
          <p:nvPr/>
        </p:nvSpPr>
        <p:spPr>
          <a:xfrm>
            <a:off x="7179130" y="3043519"/>
            <a:ext cx="4245473" cy="137830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lgn="just">
              <a:buFont typeface="Wingdings" panose="05000000000000000000" pitchFamily="2" charset="2"/>
              <a:buChar char="§"/>
            </a:pPr>
            <a:r>
              <a:rPr lang="es-MX" dirty="0" smtClean="0"/>
              <a:t>Busca abordar las d</a:t>
            </a:r>
            <a:r>
              <a:rPr lang="es-MX" dirty="0" smtClean="0"/>
              <a:t>iferentes </a:t>
            </a:r>
            <a:r>
              <a:rPr lang="es-MX" dirty="0"/>
              <a:t>aproximaciones </a:t>
            </a:r>
            <a:r>
              <a:rPr lang="es-MX" dirty="0" smtClean="0"/>
              <a:t>metodológicas.</a:t>
            </a:r>
            <a:endParaRPr lang="es-MX" dirty="0"/>
          </a:p>
          <a:p>
            <a:pPr marL="285750" indent="-285750" algn="just">
              <a:buFont typeface="Wingdings" panose="05000000000000000000" pitchFamily="2" charset="2"/>
              <a:buChar char="§"/>
            </a:pPr>
            <a:r>
              <a:rPr lang="es-MX" dirty="0" smtClean="0"/>
              <a:t>El </a:t>
            </a:r>
            <a:r>
              <a:rPr lang="es-MX" dirty="0"/>
              <a:t>estrés laboral en los </a:t>
            </a:r>
            <a:r>
              <a:rPr lang="es-MX" dirty="0" smtClean="0"/>
              <a:t>Profesionales </a:t>
            </a:r>
            <a:r>
              <a:rPr lang="es-MX" dirty="0"/>
              <a:t>de la salud, en el contexto de la pandemia provocada por el SARS-CoV-2. </a:t>
            </a:r>
            <a:endParaRPr lang="es-EC" dirty="0"/>
          </a:p>
        </p:txBody>
      </p:sp>
      <p:sp>
        <p:nvSpPr>
          <p:cNvPr id="9" name="Rectángulo 8"/>
          <p:cNvSpPr/>
          <p:nvPr/>
        </p:nvSpPr>
        <p:spPr>
          <a:xfrm>
            <a:off x="3526481" y="1416454"/>
            <a:ext cx="5090192" cy="156984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MX" b="1" dirty="0" smtClean="0"/>
              <a:t>PROBLEMÁTICA</a:t>
            </a:r>
          </a:p>
          <a:p>
            <a:pPr algn="just"/>
            <a:r>
              <a:rPr lang="es-MX" dirty="0" smtClean="0"/>
              <a:t>Los </a:t>
            </a:r>
            <a:r>
              <a:rPr lang="es-MX" dirty="0"/>
              <a:t>trabajadores de la </a:t>
            </a:r>
            <a:r>
              <a:rPr lang="es-MX" dirty="0" smtClean="0"/>
              <a:t>salud se </a:t>
            </a:r>
            <a:r>
              <a:rPr lang="es-MX" dirty="0"/>
              <a:t>han visto afectados por las consecuencias psicológicas que implica trabajar bajo presión, debido a los desafíos y riesgos laborales asociados al Covid-19.</a:t>
            </a:r>
            <a:r>
              <a:rPr lang="es-MX" b="1" dirty="0"/>
              <a:t> </a:t>
            </a:r>
            <a:endParaRPr lang="es-EC" dirty="0"/>
          </a:p>
        </p:txBody>
      </p:sp>
      <p:sp>
        <p:nvSpPr>
          <p:cNvPr id="10" name="Rectángulo 9"/>
          <p:cNvSpPr/>
          <p:nvPr/>
        </p:nvSpPr>
        <p:spPr>
          <a:xfrm>
            <a:off x="1097059" y="3050691"/>
            <a:ext cx="1921601" cy="11075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b="1" dirty="0" smtClean="0"/>
              <a:t>METODO</a:t>
            </a:r>
            <a:r>
              <a:rPr lang="es-EC" dirty="0" smtClean="0"/>
              <a:t> </a:t>
            </a:r>
          </a:p>
          <a:p>
            <a:pPr algn="ctr"/>
            <a:r>
              <a:rPr lang="es-MX" dirty="0" smtClean="0"/>
              <a:t>Revisión </a:t>
            </a:r>
            <a:r>
              <a:rPr lang="es-MX" dirty="0" smtClean="0"/>
              <a:t>exploratoria </a:t>
            </a:r>
            <a:br>
              <a:rPr lang="es-MX" dirty="0" smtClean="0"/>
            </a:br>
            <a:r>
              <a:rPr lang="es-MX" b="1" dirty="0" smtClean="0"/>
              <a:t>Scoping </a:t>
            </a:r>
            <a:r>
              <a:rPr lang="es-MX" b="1" dirty="0"/>
              <a:t>R</a:t>
            </a:r>
            <a:r>
              <a:rPr lang="es-MX" b="1" dirty="0" smtClean="0"/>
              <a:t>eview </a:t>
            </a:r>
            <a:endParaRPr lang="es-EC" b="1" dirty="0"/>
          </a:p>
        </p:txBody>
      </p:sp>
      <p:sp>
        <p:nvSpPr>
          <p:cNvPr id="14" name="Rectángulo 13"/>
          <p:cNvSpPr/>
          <p:nvPr/>
        </p:nvSpPr>
        <p:spPr>
          <a:xfrm>
            <a:off x="3359409" y="4444821"/>
            <a:ext cx="5942458" cy="176439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C" b="1" dirty="0" smtClean="0"/>
              <a:t>Referente teórico </a:t>
            </a:r>
            <a:r>
              <a:rPr lang="es-EC" b="1" dirty="0" smtClean="0"/>
              <a:t> </a:t>
            </a:r>
            <a:endParaRPr lang="es-EC" b="1" dirty="0" smtClean="0"/>
          </a:p>
          <a:p>
            <a:pPr algn="just"/>
            <a:r>
              <a:rPr lang="es-EC" dirty="0" smtClean="0"/>
              <a:t>Soto , Jiménez y Prado (2020).</a:t>
            </a:r>
          </a:p>
          <a:p>
            <a:pPr algn="just"/>
            <a:r>
              <a:rPr lang="es-MX" dirty="0"/>
              <a:t>A</a:t>
            </a:r>
            <a:r>
              <a:rPr lang="es-MX" dirty="0" smtClean="0"/>
              <a:t>nalizar </a:t>
            </a:r>
            <a:r>
              <a:rPr lang="es-MX" dirty="0"/>
              <a:t>el efecto de los riesgos psicosociales y la inteligencia emocional sobre la salud, el bienestar, el nivel de agotamiento y la satisfacción laboral de las enfermeras, durante </a:t>
            </a:r>
            <a:r>
              <a:rPr lang="es-MX" dirty="0" smtClean="0"/>
              <a:t>la </a:t>
            </a:r>
            <a:r>
              <a:rPr lang="es-MX" dirty="0"/>
              <a:t>pandemia de Covid-19 en España. </a:t>
            </a:r>
            <a:endParaRPr lang="es-EC" b="1" dirty="0" smtClean="0"/>
          </a:p>
        </p:txBody>
      </p:sp>
      <p:sp>
        <p:nvSpPr>
          <p:cNvPr id="2" name="Rectángulo 1"/>
          <p:cNvSpPr/>
          <p:nvPr/>
        </p:nvSpPr>
        <p:spPr>
          <a:xfrm rot="8080255" flipV="1">
            <a:off x="2386104" y="2369689"/>
            <a:ext cx="1067987" cy="534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11" name="Rectángulo 10"/>
          <p:cNvSpPr/>
          <p:nvPr/>
        </p:nvSpPr>
        <p:spPr>
          <a:xfrm rot="2274754">
            <a:off x="2050406" y="4807733"/>
            <a:ext cx="1271801" cy="457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3" name="Flecha derecha 2"/>
          <p:cNvSpPr/>
          <p:nvPr/>
        </p:nvSpPr>
        <p:spPr>
          <a:xfrm>
            <a:off x="3186492" y="3471222"/>
            <a:ext cx="373487" cy="25217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13" name="Rectángulo 12"/>
          <p:cNvSpPr/>
          <p:nvPr/>
        </p:nvSpPr>
        <p:spPr>
          <a:xfrm rot="13545899" flipV="1">
            <a:off x="8952713" y="2312767"/>
            <a:ext cx="1067987" cy="534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15" name="Rectángulo 14"/>
          <p:cNvSpPr/>
          <p:nvPr/>
        </p:nvSpPr>
        <p:spPr>
          <a:xfrm rot="8128185">
            <a:off x="9320156" y="4918433"/>
            <a:ext cx="1271801" cy="457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16" name="Rectángulo 15"/>
          <p:cNvSpPr/>
          <p:nvPr/>
        </p:nvSpPr>
        <p:spPr>
          <a:xfrm>
            <a:off x="3616576" y="3043519"/>
            <a:ext cx="3000777" cy="11075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MX" b="1" dirty="0" smtClean="0"/>
              <a:t>Base de d</a:t>
            </a:r>
            <a:r>
              <a:rPr lang="es-MX" b="1" dirty="0" smtClean="0"/>
              <a:t>atos electrónicos </a:t>
            </a:r>
            <a:r>
              <a:rPr lang="es-MX" b="1" dirty="0"/>
              <a:t>nacionales e internacionales </a:t>
            </a:r>
            <a:endParaRPr lang="es-MX" b="1" dirty="0" smtClean="0"/>
          </a:p>
          <a:p>
            <a:pPr algn="just"/>
            <a:r>
              <a:rPr lang="es-MX" dirty="0" smtClean="0"/>
              <a:t>(</a:t>
            </a:r>
            <a:r>
              <a:rPr lang="es-MX" dirty="0"/>
              <a:t>Pubmed, IBECS, LILACS y Google Scholar). </a:t>
            </a:r>
            <a:endParaRPr lang="es-EC" dirty="0"/>
          </a:p>
        </p:txBody>
      </p:sp>
      <p:sp>
        <p:nvSpPr>
          <p:cNvPr id="17" name="Flecha derecha 16"/>
          <p:cNvSpPr/>
          <p:nvPr/>
        </p:nvSpPr>
        <p:spPr>
          <a:xfrm>
            <a:off x="6673950" y="3471221"/>
            <a:ext cx="373487" cy="25217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044700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999682" y="2146638"/>
            <a:ext cx="4127480" cy="30435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s-MX" sz="2400" b="1" dirty="0" smtClean="0"/>
              <a:t>Objetivo general</a:t>
            </a:r>
          </a:p>
          <a:p>
            <a:pPr lvl="0" algn="just"/>
            <a:r>
              <a:rPr lang="es-MX" sz="2400" b="1" dirty="0" smtClean="0"/>
              <a:t> </a:t>
            </a:r>
          </a:p>
          <a:p>
            <a:pPr lvl="0" algn="just"/>
            <a:r>
              <a:rPr lang="es-MX" sz="2400" dirty="0" smtClean="0"/>
              <a:t>Estudiar </a:t>
            </a:r>
            <a:r>
              <a:rPr lang="es-MX" sz="2400" dirty="0"/>
              <a:t>la evidencia científica y evaluar los métodos utilizados en trabajos sobre estrés laboral en profesionales sanitarios en el contexto de Covid-19. </a:t>
            </a:r>
            <a:endParaRPr lang="es-EC" sz="2400" dirty="0">
              <a:latin typeface="Arial" panose="020B0604020202020204" pitchFamily="34" charset="0"/>
              <a:cs typeface="Arial" panose="020B0604020202020204" pitchFamily="34" charset="0"/>
            </a:endParaRPr>
          </a:p>
        </p:txBody>
      </p:sp>
      <p:sp>
        <p:nvSpPr>
          <p:cNvPr id="11" name="Proceso 10"/>
          <p:cNvSpPr/>
          <p:nvPr/>
        </p:nvSpPr>
        <p:spPr>
          <a:xfrm flipV="1">
            <a:off x="3424031" y="1496853"/>
            <a:ext cx="4961466" cy="15240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CuadroTexto 7"/>
          <p:cNvSpPr txBox="1"/>
          <p:nvPr/>
        </p:nvSpPr>
        <p:spPr>
          <a:xfrm>
            <a:off x="3277473" y="573523"/>
            <a:ext cx="4687911" cy="923330"/>
          </a:xfrm>
          <a:prstGeom prst="rect">
            <a:avLst/>
          </a:prstGeom>
          <a:noFill/>
        </p:spPr>
        <p:txBody>
          <a:bodyPr wrap="square" rtlCol="0">
            <a:spAutoFit/>
          </a:bodyPr>
          <a:lstStyle/>
          <a:p>
            <a:pPr algn="ctr"/>
            <a:r>
              <a:rPr lang="es-EC" sz="5400" b="1" dirty="0" smtClean="0">
                <a:latin typeface="Arial" panose="020B0604020202020204" pitchFamily="34" charset="0"/>
                <a:cs typeface="Arial" panose="020B0604020202020204" pitchFamily="34" charset="0"/>
              </a:rPr>
              <a:t>	Objetivos </a:t>
            </a:r>
            <a:endParaRPr lang="es-EC" dirty="0"/>
          </a:p>
        </p:txBody>
      </p:sp>
      <p:sp>
        <p:nvSpPr>
          <p:cNvPr id="10" name="Rectángulo 9"/>
          <p:cNvSpPr/>
          <p:nvPr/>
        </p:nvSpPr>
        <p:spPr>
          <a:xfrm>
            <a:off x="5344732" y="2146638"/>
            <a:ext cx="6053071" cy="409301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s-MX" sz="2400" b="1" dirty="0" smtClean="0"/>
              <a:t>Objetivos </a:t>
            </a:r>
            <a:r>
              <a:rPr lang="es-MX" sz="2400" b="1" dirty="0" smtClean="0"/>
              <a:t>específicos</a:t>
            </a:r>
          </a:p>
          <a:p>
            <a:pPr marL="457200" lvl="0" indent="-457200" algn="just">
              <a:buFont typeface="+mj-lt"/>
              <a:buAutoNum type="arabicPeriod"/>
            </a:pPr>
            <a:r>
              <a:rPr lang="es-MX" sz="2400" dirty="0" smtClean="0"/>
              <a:t>Examinar </a:t>
            </a:r>
            <a:r>
              <a:rPr lang="es-MX" sz="2400" dirty="0"/>
              <a:t>el estado actual de la literatura científica publicada sobre el estrés laboral en profesionales de la salud en el contexto </a:t>
            </a:r>
            <a:r>
              <a:rPr lang="es-MX" sz="2400" dirty="0"/>
              <a:t>del </a:t>
            </a:r>
            <a:r>
              <a:rPr lang="es-MX" sz="2400" dirty="0" smtClean="0"/>
              <a:t>Covid-19</a:t>
            </a:r>
            <a:r>
              <a:rPr lang="es-MX" sz="2400" dirty="0"/>
              <a:t>. </a:t>
            </a:r>
            <a:endParaRPr lang="es-MX" sz="2400" dirty="0" smtClean="0"/>
          </a:p>
          <a:p>
            <a:pPr marL="457200" indent="-457200" algn="just">
              <a:buFont typeface="+mj-lt"/>
              <a:buAutoNum type="arabicPeriod"/>
            </a:pPr>
            <a:r>
              <a:rPr lang="es-MX" sz="2400" dirty="0" smtClean="0"/>
              <a:t>Sintetizar la </a:t>
            </a:r>
            <a:r>
              <a:rPr lang="es-MX" sz="2400" dirty="0"/>
              <a:t>evidencia científica sobre el estrés laboral en los profesionales de la salud en el marco de la </a:t>
            </a:r>
            <a:r>
              <a:rPr lang="es-MX" sz="2400" dirty="0" smtClean="0"/>
              <a:t>pandemia.</a:t>
            </a:r>
          </a:p>
          <a:p>
            <a:pPr marL="457200" indent="-457200" algn="just">
              <a:buFont typeface="+mj-lt"/>
              <a:buAutoNum type="arabicPeriod"/>
            </a:pPr>
            <a:r>
              <a:rPr lang="es-MX" sz="2400" dirty="0"/>
              <a:t>I</a:t>
            </a:r>
            <a:r>
              <a:rPr lang="es-MX" sz="2400" dirty="0" smtClean="0"/>
              <a:t>dentificar </a:t>
            </a:r>
            <a:r>
              <a:rPr lang="es-MX" sz="2400" dirty="0"/>
              <a:t>los vacíos epistemológicos en el estudio del estrés laboral en los profesionales de la salud en el contexto del Covid-19. </a:t>
            </a:r>
            <a:endParaRPr lang="es-EC" sz="2400" dirty="0"/>
          </a:p>
        </p:txBody>
      </p:sp>
      <p:sp>
        <p:nvSpPr>
          <p:cNvPr id="2" name="Flecha abajo 1"/>
          <p:cNvSpPr/>
          <p:nvPr/>
        </p:nvSpPr>
        <p:spPr>
          <a:xfrm>
            <a:off x="3277473" y="1496853"/>
            <a:ext cx="277096" cy="6497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Flecha abajo 11"/>
          <p:cNvSpPr/>
          <p:nvPr/>
        </p:nvSpPr>
        <p:spPr>
          <a:xfrm>
            <a:off x="8271243" y="1497611"/>
            <a:ext cx="277096" cy="6497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386686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704722" y="558830"/>
            <a:ext cx="5460643" cy="923330"/>
          </a:xfrm>
          <a:prstGeom prst="rect">
            <a:avLst/>
          </a:prstGeom>
          <a:noFill/>
        </p:spPr>
        <p:txBody>
          <a:bodyPr wrap="square" rtlCol="0">
            <a:spAutoFit/>
          </a:bodyPr>
          <a:lstStyle/>
          <a:p>
            <a:pPr algn="ctr"/>
            <a:r>
              <a:rPr lang="es-EC" sz="5400" b="1" dirty="0" smtClean="0">
                <a:latin typeface="Arial" panose="020B0604020202020204" pitchFamily="34" charset="0"/>
                <a:cs typeface="Arial" panose="020B0604020202020204" pitchFamily="34" charset="0"/>
              </a:rPr>
              <a:t>	Método </a:t>
            </a:r>
            <a:endParaRPr lang="es-EC" dirty="0"/>
          </a:p>
        </p:txBody>
      </p:sp>
      <p:sp>
        <p:nvSpPr>
          <p:cNvPr id="6" name="Rectángulo 5"/>
          <p:cNvSpPr/>
          <p:nvPr/>
        </p:nvSpPr>
        <p:spPr>
          <a:xfrm>
            <a:off x="7830514" y="2163650"/>
            <a:ext cx="3309712" cy="346288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MX" sz="2400" dirty="0"/>
              <a:t>Revisión sistemática exploratoria para examinar y determinar los aportes científicos realizados sobre el objeto de estudio </a:t>
            </a:r>
            <a:endParaRPr lang="es-EC" sz="2400" dirty="0"/>
          </a:p>
        </p:txBody>
      </p:sp>
      <p:sp>
        <p:nvSpPr>
          <p:cNvPr id="11" name="Rectángulo 10"/>
          <p:cNvSpPr/>
          <p:nvPr/>
        </p:nvSpPr>
        <p:spPr>
          <a:xfrm>
            <a:off x="1197893" y="2163650"/>
            <a:ext cx="3013657" cy="2446986"/>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lvl="0" algn="ctr"/>
            <a:r>
              <a:rPr lang="es-ES" sz="3600" b="1" dirty="0">
                <a:solidFill>
                  <a:schemeClr val="tx1"/>
                </a:solidFill>
              </a:rPr>
              <a:t>Método</a:t>
            </a:r>
          </a:p>
          <a:p>
            <a:pPr lvl="0" algn="ctr"/>
            <a:r>
              <a:rPr lang="es-MX" sz="3600" b="1" dirty="0">
                <a:solidFill>
                  <a:schemeClr val="tx1"/>
                </a:solidFill>
              </a:rPr>
              <a:t>Scoping Review </a:t>
            </a:r>
            <a:r>
              <a:rPr lang="es-ES" sz="3600" b="1" dirty="0">
                <a:solidFill>
                  <a:schemeClr val="tx1"/>
                </a:solidFill>
              </a:rPr>
              <a:t> </a:t>
            </a:r>
          </a:p>
        </p:txBody>
      </p:sp>
      <p:sp>
        <p:nvSpPr>
          <p:cNvPr id="14" name="Rectángulo 13"/>
          <p:cNvSpPr/>
          <p:nvPr/>
        </p:nvSpPr>
        <p:spPr>
          <a:xfrm>
            <a:off x="2176530" y="1020495"/>
            <a:ext cx="2343955" cy="1287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15" name="Flecha abajo 14"/>
          <p:cNvSpPr/>
          <p:nvPr/>
        </p:nvSpPr>
        <p:spPr>
          <a:xfrm>
            <a:off x="2086377" y="1020495"/>
            <a:ext cx="244699" cy="1143155"/>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pic>
        <p:nvPicPr>
          <p:cNvPr id="2050" name="Picture 2" descr="Qué es método? ▷ Definición y concepto 【 2021 】"/>
          <p:cNvPicPr>
            <a:picLocks noChangeAspect="1" noChangeArrowheads="1"/>
          </p:cNvPicPr>
          <p:nvPr/>
        </p:nvPicPr>
        <p:blipFill rotWithShape="1">
          <a:blip r:embed="rId2">
            <a:extLst>
              <a:ext uri="{28A0092B-C50C-407E-A947-70E740481C1C}">
                <a14:useLocalDpi xmlns:a14="http://schemas.microsoft.com/office/drawing/2010/main" val="0"/>
              </a:ext>
            </a:extLst>
          </a:blip>
          <a:srcRect l="22297" t="5051" r="10011" b="-5051"/>
          <a:stretch/>
        </p:blipFill>
        <p:spPr bwMode="auto">
          <a:xfrm>
            <a:off x="4678073" y="2421653"/>
            <a:ext cx="2418186" cy="1930977"/>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16"/>
          <p:cNvSpPr/>
          <p:nvPr/>
        </p:nvSpPr>
        <p:spPr>
          <a:xfrm>
            <a:off x="7367033" y="1020495"/>
            <a:ext cx="2343955" cy="1287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18" name="Flecha abajo 17"/>
          <p:cNvSpPr/>
          <p:nvPr/>
        </p:nvSpPr>
        <p:spPr>
          <a:xfrm>
            <a:off x="9588638" y="1020494"/>
            <a:ext cx="244699" cy="1143155"/>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228189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078050" y="772732"/>
            <a:ext cx="4984125" cy="15583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r>
              <a:rPr lang="es-MX" sz="3600" b="1" dirty="0">
                <a:solidFill>
                  <a:schemeClr val="tx1"/>
                </a:solidFill>
              </a:rPr>
              <a:t>Motores de </a:t>
            </a:r>
            <a:r>
              <a:rPr lang="es-MX" sz="3600" b="1" dirty="0" smtClean="0">
                <a:solidFill>
                  <a:schemeClr val="tx1"/>
                </a:solidFill>
              </a:rPr>
              <a:t>búsqueda</a:t>
            </a:r>
            <a:endParaRPr lang="es-ES" sz="3600" b="1" dirty="0">
              <a:solidFill>
                <a:schemeClr val="tx1"/>
              </a:solidFill>
            </a:endParaRPr>
          </a:p>
        </p:txBody>
      </p:sp>
      <p:sp>
        <p:nvSpPr>
          <p:cNvPr id="3" name="Rectángulo redondeado 2"/>
          <p:cNvSpPr/>
          <p:nvPr/>
        </p:nvSpPr>
        <p:spPr>
          <a:xfrm>
            <a:off x="1427408" y="2647766"/>
            <a:ext cx="2434107" cy="112046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b="1" dirty="0" smtClean="0"/>
              <a:t>Pubmed</a:t>
            </a:r>
          </a:p>
          <a:p>
            <a:pPr algn="ctr"/>
            <a:r>
              <a:rPr lang="es-MX" dirty="0"/>
              <a:t>B</a:t>
            </a:r>
            <a:r>
              <a:rPr lang="es-MX" dirty="0" smtClean="0"/>
              <a:t>ase </a:t>
            </a:r>
            <a:r>
              <a:rPr lang="es-MX" dirty="0"/>
              <a:t>de datos Medline</a:t>
            </a:r>
            <a:endParaRPr lang="es-EC" b="1" dirty="0"/>
          </a:p>
        </p:txBody>
      </p:sp>
      <p:sp>
        <p:nvSpPr>
          <p:cNvPr id="5" name="Rectángulo redondeado 4"/>
          <p:cNvSpPr/>
          <p:nvPr/>
        </p:nvSpPr>
        <p:spPr>
          <a:xfrm>
            <a:off x="3511637" y="4861506"/>
            <a:ext cx="2434107" cy="136767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b="1" dirty="0" smtClean="0"/>
              <a:t>IBECS</a:t>
            </a:r>
          </a:p>
          <a:p>
            <a:pPr algn="ctr"/>
            <a:r>
              <a:rPr lang="es-MX" dirty="0"/>
              <a:t>B</a:t>
            </a:r>
            <a:r>
              <a:rPr lang="es-MX" dirty="0" smtClean="0"/>
              <a:t>ase </a:t>
            </a:r>
            <a:r>
              <a:rPr lang="es-MX" dirty="0"/>
              <a:t>de datos con más de 200 revistas científico-sanitarias editadas en España</a:t>
            </a:r>
            <a:endParaRPr lang="es-EC" b="1" dirty="0"/>
          </a:p>
        </p:txBody>
      </p:sp>
      <p:sp>
        <p:nvSpPr>
          <p:cNvPr id="6" name="Rectángulo redondeado 5"/>
          <p:cNvSpPr/>
          <p:nvPr/>
        </p:nvSpPr>
        <p:spPr>
          <a:xfrm>
            <a:off x="6087415" y="5005589"/>
            <a:ext cx="2434107" cy="112046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b="1" dirty="0"/>
              <a:t>Google </a:t>
            </a:r>
            <a:r>
              <a:rPr lang="es-MX" b="1" dirty="0" smtClean="0"/>
              <a:t>Scholar</a:t>
            </a:r>
          </a:p>
          <a:p>
            <a:pPr algn="ctr"/>
            <a:r>
              <a:rPr lang="es-MX" dirty="0" smtClean="0"/>
              <a:t>B</a:t>
            </a:r>
            <a:r>
              <a:rPr lang="es-MX" dirty="0" smtClean="0"/>
              <a:t>úsqueda </a:t>
            </a:r>
            <a:r>
              <a:rPr lang="es-MX" dirty="0"/>
              <a:t>de contenido y bibliografía científico-académica.​</a:t>
            </a:r>
            <a:endParaRPr lang="es-EC" b="1" dirty="0"/>
          </a:p>
        </p:txBody>
      </p:sp>
      <p:sp>
        <p:nvSpPr>
          <p:cNvPr id="7" name="Rectángulo redondeado 6"/>
          <p:cNvSpPr/>
          <p:nvPr/>
        </p:nvSpPr>
        <p:spPr>
          <a:xfrm>
            <a:off x="7567668" y="2425521"/>
            <a:ext cx="2812704" cy="132223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b="1" dirty="0" smtClean="0"/>
              <a:t>LILACS</a:t>
            </a:r>
          </a:p>
          <a:p>
            <a:pPr algn="ctr"/>
            <a:r>
              <a:rPr lang="es-MX" dirty="0"/>
              <a:t>B</a:t>
            </a:r>
            <a:r>
              <a:rPr lang="es-MX" dirty="0" smtClean="0"/>
              <a:t>ase </a:t>
            </a:r>
            <a:r>
              <a:rPr lang="es-MX" dirty="0"/>
              <a:t>de datos de información bibliográfica en línea para las ciencias de la salud.</a:t>
            </a:r>
            <a:endParaRPr lang="es-EC" b="1" dirty="0"/>
          </a:p>
        </p:txBody>
      </p:sp>
      <p:cxnSp>
        <p:nvCxnSpPr>
          <p:cNvPr id="9" name="Conector recto de flecha 8"/>
          <p:cNvCxnSpPr/>
          <p:nvPr/>
        </p:nvCxnSpPr>
        <p:spPr>
          <a:xfrm flipH="1">
            <a:off x="2064912" y="1402726"/>
            <a:ext cx="785611" cy="1068946"/>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2" name="Conector recto de flecha 11"/>
          <p:cNvCxnSpPr/>
          <p:nvPr/>
        </p:nvCxnSpPr>
        <p:spPr>
          <a:xfrm>
            <a:off x="8289702" y="1361405"/>
            <a:ext cx="867175" cy="969671"/>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pic>
        <p:nvPicPr>
          <p:cNvPr id="1026" name="Picture 2" descr="Marketing digital optimización de motores de búsqueda motor de búsqueda web  pago por clic búsqueda de google, negocios, posicionamiento en buscadores,  texto, gente png | PNGWi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482" t="2609" r="9361" b="-2609"/>
          <a:stretch/>
        </p:blipFill>
        <p:spPr bwMode="auto">
          <a:xfrm>
            <a:off x="4460384" y="2578290"/>
            <a:ext cx="2461192" cy="2180085"/>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Conector recto de flecha 14"/>
          <p:cNvCxnSpPr/>
          <p:nvPr/>
        </p:nvCxnSpPr>
        <p:spPr>
          <a:xfrm flipH="1">
            <a:off x="8330482" y="3842198"/>
            <a:ext cx="785611" cy="1068946"/>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6" name="Conector recto de flecha 15"/>
          <p:cNvCxnSpPr/>
          <p:nvPr/>
        </p:nvCxnSpPr>
        <p:spPr>
          <a:xfrm>
            <a:off x="2644462" y="3891835"/>
            <a:ext cx="867175" cy="969671"/>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881246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lecha abajo 18"/>
          <p:cNvSpPr/>
          <p:nvPr/>
        </p:nvSpPr>
        <p:spPr>
          <a:xfrm>
            <a:off x="9607639" y="1910279"/>
            <a:ext cx="412124" cy="905727"/>
          </a:xfrm>
          <a:prstGeom prst="down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C"/>
          </a:p>
        </p:txBody>
      </p:sp>
      <p:sp>
        <p:nvSpPr>
          <p:cNvPr id="4" name="Rectángulo 3"/>
          <p:cNvSpPr/>
          <p:nvPr/>
        </p:nvSpPr>
        <p:spPr>
          <a:xfrm>
            <a:off x="3779949" y="862883"/>
            <a:ext cx="4398135" cy="14037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r>
              <a:rPr lang="es-ES" sz="3600" b="1" dirty="0" smtClean="0">
                <a:solidFill>
                  <a:schemeClr val="tx1"/>
                </a:solidFill>
              </a:rPr>
              <a:t>Criterios </a:t>
            </a:r>
            <a:r>
              <a:rPr lang="es-ES" sz="3600" b="1" dirty="0">
                <a:solidFill>
                  <a:schemeClr val="tx1"/>
                </a:solidFill>
              </a:rPr>
              <a:t>de </a:t>
            </a:r>
            <a:r>
              <a:rPr lang="es-ES" sz="3600" b="1" dirty="0" smtClean="0">
                <a:solidFill>
                  <a:schemeClr val="tx1"/>
                </a:solidFill>
              </a:rPr>
              <a:t>inclusión y exclusión </a:t>
            </a:r>
            <a:endParaRPr lang="es-ES" sz="3600" b="1" dirty="0">
              <a:solidFill>
                <a:schemeClr val="tx1"/>
              </a:solidFill>
            </a:endParaRPr>
          </a:p>
        </p:txBody>
      </p:sp>
      <p:sp>
        <p:nvSpPr>
          <p:cNvPr id="3" name="Flecha abajo 2"/>
          <p:cNvSpPr/>
          <p:nvPr/>
        </p:nvSpPr>
        <p:spPr>
          <a:xfrm>
            <a:off x="2079937" y="1910279"/>
            <a:ext cx="412124" cy="905727"/>
          </a:xfrm>
          <a:prstGeom prst="down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C"/>
          </a:p>
        </p:txBody>
      </p:sp>
      <p:sp>
        <p:nvSpPr>
          <p:cNvPr id="6" name="Rectángulo 5"/>
          <p:cNvSpPr/>
          <p:nvPr/>
        </p:nvSpPr>
        <p:spPr>
          <a:xfrm>
            <a:off x="1229932" y="3833749"/>
            <a:ext cx="3599645" cy="164221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285750" indent="-285750">
              <a:buFont typeface="Wingdings" panose="05000000000000000000" pitchFamily="2" charset="2"/>
              <a:buChar char="§"/>
            </a:pPr>
            <a:r>
              <a:rPr lang="es-MX" dirty="0"/>
              <a:t>A</a:t>
            </a:r>
            <a:r>
              <a:rPr lang="es-MX" dirty="0" smtClean="0"/>
              <a:t>rtículos científicos publicados </a:t>
            </a:r>
            <a:r>
              <a:rPr lang="es-MX" dirty="0"/>
              <a:t>en español</a:t>
            </a:r>
            <a:r>
              <a:rPr lang="es-MX" dirty="0" smtClean="0"/>
              <a:t>,, </a:t>
            </a:r>
            <a:r>
              <a:rPr lang="es-MX" dirty="0"/>
              <a:t>a partir de </a:t>
            </a:r>
            <a:r>
              <a:rPr lang="es-MX" dirty="0" smtClean="0"/>
              <a:t>los motores </a:t>
            </a:r>
            <a:r>
              <a:rPr lang="es-MX" dirty="0"/>
              <a:t>de búsqueda </a:t>
            </a:r>
            <a:endParaRPr lang="es-MX" dirty="0" smtClean="0"/>
          </a:p>
          <a:p>
            <a:pPr marL="285750" indent="-285750">
              <a:buFont typeface="Wingdings" panose="05000000000000000000" pitchFamily="2" charset="2"/>
              <a:buChar char="§"/>
            </a:pPr>
            <a:r>
              <a:rPr lang="es-MX" dirty="0" smtClean="0"/>
              <a:t>Los estudios </a:t>
            </a:r>
            <a:r>
              <a:rPr lang="es-MX" dirty="0"/>
              <a:t>fueron publicados entre el 2020 y enero de 2021. </a:t>
            </a:r>
            <a:endParaRPr lang="es-EC" dirty="0"/>
          </a:p>
          <a:p>
            <a:r>
              <a:rPr lang="es-MX" b="1" dirty="0"/>
              <a:t> </a:t>
            </a:r>
            <a:endParaRPr lang="es-EC" dirty="0"/>
          </a:p>
        </p:txBody>
      </p:sp>
      <p:sp>
        <p:nvSpPr>
          <p:cNvPr id="13" name="CuadroTexto 12"/>
          <p:cNvSpPr txBox="1"/>
          <p:nvPr/>
        </p:nvSpPr>
        <p:spPr>
          <a:xfrm>
            <a:off x="1133341" y="2977148"/>
            <a:ext cx="2646608" cy="646331"/>
          </a:xfrm>
          <a:prstGeom prst="rect">
            <a:avLst/>
          </a:prstGeom>
          <a:noFill/>
          <a:ln>
            <a:noFill/>
          </a:ln>
        </p:spPr>
        <p:txBody>
          <a:bodyPr wrap="square" rtlCol="0">
            <a:spAutoFit/>
          </a:bodyPr>
          <a:lstStyle/>
          <a:p>
            <a:r>
              <a:rPr lang="es-EC" sz="3600" b="1" dirty="0" smtClean="0"/>
              <a:t>Inclusión</a:t>
            </a:r>
            <a:r>
              <a:rPr lang="es-EC" dirty="0" smtClean="0"/>
              <a:t> </a:t>
            </a:r>
            <a:endParaRPr lang="es-EC" dirty="0"/>
          </a:p>
        </p:txBody>
      </p:sp>
      <p:sp>
        <p:nvSpPr>
          <p:cNvPr id="14" name="CuadroTexto 13"/>
          <p:cNvSpPr txBox="1"/>
          <p:nvPr/>
        </p:nvSpPr>
        <p:spPr>
          <a:xfrm>
            <a:off x="7934459" y="2977147"/>
            <a:ext cx="2646608" cy="646331"/>
          </a:xfrm>
          <a:prstGeom prst="rect">
            <a:avLst/>
          </a:prstGeom>
          <a:noFill/>
          <a:ln>
            <a:noFill/>
          </a:ln>
        </p:spPr>
        <p:txBody>
          <a:bodyPr wrap="square" rtlCol="0">
            <a:spAutoFit/>
          </a:bodyPr>
          <a:lstStyle/>
          <a:p>
            <a:r>
              <a:rPr lang="es-EC" sz="3600" b="1" dirty="0" smtClean="0"/>
              <a:t>Exclusión</a:t>
            </a:r>
            <a:r>
              <a:rPr lang="es-EC" dirty="0" smtClean="0"/>
              <a:t> </a:t>
            </a:r>
            <a:endParaRPr lang="es-EC" dirty="0"/>
          </a:p>
        </p:txBody>
      </p:sp>
      <p:sp>
        <p:nvSpPr>
          <p:cNvPr id="15" name="Rectángulo 14"/>
          <p:cNvSpPr/>
          <p:nvPr/>
        </p:nvSpPr>
        <p:spPr>
          <a:xfrm>
            <a:off x="2215166" y="1910279"/>
            <a:ext cx="1468191" cy="1803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16" name="Rectángulo 15"/>
          <p:cNvSpPr/>
          <p:nvPr/>
        </p:nvSpPr>
        <p:spPr>
          <a:xfrm>
            <a:off x="6825804" y="3704957"/>
            <a:ext cx="4327302" cy="206934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285750" indent="-285750">
              <a:buFont typeface="Wingdings" panose="05000000000000000000" pitchFamily="2" charset="2"/>
              <a:buChar char="§"/>
            </a:pPr>
            <a:r>
              <a:rPr lang="es-MX" dirty="0"/>
              <a:t>A</a:t>
            </a:r>
            <a:r>
              <a:rPr lang="es-MX" dirty="0" smtClean="0"/>
              <a:t>rtículos </a:t>
            </a:r>
            <a:r>
              <a:rPr lang="es-MX" dirty="0"/>
              <a:t>científicos publicados en otros idiomas </a:t>
            </a:r>
            <a:endParaRPr lang="es-MX" dirty="0" smtClean="0"/>
          </a:p>
          <a:p>
            <a:pPr marL="285750" indent="-285750">
              <a:buFont typeface="Wingdings" panose="05000000000000000000" pitchFamily="2" charset="2"/>
              <a:buChar char="§"/>
            </a:pPr>
            <a:r>
              <a:rPr lang="es-MX" dirty="0"/>
              <a:t>F</a:t>
            </a:r>
            <a:r>
              <a:rPr lang="es-MX" dirty="0" smtClean="0"/>
              <a:t>uera </a:t>
            </a:r>
            <a:r>
              <a:rPr lang="es-MX" dirty="0"/>
              <a:t>del periodo de tiempo establecido para la revisión </a:t>
            </a:r>
            <a:r>
              <a:rPr lang="es-MX" dirty="0" smtClean="0"/>
              <a:t>crítica </a:t>
            </a:r>
          </a:p>
          <a:p>
            <a:pPr marL="285750" indent="-285750">
              <a:buFont typeface="Wingdings" panose="05000000000000000000" pitchFamily="2" charset="2"/>
              <a:buChar char="§"/>
            </a:pPr>
            <a:r>
              <a:rPr lang="es-MX" dirty="0"/>
              <a:t>I</a:t>
            </a:r>
            <a:r>
              <a:rPr lang="es-MX" dirty="0" smtClean="0"/>
              <a:t>nvestigaciones </a:t>
            </a:r>
            <a:r>
              <a:rPr lang="es-MX" dirty="0"/>
              <a:t>que no guardaban ningún tipo de relación </a:t>
            </a:r>
            <a:r>
              <a:rPr lang="es-MX" dirty="0" smtClean="0"/>
              <a:t>el </a:t>
            </a:r>
            <a:r>
              <a:rPr lang="es-MX" dirty="0"/>
              <a:t>presente estudio.</a:t>
            </a:r>
            <a:r>
              <a:rPr lang="es-MX" b="1" dirty="0"/>
              <a:t> </a:t>
            </a:r>
            <a:endParaRPr lang="es-EC" dirty="0"/>
          </a:p>
        </p:txBody>
      </p:sp>
      <p:sp>
        <p:nvSpPr>
          <p:cNvPr id="17" name="Rectángulo 16"/>
          <p:cNvSpPr/>
          <p:nvPr/>
        </p:nvSpPr>
        <p:spPr>
          <a:xfrm>
            <a:off x="8364828" y="1910279"/>
            <a:ext cx="1468191" cy="1803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96569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015286" y="2569335"/>
            <a:ext cx="3296992" cy="14037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r>
              <a:rPr lang="es-ES" sz="3600" b="1" dirty="0" smtClean="0">
                <a:solidFill>
                  <a:schemeClr val="tx1"/>
                </a:solidFill>
              </a:rPr>
              <a:t>Estrategia </a:t>
            </a:r>
            <a:r>
              <a:rPr lang="es-ES" sz="3600" b="1" dirty="0">
                <a:solidFill>
                  <a:schemeClr val="tx1"/>
                </a:solidFill>
              </a:rPr>
              <a:t>de búsqueda</a:t>
            </a:r>
          </a:p>
        </p:txBody>
      </p:sp>
      <p:sp>
        <p:nvSpPr>
          <p:cNvPr id="5" name="Rectángulo 4"/>
          <p:cNvSpPr/>
          <p:nvPr/>
        </p:nvSpPr>
        <p:spPr>
          <a:xfrm>
            <a:off x="5827695" y="779173"/>
            <a:ext cx="3380699" cy="179016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s-MX" sz="2000" b="1" i="1" dirty="0"/>
              <a:t>W</a:t>
            </a:r>
            <a:r>
              <a:rPr lang="es-MX" sz="2000" b="1" i="1" dirty="0" smtClean="0"/>
              <a:t>ebsites</a:t>
            </a:r>
            <a:r>
              <a:rPr lang="es-MX" sz="2000" b="1" dirty="0" smtClean="0"/>
              <a:t> </a:t>
            </a:r>
          </a:p>
          <a:p>
            <a:pPr marL="285750" indent="-285750" algn="just">
              <a:buFont typeface="Wingdings" panose="05000000000000000000" pitchFamily="2" charset="2"/>
              <a:buChar char="§"/>
            </a:pPr>
            <a:r>
              <a:rPr lang="es-MX" sz="2000" dirty="0" smtClean="0"/>
              <a:t>Covid-19</a:t>
            </a:r>
            <a:endParaRPr lang="es-MX" sz="2000" dirty="0"/>
          </a:p>
          <a:p>
            <a:pPr marL="285750" indent="-285750" algn="just">
              <a:buFont typeface="Wingdings" panose="05000000000000000000" pitchFamily="2" charset="2"/>
              <a:buChar char="§"/>
            </a:pPr>
            <a:r>
              <a:rPr lang="es-MX" sz="2000" dirty="0"/>
              <a:t>P</a:t>
            </a:r>
            <a:r>
              <a:rPr lang="es-MX" sz="2000" dirty="0" smtClean="0"/>
              <a:t>rofesionales </a:t>
            </a:r>
            <a:r>
              <a:rPr lang="es-MX" sz="2000" dirty="0"/>
              <a:t>de la </a:t>
            </a:r>
            <a:r>
              <a:rPr lang="es-MX" sz="2000" dirty="0" smtClean="0"/>
              <a:t>salud</a:t>
            </a:r>
          </a:p>
          <a:p>
            <a:pPr marL="285750" indent="-285750" algn="just">
              <a:buFont typeface="Wingdings" panose="05000000000000000000" pitchFamily="2" charset="2"/>
              <a:buChar char="§"/>
            </a:pPr>
            <a:r>
              <a:rPr lang="es-MX" sz="2000" dirty="0"/>
              <a:t>P</a:t>
            </a:r>
            <a:r>
              <a:rPr lang="es-MX" sz="2000" dirty="0" smtClean="0"/>
              <a:t>ersonal </a:t>
            </a:r>
            <a:r>
              <a:rPr lang="es-MX" sz="2000" dirty="0"/>
              <a:t>sanitario </a:t>
            </a:r>
          </a:p>
          <a:p>
            <a:pPr marL="285750" indent="-285750" algn="just">
              <a:buFont typeface="Wingdings" panose="05000000000000000000" pitchFamily="2" charset="2"/>
              <a:buChar char="§"/>
            </a:pPr>
            <a:r>
              <a:rPr lang="es-MX" sz="2000" dirty="0"/>
              <a:t>E</a:t>
            </a:r>
            <a:r>
              <a:rPr lang="es-MX" sz="2000" dirty="0" smtClean="0"/>
              <a:t>strés </a:t>
            </a:r>
            <a:r>
              <a:rPr lang="es-MX" sz="2000" dirty="0"/>
              <a:t>laboral.</a:t>
            </a:r>
            <a:endParaRPr lang="es-EC" sz="2000" dirty="0"/>
          </a:p>
        </p:txBody>
      </p:sp>
      <p:sp>
        <p:nvSpPr>
          <p:cNvPr id="6" name="Rectángulo 5"/>
          <p:cNvSpPr/>
          <p:nvPr/>
        </p:nvSpPr>
        <p:spPr>
          <a:xfrm>
            <a:off x="5910336" y="3284112"/>
            <a:ext cx="3298058" cy="2743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s-MX" sz="2000" b="1" dirty="0"/>
              <a:t>V</a:t>
            </a:r>
            <a:r>
              <a:rPr lang="es-MX" sz="2000" b="1" dirty="0" smtClean="0"/>
              <a:t>ariables </a:t>
            </a:r>
            <a:r>
              <a:rPr lang="es-MX" sz="2000" b="1" dirty="0"/>
              <a:t>bibliométricas </a:t>
            </a:r>
            <a:endParaRPr lang="es-MX" sz="2000" b="1" dirty="0" smtClean="0"/>
          </a:p>
          <a:p>
            <a:pPr marL="285750" indent="-285750" algn="just">
              <a:buFont typeface="Wingdings" panose="05000000000000000000" pitchFamily="2" charset="2"/>
              <a:buChar char="§"/>
            </a:pPr>
            <a:r>
              <a:rPr lang="es-MX" sz="2000" dirty="0"/>
              <a:t>B</a:t>
            </a:r>
            <a:r>
              <a:rPr lang="es-MX" sz="2000" dirty="0" smtClean="0"/>
              <a:t>ase </a:t>
            </a:r>
            <a:r>
              <a:rPr lang="es-MX" sz="2000" dirty="0"/>
              <a:t>de </a:t>
            </a:r>
            <a:r>
              <a:rPr lang="es-MX" sz="2000" dirty="0" smtClean="0"/>
              <a:t>datos</a:t>
            </a:r>
          </a:p>
          <a:p>
            <a:pPr marL="285750" indent="-285750" algn="just">
              <a:buFont typeface="Wingdings" panose="05000000000000000000" pitchFamily="2" charset="2"/>
              <a:buChar char="§"/>
            </a:pPr>
            <a:r>
              <a:rPr lang="es-MX" sz="2000" dirty="0"/>
              <a:t>T</a:t>
            </a:r>
            <a:r>
              <a:rPr lang="es-MX" sz="2000" dirty="0" smtClean="0"/>
              <a:t>ipo </a:t>
            </a:r>
            <a:r>
              <a:rPr lang="es-MX" sz="2000" dirty="0"/>
              <a:t>de </a:t>
            </a:r>
            <a:r>
              <a:rPr lang="es-MX" sz="2000" dirty="0" smtClean="0"/>
              <a:t>publicación</a:t>
            </a:r>
          </a:p>
          <a:p>
            <a:pPr marL="285750" indent="-285750" algn="just">
              <a:buFont typeface="Wingdings" panose="05000000000000000000" pitchFamily="2" charset="2"/>
              <a:buChar char="§"/>
            </a:pPr>
            <a:r>
              <a:rPr lang="es-MX" sz="2000" dirty="0" smtClean="0"/>
              <a:t>Diseño </a:t>
            </a:r>
            <a:r>
              <a:rPr lang="es-MX" sz="2000" dirty="0"/>
              <a:t>de la </a:t>
            </a:r>
            <a:r>
              <a:rPr lang="es-MX" sz="2000" dirty="0" smtClean="0"/>
              <a:t>investigación</a:t>
            </a:r>
            <a:endParaRPr lang="es-MX" sz="2000" dirty="0" smtClean="0"/>
          </a:p>
          <a:p>
            <a:pPr marL="285750" indent="-285750" algn="just">
              <a:buFont typeface="Wingdings" panose="05000000000000000000" pitchFamily="2" charset="2"/>
              <a:buChar char="§"/>
            </a:pPr>
            <a:r>
              <a:rPr lang="es-MX" sz="2000" dirty="0"/>
              <a:t>R</a:t>
            </a:r>
            <a:r>
              <a:rPr lang="es-MX" sz="2000" dirty="0" smtClean="0"/>
              <a:t>evista científica</a:t>
            </a:r>
          </a:p>
          <a:p>
            <a:pPr marL="285750" indent="-285750" algn="just">
              <a:buFont typeface="Wingdings" panose="05000000000000000000" pitchFamily="2" charset="2"/>
              <a:buChar char="§"/>
            </a:pPr>
            <a:r>
              <a:rPr lang="es-MX" sz="2000" dirty="0" smtClean="0"/>
              <a:t>Año </a:t>
            </a:r>
            <a:r>
              <a:rPr lang="es-MX" sz="2000" dirty="0"/>
              <a:t>de </a:t>
            </a:r>
            <a:r>
              <a:rPr lang="es-MX" sz="2000" dirty="0" smtClean="0"/>
              <a:t>publicación </a:t>
            </a:r>
            <a:endParaRPr lang="es-MX" sz="2000" dirty="0" smtClean="0"/>
          </a:p>
          <a:p>
            <a:pPr marL="285750" indent="-285750" algn="just">
              <a:buFont typeface="Wingdings" panose="05000000000000000000" pitchFamily="2" charset="2"/>
              <a:buChar char="§"/>
            </a:pPr>
            <a:r>
              <a:rPr lang="es-MX" sz="2000" dirty="0"/>
              <a:t>A</a:t>
            </a:r>
            <a:r>
              <a:rPr lang="es-MX" sz="2000" dirty="0" smtClean="0"/>
              <a:t>utor </a:t>
            </a:r>
            <a:r>
              <a:rPr lang="es-MX" sz="2000" dirty="0"/>
              <a:t>o autores </a:t>
            </a:r>
            <a:endParaRPr lang="es-MX" sz="2000" dirty="0" smtClean="0"/>
          </a:p>
          <a:p>
            <a:pPr marL="285750" indent="-285750" algn="just">
              <a:buFont typeface="Wingdings" panose="05000000000000000000" pitchFamily="2" charset="2"/>
              <a:buChar char="§"/>
            </a:pPr>
            <a:r>
              <a:rPr lang="es-MX" sz="2000" dirty="0"/>
              <a:t>I</a:t>
            </a:r>
            <a:r>
              <a:rPr lang="es-MX" sz="2000" dirty="0" smtClean="0"/>
              <a:t>dioma</a:t>
            </a:r>
            <a:endParaRPr lang="es-EC" sz="2000" dirty="0"/>
          </a:p>
        </p:txBody>
      </p:sp>
      <p:cxnSp>
        <p:nvCxnSpPr>
          <p:cNvPr id="8" name="Conector recto de flecha 7"/>
          <p:cNvCxnSpPr/>
          <p:nvPr/>
        </p:nvCxnSpPr>
        <p:spPr>
          <a:xfrm flipV="1">
            <a:off x="4443211" y="1674254"/>
            <a:ext cx="1081826" cy="895081"/>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9" name="Conector recto de flecha 8"/>
          <p:cNvCxnSpPr/>
          <p:nvPr/>
        </p:nvCxnSpPr>
        <p:spPr>
          <a:xfrm>
            <a:off x="4443211" y="3973132"/>
            <a:ext cx="1081826" cy="588135"/>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157657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704722" y="558830"/>
            <a:ext cx="5460643" cy="923330"/>
          </a:xfrm>
          <a:prstGeom prst="rect">
            <a:avLst/>
          </a:prstGeom>
          <a:noFill/>
        </p:spPr>
        <p:txBody>
          <a:bodyPr wrap="square" rtlCol="0">
            <a:spAutoFit/>
          </a:bodyPr>
          <a:lstStyle/>
          <a:p>
            <a:pPr algn="ctr"/>
            <a:r>
              <a:rPr lang="es-EC" sz="5400" b="1" dirty="0" smtClean="0">
                <a:latin typeface="Arial" panose="020B0604020202020204" pitchFamily="34" charset="0"/>
                <a:cs typeface="Arial" panose="020B0604020202020204" pitchFamily="34" charset="0"/>
              </a:rPr>
              <a:t>	</a:t>
            </a:r>
            <a:endParaRPr lang="es-EC" dirty="0"/>
          </a:p>
        </p:txBody>
      </p:sp>
      <p:sp>
        <p:nvSpPr>
          <p:cNvPr id="4" name="CuadroTexto 3"/>
          <p:cNvSpPr txBox="1"/>
          <p:nvPr/>
        </p:nvSpPr>
        <p:spPr>
          <a:xfrm>
            <a:off x="1609859" y="494123"/>
            <a:ext cx="8371268" cy="923330"/>
          </a:xfrm>
          <a:prstGeom prst="rect">
            <a:avLst/>
          </a:prstGeom>
          <a:noFill/>
        </p:spPr>
        <p:txBody>
          <a:bodyPr wrap="square" rtlCol="0">
            <a:spAutoFit/>
          </a:bodyPr>
          <a:lstStyle/>
          <a:p>
            <a:pPr algn="ctr"/>
            <a:r>
              <a:rPr lang="es-EC" sz="5400" b="1" dirty="0" smtClean="0">
                <a:latin typeface="Arial" panose="020B0604020202020204" pitchFamily="34" charset="0"/>
                <a:cs typeface="Arial" panose="020B0604020202020204" pitchFamily="34" charset="0"/>
              </a:rPr>
              <a:t>Resultados y </a:t>
            </a:r>
            <a:r>
              <a:rPr lang="es-EC" sz="5400" b="1" dirty="0">
                <a:latin typeface="Arial" panose="020B0604020202020204" pitchFamily="34" charset="0"/>
                <a:cs typeface="Arial" panose="020B0604020202020204" pitchFamily="34" charset="0"/>
              </a:rPr>
              <a:t>Discusión </a:t>
            </a:r>
            <a:endParaRPr lang="es-EC" dirty="0"/>
          </a:p>
        </p:txBody>
      </p:sp>
      <p:pic>
        <p:nvPicPr>
          <p:cNvPr id="1026" name="Picture 2" descr="CAPÍTULO IV Resultados, Interpretaciones y discusiones | rebecaques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6541" y="1696681"/>
            <a:ext cx="3977318" cy="3977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48138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615</TotalTime>
  <Words>1145</Words>
  <Application>Microsoft Office PowerPoint</Application>
  <PresentationFormat>Panorámica</PresentationFormat>
  <Paragraphs>101</Paragraphs>
  <Slides>19</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19</vt:i4>
      </vt:variant>
    </vt:vector>
  </HeadingPairs>
  <TitlesOfParts>
    <vt:vector size="24" baseType="lpstr">
      <vt:lpstr>SimSun</vt:lpstr>
      <vt:lpstr>Arial</vt:lpstr>
      <vt:lpstr>Garamond</vt:lpstr>
      <vt:lpstr>Wingdings</vt:lpstr>
      <vt:lpstr>Orgánico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Dr. Carlos Paredes</cp:lastModifiedBy>
  <cp:revision>53</cp:revision>
  <dcterms:created xsi:type="dcterms:W3CDTF">2021-02-26T21:39:08Z</dcterms:created>
  <dcterms:modified xsi:type="dcterms:W3CDTF">2021-04-05T21:58:53Z</dcterms:modified>
</cp:coreProperties>
</file>