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6" r:id="rId1"/>
  </p:sldMasterIdLst>
  <p:sldIdLst>
    <p:sldId id="256" r:id="rId2"/>
    <p:sldId id="257" r:id="rId3"/>
    <p:sldId id="258" r:id="rId4"/>
    <p:sldId id="259" r:id="rId5"/>
    <p:sldId id="260" r:id="rId6"/>
    <p:sldId id="273" r:id="rId7"/>
    <p:sldId id="262" r:id="rId8"/>
    <p:sldId id="274" r:id="rId9"/>
    <p:sldId id="275" r:id="rId10"/>
    <p:sldId id="267" r:id="rId11"/>
    <p:sldId id="268" r:id="rId12"/>
    <p:sldId id="269" r:id="rId13"/>
    <p:sldId id="270" r:id="rId14"/>
    <p:sldId id="271" r:id="rId15"/>
    <p:sldId id="272" r:id="rId16"/>
  </p:sldIdLst>
  <p:sldSz cx="12192000" cy="6858000"/>
  <p:notesSz cx="12192000" cy="6858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350" autoAdjust="0"/>
    <p:restoredTop sz="93214" autoAdjust="0"/>
  </p:normalViewPr>
  <p:slideViewPr>
    <p:cSldViewPr>
      <p:cViewPr varScale="1">
        <p:scale>
          <a:sx n="87" d="100"/>
          <a:sy n="87" d="100"/>
        </p:scale>
        <p:origin x="200" y="52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13999F-E20D-4723-8F4A-960EE3B3E8EA}"/>
              </a:ext>
            </a:extLst>
          </p:cNvPr>
          <p:cNvSpPr>
            <a:spLocks noGrp="1"/>
          </p:cNvSpPr>
          <p:nvPr>
            <p:ph type="title"/>
          </p:nvPr>
        </p:nvSpPr>
        <p:spPr/>
        <p:txBody>
          <a:bodyPr>
            <a:normAutofit/>
          </a:bodyPr>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68769018-52D5-4C1A-A074-125249C5FED3}"/>
              </a:ext>
            </a:extLst>
          </p:cNvPr>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42FE733F-A3CA-492A-8912-FD0DEFE50D8C}"/>
              </a:ext>
            </a:extLst>
          </p:cNvPr>
          <p:cNvSpPr>
            <a:spLocks noGrp="1"/>
          </p:cNvSpPr>
          <p:nvPr>
            <p:ph type="dt" sz="half" idx="10"/>
          </p:nvPr>
        </p:nvSpPr>
        <p:spPr/>
        <p:txBody>
          <a:bodyPr/>
          <a:lstStyle/>
          <a:p>
            <a:fld id="{1D8BD707-D9CF-40AE-B4C6-C98DA3205C09}" type="datetimeFigureOut">
              <a:rPr lang="en-US" smtClean="0"/>
              <a:t>3/29/21</a:t>
            </a:fld>
            <a:endParaRPr lang="en-US"/>
          </a:p>
        </p:txBody>
      </p:sp>
      <p:sp>
        <p:nvSpPr>
          <p:cNvPr id="5" name="Marcador de pie de página 4">
            <a:extLst>
              <a:ext uri="{FF2B5EF4-FFF2-40B4-BE49-F238E27FC236}">
                <a16:creationId xmlns:a16="http://schemas.microsoft.com/office/drawing/2014/main" id="{3644285C-834E-43EC-B1F1-182A20EA188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439F7A5D-60ED-4295-B61F-3CDD99311DAE}"/>
              </a:ext>
            </a:extLst>
          </p:cNvPr>
          <p:cNvSpPr>
            <a:spLocks noGrp="1"/>
          </p:cNvSpPr>
          <p:nvPr>
            <p:ph type="sldNum" sz="quarter" idx="12"/>
          </p:nvPr>
        </p:nvSpPr>
        <p:spPr/>
        <p:txBody>
          <a:bodyPr/>
          <a:lstStyle/>
          <a:p>
            <a:fld id="{B6F15528-21DE-4FAA-801E-634DDDAF4B2B}" type="slidenum">
              <a:rPr lang="es-EC" smtClean="0"/>
              <a:t>‹Nº›</a:t>
            </a:fld>
            <a:endParaRPr lang="es-EC"/>
          </a:p>
        </p:txBody>
      </p:sp>
    </p:spTree>
    <p:extLst>
      <p:ext uri="{BB962C8B-B14F-4D97-AF65-F5344CB8AC3E}">
        <p14:creationId xmlns:p14="http://schemas.microsoft.com/office/powerpoint/2010/main" val="63401454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3/29/21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‹Nº›</a:t>
            </a:fld>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Imagen 13">
            <a:extLst>
              <a:ext uri="{FF2B5EF4-FFF2-40B4-BE49-F238E27FC236}">
                <a16:creationId xmlns:a16="http://schemas.microsoft.com/office/drawing/2014/main" id="{E3417AC5-4863-464D-B9F6-D26DA8D21F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37830"/>
            <a:ext cx="12192000" cy="1047880"/>
          </a:xfrm>
          <a:prstGeom prst="rect">
            <a:avLst/>
          </a:prstGeom>
        </p:spPr>
      </p:pic>
      <p:sp>
        <p:nvSpPr>
          <p:cNvPr id="2" name="Marcador de título 1">
            <a:extLst>
              <a:ext uri="{FF2B5EF4-FFF2-40B4-BE49-F238E27FC236}">
                <a16:creationId xmlns:a16="http://schemas.microsoft.com/office/drawing/2014/main" id="{094517E5-B96F-4A98-ABD4-0782CD7AC0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9901170C-5DDA-40DE-B061-AEB8D65EE8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29236687-FEE9-4E9F-A7C8-A6FE0D62C4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3/29/21</a:t>
            </a:fld>
            <a:endParaRPr lang="en-US"/>
          </a:p>
        </p:txBody>
      </p:sp>
      <p:sp>
        <p:nvSpPr>
          <p:cNvPr id="5" name="Marcador de pie de página 4">
            <a:extLst>
              <a:ext uri="{FF2B5EF4-FFF2-40B4-BE49-F238E27FC236}">
                <a16:creationId xmlns:a16="http://schemas.microsoft.com/office/drawing/2014/main" id="{3AF1C877-2C16-42F2-B7E0-F52C4A7B4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C03788A5-2104-41F2-B20C-DCA2292E1769}"/>
              </a:ext>
            </a:extLst>
          </p:cNvPr>
          <p:cNvSpPr>
            <a:spLocks noGrp="1"/>
          </p:cNvSpPr>
          <p:nvPr>
            <p:ph type="sldNum" sz="quarter" idx="4"/>
          </p:nvPr>
        </p:nvSpPr>
        <p:spPr>
          <a:xfrm>
            <a:off x="8610600" y="620394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s-EC" smtClean="0"/>
              <a:t>‹Nº›</a:t>
            </a:fld>
            <a:endParaRPr lang="es-EC"/>
          </a:p>
        </p:txBody>
      </p:sp>
    </p:spTree>
    <p:extLst>
      <p:ext uri="{BB962C8B-B14F-4D97-AF65-F5344CB8AC3E}">
        <p14:creationId xmlns:p14="http://schemas.microsoft.com/office/powerpoint/2010/main" val="1524701371"/>
      </p:ext>
    </p:extLst>
  </p:cSld>
  <p:clrMap bg1="lt1" tx1="dk1" bg2="lt2" tx2="dk2" accent1="accent1" accent2="accent2" accent3="accent3" accent4="accent4" accent5="accent5" accent6="accent6" hlink="hlink" folHlink="folHlink"/>
  <p:sldLayoutIdLst>
    <p:sldLayoutId id="2147483777" r:id="rId1"/>
    <p:sldLayoutId id="2147483778" r:id="rId2"/>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redaccionmedica.com/secciones/sanidad-hoy/los-quirofanos-con-mayoria-de-mujeres-son-mas-eficaces-que-con-mas-hombres-517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object 2"/>
          <p:cNvSpPr txBox="1">
            <a:spLocks noGrp="1"/>
          </p:cNvSpPr>
          <p:nvPr>
            <p:ph type="title"/>
          </p:nvPr>
        </p:nvSpPr>
        <p:spPr>
          <a:xfrm>
            <a:off x="640079" y="2053641"/>
            <a:ext cx="3669161" cy="2760098"/>
          </a:xfrm>
          <a:prstGeom prst="rect">
            <a:avLst/>
          </a:prstGeom>
        </p:spPr>
        <p:txBody>
          <a:bodyPr vert="horz" lIns="91440" tIns="45720" rIns="91440" bIns="45720" rtlCol="0" anchor="ctr">
            <a:normAutofit/>
          </a:bodyPr>
          <a:lstStyle/>
          <a:p>
            <a:pPr marL="12700" marR="5080"/>
            <a:r>
              <a:rPr lang="en-US" sz="2100" b="1" kern="1200" dirty="0">
                <a:solidFill>
                  <a:srgbClr val="FFFFFF"/>
                </a:solidFill>
                <a:latin typeface="+mj-lt"/>
                <a:ea typeface="+mj-ea"/>
                <a:cs typeface="+mj-cs"/>
              </a:rPr>
              <a:t>TEMA:</a:t>
            </a:r>
            <a:r>
              <a:rPr lang="en-US" sz="2100" kern="1200" dirty="0">
                <a:solidFill>
                  <a:srgbClr val="FFFFFF"/>
                </a:solidFill>
                <a:latin typeface="+mj-lt"/>
                <a:ea typeface="+mj-ea"/>
                <a:cs typeface="+mj-cs"/>
              </a:rPr>
              <a:t> RIESGOS LABORALES FÍSICOS, BIOLÓGICOS Y ELEMENTOS DE PROTECCIÓN PERSONAL EN MÉDICOS Y ENFERMERAS DEL ÁREA DE QUIRÓFANO DEL DISPENSARIO CENTRAL IESS QUITO N°1.</a:t>
            </a:r>
            <a:br>
              <a:rPr lang="en-US" sz="2100" kern="1200" dirty="0">
                <a:solidFill>
                  <a:srgbClr val="FFFFFF"/>
                </a:solidFill>
                <a:latin typeface="+mj-lt"/>
                <a:ea typeface="+mj-ea"/>
                <a:cs typeface="+mj-cs"/>
              </a:rPr>
            </a:br>
            <a:endParaRPr lang="en-US" sz="2100" kern="1200" spc="-340" dirty="0">
              <a:solidFill>
                <a:srgbClr val="FFFFFF"/>
              </a:solidFill>
              <a:latin typeface="+mj-lt"/>
              <a:ea typeface="+mj-ea"/>
              <a:cs typeface="+mj-cs"/>
            </a:endParaRPr>
          </a:p>
        </p:txBody>
      </p:sp>
      <p:sp>
        <p:nvSpPr>
          <p:cNvPr id="3" name="object 3"/>
          <p:cNvSpPr txBox="1"/>
          <p:nvPr/>
        </p:nvSpPr>
        <p:spPr>
          <a:xfrm>
            <a:off x="6090574" y="1322566"/>
            <a:ext cx="5306084" cy="5230634"/>
          </a:xfrm>
          <a:prstGeom prst="rect">
            <a:avLst/>
          </a:prstGeom>
        </p:spPr>
        <p:txBody>
          <a:bodyPr vert="horz" lIns="91440" tIns="45720" rIns="91440" bIns="45720" rtlCol="0" anchor="ctr">
            <a:normAutofit/>
          </a:bodyPr>
          <a:lstStyle/>
          <a:p>
            <a:pPr marR="5080" indent="-228600">
              <a:lnSpc>
                <a:spcPct val="90000"/>
              </a:lnSpc>
              <a:spcBef>
                <a:spcPts val="100"/>
              </a:spcBef>
              <a:buFont typeface="Arial" panose="020B0604020202020204" pitchFamily="34" charset="0"/>
              <a:buChar char="•"/>
            </a:pPr>
            <a:r>
              <a:rPr lang="en-US" sz="2400" dirty="0">
                <a:solidFill>
                  <a:srgbClr val="000000"/>
                </a:solidFill>
              </a:rPr>
              <a:t>ARTÍCULO</a:t>
            </a:r>
            <a:r>
              <a:rPr lang="en-US" sz="2400" spc="-70" dirty="0">
                <a:solidFill>
                  <a:srgbClr val="000000"/>
                </a:solidFill>
              </a:rPr>
              <a:t> </a:t>
            </a:r>
            <a:r>
              <a:rPr lang="en-US" sz="2400" dirty="0">
                <a:solidFill>
                  <a:srgbClr val="000000"/>
                </a:solidFill>
              </a:rPr>
              <a:t>CIENTÍFICO</a:t>
            </a:r>
          </a:p>
          <a:p>
            <a:pPr indent="-228600">
              <a:lnSpc>
                <a:spcPct val="90000"/>
              </a:lnSpc>
              <a:buFont typeface="Arial" panose="020B0604020202020204" pitchFamily="34" charset="0"/>
              <a:buChar char="•"/>
            </a:pPr>
            <a:endParaRPr lang="en-US" sz="2400" dirty="0">
              <a:solidFill>
                <a:srgbClr val="000000"/>
              </a:solidFill>
            </a:endParaRPr>
          </a:p>
          <a:p>
            <a:pPr indent="-228600">
              <a:lnSpc>
                <a:spcPct val="90000"/>
              </a:lnSpc>
              <a:spcBef>
                <a:spcPts val="15"/>
              </a:spcBef>
              <a:buFont typeface="Arial" panose="020B0604020202020204" pitchFamily="34" charset="0"/>
              <a:buChar char="•"/>
            </a:pPr>
            <a:endParaRPr lang="en-US" sz="2400" dirty="0">
              <a:solidFill>
                <a:srgbClr val="000000"/>
              </a:solidFill>
            </a:endParaRPr>
          </a:p>
          <a:p>
            <a:pPr indent="-228600">
              <a:lnSpc>
                <a:spcPct val="90000"/>
              </a:lnSpc>
              <a:buFont typeface="Arial" panose="020B0604020202020204" pitchFamily="34" charset="0"/>
              <a:buChar char="•"/>
            </a:pPr>
            <a:r>
              <a:rPr lang="en-US" sz="2400" b="1" dirty="0">
                <a:solidFill>
                  <a:srgbClr val="000000"/>
                </a:solidFill>
              </a:rPr>
              <a:t>Autor:</a:t>
            </a:r>
            <a:r>
              <a:rPr lang="en-US" sz="2400" dirty="0">
                <a:solidFill>
                  <a:srgbClr val="000000"/>
                </a:solidFill>
              </a:rPr>
              <a:t> Danny Ricardo Obando Ramírez</a:t>
            </a:r>
          </a:p>
          <a:p>
            <a:pPr indent="-228600">
              <a:lnSpc>
                <a:spcPct val="90000"/>
              </a:lnSpc>
              <a:buFont typeface="Arial" panose="020B0604020202020204" pitchFamily="34" charset="0"/>
              <a:buChar char="•"/>
            </a:pPr>
            <a:r>
              <a:rPr lang="en-US" sz="2400" b="1" dirty="0">
                <a:solidFill>
                  <a:srgbClr val="000000"/>
                </a:solidFill>
              </a:rPr>
              <a:t>Tutor: </a:t>
            </a:r>
            <a:r>
              <a:rPr lang="en-US" sz="2400" dirty="0" err="1">
                <a:solidFill>
                  <a:srgbClr val="000000"/>
                </a:solidFill>
              </a:rPr>
              <a:t>MsC</a:t>
            </a:r>
            <a:r>
              <a:rPr lang="en-US" sz="2400" dirty="0">
                <a:solidFill>
                  <a:srgbClr val="000000"/>
                </a:solidFill>
              </a:rPr>
              <a:t>. Pamela Merino</a:t>
            </a:r>
          </a:p>
          <a:p>
            <a:pPr indent="-228600">
              <a:lnSpc>
                <a:spcPct val="90000"/>
              </a:lnSpc>
              <a:buFont typeface="Arial" panose="020B0604020202020204" pitchFamily="34" charset="0"/>
              <a:buChar char="•"/>
            </a:pPr>
            <a:r>
              <a:rPr lang="en-US" sz="2400" b="1" dirty="0">
                <a:solidFill>
                  <a:srgbClr val="000000"/>
                </a:solidFill>
              </a:rPr>
              <a:t>Director:</a:t>
            </a:r>
            <a:r>
              <a:rPr lang="en-US" sz="2400" dirty="0">
                <a:solidFill>
                  <a:srgbClr val="000000"/>
                </a:solidFill>
              </a:rPr>
              <a:t> </a:t>
            </a:r>
            <a:r>
              <a:rPr lang="en-US" sz="2400" dirty="0" err="1">
                <a:solidFill>
                  <a:srgbClr val="000000"/>
                </a:solidFill>
              </a:rPr>
              <a:t>MsC</a:t>
            </a:r>
            <a:r>
              <a:rPr lang="en-US" sz="2400" dirty="0">
                <a:solidFill>
                  <a:srgbClr val="000000"/>
                </a:solidFill>
              </a:rPr>
              <a:t>. Pablo </a:t>
            </a:r>
            <a:r>
              <a:rPr lang="en-US" sz="2400" dirty="0" err="1">
                <a:solidFill>
                  <a:srgbClr val="000000"/>
                </a:solidFill>
              </a:rPr>
              <a:t>Dávila</a:t>
            </a:r>
            <a:endParaRPr lang="en-US" sz="2400" dirty="0">
              <a:solidFill>
                <a:srgbClr val="000000"/>
              </a:solidFill>
            </a:endParaRPr>
          </a:p>
          <a:p>
            <a:pPr indent="-228600">
              <a:lnSpc>
                <a:spcPct val="90000"/>
              </a:lnSpc>
              <a:buFont typeface="Arial" panose="020B0604020202020204" pitchFamily="34" charset="0"/>
              <a:buChar char="•"/>
            </a:pPr>
            <a:r>
              <a:rPr lang="en-US" sz="2400" b="1" dirty="0" err="1">
                <a:solidFill>
                  <a:srgbClr val="000000"/>
                </a:solidFill>
              </a:rPr>
              <a:t>Revisores</a:t>
            </a:r>
            <a:r>
              <a:rPr lang="en-US" sz="2400" b="1" dirty="0">
                <a:solidFill>
                  <a:srgbClr val="000000"/>
                </a:solidFill>
              </a:rPr>
              <a:t>:</a:t>
            </a:r>
            <a:r>
              <a:rPr lang="en-US" sz="2400" dirty="0">
                <a:solidFill>
                  <a:srgbClr val="000000"/>
                </a:solidFill>
              </a:rPr>
              <a:t> </a:t>
            </a:r>
            <a:r>
              <a:rPr lang="en-US" sz="2400" dirty="0" err="1">
                <a:solidFill>
                  <a:srgbClr val="000000"/>
                </a:solidFill>
              </a:rPr>
              <a:t>MsC</a:t>
            </a:r>
            <a:r>
              <a:rPr lang="en-US" sz="2400" dirty="0">
                <a:solidFill>
                  <a:srgbClr val="000000"/>
                </a:solidFill>
              </a:rPr>
              <a:t>. Franz Guzman </a:t>
            </a:r>
          </a:p>
          <a:p>
            <a:pPr>
              <a:lnSpc>
                <a:spcPct val="90000"/>
              </a:lnSpc>
            </a:pPr>
            <a:r>
              <a:rPr lang="en-US" sz="2400" dirty="0">
                <a:solidFill>
                  <a:srgbClr val="000000"/>
                </a:solidFill>
              </a:rPr>
              <a:t>                       </a:t>
            </a:r>
            <a:r>
              <a:rPr lang="en-US" sz="2400" dirty="0" err="1">
                <a:solidFill>
                  <a:srgbClr val="000000"/>
                </a:solidFill>
              </a:rPr>
              <a:t>MsC</a:t>
            </a:r>
            <a:r>
              <a:rPr lang="en-US" sz="2400" dirty="0">
                <a:solidFill>
                  <a:srgbClr val="000000"/>
                </a:solidFill>
              </a:rPr>
              <a:t>. Ruben </a:t>
            </a:r>
            <a:r>
              <a:rPr lang="en-US" sz="2400" dirty="0" err="1">
                <a:solidFill>
                  <a:srgbClr val="000000"/>
                </a:solidFill>
              </a:rPr>
              <a:t>Vasconez</a:t>
            </a:r>
            <a:endParaRPr lang="en-US" sz="2400" dirty="0">
              <a:solidFill>
                <a:srgbClr val="000000"/>
              </a:solidFill>
            </a:endParaRPr>
          </a:p>
          <a:p>
            <a:pPr indent="-228600">
              <a:lnSpc>
                <a:spcPct val="90000"/>
              </a:lnSpc>
              <a:buFont typeface="Arial" panose="020B0604020202020204" pitchFamily="34" charset="0"/>
              <a:buChar char="•"/>
            </a:pPr>
            <a:endParaRPr lang="en-US" sz="2400" dirty="0">
              <a:solidFill>
                <a:srgbClr val="000000"/>
              </a:solidFill>
            </a:endParaRPr>
          </a:p>
          <a:p>
            <a:pPr>
              <a:lnSpc>
                <a:spcPct val="90000"/>
              </a:lnSpc>
            </a:pPr>
            <a:r>
              <a:rPr lang="en-US" sz="2400" dirty="0">
                <a:solidFill>
                  <a:srgbClr val="000000"/>
                </a:solidFill>
              </a:rPr>
              <a:t>   D.M. de Quito 29 de </a:t>
            </a:r>
            <a:r>
              <a:rPr lang="en-US" sz="2400" dirty="0" err="1">
                <a:solidFill>
                  <a:srgbClr val="000000"/>
                </a:solidFill>
              </a:rPr>
              <a:t>Marzo</a:t>
            </a:r>
            <a:r>
              <a:rPr lang="en-US" sz="2400" dirty="0">
                <a:solidFill>
                  <a:srgbClr val="000000"/>
                </a:solidFill>
              </a:rPr>
              <a:t> de 2021</a:t>
            </a:r>
          </a:p>
          <a:p>
            <a:pPr indent="-228600">
              <a:lnSpc>
                <a:spcPct val="90000"/>
              </a:lnSpc>
              <a:buFont typeface="Arial" panose="020B0604020202020204" pitchFamily="34" charset="0"/>
              <a:buChar char="•"/>
            </a:pPr>
            <a:endParaRPr lang="en-US" sz="2400" dirty="0">
              <a:solidFill>
                <a:srgbClr val="000000"/>
              </a:solidFill>
            </a:endParaRPr>
          </a:p>
        </p:txBody>
      </p:sp>
      <p:sp>
        <p:nvSpPr>
          <p:cNvPr id="4" name="object 4"/>
          <p:cNvSpPr/>
          <p:nvPr/>
        </p:nvSpPr>
        <p:spPr>
          <a:xfrm>
            <a:off x="4756404" y="152400"/>
            <a:ext cx="4006596" cy="1513332"/>
          </a:xfrm>
          <a:prstGeom prst="rect">
            <a:avLst/>
          </a:prstGeom>
          <a:blipFill>
            <a:blip r:embed="rId3" cstate="print"/>
            <a:stretch>
              <a:fillRect/>
            </a:stretch>
          </a:blipFill>
        </p:spPr>
        <p:txBody>
          <a:bodyPr wrap="square" lIns="0" tIns="0" rIns="0" bIns="0" rtlCol="0"/>
          <a:lstStyle/>
          <a:p>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object 4"/>
          <p:cNvSpPr txBox="1"/>
          <p:nvPr/>
        </p:nvSpPr>
        <p:spPr>
          <a:xfrm>
            <a:off x="787317" y="669358"/>
            <a:ext cx="10960735" cy="321242"/>
          </a:xfrm>
          <a:prstGeom prst="rect">
            <a:avLst/>
          </a:prstGeom>
        </p:spPr>
        <p:txBody>
          <a:bodyPr vert="horz" wrap="square" lIns="0" tIns="13335" rIns="0" bIns="0" rtlCol="0">
            <a:spAutoFit/>
          </a:bodyPr>
          <a:lstStyle/>
          <a:p>
            <a:pPr marL="12700" algn="ctr">
              <a:lnSpc>
                <a:spcPct val="100000"/>
              </a:lnSpc>
              <a:spcBef>
                <a:spcPts val="105"/>
              </a:spcBef>
            </a:pPr>
            <a:r>
              <a:rPr sz="2000" b="1" spc="-5">
                <a:latin typeface="Carlito"/>
                <a:cs typeface="Carlito"/>
              </a:rPr>
              <a:t>DIS</a:t>
            </a:r>
            <a:r>
              <a:rPr sz="2000" b="1" spc="-10">
                <a:latin typeface="Carlito"/>
                <a:cs typeface="Carlito"/>
              </a:rPr>
              <a:t>C</a:t>
            </a:r>
            <a:r>
              <a:rPr sz="2000" b="1">
                <a:latin typeface="Carlito"/>
                <a:cs typeface="Carlito"/>
              </a:rPr>
              <a:t>USI</a:t>
            </a:r>
            <a:r>
              <a:rPr lang="es-EC" sz="2000" b="1">
                <a:latin typeface="Carlito"/>
                <a:cs typeface="Carlito"/>
              </a:rPr>
              <a:t>Ó</a:t>
            </a:r>
            <a:r>
              <a:rPr sz="2000" b="1">
                <a:latin typeface="Carlito"/>
                <a:cs typeface="Carlito"/>
              </a:rPr>
              <a:t>N</a:t>
            </a:r>
            <a:endParaRPr sz="2000">
              <a:latin typeface="Carlito"/>
              <a:cs typeface="Carlito"/>
            </a:endParaRPr>
          </a:p>
        </p:txBody>
      </p:sp>
      <p:sp>
        <p:nvSpPr>
          <p:cNvPr id="7" name="object 7"/>
          <p:cNvSpPr txBox="1"/>
          <p:nvPr/>
        </p:nvSpPr>
        <p:spPr>
          <a:xfrm>
            <a:off x="470452" y="1295400"/>
            <a:ext cx="11375262" cy="936000"/>
          </a:xfrm>
          <a:prstGeom prst="rect">
            <a:avLst/>
          </a:prstGeom>
          <a:solidFill>
            <a:srgbClr val="FFFFFF"/>
          </a:solidFill>
          <a:ln w="15240">
            <a:solidFill>
              <a:srgbClr val="B73B25"/>
            </a:solidFill>
          </a:ln>
        </p:spPr>
        <p:txBody>
          <a:bodyPr vert="horz" wrap="square" lIns="0" tIns="31115" rIns="0" bIns="0" rtlCol="0">
            <a:spAutoFit/>
          </a:bodyPr>
          <a:lstStyle/>
          <a:p>
            <a:pPr marL="179388"/>
            <a:r>
              <a:rPr lang="es-ES"/>
              <a:t>La población de estudio que participó en la investigación está representada por un grupo de profesionales sanitarios de 41.8</a:t>
            </a:r>
            <a:r>
              <a:rPr lang="es-EC"/>
              <a:t> </a:t>
            </a:r>
            <a:r>
              <a:rPr lang="es-ES"/>
              <a:t>± 8.8 años entre un mínimo de 26 y un máximo de 57 años, con un tiempo promedio de funciones en área quirúrgica de 7.2 ± 5.4 años, entre un mínimo de 2 y un máximo 25 años.</a:t>
            </a:r>
            <a:endParaRPr>
              <a:latin typeface="Arial"/>
              <a:cs typeface="Arial"/>
            </a:endParaRPr>
          </a:p>
        </p:txBody>
      </p:sp>
      <p:sp>
        <p:nvSpPr>
          <p:cNvPr id="9" name="object 9"/>
          <p:cNvSpPr txBox="1"/>
          <p:nvPr/>
        </p:nvSpPr>
        <p:spPr>
          <a:xfrm>
            <a:off x="4648200" y="2667000"/>
            <a:ext cx="5588635" cy="259686"/>
          </a:xfrm>
          <a:prstGeom prst="rect">
            <a:avLst/>
          </a:prstGeom>
        </p:spPr>
        <p:txBody>
          <a:bodyPr vert="horz" wrap="square" lIns="0" tIns="13335" rIns="0" bIns="0" rtlCol="0">
            <a:spAutoFit/>
          </a:bodyPr>
          <a:lstStyle/>
          <a:p>
            <a:pPr marL="12700">
              <a:lnSpc>
                <a:spcPct val="100000"/>
              </a:lnSpc>
              <a:spcBef>
                <a:spcPts val="105"/>
              </a:spcBef>
            </a:pPr>
            <a:r>
              <a:rPr sz="1600">
                <a:latin typeface="Arial"/>
                <a:cs typeface="Arial"/>
              </a:rPr>
              <a:t>Estudio desarrollado en </a:t>
            </a:r>
            <a:r>
              <a:rPr lang="es-EC" sz="1600">
                <a:latin typeface="Arial"/>
                <a:cs typeface="Arial"/>
              </a:rPr>
              <a:t>Dispensario Central IESS Quito N°1.</a:t>
            </a:r>
            <a:endParaRPr sz="1000">
              <a:latin typeface="Arial"/>
              <a:cs typeface="Arial"/>
            </a:endParaRPr>
          </a:p>
        </p:txBody>
      </p:sp>
      <p:sp>
        <p:nvSpPr>
          <p:cNvPr id="11" name="object 11"/>
          <p:cNvSpPr txBox="1"/>
          <p:nvPr/>
        </p:nvSpPr>
        <p:spPr>
          <a:xfrm>
            <a:off x="4648200" y="3245514"/>
            <a:ext cx="7086600" cy="259686"/>
          </a:xfrm>
          <a:prstGeom prst="rect">
            <a:avLst/>
          </a:prstGeom>
        </p:spPr>
        <p:txBody>
          <a:bodyPr vert="horz" wrap="square" lIns="0" tIns="13335" rIns="0" bIns="0" rtlCol="0">
            <a:spAutoFit/>
          </a:bodyPr>
          <a:lstStyle/>
          <a:p>
            <a:pPr marL="12700">
              <a:lnSpc>
                <a:spcPct val="100000"/>
              </a:lnSpc>
              <a:spcBef>
                <a:spcPts val="105"/>
              </a:spcBef>
            </a:pPr>
            <a:r>
              <a:rPr sz="1600">
                <a:latin typeface="Arial"/>
                <a:cs typeface="Arial"/>
              </a:rPr>
              <a:t>Estudio realizado en el personal sanitario de </a:t>
            </a:r>
            <a:r>
              <a:rPr sz="1600" err="1">
                <a:latin typeface="Arial"/>
                <a:cs typeface="Arial"/>
              </a:rPr>
              <a:t>atención</a:t>
            </a:r>
            <a:r>
              <a:rPr sz="1600">
                <a:latin typeface="Arial"/>
                <a:cs typeface="Arial"/>
              </a:rPr>
              <a:t> </a:t>
            </a:r>
            <a:r>
              <a:rPr lang="es-EC" sz="1600">
                <a:latin typeface="Arial"/>
                <a:cs typeface="Arial"/>
              </a:rPr>
              <a:t>quirúrgica</a:t>
            </a:r>
            <a:r>
              <a:rPr sz="1600">
                <a:latin typeface="Arial"/>
                <a:cs typeface="Arial"/>
              </a:rPr>
              <a:t> </a:t>
            </a:r>
            <a:r>
              <a:rPr lang="es-ES" sz="1600">
                <a:latin typeface="Arial"/>
                <a:cs typeface="Arial"/>
              </a:rPr>
              <a:t>de</a:t>
            </a:r>
            <a:r>
              <a:rPr lang="es-EC" sz="1600">
                <a:latin typeface="Arial"/>
                <a:cs typeface="Arial"/>
              </a:rPr>
              <a:t> Quito.</a:t>
            </a:r>
            <a:endParaRPr sz="1000">
              <a:latin typeface="Arial"/>
              <a:cs typeface="Arial"/>
            </a:endParaRPr>
          </a:p>
        </p:txBody>
      </p:sp>
      <p:grpSp>
        <p:nvGrpSpPr>
          <p:cNvPr id="12" name="object 12"/>
          <p:cNvGrpSpPr/>
          <p:nvPr/>
        </p:nvGrpSpPr>
        <p:grpSpPr>
          <a:xfrm>
            <a:off x="3854196" y="2735579"/>
            <a:ext cx="303530" cy="208915"/>
            <a:chOff x="3854196" y="2735579"/>
            <a:chExt cx="303530" cy="208915"/>
          </a:xfrm>
        </p:grpSpPr>
        <p:sp>
          <p:nvSpPr>
            <p:cNvPr id="13" name="object 13"/>
            <p:cNvSpPr/>
            <p:nvPr/>
          </p:nvSpPr>
          <p:spPr>
            <a:xfrm>
              <a:off x="3861816" y="2743199"/>
              <a:ext cx="288290" cy="193675"/>
            </a:xfrm>
            <a:custGeom>
              <a:avLst/>
              <a:gdLst/>
              <a:ahLst/>
              <a:cxnLst/>
              <a:rect l="l" t="t" r="r" b="b"/>
              <a:pathLst>
                <a:path w="288289" h="193675">
                  <a:moveTo>
                    <a:pt x="191262" y="0"/>
                  </a:moveTo>
                  <a:lnTo>
                    <a:pt x="191262" y="48387"/>
                  </a:lnTo>
                  <a:lnTo>
                    <a:pt x="0" y="48387"/>
                  </a:lnTo>
                  <a:lnTo>
                    <a:pt x="0" y="145161"/>
                  </a:lnTo>
                  <a:lnTo>
                    <a:pt x="191262" y="145161"/>
                  </a:lnTo>
                  <a:lnTo>
                    <a:pt x="191262" y="193548"/>
                  </a:lnTo>
                  <a:lnTo>
                    <a:pt x="288036" y="96774"/>
                  </a:lnTo>
                  <a:lnTo>
                    <a:pt x="191262" y="0"/>
                  </a:lnTo>
                  <a:close/>
                </a:path>
              </a:pathLst>
            </a:custGeom>
            <a:solidFill>
              <a:srgbClr val="E78612"/>
            </a:solidFill>
          </p:spPr>
          <p:txBody>
            <a:bodyPr wrap="square" lIns="0" tIns="0" rIns="0" bIns="0" rtlCol="0"/>
            <a:lstStyle/>
            <a:p>
              <a:endParaRPr/>
            </a:p>
          </p:txBody>
        </p:sp>
        <p:sp>
          <p:nvSpPr>
            <p:cNvPr id="14" name="object 14"/>
            <p:cNvSpPr/>
            <p:nvPr/>
          </p:nvSpPr>
          <p:spPr>
            <a:xfrm>
              <a:off x="3861816" y="2743199"/>
              <a:ext cx="288290" cy="193675"/>
            </a:xfrm>
            <a:custGeom>
              <a:avLst/>
              <a:gdLst/>
              <a:ahLst/>
              <a:cxnLst/>
              <a:rect l="l" t="t" r="r" b="b"/>
              <a:pathLst>
                <a:path w="288289" h="193675">
                  <a:moveTo>
                    <a:pt x="0" y="48387"/>
                  </a:moveTo>
                  <a:lnTo>
                    <a:pt x="191262" y="48387"/>
                  </a:lnTo>
                  <a:lnTo>
                    <a:pt x="191262" y="0"/>
                  </a:lnTo>
                  <a:lnTo>
                    <a:pt x="288036" y="96774"/>
                  </a:lnTo>
                  <a:lnTo>
                    <a:pt x="191262" y="193548"/>
                  </a:lnTo>
                  <a:lnTo>
                    <a:pt x="191262" y="145161"/>
                  </a:lnTo>
                  <a:lnTo>
                    <a:pt x="0" y="145161"/>
                  </a:lnTo>
                  <a:lnTo>
                    <a:pt x="0" y="48387"/>
                  </a:lnTo>
                  <a:close/>
                </a:path>
              </a:pathLst>
            </a:custGeom>
            <a:ln w="15240">
              <a:solidFill>
                <a:srgbClr val="AA6109"/>
              </a:solidFill>
            </a:ln>
          </p:spPr>
          <p:txBody>
            <a:bodyPr wrap="square" lIns="0" tIns="0" rIns="0" bIns="0" rtlCol="0"/>
            <a:lstStyle/>
            <a:p>
              <a:endParaRPr/>
            </a:p>
          </p:txBody>
        </p:sp>
      </p:grpSp>
      <p:sp>
        <p:nvSpPr>
          <p:cNvPr id="17" name="object 17"/>
          <p:cNvSpPr txBox="1"/>
          <p:nvPr/>
        </p:nvSpPr>
        <p:spPr>
          <a:xfrm>
            <a:off x="4662932" y="3855755"/>
            <a:ext cx="7071868" cy="259045"/>
          </a:xfrm>
          <a:prstGeom prst="rect">
            <a:avLst/>
          </a:prstGeom>
        </p:spPr>
        <p:txBody>
          <a:bodyPr vert="horz" wrap="square" lIns="0" tIns="12700" rIns="0" bIns="0" rtlCol="0">
            <a:spAutoFit/>
          </a:bodyPr>
          <a:lstStyle/>
          <a:p>
            <a:pPr marL="12700">
              <a:lnSpc>
                <a:spcPct val="100000"/>
              </a:lnSpc>
              <a:spcBef>
                <a:spcPts val="100"/>
              </a:spcBef>
            </a:pPr>
            <a:r>
              <a:rPr lang="es-EC" sz="1600">
                <a:latin typeface="Arial"/>
                <a:cs typeface="Arial"/>
              </a:rPr>
              <a:t>La distribución por sexo hubo un predominio de mujeres (55.9% vs. 44.1%)</a:t>
            </a:r>
            <a:endParaRPr sz="1600">
              <a:latin typeface="Arial"/>
              <a:cs typeface="Arial"/>
            </a:endParaRPr>
          </a:p>
        </p:txBody>
      </p:sp>
      <p:sp>
        <p:nvSpPr>
          <p:cNvPr id="20" name="object 20"/>
          <p:cNvSpPr txBox="1"/>
          <p:nvPr/>
        </p:nvSpPr>
        <p:spPr>
          <a:xfrm>
            <a:off x="1286636" y="5513686"/>
            <a:ext cx="10132060" cy="658514"/>
          </a:xfrm>
          <a:prstGeom prst="rect">
            <a:avLst/>
          </a:prstGeom>
        </p:spPr>
        <p:txBody>
          <a:bodyPr vert="horz" wrap="square" lIns="0" tIns="12065" rIns="0" bIns="0" rtlCol="0">
            <a:spAutoFit/>
          </a:bodyPr>
          <a:lstStyle/>
          <a:p>
            <a:pPr marL="12700" marR="5080" algn="just">
              <a:lnSpc>
                <a:spcPct val="100400"/>
              </a:lnSpc>
              <a:spcBef>
                <a:spcPts val="95"/>
              </a:spcBef>
            </a:pPr>
            <a:r>
              <a:rPr lang="es-ES" sz="1400"/>
              <a:t>32. </a:t>
            </a:r>
            <a:r>
              <a:rPr lang="es-ES" sz="1400" err="1"/>
              <a:t>Redaccion</a:t>
            </a:r>
            <a:r>
              <a:rPr lang="es-ES" sz="1400"/>
              <a:t> Médica. Los quirófanos con mayoría de mujeres son más eficaces que con más hombres. [Online].; 2018 [</a:t>
            </a:r>
            <a:r>
              <a:rPr lang="es-ES" sz="1400" err="1"/>
              <a:t>cited</a:t>
            </a:r>
            <a:r>
              <a:rPr lang="es-ES" sz="1400"/>
              <a:t> 2021 Feb 17. </a:t>
            </a:r>
            <a:r>
              <a:rPr lang="es-ES" sz="1400" err="1"/>
              <a:t>Available</a:t>
            </a:r>
            <a:r>
              <a:rPr lang="es-ES" sz="1400"/>
              <a:t> </a:t>
            </a:r>
            <a:r>
              <a:rPr lang="es-ES" sz="1400" err="1"/>
              <a:t>from</a:t>
            </a:r>
            <a:r>
              <a:rPr lang="es-ES" sz="1400"/>
              <a:t>: </a:t>
            </a:r>
            <a:r>
              <a:rPr lang="es-ES" sz="1400" u="sng">
                <a:hlinkClick r:id="rId2"/>
              </a:rPr>
              <a:t>https://www.redaccionmedica.com/secciones/sanidad-</a:t>
            </a:r>
            <a:r>
              <a:rPr lang="es-ES" sz="1400"/>
              <a:t> </a:t>
            </a:r>
            <a:r>
              <a:rPr lang="es-ES" sz="1400" u="sng">
                <a:hlinkClick r:id="rId2"/>
              </a:rPr>
              <a:t>hoy/los-</a:t>
            </a:r>
            <a:r>
              <a:rPr lang="es-ES" sz="1400" u="sng" err="1">
                <a:hlinkClick r:id="rId2"/>
              </a:rPr>
              <a:t>quirofanos</a:t>
            </a:r>
            <a:r>
              <a:rPr lang="es-ES" sz="1400" u="sng">
                <a:hlinkClick r:id="rId2"/>
              </a:rPr>
              <a:t>-con-</a:t>
            </a:r>
            <a:r>
              <a:rPr lang="es-ES" sz="1400" u="sng" err="1">
                <a:hlinkClick r:id="rId2"/>
              </a:rPr>
              <a:t>mayoria</a:t>
            </a:r>
            <a:r>
              <a:rPr lang="es-ES" sz="1400" u="sng">
                <a:hlinkClick r:id="rId2"/>
              </a:rPr>
              <a:t>-de-mujeres-son-mas-</a:t>
            </a:r>
            <a:r>
              <a:rPr lang="es-ES" sz="1400"/>
              <a:t> </a:t>
            </a:r>
            <a:r>
              <a:rPr lang="es-ES" sz="1400" u="sng">
                <a:hlinkClick r:id="rId2"/>
              </a:rPr>
              <a:t>eficaces-que-con-mas-hombres-5170</a:t>
            </a:r>
            <a:r>
              <a:rPr lang="es-ES" sz="1400">
                <a:hlinkClick r:id="rId2"/>
              </a:rPr>
              <a:t>.</a:t>
            </a:r>
            <a:endParaRPr sz="1400">
              <a:latin typeface="Arial"/>
              <a:cs typeface="Arial"/>
            </a:endParaRPr>
          </a:p>
        </p:txBody>
      </p:sp>
      <p:grpSp>
        <p:nvGrpSpPr>
          <p:cNvPr id="21" name="object 21"/>
          <p:cNvGrpSpPr/>
          <p:nvPr/>
        </p:nvGrpSpPr>
        <p:grpSpPr>
          <a:xfrm>
            <a:off x="3854196" y="3315123"/>
            <a:ext cx="303530" cy="207645"/>
            <a:chOff x="3854196" y="3276600"/>
            <a:chExt cx="303530" cy="207645"/>
          </a:xfrm>
        </p:grpSpPr>
        <p:sp>
          <p:nvSpPr>
            <p:cNvPr id="22" name="object 22"/>
            <p:cNvSpPr/>
            <p:nvPr/>
          </p:nvSpPr>
          <p:spPr>
            <a:xfrm>
              <a:off x="3861816" y="3284220"/>
              <a:ext cx="288290" cy="192405"/>
            </a:xfrm>
            <a:custGeom>
              <a:avLst/>
              <a:gdLst/>
              <a:ahLst/>
              <a:cxnLst/>
              <a:rect l="l" t="t" r="r" b="b"/>
              <a:pathLst>
                <a:path w="288289" h="192404">
                  <a:moveTo>
                    <a:pt x="192024" y="0"/>
                  </a:moveTo>
                  <a:lnTo>
                    <a:pt x="192024" y="48005"/>
                  </a:lnTo>
                  <a:lnTo>
                    <a:pt x="0" y="48005"/>
                  </a:lnTo>
                  <a:lnTo>
                    <a:pt x="0" y="144017"/>
                  </a:lnTo>
                  <a:lnTo>
                    <a:pt x="192024" y="144017"/>
                  </a:lnTo>
                  <a:lnTo>
                    <a:pt x="192024" y="192024"/>
                  </a:lnTo>
                  <a:lnTo>
                    <a:pt x="288036" y="96012"/>
                  </a:lnTo>
                  <a:lnTo>
                    <a:pt x="192024" y="0"/>
                  </a:lnTo>
                  <a:close/>
                </a:path>
              </a:pathLst>
            </a:custGeom>
            <a:solidFill>
              <a:srgbClr val="E78612"/>
            </a:solidFill>
          </p:spPr>
          <p:txBody>
            <a:bodyPr wrap="square" lIns="0" tIns="0" rIns="0" bIns="0" rtlCol="0"/>
            <a:lstStyle/>
            <a:p>
              <a:endParaRPr/>
            </a:p>
          </p:txBody>
        </p:sp>
        <p:sp>
          <p:nvSpPr>
            <p:cNvPr id="23" name="object 23"/>
            <p:cNvSpPr/>
            <p:nvPr/>
          </p:nvSpPr>
          <p:spPr>
            <a:xfrm>
              <a:off x="3861816" y="3284220"/>
              <a:ext cx="288290" cy="192405"/>
            </a:xfrm>
            <a:custGeom>
              <a:avLst/>
              <a:gdLst/>
              <a:ahLst/>
              <a:cxnLst/>
              <a:rect l="l" t="t" r="r" b="b"/>
              <a:pathLst>
                <a:path w="288289" h="192404">
                  <a:moveTo>
                    <a:pt x="0" y="48005"/>
                  </a:moveTo>
                  <a:lnTo>
                    <a:pt x="192024" y="48005"/>
                  </a:lnTo>
                  <a:lnTo>
                    <a:pt x="192024" y="0"/>
                  </a:lnTo>
                  <a:lnTo>
                    <a:pt x="288036" y="96012"/>
                  </a:lnTo>
                  <a:lnTo>
                    <a:pt x="192024" y="192024"/>
                  </a:lnTo>
                  <a:lnTo>
                    <a:pt x="192024" y="144017"/>
                  </a:lnTo>
                  <a:lnTo>
                    <a:pt x="0" y="144017"/>
                  </a:lnTo>
                  <a:lnTo>
                    <a:pt x="0" y="48005"/>
                  </a:lnTo>
                  <a:close/>
                </a:path>
              </a:pathLst>
            </a:custGeom>
            <a:ln w="15240">
              <a:solidFill>
                <a:srgbClr val="AA6109"/>
              </a:solidFill>
            </a:ln>
          </p:spPr>
          <p:txBody>
            <a:bodyPr wrap="square" lIns="0" tIns="0" rIns="0" bIns="0" rtlCol="0"/>
            <a:lstStyle/>
            <a:p>
              <a:endParaRPr/>
            </a:p>
          </p:txBody>
        </p:sp>
      </p:grpSp>
      <p:grpSp>
        <p:nvGrpSpPr>
          <p:cNvPr id="24" name="object 24"/>
          <p:cNvGrpSpPr/>
          <p:nvPr/>
        </p:nvGrpSpPr>
        <p:grpSpPr>
          <a:xfrm>
            <a:off x="3854196" y="3893397"/>
            <a:ext cx="303530" cy="208915"/>
            <a:chOff x="3854196" y="3997452"/>
            <a:chExt cx="303530" cy="208915"/>
          </a:xfrm>
        </p:grpSpPr>
        <p:sp>
          <p:nvSpPr>
            <p:cNvPr id="25" name="object 25"/>
            <p:cNvSpPr/>
            <p:nvPr/>
          </p:nvSpPr>
          <p:spPr>
            <a:xfrm>
              <a:off x="3861816" y="4005072"/>
              <a:ext cx="288290" cy="193675"/>
            </a:xfrm>
            <a:custGeom>
              <a:avLst/>
              <a:gdLst/>
              <a:ahLst/>
              <a:cxnLst/>
              <a:rect l="l" t="t" r="r" b="b"/>
              <a:pathLst>
                <a:path w="288289" h="193675">
                  <a:moveTo>
                    <a:pt x="191262" y="0"/>
                  </a:moveTo>
                  <a:lnTo>
                    <a:pt x="191262" y="48386"/>
                  </a:lnTo>
                  <a:lnTo>
                    <a:pt x="0" y="48386"/>
                  </a:lnTo>
                  <a:lnTo>
                    <a:pt x="0" y="145160"/>
                  </a:lnTo>
                  <a:lnTo>
                    <a:pt x="191262" y="145160"/>
                  </a:lnTo>
                  <a:lnTo>
                    <a:pt x="191262" y="193547"/>
                  </a:lnTo>
                  <a:lnTo>
                    <a:pt x="288036" y="96773"/>
                  </a:lnTo>
                  <a:lnTo>
                    <a:pt x="191262" y="0"/>
                  </a:lnTo>
                  <a:close/>
                </a:path>
              </a:pathLst>
            </a:custGeom>
            <a:solidFill>
              <a:srgbClr val="BAB473"/>
            </a:solidFill>
          </p:spPr>
          <p:txBody>
            <a:bodyPr wrap="square" lIns="0" tIns="0" rIns="0" bIns="0" rtlCol="0"/>
            <a:lstStyle/>
            <a:p>
              <a:endParaRPr/>
            </a:p>
          </p:txBody>
        </p:sp>
        <p:sp>
          <p:nvSpPr>
            <p:cNvPr id="26" name="object 26"/>
            <p:cNvSpPr/>
            <p:nvPr/>
          </p:nvSpPr>
          <p:spPr>
            <a:xfrm>
              <a:off x="3861816" y="4005072"/>
              <a:ext cx="288290" cy="193675"/>
            </a:xfrm>
            <a:custGeom>
              <a:avLst/>
              <a:gdLst/>
              <a:ahLst/>
              <a:cxnLst/>
              <a:rect l="l" t="t" r="r" b="b"/>
              <a:pathLst>
                <a:path w="288289" h="193675">
                  <a:moveTo>
                    <a:pt x="0" y="48386"/>
                  </a:moveTo>
                  <a:lnTo>
                    <a:pt x="191262" y="48386"/>
                  </a:lnTo>
                  <a:lnTo>
                    <a:pt x="191262" y="0"/>
                  </a:lnTo>
                  <a:lnTo>
                    <a:pt x="288036" y="96773"/>
                  </a:lnTo>
                  <a:lnTo>
                    <a:pt x="191262" y="193547"/>
                  </a:lnTo>
                  <a:lnTo>
                    <a:pt x="191262" y="145160"/>
                  </a:lnTo>
                  <a:lnTo>
                    <a:pt x="0" y="145160"/>
                  </a:lnTo>
                  <a:lnTo>
                    <a:pt x="0" y="48386"/>
                  </a:lnTo>
                  <a:close/>
                </a:path>
              </a:pathLst>
            </a:custGeom>
            <a:ln w="15240">
              <a:solidFill>
                <a:srgbClr val="888352"/>
              </a:solidFill>
            </a:ln>
          </p:spPr>
          <p:txBody>
            <a:bodyPr wrap="square" lIns="0" tIns="0" rIns="0" bIns="0" rtlCol="0"/>
            <a:lstStyle/>
            <a:p>
              <a:endParaRPr/>
            </a:p>
          </p:txBody>
        </p:sp>
      </p:gr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object 4"/>
          <p:cNvSpPr txBox="1"/>
          <p:nvPr/>
        </p:nvSpPr>
        <p:spPr>
          <a:xfrm>
            <a:off x="5029200" y="945844"/>
            <a:ext cx="2105153" cy="321242"/>
          </a:xfrm>
          <a:prstGeom prst="rect">
            <a:avLst/>
          </a:prstGeom>
        </p:spPr>
        <p:txBody>
          <a:bodyPr vert="horz" wrap="square" lIns="0" tIns="13335" rIns="0" bIns="0" rtlCol="0">
            <a:spAutoFit/>
          </a:bodyPr>
          <a:lstStyle/>
          <a:p>
            <a:pPr marL="12700">
              <a:lnSpc>
                <a:spcPct val="100000"/>
              </a:lnSpc>
              <a:spcBef>
                <a:spcPts val="105"/>
              </a:spcBef>
            </a:pPr>
            <a:r>
              <a:rPr sz="2000" b="1" spc="-5">
                <a:latin typeface="Carlito"/>
                <a:cs typeface="Carlito"/>
              </a:rPr>
              <a:t>DIS</a:t>
            </a:r>
            <a:r>
              <a:rPr sz="2000" b="1" spc="-10">
                <a:latin typeface="Carlito"/>
                <a:cs typeface="Carlito"/>
              </a:rPr>
              <a:t>C</a:t>
            </a:r>
            <a:r>
              <a:rPr sz="2000" b="1">
                <a:latin typeface="Carlito"/>
                <a:cs typeface="Carlito"/>
              </a:rPr>
              <a:t>USI</a:t>
            </a:r>
            <a:r>
              <a:rPr lang="es-EC" sz="2000" b="1">
                <a:latin typeface="Carlito"/>
                <a:cs typeface="Carlito"/>
              </a:rPr>
              <a:t>Ó</a:t>
            </a:r>
            <a:r>
              <a:rPr sz="2000" b="1">
                <a:latin typeface="Carlito"/>
                <a:cs typeface="Carlito"/>
              </a:rPr>
              <a:t>N</a:t>
            </a:r>
            <a:endParaRPr sz="2000">
              <a:latin typeface="Carlito"/>
              <a:cs typeface="Carlito"/>
            </a:endParaRPr>
          </a:p>
        </p:txBody>
      </p:sp>
      <p:sp>
        <p:nvSpPr>
          <p:cNvPr id="8" name="object 8"/>
          <p:cNvSpPr txBox="1"/>
          <p:nvPr/>
        </p:nvSpPr>
        <p:spPr>
          <a:xfrm>
            <a:off x="1066800" y="1629918"/>
            <a:ext cx="10513695" cy="764953"/>
          </a:xfrm>
          <a:prstGeom prst="rect">
            <a:avLst/>
          </a:prstGeom>
        </p:spPr>
        <p:txBody>
          <a:bodyPr vert="horz" wrap="square" lIns="0" tIns="13335" rIns="0" bIns="0" rtlCol="0">
            <a:spAutoFit/>
          </a:bodyPr>
          <a:lstStyle/>
          <a:p>
            <a:pPr marL="12700">
              <a:spcBef>
                <a:spcPts val="105"/>
              </a:spcBef>
            </a:pPr>
            <a:r>
              <a:rPr lang="es-ES" sz="1600">
                <a:latin typeface="Arial" pitchFamily="34" charset="0"/>
                <a:cs typeface="Arial" pitchFamily="34" charset="0"/>
              </a:rPr>
              <a:t>Los resultados relevantes que cumplen el objetivo principal de la investigación se describen en la tabla 2 y revelan las condiciones en las que laboran los profesionales entrevistados.</a:t>
            </a:r>
            <a:endParaRPr lang="es-EC" sz="1600">
              <a:latin typeface="Arial" pitchFamily="34" charset="0"/>
              <a:cs typeface="Arial" pitchFamily="34" charset="0"/>
            </a:endParaRPr>
          </a:p>
          <a:p>
            <a:pPr marL="12700">
              <a:lnSpc>
                <a:spcPct val="100000"/>
              </a:lnSpc>
              <a:spcBef>
                <a:spcPts val="105"/>
              </a:spcBef>
            </a:pPr>
            <a:endParaRPr sz="1600">
              <a:latin typeface="Arial"/>
              <a:cs typeface="Arial"/>
            </a:endParaRPr>
          </a:p>
        </p:txBody>
      </p:sp>
      <p:graphicFrame>
        <p:nvGraphicFramePr>
          <p:cNvPr id="9" name="object 9"/>
          <p:cNvGraphicFramePr>
            <a:graphicFrameLocks noGrp="1"/>
          </p:cNvGraphicFramePr>
          <p:nvPr>
            <p:extLst>
              <p:ext uri="{D42A27DB-BD31-4B8C-83A1-F6EECF244321}">
                <p14:modId xmlns:p14="http://schemas.microsoft.com/office/powerpoint/2010/main" val="3934844040"/>
              </p:ext>
            </p:extLst>
          </p:nvPr>
        </p:nvGraphicFramePr>
        <p:xfrm>
          <a:off x="3505200" y="2394871"/>
          <a:ext cx="4630877" cy="2788226"/>
        </p:xfrm>
        <a:graphic>
          <a:graphicData uri="http://schemas.openxmlformats.org/drawingml/2006/table">
            <a:tbl>
              <a:tblPr firstRow="1" bandRow="1">
                <a:tableStyleId>{2D5ABB26-0587-4C30-8999-92F81FD0307C}</a:tableStyleId>
              </a:tblPr>
              <a:tblGrid>
                <a:gridCol w="3283257">
                  <a:extLst>
                    <a:ext uri="{9D8B030D-6E8A-4147-A177-3AD203B41FA5}">
                      <a16:colId xmlns:a16="http://schemas.microsoft.com/office/drawing/2014/main" val="20000"/>
                    </a:ext>
                  </a:extLst>
                </a:gridCol>
                <a:gridCol w="810673">
                  <a:extLst>
                    <a:ext uri="{9D8B030D-6E8A-4147-A177-3AD203B41FA5}">
                      <a16:colId xmlns:a16="http://schemas.microsoft.com/office/drawing/2014/main" val="20001"/>
                    </a:ext>
                  </a:extLst>
                </a:gridCol>
                <a:gridCol w="536947">
                  <a:extLst>
                    <a:ext uri="{9D8B030D-6E8A-4147-A177-3AD203B41FA5}">
                      <a16:colId xmlns:a16="http://schemas.microsoft.com/office/drawing/2014/main" val="20002"/>
                    </a:ext>
                  </a:extLst>
                </a:gridCol>
              </a:tblGrid>
              <a:tr h="478215">
                <a:tc>
                  <a:txBody>
                    <a:bodyPr/>
                    <a:lstStyle/>
                    <a:p>
                      <a:pPr marL="31750">
                        <a:lnSpc>
                          <a:spcPts val="1610"/>
                        </a:lnSpc>
                      </a:pPr>
                      <a:endParaRPr lang="es-EC" sz="1600" spc="0">
                        <a:latin typeface="Arial"/>
                        <a:cs typeface="Arial"/>
                      </a:endParaRPr>
                    </a:p>
                  </a:txBody>
                  <a:tcPr marL="0" marR="0" marT="0" marB="0"/>
                </a:tc>
                <a:tc>
                  <a:txBody>
                    <a:bodyPr/>
                    <a:lstStyle/>
                    <a:p>
                      <a:pPr marL="53340" algn="ctr">
                        <a:lnSpc>
                          <a:spcPts val="1520"/>
                        </a:lnSpc>
                      </a:pPr>
                      <a:r>
                        <a:rPr lang="es-EC" sz="1600" b="1" spc="0">
                          <a:latin typeface="Arial"/>
                          <a:cs typeface="Arial"/>
                        </a:rPr>
                        <a:t>n</a:t>
                      </a:r>
                      <a:endParaRPr sz="1600" b="1" spc="0">
                        <a:latin typeface="Arial"/>
                        <a:cs typeface="Arial"/>
                      </a:endParaRPr>
                    </a:p>
                  </a:txBody>
                  <a:tcPr marL="0" marR="0" marT="0" marB="0"/>
                </a:tc>
                <a:tc>
                  <a:txBody>
                    <a:bodyPr/>
                    <a:lstStyle/>
                    <a:p>
                      <a:pPr marR="50165" algn="ctr">
                        <a:lnSpc>
                          <a:spcPts val="1520"/>
                        </a:lnSpc>
                      </a:pPr>
                      <a:r>
                        <a:rPr lang="es-EC" sz="1600" b="1" spc="0">
                          <a:latin typeface="Arial"/>
                          <a:cs typeface="Arial"/>
                        </a:rPr>
                        <a:t>%</a:t>
                      </a:r>
                      <a:endParaRPr sz="1600" b="1" spc="0">
                        <a:latin typeface="Arial"/>
                        <a:cs typeface="Arial"/>
                      </a:endParaRPr>
                    </a:p>
                  </a:txBody>
                  <a:tcPr marL="0" marR="0" marT="0" marB="0"/>
                </a:tc>
                <a:extLst>
                  <a:ext uri="{0D108BD9-81ED-4DB2-BD59-A6C34878D82A}">
                    <a16:rowId xmlns:a16="http://schemas.microsoft.com/office/drawing/2014/main" val="10002"/>
                  </a:ext>
                </a:extLst>
              </a:tr>
              <a:tr h="478215">
                <a:tc>
                  <a:txBody>
                    <a:bodyPr/>
                    <a:lstStyle/>
                    <a:p>
                      <a:pPr marL="31750">
                        <a:lnSpc>
                          <a:spcPts val="1610"/>
                        </a:lnSpc>
                      </a:pPr>
                      <a:r>
                        <a:rPr lang="es-EC" sz="1600" spc="0" dirty="0">
                          <a:latin typeface="Arial"/>
                          <a:cs typeface="Arial"/>
                        </a:rPr>
                        <a:t>Accidentes Corto punzantes</a:t>
                      </a:r>
                    </a:p>
                  </a:txBody>
                  <a:tcPr marL="0" marR="0" marT="0" marB="0"/>
                </a:tc>
                <a:tc>
                  <a:txBody>
                    <a:bodyPr/>
                    <a:lstStyle/>
                    <a:p>
                      <a:pPr marL="53340" algn="ctr">
                        <a:lnSpc>
                          <a:spcPts val="1520"/>
                        </a:lnSpc>
                      </a:pPr>
                      <a:r>
                        <a:rPr lang="es-EC" sz="1600" spc="0" dirty="0">
                          <a:latin typeface="Arial"/>
                          <a:cs typeface="Arial"/>
                        </a:rPr>
                        <a:t>10</a:t>
                      </a:r>
                      <a:endParaRPr sz="1600" spc="0" dirty="0">
                        <a:latin typeface="Arial"/>
                        <a:cs typeface="Arial"/>
                      </a:endParaRPr>
                    </a:p>
                  </a:txBody>
                  <a:tcPr marL="0" marR="0" marT="0" marB="0"/>
                </a:tc>
                <a:tc>
                  <a:txBody>
                    <a:bodyPr/>
                    <a:lstStyle/>
                    <a:p>
                      <a:pPr marR="50165" algn="ctr">
                        <a:lnSpc>
                          <a:spcPts val="1520"/>
                        </a:lnSpc>
                      </a:pPr>
                      <a:r>
                        <a:rPr lang="es-EC" sz="1600" spc="0" dirty="0">
                          <a:latin typeface="Arial"/>
                          <a:cs typeface="Arial"/>
                        </a:rPr>
                        <a:t>29</a:t>
                      </a:r>
                      <a:endParaRPr sz="1600" spc="0" dirty="0">
                        <a:latin typeface="Arial"/>
                        <a:cs typeface="Arial"/>
                      </a:endParaRPr>
                    </a:p>
                  </a:txBody>
                  <a:tcPr marL="0" marR="0" marT="0" marB="0"/>
                </a:tc>
                <a:extLst>
                  <a:ext uri="{0D108BD9-81ED-4DB2-BD59-A6C34878D82A}">
                    <a16:rowId xmlns:a16="http://schemas.microsoft.com/office/drawing/2014/main" val="10000"/>
                  </a:ext>
                </a:extLst>
              </a:tr>
              <a:tr h="457949">
                <a:tc>
                  <a:txBody>
                    <a:bodyPr/>
                    <a:lstStyle/>
                    <a:p>
                      <a:pPr marL="31750">
                        <a:lnSpc>
                          <a:spcPts val="1900"/>
                        </a:lnSpc>
                        <a:spcBef>
                          <a:spcPts val="10"/>
                        </a:spcBef>
                      </a:pPr>
                      <a:r>
                        <a:rPr lang="es-EC" sz="1600" spc="0" dirty="0">
                          <a:latin typeface="Arial"/>
                          <a:cs typeface="Arial"/>
                        </a:rPr>
                        <a:t>Neblinas, vapores, humo</a:t>
                      </a:r>
                      <a:endParaRPr sz="1000" spc="0" dirty="0">
                        <a:latin typeface="Arial"/>
                        <a:cs typeface="Arial"/>
                      </a:endParaRPr>
                    </a:p>
                  </a:txBody>
                  <a:tcPr marL="0" marR="0" marT="1270" marB="0"/>
                </a:tc>
                <a:tc>
                  <a:txBody>
                    <a:bodyPr/>
                    <a:lstStyle/>
                    <a:p>
                      <a:pPr marL="43180" algn="ctr">
                        <a:lnSpc>
                          <a:spcPts val="1900"/>
                        </a:lnSpc>
                        <a:spcBef>
                          <a:spcPts val="10"/>
                        </a:spcBef>
                      </a:pPr>
                      <a:r>
                        <a:rPr lang="es-EC" sz="1600" spc="0" dirty="0">
                          <a:latin typeface="Arial"/>
                          <a:cs typeface="Arial"/>
                        </a:rPr>
                        <a:t>10</a:t>
                      </a:r>
                      <a:endParaRPr sz="1600" spc="0" dirty="0">
                        <a:latin typeface="Arial"/>
                        <a:cs typeface="Arial"/>
                      </a:endParaRPr>
                    </a:p>
                  </a:txBody>
                  <a:tcPr marL="0" marR="0" marT="1270" marB="0"/>
                </a:tc>
                <a:tc>
                  <a:txBody>
                    <a:bodyPr/>
                    <a:lstStyle/>
                    <a:p>
                      <a:pPr marR="24130" algn="ctr">
                        <a:lnSpc>
                          <a:spcPts val="1900"/>
                        </a:lnSpc>
                        <a:spcBef>
                          <a:spcPts val="10"/>
                        </a:spcBef>
                      </a:pPr>
                      <a:r>
                        <a:rPr lang="es-EC" sz="1600" spc="0" dirty="0">
                          <a:latin typeface="Arial"/>
                          <a:cs typeface="Arial"/>
                        </a:rPr>
                        <a:t>29</a:t>
                      </a:r>
                      <a:endParaRPr sz="1600" spc="0" dirty="0">
                        <a:latin typeface="Arial"/>
                        <a:cs typeface="Arial"/>
                      </a:endParaRPr>
                    </a:p>
                  </a:txBody>
                  <a:tcPr marL="0" marR="0" marT="1270" marB="0"/>
                </a:tc>
                <a:extLst>
                  <a:ext uri="{0D108BD9-81ED-4DB2-BD59-A6C34878D82A}">
                    <a16:rowId xmlns:a16="http://schemas.microsoft.com/office/drawing/2014/main" val="10001"/>
                  </a:ext>
                </a:extLst>
              </a:tr>
              <a:tr h="457949">
                <a:tc>
                  <a:txBody>
                    <a:bodyPr/>
                    <a:lstStyle/>
                    <a:p>
                      <a:pPr marL="31750">
                        <a:lnSpc>
                          <a:spcPts val="1900"/>
                        </a:lnSpc>
                        <a:spcBef>
                          <a:spcPts val="10"/>
                        </a:spcBef>
                      </a:pPr>
                      <a:r>
                        <a:rPr lang="es-EC" sz="1600" spc="0" dirty="0">
                          <a:latin typeface="Arial"/>
                          <a:cs typeface="Arial"/>
                        </a:rPr>
                        <a:t>Ruido Excesivo</a:t>
                      </a:r>
                      <a:endParaRPr sz="1600" spc="0" dirty="0">
                        <a:latin typeface="Arial"/>
                        <a:cs typeface="Arial"/>
                      </a:endParaRPr>
                    </a:p>
                  </a:txBody>
                  <a:tcPr marL="0" marR="0" marT="1270" marB="0"/>
                </a:tc>
                <a:tc>
                  <a:txBody>
                    <a:bodyPr/>
                    <a:lstStyle/>
                    <a:p>
                      <a:pPr marL="43180" algn="ctr">
                        <a:lnSpc>
                          <a:spcPts val="1900"/>
                        </a:lnSpc>
                        <a:spcBef>
                          <a:spcPts val="10"/>
                        </a:spcBef>
                      </a:pPr>
                      <a:r>
                        <a:rPr lang="es-EC" sz="1600" spc="0" dirty="0">
                          <a:latin typeface="Arial"/>
                          <a:cs typeface="Arial"/>
                        </a:rPr>
                        <a:t>6</a:t>
                      </a:r>
                      <a:endParaRPr sz="1600" spc="0" dirty="0">
                        <a:latin typeface="Arial"/>
                        <a:cs typeface="Arial"/>
                      </a:endParaRPr>
                    </a:p>
                  </a:txBody>
                  <a:tcPr marL="0" marR="0" marT="1270" marB="0"/>
                </a:tc>
                <a:tc>
                  <a:txBody>
                    <a:bodyPr/>
                    <a:lstStyle/>
                    <a:p>
                      <a:pPr marR="24130" algn="ctr">
                        <a:lnSpc>
                          <a:spcPts val="1900"/>
                        </a:lnSpc>
                        <a:spcBef>
                          <a:spcPts val="10"/>
                        </a:spcBef>
                      </a:pPr>
                      <a:r>
                        <a:rPr lang="es-EC" sz="1600" spc="0" dirty="0">
                          <a:latin typeface="Arial"/>
                          <a:cs typeface="Arial"/>
                        </a:rPr>
                        <a:t>17</a:t>
                      </a:r>
                      <a:endParaRPr sz="1600" spc="0" dirty="0">
                        <a:latin typeface="Arial"/>
                        <a:cs typeface="Arial"/>
                      </a:endParaRPr>
                    </a:p>
                  </a:txBody>
                  <a:tcPr marL="0" marR="0" marT="1270" marB="0"/>
                </a:tc>
                <a:extLst>
                  <a:ext uri="{0D108BD9-81ED-4DB2-BD59-A6C34878D82A}">
                    <a16:rowId xmlns:a16="http://schemas.microsoft.com/office/drawing/2014/main" val="10003"/>
                  </a:ext>
                </a:extLst>
              </a:tr>
              <a:tr h="457949">
                <a:tc>
                  <a:txBody>
                    <a:bodyPr/>
                    <a:lstStyle/>
                    <a:p>
                      <a:pPr marL="31750">
                        <a:lnSpc>
                          <a:spcPts val="1900"/>
                        </a:lnSpc>
                        <a:spcBef>
                          <a:spcPts val="10"/>
                        </a:spcBef>
                      </a:pPr>
                      <a:r>
                        <a:rPr lang="es-EC" sz="1600" spc="0" dirty="0">
                          <a:latin typeface="Arial"/>
                          <a:cs typeface="Arial"/>
                        </a:rPr>
                        <a:t>Iluminación</a:t>
                      </a:r>
                      <a:endParaRPr sz="1600" spc="0" dirty="0">
                        <a:latin typeface="Arial"/>
                        <a:cs typeface="Arial"/>
                      </a:endParaRPr>
                    </a:p>
                  </a:txBody>
                  <a:tcPr marL="0" marR="0" marT="1270" marB="0"/>
                </a:tc>
                <a:tc>
                  <a:txBody>
                    <a:bodyPr/>
                    <a:lstStyle/>
                    <a:p>
                      <a:pPr marL="43180" algn="ctr">
                        <a:lnSpc>
                          <a:spcPts val="1900"/>
                        </a:lnSpc>
                        <a:spcBef>
                          <a:spcPts val="10"/>
                        </a:spcBef>
                      </a:pPr>
                      <a:r>
                        <a:rPr lang="es-EC" sz="1600" spc="0" dirty="0">
                          <a:latin typeface="Arial"/>
                          <a:cs typeface="Arial"/>
                        </a:rPr>
                        <a:t>6</a:t>
                      </a:r>
                      <a:endParaRPr sz="1600" spc="0" dirty="0">
                        <a:latin typeface="Arial"/>
                        <a:cs typeface="Arial"/>
                      </a:endParaRPr>
                    </a:p>
                  </a:txBody>
                  <a:tcPr marL="0" marR="0" marT="1270" marB="0"/>
                </a:tc>
                <a:tc>
                  <a:txBody>
                    <a:bodyPr/>
                    <a:lstStyle/>
                    <a:p>
                      <a:pPr marR="24130" algn="ctr">
                        <a:lnSpc>
                          <a:spcPts val="1900"/>
                        </a:lnSpc>
                        <a:spcBef>
                          <a:spcPts val="10"/>
                        </a:spcBef>
                      </a:pPr>
                      <a:r>
                        <a:rPr lang="es-EC" sz="1600" spc="0" dirty="0">
                          <a:latin typeface="Arial"/>
                          <a:cs typeface="Arial"/>
                        </a:rPr>
                        <a:t>17</a:t>
                      </a:r>
                      <a:endParaRPr sz="1600" spc="0" dirty="0">
                        <a:latin typeface="Arial"/>
                        <a:cs typeface="Arial"/>
                      </a:endParaRPr>
                    </a:p>
                  </a:txBody>
                  <a:tcPr marL="0" marR="0" marT="1270" marB="0"/>
                </a:tc>
                <a:extLst>
                  <a:ext uri="{0D108BD9-81ED-4DB2-BD59-A6C34878D82A}">
                    <a16:rowId xmlns:a16="http://schemas.microsoft.com/office/drawing/2014/main" val="10004"/>
                  </a:ext>
                </a:extLst>
              </a:tr>
              <a:tr h="457949">
                <a:tc>
                  <a:txBody>
                    <a:bodyPr/>
                    <a:lstStyle/>
                    <a:p>
                      <a:pPr marL="31750">
                        <a:lnSpc>
                          <a:spcPts val="1900"/>
                        </a:lnSpc>
                        <a:spcBef>
                          <a:spcPts val="10"/>
                        </a:spcBef>
                      </a:pPr>
                      <a:r>
                        <a:rPr lang="en-US" sz="1600" spc="0" dirty="0">
                          <a:latin typeface="Arial"/>
                          <a:cs typeface="Arial"/>
                        </a:rPr>
                        <a:t>Infecciones </a:t>
                      </a:r>
                      <a:r>
                        <a:rPr lang="en-US" sz="1600" spc="0" dirty="0" err="1">
                          <a:latin typeface="Arial"/>
                          <a:cs typeface="Arial"/>
                        </a:rPr>
                        <a:t>en</a:t>
                      </a:r>
                      <a:r>
                        <a:rPr lang="en-US" sz="1600" spc="0" dirty="0">
                          <a:latin typeface="Arial"/>
                          <a:cs typeface="Arial"/>
                        </a:rPr>
                        <a:t> </a:t>
                      </a:r>
                      <a:r>
                        <a:rPr lang="es-ES_tradnl" sz="1600" spc="0" noProof="0" dirty="0">
                          <a:latin typeface="Arial"/>
                          <a:cs typeface="Arial"/>
                        </a:rPr>
                        <a:t>quirófano</a:t>
                      </a:r>
                    </a:p>
                  </a:txBody>
                  <a:tcPr marL="0" marR="0" marT="1270" marB="0"/>
                </a:tc>
                <a:tc>
                  <a:txBody>
                    <a:bodyPr/>
                    <a:lstStyle/>
                    <a:p>
                      <a:pPr marL="43180" algn="ctr">
                        <a:lnSpc>
                          <a:spcPts val="1900"/>
                        </a:lnSpc>
                        <a:spcBef>
                          <a:spcPts val="10"/>
                        </a:spcBef>
                      </a:pPr>
                      <a:r>
                        <a:rPr lang="en-US" sz="1600" spc="0" dirty="0">
                          <a:latin typeface="Arial"/>
                          <a:cs typeface="Arial"/>
                        </a:rPr>
                        <a:t>2</a:t>
                      </a:r>
                      <a:endParaRPr sz="1600" spc="0" dirty="0">
                        <a:latin typeface="Arial"/>
                        <a:cs typeface="Arial"/>
                      </a:endParaRPr>
                    </a:p>
                  </a:txBody>
                  <a:tcPr marL="0" marR="0" marT="1270" marB="0"/>
                </a:tc>
                <a:tc>
                  <a:txBody>
                    <a:bodyPr/>
                    <a:lstStyle/>
                    <a:p>
                      <a:pPr marR="24130" algn="ctr">
                        <a:lnSpc>
                          <a:spcPts val="1900"/>
                        </a:lnSpc>
                        <a:spcBef>
                          <a:spcPts val="10"/>
                        </a:spcBef>
                      </a:pPr>
                      <a:r>
                        <a:rPr lang="en-US" sz="1600" spc="0" dirty="0">
                          <a:latin typeface="Arial"/>
                          <a:cs typeface="Arial"/>
                        </a:rPr>
                        <a:t>5.9</a:t>
                      </a:r>
                      <a:endParaRPr sz="1600" spc="0" dirty="0">
                        <a:latin typeface="Arial"/>
                        <a:cs typeface="Arial"/>
                      </a:endParaRPr>
                    </a:p>
                  </a:txBody>
                  <a:tcPr marL="0" marR="0" marT="1270" marB="0"/>
                </a:tc>
                <a:extLst>
                  <a:ext uri="{0D108BD9-81ED-4DB2-BD59-A6C34878D82A}">
                    <a16:rowId xmlns:a16="http://schemas.microsoft.com/office/drawing/2014/main" val="2354932558"/>
                  </a:ext>
                </a:extLst>
              </a:tr>
            </a:tbl>
          </a:graphicData>
        </a:graphic>
      </p:graphicFrame>
      <p:sp>
        <p:nvSpPr>
          <p:cNvPr id="13" name="object 13"/>
          <p:cNvSpPr txBox="1"/>
          <p:nvPr/>
        </p:nvSpPr>
        <p:spPr>
          <a:xfrm>
            <a:off x="1221435" y="5285933"/>
            <a:ext cx="10191750" cy="505267"/>
          </a:xfrm>
          <a:prstGeom prst="rect">
            <a:avLst/>
          </a:prstGeom>
        </p:spPr>
        <p:txBody>
          <a:bodyPr vert="horz" wrap="square" lIns="0" tIns="12700" rIns="0" bIns="0" rtlCol="0">
            <a:spAutoFit/>
          </a:bodyPr>
          <a:lstStyle/>
          <a:p>
            <a:pPr marL="12700">
              <a:lnSpc>
                <a:spcPct val="100000"/>
              </a:lnSpc>
              <a:spcBef>
                <a:spcPts val="100"/>
              </a:spcBef>
            </a:pPr>
            <a:r>
              <a:rPr lang="es-ES" sz="1600" dirty="0">
                <a:latin typeface="Arial" pitchFamily="34" charset="0"/>
                <a:cs typeface="Arial" pitchFamily="34" charset="0"/>
              </a:rPr>
              <a:t>Recientemente, a propósito de la pandemia que enfrenta el planeta, se advierte del riesgo de adquirir la COVID-19 en salas quirúrgicas por contagio de algún paciente con SARS-Cov-2</a:t>
            </a:r>
            <a:endParaRPr sz="1600"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6B8CC7F-3622-46E3-9272-E1956397D2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4905" cy="456278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3FE55B4-2EE5-4A4A-AD80-1A14F660FE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4906" y="0"/>
            <a:ext cx="795640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7267E9C1-58F1-46EE-9BBE-108764BF9E2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1" name="Freeform: Shape 20">
            <a:extLst>
              <a:ext uri="{FF2B5EF4-FFF2-40B4-BE49-F238E27FC236}">
                <a16:creationId xmlns:a16="http://schemas.microsoft.com/office/drawing/2014/main" id="{F62B8A8C-A996-46DA-AB61-1A4DD70734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 y="2"/>
            <a:ext cx="3799103" cy="3822917"/>
          </a:xfrm>
          <a:custGeom>
            <a:avLst/>
            <a:gdLst>
              <a:gd name="connsiteX0" fmla="*/ 370922 w 3799103"/>
              <a:gd name="connsiteY0" fmla="*/ 0 h 3822917"/>
              <a:gd name="connsiteX1" fmla="*/ 2961741 w 3799103"/>
              <a:gd name="connsiteY1" fmla="*/ 0 h 3822917"/>
              <a:gd name="connsiteX2" fmla="*/ 3023310 w 3799103"/>
              <a:gd name="connsiteY2" fmla="*/ 46041 h 3822917"/>
              <a:gd name="connsiteX3" fmla="*/ 3799103 w 3799103"/>
              <a:gd name="connsiteY3" fmla="*/ 1691074 h 3822917"/>
              <a:gd name="connsiteX4" fmla="*/ 1667260 w 3799103"/>
              <a:gd name="connsiteY4" fmla="*/ 3822917 h 3822917"/>
              <a:gd name="connsiteX5" fmla="*/ 22227 w 3799103"/>
              <a:gd name="connsiteY5" fmla="*/ 3047124 h 3822917"/>
              <a:gd name="connsiteX6" fmla="*/ 0 w 3799103"/>
              <a:gd name="connsiteY6" fmla="*/ 3017401 h 3822917"/>
              <a:gd name="connsiteX7" fmla="*/ 0 w 3799103"/>
              <a:gd name="connsiteY7" fmla="*/ 364747 h 3822917"/>
              <a:gd name="connsiteX8" fmla="*/ 22227 w 3799103"/>
              <a:gd name="connsiteY8" fmla="*/ 335024 h 3822917"/>
              <a:gd name="connsiteX9" fmla="*/ 351088 w 3799103"/>
              <a:gd name="connsiteY9" fmla="*/ 13924 h 3822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9103" h="3822917">
                <a:moveTo>
                  <a:pt x="370922" y="0"/>
                </a:moveTo>
                <a:lnTo>
                  <a:pt x="2961741" y="0"/>
                </a:lnTo>
                <a:lnTo>
                  <a:pt x="3023310" y="46041"/>
                </a:lnTo>
                <a:cubicBezTo>
                  <a:pt x="3497106" y="437052"/>
                  <a:pt x="3799103" y="1028796"/>
                  <a:pt x="3799103" y="1691074"/>
                </a:cubicBezTo>
                <a:cubicBezTo>
                  <a:pt x="3799103" y="2868458"/>
                  <a:pt x="2844644" y="3822917"/>
                  <a:pt x="1667260" y="3822917"/>
                </a:cubicBezTo>
                <a:cubicBezTo>
                  <a:pt x="1004982" y="3822917"/>
                  <a:pt x="413238" y="3520920"/>
                  <a:pt x="22227" y="3047124"/>
                </a:cubicBezTo>
                <a:lnTo>
                  <a:pt x="0" y="3017401"/>
                </a:lnTo>
                <a:lnTo>
                  <a:pt x="0" y="364747"/>
                </a:lnTo>
                <a:lnTo>
                  <a:pt x="22227" y="335024"/>
                </a:lnTo>
                <a:cubicBezTo>
                  <a:pt x="119980" y="216575"/>
                  <a:pt x="230278" y="108864"/>
                  <a:pt x="351088" y="1392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63">
            <a:extLst>
              <a:ext uri="{FF2B5EF4-FFF2-40B4-BE49-F238E27FC236}">
                <a16:creationId xmlns:a16="http://schemas.microsoft.com/office/drawing/2014/main" id="{F429BE5F-6DE0-4144-A557-3BE62DC2D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1589" y="2057400"/>
            <a:ext cx="4310411" cy="4800600"/>
          </a:xfrm>
          <a:custGeom>
            <a:avLst/>
            <a:gdLst>
              <a:gd name="connsiteX0" fmla="*/ 2631284 w 4180773"/>
              <a:gd name="connsiteY0" fmla="*/ 0 h 4656219"/>
              <a:gd name="connsiteX1" fmla="*/ 4102460 w 4180773"/>
              <a:gd name="connsiteY1" fmla="*/ 449382 h 4656219"/>
              <a:gd name="connsiteX2" fmla="*/ 4180773 w 4180773"/>
              <a:gd name="connsiteY2" fmla="*/ 507944 h 4656219"/>
              <a:gd name="connsiteX3" fmla="*/ 4180773 w 4180773"/>
              <a:gd name="connsiteY3" fmla="*/ 4656219 h 4656219"/>
              <a:gd name="connsiteX4" fmla="*/ 951501 w 4180773"/>
              <a:gd name="connsiteY4" fmla="*/ 4656219 h 4656219"/>
              <a:gd name="connsiteX5" fmla="*/ 770685 w 4180773"/>
              <a:gd name="connsiteY5" fmla="*/ 4491883 h 4656219"/>
              <a:gd name="connsiteX6" fmla="*/ 0 w 4180773"/>
              <a:gd name="connsiteY6" fmla="*/ 2631284 h 4656219"/>
              <a:gd name="connsiteX7" fmla="*/ 2631284 w 4180773"/>
              <a:gd name="connsiteY7" fmla="*/ 0 h 4656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0773" h="4656219">
                <a:moveTo>
                  <a:pt x="2631284" y="0"/>
                </a:moveTo>
                <a:cubicBezTo>
                  <a:pt x="3176241" y="0"/>
                  <a:pt x="3682504" y="165666"/>
                  <a:pt x="4102460" y="449382"/>
                </a:cubicBezTo>
                <a:lnTo>
                  <a:pt x="4180773" y="507944"/>
                </a:lnTo>
                <a:lnTo>
                  <a:pt x="4180773" y="4656219"/>
                </a:lnTo>
                <a:lnTo>
                  <a:pt x="951501" y="4656219"/>
                </a:lnTo>
                <a:lnTo>
                  <a:pt x="770685" y="4491883"/>
                </a:lnTo>
                <a:cubicBezTo>
                  <a:pt x="294517" y="4015714"/>
                  <a:pt x="0" y="3357893"/>
                  <a:pt x="0" y="2631284"/>
                </a:cubicBezTo>
                <a:cubicBezTo>
                  <a:pt x="0" y="1178066"/>
                  <a:pt x="1178066" y="0"/>
                  <a:pt x="2631284"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CE1EFC02-FB03-4241-83C8-4FBA4CAD65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7624" y="0"/>
            <a:ext cx="3383280" cy="2942512"/>
          </a:xfrm>
          <a:custGeom>
            <a:avLst/>
            <a:gdLst>
              <a:gd name="connsiteX0" fmla="*/ 555657 w 3383280"/>
              <a:gd name="connsiteY0" fmla="*/ 0 h 2942512"/>
              <a:gd name="connsiteX1" fmla="*/ 2827623 w 3383280"/>
              <a:gd name="connsiteY1" fmla="*/ 0 h 2942512"/>
              <a:gd name="connsiteX2" fmla="*/ 2887810 w 3383280"/>
              <a:gd name="connsiteY2" fmla="*/ 54702 h 2942512"/>
              <a:gd name="connsiteX3" fmla="*/ 3383280 w 3383280"/>
              <a:gd name="connsiteY3" fmla="*/ 1250872 h 2942512"/>
              <a:gd name="connsiteX4" fmla="*/ 1691640 w 3383280"/>
              <a:gd name="connsiteY4" fmla="*/ 2942512 h 2942512"/>
              <a:gd name="connsiteX5" fmla="*/ 0 w 3383280"/>
              <a:gd name="connsiteY5" fmla="*/ 1250872 h 2942512"/>
              <a:gd name="connsiteX6" fmla="*/ 495470 w 3383280"/>
              <a:gd name="connsiteY6" fmla="*/ 54702 h 294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83280" h="2942512">
                <a:moveTo>
                  <a:pt x="555657" y="0"/>
                </a:moveTo>
                <a:lnTo>
                  <a:pt x="2827623" y="0"/>
                </a:lnTo>
                <a:lnTo>
                  <a:pt x="2887810" y="54702"/>
                </a:lnTo>
                <a:cubicBezTo>
                  <a:pt x="3193937" y="360829"/>
                  <a:pt x="3383280" y="783739"/>
                  <a:pt x="3383280" y="1250872"/>
                </a:cubicBezTo>
                <a:cubicBezTo>
                  <a:pt x="3383280" y="2185139"/>
                  <a:pt x="2625907" y="2942512"/>
                  <a:pt x="1691640" y="2942512"/>
                </a:cubicBezTo>
                <a:cubicBezTo>
                  <a:pt x="757373" y="2942512"/>
                  <a:pt x="0" y="2185139"/>
                  <a:pt x="0" y="1250872"/>
                </a:cubicBezTo>
                <a:cubicBezTo>
                  <a:pt x="0" y="783739"/>
                  <a:pt x="189344" y="360829"/>
                  <a:pt x="495470" y="54702"/>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object 9"/>
          <p:cNvSpPr txBox="1"/>
          <p:nvPr/>
        </p:nvSpPr>
        <p:spPr>
          <a:xfrm>
            <a:off x="1743201" y="2255011"/>
            <a:ext cx="9762999" cy="1460656"/>
          </a:xfrm>
          <a:prstGeom prst="rect">
            <a:avLst/>
          </a:prstGeom>
        </p:spPr>
        <p:txBody>
          <a:bodyPr vert="horz" wrap="square" lIns="0" tIns="12700" rIns="0" bIns="0" rtlCol="0">
            <a:spAutoFit/>
          </a:bodyPr>
          <a:lstStyle/>
          <a:p>
            <a:pPr marL="12700" marR="281305">
              <a:lnSpc>
                <a:spcPct val="147000"/>
              </a:lnSpc>
              <a:spcBef>
                <a:spcPts val="100"/>
              </a:spcBef>
            </a:pPr>
            <a:r>
              <a:rPr lang="es-ES" sz="1600">
                <a:latin typeface="Arial" pitchFamily="34" charset="0"/>
                <a:cs typeface="Arial" pitchFamily="34" charset="0"/>
              </a:rPr>
              <a:t>En la vigencia de normas para el óptimo funcionamiento del área quirúrgica los entrevistados coincidieron en tres aspectos: 1) no hay actualización sobre normativas, las más conocidas las normas ISO, 2) el quirófano no dispone de sistema de recirculación de gases y 3) se incumple la rotulación de dispositivos.</a:t>
            </a:r>
            <a:endParaRPr lang="es-EC">
              <a:latin typeface="Arial" pitchFamily="34" charset="0"/>
              <a:cs typeface="Arial" pitchFamily="34" charset="0"/>
            </a:endParaRPr>
          </a:p>
        </p:txBody>
      </p:sp>
      <p:sp>
        <p:nvSpPr>
          <p:cNvPr id="10" name="object 10"/>
          <p:cNvSpPr txBox="1"/>
          <p:nvPr/>
        </p:nvSpPr>
        <p:spPr>
          <a:xfrm>
            <a:off x="1743201" y="4056934"/>
            <a:ext cx="9591675" cy="1073243"/>
          </a:xfrm>
          <a:prstGeom prst="rect">
            <a:avLst/>
          </a:prstGeom>
        </p:spPr>
        <p:txBody>
          <a:bodyPr vert="horz" wrap="square" lIns="0" tIns="10795" rIns="0" bIns="0" rtlCol="0">
            <a:spAutoFit/>
          </a:bodyPr>
          <a:lstStyle/>
          <a:p>
            <a:pPr marL="12700" marR="5080">
              <a:lnSpc>
                <a:spcPct val="150000"/>
              </a:lnSpc>
              <a:spcBef>
                <a:spcPts val="85"/>
              </a:spcBef>
            </a:pPr>
            <a:r>
              <a:rPr lang="es-ES" sz="1600">
                <a:latin typeface="Arial" pitchFamily="34" charset="0"/>
                <a:cs typeface="Arial" pitchFamily="34" charset="0"/>
              </a:rPr>
              <a:t>Sin dejar de reconocer las limitaciones de la investigación no experimental, en el sentido de no poseer la fuerza de extrapolar los resultados, el diseño transversal con que se cumplió esta propuesta es el método más utilizado para aproximarnos a una realidad sanitaria.</a:t>
            </a:r>
            <a:endParaRPr lang="es-EC" sz="1600">
              <a:latin typeface="Arial" pitchFamily="34" charset="0"/>
              <a:cs typeface="Arial" pitchFamily="34" charset="0"/>
            </a:endParaRPr>
          </a:p>
        </p:txBody>
      </p:sp>
      <p:sp>
        <p:nvSpPr>
          <p:cNvPr id="4" name="object 4"/>
          <p:cNvSpPr txBox="1"/>
          <p:nvPr/>
        </p:nvSpPr>
        <p:spPr>
          <a:xfrm>
            <a:off x="1743202" y="945844"/>
            <a:ext cx="9458198" cy="321242"/>
          </a:xfrm>
          <a:prstGeom prst="rect">
            <a:avLst/>
          </a:prstGeom>
        </p:spPr>
        <p:txBody>
          <a:bodyPr vert="horz" wrap="square" lIns="0" tIns="13335" rIns="0" bIns="0" rtlCol="0">
            <a:spAutoFit/>
          </a:bodyPr>
          <a:lstStyle/>
          <a:p>
            <a:pPr marL="12700" algn="ctr">
              <a:spcBef>
                <a:spcPts val="105"/>
              </a:spcBef>
            </a:pPr>
            <a:r>
              <a:rPr sz="2000" b="1" spc="-5">
                <a:latin typeface="Carlito"/>
                <a:cs typeface="Carlito"/>
              </a:rPr>
              <a:t>DIS</a:t>
            </a:r>
            <a:r>
              <a:rPr sz="2000" b="1" spc="-10">
                <a:latin typeface="Carlito"/>
                <a:cs typeface="Carlito"/>
              </a:rPr>
              <a:t>C</a:t>
            </a:r>
            <a:r>
              <a:rPr sz="2000" b="1">
                <a:latin typeface="Carlito"/>
                <a:cs typeface="Carlito"/>
              </a:rPr>
              <a:t>USI</a:t>
            </a:r>
            <a:r>
              <a:rPr lang="es-EC" sz="2000" b="1">
                <a:latin typeface="Carlito"/>
                <a:cs typeface="Carlito"/>
              </a:rPr>
              <a:t>Ó</a:t>
            </a:r>
            <a:r>
              <a:rPr sz="2000" b="1">
                <a:latin typeface="Carlito"/>
                <a:cs typeface="Carlito"/>
              </a:rPr>
              <a:t>N</a:t>
            </a:r>
            <a:endParaRPr lang="es-EC" sz="2000">
              <a:latin typeface="Carlito"/>
              <a:cs typeface="Carlito"/>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object 5"/>
          <p:cNvSpPr txBox="1"/>
          <p:nvPr/>
        </p:nvSpPr>
        <p:spPr>
          <a:xfrm>
            <a:off x="1994916" y="4077665"/>
            <a:ext cx="7806055" cy="1308151"/>
          </a:xfrm>
          <a:prstGeom prst="rect">
            <a:avLst/>
          </a:prstGeom>
        </p:spPr>
        <p:txBody>
          <a:bodyPr vert="horz" lIns="91440" tIns="45720" rIns="91440" bIns="45720" rtlCol="0">
            <a:noAutofit/>
          </a:bodyPr>
          <a:lstStyle/>
          <a:p>
            <a:pPr marR="82550" algn="just">
              <a:lnSpc>
                <a:spcPct val="150000"/>
              </a:lnSpc>
              <a:spcBef>
                <a:spcPts val="1000"/>
              </a:spcBef>
            </a:pPr>
            <a:r>
              <a:rPr lang="en-US" sz="1600">
                <a:latin typeface="Arial" pitchFamily="34" charset="0"/>
                <a:cs typeface="Arial" pitchFamily="34" charset="0"/>
              </a:rPr>
              <a:t>Se </a:t>
            </a:r>
            <a:r>
              <a:rPr lang="en-US" sz="1600" err="1">
                <a:latin typeface="Arial" pitchFamily="34" charset="0"/>
                <a:cs typeface="Arial" pitchFamily="34" charset="0"/>
              </a:rPr>
              <a:t>registra</a:t>
            </a:r>
            <a:r>
              <a:rPr lang="en-US" sz="1600">
                <a:latin typeface="Arial" pitchFamily="34" charset="0"/>
                <a:cs typeface="Arial" pitchFamily="34" charset="0"/>
              </a:rPr>
              <a:t> </a:t>
            </a:r>
            <a:r>
              <a:rPr lang="en-US" sz="1600" err="1">
                <a:latin typeface="Arial" pitchFamily="34" charset="0"/>
                <a:cs typeface="Arial" pitchFamily="34" charset="0"/>
              </a:rPr>
              <a:t>bajo</a:t>
            </a:r>
            <a:r>
              <a:rPr lang="en-US" sz="1600">
                <a:latin typeface="Arial" pitchFamily="34" charset="0"/>
                <a:cs typeface="Arial" pitchFamily="34" charset="0"/>
              </a:rPr>
              <a:t> </a:t>
            </a:r>
            <a:r>
              <a:rPr lang="en-US" sz="1600" err="1">
                <a:latin typeface="Arial" pitchFamily="34" charset="0"/>
                <a:cs typeface="Arial" pitchFamily="34" charset="0"/>
              </a:rPr>
              <a:t>incumplimiento</a:t>
            </a:r>
            <a:r>
              <a:rPr lang="en-US" sz="1600">
                <a:latin typeface="Arial" pitchFamily="34" charset="0"/>
                <a:cs typeface="Arial" pitchFamily="34" charset="0"/>
              </a:rPr>
              <a:t> de </a:t>
            </a:r>
            <a:r>
              <a:rPr lang="en-US" sz="1600" err="1">
                <a:latin typeface="Arial" pitchFamily="34" charset="0"/>
                <a:cs typeface="Arial" pitchFamily="34" charset="0"/>
              </a:rPr>
              <a:t>normas</a:t>
            </a:r>
            <a:r>
              <a:rPr lang="en-US" sz="1600">
                <a:latin typeface="Arial" pitchFamily="34" charset="0"/>
                <a:cs typeface="Arial" pitchFamily="34" charset="0"/>
              </a:rPr>
              <a:t> </a:t>
            </a:r>
            <a:r>
              <a:rPr lang="en-US" sz="1600" err="1">
                <a:latin typeface="Arial" pitchFamily="34" charset="0"/>
                <a:cs typeface="Arial" pitchFamily="34" charset="0"/>
              </a:rPr>
              <a:t>mínimas</a:t>
            </a:r>
            <a:r>
              <a:rPr lang="en-US" sz="1600">
                <a:latin typeface="Arial" pitchFamily="34" charset="0"/>
                <a:cs typeface="Arial" pitchFamily="34" charset="0"/>
              </a:rPr>
              <a:t> y </a:t>
            </a:r>
            <a:r>
              <a:rPr lang="en-US" sz="1600" err="1">
                <a:latin typeface="Arial" pitchFamily="34" charset="0"/>
                <a:cs typeface="Arial" pitchFamily="34" charset="0"/>
              </a:rPr>
              <a:t>destaca</a:t>
            </a:r>
            <a:r>
              <a:rPr lang="en-US" sz="1600">
                <a:latin typeface="Arial" pitchFamily="34" charset="0"/>
                <a:cs typeface="Arial" pitchFamily="34" charset="0"/>
              </a:rPr>
              <a:t> la </a:t>
            </a:r>
            <a:r>
              <a:rPr lang="en-US" sz="1600" err="1">
                <a:latin typeface="Arial" pitchFamily="34" charset="0"/>
                <a:cs typeface="Arial" pitchFamily="34" charset="0"/>
              </a:rPr>
              <a:t>ausencia</a:t>
            </a:r>
            <a:r>
              <a:rPr lang="en-US" sz="1600">
                <a:latin typeface="Arial" pitchFamily="34" charset="0"/>
                <a:cs typeface="Arial" pitchFamily="34" charset="0"/>
              </a:rPr>
              <a:t> del </a:t>
            </a:r>
            <a:r>
              <a:rPr lang="en-US" sz="1600" err="1">
                <a:latin typeface="Arial" pitchFamily="34" charset="0"/>
                <a:cs typeface="Arial" pitchFamily="34" charset="0"/>
              </a:rPr>
              <a:t>dosímetro</a:t>
            </a:r>
            <a:r>
              <a:rPr lang="en-US" sz="1600">
                <a:latin typeface="Arial" pitchFamily="34" charset="0"/>
                <a:cs typeface="Arial" pitchFamily="34" charset="0"/>
              </a:rPr>
              <a:t>, </a:t>
            </a:r>
            <a:r>
              <a:rPr lang="en-US" sz="1600" err="1">
                <a:latin typeface="Arial" pitchFamily="34" charset="0"/>
                <a:cs typeface="Arial" pitchFamily="34" charset="0"/>
              </a:rPr>
              <a:t>dispositivo</a:t>
            </a:r>
            <a:r>
              <a:rPr lang="en-US" sz="1600">
                <a:latin typeface="Arial" pitchFamily="34" charset="0"/>
                <a:cs typeface="Arial" pitchFamily="34" charset="0"/>
              </a:rPr>
              <a:t> </a:t>
            </a:r>
            <a:r>
              <a:rPr lang="en-US" sz="1600" err="1">
                <a:latin typeface="Arial" pitchFamily="34" charset="0"/>
                <a:cs typeface="Arial" pitchFamily="34" charset="0"/>
              </a:rPr>
              <a:t>obligatorio</a:t>
            </a:r>
            <a:r>
              <a:rPr lang="en-US" sz="1600">
                <a:latin typeface="Arial" pitchFamily="34" charset="0"/>
                <a:cs typeface="Arial" pitchFamily="34" charset="0"/>
              </a:rPr>
              <a:t> </a:t>
            </a:r>
            <a:r>
              <a:rPr lang="en-US" sz="1600" err="1">
                <a:latin typeface="Arial" pitchFamily="34" charset="0"/>
                <a:cs typeface="Arial" pitchFamily="34" charset="0"/>
              </a:rPr>
              <a:t>para</a:t>
            </a:r>
            <a:r>
              <a:rPr lang="en-US" sz="1600">
                <a:latin typeface="Arial" pitchFamily="34" charset="0"/>
                <a:cs typeface="Arial" pitchFamily="34" charset="0"/>
              </a:rPr>
              <a:t> </a:t>
            </a:r>
            <a:r>
              <a:rPr lang="en-US" sz="1600" err="1">
                <a:latin typeface="Arial" pitchFamily="34" charset="0"/>
                <a:cs typeface="Arial" pitchFamily="34" charset="0"/>
              </a:rPr>
              <a:t>cuantificar</a:t>
            </a:r>
            <a:r>
              <a:rPr lang="en-US" sz="1600">
                <a:latin typeface="Arial" pitchFamily="34" charset="0"/>
                <a:cs typeface="Arial" pitchFamily="34" charset="0"/>
              </a:rPr>
              <a:t> </a:t>
            </a:r>
            <a:r>
              <a:rPr lang="en-US" sz="1600" err="1">
                <a:latin typeface="Arial" pitchFamily="34" charset="0"/>
                <a:cs typeface="Arial" pitchFamily="34" charset="0"/>
              </a:rPr>
              <a:t>las</a:t>
            </a:r>
            <a:r>
              <a:rPr lang="en-US" sz="1600">
                <a:latin typeface="Arial" pitchFamily="34" charset="0"/>
                <a:cs typeface="Arial" pitchFamily="34" charset="0"/>
              </a:rPr>
              <a:t> </a:t>
            </a:r>
            <a:r>
              <a:rPr lang="en-US" sz="1600" err="1">
                <a:latin typeface="Arial" pitchFamily="34" charset="0"/>
                <a:cs typeface="Arial" pitchFamily="34" charset="0"/>
              </a:rPr>
              <a:t>radiaciones</a:t>
            </a:r>
            <a:r>
              <a:rPr lang="en-US" sz="1600">
                <a:latin typeface="Arial" pitchFamily="34" charset="0"/>
                <a:cs typeface="Arial" pitchFamily="34" charset="0"/>
              </a:rPr>
              <a:t> </a:t>
            </a:r>
            <a:r>
              <a:rPr lang="en-US" sz="1600" err="1">
                <a:latin typeface="Arial" pitchFamily="34" charset="0"/>
                <a:cs typeface="Arial" pitchFamily="34" charset="0"/>
              </a:rPr>
              <a:t>ionizantes</a:t>
            </a:r>
            <a:r>
              <a:rPr lang="en-US" sz="1600">
                <a:latin typeface="Arial" pitchFamily="34" charset="0"/>
                <a:cs typeface="Arial" pitchFamily="34" charset="0"/>
              </a:rPr>
              <a:t> </a:t>
            </a:r>
            <a:r>
              <a:rPr lang="en-US" sz="1600" err="1">
                <a:latin typeface="Arial" pitchFamily="34" charset="0"/>
                <a:cs typeface="Arial" pitchFamily="34" charset="0"/>
              </a:rPr>
              <a:t>cuando</a:t>
            </a:r>
            <a:r>
              <a:rPr lang="en-US" sz="1600">
                <a:latin typeface="Arial" pitchFamily="34" charset="0"/>
                <a:cs typeface="Arial" pitchFamily="34" charset="0"/>
              </a:rPr>
              <a:t> se </a:t>
            </a:r>
            <a:r>
              <a:rPr lang="en-US" sz="1600" err="1">
                <a:latin typeface="Arial" pitchFamily="34" charset="0"/>
                <a:cs typeface="Arial" pitchFamily="34" charset="0"/>
              </a:rPr>
              <a:t>labora</a:t>
            </a:r>
            <a:r>
              <a:rPr lang="en-US" sz="1600">
                <a:latin typeface="Arial" pitchFamily="34" charset="0"/>
                <a:cs typeface="Arial" pitchFamily="34" charset="0"/>
              </a:rPr>
              <a:t> en </a:t>
            </a:r>
            <a:r>
              <a:rPr lang="en-US" sz="1600" err="1">
                <a:latin typeface="Arial" pitchFamily="34" charset="0"/>
                <a:cs typeface="Arial" pitchFamily="34" charset="0"/>
              </a:rPr>
              <a:t>áreas</a:t>
            </a:r>
            <a:r>
              <a:rPr lang="en-US" sz="1600">
                <a:latin typeface="Arial" pitchFamily="34" charset="0"/>
                <a:cs typeface="Arial" pitchFamily="34" charset="0"/>
              </a:rPr>
              <a:t> </a:t>
            </a:r>
            <a:r>
              <a:rPr lang="en-US" sz="1600" err="1">
                <a:latin typeface="Arial" pitchFamily="34" charset="0"/>
                <a:cs typeface="Arial" pitchFamily="34" charset="0"/>
              </a:rPr>
              <a:t>expuestas</a:t>
            </a:r>
            <a:r>
              <a:rPr lang="en-US" sz="1600">
                <a:latin typeface="Arial" pitchFamily="34" charset="0"/>
                <a:cs typeface="Arial" pitchFamily="34" charset="0"/>
              </a:rPr>
              <a:t>.</a:t>
            </a:r>
          </a:p>
        </p:txBody>
      </p:sp>
      <p:sp>
        <p:nvSpPr>
          <p:cNvPr id="33"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Shape 36">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6" name="object 4"/>
          <p:cNvSpPr txBox="1"/>
          <p:nvPr/>
        </p:nvSpPr>
        <p:spPr>
          <a:xfrm>
            <a:off x="4920234" y="945845"/>
            <a:ext cx="2775966" cy="331470"/>
          </a:xfrm>
          <a:prstGeom prst="rect">
            <a:avLst/>
          </a:prstGeom>
        </p:spPr>
        <p:txBody>
          <a:bodyPr vert="horz" wrap="square" lIns="0" tIns="13335" rIns="0" bIns="0" rtlCol="0">
            <a:spAutoFit/>
          </a:bodyPr>
          <a:lstStyle/>
          <a:p>
            <a:pPr marL="12700">
              <a:spcBef>
                <a:spcPts val="105"/>
              </a:spcBef>
            </a:pPr>
            <a:r>
              <a:rPr sz="2000" b="1" spc="-10">
                <a:latin typeface="Carlito"/>
                <a:cs typeface="Carlito"/>
              </a:rPr>
              <a:t>CONCLUSIONES</a:t>
            </a:r>
            <a:endParaRPr lang="es-EC" sz="2000">
              <a:latin typeface="Carlito"/>
              <a:cs typeface="Carlito"/>
            </a:endParaRPr>
          </a:p>
        </p:txBody>
      </p:sp>
      <p:sp>
        <p:nvSpPr>
          <p:cNvPr id="4" name="object 4"/>
          <p:cNvSpPr txBox="1"/>
          <p:nvPr/>
        </p:nvSpPr>
        <p:spPr>
          <a:xfrm>
            <a:off x="1994916" y="1920239"/>
            <a:ext cx="7806055" cy="952184"/>
          </a:xfrm>
          <a:prstGeom prst="rect">
            <a:avLst/>
          </a:prstGeom>
          <a:noFill/>
          <a:ln w="15240">
            <a:noFill/>
          </a:ln>
        </p:spPr>
        <p:txBody>
          <a:bodyPr vert="horz" wrap="square" lIns="0" tIns="28575" rIns="0" bIns="0" rtlCol="0">
            <a:spAutoFit/>
          </a:bodyPr>
          <a:lstStyle/>
          <a:p>
            <a:pPr marL="92075" marR="81915" algn="just">
              <a:lnSpc>
                <a:spcPct val="100299"/>
              </a:lnSpc>
              <a:spcBef>
                <a:spcPts val="225"/>
              </a:spcBef>
            </a:pPr>
            <a:r>
              <a:rPr lang="es-ES" sz="2000" dirty="0"/>
              <a:t>Se identifican como condiciones de riesgo laboral a los accidentes con </a:t>
            </a:r>
            <a:r>
              <a:rPr lang="es-ES" sz="2000" dirty="0" err="1"/>
              <a:t>cortopunzantes</a:t>
            </a:r>
            <a:r>
              <a:rPr lang="es-ES" sz="2000" dirty="0"/>
              <a:t>, producción excesiva de neblinas, vapores, humo quirúrgico, ruidos y gases en el ambiente.</a:t>
            </a:r>
            <a:endParaRPr sz="2000" dirty="0">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object 6"/>
          <p:cNvSpPr txBox="1"/>
          <p:nvPr/>
        </p:nvSpPr>
        <p:spPr>
          <a:xfrm>
            <a:off x="8842248" y="4078224"/>
            <a:ext cx="2926080" cy="1307592"/>
          </a:xfrm>
          <a:prstGeom prst="rect">
            <a:avLst/>
          </a:prstGeom>
        </p:spPr>
        <p:txBody>
          <a:bodyPr vert="horz" lIns="91440" tIns="45720" rIns="91440" bIns="45720" rtlCol="0">
            <a:normAutofit/>
          </a:bodyPr>
          <a:lstStyle/>
          <a:p>
            <a:pPr marR="82550">
              <a:lnSpc>
                <a:spcPct val="90000"/>
              </a:lnSpc>
              <a:spcBef>
                <a:spcPts val="1000"/>
              </a:spcBef>
            </a:pPr>
            <a:endParaRPr lang="en-US" sz="1400"/>
          </a:p>
        </p:txBody>
      </p:sp>
      <p:sp>
        <p:nvSpPr>
          <p:cNvPr id="34"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Shape 37">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7" name="object 7"/>
          <p:cNvSpPr txBox="1"/>
          <p:nvPr/>
        </p:nvSpPr>
        <p:spPr>
          <a:xfrm>
            <a:off x="2057400" y="1828800"/>
            <a:ext cx="8604776" cy="1248419"/>
          </a:xfrm>
          <a:prstGeom prst="rect">
            <a:avLst/>
          </a:prstGeom>
          <a:solidFill>
            <a:srgbClr val="FFFFFF"/>
          </a:solidFill>
          <a:ln w="15240">
            <a:noFill/>
          </a:ln>
        </p:spPr>
        <p:txBody>
          <a:bodyPr vert="horz" wrap="square" lIns="0" tIns="17145" rIns="0" bIns="0" rtlCol="0">
            <a:spAutoFit/>
          </a:bodyPr>
          <a:lstStyle/>
          <a:p>
            <a:pPr marL="179388" algn="just">
              <a:spcAft>
                <a:spcPts val="600"/>
              </a:spcAft>
            </a:pPr>
            <a:r>
              <a:rPr lang="es-ES" sz="2000" dirty="0"/>
              <a:t>Estos resultados, con certeza, pueden generar premisas de trabajo técnico en SSO del área de quirófano del Dispensario Central IESS Quito No 1 y orientar la realización de investigaciones más amplias o en unidades médicas de mayor complejidad.</a:t>
            </a:r>
            <a:endParaRPr lang="es-EC" sz="2000" dirty="0"/>
          </a:p>
        </p:txBody>
      </p:sp>
      <p:sp>
        <p:nvSpPr>
          <p:cNvPr id="4" name="object 4"/>
          <p:cNvSpPr txBox="1"/>
          <p:nvPr/>
        </p:nvSpPr>
        <p:spPr>
          <a:xfrm>
            <a:off x="2057401" y="945845"/>
            <a:ext cx="8604776" cy="331470"/>
          </a:xfrm>
          <a:prstGeom prst="rect">
            <a:avLst/>
          </a:prstGeom>
        </p:spPr>
        <p:txBody>
          <a:bodyPr vert="horz" wrap="square" lIns="0" tIns="13335" rIns="0" bIns="0" rtlCol="0">
            <a:spAutoFit/>
          </a:bodyPr>
          <a:lstStyle/>
          <a:p>
            <a:pPr marL="12700" algn="ctr">
              <a:spcBef>
                <a:spcPts val="105"/>
              </a:spcBef>
            </a:pPr>
            <a:r>
              <a:rPr sz="2000" b="1" spc="-10">
                <a:latin typeface="Carlito"/>
                <a:cs typeface="Carlito"/>
              </a:rPr>
              <a:t>CONCLUSIONES</a:t>
            </a:r>
            <a:endParaRPr lang="es-EC" sz="2000">
              <a:latin typeface="Carlito"/>
              <a:cs typeface="Carlito"/>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2" name="Freeform: Shape 21">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n 3" descr="Texto&#10;&#10;Descripción generada automáticamente">
            <a:extLst>
              <a:ext uri="{FF2B5EF4-FFF2-40B4-BE49-F238E27FC236}">
                <a16:creationId xmlns:a16="http://schemas.microsoft.com/office/drawing/2014/main" id="{EA3E2D20-7D9B-6348-BC5D-2FED7EE43083}"/>
              </a:ext>
            </a:extLst>
          </p:cNvPr>
          <p:cNvPicPr>
            <a:picLocks noChangeAspect="1"/>
          </p:cNvPicPr>
          <p:nvPr/>
        </p:nvPicPr>
        <p:blipFill rotWithShape="1">
          <a:blip r:embed="rId3">
            <a:extLst>
              <a:ext uri="{28A0092B-C50C-407E-A947-70E740481C1C}">
                <a14:useLocalDpi xmlns:a14="http://schemas.microsoft.com/office/drawing/2010/main" val="0"/>
              </a:ext>
            </a:extLst>
          </a:blip>
          <a:srcRect l="117" r="2" b="2"/>
          <a:stretch/>
        </p:blipFill>
        <p:spPr>
          <a:xfrm>
            <a:off x="3236181" y="1741821"/>
            <a:ext cx="5462546" cy="34180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AB486EAD-5FB0-4804-9C9B-47E6E058EC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54">
            <a:extLst>
              <a:ext uri="{FF2B5EF4-FFF2-40B4-BE49-F238E27FC236}">
                <a16:creationId xmlns:a16="http://schemas.microsoft.com/office/drawing/2014/main" id="{F97994D4-82A6-4497-A008-523C6535BA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56" name="Freeform 5">
              <a:extLst>
                <a:ext uri="{FF2B5EF4-FFF2-40B4-BE49-F238E27FC236}">
                  <a16:creationId xmlns:a16="http://schemas.microsoft.com/office/drawing/2014/main" id="{FCFC57EF-1896-4DF2-9961-827413A80F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6">
              <a:extLst>
                <a:ext uri="{FF2B5EF4-FFF2-40B4-BE49-F238E27FC236}">
                  <a16:creationId xmlns:a16="http://schemas.microsoft.com/office/drawing/2014/main" id="{0A8DCB3B-0DFB-4E57-BC37-AF4DDB9C53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7">
              <a:extLst>
                <a:ext uri="{FF2B5EF4-FFF2-40B4-BE49-F238E27FC236}">
                  <a16:creationId xmlns:a16="http://schemas.microsoft.com/office/drawing/2014/main" id="{90CF7BAB-0B9A-4DE7-B51C-E5C38D1F05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8">
              <a:extLst>
                <a:ext uri="{FF2B5EF4-FFF2-40B4-BE49-F238E27FC236}">
                  <a16:creationId xmlns:a16="http://schemas.microsoft.com/office/drawing/2014/main" id="{12FF5020-C21B-4356-8226-5E63EFED2E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9">
              <a:extLst>
                <a:ext uri="{FF2B5EF4-FFF2-40B4-BE49-F238E27FC236}">
                  <a16:creationId xmlns:a16="http://schemas.microsoft.com/office/drawing/2014/main" id="{E4B1F20A-CA2F-4272-BC96-EFF6411504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10">
              <a:extLst>
                <a:ext uri="{FF2B5EF4-FFF2-40B4-BE49-F238E27FC236}">
                  <a16:creationId xmlns:a16="http://schemas.microsoft.com/office/drawing/2014/main" id="{F8A7B651-F1DD-472E-9648-01CBC6442B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11">
              <a:extLst>
                <a:ext uri="{FF2B5EF4-FFF2-40B4-BE49-F238E27FC236}">
                  <a16:creationId xmlns:a16="http://schemas.microsoft.com/office/drawing/2014/main" id="{57A112E9-C7DF-41D9-AB34-2A57CFCF57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12">
              <a:extLst>
                <a:ext uri="{FF2B5EF4-FFF2-40B4-BE49-F238E27FC236}">
                  <a16:creationId xmlns:a16="http://schemas.microsoft.com/office/drawing/2014/main" id="{F1002F06-78D9-4E05-8D4A-DC37784656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13">
              <a:extLst>
                <a:ext uri="{FF2B5EF4-FFF2-40B4-BE49-F238E27FC236}">
                  <a16:creationId xmlns:a16="http://schemas.microsoft.com/office/drawing/2014/main" id="{93646C90-203E-47E4-B9F7-D71C6CF0F5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Freeform 14">
              <a:extLst>
                <a:ext uri="{FF2B5EF4-FFF2-40B4-BE49-F238E27FC236}">
                  <a16:creationId xmlns:a16="http://schemas.microsoft.com/office/drawing/2014/main" id="{3DD876C9-6011-4DC6-B120-861286B8BD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Freeform 15">
              <a:extLst>
                <a:ext uri="{FF2B5EF4-FFF2-40B4-BE49-F238E27FC236}">
                  <a16:creationId xmlns:a16="http://schemas.microsoft.com/office/drawing/2014/main" id="{18B065AD-CF9B-48A0-8B2E-EECF5509AC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Freeform 16">
              <a:extLst>
                <a:ext uri="{FF2B5EF4-FFF2-40B4-BE49-F238E27FC236}">
                  <a16:creationId xmlns:a16="http://schemas.microsoft.com/office/drawing/2014/main" id="{E171CA00-2B4A-4CE1-8813-06D399ABA6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Freeform 17">
              <a:extLst>
                <a:ext uri="{FF2B5EF4-FFF2-40B4-BE49-F238E27FC236}">
                  <a16:creationId xmlns:a16="http://schemas.microsoft.com/office/drawing/2014/main" id="{25AFC3EA-49AB-4D32-8CD7-EF5109CFB4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Freeform 18">
              <a:extLst>
                <a:ext uri="{FF2B5EF4-FFF2-40B4-BE49-F238E27FC236}">
                  <a16:creationId xmlns:a16="http://schemas.microsoft.com/office/drawing/2014/main" id="{25AA3FF3-79F4-4E28-B1FC-7C65A76EE0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19">
              <a:extLst>
                <a:ext uri="{FF2B5EF4-FFF2-40B4-BE49-F238E27FC236}">
                  <a16:creationId xmlns:a16="http://schemas.microsoft.com/office/drawing/2014/main" id="{883D0E37-CDD3-4E06-A69B-927B4F4240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Freeform 20">
              <a:extLst>
                <a:ext uri="{FF2B5EF4-FFF2-40B4-BE49-F238E27FC236}">
                  <a16:creationId xmlns:a16="http://schemas.microsoft.com/office/drawing/2014/main" id="{4CC6B186-44C3-4BEB-B48E-B0A96693B4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21">
              <a:extLst>
                <a:ext uri="{FF2B5EF4-FFF2-40B4-BE49-F238E27FC236}">
                  <a16:creationId xmlns:a16="http://schemas.microsoft.com/office/drawing/2014/main" id="{6E892143-A65F-4075-ABC7-606C60EA0C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22">
              <a:extLst>
                <a:ext uri="{FF2B5EF4-FFF2-40B4-BE49-F238E27FC236}">
                  <a16:creationId xmlns:a16="http://schemas.microsoft.com/office/drawing/2014/main" id="{E03A1150-7001-4F8E-9DBD-BC5871EFF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23">
              <a:extLst>
                <a:ext uri="{FF2B5EF4-FFF2-40B4-BE49-F238E27FC236}">
                  <a16:creationId xmlns:a16="http://schemas.microsoft.com/office/drawing/2014/main" id="{693691C8-2594-4D88-B8BF-C39A01D004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76" name="Group 75">
            <a:extLst>
              <a:ext uri="{FF2B5EF4-FFF2-40B4-BE49-F238E27FC236}">
                <a16:creationId xmlns:a16="http://schemas.microsoft.com/office/drawing/2014/main" id="{28919D57-A69F-4F84-A715-8D4F6F5587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4206292"/>
            <a:ext cx="12192755" cy="1771275"/>
            <a:chOff x="1" y="3893141"/>
            <a:chExt cx="12192755" cy="1771275"/>
          </a:xfrm>
        </p:grpSpPr>
        <p:sp>
          <p:nvSpPr>
            <p:cNvPr id="77" name="Isosceles Triangle 39">
              <a:extLst>
                <a:ext uri="{FF2B5EF4-FFF2-40B4-BE49-F238E27FC236}">
                  <a16:creationId xmlns:a16="http://schemas.microsoft.com/office/drawing/2014/main" id="{F12B9C60-0B52-41AF-A8D7-1CC57DE0F2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53B17761-953A-4DC3-BDD0-1C4ACE7F0A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3893141"/>
              <a:ext cx="12192755" cy="1420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10 Rectángulo"/>
          <p:cNvSpPr/>
          <p:nvPr/>
        </p:nvSpPr>
        <p:spPr>
          <a:xfrm>
            <a:off x="580909" y="5814774"/>
            <a:ext cx="11199243" cy="907941"/>
          </a:xfrm>
          <a:prstGeom prst="rect">
            <a:avLst/>
          </a:prstGeom>
        </p:spPr>
        <p:txBody>
          <a:bodyPr wrap="square">
            <a:spAutoFit/>
          </a:bodyPr>
          <a:lstStyle/>
          <a:p>
            <a:pPr>
              <a:spcAft>
                <a:spcPts val="600"/>
              </a:spcAft>
            </a:pPr>
            <a:r>
              <a:rPr lang="es-ES" sz="1600">
                <a:latin typeface="Arial" pitchFamily="34" charset="0"/>
                <a:cs typeface="Arial" pitchFamily="34" charset="0"/>
              </a:rPr>
              <a:t>1.</a:t>
            </a:r>
            <a:r>
              <a:rPr lang="es-EC" sz="1600">
                <a:latin typeface="Arial" pitchFamily="34" charset="0"/>
                <a:cs typeface="Arial" pitchFamily="34" charset="0"/>
              </a:rPr>
              <a:t> </a:t>
            </a:r>
            <a:r>
              <a:rPr lang="en-US" sz="1600">
                <a:latin typeface="Arial" pitchFamily="34" charset="0"/>
                <a:cs typeface="Arial" pitchFamily="34" charset="0"/>
              </a:rPr>
              <a:t>Catanzarite T, Tan-Kim J, Whitcomb EL, Menefee S. Ergonomics in Surgery: A Review. </a:t>
            </a:r>
            <a:r>
              <a:rPr lang="es-ES" sz="1600">
                <a:latin typeface="Arial" pitchFamily="34" charset="0"/>
                <a:cs typeface="Arial" pitchFamily="34" charset="0"/>
              </a:rPr>
              <a:t>Female Pelvic Med Reconstr Surg. 2018 Jan/Feb; 24(1): p. 1-12.</a:t>
            </a:r>
            <a:endParaRPr lang="es-EC" sz="1600">
              <a:latin typeface="Arial" pitchFamily="34" charset="0"/>
              <a:cs typeface="Arial" pitchFamily="34" charset="0"/>
            </a:endParaRPr>
          </a:p>
          <a:p>
            <a:pPr>
              <a:spcAft>
                <a:spcPts val="600"/>
              </a:spcAft>
            </a:pPr>
            <a:r>
              <a:rPr lang="es-ES" sz="1600">
                <a:latin typeface="Arial" pitchFamily="34" charset="0"/>
                <a:cs typeface="Arial" pitchFamily="34" charset="0"/>
              </a:rPr>
              <a:t>2.</a:t>
            </a:r>
            <a:r>
              <a:rPr lang="es-EC" sz="1600">
                <a:latin typeface="Arial" pitchFamily="34" charset="0"/>
                <a:cs typeface="Arial" pitchFamily="34" charset="0"/>
              </a:rPr>
              <a:t> </a:t>
            </a:r>
            <a:r>
              <a:rPr lang="es-ES" sz="1600">
                <a:latin typeface="Arial" pitchFamily="34" charset="0"/>
                <a:cs typeface="Arial" pitchFamily="34" charset="0"/>
              </a:rPr>
              <a:t>Mora M. El riesgo laboral en tiempos de globalización. Estudios Sociológicos. 2003; 21(63): p. 643-66.</a:t>
            </a:r>
            <a:endParaRPr lang="es-EC">
              <a:latin typeface="Arial" pitchFamily="34" charset="0"/>
              <a:cs typeface="Arial" pitchFamily="34" charset="0"/>
            </a:endParaRPr>
          </a:p>
        </p:txBody>
      </p:sp>
      <p:sp>
        <p:nvSpPr>
          <p:cNvPr id="3" name="object 3"/>
          <p:cNvSpPr txBox="1"/>
          <p:nvPr/>
        </p:nvSpPr>
        <p:spPr>
          <a:xfrm>
            <a:off x="1773555" y="1981200"/>
            <a:ext cx="8742045" cy="1140056"/>
          </a:xfrm>
          <a:prstGeom prst="rect">
            <a:avLst/>
          </a:prstGeom>
          <a:solidFill>
            <a:srgbClr val="F7CF9E"/>
          </a:solidFill>
          <a:ln w="9144">
            <a:solidFill>
              <a:srgbClr val="AE3923"/>
            </a:solidFill>
          </a:ln>
        </p:spPr>
        <p:txBody>
          <a:bodyPr vert="horz" wrap="square" lIns="0" tIns="31750" rIns="0" bIns="0" rtlCol="0">
            <a:spAutoFit/>
          </a:bodyPr>
          <a:lstStyle/>
          <a:p>
            <a:pPr algn="just">
              <a:spcAft>
                <a:spcPts val="600"/>
              </a:spcAft>
            </a:pPr>
            <a:r>
              <a:rPr lang="es-ES"/>
              <a:t>Para entender lo que es un riesgo se debe partir de su definición que está dado como la probabilidad de que suceda un evento, impacto o consecuencia adversos. En este sentido, la palabra más importante es probabilidad, lo que indica que el riesgo para una persona puede disminuirse si se toman las medidas pertinentes.(2).</a:t>
            </a:r>
            <a:endParaRPr lang="es-EC" sz="1000">
              <a:latin typeface="Arial"/>
              <a:cs typeface="Arial"/>
            </a:endParaRPr>
          </a:p>
        </p:txBody>
      </p:sp>
      <p:sp>
        <p:nvSpPr>
          <p:cNvPr id="7" name="object 7"/>
          <p:cNvSpPr txBox="1"/>
          <p:nvPr/>
        </p:nvSpPr>
        <p:spPr>
          <a:xfrm>
            <a:off x="1683983" y="4435187"/>
            <a:ext cx="8833654" cy="1127413"/>
          </a:xfrm>
          <a:prstGeom prst="rect">
            <a:avLst/>
          </a:prstGeom>
        </p:spPr>
        <p:txBody>
          <a:bodyPr vert="horz" lIns="91440" tIns="45720" rIns="91440" bIns="45720" rtlCol="0">
            <a:noAutofit/>
          </a:bodyPr>
          <a:lstStyle/>
          <a:p>
            <a:pPr algn="ctr">
              <a:lnSpc>
                <a:spcPct val="90000"/>
              </a:lnSpc>
              <a:spcBef>
                <a:spcPts val="1000"/>
              </a:spcBef>
            </a:pPr>
            <a:r>
              <a:rPr lang="en-US" sz="1600" kern="1200" dirty="0">
                <a:solidFill>
                  <a:srgbClr val="FFFFFF"/>
                </a:solidFill>
                <a:latin typeface="Arial" pitchFamily="34" charset="0"/>
                <a:cs typeface="Arial" pitchFamily="34" charset="0"/>
              </a:rPr>
              <a:t>Toda </a:t>
            </a:r>
            <a:r>
              <a:rPr lang="en-US" sz="1600" kern="1200" dirty="0" err="1">
                <a:solidFill>
                  <a:srgbClr val="FFFFFF"/>
                </a:solidFill>
                <a:latin typeface="Arial" pitchFamily="34" charset="0"/>
                <a:cs typeface="Arial" pitchFamily="34" charset="0"/>
              </a:rPr>
              <a:t>profesión</a:t>
            </a:r>
            <a:r>
              <a:rPr lang="en-US" sz="1600" kern="1200" dirty="0">
                <a:solidFill>
                  <a:srgbClr val="FFFFFF"/>
                </a:solidFill>
                <a:latin typeface="Arial" pitchFamily="34" charset="0"/>
                <a:cs typeface="Arial" pitchFamily="34" charset="0"/>
              </a:rPr>
              <a:t> </a:t>
            </a:r>
            <a:r>
              <a:rPr lang="en-US" sz="1600" kern="1200" dirty="0" err="1">
                <a:solidFill>
                  <a:srgbClr val="FFFFFF"/>
                </a:solidFill>
                <a:latin typeface="Arial" pitchFamily="34" charset="0"/>
                <a:cs typeface="Arial" pitchFamily="34" charset="0"/>
              </a:rPr>
              <a:t>acarrea</a:t>
            </a:r>
            <a:r>
              <a:rPr lang="en-US" sz="1600" kern="1200" dirty="0">
                <a:solidFill>
                  <a:srgbClr val="FFFFFF"/>
                </a:solidFill>
                <a:latin typeface="Arial" pitchFamily="34" charset="0"/>
                <a:cs typeface="Arial" pitchFamily="34" charset="0"/>
              </a:rPr>
              <a:t> </a:t>
            </a:r>
            <a:r>
              <a:rPr lang="en-US" sz="1600" kern="1200" dirty="0" err="1">
                <a:solidFill>
                  <a:srgbClr val="FFFFFF"/>
                </a:solidFill>
                <a:latin typeface="Arial" pitchFamily="34" charset="0"/>
                <a:cs typeface="Arial" pitchFamily="34" charset="0"/>
              </a:rPr>
              <a:t>riesgos</a:t>
            </a:r>
            <a:r>
              <a:rPr lang="en-US" sz="1600" kern="1200" dirty="0">
                <a:solidFill>
                  <a:srgbClr val="FFFFFF"/>
                </a:solidFill>
                <a:latin typeface="Arial" pitchFamily="34" charset="0"/>
                <a:cs typeface="Arial" pitchFamily="34" charset="0"/>
              </a:rPr>
              <a:t> que </a:t>
            </a:r>
            <a:r>
              <a:rPr lang="en-US" sz="1600" kern="1200" dirty="0" err="1">
                <a:solidFill>
                  <a:srgbClr val="FFFFFF"/>
                </a:solidFill>
                <a:latin typeface="Arial" pitchFamily="34" charset="0"/>
                <a:cs typeface="Arial" pitchFamily="34" charset="0"/>
              </a:rPr>
              <a:t>pueden</a:t>
            </a:r>
            <a:r>
              <a:rPr lang="en-US" sz="1600" kern="1200" dirty="0">
                <a:solidFill>
                  <a:srgbClr val="FFFFFF"/>
                </a:solidFill>
                <a:latin typeface="Arial" pitchFamily="34" charset="0"/>
                <a:cs typeface="Arial" pitchFamily="34" charset="0"/>
              </a:rPr>
              <a:t> </a:t>
            </a:r>
            <a:r>
              <a:rPr lang="en-US" sz="1600" kern="1200" dirty="0" err="1">
                <a:solidFill>
                  <a:srgbClr val="FFFFFF"/>
                </a:solidFill>
                <a:latin typeface="Arial" pitchFamily="34" charset="0"/>
                <a:cs typeface="Arial" pitchFamily="34" charset="0"/>
              </a:rPr>
              <a:t>afectar</a:t>
            </a:r>
            <a:r>
              <a:rPr lang="en-US" sz="1600" kern="1200" dirty="0">
                <a:solidFill>
                  <a:srgbClr val="FFFFFF"/>
                </a:solidFill>
                <a:latin typeface="Arial" pitchFamily="34" charset="0"/>
                <a:cs typeface="Arial" pitchFamily="34" charset="0"/>
              </a:rPr>
              <a:t> la </a:t>
            </a:r>
            <a:r>
              <a:rPr lang="en-US" sz="1600" kern="1200" dirty="0" err="1">
                <a:solidFill>
                  <a:srgbClr val="FFFFFF"/>
                </a:solidFill>
                <a:latin typeface="Arial" pitchFamily="34" charset="0"/>
                <a:cs typeface="Arial" pitchFamily="34" charset="0"/>
              </a:rPr>
              <a:t>salud</a:t>
            </a:r>
            <a:r>
              <a:rPr lang="en-US" sz="1600" kern="1200" dirty="0">
                <a:solidFill>
                  <a:srgbClr val="FFFFFF"/>
                </a:solidFill>
                <a:latin typeface="Arial" pitchFamily="34" charset="0"/>
                <a:cs typeface="Arial" pitchFamily="34" charset="0"/>
              </a:rPr>
              <a:t> del </a:t>
            </a:r>
            <a:r>
              <a:rPr lang="en-US" sz="1600" kern="1200" dirty="0" err="1">
                <a:solidFill>
                  <a:srgbClr val="FFFFFF"/>
                </a:solidFill>
                <a:latin typeface="Arial" pitchFamily="34" charset="0"/>
                <a:cs typeface="Arial" pitchFamily="34" charset="0"/>
              </a:rPr>
              <a:t>operador</a:t>
            </a:r>
            <a:r>
              <a:rPr lang="en-US" sz="1600" kern="1200" dirty="0">
                <a:solidFill>
                  <a:srgbClr val="FFFFFF"/>
                </a:solidFill>
                <a:latin typeface="Arial" pitchFamily="34" charset="0"/>
                <a:cs typeface="Arial" pitchFamily="34" charset="0"/>
              </a:rPr>
              <a:t> y </a:t>
            </a:r>
            <a:r>
              <a:rPr lang="en-US" sz="1600" kern="1200" dirty="0" err="1">
                <a:solidFill>
                  <a:srgbClr val="FFFFFF"/>
                </a:solidFill>
                <a:latin typeface="Arial" pitchFamily="34" charset="0"/>
                <a:cs typeface="Arial" pitchFamily="34" charset="0"/>
              </a:rPr>
              <a:t>paradójicamente</a:t>
            </a:r>
            <a:r>
              <a:rPr lang="en-US" sz="1600" kern="1200" dirty="0">
                <a:solidFill>
                  <a:srgbClr val="FFFFFF"/>
                </a:solidFill>
                <a:latin typeface="Arial" pitchFamily="34" charset="0"/>
                <a:cs typeface="Arial" pitchFamily="34" charset="0"/>
              </a:rPr>
              <a:t>, los </a:t>
            </a:r>
            <a:r>
              <a:rPr lang="en-US" sz="1600" kern="1200" dirty="0" err="1">
                <a:solidFill>
                  <a:srgbClr val="FFFFFF"/>
                </a:solidFill>
                <a:latin typeface="Arial" pitchFamily="34" charset="0"/>
                <a:cs typeface="Arial" pitchFamily="34" charset="0"/>
              </a:rPr>
              <a:t>profesionales</a:t>
            </a:r>
            <a:r>
              <a:rPr lang="en-US" sz="1600" kern="1200" dirty="0">
                <a:solidFill>
                  <a:srgbClr val="FFFFFF"/>
                </a:solidFill>
                <a:latin typeface="Arial" pitchFamily="34" charset="0"/>
                <a:cs typeface="Arial" pitchFamily="34" charset="0"/>
              </a:rPr>
              <a:t> de la </a:t>
            </a:r>
            <a:r>
              <a:rPr lang="en-US" sz="1600" kern="1200" dirty="0" err="1">
                <a:solidFill>
                  <a:srgbClr val="FFFFFF"/>
                </a:solidFill>
                <a:latin typeface="Arial" pitchFamily="34" charset="0"/>
                <a:cs typeface="Arial" pitchFamily="34" charset="0"/>
              </a:rPr>
              <a:t>salud</a:t>
            </a:r>
            <a:r>
              <a:rPr lang="en-US" sz="1600" kern="1200" dirty="0">
                <a:solidFill>
                  <a:srgbClr val="FFFFFF"/>
                </a:solidFill>
                <a:latin typeface="Arial" pitchFamily="34" charset="0"/>
                <a:cs typeface="Arial" pitchFamily="34" charset="0"/>
              </a:rPr>
              <a:t> no </a:t>
            </a:r>
            <a:r>
              <a:rPr lang="en-US" sz="1600" kern="1200" dirty="0" err="1">
                <a:solidFill>
                  <a:srgbClr val="FFFFFF"/>
                </a:solidFill>
                <a:latin typeface="Arial" pitchFamily="34" charset="0"/>
                <a:cs typeface="Arial" pitchFamily="34" charset="0"/>
              </a:rPr>
              <a:t>escapan</a:t>
            </a:r>
            <a:r>
              <a:rPr lang="en-US" sz="1600" kern="1200" dirty="0">
                <a:solidFill>
                  <a:srgbClr val="FFFFFF"/>
                </a:solidFill>
                <a:latin typeface="Arial" pitchFamily="34" charset="0"/>
                <a:cs typeface="Arial" pitchFamily="34" charset="0"/>
              </a:rPr>
              <a:t> a </a:t>
            </a:r>
            <a:r>
              <a:rPr lang="en-US" sz="1600" kern="1200" dirty="0" err="1">
                <a:solidFill>
                  <a:srgbClr val="FFFFFF"/>
                </a:solidFill>
                <a:latin typeface="Arial" pitchFamily="34" charset="0"/>
                <a:cs typeface="Arial" pitchFamily="34" charset="0"/>
              </a:rPr>
              <a:t>esta</a:t>
            </a:r>
            <a:r>
              <a:rPr lang="en-US" sz="1600" kern="1200" dirty="0">
                <a:solidFill>
                  <a:srgbClr val="FFFFFF"/>
                </a:solidFill>
                <a:latin typeface="Arial" pitchFamily="34" charset="0"/>
                <a:cs typeface="Arial" pitchFamily="34" charset="0"/>
              </a:rPr>
              <a:t> </a:t>
            </a:r>
            <a:r>
              <a:rPr lang="en-US" sz="1600" kern="1200" dirty="0" err="1">
                <a:solidFill>
                  <a:srgbClr val="FFFFFF"/>
                </a:solidFill>
                <a:latin typeface="Arial" pitchFamily="34" charset="0"/>
                <a:cs typeface="Arial" pitchFamily="34" charset="0"/>
              </a:rPr>
              <a:t>realidad</a:t>
            </a:r>
            <a:r>
              <a:rPr lang="en-US" sz="1600" kern="1200" dirty="0">
                <a:solidFill>
                  <a:srgbClr val="FFFFFF"/>
                </a:solidFill>
                <a:latin typeface="Arial" pitchFamily="34" charset="0"/>
                <a:cs typeface="Arial" pitchFamily="34" charset="0"/>
              </a:rPr>
              <a:t> y </a:t>
            </a:r>
            <a:r>
              <a:rPr lang="en-US" sz="1600" kern="1200" dirty="0" err="1">
                <a:solidFill>
                  <a:srgbClr val="FFFFFF"/>
                </a:solidFill>
                <a:latin typeface="Arial" pitchFamily="34" charset="0"/>
                <a:cs typeface="Arial" pitchFamily="34" charset="0"/>
              </a:rPr>
              <a:t>están</a:t>
            </a:r>
            <a:r>
              <a:rPr lang="en-US" sz="1600" kern="1200" dirty="0">
                <a:solidFill>
                  <a:srgbClr val="FFFFFF"/>
                </a:solidFill>
                <a:latin typeface="Arial" pitchFamily="34" charset="0"/>
                <a:cs typeface="Arial" pitchFamily="34" charset="0"/>
              </a:rPr>
              <a:t> </a:t>
            </a:r>
            <a:r>
              <a:rPr lang="en-US" sz="1600" kern="1200" dirty="0" err="1">
                <a:solidFill>
                  <a:srgbClr val="FFFFFF"/>
                </a:solidFill>
                <a:latin typeface="Arial" pitchFamily="34" charset="0"/>
                <a:cs typeface="Arial" pitchFamily="34" charset="0"/>
              </a:rPr>
              <a:t>amenazados</a:t>
            </a:r>
            <a:r>
              <a:rPr lang="en-US" sz="1600" kern="1200" dirty="0">
                <a:solidFill>
                  <a:srgbClr val="FFFFFF"/>
                </a:solidFill>
                <a:latin typeface="Arial" pitchFamily="34" charset="0"/>
                <a:cs typeface="Arial" pitchFamily="34" charset="0"/>
              </a:rPr>
              <a:t> no solo por </a:t>
            </a:r>
            <a:r>
              <a:rPr lang="en-US" sz="1600" kern="1200" dirty="0" err="1">
                <a:solidFill>
                  <a:srgbClr val="FFFFFF"/>
                </a:solidFill>
                <a:latin typeface="Arial" pitchFamily="34" charset="0"/>
                <a:cs typeface="Arial" pitchFamily="34" charset="0"/>
              </a:rPr>
              <a:t>riesgos</a:t>
            </a:r>
            <a:r>
              <a:rPr lang="en-US" sz="1600" kern="1200" dirty="0">
                <a:solidFill>
                  <a:srgbClr val="FFFFFF"/>
                </a:solidFill>
                <a:latin typeface="Arial" pitchFamily="34" charset="0"/>
                <a:cs typeface="Arial" pitchFamily="34" charset="0"/>
              </a:rPr>
              <a:t> de </a:t>
            </a:r>
            <a:r>
              <a:rPr lang="en-US" sz="1600" kern="1200" dirty="0" err="1">
                <a:solidFill>
                  <a:srgbClr val="FFFFFF"/>
                </a:solidFill>
                <a:latin typeface="Arial" pitchFamily="34" charset="0"/>
                <a:cs typeface="Arial" pitchFamily="34" charset="0"/>
              </a:rPr>
              <a:t>tipo</a:t>
            </a:r>
            <a:r>
              <a:rPr lang="en-US" sz="1600" kern="1200" dirty="0">
                <a:solidFill>
                  <a:srgbClr val="FFFFFF"/>
                </a:solidFill>
                <a:latin typeface="Arial" pitchFamily="34" charset="0"/>
                <a:cs typeface="Arial" pitchFamily="34" charset="0"/>
              </a:rPr>
              <a:t> </a:t>
            </a:r>
            <a:r>
              <a:rPr lang="en-US" sz="1600" kern="1200" dirty="0" err="1">
                <a:solidFill>
                  <a:srgbClr val="FFFFFF"/>
                </a:solidFill>
                <a:latin typeface="Arial" pitchFamily="34" charset="0"/>
                <a:cs typeface="Arial" pitchFamily="34" charset="0"/>
              </a:rPr>
              <a:t>biológico</a:t>
            </a:r>
            <a:r>
              <a:rPr lang="en-US" sz="1600" kern="1200" dirty="0">
                <a:solidFill>
                  <a:srgbClr val="FFFFFF"/>
                </a:solidFill>
                <a:latin typeface="Arial" pitchFamily="34" charset="0"/>
                <a:cs typeface="Arial" pitchFamily="34" charset="0"/>
              </a:rPr>
              <a:t>, </a:t>
            </a:r>
            <a:r>
              <a:rPr lang="en-US" sz="1600" kern="1200" dirty="0" err="1">
                <a:solidFill>
                  <a:srgbClr val="FFFFFF"/>
                </a:solidFill>
                <a:latin typeface="Arial" pitchFamily="34" charset="0"/>
                <a:cs typeface="Arial" pitchFamily="34" charset="0"/>
              </a:rPr>
              <a:t>físico</a:t>
            </a:r>
            <a:r>
              <a:rPr lang="en-US" sz="1600" kern="1200" dirty="0">
                <a:solidFill>
                  <a:srgbClr val="FFFFFF"/>
                </a:solidFill>
                <a:latin typeface="Arial" pitchFamily="34" charset="0"/>
                <a:cs typeface="Arial" pitchFamily="34" charset="0"/>
              </a:rPr>
              <a:t>, </a:t>
            </a:r>
            <a:r>
              <a:rPr lang="en-US" sz="1600" kern="1200" dirty="0" err="1">
                <a:solidFill>
                  <a:srgbClr val="FFFFFF"/>
                </a:solidFill>
                <a:latin typeface="Arial" pitchFamily="34" charset="0"/>
                <a:cs typeface="Arial" pitchFamily="34" charset="0"/>
              </a:rPr>
              <a:t>sino</a:t>
            </a:r>
            <a:r>
              <a:rPr lang="en-US" sz="1600" kern="1200" dirty="0">
                <a:solidFill>
                  <a:srgbClr val="FFFFFF"/>
                </a:solidFill>
                <a:latin typeface="Arial" pitchFamily="34" charset="0"/>
                <a:cs typeface="Arial" pitchFamily="34" charset="0"/>
              </a:rPr>
              <a:t> </a:t>
            </a:r>
            <a:r>
              <a:rPr lang="en-US" sz="1600" kern="1200" dirty="0" err="1">
                <a:solidFill>
                  <a:srgbClr val="FFFFFF"/>
                </a:solidFill>
                <a:latin typeface="Arial" pitchFamily="34" charset="0"/>
                <a:cs typeface="Arial" pitchFamily="34" charset="0"/>
              </a:rPr>
              <a:t>también</a:t>
            </a:r>
            <a:r>
              <a:rPr lang="en-US" sz="1600" kern="1200" dirty="0">
                <a:solidFill>
                  <a:srgbClr val="FFFFFF"/>
                </a:solidFill>
                <a:latin typeface="Arial" pitchFamily="34" charset="0"/>
                <a:cs typeface="Arial" pitchFamily="34" charset="0"/>
              </a:rPr>
              <a:t>, de una </a:t>
            </a:r>
            <a:r>
              <a:rPr lang="en-US" sz="1600" kern="1200" dirty="0" err="1">
                <a:solidFill>
                  <a:srgbClr val="FFFFFF"/>
                </a:solidFill>
                <a:latin typeface="Arial" pitchFamily="34" charset="0"/>
                <a:cs typeface="Arial" pitchFamily="34" charset="0"/>
              </a:rPr>
              <a:t>variedad</a:t>
            </a:r>
            <a:r>
              <a:rPr lang="en-US" sz="1600" kern="1200" dirty="0">
                <a:solidFill>
                  <a:srgbClr val="FFFFFF"/>
                </a:solidFill>
                <a:latin typeface="Arial" pitchFamily="34" charset="0"/>
                <a:cs typeface="Arial" pitchFamily="34" charset="0"/>
              </a:rPr>
              <a:t> de </a:t>
            </a:r>
            <a:r>
              <a:rPr lang="en-US" sz="1600" kern="1200" dirty="0" err="1">
                <a:solidFill>
                  <a:srgbClr val="FFFFFF"/>
                </a:solidFill>
                <a:latin typeface="Arial" pitchFamily="34" charset="0"/>
                <a:cs typeface="Arial" pitchFamily="34" charset="0"/>
              </a:rPr>
              <a:t>orígenes</a:t>
            </a:r>
            <a:r>
              <a:rPr lang="en-US" sz="1600" kern="1200" dirty="0">
                <a:solidFill>
                  <a:srgbClr val="FFFFFF"/>
                </a:solidFill>
                <a:latin typeface="Arial" pitchFamily="34" charset="0"/>
                <a:cs typeface="Arial" pitchFamily="34" charset="0"/>
              </a:rPr>
              <a:t> (1).</a:t>
            </a:r>
          </a:p>
        </p:txBody>
      </p:sp>
      <p:sp>
        <p:nvSpPr>
          <p:cNvPr id="75" name="object 4">
            <a:extLst>
              <a:ext uri="{FF2B5EF4-FFF2-40B4-BE49-F238E27FC236}">
                <a16:creationId xmlns:a16="http://schemas.microsoft.com/office/drawing/2014/main" id="{C549DB17-BD9A-9C49-BD91-8BA8BEB94BD9}"/>
              </a:ext>
            </a:extLst>
          </p:cNvPr>
          <p:cNvSpPr txBox="1"/>
          <p:nvPr/>
        </p:nvSpPr>
        <p:spPr>
          <a:xfrm>
            <a:off x="1680717" y="948004"/>
            <a:ext cx="2183639" cy="321242"/>
          </a:xfrm>
          <a:prstGeom prst="rect">
            <a:avLst/>
          </a:prstGeom>
        </p:spPr>
        <p:txBody>
          <a:bodyPr vert="horz" wrap="square" lIns="0" tIns="13335" rIns="0" bIns="0" rtlCol="0">
            <a:spAutoFit/>
          </a:bodyPr>
          <a:lstStyle/>
          <a:p>
            <a:pPr marL="12700">
              <a:lnSpc>
                <a:spcPct val="100000"/>
              </a:lnSpc>
              <a:spcBef>
                <a:spcPts val="105"/>
              </a:spcBef>
            </a:pPr>
            <a:r>
              <a:rPr sz="2000" b="1" spc="-5" dirty="0">
                <a:latin typeface="Carlito"/>
                <a:cs typeface="Carlito"/>
              </a:rPr>
              <a:t>INTRODUCCION</a:t>
            </a:r>
            <a:endParaRPr sz="2000" dirty="0">
              <a:latin typeface="Carlito"/>
              <a:cs typeface="Carlito"/>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C6B8CC7F-3622-46E3-9272-E1956397D2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4905" cy="456278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F3FE55B4-2EE5-4A4A-AD80-1A14F660FE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4906" y="0"/>
            <a:ext cx="795640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4" name="Picture 43">
            <a:extLst>
              <a:ext uri="{FF2B5EF4-FFF2-40B4-BE49-F238E27FC236}">
                <a16:creationId xmlns:a16="http://schemas.microsoft.com/office/drawing/2014/main" id="{7267E9C1-58F1-46EE-9BBE-108764BF9E2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 name="object 4"/>
          <p:cNvSpPr txBox="1"/>
          <p:nvPr/>
        </p:nvSpPr>
        <p:spPr>
          <a:xfrm>
            <a:off x="804997" y="609600"/>
            <a:ext cx="5946202" cy="805978"/>
          </a:xfrm>
          <a:prstGeom prst="rect">
            <a:avLst/>
          </a:prstGeom>
        </p:spPr>
        <p:txBody>
          <a:bodyPr vert="horz" lIns="91440" tIns="45720" rIns="91440" bIns="45720" rtlCol="0" anchor="b">
            <a:normAutofit/>
          </a:bodyPr>
          <a:lstStyle/>
          <a:p>
            <a:pPr>
              <a:lnSpc>
                <a:spcPct val="90000"/>
              </a:lnSpc>
              <a:spcBef>
                <a:spcPts val="1000"/>
              </a:spcBef>
            </a:pPr>
            <a:r>
              <a:rPr lang="en-US" b="1" spc="-5" dirty="0">
                <a:solidFill>
                  <a:srgbClr val="000000"/>
                </a:solidFill>
              </a:rPr>
              <a:t>INTRODUCCION</a:t>
            </a:r>
            <a:endParaRPr lang="en-US" dirty="0">
              <a:solidFill>
                <a:srgbClr val="000000"/>
              </a:solidFill>
            </a:endParaRPr>
          </a:p>
        </p:txBody>
      </p:sp>
      <p:sp>
        <p:nvSpPr>
          <p:cNvPr id="46" name="Freeform: Shape 45">
            <a:extLst>
              <a:ext uri="{FF2B5EF4-FFF2-40B4-BE49-F238E27FC236}">
                <a16:creationId xmlns:a16="http://schemas.microsoft.com/office/drawing/2014/main" id="{F62B8A8C-A996-46DA-AB61-1A4DD70734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 y="2"/>
            <a:ext cx="3799103" cy="3822917"/>
          </a:xfrm>
          <a:custGeom>
            <a:avLst/>
            <a:gdLst>
              <a:gd name="connsiteX0" fmla="*/ 370922 w 3799103"/>
              <a:gd name="connsiteY0" fmla="*/ 0 h 3822917"/>
              <a:gd name="connsiteX1" fmla="*/ 2961741 w 3799103"/>
              <a:gd name="connsiteY1" fmla="*/ 0 h 3822917"/>
              <a:gd name="connsiteX2" fmla="*/ 3023310 w 3799103"/>
              <a:gd name="connsiteY2" fmla="*/ 46041 h 3822917"/>
              <a:gd name="connsiteX3" fmla="*/ 3799103 w 3799103"/>
              <a:gd name="connsiteY3" fmla="*/ 1691074 h 3822917"/>
              <a:gd name="connsiteX4" fmla="*/ 1667260 w 3799103"/>
              <a:gd name="connsiteY4" fmla="*/ 3822917 h 3822917"/>
              <a:gd name="connsiteX5" fmla="*/ 22227 w 3799103"/>
              <a:gd name="connsiteY5" fmla="*/ 3047124 h 3822917"/>
              <a:gd name="connsiteX6" fmla="*/ 0 w 3799103"/>
              <a:gd name="connsiteY6" fmla="*/ 3017401 h 3822917"/>
              <a:gd name="connsiteX7" fmla="*/ 0 w 3799103"/>
              <a:gd name="connsiteY7" fmla="*/ 364747 h 3822917"/>
              <a:gd name="connsiteX8" fmla="*/ 22227 w 3799103"/>
              <a:gd name="connsiteY8" fmla="*/ 335024 h 3822917"/>
              <a:gd name="connsiteX9" fmla="*/ 351088 w 3799103"/>
              <a:gd name="connsiteY9" fmla="*/ 13924 h 3822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9103" h="3822917">
                <a:moveTo>
                  <a:pt x="370922" y="0"/>
                </a:moveTo>
                <a:lnTo>
                  <a:pt x="2961741" y="0"/>
                </a:lnTo>
                <a:lnTo>
                  <a:pt x="3023310" y="46041"/>
                </a:lnTo>
                <a:cubicBezTo>
                  <a:pt x="3497106" y="437052"/>
                  <a:pt x="3799103" y="1028796"/>
                  <a:pt x="3799103" y="1691074"/>
                </a:cubicBezTo>
                <a:cubicBezTo>
                  <a:pt x="3799103" y="2868458"/>
                  <a:pt x="2844644" y="3822917"/>
                  <a:pt x="1667260" y="3822917"/>
                </a:cubicBezTo>
                <a:cubicBezTo>
                  <a:pt x="1004982" y="3822917"/>
                  <a:pt x="413238" y="3520920"/>
                  <a:pt x="22227" y="3047124"/>
                </a:cubicBezTo>
                <a:lnTo>
                  <a:pt x="0" y="3017401"/>
                </a:lnTo>
                <a:lnTo>
                  <a:pt x="0" y="364747"/>
                </a:lnTo>
                <a:lnTo>
                  <a:pt x="22227" y="335024"/>
                </a:lnTo>
                <a:cubicBezTo>
                  <a:pt x="119980" y="216575"/>
                  <a:pt x="230278" y="108864"/>
                  <a:pt x="351088" y="1392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Freeform 63">
            <a:extLst>
              <a:ext uri="{FF2B5EF4-FFF2-40B4-BE49-F238E27FC236}">
                <a16:creationId xmlns:a16="http://schemas.microsoft.com/office/drawing/2014/main" id="{F429BE5F-6DE0-4144-A557-3BE62DC2D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1589" y="2057400"/>
            <a:ext cx="4310411" cy="4800600"/>
          </a:xfrm>
          <a:custGeom>
            <a:avLst/>
            <a:gdLst>
              <a:gd name="connsiteX0" fmla="*/ 2631284 w 4180773"/>
              <a:gd name="connsiteY0" fmla="*/ 0 h 4656219"/>
              <a:gd name="connsiteX1" fmla="*/ 4102460 w 4180773"/>
              <a:gd name="connsiteY1" fmla="*/ 449382 h 4656219"/>
              <a:gd name="connsiteX2" fmla="*/ 4180773 w 4180773"/>
              <a:gd name="connsiteY2" fmla="*/ 507944 h 4656219"/>
              <a:gd name="connsiteX3" fmla="*/ 4180773 w 4180773"/>
              <a:gd name="connsiteY3" fmla="*/ 4656219 h 4656219"/>
              <a:gd name="connsiteX4" fmla="*/ 951501 w 4180773"/>
              <a:gd name="connsiteY4" fmla="*/ 4656219 h 4656219"/>
              <a:gd name="connsiteX5" fmla="*/ 770685 w 4180773"/>
              <a:gd name="connsiteY5" fmla="*/ 4491883 h 4656219"/>
              <a:gd name="connsiteX6" fmla="*/ 0 w 4180773"/>
              <a:gd name="connsiteY6" fmla="*/ 2631284 h 4656219"/>
              <a:gd name="connsiteX7" fmla="*/ 2631284 w 4180773"/>
              <a:gd name="connsiteY7" fmla="*/ 0 h 4656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0773" h="4656219">
                <a:moveTo>
                  <a:pt x="2631284" y="0"/>
                </a:moveTo>
                <a:cubicBezTo>
                  <a:pt x="3176241" y="0"/>
                  <a:pt x="3682504" y="165666"/>
                  <a:pt x="4102460" y="449382"/>
                </a:cubicBezTo>
                <a:lnTo>
                  <a:pt x="4180773" y="507944"/>
                </a:lnTo>
                <a:lnTo>
                  <a:pt x="4180773" y="4656219"/>
                </a:lnTo>
                <a:lnTo>
                  <a:pt x="951501" y="4656219"/>
                </a:lnTo>
                <a:lnTo>
                  <a:pt x="770685" y="4491883"/>
                </a:lnTo>
                <a:cubicBezTo>
                  <a:pt x="294517" y="4015714"/>
                  <a:pt x="0" y="3357893"/>
                  <a:pt x="0" y="2631284"/>
                </a:cubicBezTo>
                <a:cubicBezTo>
                  <a:pt x="0" y="1178066"/>
                  <a:pt x="1178066" y="0"/>
                  <a:pt x="2631284"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0" name="Freeform: Shape 49">
            <a:extLst>
              <a:ext uri="{FF2B5EF4-FFF2-40B4-BE49-F238E27FC236}">
                <a16:creationId xmlns:a16="http://schemas.microsoft.com/office/drawing/2014/main" id="{CE1EFC02-FB03-4241-83C8-4FBA4CAD65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7624" y="0"/>
            <a:ext cx="3383280" cy="2942512"/>
          </a:xfrm>
          <a:custGeom>
            <a:avLst/>
            <a:gdLst>
              <a:gd name="connsiteX0" fmla="*/ 555657 w 3383280"/>
              <a:gd name="connsiteY0" fmla="*/ 0 h 2942512"/>
              <a:gd name="connsiteX1" fmla="*/ 2827623 w 3383280"/>
              <a:gd name="connsiteY1" fmla="*/ 0 h 2942512"/>
              <a:gd name="connsiteX2" fmla="*/ 2887810 w 3383280"/>
              <a:gd name="connsiteY2" fmla="*/ 54702 h 2942512"/>
              <a:gd name="connsiteX3" fmla="*/ 3383280 w 3383280"/>
              <a:gd name="connsiteY3" fmla="*/ 1250872 h 2942512"/>
              <a:gd name="connsiteX4" fmla="*/ 1691640 w 3383280"/>
              <a:gd name="connsiteY4" fmla="*/ 2942512 h 2942512"/>
              <a:gd name="connsiteX5" fmla="*/ 0 w 3383280"/>
              <a:gd name="connsiteY5" fmla="*/ 1250872 h 2942512"/>
              <a:gd name="connsiteX6" fmla="*/ 495470 w 3383280"/>
              <a:gd name="connsiteY6" fmla="*/ 54702 h 294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83280" h="2942512">
                <a:moveTo>
                  <a:pt x="555657" y="0"/>
                </a:moveTo>
                <a:lnTo>
                  <a:pt x="2827623" y="0"/>
                </a:lnTo>
                <a:lnTo>
                  <a:pt x="2887810" y="54702"/>
                </a:lnTo>
                <a:cubicBezTo>
                  <a:pt x="3193937" y="360829"/>
                  <a:pt x="3383280" y="783739"/>
                  <a:pt x="3383280" y="1250872"/>
                </a:cubicBezTo>
                <a:cubicBezTo>
                  <a:pt x="3383280" y="2185139"/>
                  <a:pt x="2625907" y="2942512"/>
                  <a:pt x="1691640" y="2942512"/>
                </a:cubicBezTo>
                <a:cubicBezTo>
                  <a:pt x="757373" y="2942512"/>
                  <a:pt x="0" y="2185139"/>
                  <a:pt x="0" y="1250872"/>
                </a:cubicBezTo>
                <a:cubicBezTo>
                  <a:pt x="0" y="783739"/>
                  <a:pt x="189344" y="360829"/>
                  <a:pt x="495470" y="54702"/>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object 9"/>
          <p:cNvSpPr txBox="1"/>
          <p:nvPr/>
        </p:nvSpPr>
        <p:spPr>
          <a:xfrm>
            <a:off x="1888490" y="3995916"/>
            <a:ext cx="8686800" cy="1261884"/>
          </a:xfrm>
          <a:prstGeom prst="rect">
            <a:avLst/>
          </a:prstGeom>
        </p:spPr>
        <p:txBody>
          <a:bodyPr vert="horz" wrap="square" lIns="0" tIns="12700" rIns="0" bIns="0" rtlCol="0">
            <a:spAutoFit/>
          </a:bodyPr>
          <a:lstStyle/>
          <a:p>
            <a:r>
              <a:rPr lang="es-ES" sz="1600" dirty="0">
                <a:latin typeface="Arial" panose="020B0604020202020204" pitchFamily="34" charset="0"/>
                <a:cs typeface="Arial" panose="020B0604020202020204" pitchFamily="34" charset="0"/>
              </a:rPr>
              <a:t>Actualmente, la mayor parte de dispositivos eléctricos cumplen normas de seguridad y los incendios en el quirófano son poco comunes, sin embargo, el electrocauterio sigue ocasionando accidentes (7).</a:t>
            </a:r>
            <a:endParaRPr lang="es-EC" sz="1600" dirty="0">
              <a:latin typeface="Arial" panose="020B0604020202020204" pitchFamily="34" charset="0"/>
              <a:cs typeface="Arial" panose="020B0604020202020204" pitchFamily="34" charset="0"/>
            </a:endParaRPr>
          </a:p>
          <a:p>
            <a:pPr marL="2021205" indent="-172720">
              <a:lnSpc>
                <a:spcPct val="100000"/>
              </a:lnSpc>
              <a:spcBef>
                <a:spcPts val="1080"/>
              </a:spcBef>
              <a:buChar char="•"/>
              <a:tabLst>
                <a:tab pos="2021839" algn="l"/>
              </a:tabLst>
            </a:pPr>
            <a:endParaRPr lang="es-EC" dirty="0">
              <a:latin typeface="Arial"/>
              <a:cs typeface="Arial"/>
            </a:endParaRPr>
          </a:p>
        </p:txBody>
      </p:sp>
      <p:sp>
        <p:nvSpPr>
          <p:cNvPr id="12" name="11 Rectángulo"/>
          <p:cNvSpPr/>
          <p:nvPr/>
        </p:nvSpPr>
        <p:spPr>
          <a:xfrm>
            <a:off x="228600" y="5943600"/>
            <a:ext cx="11582399" cy="815608"/>
          </a:xfrm>
          <a:prstGeom prst="rect">
            <a:avLst/>
          </a:prstGeom>
        </p:spPr>
        <p:txBody>
          <a:bodyPr wrap="square">
            <a:spAutoFit/>
          </a:bodyPr>
          <a:lstStyle/>
          <a:p>
            <a:pPr>
              <a:spcAft>
                <a:spcPts val="600"/>
              </a:spcAft>
            </a:pPr>
            <a:r>
              <a:rPr lang="es-ES" sz="1400" dirty="0">
                <a:latin typeface="Arial" pitchFamily="34" charset="0"/>
                <a:cs typeface="Arial" pitchFamily="34" charset="0"/>
              </a:rPr>
              <a:t>4.</a:t>
            </a:r>
            <a:r>
              <a:rPr lang="es-EC" sz="1400" dirty="0">
                <a:latin typeface="Arial" pitchFamily="34" charset="0"/>
                <a:cs typeface="Arial" pitchFamily="34" charset="0"/>
              </a:rPr>
              <a:t> </a:t>
            </a:r>
            <a:r>
              <a:rPr lang="es-ES" sz="1400" dirty="0">
                <a:latin typeface="Arial" pitchFamily="34" charset="0"/>
                <a:cs typeface="Arial" pitchFamily="34" charset="0"/>
              </a:rPr>
              <a:t>Rodríguez M. Riesgos más frecuentes en el quirófano. Ocronos. 2020; 3(2): p. 146.</a:t>
            </a:r>
            <a:endParaRPr lang="es-EC" sz="1400" dirty="0">
              <a:latin typeface="Arial" pitchFamily="34" charset="0"/>
              <a:cs typeface="Arial" pitchFamily="34" charset="0"/>
            </a:endParaRPr>
          </a:p>
          <a:p>
            <a:pPr>
              <a:spcAft>
                <a:spcPts val="600"/>
              </a:spcAft>
            </a:pPr>
            <a:r>
              <a:rPr lang="es-ES" sz="1400" dirty="0">
                <a:latin typeface="Arial" pitchFamily="34" charset="0"/>
                <a:cs typeface="Arial" pitchFamily="34" charset="0"/>
              </a:rPr>
              <a:t>7.</a:t>
            </a:r>
            <a:r>
              <a:rPr lang="es-EC" sz="1400" dirty="0">
                <a:latin typeface="Arial" pitchFamily="34" charset="0"/>
                <a:cs typeface="Arial" pitchFamily="34" charset="0"/>
              </a:rPr>
              <a:t> </a:t>
            </a:r>
            <a:r>
              <a:rPr lang="en-US" sz="1400" dirty="0">
                <a:latin typeface="Arial" pitchFamily="34" charset="0"/>
                <a:cs typeface="Arial" pitchFamily="34" charset="0"/>
              </a:rPr>
              <a:t>Mehta SP, Bhananker SM, Posner KL, Domino KB. Operating room fires: a closed claims analysis.</a:t>
            </a:r>
            <a:r>
              <a:rPr lang="es-EC" sz="1400" dirty="0">
                <a:latin typeface="Arial" pitchFamily="34" charset="0"/>
                <a:cs typeface="Arial" pitchFamily="34" charset="0"/>
              </a:rPr>
              <a:t> </a:t>
            </a:r>
            <a:r>
              <a:rPr lang="es-ES" sz="1400" dirty="0">
                <a:latin typeface="Arial" pitchFamily="34" charset="0"/>
                <a:cs typeface="Arial" pitchFamily="34" charset="0"/>
              </a:rPr>
              <a:t>Anesthesiology. 2013 May; 118(5): p. 1133-9.</a:t>
            </a:r>
            <a:endParaRPr lang="es-EC" dirty="0">
              <a:latin typeface="Arial" pitchFamily="34" charset="0"/>
              <a:cs typeface="Arial" pitchFamily="34" charset="0"/>
            </a:endParaRPr>
          </a:p>
        </p:txBody>
      </p:sp>
      <p:sp>
        <p:nvSpPr>
          <p:cNvPr id="3" name="object 3"/>
          <p:cNvSpPr txBox="1"/>
          <p:nvPr/>
        </p:nvSpPr>
        <p:spPr>
          <a:xfrm>
            <a:off x="1536192" y="1875267"/>
            <a:ext cx="4889120" cy="1137491"/>
          </a:xfrm>
          <a:prstGeom prst="rect">
            <a:avLst/>
          </a:prstGeom>
          <a:noFill/>
          <a:ln w="15240">
            <a:noFill/>
          </a:ln>
        </p:spPr>
        <p:txBody>
          <a:bodyPr vert="horz" wrap="square" lIns="0" tIns="151130" rIns="0" bIns="0" rtlCol="0">
            <a:spAutoFit/>
          </a:bodyPr>
          <a:lstStyle/>
          <a:p>
            <a:pPr algn="just">
              <a:spcAft>
                <a:spcPts val="600"/>
              </a:spcAft>
            </a:pPr>
            <a:r>
              <a:rPr lang="es-ES" sz="1600" dirty="0">
                <a:latin typeface="Arial" panose="020B0604020202020204" pitchFamily="34" charset="0"/>
                <a:cs typeface="Arial" panose="020B0604020202020204" pitchFamily="34" charset="0"/>
              </a:rPr>
              <a:t>El quirófano es un área donde se realizan operaciones, es una estructura independiente y cerrada que debe quedar aislada del resto de áreas existentes en el dispensario Central IESS Quito No1. </a:t>
            </a:r>
            <a:endParaRPr lang="es-EC" sz="1600" dirty="0">
              <a:latin typeface="Arial" panose="020B0604020202020204" pitchFamily="34" charset="0"/>
              <a:cs typeface="Arial" panose="020B0604020202020204" pitchFamily="34" charset="0"/>
            </a:endParaRPr>
          </a:p>
        </p:txBody>
      </p:sp>
      <p:sp>
        <p:nvSpPr>
          <p:cNvPr id="36" name="object 4">
            <a:extLst>
              <a:ext uri="{FF2B5EF4-FFF2-40B4-BE49-F238E27FC236}">
                <a16:creationId xmlns:a16="http://schemas.microsoft.com/office/drawing/2014/main" id="{D4C60034-7719-8F4A-B311-CB6DDA02A986}"/>
              </a:ext>
            </a:extLst>
          </p:cNvPr>
          <p:cNvSpPr txBox="1"/>
          <p:nvPr/>
        </p:nvSpPr>
        <p:spPr>
          <a:xfrm>
            <a:off x="1680717" y="948004"/>
            <a:ext cx="2183639" cy="321242"/>
          </a:xfrm>
          <a:prstGeom prst="rect">
            <a:avLst/>
          </a:prstGeom>
        </p:spPr>
        <p:txBody>
          <a:bodyPr vert="horz" wrap="square" lIns="0" tIns="13335" rIns="0" bIns="0" rtlCol="0">
            <a:spAutoFit/>
          </a:bodyPr>
          <a:lstStyle/>
          <a:p>
            <a:pPr marL="12700">
              <a:lnSpc>
                <a:spcPct val="100000"/>
              </a:lnSpc>
              <a:spcBef>
                <a:spcPts val="105"/>
              </a:spcBef>
            </a:pPr>
            <a:r>
              <a:rPr sz="2000" b="1" spc="-5" dirty="0">
                <a:latin typeface="Carlito"/>
                <a:cs typeface="Carlito"/>
              </a:rPr>
              <a:t>INTRODUCCION</a:t>
            </a:r>
            <a:endParaRPr sz="2000" dirty="0">
              <a:latin typeface="Carlito"/>
              <a:cs typeface="Carlito"/>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object 3"/>
          <p:cNvSpPr txBox="1"/>
          <p:nvPr/>
        </p:nvSpPr>
        <p:spPr>
          <a:xfrm>
            <a:off x="4191000" y="2438400"/>
            <a:ext cx="4356000" cy="280205"/>
          </a:xfrm>
          <a:prstGeom prst="rect">
            <a:avLst/>
          </a:prstGeom>
          <a:solidFill>
            <a:srgbClr val="FFFFFF"/>
          </a:solidFill>
          <a:ln w="15240">
            <a:solidFill>
              <a:srgbClr val="E78612"/>
            </a:solidFill>
          </a:ln>
        </p:spPr>
        <p:txBody>
          <a:bodyPr vert="horz" wrap="square" lIns="0" tIns="33655" rIns="0" bIns="0" rtlCol="0">
            <a:spAutoFit/>
          </a:bodyPr>
          <a:lstStyle/>
          <a:p>
            <a:pPr algn="just">
              <a:lnSpc>
                <a:spcPct val="100000"/>
              </a:lnSpc>
              <a:spcBef>
                <a:spcPts val="265"/>
              </a:spcBef>
            </a:pPr>
            <a:r>
              <a:rPr lang="en-US" sz="1600" spc="-110" dirty="0">
                <a:latin typeface="Arial"/>
                <a:cs typeface="Arial"/>
              </a:rPr>
              <a:t>             Ruido dentro de quirófano </a:t>
            </a:r>
            <a:endParaRPr sz="1600" dirty="0">
              <a:latin typeface="Arial"/>
              <a:cs typeface="Arial"/>
            </a:endParaRPr>
          </a:p>
        </p:txBody>
      </p:sp>
      <p:sp>
        <p:nvSpPr>
          <p:cNvPr id="4" name="object 4"/>
          <p:cNvSpPr txBox="1"/>
          <p:nvPr/>
        </p:nvSpPr>
        <p:spPr>
          <a:xfrm>
            <a:off x="1550035" y="948004"/>
            <a:ext cx="2314321" cy="321242"/>
          </a:xfrm>
          <a:prstGeom prst="rect">
            <a:avLst/>
          </a:prstGeom>
        </p:spPr>
        <p:txBody>
          <a:bodyPr vert="horz" wrap="square" lIns="0" tIns="13335" rIns="0" bIns="0" rtlCol="0">
            <a:spAutoFit/>
          </a:bodyPr>
          <a:lstStyle/>
          <a:p>
            <a:pPr marL="12700">
              <a:lnSpc>
                <a:spcPct val="100000"/>
              </a:lnSpc>
              <a:spcBef>
                <a:spcPts val="105"/>
              </a:spcBef>
            </a:pPr>
            <a:r>
              <a:rPr sz="2000" b="1" spc="-5" dirty="0">
                <a:latin typeface="Carlito"/>
                <a:cs typeface="Carlito"/>
              </a:rPr>
              <a:t>INTRODUCCION</a:t>
            </a:r>
            <a:endParaRPr sz="2000" dirty="0">
              <a:latin typeface="Carlito"/>
              <a:cs typeface="Carlito"/>
            </a:endParaRPr>
          </a:p>
        </p:txBody>
      </p:sp>
      <p:sp>
        <p:nvSpPr>
          <p:cNvPr id="7" name="object 7"/>
          <p:cNvSpPr txBox="1"/>
          <p:nvPr/>
        </p:nvSpPr>
        <p:spPr>
          <a:xfrm>
            <a:off x="4191001" y="1447800"/>
            <a:ext cx="6195440" cy="279563"/>
          </a:xfrm>
          <a:prstGeom prst="rect">
            <a:avLst/>
          </a:prstGeom>
          <a:solidFill>
            <a:srgbClr val="FFFFFF"/>
          </a:solidFill>
          <a:ln w="15240">
            <a:solidFill>
              <a:srgbClr val="E78612"/>
            </a:solidFill>
          </a:ln>
        </p:spPr>
        <p:txBody>
          <a:bodyPr vert="horz" wrap="square" lIns="0" tIns="33019" rIns="0" bIns="0" rtlCol="0">
            <a:spAutoFit/>
          </a:bodyPr>
          <a:lstStyle/>
          <a:p>
            <a:pPr marL="546735">
              <a:lnSpc>
                <a:spcPct val="100000"/>
              </a:lnSpc>
              <a:spcBef>
                <a:spcPts val="259"/>
              </a:spcBef>
            </a:pPr>
            <a:r>
              <a:rPr lang="en-US" sz="1600" spc="-110" dirty="0">
                <a:latin typeface="Arial"/>
                <a:cs typeface="Arial"/>
              </a:rPr>
              <a:t>Efectos en la </a:t>
            </a:r>
            <a:r>
              <a:rPr lang="en-US" sz="1600" spc="-110" dirty="0" err="1">
                <a:latin typeface="Arial"/>
                <a:cs typeface="Arial"/>
              </a:rPr>
              <a:t>salud</a:t>
            </a:r>
            <a:r>
              <a:rPr lang="en-US" sz="1600" spc="-110" dirty="0">
                <a:latin typeface="Arial"/>
                <a:cs typeface="Arial"/>
              </a:rPr>
              <a:t> de los </a:t>
            </a:r>
            <a:r>
              <a:rPr lang="en-US" sz="1600" spc="-110" dirty="0" err="1">
                <a:latin typeface="Arial"/>
                <a:cs typeface="Arial"/>
              </a:rPr>
              <a:t>Médicos</a:t>
            </a:r>
            <a:r>
              <a:rPr lang="en-US" sz="1600" spc="-110" dirty="0">
                <a:latin typeface="Arial"/>
                <a:cs typeface="Arial"/>
              </a:rPr>
              <a:t>, </a:t>
            </a:r>
            <a:r>
              <a:rPr lang="en-US" sz="1600" spc="-110" dirty="0" err="1">
                <a:latin typeface="Arial"/>
                <a:cs typeface="Arial"/>
              </a:rPr>
              <a:t>enferemeras</a:t>
            </a:r>
            <a:r>
              <a:rPr lang="en-US" sz="1600" spc="-110" dirty="0">
                <a:latin typeface="Arial"/>
                <a:cs typeface="Arial"/>
              </a:rPr>
              <a:t>, </a:t>
            </a:r>
            <a:r>
              <a:rPr lang="en-US" sz="1600" spc="-110" dirty="0" err="1">
                <a:latin typeface="Arial"/>
                <a:cs typeface="Arial"/>
              </a:rPr>
              <a:t>ayudantes</a:t>
            </a:r>
            <a:r>
              <a:rPr lang="en-US" sz="1600" spc="-110" dirty="0">
                <a:latin typeface="Arial"/>
                <a:cs typeface="Arial"/>
              </a:rPr>
              <a:t>, etc..</a:t>
            </a:r>
            <a:endParaRPr sz="1600" dirty="0">
              <a:latin typeface="Arial"/>
              <a:cs typeface="Arial"/>
            </a:endParaRPr>
          </a:p>
        </p:txBody>
      </p:sp>
      <p:sp>
        <p:nvSpPr>
          <p:cNvPr id="9" name="object 9"/>
          <p:cNvSpPr txBox="1"/>
          <p:nvPr/>
        </p:nvSpPr>
        <p:spPr>
          <a:xfrm>
            <a:off x="1550035" y="2253818"/>
            <a:ext cx="1737995" cy="331470"/>
          </a:xfrm>
          <a:prstGeom prst="rect">
            <a:avLst/>
          </a:prstGeom>
        </p:spPr>
        <p:txBody>
          <a:bodyPr vert="horz" wrap="square" lIns="0" tIns="13335" rIns="0" bIns="0" rtlCol="0">
            <a:spAutoFit/>
          </a:bodyPr>
          <a:lstStyle/>
          <a:p>
            <a:pPr marL="12700">
              <a:lnSpc>
                <a:spcPct val="100000"/>
              </a:lnSpc>
              <a:spcBef>
                <a:spcPts val="105"/>
              </a:spcBef>
            </a:pPr>
            <a:r>
              <a:rPr sz="2000" spc="-120" dirty="0">
                <a:latin typeface="Arial"/>
                <a:cs typeface="Arial"/>
              </a:rPr>
              <a:t>Consecuencias:</a:t>
            </a:r>
            <a:endParaRPr sz="1000" dirty="0">
              <a:latin typeface="Arial"/>
              <a:cs typeface="Arial"/>
            </a:endParaRPr>
          </a:p>
        </p:txBody>
      </p:sp>
      <p:grpSp>
        <p:nvGrpSpPr>
          <p:cNvPr id="10" name="object 10"/>
          <p:cNvGrpSpPr/>
          <p:nvPr/>
        </p:nvGrpSpPr>
        <p:grpSpPr>
          <a:xfrm>
            <a:off x="3701796" y="1600200"/>
            <a:ext cx="325120" cy="347980"/>
            <a:chOff x="3701796" y="1818132"/>
            <a:chExt cx="325120" cy="347980"/>
          </a:xfrm>
        </p:grpSpPr>
        <p:sp>
          <p:nvSpPr>
            <p:cNvPr id="11" name="object 11"/>
            <p:cNvSpPr/>
            <p:nvPr/>
          </p:nvSpPr>
          <p:spPr>
            <a:xfrm>
              <a:off x="3709416" y="1825752"/>
              <a:ext cx="309880" cy="332740"/>
            </a:xfrm>
            <a:custGeom>
              <a:avLst/>
              <a:gdLst/>
              <a:ahLst/>
              <a:cxnLst/>
              <a:rect l="l" t="t" r="r" b="b"/>
              <a:pathLst>
                <a:path w="309879" h="332739">
                  <a:moveTo>
                    <a:pt x="154686" y="0"/>
                  </a:moveTo>
                  <a:lnTo>
                    <a:pt x="154686" y="83058"/>
                  </a:lnTo>
                  <a:lnTo>
                    <a:pt x="0" y="83058"/>
                  </a:lnTo>
                  <a:lnTo>
                    <a:pt x="0" y="249174"/>
                  </a:lnTo>
                  <a:lnTo>
                    <a:pt x="154686" y="249174"/>
                  </a:lnTo>
                  <a:lnTo>
                    <a:pt x="154686" y="332232"/>
                  </a:lnTo>
                  <a:lnTo>
                    <a:pt x="309372" y="166115"/>
                  </a:lnTo>
                  <a:lnTo>
                    <a:pt x="154686" y="0"/>
                  </a:lnTo>
                  <a:close/>
                </a:path>
              </a:pathLst>
            </a:custGeom>
            <a:solidFill>
              <a:srgbClr val="E78612"/>
            </a:solidFill>
          </p:spPr>
          <p:txBody>
            <a:bodyPr wrap="square" lIns="0" tIns="0" rIns="0" bIns="0" rtlCol="0"/>
            <a:lstStyle/>
            <a:p>
              <a:endParaRPr dirty="0"/>
            </a:p>
          </p:txBody>
        </p:sp>
        <p:sp>
          <p:nvSpPr>
            <p:cNvPr id="12" name="object 12"/>
            <p:cNvSpPr/>
            <p:nvPr/>
          </p:nvSpPr>
          <p:spPr>
            <a:xfrm>
              <a:off x="3709416" y="1825752"/>
              <a:ext cx="309880" cy="332740"/>
            </a:xfrm>
            <a:custGeom>
              <a:avLst/>
              <a:gdLst/>
              <a:ahLst/>
              <a:cxnLst/>
              <a:rect l="l" t="t" r="r" b="b"/>
              <a:pathLst>
                <a:path w="309879" h="332739">
                  <a:moveTo>
                    <a:pt x="0" y="83058"/>
                  </a:moveTo>
                  <a:lnTo>
                    <a:pt x="154686" y="83058"/>
                  </a:lnTo>
                  <a:lnTo>
                    <a:pt x="154686" y="0"/>
                  </a:lnTo>
                  <a:lnTo>
                    <a:pt x="309372" y="166115"/>
                  </a:lnTo>
                  <a:lnTo>
                    <a:pt x="154686" y="332232"/>
                  </a:lnTo>
                  <a:lnTo>
                    <a:pt x="154686" y="249174"/>
                  </a:lnTo>
                  <a:lnTo>
                    <a:pt x="0" y="249174"/>
                  </a:lnTo>
                  <a:lnTo>
                    <a:pt x="0" y="83058"/>
                  </a:lnTo>
                  <a:close/>
                </a:path>
              </a:pathLst>
            </a:custGeom>
            <a:ln w="15240">
              <a:solidFill>
                <a:srgbClr val="AA6109"/>
              </a:solidFill>
            </a:ln>
          </p:spPr>
          <p:txBody>
            <a:bodyPr wrap="square" lIns="0" tIns="0" rIns="0" bIns="0" rtlCol="0"/>
            <a:lstStyle/>
            <a:p>
              <a:endParaRPr dirty="0"/>
            </a:p>
          </p:txBody>
        </p:sp>
      </p:grpSp>
      <p:grpSp>
        <p:nvGrpSpPr>
          <p:cNvPr id="13" name="object 13"/>
          <p:cNvGrpSpPr/>
          <p:nvPr/>
        </p:nvGrpSpPr>
        <p:grpSpPr>
          <a:xfrm>
            <a:off x="3715511" y="2587751"/>
            <a:ext cx="326390" cy="347980"/>
            <a:chOff x="3715511" y="2587751"/>
            <a:chExt cx="326390" cy="347980"/>
          </a:xfrm>
        </p:grpSpPr>
        <p:sp>
          <p:nvSpPr>
            <p:cNvPr id="14" name="object 14"/>
            <p:cNvSpPr/>
            <p:nvPr/>
          </p:nvSpPr>
          <p:spPr>
            <a:xfrm>
              <a:off x="3723131" y="2595371"/>
              <a:ext cx="311150" cy="332740"/>
            </a:xfrm>
            <a:custGeom>
              <a:avLst/>
              <a:gdLst/>
              <a:ahLst/>
              <a:cxnLst/>
              <a:rect l="l" t="t" r="r" b="b"/>
              <a:pathLst>
                <a:path w="311150" h="332739">
                  <a:moveTo>
                    <a:pt x="155447" y="0"/>
                  </a:moveTo>
                  <a:lnTo>
                    <a:pt x="155447" y="83057"/>
                  </a:lnTo>
                  <a:lnTo>
                    <a:pt x="0" y="83057"/>
                  </a:lnTo>
                  <a:lnTo>
                    <a:pt x="0" y="249174"/>
                  </a:lnTo>
                  <a:lnTo>
                    <a:pt x="155447" y="249174"/>
                  </a:lnTo>
                  <a:lnTo>
                    <a:pt x="155447" y="332231"/>
                  </a:lnTo>
                  <a:lnTo>
                    <a:pt x="310895" y="166115"/>
                  </a:lnTo>
                  <a:lnTo>
                    <a:pt x="155447" y="0"/>
                  </a:lnTo>
                  <a:close/>
                </a:path>
              </a:pathLst>
            </a:custGeom>
            <a:solidFill>
              <a:srgbClr val="E78612"/>
            </a:solidFill>
          </p:spPr>
          <p:txBody>
            <a:bodyPr wrap="square" lIns="0" tIns="0" rIns="0" bIns="0" rtlCol="0"/>
            <a:lstStyle/>
            <a:p>
              <a:endParaRPr dirty="0"/>
            </a:p>
          </p:txBody>
        </p:sp>
        <p:sp>
          <p:nvSpPr>
            <p:cNvPr id="15" name="object 15"/>
            <p:cNvSpPr/>
            <p:nvPr/>
          </p:nvSpPr>
          <p:spPr>
            <a:xfrm>
              <a:off x="3723131" y="2595371"/>
              <a:ext cx="311150" cy="332740"/>
            </a:xfrm>
            <a:custGeom>
              <a:avLst/>
              <a:gdLst/>
              <a:ahLst/>
              <a:cxnLst/>
              <a:rect l="l" t="t" r="r" b="b"/>
              <a:pathLst>
                <a:path w="311150" h="332739">
                  <a:moveTo>
                    <a:pt x="0" y="83057"/>
                  </a:moveTo>
                  <a:lnTo>
                    <a:pt x="155447" y="83057"/>
                  </a:lnTo>
                  <a:lnTo>
                    <a:pt x="155447" y="0"/>
                  </a:lnTo>
                  <a:lnTo>
                    <a:pt x="310895" y="166115"/>
                  </a:lnTo>
                  <a:lnTo>
                    <a:pt x="155447" y="332231"/>
                  </a:lnTo>
                  <a:lnTo>
                    <a:pt x="155447" y="249174"/>
                  </a:lnTo>
                  <a:lnTo>
                    <a:pt x="0" y="249174"/>
                  </a:lnTo>
                  <a:lnTo>
                    <a:pt x="0" y="83057"/>
                  </a:lnTo>
                  <a:close/>
                </a:path>
              </a:pathLst>
            </a:custGeom>
            <a:ln w="15240">
              <a:solidFill>
                <a:srgbClr val="AA6109"/>
              </a:solidFill>
            </a:ln>
          </p:spPr>
          <p:txBody>
            <a:bodyPr wrap="square" lIns="0" tIns="0" rIns="0" bIns="0" rtlCol="0"/>
            <a:lstStyle/>
            <a:p>
              <a:endParaRPr dirty="0"/>
            </a:p>
          </p:txBody>
        </p:sp>
      </p:grpSp>
      <p:sp>
        <p:nvSpPr>
          <p:cNvPr id="16" name="object 16"/>
          <p:cNvSpPr txBox="1"/>
          <p:nvPr/>
        </p:nvSpPr>
        <p:spPr>
          <a:xfrm>
            <a:off x="1028191" y="3505200"/>
            <a:ext cx="10216515" cy="936154"/>
          </a:xfrm>
          <a:prstGeom prst="rect">
            <a:avLst/>
          </a:prstGeom>
        </p:spPr>
        <p:txBody>
          <a:bodyPr vert="horz" wrap="square" lIns="0" tIns="12700" rIns="0" bIns="0" rtlCol="0">
            <a:spAutoFit/>
          </a:bodyPr>
          <a:lstStyle/>
          <a:p>
            <a:r>
              <a:rPr lang="es-ES" sz="2000" dirty="0"/>
              <a:t>Siendo una parte fundamental conocer si existe o no riesgo dentro del área quirúrgica y saber de qué manera están expuestos los distintos profesionales, de esta manera se desarrolló la presente investigación. </a:t>
            </a:r>
            <a:endParaRPr lang="es-EC" sz="2000"/>
          </a:p>
        </p:txBody>
      </p:sp>
      <p:sp>
        <p:nvSpPr>
          <p:cNvPr id="17" name="object 17"/>
          <p:cNvSpPr txBox="1"/>
          <p:nvPr/>
        </p:nvSpPr>
        <p:spPr>
          <a:xfrm>
            <a:off x="1837944" y="4779264"/>
            <a:ext cx="9307195" cy="952184"/>
          </a:xfrm>
          <a:prstGeom prst="rect">
            <a:avLst/>
          </a:prstGeom>
          <a:solidFill>
            <a:srgbClr val="FFFFFF"/>
          </a:solidFill>
          <a:ln w="15240">
            <a:solidFill>
              <a:srgbClr val="E78612"/>
            </a:solidFill>
          </a:ln>
        </p:spPr>
        <p:txBody>
          <a:bodyPr vert="horz" wrap="square" lIns="0" tIns="28575" rIns="0" bIns="0" rtlCol="0">
            <a:spAutoFit/>
          </a:bodyPr>
          <a:lstStyle/>
          <a:p>
            <a:pPr marL="249554" marR="245745" indent="635" algn="ctr">
              <a:lnSpc>
                <a:spcPct val="100499"/>
              </a:lnSpc>
              <a:spcBef>
                <a:spcPts val="225"/>
              </a:spcBef>
            </a:pPr>
            <a:r>
              <a:rPr lang="es-ES" sz="2000" dirty="0"/>
              <a:t>El Objetivo Principal es Identificar riesgos laborales físicos, biológicos y uso de elementos de protección personal en profesionales del área de quirófanos del Dispensario Central IESS Quito No. 1.</a:t>
            </a:r>
            <a:endParaRPr sz="2000" dirty="0">
              <a:latin typeface="Arial"/>
              <a:cs typeface="Arial"/>
            </a:endParaRPr>
          </a:p>
        </p:txBody>
      </p:sp>
      <p:sp>
        <p:nvSpPr>
          <p:cNvPr id="18" name="object 7">
            <a:extLst>
              <a:ext uri="{FF2B5EF4-FFF2-40B4-BE49-F238E27FC236}">
                <a16:creationId xmlns:a16="http://schemas.microsoft.com/office/drawing/2014/main" id="{9FDE26D5-7019-A54D-A2EE-1FC75E8B974D}"/>
              </a:ext>
            </a:extLst>
          </p:cNvPr>
          <p:cNvSpPr txBox="1"/>
          <p:nvPr/>
        </p:nvSpPr>
        <p:spPr>
          <a:xfrm>
            <a:off x="4191000" y="1981200"/>
            <a:ext cx="6195440" cy="279563"/>
          </a:xfrm>
          <a:prstGeom prst="rect">
            <a:avLst/>
          </a:prstGeom>
          <a:solidFill>
            <a:srgbClr val="FFFFFF"/>
          </a:solidFill>
          <a:ln w="15240">
            <a:solidFill>
              <a:srgbClr val="E78612"/>
            </a:solidFill>
          </a:ln>
        </p:spPr>
        <p:txBody>
          <a:bodyPr vert="horz" wrap="square" lIns="0" tIns="33019" rIns="0" bIns="0" rtlCol="0">
            <a:spAutoFit/>
          </a:bodyPr>
          <a:lstStyle/>
          <a:p>
            <a:pPr marL="546735">
              <a:lnSpc>
                <a:spcPct val="100000"/>
              </a:lnSpc>
              <a:spcBef>
                <a:spcPts val="259"/>
              </a:spcBef>
            </a:pPr>
            <a:r>
              <a:rPr lang="es-ES_tradnl" sz="1600" spc="-110" dirty="0">
                <a:latin typeface="Arial"/>
                <a:cs typeface="Arial"/>
              </a:rPr>
              <a:t>Temperatura</a:t>
            </a:r>
            <a:r>
              <a:rPr lang="en-US" sz="1600" spc="-110" dirty="0">
                <a:latin typeface="Arial"/>
                <a:cs typeface="Arial"/>
              </a:rPr>
              <a:t> </a:t>
            </a:r>
            <a:r>
              <a:rPr lang="en-US" sz="1600" spc="-110" dirty="0" err="1">
                <a:latin typeface="Arial"/>
                <a:cs typeface="Arial"/>
              </a:rPr>
              <a:t>baja</a:t>
            </a:r>
            <a:r>
              <a:rPr lang="en-US" sz="1600" spc="-110" dirty="0">
                <a:latin typeface="Arial"/>
                <a:cs typeface="Arial"/>
              </a:rPr>
              <a:t>  </a:t>
            </a:r>
            <a:r>
              <a:rPr lang="en-US" sz="1600" spc="-110" dirty="0" err="1">
                <a:latin typeface="Arial"/>
                <a:cs typeface="Arial"/>
              </a:rPr>
              <a:t>en</a:t>
            </a:r>
            <a:r>
              <a:rPr lang="en-US" sz="1600" spc="-110" dirty="0">
                <a:latin typeface="Arial"/>
                <a:cs typeface="Arial"/>
              </a:rPr>
              <a:t> </a:t>
            </a:r>
            <a:r>
              <a:rPr lang="en-US" sz="1600" spc="-110" dirty="0" err="1">
                <a:latin typeface="Arial"/>
                <a:cs typeface="Arial"/>
              </a:rPr>
              <a:t>quirófano</a:t>
            </a:r>
            <a:r>
              <a:rPr lang="en-US" sz="1600" spc="-110" dirty="0">
                <a:latin typeface="Arial"/>
                <a:cs typeface="Arial"/>
              </a:rPr>
              <a:t> </a:t>
            </a:r>
            <a:endParaRPr sz="1600" dirty="0">
              <a:latin typeface="Arial"/>
              <a:cs typeface="Arial"/>
            </a:endParaRPr>
          </a:p>
        </p:txBody>
      </p:sp>
      <p:sp>
        <p:nvSpPr>
          <p:cNvPr id="19" name="object 7">
            <a:extLst>
              <a:ext uri="{FF2B5EF4-FFF2-40B4-BE49-F238E27FC236}">
                <a16:creationId xmlns:a16="http://schemas.microsoft.com/office/drawing/2014/main" id="{49C9F0DF-1C46-6C48-82B2-96DEDC3DAE95}"/>
              </a:ext>
            </a:extLst>
          </p:cNvPr>
          <p:cNvSpPr txBox="1"/>
          <p:nvPr/>
        </p:nvSpPr>
        <p:spPr>
          <a:xfrm>
            <a:off x="4191000" y="2895600"/>
            <a:ext cx="6195440" cy="279563"/>
          </a:xfrm>
          <a:prstGeom prst="rect">
            <a:avLst/>
          </a:prstGeom>
          <a:solidFill>
            <a:srgbClr val="FFFFFF"/>
          </a:solidFill>
          <a:ln w="15240">
            <a:solidFill>
              <a:srgbClr val="E78612"/>
            </a:solidFill>
          </a:ln>
        </p:spPr>
        <p:txBody>
          <a:bodyPr vert="horz" wrap="square" lIns="0" tIns="33019" rIns="0" bIns="0" rtlCol="0">
            <a:spAutoFit/>
          </a:bodyPr>
          <a:lstStyle/>
          <a:p>
            <a:pPr marL="546735">
              <a:lnSpc>
                <a:spcPct val="100000"/>
              </a:lnSpc>
              <a:spcBef>
                <a:spcPts val="259"/>
              </a:spcBef>
            </a:pPr>
            <a:r>
              <a:rPr lang="en-US" sz="1600" dirty="0" err="1">
                <a:latin typeface="Arial"/>
                <a:cs typeface="Arial"/>
              </a:rPr>
              <a:t>Radiación</a:t>
            </a:r>
            <a:r>
              <a:rPr lang="en-US" sz="1600" dirty="0">
                <a:latin typeface="Arial"/>
                <a:cs typeface="Arial"/>
              </a:rPr>
              <a:t> </a:t>
            </a:r>
            <a:r>
              <a:rPr lang="en-US" sz="1600" dirty="0" err="1">
                <a:latin typeface="Arial"/>
                <a:cs typeface="Arial"/>
              </a:rPr>
              <a:t>en</a:t>
            </a:r>
            <a:r>
              <a:rPr lang="en-US" sz="1600" dirty="0">
                <a:latin typeface="Arial"/>
                <a:cs typeface="Arial"/>
              </a:rPr>
              <a:t> </a:t>
            </a:r>
            <a:r>
              <a:rPr lang="en-US" sz="1600" dirty="0" err="1">
                <a:latin typeface="Arial"/>
                <a:cs typeface="Arial"/>
              </a:rPr>
              <a:t>sala</a:t>
            </a:r>
            <a:r>
              <a:rPr lang="en-US" sz="1600" dirty="0">
                <a:latin typeface="Arial"/>
                <a:cs typeface="Arial"/>
              </a:rPr>
              <a:t> de </a:t>
            </a:r>
            <a:r>
              <a:rPr lang="en-US" sz="1600" dirty="0" err="1">
                <a:latin typeface="Arial"/>
                <a:cs typeface="Arial"/>
              </a:rPr>
              <a:t>operaciones</a:t>
            </a:r>
            <a:endParaRPr sz="1600" dirty="0">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object 6"/>
          <p:cNvSpPr txBox="1"/>
          <p:nvPr/>
        </p:nvSpPr>
        <p:spPr>
          <a:xfrm>
            <a:off x="1417066" y="518701"/>
            <a:ext cx="10012934" cy="321242"/>
          </a:xfrm>
          <a:prstGeom prst="rect">
            <a:avLst/>
          </a:prstGeom>
        </p:spPr>
        <p:txBody>
          <a:bodyPr vert="horz" wrap="square" lIns="0" tIns="13335" rIns="0" bIns="0" rtlCol="0">
            <a:spAutoFit/>
          </a:bodyPr>
          <a:lstStyle/>
          <a:p>
            <a:pPr marL="12700" algn="ctr">
              <a:lnSpc>
                <a:spcPct val="100000"/>
              </a:lnSpc>
              <a:spcBef>
                <a:spcPts val="105"/>
              </a:spcBef>
            </a:pPr>
            <a:r>
              <a:rPr sz="2000" b="1" spc="-20">
                <a:latin typeface="Carlito"/>
                <a:cs typeface="Carlito"/>
              </a:rPr>
              <a:t>MATERIALES</a:t>
            </a:r>
            <a:r>
              <a:rPr sz="2000" b="1" spc="-20">
                <a:solidFill>
                  <a:srgbClr val="FF0000"/>
                </a:solidFill>
                <a:latin typeface="Carlito"/>
                <a:cs typeface="Carlito"/>
              </a:rPr>
              <a:t> </a:t>
            </a:r>
            <a:r>
              <a:rPr sz="2000" b="1">
                <a:latin typeface="Carlito"/>
                <a:cs typeface="Carlito"/>
              </a:rPr>
              <a:t>Y</a:t>
            </a:r>
            <a:r>
              <a:rPr sz="2000" b="1" spc="-55">
                <a:solidFill>
                  <a:srgbClr val="FF0000"/>
                </a:solidFill>
                <a:latin typeface="Carlito"/>
                <a:cs typeface="Carlito"/>
              </a:rPr>
              <a:t> </a:t>
            </a:r>
            <a:r>
              <a:rPr sz="2000" b="1" spc="-10">
                <a:latin typeface="Carlito"/>
                <a:cs typeface="Carlito"/>
              </a:rPr>
              <a:t>METODOS</a:t>
            </a:r>
            <a:endParaRPr sz="2000">
              <a:latin typeface="Carlito"/>
              <a:cs typeface="Carlito"/>
            </a:endParaRPr>
          </a:p>
        </p:txBody>
      </p:sp>
      <p:grpSp>
        <p:nvGrpSpPr>
          <p:cNvPr id="9" name="object 9"/>
          <p:cNvGrpSpPr/>
          <p:nvPr/>
        </p:nvGrpSpPr>
        <p:grpSpPr>
          <a:xfrm>
            <a:off x="1379220" y="1155318"/>
            <a:ext cx="10013188" cy="4894327"/>
            <a:chOff x="1414272" y="1582673"/>
            <a:chExt cx="10013188" cy="4894327"/>
          </a:xfrm>
        </p:grpSpPr>
        <p:sp>
          <p:nvSpPr>
            <p:cNvPr id="10" name="object 10"/>
            <p:cNvSpPr/>
            <p:nvPr/>
          </p:nvSpPr>
          <p:spPr>
            <a:xfrm>
              <a:off x="1418082" y="1582673"/>
              <a:ext cx="994410" cy="4727575"/>
            </a:xfrm>
            <a:custGeom>
              <a:avLst/>
              <a:gdLst/>
              <a:ahLst/>
              <a:cxnLst/>
              <a:rect l="l" t="t" r="r" b="b"/>
              <a:pathLst>
                <a:path w="994410" h="4727575">
                  <a:moveTo>
                    <a:pt x="15240" y="0"/>
                  </a:moveTo>
                  <a:lnTo>
                    <a:pt x="49295" y="34539"/>
                  </a:lnTo>
                  <a:lnTo>
                    <a:pt x="82748" y="69447"/>
                  </a:lnTo>
                  <a:lnTo>
                    <a:pt x="115598" y="104716"/>
                  </a:lnTo>
                  <a:lnTo>
                    <a:pt x="147845" y="140339"/>
                  </a:lnTo>
                  <a:lnTo>
                    <a:pt x="179489" y="176311"/>
                  </a:lnTo>
                  <a:lnTo>
                    <a:pt x="210531" y="212625"/>
                  </a:lnTo>
                  <a:lnTo>
                    <a:pt x="240970" y="249273"/>
                  </a:lnTo>
                  <a:lnTo>
                    <a:pt x="270806" y="286251"/>
                  </a:lnTo>
                  <a:lnTo>
                    <a:pt x="300040" y="323550"/>
                  </a:lnTo>
                  <a:lnTo>
                    <a:pt x="328670" y="361164"/>
                  </a:lnTo>
                  <a:lnTo>
                    <a:pt x="356698" y="399087"/>
                  </a:lnTo>
                  <a:lnTo>
                    <a:pt x="384123" y="437313"/>
                  </a:lnTo>
                  <a:lnTo>
                    <a:pt x="410946" y="475834"/>
                  </a:lnTo>
                  <a:lnTo>
                    <a:pt x="437166" y="514644"/>
                  </a:lnTo>
                  <a:lnTo>
                    <a:pt x="462783" y="553737"/>
                  </a:lnTo>
                  <a:lnTo>
                    <a:pt x="487797" y="593105"/>
                  </a:lnTo>
                  <a:lnTo>
                    <a:pt x="512208" y="632744"/>
                  </a:lnTo>
                  <a:lnTo>
                    <a:pt x="536017" y="672644"/>
                  </a:lnTo>
                  <a:lnTo>
                    <a:pt x="559223" y="712801"/>
                  </a:lnTo>
                  <a:lnTo>
                    <a:pt x="581826" y="753208"/>
                  </a:lnTo>
                  <a:lnTo>
                    <a:pt x="603826" y="793858"/>
                  </a:lnTo>
                  <a:lnTo>
                    <a:pt x="625224" y="834744"/>
                  </a:lnTo>
                  <a:lnTo>
                    <a:pt x="646019" y="875861"/>
                  </a:lnTo>
                  <a:lnTo>
                    <a:pt x="666211" y="917200"/>
                  </a:lnTo>
                  <a:lnTo>
                    <a:pt x="685801" y="958757"/>
                  </a:lnTo>
                  <a:lnTo>
                    <a:pt x="704787" y="1000524"/>
                  </a:lnTo>
                  <a:lnTo>
                    <a:pt x="723171" y="1042494"/>
                  </a:lnTo>
                  <a:lnTo>
                    <a:pt x="740952" y="1084662"/>
                  </a:lnTo>
                  <a:lnTo>
                    <a:pt x="758131" y="1127020"/>
                  </a:lnTo>
                  <a:lnTo>
                    <a:pt x="774707" y="1169562"/>
                  </a:lnTo>
                  <a:lnTo>
                    <a:pt x="790679" y="1212281"/>
                  </a:lnTo>
                  <a:lnTo>
                    <a:pt x="806050" y="1255172"/>
                  </a:lnTo>
                  <a:lnTo>
                    <a:pt x="820817" y="1298226"/>
                  </a:lnTo>
                  <a:lnTo>
                    <a:pt x="834982" y="1341438"/>
                  </a:lnTo>
                  <a:lnTo>
                    <a:pt x="848544" y="1384802"/>
                  </a:lnTo>
                  <a:lnTo>
                    <a:pt x="861503" y="1428310"/>
                  </a:lnTo>
                  <a:lnTo>
                    <a:pt x="873859" y="1471955"/>
                  </a:lnTo>
                  <a:lnTo>
                    <a:pt x="885613" y="1515733"/>
                  </a:lnTo>
                  <a:lnTo>
                    <a:pt x="896764" y="1559635"/>
                  </a:lnTo>
                  <a:lnTo>
                    <a:pt x="907312" y="1603655"/>
                  </a:lnTo>
                  <a:lnTo>
                    <a:pt x="917257" y="1647787"/>
                  </a:lnTo>
                  <a:lnTo>
                    <a:pt x="926600" y="1692025"/>
                  </a:lnTo>
                  <a:lnTo>
                    <a:pt x="935340" y="1736360"/>
                  </a:lnTo>
                  <a:lnTo>
                    <a:pt x="943477" y="1780788"/>
                  </a:lnTo>
                  <a:lnTo>
                    <a:pt x="951011" y="1825301"/>
                  </a:lnTo>
                  <a:lnTo>
                    <a:pt x="957943" y="1869893"/>
                  </a:lnTo>
                  <a:lnTo>
                    <a:pt x="964272" y="1914558"/>
                  </a:lnTo>
                  <a:lnTo>
                    <a:pt x="969998" y="1959288"/>
                  </a:lnTo>
                  <a:lnTo>
                    <a:pt x="975121" y="2004077"/>
                  </a:lnTo>
                  <a:lnTo>
                    <a:pt x="979642" y="2048919"/>
                  </a:lnTo>
                  <a:lnTo>
                    <a:pt x="983560" y="2093807"/>
                  </a:lnTo>
                  <a:lnTo>
                    <a:pt x="986875" y="2138734"/>
                  </a:lnTo>
                  <a:lnTo>
                    <a:pt x="989587" y="2183694"/>
                  </a:lnTo>
                  <a:lnTo>
                    <a:pt x="991697" y="2228680"/>
                  </a:lnTo>
                  <a:lnTo>
                    <a:pt x="993204" y="2273686"/>
                  </a:lnTo>
                  <a:lnTo>
                    <a:pt x="994108" y="2318706"/>
                  </a:lnTo>
                  <a:lnTo>
                    <a:pt x="994409" y="2363731"/>
                  </a:lnTo>
                  <a:lnTo>
                    <a:pt x="994108" y="2408757"/>
                  </a:lnTo>
                  <a:lnTo>
                    <a:pt x="993204" y="2453777"/>
                  </a:lnTo>
                  <a:lnTo>
                    <a:pt x="991697" y="2498783"/>
                  </a:lnTo>
                  <a:lnTo>
                    <a:pt x="989587" y="2543769"/>
                  </a:lnTo>
                  <a:lnTo>
                    <a:pt x="986875" y="2588729"/>
                  </a:lnTo>
                  <a:lnTo>
                    <a:pt x="983560" y="2633657"/>
                  </a:lnTo>
                  <a:lnTo>
                    <a:pt x="979642" y="2678545"/>
                  </a:lnTo>
                  <a:lnTo>
                    <a:pt x="975121" y="2723387"/>
                  </a:lnTo>
                  <a:lnTo>
                    <a:pt x="969998" y="2768176"/>
                  </a:lnTo>
                  <a:lnTo>
                    <a:pt x="964272" y="2812907"/>
                  </a:lnTo>
                  <a:lnTo>
                    <a:pt x="957943" y="2857571"/>
                  </a:lnTo>
                  <a:lnTo>
                    <a:pt x="951011" y="2902164"/>
                  </a:lnTo>
                  <a:lnTo>
                    <a:pt x="943477" y="2946677"/>
                  </a:lnTo>
                  <a:lnTo>
                    <a:pt x="935340" y="2991105"/>
                  </a:lnTo>
                  <a:lnTo>
                    <a:pt x="926600" y="3035442"/>
                  </a:lnTo>
                  <a:lnTo>
                    <a:pt x="917257" y="3079679"/>
                  </a:lnTo>
                  <a:lnTo>
                    <a:pt x="907312" y="3123812"/>
                  </a:lnTo>
                  <a:lnTo>
                    <a:pt x="896764" y="3167833"/>
                  </a:lnTo>
                  <a:lnTo>
                    <a:pt x="885613" y="3211735"/>
                  </a:lnTo>
                  <a:lnTo>
                    <a:pt x="873859" y="3255513"/>
                  </a:lnTo>
                  <a:lnTo>
                    <a:pt x="861503" y="3299160"/>
                  </a:lnTo>
                  <a:lnTo>
                    <a:pt x="848544" y="3342668"/>
                  </a:lnTo>
                  <a:lnTo>
                    <a:pt x="834982" y="3386032"/>
                  </a:lnTo>
                  <a:lnTo>
                    <a:pt x="820817" y="3429245"/>
                  </a:lnTo>
                  <a:lnTo>
                    <a:pt x="806050" y="3472301"/>
                  </a:lnTo>
                  <a:lnTo>
                    <a:pt x="790679" y="3515192"/>
                  </a:lnTo>
                  <a:lnTo>
                    <a:pt x="774707" y="3557912"/>
                  </a:lnTo>
                  <a:lnTo>
                    <a:pt x="758131" y="3600455"/>
                  </a:lnTo>
                  <a:lnTo>
                    <a:pt x="740952" y="3642814"/>
                  </a:lnTo>
                  <a:lnTo>
                    <a:pt x="723171" y="3684982"/>
                  </a:lnTo>
                  <a:lnTo>
                    <a:pt x="704787" y="3726953"/>
                  </a:lnTo>
                  <a:lnTo>
                    <a:pt x="685801" y="3768721"/>
                  </a:lnTo>
                  <a:lnTo>
                    <a:pt x="666211" y="3810278"/>
                  </a:lnTo>
                  <a:lnTo>
                    <a:pt x="646019" y="3851619"/>
                  </a:lnTo>
                  <a:lnTo>
                    <a:pt x="625224" y="3892736"/>
                  </a:lnTo>
                  <a:lnTo>
                    <a:pt x="603826" y="3933624"/>
                  </a:lnTo>
                  <a:lnTo>
                    <a:pt x="581826" y="3974275"/>
                  </a:lnTo>
                  <a:lnTo>
                    <a:pt x="559223" y="4014683"/>
                  </a:lnTo>
                  <a:lnTo>
                    <a:pt x="536017" y="4054841"/>
                  </a:lnTo>
                  <a:lnTo>
                    <a:pt x="512208" y="4094743"/>
                  </a:lnTo>
                  <a:lnTo>
                    <a:pt x="487797" y="4134382"/>
                  </a:lnTo>
                  <a:lnTo>
                    <a:pt x="462783" y="4173752"/>
                  </a:lnTo>
                  <a:lnTo>
                    <a:pt x="437166" y="4212846"/>
                  </a:lnTo>
                  <a:lnTo>
                    <a:pt x="410946" y="4251657"/>
                  </a:lnTo>
                  <a:lnTo>
                    <a:pt x="384123" y="4290180"/>
                  </a:lnTo>
                  <a:lnTo>
                    <a:pt x="356698" y="4328407"/>
                  </a:lnTo>
                  <a:lnTo>
                    <a:pt x="328670" y="4366331"/>
                  </a:lnTo>
                  <a:lnTo>
                    <a:pt x="300040" y="4403947"/>
                  </a:lnTo>
                  <a:lnTo>
                    <a:pt x="270806" y="4441247"/>
                  </a:lnTo>
                  <a:lnTo>
                    <a:pt x="240970" y="4478226"/>
                  </a:lnTo>
                  <a:lnTo>
                    <a:pt x="210531" y="4514876"/>
                  </a:lnTo>
                  <a:lnTo>
                    <a:pt x="179489" y="4551191"/>
                  </a:lnTo>
                  <a:lnTo>
                    <a:pt x="147845" y="4587165"/>
                  </a:lnTo>
                  <a:lnTo>
                    <a:pt x="115598" y="4622790"/>
                  </a:lnTo>
                  <a:lnTo>
                    <a:pt x="82748" y="4658060"/>
                  </a:lnTo>
                  <a:lnTo>
                    <a:pt x="49295" y="4692970"/>
                  </a:lnTo>
                  <a:lnTo>
                    <a:pt x="15240" y="4727511"/>
                  </a:lnTo>
                  <a:lnTo>
                    <a:pt x="0" y="4712233"/>
                  </a:lnTo>
                  <a:lnTo>
                    <a:pt x="33833" y="4677914"/>
                  </a:lnTo>
                  <a:lnTo>
                    <a:pt x="67068" y="4643230"/>
                  </a:lnTo>
                  <a:lnTo>
                    <a:pt x="99704" y="4608187"/>
                  </a:lnTo>
                  <a:lnTo>
                    <a:pt x="131741" y="4572792"/>
                  </a:lnTo>
                  <a:lnTo>
                    <a:pt x="163179" y="4537051"/>
                  </a:lnTo>
                  <a:lnTo>
                    <a:pt x="194018" y="4500970"/>
                  </a:lnTo>
                  <a:lnTo>
                    <a:pt x="224259" y="4464556"/>
                  </a:lnTo>
                  <a:lnTo>
                    <a:pt x="253901" y="4427817"/>
                  </a:lnTo>
                  <a:lnTo>
                    <a:pt x="282943" y="4390757"/>
                  </a:lnTo>
                  <a:lnTo>
                    <a:pt x="311388" y="4353384"/>
                  </a:lnTo>
                  <a:lnTo>
                    <a:pt x="339233" y="4315704"/>
                  </a:lnTo>
                  <a:lnTo>
                    <a:pt x="366479" y="4277724"/>
                  </a:lnTo>
                  <a:lnTo>
                    <a:pt x="393127" y="4239451"/>
                  </a:lnTo>
                  <a:lnTo>
                    <a:pt x="419176" y="4200890"/>
                  </a:lnTo>
                  <a:lnTo>
                    <a:pt x="444626" y="4162048"/>
                  </a:lnTo>
                  <a:lnTo>
                    <a:pt x="469477" y="4122933"/>
                  </a:lnTo>
                  <a:lnTo>
                    <a:pt x="493729" y="4083550"/>
                  </a:lnTo>
                  <a:lnTo>
                    <a:pt x="517383" y="4043905"/>
                  </a:lnTo>
                  <a:lnTo>
                    <a:pt x="540437" y="4004007"/>
                  </a:lnTo>
                  <a:lnTo>
                    <a:pt x="562893" y="3963860"/>
                  </a:lnTo>
                  <a:lnTo>
                    <a:pt x="584750" y="3923472"/>
                  </a:lnTo>
                  <a:lnTo>
                    <a:pt x="606009" y="3882848"/>
                  </a:lnTo>
                  <a:lnTo>
                    <a:pt x="626668" y="3841997"/>
                  </a:lnTo>
                  <a:lnTo>
                    <a:pt x="646729" y="3800923"/>
                  </a:lnTo>
                  <a:lnTo>
                    <a:pt x="666190" y="3759634"/>
                  </a:lnTo>
                  <a:lnTo>
                    <a:pt x="685053" y="3718137"/>
                  </a:lnTo>
                  <a:lnTo>
                    <a:pt x="703317" y="3676437"/>
                  </a:lnTo>
                  <a:lnTo>
                    <a:pt x="720983" y="3634541"/>
                  </a:lnTo>
                  <a:lnTo>
                    <a:pt x="738049" y="3592456"/>
                  </a:lnTo>
                  <a:lnTo>
                    <a:pt x="754517" y="3550188"/>
                  </a:lnTo>
                  <a:lnTo>
                    <a:pt x="770386" y="3507744"/>
                  </a:lnTo>
                  <a:lnTo>
                    <a:pt x="785656" y="3465130"/>
                  </a:lnTo>
                  <a:lnTo>
                    <a:pt x="800327" y="3422353"/>
                  </a:lnTo>
                  <a:lnTo>
                    <a:pt x="814399" y="3379419"/>
                  </a:lnTo>
                  <a:lnTo>
                    <a:pt x="827873" y="3336336"/>
                  </a:lnTo>
                  <a:lnTo>
                    <a:pt x="840747" y="3293108"/>
                  </a:lnTo>
                  <a:lnTo>
                    <a:pt x="853023" y="3249744"/>
                  </a:lnTo>
                  <a:lnTo>
                    <a:pt x="864700" y="3206249"/>
                  </a:lnTo>
                  <a:lnTo>
                    <a:pt x="875778" y="3162630"/>
                  </a:lnTo>
                  <a:lnTo>
                    <a:pt x="886258" y="3118894"/>
                  </a:lnTo>
                  <a:lnTo>
                    <a:pt x="896138" y="3075047"/>
                  </a:lnTo>
                  <a:lnTo>
                    <a:pt x="905420" y="3031095"/>
                  </a:lnTo>
                  <a:lnTo>
                    <a:pt x="914103" y="2987045"/>
                  </a:lnTo>
                  <a:lnTo>
                    <a:pt x="922187" y="2942904"/>
                  </a:lnTo>
                  <a:lnTo>
                    <a:pt x="929672" y="2898678"/>
                  </a:lnTo>
                  <a:lnTo>
                    <a:pt x="936559" y="2854374"/>
                  </a:lnTo>
                  <a:lnTo>
                    <a:pt x="942847" y="2809998"/>
                  </a:lnTo>
                  <a:lnTo>
                    <a:pt x="948535" y="2765557"/>
                  </a:lnTo>
                  <a:lnTo>
                    <a:pt x="953625" y="2721057"/>
                  </a:lnTo>
                  <a:lnTo>
                    <a:pt x="958117" y="2676505"/>
                  </a:lnTo>
                  <a:lnTo>
                    <a:pt x="962009" y="2631907"/>
                  </a:lnTo>
                  <a:lnTo>
                    <a:pt x="965302" y="2587270"/>
                  </a:lnTo>
                  <a:lnTo>
                    <a:pt x="967997" y="2542601"/>
                  </a:lnTo>
                  <a:lnTo>
                    <a:pt x="970093" y="2497905"/>
                  </a:lnTo>
                  <a:lnTo>
                    <a:pt x="971590" y="2453190"/>
                  </a:lnTo>
                  <a:lnTo>
                    <a:pt x="972488" y="2408462"/>
                  </a:lnTo>
                  <a:lnTo>
                    <a:pt x="972788" y="2363727"/>
                  </a:lnTo>
                  <a:lnTo>
                    <a:pt x="972488" y="2318992"/>
                  </a:lnTo>
                  <a:lnTo>
                    <a:pt x="971590" y="2274264"/>
                  </a:lnTo>
                  <a:lnTo>
                    <a:pt x="970093" y="2229548"/>
                  </a:lnTo>
                  <a:lnTo>
                    <a:pt x="967997" y="2184853"/>
                  </a:lnTo>
                  <a:lnTo>
                    <a:pt x="965302" y="2140183"/>
                  </a:lnTo>
                  <a:lnTo>
                    <a:pt x="962009" y="2095546"/>
                  </a:lnTo>
                  <a:lnTo>
                    <a:pt x="958117" y="2050949"/>
                  </a:lnTo>
                  <a:lnTo>
                    <a:pt x="953625" y="2006396"/>
                  </a:lnTo>
                  <a:lnTo>
                    <a:pt x="948535" y="1961897"/>
                  </a:lnTo>
                  <a:lnTo>
                    <a:pt x="942847" y="1917456"/>
                  </a:lnTo>
                  <a:lnTo>
                    <a:pt x="936559" y="1873080"/>
                  </a:lnTo>
                  <a:lnTo>
                    <a:pt x="929672" y="1828776"/>
                  </a:lnTo>
                  <a:lnTo>
                    <a:pt x="922187" y="1784550"/>
                  </a:lnTo>
                  <a:lnTo>
                    <a:pt x="914103" y="1740409"/>
                  </a:lnTo>
                  <a:lnTo>
                    <a:pt x="905420" y="1696360"/>
                  </a:lnTo>
                  <a:lnTo>
                    <a:pt x="896138" y="1652408"/>
                  </a:lnTo>
                  <a:lnTo>
                    <a:pt x="886258" y="1608561"/>
                  </a:lnTo>
                  <a:lnTo>
                    <a:pt x="875778" y="1564825"/>
                  </a:lnTo>
                  <a:lnTo>
                    <a:pt x="864700" y="1521206"/>
                  </a:lnTo>
                  <a:lnTo>
                    <a:pt x="853023" y="1477712"/>
                  </a:lnTo>
                  <a:lnTo>
                    <a:pt x="840747" y="1434348"/>
                  </a:lnTo>
                  <a:lnTo>
                    <a:pt x="827873" y="1391121"/>
                  </a:lnTo>
                  <a:lnTo>
                    <a:pt x="814399" y="1348037"/>
                  </a:lnTo>
                  <a:lnTo>
                    <a:pt x="800327" y="1305104"/>
                  </a:lnTo>
                  <a:lnTo>
                    <a:pt x="785656" y="1262327"/>
                  </a:lnTo>
                  <a:lnTo>
                    <a:pt x="770386" y="1219714"/>
                  </a:lnTo>
                  <a:lnTo>
                    <a:pt x="754517" y="1177270"/>
                  </a:lnTo>
                  <a:lnTo>
                    <a:pt x="738049" y="1135002"/>
                  </a:lnTo>
                  <a:lnTo>
                    <a:pt x="720983" y="1092918"/>
                  </a:lnTo>
                  <a:lnTo>
                    <a:pt x="703317" y="1051022"/>
                  </a:lnTo>
                  <a:lnTo>
                    <a:pt x="685053" y="1009322"/>
                  </a:lnTo>
                  <a:lnTo>
                    <a:pt x="666190" y="967825"/>
                  </a:lnTo>
                  <a:lnTo>
                    <a:pt x="646729" y="926536"/>
                  </a:lnTo>
                  <a:lnTo>
                    <a:pt x="626668" y="885463"/>
                  </a:lnTo>
                  <a:lnTo>
                    <a:pt x="606009" y="844612"/>
                  </a:lnTo>
                  <a:lnTo>
                    <a:pt x="584750" y="803989"/>
                  </a:lnTo>
                  <a:lnTo>
                    <a:pt x="562893" y="763601"/>
                  </a:lnTo>
                  <a:lnTo>
                    <a:pt x="540437" y="723455"/>
                  </a:lnTo>
                  <a:lnTo>
                    <a:pt x="517383" y="683557"/>
                  </a:lnTo>
                  <a:lnTo>
                    <a:pt x="493729" y="643913"/>
                  </a:lnTo>
                  <a:lnTo>
                    <a:pt x="469477" y="604530"/>
                  </a:lnTo>
                  <a:lnTo>
                    <a:pt x="444626" y="565415"/>
                  </a:lnTo>
                  <a:lnTo>
                    <a:pt x="419176" y="526574"/>
                  </a:lnTo>
                  <a:lnTo>
                    <a:pt x="393127" y="488014"/>
                  </a:lnTo>
                  <a:lnTo>
                    <a:pt x="366479" y="449741"/>
                  </a:lnTo>
                  <a:lnTo>
                    <a:pt x="339233" y="411762"/>
                  </a:lnTo>
                  <a:lnTo>
                    <a:pt x="311388" y="374082"/>
                  </a:lnTo>
                  <a:lnTo>
                    <a:pt x="282943" y="336710"/>
                  </a:lnTo>
                  <a:lnTo>
                    <a:pt x="253901" y="299651"/>
                  </a:lnTo>
                  <a:lnTo>
                    <a:pt x="224259" y="262912"/>
                  </a:lnTo>
                  <a:lnTo>
                    <a:pt x="194018" y="226499"/>
                  </a:lnTo>
                  <a:lnTo>
                    <a:pt x="163179" y="190418"/>
                  </a:lnTo>
                  <a:lnTo>
                    <a:pt x="131741" y="154678"/>
                  </a:lnTo>
                  <a:lnTo>
                    <a:pt x="99704" y="119283"/>
                  </a:lnTo>
                  <a:lnTo>
                    <a:pt x="67068" y="84241"/>
                  </a:lnTo>
                  <a:lnTo>
                    <a:pt x="33833" y="49557"/>
                  </a:lnTo>
                  <a:lnTo>
                    <a:pt x="0" y="15239"/>
                  </a:lnTo>
                  <a:lnTo>
                    <a:pt x="15240" y="0"/>
                  </a:lnTo>
                  <a:close/>
                </a:path>
              </a:pathLst>
            </a:custGeom>
            <a:ln w="15240">
              <a:solidFill>
                <a:srgbClr val="B86A0C"/>
              </a:solidFill>
            </a:ln>
          </p:spPr>
          <p:txBody>
            <a:bodyPr wrap="square" lIns="0" tIns="0" rIns="0" bIns="0" rtlCol="0"/>
            <a:lstStyle/>
            <a:p>
              <a:endParaRPr/>
            </a:p>
          </p:txBody>
        </p:sp>
        <p:sp>
          <p:nvSpPr>
            <p:cNvPr id="11" name="object 11"/>
            <p:cNvSpPr/>
            <p:nvPr/>
          </p:nvSpPr>
          <p:spPr>
            <a:xfrm>
              <a:off x="1740408" y="1725167"/>
              <a:ext cx="9686925" cy="523240"/>
            </a:xfrm>
            <a:custGeom>
              <a:avLst/>
              <a:gdLst/>
              <a:ahLst/>
              <a:cxnLst/>
              <a:rect l="l" t="t" r="r" b="b"/>
              <a:pathLst>
                <a:path w="9686925" h="523239">
                  <a:moveTo>
                    <a:pt x="9686544" y="0"/>
                  </a:moveTo>
                  <a:lnTo>
                    <a:pt x="0" y="0"/>
                  </a:lnTo>
                  <a:lnTo>
                    <a:pt x="0" y="522731"/>
                  </a:lnTo>
                  <a:lnTo>
                    <a:pt x="9686544" y="522731"/>
                  </a:lnTo>
                  <a:lnTo>
                    <a:pt x="9686544" y="0"/>
                  </a:lnTo>
                  <a:close/>
                </a:path>
              </a:pathLst>
            </a:custGeom>
            <a:solidFill>
              <a:srgbClr val="FFFFFF"/>
            </a:solidFill>
          </p:spPr>
          <p:txBody>
            <a:bodyPr wrap="square" lIns="0" tIns="0" rIns="0" bIns="0" rtlCol="0"/>
            <a:lstStyle/>
            <a:p>
              <a:endParaRPr/>
            </a:p>
          </p:txBody>
        </p:sp>
        <p:sp>
          <p:nvSpPr>
            <p:cNvPr id="12" name="object 12"/>
            <p:cNvSpPr/>
            <p:nvPr/>
          </p:nvSpPr>
          <p:spPr>
            <a:xfrm>
              <a:off x="1740408" y="1725167"/>
              <a:ext cx="9686925" cy="523240"/>
            </a:xfrm>
            <a:custGeom>
              <a:avLst/>
              <a:gdLst/>
              <a:ahLst/>
              <a:cxnLst/>
              <a:rect l="l" t="t" r="r" b="b"/>
              <a:pathLst>
                <a:path w="9686925" h="523239">
                  <a:moveTo>
                    <a:pt x="0" y="522731"/>
                  </a:moveTo>
                  <a:lnTo>
                    <a:pt x="9686544" y="522731"/>
                  </a:lnTo>
                  <a:lnTo>
                    <a:pt x="9686544" y="0"/>
                  </a:lnTo>
                  <a:lnTo>
                    <a:pt x="0" y="0"/>
                  </a:lnTo>
                  <a:lnTo>
                    <a:pt x="0" y="522731"/>
                  </a:lnTo>
                  <a:close/>
                </a:path>
              </a:pathLst>
            </a:custGeom>
            <a:ln w="15239">
              <a:solidFill>
                <a:srgbClr val="D1790E"/>
              </a:solidFill>
            </a:ln>
          </p:spPr>
          <p:txBody>
            <a:bodyPr wrap="square" lIns="0" tIns="0" rIns="0" bIns="0" rtlCol="0"/>
            <a:lstStyle/>
            <a:p>
              <a:endParaRPr/>
            </a:p>
          </p:txBody>
        </p:sp>
        <p:sp>
          <p:nvSpPr>
            <p:cNvPr id="13" name="object 13"/>
            <p:cNvSpPr/>
            <p:nvPr/>
          </p:nvSpPr>
          <p:spPr>
            <a:xfrm>
              <a:off x="1414272" y="1659635"/>
              <a:ext cx="654050" cy="654050"/>
            </a:xfrm>
            <a:custGeom>
              <a:avLst/>
              <a:gdLst/>
              <a:ahLst/>
              <a:cxnLst/>
              <a:rect l="l" t="t" r="r" b="b"/>
              <a:pathLst>
                <a:path w="654050" h="654050">
                  <a:moveTo>
                    <a:pt x="326897" y="0"/>
                  </a:moveTo>
                  <a:lnTo>
                    <a:pt x="278579" y="3543"/>
                  </a:lnTo>
                  <a:lnTo>
                    <a:pt x="232466" y="13836"/>
                  </a:lnTo>
                  <a:lnTo>
                    <a:pt x="189063" y="30374"/>
                  </a:lnTo>
                  <a:lnTo>
                    <a:pt x="148875" y="52651"/>
                  </a:lnTo>
                  <a:lnTo>
                    <a:pt x="112407" y="80164"/>
                  </a:lnTo>
                  <a:lnTo>
                    <a:pt x="80164" y="112407"/>
                  </a:lnTo>
                  <a:lnTo>
                    <a:pt x="52651" y="148875"/>
                  </a:lnTo>
                  <a:lnTo>
                    <a:pt x="30374" y="189063"/>
                  </a:lnTo>
                  <a:lnTo>
                    <a:pt x="13836" y="232466"/>
                  </a:lnTo>
                  <a:lnTo>
                    <a:pt x="3543" y="278579"/>
                  </a:lnTo>
                  <a:lnTo>
                    <a:pt x="0" y="326898"/>
                  </a:lnTo>
                  <a:lnTo>
                    <a:pt x="3543" y="375216"/>
                  </a:lnTo>
                  <a:lnTo>
                    <a:pt x="13836" y="421329"/>
                  </a:lnTo>
                  <a:lnTo>
                    <a:pt x="30374" y="464732"/>
                  </a:lnTo>
                  <a:lnTo>
                    <a:pt x="52651" y="504920"/>
                  </a:lnTo>
                  <a:lnTo>
                    <a:pt x="80164" y="541388"/>
                  </a:lnTo>
                  <a:lnTo>
                    <a:pt x="112407" y="573631"/>
                  </a:lnTo>
                  <a:lnTo>
                    <a:pt x="148875" y="601144"/>
                  </a:lnTo>
                  <a:lnTo>
                    <a:pt x="189063" y="623421"/>
                  </a:lnTo>
                  <a:lnTo>
                    <a:pt x="232466" y="639959"/>
                  </a:lnTo>
                  <a:lnTo>
                    <a:pt x="278579" y="650252"/>
                  </a:lnTo>
                  <a:lnTo>
                    <a:pt x="326897" y="653796"/>
                  </a:lnTo>
                  <a:lnTo>
                    <a:pt x="375216" y="650252"/>
                  </a:lnTo>
                  <a:lnTo>
                    <a:pt x="421329" y="639959"/>
                  </a:lnTo>
                  <a:lnTo>
                    <a:pt x="464732" y="623421"/>
                  </a:lnTo>
                  <a:lnTo>
                    <a:pt x="504920" y="601144"/>
                  </a:lnTo>
                  <a:lnTo>
                    <a:pt x="541388" y="573631"/>
                  </a:lnTo>
                  <a:lnTo>
                    <a:pt x="573631" y="541388"/>
                  </a:lnTo>
                  <a:lnTo>
                    <a:pt x="601144" y="504920"/>
                  </a:lnTo>
                  <a:lnTo>
                    <a:pt x="623421" y="464732"/>
                  </a:lnTo>
                  <a:lnTo>
                    <a:pt x="639959" y="421329"/>
                  </a:lnTo>
                  <a:lnTo>
                    <a:pt x="650252" y="375216"/>
                  </a:lnTo>
                  <a:lnTo>
                    <a:pt x="653796" y="326898"/>
                  </a:lnTo>
                  <a:lnTo>
                    <a:pt x="650252" y="278579"/>
                  </a:lnTo>
                  <a:lnTo>
                    <a:pt x="639959" y="232466"/>
                  </a:lnTo>
                  <a:lnTo>
                    <a:pt x="623421" y="189063"/>
                  </a:lnTo>
                  <a:lnTo>
                    <a:pt x="601144" y="148875"/>
                  </a:lnTo>
                  <a:lnTo>
                    <a:pt x="573631" y="112407"/>
                  </a:lnTo>
                  <a:lnTo>
                    <a:pt x="541388" y="80164"/>
                  </a:lnTo>
                  <a:lnTo>
                    <a:pt x="504920" y="52651"/>
                  </a:lnTo>
                  <a:lnTo>
                    <a:pt x="464732" y="30374"/>
                  </a:lnTo>
                  <a:lnTo>
                    <a:pt x="421329" y="13836"/>
                  </a:lnTo>
                  <a:lnTo>
                    <a:pt x="375216" y="3543"/>
                  </a:lnTo>
                  <a:lnTo>
                    <a:pt x="326897" y="0"/>
                  </a:lnTo>
                  <a:close/>
                </a:path>
              </a:pathLst>
            </a:custGeom>
            <a:solidFill>
              <a:srgbClr val="FFFFFF"/>
            </a:solidFill>
          </p:spPr>
          <p:txBody>
            <a:bodyPr wrap="square" lIns="0" tIns="0" rIns="0" bIns="0" rtlCol="0"/>
            <a:lstStyle/>
            <a:p>
              <a:endParaRPr/>
            </a:p>
          </p:txBody>
        </p:sp>
        <p:sp>
          <p:nvSpPr>
            <p:cNvPr id="14" name="object 14"/>
            <p:cNvSpPr/>
            <p:nvPr/>
          </p:nvSpPr>
          <p:spPr>
            <a:xfrm>
              <a:off x="1414272" y="1659635"/>
              <a:ext cx="654050" cy="654050"/>
            </a:xfrm>
            <a:custGeom>
              <a:avLst/>
              <a:gdLst/>
              <a:ahLst/>
              <a:cxnLst/>
              <a:rect l="l" t="t" r="r" b="b"/>
              <a:pathLst>
                <a:path w="654050" h="654050">
                  <a:moveTo>
                    <a:pt x="0" y="326898"/>
                  </a:moveTo>
                  <a:lnTo>
                    <a:pt x="3543" y="278579"/>
                  </a:lnTo>
                  <a:lnTo>
                    <a:pt x="13836" y="232466"/>
                  </a:lnTo>
                  <a:lnTo>
                    <a:pt x="30374" y="189063"/>
                  </a:lnTo>
                  <a:lnTo>
                    <a:pt x="52651" y="148875"/>
                  </a:lnTo>
                  <a:lnTo>
                    <a:pt x="80164" y="112407"/>
                  </a:lnTo>
                  <a:lnTo>
                    <a:pt x="112407" y="80164"/>
                  </a:lnTo>
                  <a:lnTo>
                    <a:pt x="148875" y="52651"/>
                  </a:lnTo>
                  <a:lnTo>
                    <a:pt x="189063" y="30374"/>
                  </a:lnTo>
                  <a:lnTo>
                    <a:pt x="232466" y="13836"/>
                  </a:lnTo>
                  <a:lnTo>
                    <a:pt x="278579" y="3543"/>
                  </a:lnTo>
                  <a:lnTo>
                    <a:pt x="326897" y="0"/>
                  </a:lnTo>
                  <a:lnTo>
                    <a:pt x="375216" y="3543"/>
                  </a:lnTo>
                  <a:lnTo>
                    <a:pt x="421329" y="13836"/>
                  </a:lnTo>
                  <a:lnTo>
                    <a:pt x="464732" y="30374"/>
                  </a:lnTo>
                  <a:lnTo>
                    <a:pt x="504920" y="52651"/>
                  </a:lnTo>
                  <a:lnTo>
                    <a:pt x="541388" y="80164"/>
                  </a:lnTo>
                  <a:lnTo>
                    <a:pt x="573631" y="112407"/>
                  </a:lnTo>
                  <a:lnTo>
                    <a:pt x="601144" y="148875"/>
                  </a:lnTo>
                  <a:lnTo>
                    <a:pt x="623421" y="189063"/>
                  </a:lnTo>
                  <a:lnTo>
                    <a:pt x="639959" y="232466"/>
                  </a:lnTo>
                  <a:lnTo>
                    <a:pt x="650252" y="278579"/>
                  </a:lnTo>
                  <a:lnTo>
                    <a:pt x="653796" y="326898"/>
                  </a:lnTo>
                  <a:lnTo>
                    <a:pt x="650252" y="375216"/>
                  </a:lnTo>
                  <a:lnTo>
                    <a:pt x="639959" y="421329"/>
                  </a:lnTo>
                  <a:lnTo>
                    <a:pt x="623421" y="464732"/>
                  </a:lnTo>
                  <a:lnTo>
                    <a:pt x="601144" y="504920"/>
                  </a:lnTo>
                  <a:lnTo>
                    <a:pt x="573631" y="541388"/>
                  </a:lnTo>
                  <a:lnTo>
                    <a:pt x="541388" y="573631"/>
                  </a:lnTo>
                  <a:lnTo>
                    <a:pt x="504920" y="601144"/>
                  </a:lnTo>
                  <a:lnTo>
                    <a:pt x="464732" y="623421"/>
                  </a:lnTo>
                  <a:lnTo>
                    <a:pt x="421329" y="639959"/>
                  </a:lnTo>
                  <a:lnTo>
                    <a:pt x="375216" y="650252"/>
                  </a:lnTo>
                  <a:lnTo>
                    <a:pt x="326897" y="653796"/>
                  </a:lnTo>
                  <a:lnTo>
                    <a:pt x="278579" y="650252"/>
                  </a:lnTo>
                  <a:lnTo>
                    <a:pt x="232466" y="639959"/>
                  </a:lnTo>
                  <a:lnTo>
                    <a:pt x="189063" y="623421"/>
                  </a:lnTo>
                  <a:lnTo>
                    <a:pt x="148875" y="601144"/>
                  </a:lnTo>
                  <a:lnTo>
                    <a:pt x="112407" y="573631"/>
                  </a:lnTo>
                  <a:lnTo>
                    <a:pt x="80164" y="541388"/>
                  </a:lnTo>
                  <a:lnTo>
                    <a:pt x="52651" y="504920"/>
                  </a:lnTo>
                  <a:lnTo>
                    <a:pt x="30374" y="464732"/>
                  </a:lnTo>
                  <a:lnTo>
                    <a:pt x="13836" y="421329"/>
                  </a:lnTo>
                  <a:lnTo>
                    <a:pt x="3543" y="375216"/>
                  </a:lnTo>
                  <a:lnTo>
                    <a:pt x="0" y="326898"/>
                  </a:lnTo>
                  <a:close/>
                </a:path>
              </a:pathLst>
            </a:custGeom>
            <a:ln w="15240">
              <a:solidFill>
                <a:srgbClr val="E78612"/>
              </a:solidFill>
            </a:ln>
          </p:spPr>
          <p:txBody>
            <a:bodyPr wrap="square" lIns="0" tIns="0" rIns="0" bIns="0" rtlCol="0"/>
            <a:lstStyle/>
            <a:p>
              <a:endParaRPr/>
            </a:p>
          </p:txBody>
        </p:sp>
        <p:sp>
          <p:nvSpPr>
            <p:cNvPr id="15" name="object 15"/>
            <p:cNvSpPr/>
            <p:nvPr/>
          </p:nvSpPr>
          <p:spPr>
            <a:xfrm>
              <a:off x="2171700" y="2508503"/>
              <a:ext cx="9255760" cy="524510"/>
            </a:xfrm>
            <a:custGeom>
              <a:avLst/>
              <a:gdLst/>
              <a:ahLst/>
              <a:cxnLst/>
              <a:rect l="l" t="t" r="r" b="b"/>
              <a:pathLst>
                <a:path w="9255760" h="524510">
                  <a:moveTo>
                    <a:pt x="9255252" y="0"/>
                  </a:moveTo>
                  <a:lnTo>
                    <a:pt x="0" y="0"/>
                  </a:lnTo>
                  <a:lnTo>
                    <a:pt x="0" y="524256"/>
                  </a:lnTo>
                  <a:lnTo>
                    <a:pt x="9255252" y="524256"/>
                  </a:lnTo>
                  <a:lnTo>
                    <a:pt x="9255252" y="0"/>
                  </a:lnTo>
                  <a:close/>
                </a:path>
              </a:pathLst>
            </a:custGeom>
            <a:solidFill>
              <a:srgbClr val="FFFFFF"/>
            </a:solidFill>
          </p:spPr>
          <p:txBody>
            <a:bodyPr wrap="square" lIns="0" tIns="0" rIns="0" bIns="0" rtlCol="0"/>
            <a:lstStyle/>
            <a:p>
              <a:endParaRPr/>
            </a:p>
          </p:txBody>
        </p:sp>
        <p:sp>
          <p:nvSpPr>
            <p:cNvPr id="16" name="object 16"/>
            <p:cNvSpPr/>
            <p:nvPr/>
          </p:nvSpPr>
          <p:spPr>
            <a:xfrm>
              <a:off x="2171700" y="2508503"/>
              <a:ext cx="9255760" cy="524510"/>
            </a:xfrm>
            <a:custGeom>
              <a:avLst/>
              <a:gdLst/>
              <a:ahLst/>
              <a:cxnLst/>
              <a:rect l="l" t="t" r="r" b="b"/>
              <a:pathLst>
                <a:path w="9255760" h="524510">
                  <a:moveTo>
                    <a:pt x="0" y="524256"/>
                  </a:moveTo>
                  <a:lnTo>
                    <a:pt x="9255252" y="524256"/>
                  </a:lnTo>
                  <a:lnTo>
                    <a:pt x="9255252" y="0"/>
                  </a:lnTo>
                  <a:lnTo>
                    <a:pt x="0" y="0"/>
                  </a:lnTo>
                  <a:lnTo>
                    <a:pt x="0" y="524256"/>
                  </a:lnTo>
                  <a:close/>
                </a:path>
              </a:pathLst>
            </a:custGeom>
            <a:ln w="15240">
              <a:solidFill>
                <a:srgbClr val="D1790E"/>
              </a:solidFill>
            </a:ln>
          </p:spPr>
          <p:txBody>
            <a:bodyPr wrap="square" lIns="0" tIns="0" rIns="0" bIns="0" rtlCol="0"/>
            <a:lstStyle/>
            <a:p>
              <a:endParaRPr/>
            </a:p>
          </p:txBody>
        </p:sp>
        <p:sp>
          <p:nvSpPr>
            <p:cNvPr id="17" name="object 17"/>
            <p:cNvSpPr/>
            <p:nvPr/>
          </p:nvSpPr>
          <p:spPr>
            <a:xfrm>
              <a:off x="1844040" y="2444495"/>
              <a:ext cx="654050" cy="652780"/>
            </a:xfrm>
            <a:custGeom>
              <a:avLst/>
              <a:gdLst/>
              <a:ahLst/>
              <a:cxnLst/>
              <a:rect l="l" t="t" r="r" b="b"/>
              <a:pathLst>
                <a:path w="654050" h="652780">
                  <a:moveTo>
                    <a:pt x="326898" y="0"/>
                  </a:moveTo>
                  <a:lnTo>
                    <a:pt x="278579" y="3536"/>
                  </a:lnTo>
                  <a:lnTo>
                    <a:pt x="232466" y="13811"/>
                  </a:lnTo>
                  <a:lnTo>
                    <a:pt x="189063" y="30317"/>
                  </a:lnTo>
                  <a:lnTo>
                    <a:pt x="148875" y="52551"/>
                  </a:lnTo>
                  <a:lnTo>
                    <a:pt x="112407" y="80007"/>
                  </a:lnTo>
                  <a:lnTo>
                    <a:pt x="80164" y="112180"/>
                  </a:lnTo>
                  <a:lnTo>
                    <a:pt x="52651" y="148566"/>
                  </a:lnTo>
                  <a:lnTo>
                    <a:pt x="30374" y="188659"/>
                  </a:lnTo>
                  <a:lnTo>
                    <a:pt x="13836" y="231956"/>
                  </a:lnTo>
                  <a:lnTo>
                    <a:pt x="3543" y="277949"/>
                  </a:lnTo>
                  <a:lnTo>
                    <a:pt x="0" y="326136"/>
                  </a:lnTo>
                  <a:lnTo>
                    <a:pt x="3543" y="374322"/>
                  </a:lnTo>
                  <a:lnTo>
                    <a:pt x="13836" y="420315"/>
                  </a:lnTo>
                  <a:lnTo>
                    <a:pt x="30374" y="463612"/>
                  </a:lnTo>
                  <a:lnTo>
                    <a:pt x="52651" y="503705"/>
                  </a:lnTo>
                  <a:lnTo>
                    <a:pt x="80164" y="540091"/>
                  </a:lnTo>
                  <a:lnTo>
                    <a:pt x="112407" y="572264"/>
                  </a:lnTo>
                  <a:lnTo>
                    <a:pt x="148875" y="599720"/>
                  </a:lnTo>
                  <a:lnTo>
                    <a:pt x="189063" y="621954"/>
                  </a:lnTo>
                  <a:lnTo>
                    <a:pt x="232466" y="638460"/>
                  </a:lnTo>
                  <a:lnTo>
                    <a:pt x="278579" y="648735"/>
                  </a:lnTo>
                  <a:lnTo>
                    <a:pt x="326898" y="652271"/>
                  </a:lnTo>
                  <a:lnTo>
                    <a:pt x="375216" y="648735"/>
                  </a:lnTo>
                  <a:lnTo>
                    <a:pt x="421329" y="638460"/>
                  </a:lnTo>
                  <a:lnTo>
                    <a:pt x="464732" y="621954"/>
                  </a:lnTo>
                  <a:lnTo>
                    <a:pt x="504920" y="599720"/>
                  </a:lnTo>
                  <a:lnTo>
                    <a:pt x="541388" y="572264"/>
                  </a:lnTo>
                  <a:lnTo>
                    <a:pt x="573631" y="540091"/>
                  </a:lnTo>
                  <a:lnTo>
                    <a:pt x="601144" y="503705"/>
                  </a:lnTo>
                  <a:lnTo>
                    <a:pt x="623421" y="463612"/>
                  </a:lnTo>
                  <a:lnTo>
                    <a:pt x="639959" y="420315"/>
                  </a:lnTo>
                  <a:lnTo>
                    <a:pt x="650252" y="374322"/>
                  </a:lnTo>
                  <a:lnTo>
                    <a:pt x="653796" y="326136"/>
                  </a:lnTo>
                  <a:lnTo>
                    <a:pt x="650252" y="277949"/>
                  </a:lnTo>
                  <a:lnTo>
                    <a:pt x="639959" y="231956"/>
                  </a:lnTo>
                  <a:lnTo>
                    <a:pt x="623421" y="188659"/>
                  </a:lnTo>
                  <a:lnTo>
                    <a:pt x="601144" y="148566"/>
                  </a:lnTo>
                  <a:lnTo>
                    <a:pt x="573631" y="112180"/>
                  </a:lnTo>
                  <a:lnTo>
                    <a:pt x="541388" y="80007"/>
                  </a:lnTo>
                  <a:lnTo>
                    <a:pt x="504920" y="52551"/>
                  </a:lnTo>
                  <a:lnTo>
                    <a:pt x="464732" y="30317"/>
                  </a:lnTo>
                  <a:lnTo>
                    <a:pt x="421329" y="13811"/>
                  </a:lnTo>
                  <a:lnTo>
                    <a:pt x="375216" y="3536"/>
                  </a:lnTo>
                  <a:lnTo>
                    <a:pt x="326898" y="0"/>
                  </a:lnTo>
                  <a:close/>
                </a:path>
              </a:pathLst>
            </a:custGeom>
            <a:solidFill>
              <a:srgbClr val="FFFFFF"/>
            </a:solidFill>
          </p:spPr>
          <p:txBody>
            <a:bodyPr wrap="square" lIns="0" tIns="0" rIns="0" bIns="0" rtlCol="0"/>
            <a:lstStyle/>
            <a:p>
              <a:endParaRPr/>
            </a:p>
          </p:txBody>
        </p:sp>
        <p:sp>
          <p:nvSpPr>
            <p:cNvPr id="18" name="object 18"/>
            <p:cNvSpPr/>
            <p:nvPr/>
          </p:nvSpPr>
          <p:spPr>
            <a:xfrm>
              <a:off x="1844040" y="2444495"/>
              <a:ext cx="654050" cy="652780"/>
            </a:xfrm>
            <a:custGeom>
              <a:avLst/>
              <a:gdLst/>
              <a:ahLst/>
              <a:cxnLst/>
              <a:rect l="l" t="t" r="r" b="b"/>
              <a:pathLst>
                <a:path w="654050" h="652780">
                  <a:moveTo>
                    <a:pt x="0" y="326136"/>
                  </a:moveTo>
                  <a:lnTo>
                    <a:pt x="3543" y="277949"/>
                  </a:lnTo>
                  <a:lnTo>
                    <a:pt x="13836" y="231956"/>
                  </a:lnTo>
                  <a:lnTo>
                    <a:pt x="30374" y="188659"/>
                  </a:lnTo>
                  <a:lnTo>
                    <a:pt x="52651" y="148566"/>
                  </a:lnTo>
                  <a:lnTo>
                    <a:pt x="80164" y="112180"/>
                  </a:lnTo>
                  <a:lnTo>
                    <a:pt x="112407" y="80007"/>
                  </a:lnTo>
                  <a:lnTo>
                    <a:pt x="148875" y="52551"/>
                  </a:lnTo>
                  <a:lnTo>
                    <a:pt x="189063" y="30317"/>
                  </a:lnTo>
                  <a:lnTo>
                    <a:pt x="232466" y="13811"/>
                  </a:lnTo>
                  <a:lnTo>
                    <a:pt x="278579" y="3536"/>
                  </a:lnTo>
                  <a:lnTo>
                    <a:pt x="326898" y="0"/>
                  </a:lnTo>
                  <a:lnTo>
                    <a:pt x="375216" y="3536"/>
                  </a:lnTo>
                  <a:lnTo>
                    <a:pt x="421329" y="13811"/>
                  </a:lnTo>
                  <a:lnTo>
                    <a:pt x="464732" y="30317"/>
                  </a:lnTo>
                  <a:lnTo>
                    <a:pt x="504920" y="52551"/>
                  </a:lnTo>
                  <a:lnTo>
                    <a:pt x="541388" y="80007"/>
                  </a:lnTo>
                  <a:lnTo>
                    <a:pt x="573631" y="112180"/>
                  </a:lnTo>
                  <a:lnTo>
                    <a:pt x="601144" y="148566"/>
                  </a:lnTo>
                  <a:lnTo>
                    <a:pt x="623421" y="188659"/>
                  </a:lnTo>
                  <a:lnTo>
                    <a:pt x="639959" y="231956"/>
                  </a:lnTo>
                  <a:lnTo>
                    <a:pt x="650252" y="277949"/>
                  </a:lnTo>
                  <a:lnTo>
                    <a:pt x="653796" y="326136"/>
                  </a:lnTo>
                  <a:lnTo>
                    <a:pt x="650252" y="374322"/>
                  </a:lnTo>
                  <a:lnTo>
                    <a:pt x="639959" y="420315"/>
                  </a:lnTo>
                  <a:lnTo>
                    <a:pt x="623421" y="463612"/>
                  </a:lnTo>
                  <a:lnTo>
                    <a:pt x="601144" y="503705"/>
                  </a:lnTo>
                  <a:lnTo>
                    <a:pt x="573631" y="540091"/>
                  </a:lnTo>
                  <a:lnTo>
                    <a:pt x="541388" y="572264"/>
                  </a:lnTo>
                  <a:lnTo>
                    <a:pt x="504920" y="599720"/>
                  </a:lnTo>
                  <a:lnTo>
                    <a:pt x="464732" y="621954"/>
                  </a:lnTo>
                  <a:lnTo>
                    <a:pt x="421329" y="638460"/>
                  </a:lnTo>
                  <a:lnTo>
                    <a:pt x="375216" y="648735"/>
                  </a:lnTo>
                  <a:lnTo>
                    <a:pt x="326898" y="652271"/>
                  </a:lnTo>
                  <a:lnTo>
                    <a:pt x="278579" y="648735"/>
                  </a:lnTo>
                  <a:lnTo>
                    <a:pt x="232466" y="638460"/>
                  </a:lnTo>
                  <a:lnTo>
                    <a:pt x="189063" y="621954"/>
                  </a:lnTo>
                  <a:lnTo>
                    <a:pt x="148875" y="599720"/>
                  </a:lnTo>
                  <a:lnTo>
                    <a:pt x="112407" y="572264"/>
                  </a:lnTo>
                  <a:lnTo>
                    <a:pt x="80164" y="540091"/>
                  </a:lnTo>
                  <a:lnTo>
                    <a:pt x="52651" y="503705"/>
                  </a:lnTo>
                  <a:lnTo>
                    <a:pt x="30374" y="463612"/>
                  </a:lnTo>
                  <a:lnTo>
                    <a:pt x="13836" y="420315"/>
                  </a:lnTo>
                  <a:lnTo>
                    <a:pt x="3543" y="374322"/>
                  </a:lnTo>
                  <a:lnTo>
                    <a:pt x="0" y="326136"/>
                  </a:lnTo>
                  <a:close/>
                </a:path>
              </a:pathLst>
            </a:custGeom>
            <a:ln w="15240">
              <a:solidFill>
                <a:srgbClr val="E78612"/>
              </a:solidFill>
            </a:ln>
          </p:spPr>
          <p:txBody>
            <a:bodyPr wrap="square" lIns="0" tIns="0" rIns="0" bIns="0" rtlCol="0"/>
            <a:lstStyle/>
            <a:p>
              <a:endParaRPr/>
            </a:p>
          </p:txBody>
        </p:sp>
        <p:sp>
          <p:nvSpPr>
            <p:cNvPr id="19" name="object 19"/>
            <p:cNvSpPr/>
            <p:nvPr/>
          </p:nvSpPr>
          <p:spPr>
            <a:xfrm>
              <a:off x="2368296" y="3233927"/>
              <a:ext cx="9058910" cy="523240"/>
            </a:xfrm>
            <a:custGeom>
              <a:avLst/>
              <a:gdLst/>
              <a:ahLst/>
              <a:cxnLst/>
              <a:rect l="l" t="t" r="r" b="b"/>
              <a:pathLst>
                <a:path w="9058910" h="523239">
                  <a:moveTo>
                    <a:pt x="9058656" y="0"/>
                  </a:moveTo>
                  <a:lnTo>
                    <a:pt x="0" y="0"/>
                  </a:lnTo>
                  <a:lnTo>
                    <a:pt x="0" y="522732"/>
                  </a:lnTo>
                  <a:lnTo>
                    <a:pt x="9058656" y="522732"/>
                  </a:lnTo>
                  <a:lnTo>
                    <a:pt x="9058656" y="0"/>
                  </a:lnTo>
                  <a:close/>
                </a:path>
              </a:pathLst>
            </a:custGeom>
            <a:solidFill>
              <a:srgbClr val="FFFFFF"/>
            </a:solidFill>
          </p:spPr>
          <p:txBody>
            <a:bodyPr wrap="square" lIns="0" tIns="0" rIns="0" bIns="0" rtlCol="0"/>
            <a:lstStyle/>
            <a:p>
              <a:endParaRPr/>
            </a:p>
          </p:txBody>
        </p:sp>
        <p:sp>
          <p:nvSpPr>
            <p:cNvPr id="20" name="object 20"/>
            <p:cNvSpPr/>
            <p:nvPr/>
          </p:nvSpPr>
          <p:spPr>
            <a:xfrm>
              <a:off x="2368296" y="3233927"/>
              <a:ext cx="9058910" cy="523240"/>
            </a:xfrm>
            <a:custGeom>
              <a:avLst/>
              <a:gdLst/>
              <a:ahLst/>
              <a:cxnLst/>
              <a:rect l="l" t="t" r="r" b="b"/>
              <a:pathLst>
                <a:path w="9058910" h="523239">
                  <a:moveTo>
                    <a:pt x="0" y="522732"/>
                  </a:moveTo>
                  <a:lnTo>
                    <a:pt x="9058656" y="522732"/>
                  </a:lnTo>
                  <a:lnTo>
                    <a:pt x="9058656" y="0"/>
                  </a:lnTo>
                  <a:lnTo>
                    <a:pt x="0" y="0"/>
                  </a:lnTo>
                  <a:lnTo>
                    <a:pt x="0" y="522732"/>
                  </a:lnTo>
                  <a:close/>
                </a:path>
              </a:pathLst>
            </a:custGeom>
            <a:ln w="15240">
              <a:solidFill>
                <a:srgbClr val="D1790E"/>
              </a:solidFill>
            </a:ln>
          </p:spPr>
          <p:txBody>
            <a:bodyPr wrap="square" lIns="0" tIns="0" rIns="0" bIns="0" rtlCol="0"/>
            <a:lstStyle/>
            <a:p>
              <a:endParaRPr/>
            </a:p>
          </p:txBody>
        </p:sp>
        <p:sp>
          <p:nvSpPr>
            <p:cNvPr id="21" name="object 21"/>
            <p:cNvSpPr/>
            <p:nvPr/>
          </p:nvSpPr>
          <p:spPr>
            <a:xfrm>
              <a:off x="1971802" y="3202305"/>
              <a:ext cx="654050" cy="654050"/>
            </a:xfrm>
            <a:custGeom>
              <a:avLst/>
              <a:gdLst/>
              <a:ahLst/>
              <a:cxnLst/>
              <a:rect l="l" t="t" r="r" b="b"/>
              <a:pathLst>
                <a:path w="654050" h="654050">
                  <a:moveTo>
                    <a:pt x="326897" y="0"/>
                  </a:moveTo>
                  <a:lnTo>
                    <a:pt x="278579" y="3543"/>
                  </a:lnTo>
                  <a:lnTo>
                    <a:pt x="232466" y="13836"/>
                  </a:lnTo>
                  <a:lnTo>
                    <a:pt x="189063" y="30374"/>
                  </a:lnTo>
                  <a:lnTo>
                    <a:pt x="148875" y="52651"/>
                  </a:lnTo>
                  <a:lnTo>
                    <a:pt x="112407" y="80164"/>
                  </a:lnTo>
                  <a:lnTo>
                    <a:pt x="80164" y="112407"/>
                  </a:lnTo>
                  <a:lnTo>
                    <a:pt x="52651" y="148875"/>
                  </a:lnTo>
                  <a:lnTo>
                    <a:pt x="30374" y="189063"/>
                  </a:lnTo>
                  <a:lnTo>
                    <a:pt x="13836" y="232466"/>
                  </a:lnTo>
                  <a:lnTo>
                    <a:pt x="3543" y="278579"/>
                  </a:lnTo>
                  <a:lnTo>
                    <a:pt x="0" y="326897"/>
                  </a:lnTo>
                  <a:lnTo>
                    <a:pt x="3543" y="375216"/>
                  </a:lnTo>
                  <a:lnTo>
                    <a:pt x="13836" y="421329"/>
                  </a:lnTo>
                  <a:lnTo>
                    <a:pt x="30374" y="464732"/>
                  </a:lnTo>
                  <a:lnTo>
                    <a:pt x="52651" y="504920"/>
                  </a:lnTo>
                  <a:lnTo>
                    <a:pt x="80164" y="541388"/>
                  </a:lnTo>
                  <a:lnTo>
                    <a:pt x="112407" y="573631"/>
                  </a:lnTo>
                  <a:lnTo>
                    <a:pt x="148875" y="601144"/>
                  </a:lnTo>
                  <a:lnTo>
                    <a:pt x="189063" y="623421"/>
                  </a:lnTo>
                  <a:lnTo>
                    <a:pt x="232466" y="639959"/>
                  </a:lnTo>
                  <a:lnTo>
                    <a:pt x="278579" y="650252"/>
                  </a:lnTo>
                  <a:lnTo>
                    <a:pt x="326897" y="653795"/>
                  </a:lnTo>
                  <a:lnTo>
                    <a:pt x="375216" y="650252"/>
                  </a:lnTo>
                  <a:lnTo>
                    <a:pt x="421329" y="639959"/>
                  </a:lnTo>
                  <a:lnTo>
                    <a:pt x="464732" y="623421"/>
                  </a:lnTo>
                  <a:lnTo>
                    <a:pt x="504920" y="601144"/>
                  </a:lnTo>
                  <a:lnTo>
                    <a:pt x="541388" y="573631"/>
                  </a:lnTo>
                  <a:lnTo>
                    <a:pt x="573631" y="541388"/>
                  </a:lnTo>
                  <a:lnTo>
                    <a:pt x="601144" y="504920"/>
                  </a:lnTo>
                  <a:lnTo>
                    <a:pt x="623421" y="464732"/>
                  </a:lnTo>
                  <a:lnTo>
                    <a:pt x="639959" y="421329"/>
                  </a:lnTo>
                  <a:lnTo>
                    <a:pt x="650252" y="375216"/>
                  </a:lnTo>
                  <a:lnTo>
                    <a:pt x="653795" y="326897"/>
                  </a:lnTo>
                  <a:lnTo>
                    <a:pt x="650252" y="278579"/>
                  </a:lnTo>
                  <a:lnTo>
                    <a:pt x="639959" y="232466"/>
                  </a:lnTo>
                  <a:lnTo>
                    <a:pt x="623421" y="189063"/>
                  </a:lnTo>
                  <a:lnTo>
                    <a:pt x="601144" y="148875"/>
                  </a:lnTo>
                  <a:lnTo>
                    <a:pt x="573631" y="112407"/>
                  </a:lnTo>
                  <a:lnTo>
                    <a:pt x="541388" y="80164"/>
                  </a:lnTo>
                  <a:lnTo>
                    <a:pt x="504920" y="52651"/>
                  </a:lnTo>
                  <a:lnTo>
                    <a:pt x="464732" y="30374"/>
                  </a:lnTo>
                  <a:lnTo>
                    <a:pt x="421329" y="13836"/>
                  </a:lnTo>
                  <a:lnTo>
                    <a:pt x="375216" y="3543"/>
                  </a:lnTo>
                  <a:lnTo>
                    <a:pt x="326897" y="0"/>
                  </a:lnTo>
                  <a:close/>
                </a:path>
              </a:pathLst>
            </a:custGeom>
            <a:solidFill>
              <a:srgbClr val="FFFFFF"/>
            </a:solidFill>
          </p:spPr>
          <p:txBody>
            <a:bodyPr wrap="square" lIns="0" tIns="0" rIns="0" bIns="0" rtlCol="0"/>
            <a:lstStyle/>
            <a:p>
              <a:endParaRPr/>
            </a:p>
          </p:txBody>
        </p:sp>
        <p:sp>
          <p:nvSpPr>
            <p:cNvPr id="22" name="object 22"/>
            <p:cNvSpPr/>
            <p:nvPr/>
          </p:nvSpPr>
          <p:spPr>
            <a:xfrm>
              <a:off x="1971802" y="3202305"/>
              <a:ext cx="654050" cy="654050"/>
            </a:xfrm>
            <a:custGeom>
              <a:avLst/>
              <a:gdLst/>
              <a:ahLst/>
              <a:cxnLst/>
              <a:rect l="l" t="t" r="r" b="b"/>
              <a:pathLst>
                <a:path w="654050" h="654050">
                  <a:moveTo>
                    <a:pt x="0" y="326897"/>
                  </a:moveTo>
                  <a:lnTo>
                    <a:pt x="3543" y="278579"/>
                  </a:lnTo>
                  <a:lnTo>
                    <a:pt x="13836" y="232466"/>
                  </a:lnTo>
                  <a:lnTo>
                    <a:pt x="30374" y="189063"/>
                  </a:lnTo>
                  <a:lnTo>
                    <a:pt x="52651" y="148875"/>
                  </a:lnTo>
                  <a:lnTo>
                    <a:pt x="80164" y="112407"/>
                  </a:lnTo>
                  <a:lnTo>
                    <a:pt x="112407" y="80164"/>
                  </a:lnTo>
                  <a:lnTo>
                    <a:pt x="148875" y="52651"/>
                  </a:lnTo>
                  <a:lnTo>
                    <a:pt x="189063" y="30374"/>
                  </a:lnTo>
                  <a:lnTo>
                    <a:pt x="232466" y="13836"/>
                  </a:lnTo>
                  <a:lnTo>
                    <a:pt x="278579" y="3543"/>
                  </a:lnTo>
                  <a:lnTo>
                    <a:pt x="326897" y="0"/>
                  </a:lnTo>
                  <a:lnTo>
                    <a:pt x="375216" y="3543"/>
                  </a:lnTo>
                  <a:lnTo>
                    <a:pt x="421329" y="13836"/>
                  </a:lnTo>
                  <a:lnTo>
                    <a:pt x="464732" y="30374"/>
                  </a:lnTo>
                  <a:lnTo>
                    <a:pt x="504920" y="52651"/>
                  </a:lnTo>
                  <a:lnTo>
                    <a:pt x="541388" y="80164"/>
                  </a:lnTo>
                  <a:lnTo>
                    <a:pt x="573631" y="112407"/>
                  </a:lnTo>
                  <a:lnTo>
                    <a:pt x="601144" y="148875"/>
                  </a:lnTo>
                  <a:lnTo>
                    <a:pt x="623421" y="189063"/>
                  </a:lnTo>
                  <a:lnTo>
                    <a:pt x="639959" y="232466"/>
                  </a:lnTo>
                  <a:lnTo>
                    <a:pt x="650252" y="278579"/>
                  </a:lnTo>
                  <a:lnTo>
                    <a:pt x="653795" y="326897"/>
                  </a:lnTo>
                  <a:lnTo>
                    <a:pt x="650252" y="375216"/>
                  </a:lnTo>
                  <a:lnTo>
                    <a:pt x="639959" y="421329"/>
                  </a:lnTo>
                  <a:lnTo>
                    <a:pt x="623421" y="464732"/>
                  </a:lnTo>
                  <a:lnTo>
                    <a:pt x="601144" y="504920"/>
                  </a:lnTo>
                  <a:lnTo>
                    <a:pt x="573631" y="541388"/>
                  </a:lnTo>
                  <a:lnTo>
                    <a:pt x="541388" y="573631"/>
                  </a:lnTo>
                  <a:lnTo>
                    <a:pt x="504920" y="601144"/>
                  </a:lnTo>
                  <a:lnTo>
                    <a:pt x="464732" y="623421"/>
                  </a:lnTo>
                  <a:lnTo>
                    <a:pt x="421329" y="639959"/>
                  </a:lnTo>
                  <a:lnTo>
                    <a:pt x="375216" y="650252"/>
                  </a:lnTo>
                  <a:lnTo>
                    <a:pt x="326897" y="653795"/>
                  </a:lnTo>
                  <a:lnTo>
                    <a:pt x="278579" y="650252"/>
                  </a:lnTo>
                  <a:lnTo>
                    <a:pt x="232466" y="639959"/>
                  </a:lnTo>
                  <a:lnTo>
                    <a:pt x="189063" y="623421"/>
                  </a:lnTo>
                  <a:lnTo>
                    <a:pt x="148875" y="601144"/>
                  </a:lnTo>
                  <a:lnTo>
                    <a:pt x="112407" y="573631"/>
                  </a:lnTo>
                  <a:lnTo>
                    <a:pt x="80164" y="541388"/>
                  </a:lnTo>
                  <a:lnTo>
                    <a:pt x="52651" y="504920"/>
                  </a:lnTo>
                  <a:lnTo>
                    <a:pt x="30374" y="464732"/>
                  </a:lnTo>
                  <a:lnTo>
                    <a:pt x="13836" y="421329"/>
                  </a:lnTo>
                  <a:lnTo>
                    <a:pt x="3543" y="375216"/>
                  </a:lnTo>
                  <a:lnTo>
                    <a:pt x="0" y="326897"/>
                  </a:lnTo>
                  <a:close/>
                </a:path>
              </a:pathLst>
            </a:custGeom>
            <a:ln w="15239">
              <a:solidFill>
                <a:srgbClr val="E78612"/>
              </a:solidFill>
            </a:ln>
          </p:spPr>
          <p:txBody>
            <a:bodyPr wrap="square" lIns="0" tIns="0" rIns="0" bIns="0" rtlCol="0"/>
            <a:lstStyle/>
            <a:p>
              <a:endParaRPr/>
            </a:p>
          </p:txBody>
        </p:sp>
        <p:sp>
          <p:nvSpPr>
            <p:cNvPr id="23" name="object 23"/>
            <p:cNvSpPr/>
            <p:nvPr/>
          </p:nvSpPr>
          <p:spPr>
            <a:xfrm>
              <a:off x="2368296" y="3878580"/>
              <a:ext cx="9058910" cy="861060"/>
            </a:xfrm>
            <a:custGeom>
              <a:avLst/>
              <a:gdLst/>
              <a:ahLst/>
              <a:cxnLst/>
              <a:rect l="l" t="t" r="r" b="b"/>
              <a:pathLst>
                <a:path w="9058910" h="861060">
                  <a:moveTo>
                    <a:pt x="9058656" y="0"/>
                  </a:moveTo>
                  <a:lnTo>
                    <a:pt x="0" y="0"/>
                  </a:lnTo>
                  <a:lnTo>
                    <a:pt x="0" y="861060"/>
                  </a:lnTo>
                  <a:lnTo>
                    <a:pt x="9058656" y="861060"/>
                  </a:lnTo>
                  <a:lnTo>
                    <a:pt x="9058656" y="0"/>
                  </a:lnTo>
                  <a:close/>
                </a:path>
              </a:pathLst>
            </a:custGeom>
            <a:solidFill>
              <a:srgbClr val="FFFFFF"/>
            </a:solidFill>
          </p:spPr>
          <p:txBody>
            <a:bodyPr wrap="square" lIns="0" tIns="0" rIns="0" bIns="0" rtlCol="0"/>
            <a:lstStyle/>
            <a:p>
              <a:endParaRPr/>
            </a:p>
          </p:txBody>
        </p:sp>
        <p:sp>
          <p:nvSpPr>
            <p:cNvPr id="24" name="object 24"/>
            <p:cNvSpPr/>
            <p:nvPr/>
          </p:nvSpPr>
          <p:spPr>
            <a:xfrm>
              <a:off x="2368296" y="3878580"/>
              <a:ext cx="9058910" cy="861060"/>
            </a:xfrm>
            <a:custGeom>
              <a:avLst/>
              <a:gdLst/>
              <a:ahLst/>
              <a:cxnLst/>
              <a:rect l="l" t="t" r="r" b="b"/>
              <a:pathLst>
                <a:path w="9058910" h="861060">
                  <a:moveTo>
                    <a:pt x="0" y="861060"/>
                  </a:moveTo>
                  <a:lnTo>
                    <a:pt x="9058656" y="861060"/>
                  </a:lnTo>
                  <a:lnTo>
                    <a:pt x="9058656" y="0"/>
                  </a:lnTo>
                  <a:lnTo>
                    <a:pt x="0" y="0"/>
                  </a:lnTo>
                  <a:lnTo>
                    <a:pt x="0" y="861060"/>
                  </a:lnTo>
                  <a:close/>
                </a:path>
              </a:pathLst>
            </a:custGeom>
            <a:ln w="15240">
              <a:solidFill>
                <a:srgbClr val="D1790E"/>
              </a:solidFill>
            </a:ln>
          </p:spPr>
          <p:txBody>
            <a:bodyPr wrap="square" lIns="0" tIns="0" rIns="0" bIns="0" rtlCol="0"/>
            <a:lstStyle/>
            <a:p>
              <a:endParaRPr/>
            </a:p>
          </p:txBody>
        </p:sp>
        <p:sp>
          <p:nvSpPr>
            <p:cNvPr id="25" name="object 25"/>
            <p:cNvSpPr/>
            <p:nvPr/>
          </p:nvSpPr>
          <p:spPr>
            <a:xfrm>
              <a:off x="2040636" y="4011168"/>
              <a:ext cx="654050" cy="654050"/>
            </a:xfrm>
            <a:custGeom>
              <a:avLst/>
              <a:gdLst/>
              <a:ahLst/>
              <a:cxnLst/>
              <a:rect l="l" t="t" r="r" b="b"/>
              <a:pathLst>
                <a:path w="654050" h="654050">
                  <a:moveTo>
                    <a:pt x="326897" y="0"/>
                  </a:moveTo>
                  <a:lnTo>
                    <a:pt x="278579" y="3543"/>
                  </a:lnTo>
                  <a:lnTo>
                    <a:pt x="232466" y="13836"/>
                  </a:lnTo>
                  <a:lnTo>
                    <a:pt x="189063" y="30374"/>
                  </a:lnTo>
                  <a:lnTo>
                    <a:pt x="148875" y="52651"/>
                  </a:lnTo>
                  <a:lnTo>
                    <a:pt x="112407" y="80164"/>
                  </a:lnTo>
                  <a:lnTo>
                    <a:pt x="80164" y="112407"/>
                  </a:lnTo>
                  <a:lnTo>
                    <a:pt x="52651" y="148875"/>
                  </a:lnTo>
                  <a:lnTo>
                    <a:pt x="30374" y="189063"/>
                  </a:lnTo>
                  <a:lnTo>
                    <a:pt x="13836" y="232466"/>
                  </a:lnTo>
                  <a:lnTo>
                    <a:pt x="3543" y="278579"/>
                  </a:lnTo>
                  <a:lnTo>
                    <a:pt x="0" y="326897"/>
                  </a:lnTo>
                  <a:lnTo>
                    <a:pt x="3543" y="375216"/>
                  </a:lnTo>
                  <a:lnTo>
                    <a:pt x="13836" y="421329"/>
                  </a:lnTo>
                  <a:lnTo>
                    <a:pt x="30374" y="464732"/>
                  </a:lnTo>
                  <a:lnTo>
                    <a:pt x="52651" y="504920"/>
                  </a:lnTo>
                  <a:lnTo>
                    <a:pt x="80164" y="541388"/>
                  </a:lnTo>
                  <a:lnTo>
                    <a:pt x="112407" y="573631"/>
                  </a:lnTo>
                  <a:lnTo>
                    <a:pt x="148875" y="601144"/>
                  </a:lnTo>
                  <a:lnTo>
                    <a:pt x="189063" y="623421"/>
                  </a:lnTo>
                  <a:lnTo>
                    <a:pt x="232466" y="639959"/>
                  </a:lnTo>
                  <a:lnTo>
                    <a:pt x="278579" y="650252"/>
                  </a:lnTo>
                  <a:lnTo>
                    <a:pt x="326897" y="653795"/>
                  </a:lnTo>
                  <a:lnTo>
                    <a:pt x="375216" y="650252"/>
                  </a:lnTo>
                  <a:lnTo>
                    <a:pt x="421329" y="639959"/>
                  </a:lnTo>
                  <a:lnTo>
                    <a:pt x="464732" y="623421"/>
                  </a:lnTo>
                  <a:lnTo>
                    <a:pt x="504920" y="601144"/>
                  </a:lnTo>
                  <a:lnTo>
                    <a:pt x="541388" y="573631"/>
                  </a:lnTo>
                  <a:lnTo>
                    <a:pt x="573631" y="541388"/>
                  </a:lnTo>
                  <a:lnTo>
                    <a:pt x="601144" y="504920"/>
                  </a:lnTo>
                  <a:lnTo>
                    <a:pt x="623421" y="464732"/>
                  </a:lnTo>
                  <a:lnTo>
                    <a:pt x="639959" y="421329"/>
                  </a:lnTo>
                  <a:lnTo>
                    <a:pt x="650252" y="375216"/>
                  </a:lnTo>
                  <a:lnTo>
                    <a:pt x="653795" y="326897"/>
                  </a:lnTo>
                  <a:lnTo>
                    <a:pt x="650252" y="278579"/>
                  </a:lnTo>
                  <a:lnTo>
                    <a:pt x="639959" y="232466"/>
                  </a:lnTo>
                  <a:lnTo>
                    <a:pt x="623421" y="189063"/>
                  </a:lnTo>
                  <a:lnTo>
                    <a:pt x="601144" y="148875"/>
                  </a:lnTo>
                  <a:lnTo>
                    <a:pt x="573631" y="112407"/>
                  </a:lnTo>
                  <a:lnTo>
                    <a:pt x="541388" y="80164"/>
                  </a:lnTo>
                  <a:lnTo>
                    <a:pt x="504920" y="52651"/>
                  </a:lnTo>
                  <a:lnTo>
                    <a:pt x="464732" y="30374"/>
                  </a:lnTo>
                  <a:lnTo>
                    <a:pt x="421329" y="13836"/>
                  </a:lnTo>
                  <a:lnTo>
                    <a:pt x="375216" y="3543"/>
                  </a:lnTo>
                  <a:lnTo>
                    <a:pt x="326897" y="0"/>
                  </a:lnTo>
                  <a:close/>
                </a:path>
              </a:pathLst>
            </a:custGeom>
            <a:solidFill>
              <a:srgbClr val="FFFFFF"/>
            </a:solidFill>
          </p:spPr>
          <p:txBody>
            <a:bodyPr wrap="square" lIns="0" tIns="0" rIns="0" bIns="0" rtlCol="0"/>
            <a:lstStyle/>
            <a:p>
              <a:endParaRPr/>
            </a:p>
          </p:txBody>
        </p:sp>
        <p:sp>
          <p:nvSpPr>
            <p:cNvPr id="26" name="object 26"/>
            <p:cNvSpPr/>
            <p:nvPr/>
          </p:nvSpPr>
          <p:spPr>
            <a:xfrm>
              <a:off x="2040636" y="4011168"/>
              <a:ext cx="654050" cy="654050"/>
            </a:xfrm>
            <a:custGeom>
              <a:avLst/>
              <a:gdLst/>
              <a:ahLst/>
              <a:cxnLst/>
              <a:rect l="l" t="t" r="r" b="b"/>
              <a:pathLst>
                <a:path w="654050" h="654050">
                  <a:moveTo>
                    <a:pt x="0" y="326897"/>
                  </a:moveTo>
                  <a:lnTo>
                    <a:pt x="3543" y="278579"/>
                  </a:lnTo>
                  <a:lnTo>
                    <a:pt x="13836" y="232466"/>
                  </a:lnTo>
                  <a:lnTo>
                    <a:pt x="30374" y="189063"/>
                  </a:lnTo>
                  <a:lnTo>
                    <a:pt x="52651" y="148875"/>
                  </a:lnTo>
                  <a:lnTo>
                    <a:pt x="80164" y="112407"/>
                  </a:lnTo>
                  <a:lnTo>
                    <a:pt x="112407" y="80164"/>
                  </a:lnTo>
                  <a:lnTo>
                    <a:pt x="148875" y="52651"/>
                  </a:lnTo>
                  <a:lnTo>
                    <a:pt x="189063" y="30374"/>
                  </a:lnTo>
                  <a:lnTo>
                    <a:pt x="232466" y="13836"/>
                  </a:lnTo>
                  <a:lnTo>
                    <a:pt x="278579" y="3543"/>
                  </a:lnTo>
                  <a:lnTo>
                    <a:pt x="326897" y="0"/>
                  </a:lnTo>
                  <a:lnTo>
                    <a:pt x="375216" y="3543"/>
                  </a:lnTo>
                  <a:lnTo>
                    <a:pt x="421329" y="13836"/>
                  </a:lnTo>
                  <a:lnTo>
                    <a:pt x="464732" y="30374"/>
                  </a:lnTo>
                  <a:lnTo>
                    <a:pt x="504920" y="52651"/>
                  </a:lnTo>
                  <a:lnTo>
                    <a:pt x="541388" y="80164"/>
                  </a:lnTo>
                  <a:lnTo>
                    <a:pt x="573631" y="112407"/>
                  </a:lnTo>
                  <a:lnTo>
                    <a:pt x="601144" y="148875"/>
                  </a:lnTo>
                  <a:lnTo>
                    <a:pt x="623421" y="189063"/>
                  </a:lnTo>
                  <a:lnTo>
                    <a:pt x="639959" y="232466"/>
                  </a:lnTo>
                  <a:lnTo>
                    <a:pt x="650252" y="278579"/>
                  </a:lnTo>
                  <a:lnTo>
                    <a:pt x="653795" y="326897"/>
                  </a:lnTo>
                  <a:lnTo>
                    <a:pt x="650252" y="375216"/>
                  </a:lnTo>
                  <a:lnTo>
                    <a:pt x="639959" y="421329"/>
                  </a:lnTo>
                  <a:lnTo>
                    <a:pt x="623421" y="464732"/>
                  </a:lnTo>
                  <a:lnTo>
                    <a:pt x="601144" y="504920"/>
                  </a:lnTo>
                  <a:lnTo>
                    <a:pt x="573631" y="541388"/>
                  </a:lnTo>
                  <a:lnTo>
                    <a:pt x="541388" y="573631"/>
                  </a:lnTo>
                  <a:lnTo>
                    <a:pt x="504920" y="601144"/>
                  </a:lnTo>
                  <a:lnTo>
                    <a:pt x="464732" y="623421"/>
                  </a:lnTo>
                  <a:lnTo>
                    <a:pt x="421329" y="639959"/>
                  </a:lnTo>
                  <a:lnTo>
                    <a:pt x="375216" y="650252"/>
                  </a:lnTo>
                  <a:lnTo>
                    <a:pt x="326897" y="653795"/>
                  </a:lnTo>
                  <a:lnTo>
                    <a:pt x="278579" y="650252"/>
                  </a:lnTo>
                  <a:lnTo>
                    <a:pt x="232466" y="639959"/>
                  </a:lnTo>
                  <a:lnTo>
                    <a:pt x="189063" y="623421"/>
                  </a:lnTo>
                  <a:lnTo>
                    <a:pt x="148875" y="601144"/>
                  </a:lnTo>
                  <a:lnTo>
                    <a:pt x="112407" y="573631"/>
                  </a:lnTo>
                  <a:lnTo>
                    <a:pt x="80164" y="541388"/>
                  </a:lnTo>
                  <a:lnTo>
                    <a:pt x="52651" y="504920"/>
                  </a:lnTo>
                  <a:lnTo>
                    <a:pt x="30374" y="464732"/>
                  </a:lnTo>
                  <a:lnTo>
                    <a:pt x="13836" y="421329"/>
                  </a:lnTo>
                  <a:lnTo>
                    <a:pt x="3543" y="375216"/>
                  </a:lnTo>
                  <a:lnTo>
                    <a:pt x="0" y="326897"/>
                  </a:lnTo>
                  <a:close/>
                </a:path>
              </a:pathLst>
            </a:custGeom>
            <a:ln w="15240">
              <a:solidFill>
                <a:srgbClr val="E78612"/>
              </a:solidFill>
            </a:ln>
          </p:spPr>
          <p:txBody>
            <a:bodyPr wrap="square" lIns="0" tIns="0" rIns="0" bIns="0" rtlCol="0"/>
            <a:lstStyle/>
            <a:p>
              <a:endParaRPr/>
            </a:p>
          </p:txBody>
        </p:sp>
        <p:sp>
          <p:nvSpPr>
            <p:cNvPr id="27" name="object 27"/>
            <p:cNvSpPr/>
            <p:nvPr/>
          </p:nvSpPr>
          <p:spPr>
            <a:xfrm>
              <a:off x="2171700" y="4863083"/>
              <a:ext cx="9255760" cy="771144"/>
            </a:xfrm>
            <a:custGeom>
              <a:avLst/>
              <a:gdLst/>
              <a:ahLst/>
              <a:cxnLst/>
              <a:rect l="l" t="t" r="r" b="b"/>
              <a:pathLst>
                <a:path w="9255760" h="668020">
                  <a:moveTo>
                    <a:pt x="9255252" y="0"/>
                  </a:moveTo>
                  <a:lnTo>
                    <a:pt x="0" y="0"/>
                  </a:lnTo>
                  <a:lnTo>
                    <a:pt x="0" y="667511"/>
                  </a:lnTo>
                  <a:lnTo>
                    <a:pt x="9255252" y="667511"/>
                  </a:lnTo>
                  <a:lnTo>
                    <a:pt x="9255252" y="0"/>
                  </a:lnTo>
                  <a:close/>
                </a:path>
              </a:pathLst>
            </a:custGeom>
            <a:solidFill>
              <a:srgbClr val="FFFFFF"/>
            </a:solidFill>
          </p:spPr>
          <p:txBody>
            <a:bodyPr wrap="square" lIns="0" tIns="0" rIns="0" bIns="0" rtlCol="0"/>
            <a:lstStyle/>
            <a:p>
              <a:endParaRPr/>
            </a:p>
          </p:txBody>
        </p:sp>
        <p:sp>
          <p:nvSpPr>
            <p:cNvPr id="28" name="object 28"/>
            <p:cNvSpPr/>
            <p:nvPr/>
          </p:nvSpPr>
          <p:spPr>
            <a:xfrm>
              <a:off x="2171700" y="4863083"/>
              <a:ext cx="9255760" cy="771144"/>
            </a:xfrm>
            <a:custGeom>
              <a:avLst/>
              <a:gdLst/>
              <a:ahLst/>
              <a:cxnLst/>
              <a:rect l="l" t="t" r="r" b="b"/>
              <a:pathLst>
                <a:path w="9255760" h="668020">
                  <a:moveTo>
                    <a:pt x="0" y="667511"/>
                  </a:moveTo>
                  <a:lnTo>
                    <a:pt x="9255252" y="667511"/>
                  </a:lnTo>
                  <a:lnTo>
                    <a:pt x="9255252" y="0"/>
                  </a:lnTo>
                  <a:lnTo>
                    <a:pt x="0" y="0"/>
                  </a:lnTo>
                  <a:lnTo>
                    <a:pt x="0" y="667511"/>
                  </a:lnTo>
                  <a:close/>
                </a:path>
              </a:pathLst>
            </a:custGeom>
            <a:ln w="15240">
              <a:solidFill>
                <a:srgbClr val="D1790E"/>
              </a:solidFill>
            </a:ln>
          </p:spPr>
          <p:txBody>
            <a:bodyPr wrap="square" lIns="0" tIns="0" rIns="0" bIns="0" rtlCol="0"/>
            <a:lstStyle/>
            <a:p>
              <a:endParaRPr/>
            </a:p>
          </p:txBody>
        </p:sp>
        <p:sp>
          <p:nvSpPr>
            <p:cNvPr id="29" name="object 29"/>
            <p:cNvSpPr/>
            <p:nvPr/>
          </p:nvSpPr>
          <p:spPr>
            <a:xfrm>
              <a:off x="1787652" y="4846955"/>
              <a:ext cx="654050" cy="654050"/>
            </a:xfrm>
            <a:custGeom>
              <a:avLst/>
              <a:gdLst/>
              <a:ahLst/>
              <a:cxnLst/>
              <a:rect l="l" t="t" r="r" b="b"/>
              <a:pathLst>
                <a:path w="654050" h="654050">
                  <a:moveTo>
                    <a:pt x="326898" y="0"/>
                  </a:moveTo>
                  <a:lnTo>
                    <a:pt x="278579" y="3543"/>
                  </a:lnTo>
                  <a:lnTo>
                    <a:pt x="232466" y="13836"/>
                  </a:lnTo>
                  <a:lnTo>
                    <a:pt x="189063" y="30374"/>
                  </a:lnTo>
                  <a:lnTo>
                    <a:pt x="148875" y="52651"/>
                  </a:lnTo>
                  <a:lnTo>
                    <a:pt x="112407" y="80164"/>
                  </a:lnTo>
                  <a:lnTo>
                    <a:pt x="80164" y="112407"/>
                  </a:lnTo>
                  <a:lnTo>
                    <a:pt x="52651" y="148875"/>
                  </a:lnTo>
                  <a:lnTo>
                    <a:pt x="30374" y="189063"/>
                  </a:lnTo>
                  <a:lnTo>
                    <a:pt x="13836" y="232466"/>
                  </a:lnTo>
                  <a:lnTo>
                    <a:pt x="3543" y="278579"/>
                  </a:lnTo>
                  <a:lnTo>
                    <a:pt x="0" y="326898"/>
                  </a:lnTo>
                  <a:lnTo>
                    <a:pt x="3543" y="375216"/>
                  </a:lnTo>
                  <a:lnTo>
                    <a:pt x="13836" y="421329"/>
                  </a:lnTo>
                  <a:lnTo>
                    <a:pt x="30374" y="464732"/>
                  </a:lnTo>
                  <a:lnTo>
                    <a:pt x="52651" y="504920"/>
                  </a:lnTo>
                  <a:lnTo>
                    <a:pt x="80164" y="541388"/>
                  </a:lnTo>
                  <a:lnTo>
                    <a:pt x="112407" y="573631"/>
                  </a:lnTo>
                  <a:lnTo>
                    <a:pt x="148875" y="601144"/>
                  </a:lnTo>
                  <a:lnTo>
                    <a:pt x="189063" y="623421"/>
                  </a:lnTo>
                  <a:lnTo>
                    <a:pt x="232466" y="639959"/>
                  </a:lnTo>
                  <a:lnTo>
                    <a:pt x="278579" y="650252"/>
                  </a:lnTo>
                  <a:lnTo>
                    <a:pt x="326898" y="653796"/>
                  </a:lnTo>
                  <a:lnTo>
                    <a:pt x="375216" y="650252"/>
                  </a:lnTo>
                  <a:lnTo>
                    <a:pt x="421329" y="639959"/>
                  </a:lnTo>
                  <a:lnTo>
                    <a:pt x="464732" y="623421"/>
                  </a:lnTo>
                  <a:lnTo>
                    <a:pt x="504920" y="601144"/>
                  </a:lnTo>
                  <a:lnTo>
                    <a:pt x="541388" y="573631"/>
                  </a:lnTo>
                  <a:lnTo>
                    <a:pt x="573631" y="541388"/>
                  </a:lnTo>
                  <a:lnTo>
                    <a:pt x="601144" y="504920"/>
                  </a:lnTo>
                  <a:lnTo>
                    <a:pt x="623421" y="464732"/>
                  </a:lnTo>
                  <a:lnTo>
                    <a:pt x="639959" y="421329"/>
                  </a:lnTo>
                  <a:lnTo>
                    <a:pt x="650252" y="375216"/>
                  </a:lnTo>
                  <a:lnTo>
                    <a:pt x="653796" y="326898"/>
                  </a:lnTo>
                  <a:lnTo>
                    <a:pt x="650252" y="278579"/>
                  </a:lnTo>
                  <a:lnTo>
                    <a:pt x="639959" y="232466"/>
                  </a:lnTo>
                  <a:lnTo>
                    <a:pt x="623421" y="189063"/>
                  </a:lnTo>
                  <a:lnTo>
                    <a:pt x="601144" y="148875"/>
                  </a:lnTo>
                  <a:lnTo>
                    <a:pt x="573631" y="112407"/>
                  </a:lnTo>
                  <a:lnTo>
                    <a:pt x="541388" y="80164"/>
                  </a:lnTo>
                  <a:lnTo>
                    <a:pt x="504920" y="52651"/>
                  </a:lnTo>
                  <a:lnTo>
                    <a:pt x="464732" y="30374"/>
                  </a:lnTo>
                  <a:lnTo>
                    <a:pt x="421329" y="13836"/>
                  </a:lnTo>
                  <a:lnTo>
                    <a:pt x="375216" y="3543"/>
                  </a:lnTo>
                  <a:lnTo>
                    <a:pt x="326898" y="0"/>
                  </a:lnTo>
                  <a:close/>
                </a:path>
              </a:pathLst>
            </a:custGeom>
            <a:solidFill>
              <a:srgbClr val="FFFFFF"/>
            </a:solidFill>
          </p:spPr>
          <p:txBody>
            <a:bodyPr wrap="square" lIns="0" tIns="0" rIns="0" bIns="0" rtlCol="0"/>
            <a:lstStyle/>
            <a:p>
              <a:endParaRPr/>
            </a:p>
          </p:txBody>
        </p:sp>
        <p:sp>
          <p:nvSpPr>
            <p:cNvPr id="30" name="object 30"/>
            <p:cNvSpPr/>
            <p:nvPr/>
          </p:nvSpPr>
          <p:spPr>
            <a:xfrm>
              <a:off x="1787652" y="4846955"/>
              <a:ext cx="654050" cy="654050"/>
            </a:xfrm>
            <a:custGeom>
              <a:avLst/>
              <a:gdLst/>
              <a:ahLst/>
              <a:cxnLst/>
              <a:rect l="l" t="t" r="r" b="b"/>
              <a:pathLst>
                <a:path w="654050" h="654050">
                  <a:moveTo>
                    <a:pt x="0" y="326898"/>
                  </a:moveTo>
                  <a:lnTo>
                    <a:pt x="3543" y="278579"/>
                  </a:lnTo>
                  <a:lnTo>
                    <a:pt x="13836" y="232466"/>
                  </a:lnTo>
                  <a:lnTo>
                    <a:pt x="30374" y="189063"/>
                  </a:lnTo>
                  <a:lnTo>
                    <a:pt x="52651" y="148875"/>
                  </a:lnTo>
                  <a:lnTo>
                    <a:pt x="80164" y="112407"/>
                  </a:lnTo>
                  <a:lnTo>
                    <a:pt x="112407" y="80164"/>
                  </a:lnTo>
                  <a:lnTo>
                    <a:pt x="148875" y="52651"/>
                  </a:lnTo>
                  <a:lnTo>
                    <a:pt x="189063" y="30374"/>
                  </a:lnTo>
                  <a:lnTo>
                    <a:pt x="232466" y="13836"/>
                  </a:lnTo>
                  <a:lnTo>
                    <a:pt x="278579" y="3543"/>
                  </a:lnTo>
                  <a:lnTo>
                    <a:pt x="326898" y="0"/>
                  </a:lnTo>
                  <a:lnTo>
                    <a:pt x="375216" y="3543"/>
                  </a:lnTo>
                  <a:lnTo>
                    <a:pt x="421329" y="13836"/>
                  </a:lnTo>
                  <a:lnTo>
                    <a:pt x="464732" y="30374"/>
                  </a:lnTo>
                  <a:lnTo>
                    <a:pt x="504920" y="52651"/>
                  </a:lnTo>
                  <a:lnTo>
                    <a:pt x="541388" y="80164"/>
                  </a:lnTo>
                  <a:lnTo>
                    <a:pt x="573631" y="112407"/>
                  </a:lnTo>
                  <a:lnTo>
                    <a:pt x="601144" y="148875"/>
                  </a:lnTo>
                  <a:lnTo>
                    <a:pt x="623421" y="189063"/>
                  </a:lnTo>
                  <a:lnTo>
                    <a:pt x="639959" y="232466"/>
                  </a:lnTo>
                  <a:lnTo>
                    <a:pt x="650252" y="278579"/>
                  </a:lnTo>
                  <a:lnTo>
                    <a:pt x="653796" y="326898"/>
                  </a:lnTo>
                  <a:lnTo>
                    <a:pt x="650252" y="375216"/>
                  </a:lnTo>
                  <a:lnTo>
                    <a:pt x="639959" y="421329"/>
                  </a:lnTo>
                  <a:lnTo>
                    <a:pt x="623421" y="464732"/>
                  </a:lnTo>
                  <a:lnTo>
                    <a:pt x="601144" y="504920"/>
                  </a:lnTo>
                  <a:lnTo>
                    <a:pt x="573631" y="541388"/>
                  </a:lnTo>
                  <a:lnTo>
                    <a:pt x="541388" y="573631"/>
                  </a:lnTo>
                  <a:lnTo>
                    <a:pt x="504920" y="601144"/>
                  </a:lnTo>
                  <a:lnTo>
                    <a:pt x="464732" y="623421"/>
                  </a:lnTo>
                  <a:lnTo>
                    <a:pt x="421329" y="639959"/>
                  </a:lnTo>
                  <a:lnTo>
                    <a:pt x="375216" y="650252"/>
                  </a:lnTo>
                  <a:lnTo>
                    <a:pt x="326898" y="653796"/>
                  </a:lnTo>
                  <a:lnTo>
                    <a:pt x="278579" y="650252"/>
                  </a:lnTo>
                  <a:lnTo>
                    <a:pt x="232466" y="639959"/>
                  </a:lnTo>
                  <a:lnTo>
                    <a:pt x="189063" y="623421"/>
                  </a:lnTo>
                  <a:lnTo>
                    <a:pt x="148875" y="601144"/>
                  </a:lnTo>
                  <a:lnTo>
                    <a:pt x="112407" y="573631"/>
                  </a:lnTo>
                  <a:lnTo>
                    <a:pt x="80164" y="541388"/>
                  </a:lnTo>
                  <a:lnTo>
                    <a:pt x="52651" y="504920"/>
                  </a:lnTo>
                  <a:lnTo>
                    <a:pt x="30374" y="464732"/>
                  </a:lnTo>
                  <a:lnTo>
                    <a:pt x="13836" y="421329"/>
                  </a:lnTo>
                  <a:lnTo>
                    <a:pt x="3543" y="375216"/>
                  </a:lnTo>
                  <a:lnTo>
                    <a:pt x="0" y="326898"/>
                  </a:lnTo>
                  <a:close/>
                </a:path>
              </a:pathLst>
            </a:custGeom>
            <a:ln w="15240">
              <a:solidFill>
                <a:srgbClr val="E78612"/>
              </a:solidFill>
            </a:ln>
          </p:spPr>
          <p:txBody>
            <a:bodyPr wrap="square" lIns="0" tIns="0" rIns="0" bIns="0" rtlCol="0"/>
            <a:lstStyle/>
            <a:p>
              <a:endParaRPr/>
            </a:p>
          </p:txBody>
        </p:sp>
        <p:sp>
          <p:nvSpPr>
            <p:cNvPr id="31" name="object 31"/>
            <p:cNvSpPr/>
            <p:nvPr/>
          </p:nvSpPr>
          <p:spPr>
            <a:xfrm>
              <a:off x="1740408" y="5783580"/>
              <a:ext cx="9686925" cy="693420"/>
            </a:xfrm>
            <a:custGeom>
              <a:avLst/>
              <a:gdLst/>
              <a:ahLst/>
              <a:cxnLst/>
              <a:rect l="l" t="t" r="r" b="b"/>
              <a:pathLst>
                <a:path w="9686925" h="693420">
                  <a:moveTo>
                    <a:pt x="9686544" y="0"/>
                  </a:moveTo>
                  <a:lnTo>
                    <a:pt x="0" y="0"/>
                  </a:lnTo>
                  <a:lnTo>
                    <a:pt x="0" y="693420"/>
                  </a:lnTo>
                  <a:lnTo>
                    <a:pt x="9686544" y="693420"/>
                  </a:lnTo>
                  <a:lnTo>
                    <a:pt x="9686544" y="0"/>
                  </a:lnTo>
                  <a:close/>
                </a:path>
              </a:pathLst>
            </a:custGeom>
            <a:solidFill>
              <a:srgbClr val="FFFFFF"/>
            </a:solidFill>
          </p:spPr>
          <p:txBody>
            <a:bodyPr wrap="square" lIns="0" tIns="0" rIns="0" bIns="0" rtlCol="0"/>
            <a:lstStyle/>
            <a:p>
              <a:endParaRPr/>
            </a:p>
          </p:txBody>
        </p:sp>
        <p:sp>
          <p:nvSpPr>
            <p:cNvPr id="32" name="object 32"/>
            <p:cNvSpPr/>
            <p:nvPr/>
          </p:nvSpPr>
          <p:spPr>
            <a:xfrm>
              <a:off x="1740408" y="5783580"/>
              <a:ext cx="9686925" cy="693420"/>
            </a:xfrm>
            <a:custGeom>
              <a:avLst/>
              <a:gdLst/>
              <a:ahLst/>
              <a:cxnLst/>
              <a:rect l="l" t="t" r="r" b="b"/>
              <a:pathLst>
                <a:path w="9686925" h="693420">
                  <a:moveTo>
                    <a:pt x="0" y="693420"/>
                  </a:moveTo>
                  <a:lnTo>
                    <a:pt x="9686544" y="693420"/>
                  </a:lnTo>
                  <a:lnTo>
                    <a:pt x="9686544" y="0"/>
                  </a:lnTo>
                  <a:lnTo>
                    <a:pt x="0" y="0"/>
                  </a:lnTo>
                  <a:lnTo>
                    <a:pt x="0" y="693420"/>
                  </a:lnTo>
                  <a:close/>
                </a:path>
              </a:pathLst>
            </a:custGeom>
            <a:ln w="15240">
              <a:solidFill>
                <a:srgbClr val="D1790E"/>
              </a:solidFill>
            </a:ln>
          </p:spPr>
          <p:txBody>
            <a:bodyPr wrap="square" lIns="0" tIns="0" rIns="0" bIns="0" rtlCol="0"/>
            <a:lstStyle/>
            <a:p>
              <a:endParaRPr/>
            </a:p>
          </p:txBody>
        </p:sp>
      </p:grpSp>
      <p:sp>
        <p:nvSpPr>
          <p:cNvPr id="33" name="object 33"/>
          <p:cNvSpPr txBox="1"/>
          <p:nvPr/>
        </p:nvSpPr>
        <p:spPr>
          <a:xfrm>
            <a:off x="2292845" y="5569002"/>
            <a:ext cx="9058910" cy="289823"/>
          </a:xfrm>
          <a:prstGeom prst="rect">
            <a:avLst/>
          </a:prstGeom>
        </p:spPr>
        <p:txBody>
          <a:bodyPr vert="horz" wrap="square" lIns="0" tIns="12700" rIns="0" bIns="0" rtlCol="0">
            <a:spAutoFit/>
          </a:bodyPr>
          <a:lstStyle/>
          <a:p>
            <a:pPr marL="12700"/>
            <a:r>
              <a:rPr lang="es-ES">
                <a:latin typeface="Arial" panose="020B0604020202020204" pitchFamily="34" charset="0"/>
                <a:cs typeface="Arial" panose="020B0604020202020204" pitchFamily="34" charset="0"/>
              </a:rPr>
              <a:t>Análisis </a:t>
            </a:r>
            <a:r>
              <a:rPr>
                <a:latin typeface="Arial" panose="020B0604020202020204" pitchFamily="34" charset="0"/>
                <a:cs typeface="Arial" panose="020B0604020202020204" pitchFamily="34" charset="0"/>
              </a:rPr>
              <a:t>de </a:t>
            </a:r>
            <a:r>
              <a:rPr err="1">
                <a:latin typeface="Arial" panose="020B0604020202020204" pitchFamily="34" charset="0"/>
                <a:cs typeface="Arial" panose="020B0604020202020204" pitchFamily="34" charset="0"/>
              </a:rPr>
              <a:t>datos</a:t>
            </a:r>
            <a:r>
              <a:rPr>
                <a:latin typeface="Arial" panose="020B0604020202020204" pitchFamily="34" charset="0"/>
                <a:cs typeface="Arial" panose="020B0604020202020204" pitchFamily="34" charset="0"/>
              </a:rPr>
              <a:t> </a:t>
            </a:r>
            <a:r>
              <a:rPr lang="es-ES">
                <a:latin typeface="Arial" panose="020B0604020202020204" pitchFamily="34" charset="0"/>
                <a:cs typeface="Arial" panose="020B0604020202020204" pitchFamily="34" charset="0"/>
              </a:rPr>
              <a:t>con estadística descriptiva: </a:t>
            </a:r>
            <a:r>
              <a:rPr>
                <a:latin typeface="Arial" panose="020B0604020202020204" pitchFamily="34" charset="0"/>
                <a:cs typeface="Arial" panose="020B0604020202020204" pitchFamily="34" charset="0"/>
              </a:rPr>
              <a:t>SPSS </a:t>
            </a:r>
            <a:r>
              <a:rPr lang="es-EC">
                <a:latin typeface="Arial" panose="020B0604020202020204" pitchFamily="34" charset="0"/>
                <a:cs typeface="Arial" panose="020B0604020202020204" pitchFamily="34" charset="0"/>
              </a:rPr>
              <a:t>de IBM </a:t>
            </a:r>
            <a:r>
              <a:rPr err="1">
                <a:latin typeface="Arial" panose="020B0604020202020204" pitchFamily="34" charset="0"/>
                <a:cs typeface="Arial" panose="020B0604020202020204" pitchFamily="34" charset="0"/>
              </a:rPr>
              <a:t>vers</a:t>
            </a:r>
            <a:r>
              <a:rPr>
                <a:latin typeface="Arial" panose="020B0604020202020204" pitchFamily="34" charset="0"/>
                <a:cs typeface="Arial" panose="020B0604020202020204" pitchFamily="34" charset="0"/>
              </a:rPr>
              <a:t> </a:t>
            </a:r>
            <a:r>
              <a:rPr lang="es-EC">
                <a:latin typeface="Arial" panose="020B0604020202020204" pitchFamily="34" charset="0"/>
                <a:cs typeface="Arial" panose="020B0604020202020204" pitchFamily="34" charset="0"/>
              </a:rPr>
              <a:t>22.0</a:t>
            </a:r>
            <a:r>
              <a:rPr>
                <a:latin typeface="Arial" panose="020B0604020202020204" pitchFamily="34" charset="0"/>
                <a:cs typeface="Arial" panose="020B0604020202020204" pitchFamily="34" charset="0"/>
              </a:rPr>
              <a:t> para Windows</a:t>
            </a:r>
            <a:r>
              <a:rPr lang="es-EC">
                <a:latin typeface="Arial" panose="020B0604020202020204" pitchFamily="34" charset="0"/>
                <a:cs typeface="Arial" panose="020B0604020202020204" pitchFamily="34" charset="0"/>
              </a:rPr>
              <a:t>.</a:t>
            </a:r>
            <a:endParaRPr>
              <a:latin typeface="Arial" panose="020B0604020202020204" pitchFamily="34" charset="0"/>
              <a:cs typeface="Arial" panose="020B0604020202020204" pitchFamily="34" charset="0"/>
            </a:endParaRPr>
          </a:p>
        </p:txBody>
      </p:sp>
      <p:grpSp>
        <p:nvGrpSpPr>
          <p:cNvPr id="34" name="object 34"/>
          <p:cNvGrpSpPr/>
          <p:nvPr/>
        </p:nvGrpSpPr>
        <p:grpSpPr>
          <a:xfrm>
            <a:off x="1295400" y="5334000"/>
            <a:ext cx="669290" cy="669290"/>
            <a:chOff x="1406652" y="5573267"/>
            <a:chExt cx="669290" cy="669290"/>
          </a:xfrm>
        </p:grpSpPr>
        <p:sp>
          <p:nvSpPr>
            <p:cNvPr id="35" name="object 35"/>
            <p:cNvSpPr/>
            <p:nvPr/>
          </p:nvSpPr>
          <p:spPr>
            <a:xfrm>
              <a:off x="1414272" y="5580887"/>
              <a:ext cx="654050" cy="654050"/>
            </a:xfrm>
            <a:custGeom>
              <a:avLst/>
              <a:gdLst/>
              <a:ahLst/>
              <a:cxnLst/>
              <a:rect l="l" t="t" r="r" b="b"/>
              <a:pathLst>
                <a:path w="654050" h="654050">
                  <a:moveTo>
                    <a:pt x="326897" y="0"/>
                  </a:moveTo>
                  <a:lnTo>
                    <a:pt x="278579" y="3544"/>
                  </a:lnTo>
                  <a:lnTo>
                    <a:pt x="232466" y="13840"/>
                  </a:lnTo>
                  <a:lnTo>
                    <a:pt x="189063" y="30382"/>
                  </a:lnTo>
                  <a:lnTo>
                    <a:pt x="148875" y="52664"/>
                  </a:lnTo>
                  <a:lnTo>
                    <a:pt x="112407" y="80181"/>
                  </a:lnTo>
                  <a:lnTo>
                    <a:pt x="80164" y="112427"/>
                  </a:lnTo>
                  <a:lnTo>
                    <a:pt x="52651" y="148897"/>
                  </a:lnTo>
                  <a:lnTo>
                    <a:pt x="30374" y="189085"/>
                  </a:lnTo>
                  <a:lnTo>
                    <a:pt x="13836" y="232484"/>
                  </a:lnTo>
                  <a:lnTo>
                    <a:pt x="3543" y="278590"/>
                  </a:lnTo>
                  <a:lnTo>
                    <a:pt x="0" y="326898"/>
                  </a:lnTo>
                  <a:lnTo>
                    <a:pt x="3543" y="375205"/>
                  </a:lnTo>
                  <a:lnTo>
                    <a:pt x="13836" y="421311"/>
                  </a:lnTo>
                  <a:lnTo>
                    <a:pt x="30374" y="464710"/>
                  </a:lnTo>
                  <a:lnTo>
                    <a:pt x="52651" y="504898"/>
                  </a:lnTo>
                  <a:lnTo>
                    <a:pt x="80164" y="541368"/>
                  </a:lnTo>
                  <a:lnTo>
                    <a:pt x="112407" y="573614"/>
                  </a:lnTo>
                  <a:lnTo>
                    <a:pt x="148875" y="601131"/>
                  </a:lnTo>
                  <a:lnTo>
                    <a:pt x="189063" y="623413"/>
                  </a:lnTo>
                  <a:lnTo>
                    <a:pt x="232466" y="639955"/>
                  </a:lnTo>
                  <a:lnTo>
                    <a:pt x="278579" y="650251"/>
                  </a:lnTo>
                  <a:lnTo>
                    <a:pt x="326897" y="653796"/>
                  </a:lnTo>
                  <a:lnTo>
                    <a:pt x="375216" y="650251"/>
                  </a:lnTo>
                  <a:lnTo>
                    <a:pt x="421329" y="639955"/>
                  </a:lnTo>
                  <a:lnTo>
                    <a:pt x="464732" y="623413"/>
                  </a:lnTo>
                  <a:lnTo>
                    <a:pt x="504920" y="601131"/>
                  </a:lnTo>
                  <a:lnTo>
                    <a:pt x="541388" y="573614"/>
                  </a:lnTo>
                  <a:lnTo>
                    <a:pt x="573631" y="541368"/>
                  </a:lnTo>
                  <a:lnTo>
                    <a:pt x="601144" y="504898"/>
                  </a:lnTo>
                  <a:lnTo>
                    <a:pt x="623421" y="464710"/>
                  </a:lnTo>
                  <a:lnTo>
                    <a:pt x="639959" y="421311"/>
                  </a:lnTo>
                  <a:lnTo>
                    <a:pt x="650252" y="375205"/>
                  </a:lnTo>
                  <a:lnTo>
                    <a:pt x="653796" y="326898"/>
                  </a:lnTo>
                  <a:lnTo>
                    <a:pt x="650252" y="278590"/>
                  </a:lnTo>
                  <a:lnTo>
                    <a:pt x="639959" y="232484"/>
                  </a:lnTo>
                  <a:lnTo>
                    <a:pt x="623421" y="189085"/>
                  </a:lnTo>
                  <a:lnTo>
                    <a:pt x="601144" y="148897"/>
                  </a:lnTo>
                  <a:lnTo>
                    <a:pt x="573631" y="112427"/>
                  </a:lnTo>
                  <a:lnTo>
                    <a:pt x="541388" y="80181"/>
                  </a:lnTo>
                  <a:lnTo>
                    <a:pt x="504920" y="52664"/>
                  </a:lnTo>
                  <a:lnTo>
                    <a:pt x="464732" y="30382"/>
                  </a:lnTo>
                  <a:lnTo>
                    <a:pt x="421329" y="13840"/>
                  </a:lnTo>
                  <a:lnTo>
                    <a:pt x="375216" y="3544"/>
                  </a:lnTo>
                  <a:lnTo>
                    <a:pt x="326897" y="0"/>
                  </a:lnTo>
                  <a:close/>
                </a:path>
              </a:pathLst>
            </a:custGeom>
            <a:solidFill>
              <a:srgbClr val="FFFFFF"/>
            </a:solidFill>
          </p:spPr>
          <p:txBody>
            <a:bodyPr wrap="square" lIns="0" tIns="0" rIns="0" bIns="0" rtlCol="0"/>
            <a:lstStyle/>
            <a:p>
              <a:endParaRPr/>
            </a:p>
          </p:txBody>
        </p:sp>
        <p:sp>
          <p:nvSpPr>
            <p:cNvPr id="36" name="object 36"/>
            <p:cNvSpPr/>
            <p:nvPr/>
          </p:nvSpPr>
          <p:spPr>
            <a:xfrm>
              <a:off x="1414272" y="5580887"/>
              <a:ext cx="654050" cy="654050"/>
            </a:xfrm>
            <a:custGeom>
              <a:avLst/>
              <a:gdLst/>
              <a:ahLst/>
              <a:cxnLst/>
              <a:rect l="l" t="t" r="r" b="b"/>
              <a:pathLst>
                <a:path w="654050" h="654050">
                  <a:moveTo>
                    <a:pt x="0" y="326898"/>
                  </a:moveTo>
                  <a:lnTo>
                    <a:pt x="3543" y="278590"/>
                  </a:lnTo>
                  <a:lnTo>
                    <a:pt x="13836" y="232484"/>
                  </a:lnTo>
                  <a:lnTo>
                    <a:pt x="30374" y="189085"/>
                  </a:lnTo>
                  <a:lnTo>
                    <a:pt x="52651" y="148897"/>
                  </a:lnTo>
                  <a:lnTo>
                    <a:pt x="80164" y="112427"/>
                  </a:lnTo>
                  <a:lnTo>
                    <a:pt x="112407" y="80181"/>
                  </a:lnTo>
                  <a:lnTo>
                    <a:pt x="148875" y="52664"/>
                  </a:lnTo>
                  <a:lnTo>
                    <a:pt x="189063" y="30382"/>
                  </a:lnTo>
                  <a:lnTo>
                    <a:pt x="232466" y="13840"/>
                  </a:lnTo>
                  <a:lnTo>
                    <a:pt x="278579" y="3544"/>
                  </a:lnTo>
                  <a:lnTo>
                    <a:pt x="326897" y="0"/>
                  </a:lnTo>
                  <a:lnTo>
                    <a:pt x="375216" y="3544"/>
                  </a:lnTo>
                  <a:lnTo>
                    <a:pt x="421329" y="13840"/>
                  </a:lnTo>
                  <a:lnTo>
                    <a:pt x="464732" y="30382"/>
                  </a:lnTo>
                  <a:lnTo>
                    <a:pt x="504920" y="52664"/>
                  </a:lnTo>
                  <a:lnTo>
                    <a:pt x="541388" y="80181"/>
                  </a:lnTo>
                  <a:lnTo>
                    <a:pt x="573631" y="112427"/>
                  </a:lnTo>
                  <a:lnTo>
                    <a:pt x="601144" y="148897"/>
                  </a:lnTo>
                  <a:lnTo>
                    <a:pt x="623421" y="189085"/>
                  </a:lnTo>
                  <a:lnTo>
                    <a:pt x="639959" y="232484"/>
                  </a:lnTo>
                  <a:lnTo>
                    <a:pt x="650252" y="278590"/>
                  </a:lnTo>
                  <a:lnTo>
                    <a:pt x="653796" y="326898"/>
                  </a:lnTo>
                  <a:lnTo>
                    <a:pt x="650252" y="375205"/>
                  </a:lnTo>
                  <a:lnTo>
                    <a:pt x="639959" y="421311"/>
                  </a:lnTo>
                  <a:lnTo>
                    <a:pt x="623421" y="464710"/>
                  </a:lnTo>
                  <a:lnTo>
                    <a:pt x="601144" y="504898"/>
                  </a:lnTo>
                  <a:lnTo>
                    <a:pt x="573631" y="541368"/>
                  </a:lnTo>
                  <a:lnTo>
                    <a:pt x="541388" y="573614"/>
                  </a:lnTo>
                  <a:lnTo>
                    <a:pt x="504920" y="601131"/>
                  </a:lnTo>
                  <a:lnTo>
                    <a:pt x="464732" y="623413"/>
                  </a:lnTo>
                  <a:lnTo>
                    <a:pt x="421329" y="639955"/>
                  </a:lnTo>
                  <a:lnTo>
                    <a:pt x="375216" y="650251"/>
                  </a:lnTo>
                  <a:lnTo>
                    <a:pt x="326897" y="653796"/>
                  </a:lnTo>
                  <a:lnTo>
                    <a:pt x="278579" y="650251"/>
                  </a:lnTo>
                  <a:lnTo>
                    <a:pt x="232466" y="639955"/>
                  </a:lnTo>
                  <a:lnTo>
                    <a:pt x="189063" y="623413"/>
                  </a:lnTo>
                  <a:lnTo>
                    <a:pt x="148875" y="601131"/>
                  </a:lnTo>
                  <a:lnTo>
                    <a:pt x="112407" y="573614"/>
                  </a:lnTo>
                  <a:lnTo>
                    <a:pt x="80164" y="541368"/>
                  </a:lnTo>
                  <a:lnTo>
                    <a:pt x="52651" y="504898"/>
                  </a:lnTo>
                  <a:lnTo>
                    <a:pt x="30374" y="464710"/>
                  </a:lnTo>
                  <a:lnTo>
                    <a:pt x="13836" y="421311"/>
                  </a:lnTo>
                  <a:lnTo>
                    <a:pt x="3543" y="375205"/>
                  </a:lnTo>
                  <a:lnTo>
                    <a:pt x="0" y="326898"/>
                  </a:lnTo>
                  <a:close/>
                </a:path>
              </a:pathLst>
            </a:custGeom>
            <a:ln w="15240">
              <a:solidFill>
                <a:srgbClr val="E78612"/>
              </a:solidFill>
            </a:ln>
          </p:spPr>
          <p:txBody>
            <a:bodyPr wrap="square" lIns="0" tIns="0" rIns="0" bIns="0" rtlCol="0"/>
            <a:lstStyle/>
            <a:p>
              <a:endParaRPr/>
            </a:p>
          </p:txBody>
        </p:sp>
      </p:grpSp>
      <p:sp>
        <p:nvSpPr>
          <p:cNvPr id="37" name="CuadroTexto 36">
            <a:extLst>
              <a:ext uri="{FF2B5EF4-FFF2-40B4-BE49-F238E27FC236}">
                <a16:creationId xmlns:a16="http://schemas.microsoft.com/office/drawing/2014/main" id="{6184536A-62A1-4E3E-B7A4-D24383DECAD2}"/>
              </a:ext>
            </a:extLst>
          </p:cNvPr>
          <p:cNvSpPr txBox="1"/>
          <p:nvPr/>
        </p:nvSpPr>
        <p:spPr>
          <a:xfrm>
            <a:off x="2332609" y="1371467"/>
            <a:ext cx="8999268" cy="369332"/>
          </a:xfrm>
          <a:prstGeom prst="rect">
            <a:avLst/>
          </a:prstGeom>
          <a:noFill/>
        </p:spPr>
        <p:txBody>
          <a:bodyPr wrap="square">
            <a:spAutoFit/>
          </a:bodyPr>
          <a:lstStyle/>
          <a:p>
            <a:pPr marL="12700">
              <a:spcBef>
                <a:spcPts val="100"/>
              </a:spcBef>
            </a:pPr>
            <a:r>
              <a:rPr lang="es-ES">
                <a:latin typeface="Arial" panose="020B0604020202020204" pitchFamily="34" charset="0"/>
                <a:cs typeface="Arial" panose="020B0604020202020204" pitchFamily="34" charset="0"/>
              </a:rPr>
              <a:t>Diseño no experimental, transversal, descriptivo. </a:t>
            </a:r>
            <a:endParaRPr lang="es-ES" sz="1800">
              <a:latin typeface="Arial" panose="020B0604020202020204" pitchFamily="34" charset="0"/>
              <a:cs typeface="Arial" panose="020B0604020202020204" pitchFamily="34" charset="0"/>
            </a:endParaRPr>
          </a:p>
        </p:txBody>
      </p:sp>
      <p:sp>
        <p:nvSpPr>
          <p:cNvPr id="38" name="CuadroTexto 37">
            <a:extLst>
              <a:ext uri="{FF2B5EF4-FFF2-40B4-BE49-F238E27FC236}">
                <a16:creationId xmlns:a16="http://schemas.microsoft.com/office/drawing/2014/main" id="{8529BCB2-25C4-4DEA-B8CC-9145AD691FCC}"/>
              </a:ext>
            </a:extLst>
          </p:cNvPr>
          <p:cNvSpPr txBox="1"/>
          <p:nvPr/>
        </p:nvSpPr>
        <p:spPr>
          <a:xfrm>
            <a:off x="2702704" y="2166858"/>
            <a:ext cx="8574896" cy="369332"/>
          </a:xfrm>
          <a:prstGeom prst="rect">
            <a:avLst/>
          </a:prstGeom>
          <a:noFill/>
        </p:spPr>
        <p:txBody>
          <a:bodyPr wrap="square">
            <a:spAutoFit/>
          </a:bodyPr>
          <a:lstStyle/>
          <a:p>
            <a:pPr marL="12700">
              <a:spcBef>
                <a:spcPts val="100"/>
              </a:spcBef>
            </a:pPr>
            <a:r>
              <a:rPr lang="pt-BR">
                <a:latin typeface="Arial" panose="020B0604020202020204" pitchFamily="34" charset="0"/>
                <a:cs typeface="Arial" panose="020B0604020202020204" pitchFamily="34" charset="0"/>
              </a:rPr>
              <a:t>Área de </a:t>
            </a:r>
            <a:r>
              <a:rPr lang="pt-BR" err="1">
                <a:latin typeface="Arial" panose="020B0604020202020204" pitchFamily="34" charset="0"/>
                <a:cs typeface="Arial" panose="020B0604020202020204" pitchFamily="34" charset="0"/>
              </a:rPr>
              <a:t>Quirófano</a:t>
            </a:r>
            <a:r>
              <a:rPr lang="pt-BR" sz="1800">
                <a:latin typeface="Arial" panose="020B0604020202020204" pitchFamily="34" charset="0"/>
                <a:cs typeface="Arial" panose="020B0604020202020204" pitchFamily="34" charset="0"/>
              </a:rPr>
              <a:t> de </a:t>
            </a:r>
            <a:r>
              <a:rPr lang="pt-BR" sz="1800" err="1">
                <a:latin typeface="Arial" panose="020B0604020202020204" pitchFamily="34" charset="0"/>
                <a:cs typeface="Arial" panose="020B0604020202020204" pitchFamily="34" charset="0"/>
              </a:rPr>
              <a:t>Dispensario</a:t>
            </a:r>
            <a:r>
              <a:rPr lang="pt-BR" sz="1800">
                <a:latin typeface="Arial" panose="020B0604020202020204" pitchFamily="34" charset="0"/>
                <a:cs typeface="Arial" panose="020B0604020202020204" pitchFamily="34" charset="0"/>
              </a:rPr>
              <a:t> Central IESS Quito N° 1</a:t>
            </a:r>
            <a:r>
              <a:rPr lang="es-ES">
                <a:latin typeface="Arial" panose="020B0604020202020204" pitchFamily="34" charset="0"/>
                <a:cs typeface="Arial" panose="020B0604020202020204" pitchFamily="34" charset="0"/>
              </a:rPr>
              <a:t> </a:t>
            </a:r>
            <a:endParaRPr lang="es-ES" sz="1800">
              <a:latin typeface="Arial" panose="020B0604020202020204" pitchFamily="34" charset="0"/>
              <a:cs typeface="Arial" panose="020B0604020202020204" pitchFamily="34" charset="0"/>
            </a:endParaRPr>
          </a:p>
        </p:txBody>
      </p:sp>
      <p:sp>
        <p:nvSpPr>
          <p:cNvPr id="39" name="CuadroTexto 38">
            <a:extLst>
              <a:ext uri="{FF2B5EF4-FFF2-40B4-BE49-F238E27FC236}">
                <a16:creationId xmlns:a16="http://schemas.microsoft.com/office/drawing/2014/main" id="{028B5D32-32E4-4AAC-8A4E-753E6BDEDB35}"/>
              </a:ext>
            </a:extLst>
          </p:cNvPr>
          <p:cNvSpPr txBox="1"/>
          <p:nvPr/>
        </p:nvSpPr>
        <p:spPr>
          <a:xfrm>
            <a:off x="2895600" y="2887390"/>
            <a:ext cx="8378650" cy="369332"/>
          </a:xfrm>
          <a:prstGeom prst="rect">
            <a:avLst/>
          </a:prstGeom>
          <a:noFill/>
        </p:spPr>
        <p:txBody>
          <a:bodyPr wrap="square">
            <a:spAutoFit/>
          </a:bodyPr>
          <a:lstStyle/>
          <a:p>
            <a:pPr marL="12700">
              <a:spcBef>
                <a:spcPts val="100"/>
              </a:spcBef>
            </a:pPr>
            <a:r>
              <a:rPr lang="es-ES">
                <a:latin typeface="Arial" panose="020B0604020202020204" pitchFamily="34" charset="0"/>
                <a:cs typeface="Arial" panose="020B0604020202020204" pitchFamily="34" charset="0"/>
              </a:rPr>
              <a:t>34 profesionales: cirujanos, ayudantes, anestesiólogos </a:t>
            </a:r>
            <a:endParaRPr lang="es-ES" sz="1800">
              <a:latin typeface="Arial" panose="020B0604020202020204" pitchFamily="34" charset="0"/>
              <a:cs typeface="Arial" panose="020B0604020202020204" pitchFamily="34" charset="0"/>
            </a:endParaRPr>
          </a:p>
        </p:txBody>
      </p:sp>
      <p:sp>
        <p:nvSpPr>
          <p:cNvPr id="40" name="CuadroTexto 39">
            <a:extLst>
              <a:ext uri="{FF2B5EF4-FFF2-40B4-BE49-F238E27FC236}">
                <a16:creationId xmlns:a16="http://schemas.microsoft.com/office/drawing/2014/main" id="{1E921236-55CB-49C5-81EF-CD451E5D72EA}"/>
              </a:ext>
            </a:extLst>
          </p:cNvPr>
          <p:cNvSpPr txBox="1"/>
          <p:nvPr/>
        </p:nvSpPr>
        <p:spPr>
          <a:xfrm>
            <a:off x="2918828" y="3606225"/>
            <a:ext cx="8432927" cy="584775"/>
          </a:xfrm>
          <a:prstGeom prst="rect">
            <a:avLst/>
          </a:prstGeom>
          <a:noFill/>
        </p:spPr>
        <p:txBody>
          <a:bodyPr wrap="square">
            <a:spAutoFit/>
          </a:bodyPr>
          <a:lstStyle/>
          <a:p>
            <a:pPr marR="41275"/>
            <a:r>
              <a:rPr lang="es-ES" sz="1600" dirty="0">
                <a:latin typeface="Arial" panose="020B0604020202020204" pitchFamily="34" charset="0"/>
                <a:cs typeface="Arial" panose="020B0604020202020204" pitchFamily="34" charset="0"/>
              </a:rPr>
              <a:t>Encuesta de tipo cerrada y precedida de explicación no requirió consentimiento informado ya que no atenta a la autonomía del entrevistado ni es un procedimiento intervencionista</a:t>
            </a:r>
          </a:p>
        </p:txBody>
      </p:sp>
      <p:sp>
        <p:nvSpPr>
          <p:cNvPr id="41" name="CuadroTexto 40">
            <a:extLst>
              <a:ext uri="{FF2B5EF4-FFF2-40B4-BE49-F238E27FC236}">
                <a16:creationId xmlns:a16="http://schemas.microsoft.com/office/drawing/2014/main" id="{D172F788-667E-494A-A1C2-5EFF36108B11}"/>
              </a:ext>
            </a:extLst>
          </p:cNvPr>
          <p:cNvSpPr txBox="1"/>
          <p:nvPr/>
        </p:nvSpPr>
        <p:spPr>
          <a:xfrm>
            <a:off x="2594150" y="4419600"/>
            <a:ext cx="8531050" cy="923330"/>
          </a:xfrm>
          <a:prstGeom prst="rect">
            <a:avLst/>
          </a:prstGeom>
          <a:noFill/>
        </p:spPr>
        <p:txBody>
          <a:bodyPr wrap="square">
            <a:spAutoFit/>
          </a:bodyPr>
          <a:lstStyle/>
          <a:p>
            <a:pPr marR="5080"/>
            <a:r>
              <a:rPr lang="es-ES" sz="1800" dirty="0">
                <a:latin typeface="Arial" panose="020B0604020202020204" pitchFamily="34" charset="0"/>
                <a:cs typeface="Arial" panose="020B0604020202020204" pitchFamily="34" charset="0"/>
              </a:rPr>
              <a:t>Variables: socio demográficas, </a:t>
            </a:r>
            <a:r>
              <a:rPr lang="es-ES" dirty="0">
                <a:latin typeface="Arial" panose="020B0604020202020204" pitchFamily="34" charset="0"/>
                <a:cs typeface="Arial" panose="020B0604020202020204" pitchFamily="34" charset="0"/>
              </a:rPr>
              <a:t>riesgos físicos, biológicos, elementos de protección personal</a:t>
            </a:r>
            <a:r>
              <a:rPr lang="es-ES" sz="1800" dirty="0">
                <a:latin typeface="Arial" panose="020B0604020202020204" pitchFamily="34" charset="0"/>
                <a:cs typeface="Arial" panose="020B0604020202020204" pitchFamily="34" charset="0"/>
              </a:rPr>
              <a:t> y uso de </a:t>
            </a:r>
            <a:r>
              <a:rPr lang="es-ES" dirty="0">
                <a:latin typeface="Arial" panose="020B0604020202020204" pitchFamily="34" charset="0"/>
                <a:cs typeface="Arial" panose="020B0604020202020204" pitchFamily="34" charset="0"/>
              </a:rPr>
              <a:t>aplicación de normativa de SSO y condiciones de trabajo.</a:t>
            </a:r>
            <a:endParaRPr lang="es-ES" sz="1800"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bject 7"/>
          <p:cNvSpPr txBox="1"/>
          <p:nvPr/>
        </p:nvSpPr>
        <p:spPr>
          <a:xfrm>
            <a:off x="952500" y="1967266"/>
            <a:ext cx="2628900" cy="2547257"/>
          </a:xfrm>
          <a:prstGeom prst="rect">
            <a:avLst/>
          </a:prstGeom>
          <a:noFill/>
        </p:spPr>
        <p:txBody>
          <a:bodyPr vert="horz" lIns="91440" tIns="45720" rIns="91440" bIns="45720" rtlCol="0" anchor="ctr">
            <a:normAutofit/>
          </a:bodyPr>
          <a:lstStyle/>
          <a:p>
            <a:pPr marL="12700" algn="ctr">
              <a:lnSpc>
                <a:spcPct val="90000"/>
              </a:lnSpc>
              <a:spcBef>
                <a:spcPct val="0"/>
              </a:spcBef>
              <a:spcAft>
                <a:spcPts val="600"/>
              </a:spcAft>
            </a:pPr>
            <a:r>
              <a:rPr lang="en-US" sz="3600" b="1" kern="1200" spc="-35">
                <a:solidFill>
                  <a:srgbClr val="FFFFFF"/>
                </a:solidFill>
                <a:latin typeface="+mj-lt"/>
                <a:ea typeface="+mj-ea"/>
                <a:cs typeface="+mj-cs"/>
              </a:rPr>
              <a:t>RESULTADOS</a:t>
            </a:r>
            <a:endParaRPr lang="en-US" sz="3600" kern="1200">
              <a:solidFill>
                <a:srgbClr val="FFFFFF"/>
              </a:solidFill>
              <a:latin typeface="+mj-lt"/>
              <a:ea typeface="+mj-ea"/>
              <a:cs typeface="+mj-cs"/>
            </a:endParaRPr>
          </a:p>
        </p:txBody>
      </p:sp>
      <p:pic>
        <p:nvPicPr>
          <p:cNvPr id="3" name="Imagen 2">
            <a:extLst>
              <a:ext uri="{FF2B5EF4-FFF2-40B4-BE49-F238E27FC236}">
                <a16:creationId xmlns:a16="http://schemas.microsoft.com/office/drawing/2014/main" id="{6881CEF9-3AF7-8D4C-BF42-6DEDAF8DF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7000" y="1151817"/>
            <a:ext cx="6032500" cy="4486983"/>
          </a:xfrm>
          <a:prstGeom prst="rect">
            <a:avLst/>
          </a:prstGeom>
        </p:spPr>
      </p:pic>
    </p:spTree>
    <p:extLst>
      <p:ext uri="{BB962C8B-B14F-4D97-AF65-F5344CB8AC3E}">
        <p14:creationId xmlns:p14="http://schemas.microsoft.com/office/powerpoint/2010/main" val="236759381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bject 7"/>
          <p:cNvSpPr txBox="1"/>
          <p:nvPr/>
        </p:nvSpPr>
        <p:spPr>
          <a:xfrm>
            <a:off x="990600" y="1967266"/>
            <a:ext cx="2628900" cy="2547257"/>
          </a:xfrm>
          <a:prstGeom prst="rect">
            <a:avLst/>
          </a:prstGeom>
          <a:noFill/>
        </p:spPr>
        <p:txBody>
          <a:bodyPr vert="horz" lIns="91440" tIns="45720" rIns="91440" bIns="45720" rtlCol="0" anchor="ctr">
            <a:normAutofit/>
          </a:bodyPr>
          <a:lstStyle/>
          <a:p>
            <a:pPr marL="12700" algn="ctr">
              <a:lnSpc>
                <a:spcPct val="90000"/>
              </a:lnSpc>
              <a:spcBef>
                <a:spcPct val="0"/>
              </a:spcBef>
              <a:spcAft>
                <a:spcPts val="600"/>
              </a:spcAft>
            </a:pPr>
            <a:r>
              <a:rPr lang="en-US" sz="3600" b="1" kern="1200" spc="-35">
                <a:solidFill>
                  <a:srgbClr val="FFFFFF"/>
                </a:solidFill>
                <a:latin typeface="+mj-lt"/>
                <a:ea typeface="+mj-ea"/>
                <a:cs typeface="+mj-cs"/>
              </a:rPr>
              <a:t>RESULTADOS</a:t>
            </a:r>
            <a:endParaRPr lang="en-US" sz="3600" kern="1200">
              <a:solidFill>
                <a:srgbClr val="FFFFFF"/>
              </a:solidFill>
              <a:latin typeface="+mj-lt"/>
              <a:ea typeface="+mj-ea"/>
              <a:cs typeface="+mj-cs"/>
            </a:endParaRPr>
          </a:p>
        </p:txBody>
      </p:sp>
      <p:pic>
        <p:nvPicPr>
          <p:cNvPr id="4" name="Imagen 3">
            <a:extLst>
              <a:ext uri="{FF2B5EF4-FFF2-40B4-BE49-F238E27FC236}">
                <a16:creationId xmlns:a16="http://schemas.microsoft.com/office/drawing/2014/main" id="{4540D9F3-E1B8-084A-BC2E-185C350357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3400" y="1600200"/>
            <a:ext cx="7526409" cy="329842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bject 7"/>
          <p:cNvSpPr txBox="1"/>
          <p:nvPr/>
        </p:nvSpPr>
        <p:spPr>
          <a:xfrm>
            <a:off x="1028700" y="1967266"/>
            <a:ext cx="2628900" cy="2547257"/>
          </a:xfrm>
          <a:prstGeom prst="rect">
            <a:avLst/>
          </a:prstGeom>
          <a:noFill/>
        </p:spPr>
        <p:txBody>
          <a:bodyPr vert="horz" lIns="91440" tIns="45720" rIns="91440" bIns="45720" rtlCol="0" anchor="ctr">
            <a:normAutofit/>
          </a:bodyPr>
          <a:lstStyle/>
          <a:p>
            <a:pPr marL="12700" algn="ctr">
              <a:lnSpc>
                <a:spcPct val="90000"/>
              </a:lnSpc>
              <a:spcBef>
                <a:spcPct val="0"/>
              </a:spcBef>
              <a:spcAft>
                <a:spcPts val="600"/>
              </a:spcAft>
            </a:pPr>
            <a:r>
              <a:rPr lang="en-US" sz="3600" b="1" kern="1200" spc="-35">
                <a:solidFill>
                  <a:srgbClr val="FFFFFF"/>
                </a:solidFill>
                <a:latin typeface="+mj-lt"/>
                <a:ea typeface="+mj-ea"/>
                <a:cs typeface="+mj-cs"/>
              </a:rPr>
              <a:t>RESULTADOS</a:t>
            </a:r>
            <a:endParaRPr lang="en-US" sz="3600" kern="1200">
              <a:solidFill>
                <a:srgbClr val="FFFFFF"/>
              </a:solidFill>
              <a:latin typeface="+mj-lt"/>
              <a:ea typeface="+mj-ea"/>
              <a:cs typeface="+mj-cs"/>
            </a:endParaRPr>
          </a:p>
        </p:txBody>
      </p:sp>
      <p:pic>
        <p:nvPicPr>
          <p:cNvPr id="6" name="Imagen 5" descr="Tabla&#10;&#10;Descripción generada automáticamente">
            <a:extLst>
              <a:ext uri="{FF2B5EF4-FFF2-40B4-BE49-F238E27FC236}">
                <a16:creationId xmlns:a16="http://schemas.microsoft.com/office/drawing/2014/main" id="{126BF015-EBF0-BC4E-B810-451CA5C0C7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1403" y="609600"/>
            <a:ext cx="6904797" cy="5143654"/>
          </a:xfrm>
          <a:prstGeom prst="rect">
            <a:avLst/>
          </a:prstGeom>
        </p:spPr>
      </p:pic>
    </p:spTree>
    <p:extLst>
      <p:ext uri="{BB962C8B-B14F-4D97-AF65-F5344CB8AC3E}">
        <p14:creationId xmlns:p14="http://schemas.microsoft.com/office/powerpoint/2010/main" val="236068096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bject 7"/>
          <p:cNvSpPr txBox="1"/>
          <p:nvPr/>
        </p:nvSpPr>
        <p:spPr>
          <a:xfrm>
            <a:off x="952500" y="1967266"/>
            <a:ext cx="2628900" cy="2547257"/>
          </a:xfrm>
          <a:prstGeom prst="rect">
            <a:avLst/>
          </a:prstGeom>
          <a:noFill/>
        </p:spPr>
        <p:txBody>
          <a:bodyPr vert="horz" lIns="91440" tIns="45720" rIns="91440" bIns="45720" rtlCol="0" anchor="ctr">
            <a:normAutofit/>
          </a:bodyPr>
          <a:lstStyle/>
          <a:p>
            <a:pPr marL="12700" algn="ctr">
              <a:lnSpc>
                <a:spcPct val="90000"/>
              </a:lnSpc>
              <a:spcBef>
                <a:spcPct val="0"/>
              </a:spcBef>
              <a:spcAft>
                <a:spcPts val="600"/>
              </a:spcAft>
            </a:pPr>
            <a:r>
              <a:rPr lang="en-US" sz="3600" b="1" kern="1200" spc="-35">
                <a:solidFill>
                  <a:srgbClr val="FFFFFF"/>
                </a:solidFill>
                <a:latin typeface="+mj-lt"/>
                <a:ea typeface="+mj-ea"/>
                <a:cs typeface="+mj-cs"/>
              </a:rPr>
              <a:t>RESULTADOS</a:t>
            </a:r>
            <a:endParaRPr lang="en-US" sz="3600" kern="1200">
              <a:solidFill>
                <a:srgbClr val="FFFFFF"/>
              </a:solidFill>
              <a:latin typeface="+mj-lt"/>
              <a:ea typeface="+mj-ea"/>
              <a:cs typeface="+mj-cs"/>
            </a:endParaRPr>
          </a:p>
        </p:txBody>
      </p:sp>
      <p:pic>
        <p:nvPicPr>
          <p:cNvPr id="3" name="Imagen 2" descr="Tabla&#10;&#10;Descripción generada automáticamente">
            <a:extLst>
              <a:ext uri="{FF2B5EF4-FFF2-40B4-BE49-F238E27FC236}">
                <a16:creationId xmlns:a16="http://schemas.microsoft.com/office/drawing/2014/main" id="{5B20352E-DDAE-9C48-85F7-E6C33FCEAF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3899" y="1379660"/>
            <a:ext cx="6560819" cy="3801940"/>
          </a:xfrm>
          <a:prstGeom prst="rect">
            <a:avLst/>
          </a:prstGeom>
        </p:spPr>
      </p:pic>
    </p:spTree>
    <p:extLst>
      <p:ext uri="{BB962C8B-B14F-4D97-AF65-F5344CB8AC3E}">
        <p14:creationId xmlns:p14="http://schemas.microsoft.com/office/powerpoint/2010/main" val="32897568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Ppt_UISEK_presencial_00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Ppt_UISEK_presencial_002</Template>
  <TotalTime>747</TotalTime>
  <Words>1012</Words>
  <Application>Microsoft Macintosh PowerPoint</Application>
  <PresentationFormat>Panorámica</PresentationFormat>
  <Paragraphs>75</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Calibri Light</vt:lpstr>
      <vt:lpstr>Carlito</vt:lpstr>
      <vt:lpstr>Rockwell</vt:lpstr>
      <vt:lpstr>Ppt_UISEK_presencial_002</vt:lpstr>
      <vt:lpstr>TEMA: RIESGOS LABORALES FÍSICOS, BIOLÓGICOS Y ELEMENTOS DE PROTECCIÓN PERSONAL EN MÉDICOS Y ENFERMERAS DEL ÁREA DE QUIRÓFANO DEL DISPENSARIO CENTRAL IESS QUITO N°1.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“Agresiones externas a médicos y enfermeras que laboran en centros de salud de atención primaria en la ciudad de Ibarra”</dc:title>
  <dc:creator>Usuario</dc:creator>
  <cp:lastModifiedBy>Microsoft Office User</cp:lastModifiedBy>
  <cp:revision>49</cp:revision>
  <dcterms:created xsi:type="dcterms:W3CDTF">2021-02-22T23:52:05Z</dcterms:created>
  <dcterms:modified xsi:type="dcterms:W3CDTF">2021-03-29T19:49:13Z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2018-09-13T00:00:00Z</vt:filetime>
  </property>
  <property fmtid="{D5CDD505-2E9C-101B-9397-08002B2CF9AE}" pid="3" name="Creator">
    <vt:lpwstr>Microsoft® PowerPoint® 2016</vt:lpwstr>
  </property>
  <property fmtid="{D5CDD505-2E9C-101B-9397-08002B2CF9AE}" pid="4" name="LastSaved">
    <vt:filetime>2021-02-22T00:00:00Z</vt:filetime>
  </property>
</Properties>
</file>