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67" r:id="rId4"/>
    <p:sldId id="258" r:id="rId5"/>
    <p:sldId id="268" r:id="rId6"/>
    <p:sldId id="269" r:id="rId7"/>
    <p:sldId id="270" r:id="rId8"/>
    <p:sldId id="271" r:id="rId9"/>
    <p:sldId id="277" r:id="rId10"/>
    <p:sldId id="272" r:id="rId11"/>
    <p:sldId id="273" r:id="rId12"/>
    <p:sldId id="278" r:id="rId13"/>
    <p:sldId id="274" r:id="rId14"/>
    <p:sldId id="275" r:id="rId15"/>
    <p:sldId id="279" r:id="rId16"/>
    <p:sldId id="280" r:id="rId17"/>
    <p:sldId id="266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918A418E-3DB7-459B-8BF7-C4BC549D80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2053B2-4D56-419B-8E6D-08784D3426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947E-02BB-455D-A0C1-2E266E7CFBF9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28CD02-0B03-419A-95D5-5BD2E99F30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B57E72-FC34-45CA-9993-7E52CC23ED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988E9-8B33-4806-AB9F-C7BB5A127D8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2744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AEDBEF-C8AD-448F-856A-5022100C2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1122363"/>
            <a:ext cx="8070272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s-ES" dirty="0"/>
              <a:t>Haga clic para modificar el estilo de título del patrón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A0FE09-498C-4C96-96D9-51264BD28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3602038"/>
            <a:ext cx="807027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EC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29E16D-2F81-4FB6-BDB6-242659F14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E2796D-AAB3-43A5-97C7-6B16747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B2BCEC-1F9E-4C9C-9CAB-E74F92F22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BD59F856-AE11-442F-8383-95EC04E57D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5" y="0"/>
            <a:ext cx="12167419" cy="688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87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60823-6A0A-407E-84A5-0F44E922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87551B-C2BC-47FD-83BE-10A50F86B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8E1B2E-DE5F-48B7-AC63-34B0462DF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289AA7-0D32-4D50-8F2F-56E03AE1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C1AC3D-4143-4A2A-8127-E03F1769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2821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1DB6CD-01D4-4E4B-BD88-E13E9F03F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5B9D3A-6E29-4C07-BBD4-83F8A9F6D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1D24B9-289E-4F9E-8886-01211741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8252AE-9D66-4343-B714-D0781E134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67FBB3-3A1F-47A2-B949-FE98DFA0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6472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3999F-E20D-4723-8F4A-960EE3B3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769018-52D5-4C1A-A074-125249C5F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E733F-A3CA-492A-8912-FD0DEFE50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44285C-834E-43EC-B1F1-182A20EA1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9F7A5D-60ED-4295-B61F-3CDD9931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3401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47909-CF9D-4E24-BE14-DBD8AA21C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94EA7E-867C-48A0-BA85-9CC3D51BE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2BCC73-C42F-4107-9A8B-B60F0815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8CDBBF-5CA0-4001-B899-0CB4BAB0C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448C36-CD97-479D-8BA2-C3B5E3536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5009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E4E53-5F59-406D-9C24-1F33C1B2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101226-F168-4C3F-8C3D-1D25DBA84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7B4B5B-6FF4-4CCC-B800-A8C9C8F6F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5FC71-0D9B-47C3-966B-240AF585A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2FA2B6-9D55-45EF-8546-B0E02547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72DAF3-EB68-4E58-805A-2E9449D6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1237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6800D-5B04-49CD-B53F-04A43EEC8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2EEAE8-09EE-4E4F-A8ED-EACF2B80C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D79657-3505-4E01-A437-0555438BD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AE897B-FE05-446E-B20F-99ED6FE00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8F1C2A-3D97-4976-8D28-66C04C171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8FE1F0-F4F5-401C-A203-25E23F438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B255BB4-778F-4D68-B2D9-831E2257E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243F70A-4958-40CB-8C91-F6518E64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285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1C906F-6D17-4A7B-9DC1-3CBDCB7B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DB0315-15FC-4092-AE5E-74A938A06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1E63BE-0603-4D2D-B39A-FBBE211E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DBF8B8-C83B-4D06-BF57-284C8373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3782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C62E53A-DA9D-4E1C-94A9-A8B412A67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1151FD-9498-4A66-BBA7-C439CFE9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A18C74-44F7-49F3-BD63-C21BE943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2387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AB1AF-3A6C-4A7D-A5BC-E45B18BA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095936-3BF8-4931-AEC3-59143EBE8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32CF39-AF70-45AF-9ADF-544C7EAC4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7A0355-69C7-4E55-9A91-AE8608A8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179C6F-7AF5-494E-AF91-768CC0219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F8D7A3-99B0-4AD4-AFB4-9298D0E7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005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39E79-A46F-436D-A1B1-34514D59C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5E2FA73-B955-4F73-B13F-C3DB5FCEDD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3A9068-8406-4B82-B2B4-DED25E974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152DDC-7D42-4E3C-A0E6-27DCEB1D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5EF50F-A41B-40A7-B1AA-BED9FB19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8CBCF0-234E-455E-AD9F-2E85388E9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169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E3417AC5-4863-464D-B9F6-D26DA8D21FB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7830"/>
            <a:ext cx="12192000" cy="104788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4517E5-B96F-4A98-ABD4-0782CD7AC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01170C-5DDA-40DE-B061-AEB8D65EE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236687-FEE9-4E9F-A7C8-A6FE0D62C4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F1980-1F96-4C72-BC52-AB690A299606}" type="datetimeFigureOut">
              <a:rPr lang="es-EC" smtClean="0"/>
              <a:t>31/3/2021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F1C877-2C16-42F2-B7E0-F52C4A7B40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3788A5-2104-41F2-B20C-DCA2292E1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039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3E53E-808A-4BEC-B8D6-385C017600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792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EBDBA7A-B900-4DC5-A4C4-8D1A0831231B}"/>
              </a:ext>
            </a:extLst>
          </p:cNvPr>
          <p:cNvSpPr txBox="1">
            <a:spLocks/>
          </p:cNvSpPr>
          <p:nvPr/>
        </p:nvSpPr>
        <p:spPr>
          <a:xfrm>
            <a:off x="525598" y="3051805"/>
            <a:ext cx="9055723" cy="10011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“PREVALENCIA DEL SINDROME DE BURNOUT EN LOS AGENTES DE SEGURIDAD PENITENCIARIA DEL CENTRO DE PRIVACIÓN PROVISIONAL DE LIBERTAD MASCULINO PICHINCHA No 1 2020 – 2021”</a:t>
            </a:r>
            <a:endParaRPr lang="es-E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F9B1CC50-C03A-4BF7-9A63-5DBE7DB90205}"/>
              </a:ext>
            </a:extLst>
          </p:cNvPr>
          <p:cNvSpPr txBox="1">
            <a:spLocks/>
          </p:cNvSpPr>
          <p:nvPr/>
        </p:nvSpPr>
        <p:spPr>
          <a:xfrm>
            <a:off x="201168" y="3917056"/>
            <a:ext cx="5126553" cy="183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C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endParaRPr lang="es-E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C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DR. BYRON FABIÁN MORETA COLCHA </a:t>
            </a:r>
            <a:endParaRPr lang="es-E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DCCE7861-433D-42C7-B4EE-4569CC893005}"/>
              </a:ext>
            </a:extLst>
          </p:cNvPr>
          <p:cNvSpPr txBox="1">
            <a:spLocks/>
          </p:cNvSpPr>
          <p:nvPr/>
        </p:nvSpPr>
        <p:spPr>
          <a:xfrm>
            <a:off x="4364919" y="4947342"/>
            <a:ext cx="5126553" cy="163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DIRECTOR:</a:t>
            </a:r>
            <a:endParaRPr lang="es-E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C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DR. LEONARDO NOLIVOS</a:t>
            </a:r>
          </a:p>
          <a:p>
            <a:endParaRPr lang="es-EC" sz="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C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TUTORA:</a:t>
            </a:r>
            <a:endParaRPr lang="es-E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C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DRA. PAMELA MERINO</a:t>
            </a:r>
            <a:endParaRPr lang="es-E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3 Rectángulo">
            <a:extLst>
              <a:ext uri="{FF2B5EF4-FFF2-40B4-BE49-F238E27FC236}">
                <a16:creationId xmlns:a16="http://schemas.microsoft.com/office/drawing/2014/main" id="{DD1C9A0E-4259-486B-9A32-F1A9DB555D0D}"/>
              </a:ext>
            </a:extLst>
          </p:cNvPr>
          <p:cNvSpPr/>
          <p:nvPr/>
        </p:nvSpPr>
        <p:spPr>
          <a:xfrm>
            <a:off x="523372" y="1692204"/>
            <a:ext cx="88583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5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MAESTRIA EN SEGURIDAD Y SALUD OCUPACIONAL </a:t>
            </a:r>
            <a:endParaRPr lang="es-ES" sz="2500" dirty="0">
              <a:solidFill>
                <a:schemeClr val="accent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11705C69-3AD1-4207-9BFB-74A10DC415E3}"/>
              </a:ext>
            </a:extLst>
          </p:cNvPr>
          <p:cNvSpPr txBox="1">
            <a:spLocks/>
          </p:cNvSpPr>
          <p:nvPr/>
        </p:nvSpPr>
        <p:spPr>
          <a:xfrm>
            <a:off x="750338" y="5925828"/>
            <a:ext cx="3900380" cy="48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Quito, 31 de marzo 2021</a:t>
            </a:r>
            <a:endParaRPr lang="es-E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98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>
            <a:extLst>
              <a:ext uri="{FF2B5EF4-FFF2-40B4-BE49-F238E27FC236}">
                <a16:creationId xmlns:a16="http://schemas.microsoft.com/office/drawing/2014/main" id="{6EF6F17B-0E91-4788-8B24-D13E593C5A46}"/>
              </a:ext>
            </a:extLst>
          </p:cNvPr>
          <p:cNvSpPr/>
          <p:nvPr/>
        </p:nvSpPr>
        <p:spPr>
          <a:xfrm>
            <a:off x="516177" y="1697800"/>
            <a:ext cx="8463231" cy="218893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11,9 %        Estudio hecho en Perú 2015, en dos centros penitenciarios.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endParaRPr lang="es-ES_tradnl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s-EC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10,42 %</a:t>
            </a:r>
            <a:r>
              <a:rPr lang="es-ES_tradn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   Estudio  búlgaro 2014, muestra 307 agentes, </a:t>
            </a:r>
            <a:r>
              <a:rPr lang="es-MX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agotamiento laboral.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endParaRPr lang="es-MX" sz="1800" dirty="0">
              <a:solidFill>
                <a:srgbClr val="333333"/>
              </a:solidFill>
              <a:latin typeface="Roboto" panose="02000000000000000000" pitchFamily="2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s-EC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11 %           Estudio en Israel 2007, muestra 496 trabajadores. </a:t>
            </a:r>
            <a:r>
              <a:rPr lang="es-EC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</a:t>
            </a:r>
            <a:r>
              <a:rPr lang="es-EC" baseline="30000" dirty="0">
                <a:latin typeface="Arial" panose="020B0604020202020204" pitchFamily="34" charset="0"/>
                <a:ea typeface="SimSun" panose="02010600030101010101" pitchFamily="2" charset="-122"/>
              </a:rPr>
              <a:t>9</a:t>
            </a:r>
            <a:r>
              <a:rPr lang="es-EC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)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endParaRPr lang="es-EC" baseline="30000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s-EC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43,6 %        Estudio español 2006, muestra 133 trabajadores. </a:t>
            </a:r>
            <a:r>
              <a:rPr lang="es-EC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(10)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DISCUSION 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0444F0D9-AF62-46BE-B668-F48901A5B35E}"/>
              </a:ext>
            </a:extLst>
          </p:cNvPr>
          <p:cNvSpPr txBox="1"/>
          <p:nvPr/>
        </p:nvSpPr>
        <p:spPr>
          <a:xfrm>
            <a:off x="1404731" y="6343392"/>
            <a:ext cx="10774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Álvarez Cabrera P, et al. SÍNDROME DE BURNOUT Y ESTRÉS LABORAL EN FUNCIONARIOS DE PRISIONES EN CHILE. 2016</a:t>
            </a:r>
          </a:p>
          <a:p>
            <a:pPr algn="r"/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10. Hernández M, et al.  Burnout en funcionarios penitenciarios de una institución penitenciaria. Revista internacional de psicología clínica y de la salud. 2006 </a:t>
            </a:r>
            <a:endParaRPr lang="es-EC" sz="11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3 Rectángulo">
            <a:extLst>
              <a:ext uri="{FF2B5EF4-FFF2-40B4-BE49-F238E27FC236}">
                <a16:creationId xmlns:a16="http://schemas.microsoft.com/office/drawing/2014/main" id="{751EAA55-9C69-41EC-973E-6EDFD12D0A02}"/>
              </a:ext>
            </a:extLst>
          </p:cNvPr>
          <p:cNvSpPr/>
          <p:nvPr/>
        </p:nvSpPr>
        <p:spPr>
          <a:xfrm>
            <a:off x="497889" y="1272090"/>
            <a:ext cx="8463231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_tradnl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Síndrome de Burnout: </a:t>
            </a:r>
            <a:r>
              <a:rPr lang="es-ES_tradnl" sz="2000" b="1" dirty="0">
                <a:latin typeface="Arial" panose="020B0604020202020204" pitchFamily="34" charset="0"/>
                <a:ea typeface="SimSun" panose="02010600030101010101" pitchFamily="2" charset="-122"/>
              </a:rPr>
              <a:t>Prevalencia en n</a:t>
            </a:r>
            <a:r>
              <a:rPr lang="es-ES_tradnl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uestra investigación 10 % </a:t>
            </a:r>
            <a:endParaRPr lang="es-EC" sz="20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" name="3 Rectángulo">
            <a:extLst>
              <a:ext uri="{FF2B5EF4-FFF2-40B4-BE49-F238E27FC236}">
                <a16:creationId xmlns:a16="http://schemas.microsoft.com/office/drawing/2014/main" id="{D930C477-1BC2-4F41-8742-EC7DC155AE67}"/>
              </a:ext>
            </a:extLst>
          </p:cNvPr>
          <p:cNvSpPr/>
          <p:nvPr/>
        </p:nvSpPr>
        <p:spPr>
          <a:xfrm>
            <a:off x="3375201" y="4209828"/>
            <a:ext cx="8463231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_tradnl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Con Riesgo de desarrollar Síndrome de Burnout: </a:t>
            </a:r>
            <a:r>
              <a:rPr lang="es-ES_tradnl" sz="2000" b="1" dirty="0">
                <a:latin typeface="Arial" panose="020B0604020202020204" pitchFamily="34" charset="0"/>
                <a:ea typeface="SimSun" panose="02010600030101010101" pitchFamily="2" charset="-122"/>
              </a:rPr>
              <a:t>Prevalencia </a:t>
            </a:r>
            <a:r>
              <a:rPr lang="es-ES_tradnl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18,3 % </a:t>
            </a:r>
            <a:endParaRPr lang="es-EC" sz="20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9" name="3 Rectángulo">
            <a:extLst>
              <a:ext uri="{FF2B5EF4-FFF2-40B4-BE49-F238E27FC236}">
                <a16:creationId xmlns:a16="http://schemas.microsoft.com/office/drawing/2014/main" id="{8885E634-DCEC-4237-B18A-34E4C813C8CC}"/>
              </a:ext>
            </a:extLst>
          </p:cNvPr>
          <p:cNvSpPr/>
          <p:nvPr/>
        </p:nvSpPr>
        <p:spPr>
          <a:xfrm>
            <a:off x="3393489" y="4635538"/>
            <a:ext cx="8463231" cy="102502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42,9 %   Estudio hecho en Perú 2015, en dos centros penitenciarios.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endParaRPr lang="es-ES_tradnl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s-EC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25,7 %</a:t>
            </a:r>
            <a:r>
              <a:rPr lang="es-ES_tradn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Estudio  búlgaro 2014, muestra 307 agentes, </a:t>
            </a:r>
            <a:r>
              <a:rPr lang="es-MX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agotamiento laboral. </a:t>
            </a:r>
            <a:r>
              <a:rPr lang="es-EC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</a:t>
            </a:r>
            <a:r>
              <a:rPr lang="es-EC" baseline="30000" dirty="0">
                <a:latin typeface="Arial" panose="020B0604020202020204" pitchFamily="34" charset="0"/>
                <a:ea typeface="SimSun" panose="02010600030101010101" pitchFamily="2" charset="-122"/>
              </a:rPr>
              <a:t>9</a:t>
            </a:r>
            <a:r>
              <a:rPr lang="es-EC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)</a:t>
            </a:r>
            <a:endParaRPr lang="es-MX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53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DISCUSION  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0444F0D9-AF62-46BE-B668-F48901A5B35E}"/>
              </a:ext>
            </a:extLst>
          </p:cNvPr>
          <p:cNvSpPr txBox="1"/>
          <p:nvPr/>
        </p:nvSpPr>
        <p:spPr>
          <a:xfrm>
            <a:off x="1391478" y="5724201"/>
            <a:ext cx="108005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6.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Harizanova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S, et al. Do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Personality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Characteristics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Constitute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Profile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of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Burnout-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Prone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Correctional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Officers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? Open Access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Macedonian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JMS. 2018</a:t>
            </a:r>
            <a:endParaRPr lang="es-ES_tradnl" sz="11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r"/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Álvarez Cabrera P, et al. SÍNDROME DE BURNOUT Y ESTRÉS LABORAL EN FUNCIONARIOS DE PRISIONES EN CHILE. 2016</a:t>
            </a:r>
          </a:p>
          <a:p>
            <a:pPr algn="r"/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Testoni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I, et al. Burnout,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Reasons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Living and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Dehumanisation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among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Italian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Penitentiary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Police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Officers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International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Journal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Environmental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Research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2020</a:t>
            </a:r>
          </a:p>
          <a:p>
            <a:pPr algn="r"/>
            <a:r>
              <a:rPr lang="es-EC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Harizanova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S,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Tarnovska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T. Professional burnout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syndrome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among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correctional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facility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officers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Folia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Med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(Plovdiv). 2013</a:t>
            </a:r>
          </a:p>
          <a:p>
            <a:pPr algn="r"/>
            <a:r>
              <a:rPr lang="es-MX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Hernández M, et al. Burnout en funcionarios penitenciarios de una institución penitenciaria.. 2006</a:t>
            </a:r>
          </a:p>
          <a:p>
            <a:pPr algn="r"/>
            <a:r>
              <a:rPr lang="es-MX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Caravaca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Sánchez F,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Carrión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Tudela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J, E PS. Burnout syndrome and work satisfaction in professionals of social work in prisons of Spain. 2018</a:t>
            </a:r>
          </a:p>
        </p:txBody>
      </p:sp>
      <p:sp>
        <p:nvSpPr>
          <p:cNvPr id="17" name="3 Rectángulo">
            <a:extLst>
              <a:ext uri="{FF2B5EF4-FFF2-40B4-BE49-F238E27FC236}">
                <a16:creationId xmlns:a16="http://schemas.microsoft.com/office/drawing/2014/main" id="{518F3158-56A9-41A1-81C3-CD7CE9F06443}"/>
              </a:ext>
            </a:extLst>
          </p:cNvPr>
          <p:cNvSpPr/>
          <p:nvPr/>
        </p:nvSpPr>
        <p:spPr>
          <a:xfrm>
            <a:off x="516177" y="1047332"/>
            <a:ext cx="1100526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ES_tradnl" b="1" dirty="0">
                <a:latin typeface="Arial" panose="020B0604020202020204" pitchFamily="34" charset="0"/>
                <a:ea typeface="SimSun" panose="02010600030101010101" pitchFamily="2" charset="-122"/>
              </a:rPr>
              <a:t>  AE       D            RP        SB		Niveles Altos según Criterios MBI por sub dimensiones</a:t>
            </a:r>
          </a:p>
          <a:p>
            <a:pPr lvl="0"/>
            <a:r>
              <a:rPr lang="es-ES_tradnl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15 %   18,3 %    48,3 %    10%</a:t>
            </a:r>
            <a:endParaRPr lang="es-EC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3 Rectángulo">
            <a:extLst>
              <a:ext uri="{FF2B5EF4-FFF2-40B4-BE49-F238E27FC236}">
                <a16:creationId xmlns:a16="http://schemas.microsoft.com/office/drawing/2014/main" id="{805A0DD8-066B-4A52-94AC-6F6FCF75D1FE}"/>
              </a:ext>
            </a:extLst>
          </p:cNvPr>
          <p:cNvSpPr/>
          <p:nvPr/>
        </p:nvSpPr>
        <p:spPr>
          <a:xfrm>
            <a:off x="516177" y="1720598"/>
            <a:ext cx="10986975" cy="38382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C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30 %    60 %      17 %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   30%            Estudio italiano,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Testoni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et al. 2020, muestra </a:t>
            </a:r>
            <a:r>
              <a:rPr lang="es-EC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86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. </a:t>
            </a:r>
            <a:r>
              <a:rPr lang="es-EC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(11)</a:t>
            </a: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3 Rectángulo">
            <a:extLst>
              <a:ext uri="{FF2B5EF4-FFF2-40B4-BE49-F238E27FC236}">
                <a16:creationId xmlns:a16="http://schemas.microsoft.com/office/drawing/2014/main" id="{03191C0F-C403-4675-B25A-A09C8838C599}"/>
              </a:ext>
            </a:extLst>
          </p:cNvPr>
          <p:cNvSpPr/>
          <p:nvPr/>
        </p:nvSpPr>
        <p:spPr>
          <a:xfrm>
            <a:off x="516177" y="2284125"/>
            <a:ext cx="11005263" cy="32624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r"/>
            <a:r>
              <a:rPr lang="es-ES_tradnl" b="1" dirty="0">
                <a:latin typeface="Arial" panose="020B0604020202020204" pitchFamily="34" charset="0"/>
                <a:ea typeface="SimSun" panose="02010600030101010101" pitchFamily="2" charset="-122"/>
              </a:rPr>
              <a:t>Síndrome de Burnout relacionado con variables sociodemográficos y laborales</a:t>
            </a:r>
          </a:p>
          <a:p>
            <a:pPr lvl="0"/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</a:rPr>
              <a:t>SB: 83,3 %  (mujeres)      RSB: 72,7 % (hombres)</a:t>
            </a:r>
          </a:p>
          <a:p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   45,7 %  (hombres)      Estudio chileno, Álvarez. 2016 </a:t>
            </a:r>
            <a:r>
              <a:rPr lang="es-EC" sz="16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(9)</a:t>
            </a:r>
            <a:endParaRPr lang="es-ES_tradnl" sz="16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&gt; agotamiento (mujeres)    EE UU, </a:t>
            </a:r>
            <a:r>
              <a:rPr lang="es-EC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Van </a:t>
            </a:r>
            <a:r>
              <a:rPr lang="es-EC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Voorhis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. 1991</a:t>
            </a:r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endParaRPr lang="es-ES_tradnl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endParaRPr lang="es-ES_tradnl" sz="9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endParaRPr lang="es-ES_tradnl" sz="9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</a:rPr>
              <a:t>SB: 66,7 %  (&gt; 35 años)   RSB: 91 % (&lt; 35 años)</a:t>
            </a:r>
          </a:p>
          <a:p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&gt;  agotamiento (&lt; 35 años)     Estudio Español, Álvarez. 2006 </a:t>
            </a:r>
            <a:r>
              <a:rPr lang="es-EC" sz="16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(13)</a:t>
            </a:r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</a:t>
            </a:r>
            <a:r>
              <a:rPr lang="es-ES_tradnl" sz="1600" dirty="0">
                <a:latin typeface="Arial" panose="020B0604020202020204" pitchFamily="34" charset="0"/>
                <a:ea typeface="SimSun" panose="02010600030101010101" pitchFamily="2" charset="-122"/>
              </a:rPr>
              <a:t>L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a edad no influye		  Estudio Español, Álvarez. 2017 </a:t>
            </a:r>
            <a:r>
              <a:rPr lang="es-EC" sz="16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(14)</a:t>
            </a:r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</a:rPr>
              <a:t>SB: 100</a:t>
            </a:r>
            <a:r>
              <a:rPr lang="es-ES_tradnl" sz="16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%</a:t>
            </a:r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</a:rPr>
              <a:t> (E. Secundaria)   RSB: 72,7 % (E. Superior)</a:t>
            </a:r>
          </a:p>
          <a:p>
            <a:pPr lvl="0"/>
            <a:r>
              <a:rPr lang="es-ES_tradnl" sz="1600" dirty="0">
                <a:latin typeface="Arial" panose="020B0604020202020204" pitchFamily="34" charset="0"/>
                <a:ea typeface="SimSun" panose="02010600030101010101" pitchFamily="2" charset="-122"/>
              </a:rPr>
              <a:t>        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78,2 % </a:t>
            </a:r>
            <a:r>
              <a:rPr lang="es-ES_tradnl" sz="1600" dirty="0">
                <a:latin typeface="Arial" panose="020B0604020202020204" pitchFamily="34" charset="0"/>
                <a:ea typeface="SimSun" panose="02010600030101010101" pitchFamily="2" charset="-122"/>
              </a:rPr>
              <a:t>(E. Superior)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     Estudio búlgaro, 2013. muestra 106 </a:t>
            </a:r>
            <a:r>
              <a:rPr lang="es-EC" sz="16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(12)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</a:p>
          <a:p>
            <a:pPr lvl="0"/>
            <a:r>
              <a:rPr lang="es-ES_tradnl" sz="1600" dirty="0">
                <a:latin typeface="Arial" panose="020B0604020202020204" pitchFamily="34" charset="0"/>
                <a:ea typeface="SimSun" panose="02010600030101010101" pitchFamily="2" charset="-122"/>
              </a:rPr>
              <a:t>        40,4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% </a:t>
            </a:r>
            <a:r>
              <a:rPr lang="es-ES_tradnl" sz="1600" dirty="0">
                <a:latin typeface="Arial" panose="020B0604020202020204" pitchFamily="34" charset="0"/>
                <a:ea typeface="SimSun" panose="02010600030101010101" pitchFamily="2" charset="-122"/>
              </a:rPr>
              <a:t>(E. Superior)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     Estudio búlgaro, 2018. muestra 307 (Relación tipo de personalidad) </a:t>
            </a:r>
            <a:r>
              <a:rPr lang="es-EC" sz="16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(6)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A918A91-DB57-470D-AF62-FC4DEE264228}"/>
              </a:ext>
            </a:extLst>
          </p:cNvPr>
          <p:cNvSpPr txBox="1"/>
          <p:nvPr/>
        </p:nvSpPr>
        <p:spPr>
          <a:xfrm>
            <a:off x="5870713" y="3143919"/>
            <a:ext cx="5620735" cy="78483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_tradnl" sz="1500" b="1" dirty="0">
                <a:latin typeface="Arial" panose="020B0604020202020204" pitchFamily="34" charset="0"/>
                <a:ea typeface="SimSun" panose="02010600030101010101" pitchFamily="2" charset="-122"/>
              </a:rPr>
              <a:t>RSB: 45,5 %  (soltero)   RSB: 54,5 % (casado)</a:t>
            </a:r>
          </a:p>
          <a:p>
            <a:pPr lvl="0"/>
            <a:r>
              <a:rPr lang="es-ES_tradnl" sz="15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      74 %     (soltero)    Estudio chileno, Álvarez. 2016.</a:t>
            </a:r>
          </a:p>
          <a:p>
            <a:pPr lvl="0"/>
            <a:r>
              <a:rPr lang="es-ES_tradnl" sz="15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      83,3 %  (soltero)    Estudio búlgaro, 2013. muestra 106 </a:t>
            </a:r>
            <a:r>
              <a:rPr lang="es-EC" sz="15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(12)</a:t>
            </a:r>
          </a:p>
        </p:txBody>
      </p:sp>
    </p:spTree>
    <p:extLst>
      <p:ext uri="{BB962C8B-B14F-4D97-AF65-F5344CB8AC3E}">
        <p14:creationId xmlns:p14="http://schemas.microsoft.com/office/powerpoint/2010/main" val="635061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DISCUSION  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0444F0D9-AF62-46BE-B668-F48901A5B35E}"/>
              </a:ext>
            </a:extLst>
          </p:cNvPr>
          <p:cNvSpPr txBox="1"/>
          <p:nvPr/>
        </p:nvSpPr>
        <p:spPr>
          <a:xfrm>
            <a:off x="1981201" y="6068753"/>
            <a:ext cx="10210800" cy="569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Álvarez Cabrera P, et al. SÍNDROME DE BURNOUT Y ESTRÉS LABORAL EN FUNCIONARIOS DE PRISIONES EN CHILE. 2016</a:t>
            </a:r>
          </a:p>
          <a:p>
            <a:pPr algn="r">
              <a:lnSpc>
                <a:spcPct val="150000"/>
              </a:lnSpc>
            </a:pPr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15.. </a:t>
            </a:r>
            <a:r>
              <a:rPr lang="es-MX" sz="11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INFORME DE VISITA AL CENTRO DE PRIVACIÓN PROVISIONAL DE LIBERTAD QUITO, </a:t>
            </a:r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CDP INCA, 2018</a:t>
            </a:r>
            <a:endParaRPr lang="es-EC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3 Rectángulo">
            <a:extLst>
              <a:ext uri="{FF2B5EF4-FFF2-40B4-BE49-F238E27FC236}">
                <a16:creationId xmlns:a16="http://schemas.microsoft.com/office/drawing/2014/main" id="{03191C0F-C403-4675-B25A-A09C8838C599}"/>
              </a:ext>
            </a:extLst>
          </p:cNvPr>
          <p:cNvSpPr/>
          <p:nvPr/>
        </p:nvSpPr>
        <p:spPr>
          <a:xfrm>
            <a:off x="516177" y="1581765"/>
            <a:ext cx="11005263" cy="24006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r"/>
            <a:r>
              <a:rPr lang="es-ES_tradnl" b="1" dirty="0">
                <a:latin typeface="Arial" panose="020B0604020202020204" pitchFamily="34" charset="0"/>
                <a:ea typeface="SimSun" panose="02010600030101010101" pitchFamily="2" charset="-122"/>
              </a:rPr>
              <a:t>Síndrome de Burnout relacionado con variables sociodemográficos y laborales</a:t>
            </a:r>
          </a:p>
          <a:p>
            <a:pPr lvl="0" algn="r"/>
            <a:endParaRPr lang="es-ES_tradnl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</a:rPr>
              <a:t>SB: 83,3</a:t>
            </a:r>
            <a:r>
              <a:rPr lang="es-ES_tradnl" sz="16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%</a:t>
            </a:r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(Contacto con reos </a:t>
            </a:r>
            <a:r>
              <a:rPr lang="es-EC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del 75 % de jornada</a:t>
            </a:r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</a:rPr>
              <a:t>  </a:t>
            </a:r>
          </a:p>
          <a:p>
            <a:pPr lvl="0"/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    A mayor contacto, mayor riesgo      Estudio Español,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García, J. y Herrero, S</a:t>
            </a:r>
            <a:r>
              <a:rPr lang="es-ES_tradnl" sz="16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. 2008 </a:t>
            </a:r>
            <a:r>
              <a:rPr lang="es-EC" sz="16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(9)</a:t>
            </a:r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SB: 100 %  (Custodiar a </a:t>
            </a:r>
            <a:r>
              <a:rPr lang="es-EC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má</a:t>
            </a:r>
            <a:r>
              <a:rPr lang="es-EC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de 200 presos</a:t>
            </a:r>
            <a:r>
              <a:rPr lang="es-ES_tradnl" sz="16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lang="es-MX" sz="16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r>
              <a:rPr lang="es-ES_tradnl" sz="1600" dirty="0">
                <a:latin typeface="Arial" panose="020B0604020202020204" pitchFamily="34" charset="0"/>
                <a:ea typeface="SimSun" panose="02010600030101010101" pitchFamily="2" charset="-122"/>
              </a:rPr>
              <a:t>     Según datos CDP INCA, 1 ASP debe custodiar a 30 reos. </a:t>
            </a:r>
            <a:r>
              <a:rPr lang="es-EC" sz="16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(15)</a:t>
            </a:r>
            <a:endParaRPr lang="es-ES_tradnl" sz="1600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/>
            <a:endParaRPr lang="es-ES_tradnl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832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>
            <a:extLst>
              <a:ext uri="{FF2B5EF4-FFF2-40B4-BE49-F238E27FC236}">
                <a16:creationId xmlns:a16="http://schemas.microsoft.com/office/drawing/2014/main" id="{6EF6F17B-0E91-4788-8B24-D13E593C5A46}"/>
              </a:ext>
            </a:extLst>
          </p:cNvPr>
          <p:cNvSpPr/>
          <p:nvPr/>
        </p:nvSpPr>
        <p:spPr>
          <a:xfrm>
            <a:off x="570508" y="1563387"/>
            <a:ext cx="11050983" cy="229665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_tradnl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LIMITACIONES:</a:t>
            </a:r>
          </a:p>
          <a:p>
            <a:pPr algn="just">
              <a:lnSpc>
                <a:spcPct val="115000"/>
              </a:lnSpc>
            </a:pPr>
            <a:endParaRPr lang="es-ES_tradnl" sz="1800" b="1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Estudio realizado en un centro privativo de libertad pequeño, con una muestra que fue mínima.</a:t>
            </a: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No se puede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comparar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los resultados del estudio con otros centros privativos de libertad de país.</a:t>
            </a: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C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C" dirty="0">
                <a:latin typeface="Times New Roman" panose="02020603050405020304" pitchFamily="18" charset="0"/>
                <a:ea typeface="SimSun" panose="02010600030101010101" pitchFamily="2" charset="-122"/>
              </a:rPr>
              <a:t>Solamente se utilizó el MBI como método para recoger los datos. </a:t>
            </a:r>
            <a:endParaRPr lang="es-EC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868424" y="167079"/>
            <a:ext cx="8455152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LIMITACIONES Y FORTALEZAS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17" name="3 Rectángulo">
            <a:extLst>
              <a:ext uri="{FF2B5EF4-FFF2-40B4-BE49-F238E27FC236}">
                <a16:creationId xmlns:a16="http://schemas.microsoft.com/office/drawing/2014/main" id="{2D1BABEE-3063-4633-9E7A-DE4053CF6963}"/>
              </a:ext>
            </a:extLst>
          </p:cNvPr>
          <p:cNvSpPr/>
          <p:nvPr/>
        </p:nvSpPr>
        <p:spPr>
          <a:xfrm>
            <a:off x="570508" y="4174231"/>
            <a:ext cx="11050983" cy="16595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_tradnl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FORTALEZAS:</a:t>
            </a:r>
          </a:p>
          <a:p>
            <a:pPr algn="just">
              <a:lnSpc>
                <a:spcPct val="115000"/>
              </a:lnSpc>
            </a:pPr>
            <a:endParaRPr lang="es-ES_tradnl" sz="1800" b="1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C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onstituye una fuente de información para posteriores investigaciones en este contexto a nivel local e internacional.</a:t>
            </a:r>
            <a:endParaRPr lang="es-ES_tradnl" sz="1800" b="1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s-EC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38746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868424" y="167079"/>
            <a:ext cx="8455152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CONCLUSIONES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17" name="3 Rectángulo">
            <a:extLst>
              <a:ext uri="{FF2B5EF4-FFF2-40B4-BE49-F238E27FC236}">
                <a16:creationId xmlns:a16="http://schemas.microsoft.com/office/drawing/2014/main" id="{413E2579-FA27-44AE-A300-22CAC39C327B}"/>
              </a:ext>
            </a:extLst>
          </p:cNvPr>
          <p:cNvSpPr/>
          <p:nvPr/>
        </p:nvSpPr>
        <p:spPr>
          <a:xfrm>
            <a:off x="570508" y="1377864"/>
            <a:ext cx="11050983" cy="325076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Se determinó una alta prevalencia de Síndrome de Burnout y de un alto riesgo para desarrollarlo, en nuestra población de estudio.</a:t>
            </a: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Se evidenció que la dimensión Realización Personal presentó un valor alto del 48,3 % </a:t>
            </a: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_tradnl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Las agentes de seguridad penitenciaria tienen mayor prevalencia de Burnout, agentes con una edad mayor de 35 años, un nivel de educación secundaria, el contacto con reos mayor al 75 % de la jornada laboral y custodiar a más de 200 presos tuvieron relación al Burnout estadísticamente significativos. </a:t>
            </a:r>
            <a:endParaRPr lang="es-EC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252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868424" y="167079"/>
            <a:ext cx="8455152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RECOMENDACIONES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17" name="3 Rectángulo">
            <a:extLst>
              <a:ext uri="{FF2B5EF4-FFF2-40B4-BE49-F238E27FC236}">
                <a16:creationId xmlns:a16="http://schemas.microsoft.com/office/drawing/2014/main" id="{413E2579-FA27-44AE-A300-22CAC39C327B}"/>
              </a:ext>
            </a:extLst>
          </p:cNvPr>
          <p:cNvSpPr/>
          <p:nvPr/>
        </p:nvSpPr>
        <p:spPr>
          <a:xfrm>
            <a:off x="570508" y="1377864"/>
            <a:ext cx="11050983" cy="229511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Motivar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estudios futuros que relacione características del trabajador y de la organización en relación al Síndrome de Burnout </a:t>
            </a: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MX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MX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Brindar habilidades de afrontamiento para disminuir los niveles de agotamiento laboral en los agentes de seguridad penitenciaria.</a:t>
            </a: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5697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868424" y="167079"/>
            <a:ext cx="8455152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</a:t>
            </a:r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GRADECIMIENTO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17" name="3 Rectángulo">
            <a:extLst>
              <a:ext uri="{FF2B5EF4-FFF2-40B4-BE49-F238E27FC236}">
                <a16:creationId xmlns:a16="http://schemas.microsoft.com/office/drawing/2014/main" id="{413E2579-FA27-44AE-A300-22CAC39C327B}"/>
              </a:ext>
            </a:extLst>
          </p:cNvPr>
          <p:cNvSpPr/>
          <p:nvPr/>
        </p:nvSpPr>
        <p:spPr>
          <a:xfrm>
            <a:off x="570508" y="1377864"/>
            <a:ext cx="11050983" cy="342619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C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C" sz="1900" dirty="0">
                <a:latin typeface="Arial" panose="020B0604020202020204" pitchFamily="34" charset="0"/>
                <a:cs typeface="Arial" panose="020B0604020202020204" pitchFamily="34" charset="0"/>
              </a:rPr>
              <a:t>A mi familia.</a:t>
            </a: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C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A la Universidad Internacional SEK, la Facultad de Ciencias del Trabajo y Comportamiento Humano y sus docentes. A la Dra. Pamela Merino, tutora y docente y al Dr. Leonardo </a:t>
            </a:r>
            <a:r>
              <a:rPr lang="es-ES" sz="1900" dirty="0" err="1">
                <a:latin typeface="Arial" panose="020B0604020202020204" pitchFamily="34" charset="0"/>
                <a:cs typeface="Arial" panose="020B0604020202020204" pitchFamily="34" charset="0"/>
              </a:rPr>
              <a:t>Nolivos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, director del Articulo de Titulación. </a:t>
            </a: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Al Centro</a:t>
            </a:r>
            <a:r>
              <a:rPr lang="es-MX" sz="1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9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Privación Provisional de Libertad Masculino Pichincha No 1,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por su gentil participación en el estudio.</a:t>
            </a:r>
          </a:p>
          <a:p>
            <a:pPr algn="just">
              <a:lnSpc>
                <a:spcPct val="115000"/>
              </a:lnSpc>
            </a:pPr>
            <a:endParaRPr lang="es-E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411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ydisplay.ws/imagenes/gracias-5.gif">
            <a:extLst>
              <a:ext uri="{FF2B5EF4-FFF2-40B4-BE49-F238E27FC236}">
                <a16:creationId xmlns:a16="http://schemas.microsoft.com/office/drawing/2014/main" id="{2CE19255-8A4F-47B4-80D5-4E3BDD13003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792" y="3237931"/>
            <a:ext cx="6617208" cy="3005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4740366-0A06-4706-BD94-D6BBCEB2A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72" y="327548"/>
            <a:ext cx="4913376" cy="191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id="{91ADF13F-4CF3-4ED9-9F51-9E6877A0CC07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INTRODUCCIÓN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2 Marcador de contenido">
            <a:extLst>
              <a:ext uri="{FF2B5EF4-FFF2-40B4-BE49-F238E27FC236}">
                <a16:creationId xmlns:a16="http://schemas.microsoft.com/office/drawing/2014/main" id="{F6D6D4FB-C6C4-4700-8CB7-924F3CFB6590}"/>
              </a:ext>
            </a:extLst>
          </p:cNvPr>
          <p:cNvSpPr txBox="1">
            <a:spLocks/>
          </p:cNvSpPr>
          <p:nvPr/>
        </p:nvSpPr>
        <p:spPr>
          <a:xfrm>
            <a:off x="261606" y="3785604"/>
            <a:ext cx="11533956" cy="8602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Síndrome de Burnout:</a:t>
            </a:r>
            <a:r>
              <a:rPr lang="es-ES_tradnl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Fenómeno a consecuencia a una exposición crónica a situaciones estresantes relacionadas con el ejercicio de un trabajo. </a:t>
            </a:r>
            <a:r>
              <a:rPr lang="es-ES_tradnl" sz="18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(3)</a:t>
            </a:r>
            <a:endParaRPr lang="es-EC" sz="3600" dirty="0"/>
          </a:p>
        </p:txBody>
      </p:sp>
      <p:sp>
        <p:nvSpPr>
          <p:cNvPr id="6" name="3 CuadroTexto">
            <a:extLst>
              <a:ext uri="{FF2B5EF4-FFF2-40B4-BE49-F238E27FC236}">
                <a16:creationId xmlns:a16="http://schemas.microsoft.com/office/drawing/2014/main" id="{5A5D12EF-F1B6-42F2-9A87-5DBCD2CF9806}"/>
              </a:ext>
            </a:extLst>
          </p:cNvPr>
          <p:cNvSpPr txBox="1"/>
          <p:nvPr/>
        </p:nvSpPr>
        <p:spPr>
          <a:xfrm>
            <a:off x="1914941" y="6180105"/>
            <a:ext cx="102725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 Useche SA, et. </a:t>
            </a:r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Workplace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burnout and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health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issues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among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Colombian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correctional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officers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PLoS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ONE. 2019.</a:t>
            </a:r>
          </a:p>
          <a:p>
            <a:pPr algn="r"/>
            <a:r>
              <a:rPr lang="es-ES" sz="1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Bringas-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Molleda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C, et. al.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Influence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burnout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health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prison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workers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Rev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Esp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Sanid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Penit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2015.</a:t>
            </a:r>
            <a:endParaRPr lang="es-E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s-EC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Ortega R. El burnout o síndrome de estar quemado en los profesionales sanitarios: revisión y perspectivas. International JC and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Health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Psychology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2004.</a:t>
            </a:r>
            <a:endParaRPr lang="es-E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2 Marcador de contenido">
            <a:extLst>
              <a:ext uri="{FF2B5EF4-FFF2-40B4-BE49-F238E27FC236}">
                <a16:creationId xmlns:a16="http://schemas.microsoft.com/office/drawing/2014/main" id="{B2A632C6-B1AD-4159-B301-CA3DC8F61C47}"/>
              </a:ext>
            </a:extLst>
          </p:cNvPr>
          <p:cNvSpPr txBox="1">
            <a:spLocks/>
          </p:cNvSpPr>
          <p:nvPr/>
        </p:nvSpPr>
        <p:spPr>
          <a:xfrm>
            <a:off x="329022" y="1346599"/>
            <a:ext cx="11533956" cy="20824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itchFamily="34" charset="0"/>
              <a:buChar char="•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Centro Penitenciario con características adversas para la salud y el bienestar de los agentes penitenciarios </a:t>
            </a:r>
          </a:p>
          <a:p>
            <a:pPr marL="342900" indent="-342900"/>
            <a:r>
              <a:rPr lang="es-ES_tradnl" sz="1800" dirty="0">
                <a:latin typeface="Arial" panose="020B0604020202020204" pitchFamily="34" charset="0"/>
                <a:ea typeface="SimSun" panose="02010600030101010101" pitchFamily="2" charset="-122"/>
              </a:rPr>
              <a:t>E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ntorno laboral exigente, supervisar a una población violenta, hostil, mal reconocimiento profesional. </a:t>
            </a:r>
            <a:r>
              <a:rPr lang="es-ES_tradnl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(1)</a:t>
            </a:r>
          </a:p>
          <a:p>
            <a:pPr marL="342900" indent="-342900"/>
            <a:endParaRPr lang="es-ES" sz="2400" dirty="0"/>
          </a:p>
          <a:p>
            <a:pPr marL="342900" indent="-342900"/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Problemática presente en países desarrollados y en vías del desarrollo. 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_tradnl" sz="1800" dirty="0">
                <a:latin typeface="Arial" panose="020B0604020202020204" pitchFamily="34" charset="0"/>
                <a:ea typeface="SimSun" panose="02010600030101010101" pitchFamily="2" charset="-122"/>
              </a:rPr>
              <a:t>Consecuencias: 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Trastornos de estado de ánimo y de Personalidad, Baja calidad de vida, Síndrome de Burnout, </a:t>
            </a:r>
            <a:r>
              <a:rPr lang="es-ES_tradnl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(2)</a:t>
            </a: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" name="12 Rectángulo">
            <a:extLst>
              <a:ext uri="{FF2B5EF4-FFF2-40B4-BE49-F238E27FC236}">
                <a16:creationId xmlns:a16="http://schemas.microsoft.com/office/drawing/2014/main" id="{1E8F1E7B-B214-459F-8E7E-D144492357D4}"/>
              </a:ext>
            </a:extLst>
          </p:cNvPr>
          <p:cNvSpPr/>
          <p:nvPr/>
        </p:nvSpPr>
        <p:spPr>
          <a:xfrm>
            <a:off x="1239513" y="4999701"/>
            <a:ext cx="9784080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Agotamiento </a:t>
            </a:r>
            <a:r>
              <a:rPr lang="es-ES_tradnl" sz="2000" b="1" dirty="0">
                <a:latin typeface="Arial" panose="020B0604020202020204" pitchFamily="34" charset="0"/>
                <a:ea typeface="SimSun" panose="02010600030101010101" pitchFamily="2" charset="-122"/>
              </a:rPr>
              <a:t>E</a:t>
            </a:r>
            <a:r>
              <a:rPr lang="es-ES_tradnl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mocional         Despersonalización       Realización Profesional </a:t>
            </a:r>
            <a:r>
              <a:rPr lang="es-ES_tradnl" sz="20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(1)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59034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id="{91ADF13F-4CF3-4ED9-9F51-9E6877A0CC07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INTRODUCCIÓN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2 Marcador de contenido">
            <a:extLst>
              <a:ext uri="{FF2B5EF4-FFF2-40B4-BE49-F238E27FC236}">
                <a16:creationId xmlns:a16="http://schemas.microsoft.com/office/drawing/2014/main" id="{F6D6D4FB-C6C4-4700-8CB7-924F3CFB6590}"/>
              </a:ext>
            </a:extLst>
          </p:cNvPr>
          <p:cNvSpPr txBox="1">
            <a:spLocks/>
          </p:cNvSpPr>
          <p:nvPr/>
        </p:nvSpPr>
        <p:spPr>
          <a:xfrm>
            <a:off x="493862" y="1400281"/>
            <a:ext cx="3621186" cy="15448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sz="2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OMS, 2006 describe al Burnout como una fuerte preocupación para el mundo moderno y lo reconoce como un trastorno psicosocial importante </a:t>
            </a:r>
            <a:r>
              <a:rPr lang="es-ES_tradnl" sz="20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(4)</a:t>
            </a:r>
            <a:r>
              <a:rPr lang="es-ES_tradnl" sz="2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endParaRPr lang="es-EC" sz="4000" dirty="0"/>
          </a:p>
        </p:txBody>
      </p:sp>
      <p:sp>
        <p:nvSpPr>
          <p:cNvPr id="6" name="3 CuadroTexto">
            <a:extLst>
              <a:ext uri="{FF2B5EF4-FFF2-40B4-BE49-F238E27FC236}">
                <a16:creationId xmlns:a16="http://schemas.microsoft.com/office/drawing/2014/main" id="{5A5D12EF-F1B6-42F2-9A87-5DBCD2CF9806}"/>
              </a:ext>
            </a:extLst>
          </p:cNvPr>
          <p:cNvSpPr txBox="1"/>
          <p:nvPr/>
        </p:nvSpPr>
        <p:spPr>
          <a:xfrm>
            <a:off x="1669775" y="6182749"/>
            <a:ext cx="105177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4. Velázquez T, et al. Síndrome de agotamiento profesional en trabajadores de tratamiento de dos establecimientos penitenciarios de Lima. Psicología. 2015. </a:t>
            </a:r>
          </a:p>
          <a:p>
            <a:pPr algn="r"/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</a:rPr>
              <a:t>5. 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Pérez-Fuentes MC, et al.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Analysis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of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Burnout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Predictors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Nursing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Risk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and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Protective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Psychological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Factors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European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Journal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of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Psychology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Applied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to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Legal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Context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2019.</a:t>
            </a:r>
            <a:endParaRPr lang="es-ES_tradnl" sz="1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r"/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6.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Harizanova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S, et al. Do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Personality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Characteristics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Constitute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Profile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of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Burnout-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Prone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Correctional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Officers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? Open Access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Macedonian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JMS. 2018.</a:t>
            </a:r>
          </a:p>
        </p:txBody>
      </p:sp>
      <p:sp>
        <p:nvSpPr>
          <p:cNvPr id="9" name="2 Marcador de contenido">
            <a:extLst>
              <a:ext uri="{FF2B5EF4-FFF2-40B4-BE49-F238E27FC236}">
                <a16:creationId xmlns:a16="http://schemas.microsoft.com/office/drawing/2014/main" id="{B2A632C6-B1AD-4159-B301-CA3DC8F61C47}"/>
              </a:ext>
            </a:extLst>
          </p:cNvPr>
          <p:cNvSpPr txBox="1">
            <a:spLocks/>
          </p:cNvSpPr>
          <p:nvPr/>
        </p:nvSpPr>
        <p:spPr>
          <a:xfrm>
            <a:off x="4285407" y="1415265"/>
            <a:ext cx="3621186" cy="1529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s-ES_tradnl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Informe OIT 2016, describe al Burnout como un problema de salud pública y un reto colectivo </a:t>
            </a:r>
            <a:r>
              <a:rPr lang="es-ES_tradnl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(5)</a:t>
            </a:r>
            <a:endParaRPr lang="es-ES_tradnl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" name="12 Rectángulo">
            <a:extLst>
              <a:ext uri="{FF2B5EF4-FFF2-40B4-BE49-F238E27FC236}">
                <a16:creationId xmlns:a16="http://schemas.microsoft.com/office/drawing/2014/main" id="{1E8F1E7B-B214-459F-8E7E-D144492357D4}"/>
              </a:ext>
            </a:extLst>
          </p:cNvPr>
          <p:cNvSpPr/>
          <p:nvPr/>
        </p:nvSpPr>
        <p:spPr>
          <a:xfrm>
            <a:off x="8076953" y="1394082"/>
            <a:ext cx="3621186" cy="156966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sz="24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En América Latina las investigaciones son insuficientes en este contexto </a:t>
            </a:r>
            <a:r>
              <a:rPr lang="es-ES_tradnl" sz="18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(6)</a:t>
            </a:r>
            <a:endParaRPr lang="es-ES" sz="2800" dirty="0"/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id="{3BD2D8E2-057E-4142-BBE6-15A6A1BEF37F}"/>
              </a:ext>
            </a:extLst>
          </p:cNvPr>
          <p:cNvSpPr/>
          <p:nvPr/>
        </p:nvSpPr>
        <p:spPr>
          <a:xfrm>
            <a:off x="1002791" y="3437800"/>
            <a:ext cx="10695347" cy="20723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EC" sz="2400" b="1" dirty="0"/>
              <a:t>OBJETIVO: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D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eterminar la prevalencia del Síndrome de Burnout en los agentes de seguridad penitenciaria del </a:t>
            </a:r>
            <a:r>
              <a:rPr lang="es-ES_trad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Centro de Privación Provisional de Libertad Masculino Pichincha No 1 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en el periodo 2020 – 2021.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Establecer la prevalencia del Burnout en sus tres dimensiones.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D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escribir la relación entre las características sociodemográficas y laborales con el Burnout.</a:t>
            </a:r>
          </a:p>
        </p:txBody>
      </p:sp>
    </p:spTree>
    <p:extLst>
      <p:ext uri="{BB962C8B-B14F-4D97-AF65-F5344CB8AC3E}">
        <p14:creationId xmlns:p14="http://schemas.microsoft.com/office/powerpoint/2010/main" val="26633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>
            <a:extLst>
              <a:ext uri="{FF2B5EF4-FFF2-40B4-BE49-F238E27FC236}">
                <a16:creationId xmlns:a16="http://schemas.microsoft.com/office/drawing/2014/main" id="{6EF6F17B-0E91-4788-8B24-D13E593C5A46}"/>
              </a:ext>
            </a:extLst>
          </p:cNvPr>
          <p:cNvSpPr/>
          <p:nvPr/>
        </p:nvSpPr>
        <p:spPr>
          <a:xfrm>
            <a:off x="733652" y="1384176"/>
            <a:ext cx="10742731" cy="455509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Estudio es descriptivo y transversal, diciembre del 2020 hasta marzo del 2021.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000" dirty="0"/>
              <a:t>Participaron 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60 Agentes de Seguridad Penitenciaria (ASP), ambos sexos.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Criterios de inclusión: contrato de trabajo con la institución, cumplir con las funciones de guías de seguridad penitenciaria y que acepten la participación para el estudio.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Criterios de Exclusión: tra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bajador ausente, funcionarios penitenciarios administrativo, policías, practicantes de la profesión o que pertenezcan a otros centros privativos de libertad.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El instrumento utilizado fue el Maslach Burnout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Inventory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(MBI). Constituido por Variables sociodemográficas, laborales y el Cuestionario como tal. 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La intervención fue de riesgo nulo, anónima y manejada con estricta confidencialidad.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Análisis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univariado</a:t>
            </a: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, prueba Chi cuadrado de Pearson. Programa estadístico SPSS y Microsoft Excel. </a:t>
            </a:r>
            <a:endParaRPr lang="es-ES" sz="200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MATERIAL Y METODOS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90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>
            <a:extLst>
              <a:ext uri="{FF2B5EF4-FFF2-40B4-BE49-F238E27FC236}">
                <a16:creationId xmlns:a16="http://schemas.microsoft.com/office/drawing/2014/main" id="{6EF6F17B-0E91-4788-8B24-D13E593C5A46}"/>
              </a:ext>
            </a:extLst>
          </p:cNvPr>
          <p:cNvSpPr/>
          <p:nvPr/>
        </p:nvSpPr>
        <p:spPr>
          <a:xfrm>
            <a:off x="733652" y="1292736"/>
            <a:ext cx="10842652" cy="323165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_tradnl" sz="17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Maslach Burnout </a:t>
            </a:r>
            <a:r>
              <a:rPr lang="es-ES_tradnl" sz="1700" b="1" dirty="0" err="1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Inventory</a:t>
            </a:r>
            <a:r>
              <a:rPr lang="es-ES_tradnl" sz="17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(MBI). 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S_tradnl" sz="17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_tradnl" sz="17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Instrumento validado y adaptada al español. Aplicada a estudios europeos y latinoamericanos. </a:t>
            </a:r>
            <a:r>
              <a:rPr lang="es-EC" sz="17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(7)</a:t>
            </a:r>
            <a:endParaRPr lang="es-ES_tradnl" sz="1700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es-MX" sz="1700" b="0" i="0" u="none" strike="noStrike" baseline="0" dirty="0">
              <a:latin typeface="Verdana" panose="020B0604030504040204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MX" sz="1700" dirty="0">
                <a:latin typeface="Verdana" panose="020B0604030504040204" pitchFamily="34" charset="0"/>
              </a:rPr>
              <a:t>A</a:t>
            </a:r>
            <a:r>
              <a:rPr lang="es-MX" sz="1700" b="0" i="0" u="none" strike="noStrike" baseline="0" dirty="0">
                <a:latin typeface="Verdana" panose="020B0604030504040204" pitchFamily="34" charset="0"/>
              </a:rPr>
              <a:t>gotamiento </a:t>
            </a:r>
            <a:r>
              <a:rPr lang="es-MX" sz="1700" dirty="0">
                <a:latin typeface="Verdana" panose="020B0604030504040204" pitchFamily="34" charset="0"/>
              </a:rPr>
              <a:t>E</a:t>
            </a:r>
            <a:r>
              <a:rPr lang="es-MX" sz="1700" b="0" i="0" u="none" strike="noStrike" baseline="0" dirty="0">
                <a:latin typeface="Verdana" panose="020B0604030504040204" pitchFamily="34" charset="0"/>
              </a:rPr>
              <a:t>mocional (AE):  9 ítems,  describen sentimientos de estar abrumado y agotado </a:t>
            </a:r>
            <a:r>
              <a:rPr lang="es-EC" sz="1700" b="0" i="0" u="none" strike="noStrike" baseline="0" dirty="0">
                <a:latin typeface="Verdana" panose="020B0604030504040204" pitchFamily="34" charset="0"/>
              </a:rPr>
              <a:t>emocionalmente por el trabajo.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C" sz="1700" dirty="0">
              <a:latin typeface="Verdana" panose="020B0604030504040204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C" sz="1700" b="0" i="0" u="none" strike="noStrike" baseline="0" dirty="0">
                <a:latin typeface="Verdana" panose="020B0604030504040204" pitchFamily="34" charset="0"/>
              </a:rPr>
              <a:t>D</a:t>
            </a:r>
            <a:r>
              <a:rPr lang="es-MX" sz="1700" dirty="0" err="1">
                <a:latin typeface="Verdana" panose="020B0604030504040204" pitchFamily="34" charset="0"/>
              </a:rPr>
              <a:t>e</a:t>
            </a:r>
            <a:r>
              <a:rPr lang="es-MX" sz="1700" b="0" i="0" u="none" strike="noStrike" baseline="0" dirty="0" err="1">
                <a:latin typeface="Verdana" panose="020B0604030504040204" pitchFamily="34" charset="0"/>
              </a:rPr>
              <a:t>spersonalización</a:t>
            </a:r>
            <a:r>
              <a:rPr lang="es-MX" sz="1700" b="0" i="0" u="none" strike="noStrike" baseline="0" dirty="0">
                <a:latin typeface="Verdana" panose="020B0604030504040204" pitchFamily="34" charset="0"/>
              </a:rPr>
              <a:t> (D): 5 ítems,  describen una baja respuesta impersonal y negativa hacia los </a:t>
            </a:r>
            <a:r>
              <a:rPr lang="es-EC" sz="1700" b="0" i="0" u="none" strike="noStrike" baseline="0" dirty="0">
                <a:latin typeface="Verdana" panose="020B0604030504040204" pitchFamily="34" charset="0"/>
              </a:rPr>
              <a:t>sujetos.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EC" sz="1700" dirty="0">
              <a:latin typeface="Verdana" panose="020B0604030504040204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C" sz="1700" b="0" i="0" u="none" strike="noStrike" baseline="0" dirty="0">
                <a:latin typeface="Verdana" panose="020B0604030504040204" pitchFamily="34" charset="0"/>
              </a:rPr>
              <a:t>R</a:t>
            </a:r>
            <a:r>
              <a:rPr lang="es-MX" sz="1700" dirty="0" err="1">
                <a:latin typeface="Verdana" panose="020B0604030504040204" pitchFamily="34" charset="0"/>
              </a:rPr>
              <a:t>e</a:t>
            </a:r>
            <a:r>
              <a:rPr lang="es-MX" sz="1700" b="0" i="0" u="none" strike="noStrike" baseline="0" dirty="0" err="1">
                <a:latin typeface="Verdana" panose="020B0604030504040204" pitchFamily="34" charset="0"/>
              </a:rPr>
              <a:t>alización</a:t>
            </a:r>
            <a:r>
              <a:rPr lang="es-MX" sz="1700" b="0" i="0" u="none" strike="noStrike" baseline="0" dirty="0">
                <a:latin typeface="Verdana" panose="020B0604030504040204" pitchFamily="34" charset="0"/>
              </a:rPr>
              <a:t> Personal en el trabajo (RP): 8 ítems, describen sentimientos de competencia y realización exitosa en el trabajo. </a:t>
            </a:r>
            <a:r>
              <a:rPr lang="es-EC" sz="17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</a:t>
            </a:r>
            <a:r>
              <a:rPr lang="es-EC" sz="1700" baseline="30000" dirty="0">
                <a:latin typeface="Arial" panose="020B0604020202020204" pitchFamily="34" charset="0"/>
                <a:ea typeface="SimSun" panose="02010600030101010101" pitchFamily="2" charset="-122"/>
              </a:rPr>
              <a:t>8</a:t>
            </a:r>
            <a:r>
              <a:rPr lang="es-EC" sz="170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)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MATERIAL Y METODOS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7F184A0-9832-4F4A-A043-0B7967549E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0" t="27989" r="56200" b="56537"/>
          <a:stretch/>
        </p:blipFill>
        <p:spPr>
          <a:xfrm>
            <a:off x="770228" y="4602352"/>
            <a:ext cx="6966803" cy="1670431"/>
          </a:xfrm>
          <a:prstGeom prst="rect">
            <a:avLst/>
          </a:prstGeom>
        </p:spPr>
      </p:pic>
      <p:sp>
        <p:nvSpPr>
          <p:cNvPr id="8" name="3 CuadroTexto">
            <a:extLst>
              <a:ext uri="{FF2B5EF4-FFF2-40B4-BE49-F238E27FC236}">
                <a16:creationId xmlns:a16="http://schemas.microsoft.com/office/drawing/2014/main" id="{F17592FB-CCBA-4A6C-BE4F-6CC7F17BC79D}"/>
              </a:ext>
            </a:extLst>
          </p:cNvPr>
          <p:cNvSpPr txBox="1"/>
          <p:nvPr/>
        </p:nvSpPr>
        <p:spPr>
          <a:xfrm>
            <a:off x="1901689" y="6183993"/>
            <a:ext cx="102725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GIL-MONTE PR, PEIRO JM. Un estudio comparativo sobre criterios normativos y diferenciales para el diagnóstico del síndrome de quemarse por el trabajo (burnout) según el MBI-HSS en España. Revista de Psicología del Trabajo y de las Organizaciones. 2000.</a:t>
            </a:r>
          </a:p>
          <a:p>
            <a:pPr algn="r"/>
            <a:r>
              <a:rPr lang="es-ES_tradnl" sz="1100" dirty="0"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Zuin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D, et al. Síndrome de burnout o de agotamiento profesional en la Neurología argentina. Resultados de una encuesta nacional. </a:t>
            </a:r>
            <a:r>
              <a:rPr lang="es-ES_tradnl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NeurologíaArgentina</a:t>
            </a:r>
            <a:r>
              <a:rPr lang="es-ES_tradnl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2019</a:t>
            </a:r>
          </a:p>
        </p:txBody>
      </p:sp>
    </p:spTree>
    <p:extLst>
      <p:ext uri="{BB962C8B-B14F-4D97-AF65-F5344CB8AC3E}">
        <p14:creationId xmlns:p14="http://schemas.microsoft.com/office/powerpoint/2010/main" val="140712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>
            <a:extLst>
              <a:ext uri="{FF2B5EF4-FFF2-40B4-BE49-F238E27FC236}">
                <a16:creationId xmlns:a16="http://schemas.microsoft.com/office/drawing/2014/main" id="{9113BB82-9C0D-46EE-95FF-5C70A4CBF9F7}"/>
              </a:ext>
            </a:extLst>
          </p:cNvPr>
          <p:cNvSpPr/>
          <p:nvPr/>
        </p:nvSpPr>
        <p:spPr>
          <a:xfrm>
            <a:off x="10661904" y="5567506"/>
            <a:ext cx="796444" cy="30639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97D452B8-0B05-4D5C-86C2-2A77001B98BC}"/>
              </a:ext>
            </a:extLst>
          </p:cNvPr>
          <p:cNvSpPr/>
          <p:nvPr/>
        </p:nvSpPr>
        <p:spPr>
          <a:xfrm>
            <a:off x="10701660" y="3922644"/>
            <a:ext cx="756688" cy="30639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1335E97A-88E7-4B4D-9269-F332019A282F}"/>
              </a:ext>
            </a:extLst>
          </p:cNvPr>
          <p:cNvSpPr/>
          <p:nvPr/>
        </p:nvSpPr>
        <p:spPr>
          <a:xfrm>
            <a:off x="10661904" y="2238026"/>
            <a:ext cx="796444" cy="30639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3 Rectángulo">
            <a:extLst>
              <a:ext uri="{FF2B5EF4-FFF2-40B4-BE49-F238E27FC236}">
                <a16:creationId xmlns:a16="http://schemas.microsoft.com/office/drawing/2014/main" id="{6EF6F17B-0E91-4788-8B24-D13E593C5A46}"/>
              </a:ext>
            </a:extLst>
          </p:cNvPr>
          <p:cNvSpPr/>
          <p:nvPr/>
        </p:nvSpPr>
        <p:spPr>
          <a:xfrm>
            <a:off x="733652" y="1384176"/>
            <a:ext cx="5027068" cy="133946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Tabla N°1. Características sociodemográficas de los Agentes Penitenciarios del Centro de Privación Provisional de Libertad Masculino Pichincha No 1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RESULTADOS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CEAA521-6D64-4E3B-84C7-C4C830CF5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12229"/>
              </p:ext>
            </p:extLst>
          </p:nvPr>
        </p:nvGraphicFramePr>
        <p:xfrm>
          <a:off x="6612032" y="1384176"/>
          <a:ext cx="4846316" cy="44465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55497">
                  <a:extLst>
                    <a:ext uri="{9D8B030D-6E8A-4147-A177-3AD203B41FA5}">
                      <a16:colId xmlns:a16="http://schemas.microsoft.com/office/drawing/2014/main" val="3991929034"/>
                    </a:ext>
                  </a:extLst>
                </a:gridCol>
                <a:gridCol w="630722">
                  <a:extLst>
                    <a:ext uri="{9D8B030D-6E8A-4147-A177-3AD203B41FA5}">
                      <a16:colId xmlns:a16="http://schemas.microsoft.com/office/drawing/2014/main" val="4003916387"/>
                    </a:ext>
                  </a:extLst>
                </a:gridCol>
                <a:gridCol w="760097">
                  <a:extLst>
                    <a:ext uri="{9D8B030D-6E8A-4147-A177-3AD203B41FA5}">
                      <a16:colId xmlns:a16="http://schemas.microsoft.com/office/drawing/2014/main" val="465618525"/>
                    </a:ext>
                  </a:extLst>
                </a:gridCol>
              </a:tblGrid>
              <a:tr h="34371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Característica sociodemográfica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%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5949460"/>
                  </a:ext>
                </a:extLst>
              </a:tr>
              <a:tr h="819495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SEXO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 Mujer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 Hombre 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25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35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41,67 %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58,33 %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8191326"/>
                  </a:ext>
                </a:extLst>
              </a:tr>
              <a:tr h="820835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ESTADO CIVIL</a:t>
                      </a: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Casado o en pareja estable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Soltero, divorciado 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29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31</a:t>
                      </a:r>
                      <a:endParaRPr lang="es-EC" sz="1600" dirty="0"/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48,33 %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51,67 %</a:t>
                      </a:r>
                      <a:endParaRPr lang="es-EC" sz="1600" dirty="0"/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4390424"/>
                  </a:ext>
                </a:extLst>
              </a:tr>
              <a:tr h="820835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INSTRUCCIÓN </a:t>
                      </a: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 Secundaria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 Superior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33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27</a:t>
                      </a:r>
                      <a:endParaRPr lang="es-EC" sz="1600" dirty="0"/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55 %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45 %</a:t>
                      </a:r>
                      <a:endParaRPr lang="es-EC" sz="1600" dirty="0"/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7410571"/>
                  </a:ext>
                </a:extLst>
              </a:tr>
              <a:tr h="820835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APORTE ECONOMICO EN EL HOGAR 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 Si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 No 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59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</a:t>
                      </a:r>
                      <a:endParaRPr lang="es-EC" sz="1600" dirty="0"/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98,33 %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  1,67 %</a:t>
                      </a:r>
                      <a:endParaRPr lang="es-EC" sz="1600" dirty="0"/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4265578"/>
                  </a:ext>
                </a:extLst>
              </a:tr>
              <a:tr h="820835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CONFORMACION DEL NUCLEO FAMILIAR 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 2 personas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Más de 3 personas  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49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11</a:t>
                      </a:r>
                      <a:endParaRPr lang="es-EC" sz="1600" dirty="0"/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81,67 %</a:t>
                      </a: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600" dirty="0">
                          <a:effectLst/>
                        </a:rPr>
                        <a:t>18,33 %</a:t>
                      </a:r>
                      <a:endParaRPr lang="es-EC" sz="1600" dirty="0"/>
                    </a:p>
                  </a:txBody>
                  <a:tcPr marL="45083" marR="4508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3345401"/>
                  </a:ext>
                </a:extLst>
              </a:tr>
            </a:tbl>
          </a:graphicData>
        </a:graphic>
      </p:graphicFrame>
      <p:sp>
        <p:nvSpPr>
          <p:cNvPr id="8" name="3 CuadroTexto">
            <a:extLst>
              <a:ext uri="{FF2B5EF4-FFF2-40B4-BE49-F238E27FC236}">
                <a16:creationId xmlns:a16="http://schemas.microsoft.com/office/drawing/2014/main" id="{0444F0D9-AF62-46BE-B668-F48901A5B35E}"/>
              </a:ext>
            </a:extLst>
          </p:cNvPr>
          <p:cNvSpPr txBox="1"/>
          <p:nvPr/>
        </p:nvSpPr>
        <p:spPr>
          <a:xfrm>
            <a:off x="3182111" y="6370937"/>
            <a:ext cx="8925369" cy="33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_tradnl" sz="12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Fuente: Datos de la investigación.</a:t>
            </a:r>
            <a:endParaRPr lang="es-EC" sz="1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" name="12 Rectángulo">
            <a:extLst>
              <a:ext uri="{FF2B5EF4-FFF2-40B4-BE49-F238E27FC236}">
                <a16:creationId xmlns:a16="http://schemas.microsoft.com/office/drawing/2014/main" id="{D3A3E65B-9680-4CD5-886B-09099E497545}"/>
              </a:ext>
            </a:extLst>
          </p:cNvPr>
          <p:cNvSpPr/>
          <p:nvPr/>
        </p:nvSpPr>
        <p:spPr>
          <a:xfrm>
            <a:off x="2023870" y="3487977"/>
            <a:ext cx="2609089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Total de participantes </a:t>
            </a:r>
            <a:r>
              <a:rPr lang="es-ES_tradnl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(n = 60)  100%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96088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>
            <a:extLst>
              <a:ext uri="{FF2B5EF4-FFF2-40B4-BE49-F238E27FC236}">
                <a16:creationId xmlns:a16="http://schemas.microsoft.com/office/drawing/2014/main" id="{D5B924E8-3F21-4953-8C24-BCCEB36A89D4}"/>
              </a:ext>
            </a:extLst>
          </p:cNvPr>
          <p:cNvSpPr/>
          <p:nvPr/>
        </p:nvSpPr>
        <p:spPr>
          <a:xfrm>
            <a:off x="10787275" y="4545492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8B383595-DC4E-422A-8413-A73E2CD14632}"/>
              </a:ext>
            </a:extLst>
          </p:cNvPr>
          <p:cNvSpPr/>
          <p:nvPr/>
        </p:nvSpPr>
        <p:spPr>
          <a:xfrm>
            <a:off x="10793899" y="3929271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A3147775-DFE2-4126-9BF8-A1948CB0BC77}"/>
              </a:ext>
            </a:extLst>
          </p:cNvPr>
          <p:cNvSpPr/>
          <p:nvPr/>
        </p:nvSpPr>
        <p:spPr>
          <a:xfrm>
            <a:off x="10793900" y="3319670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E652BB67-90CD-40BA-9E0D-1FD5ABF5D488}"/>
              </a:ext>
            </a:extLst>
          </p:cNvPr>
          <p:cNvSpPr/>
          <p:nvPr/>
        </p:nvSpPr>
        <p:spPr>
          <a:xfrm>
            <a:off x="10787276" y="2133598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3 Rectángulo">
            <a:extLst>
              <a:ext uri="{FF2B5EF4-FFF2-40B4-BE49-F238E27FC236}">
                <a16:creationId xmlns:a16="http://schemas.microsoft.com/office/drawing/2014/main" id="{6EF6F17B-0E91-4788-8B24-D13E593C5A46}"/>
              </a:ext>
            </a:extLst>
          </p:cNvPr>
          <p:cNvSpPr/>
          <p:nvPr/>
        </p:nvSpPr>
        <p:spPr>
          <a:xfrm>
            <a:off x="733651" y="1384176"/>
            <a:ext cx="4856379" cy="134068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Tabla N°2. Características laborales de los Agentes Penitenciarios del Centro de Privación Provisional de Libertad Masculino Pichincha No 1 </a:t>
            </a:r>
            <a:endParaRPr lang="es-EC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RESULTADOS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0444F0D9-AF62-46BE-B668-F48901A5B35E}"/>
              </a:ext>
            </a:extLst>
          </p:cNvPr>
          <p:cNvSpPr txBox="1"/>
          <p:nvPr/>
        </p:nvSpPr>
        <p:spPr>
          <a:xfrm>
            <a:off x="3218687" y="6370937"/>
            <a:ext cx="8925369" cy="33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_tradnl" sz="12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Fuente: Datos de la investigación.</a:t>
            </a:r>
            <a:endParaRPr lang="es-EC" sz="1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" name="12 Rectángulo">
            <a:extLst>
              <a:ext uri="{FF2B5EF4-FFF2-40B4-BE49-F238E27FC236}">
                <a16:creationId xmlns:a16="http://schemas.microsoft.com/office/drawing/2014/main" id="{D3A3E65B-9680-4CD5-886B-09099E497545}"/>
              </a:ext>
            </a:extLst>
          </p:cNvPr>
          <p:cNvSpPr/>
          <p:nvPr/>
        </p:nvSpPr>
        <p:spPr>
          <a:xfrm>
            <a:off x="1857295" y="3429000"/>
            <a:ext cx="2609089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Total de participantes </a:t>
            </a:r>
            <a:r>
              <a:rPr lang="es-ES_tradnl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(n = 60)  100%</a:t>
            </a:r>
            <a:endParaRPr lang="es-ES" b="1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1C962C-B65D-4345-9883-B6BDC0D3B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61181"/>
              </p:ext>
            </p:extLst>
          </p:nvPr>
        </p:nvGraphicFramePr>
        <p:xfrm>
          <a:off x="6601972" y="1251349"/>
          <a:ext cx="4856379" cy="486433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35097">
                  <a:extLst>
                    <a:ext uri="{9D8B030D-6E8A-4147-A177-3AD203B41FA5}">
                      <a16:colId xmlns:a16="http://schemas.microsoft.com/office/drawing/2014/main" val="1628129559"/>
                    </a:ext>
                  </a:extLst>
                </a:gridCol>
                <a:gridCol w="448512">
                  <a:extLst>
                    <a:ext uri="{9D8B030D-6E8A-4147-A177-3AD203B41FA5}">
                      <a16:colId xmlns:a16="http://schemas.microsoft.com/office/drawing/2014/main" val="2198471959"/>
                    </a:ext>
                  </a:extLst>
                </a:gridCol>
                <a:gridCol w="672770">
                  <a:extLst>
                    <a:ext uri="{9D8B030D-6E8A-4147-A177-3AD203B41FA5}">
                      <a16:colId xmlns:a16="http://schemas.microsoft.com/office/drawing/2014/main" val="2805449576"/>
                    </a:ext>
                  </a:extLst>
                </a:gridCol>
              </a:tblGrid>
              <a:tr h="31996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Características laborales 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n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%</a:t>
                      </a: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0099613"/>
                  </a:ext>
                </a:extLst>
              </a:tr>
              <a:tr h="455971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CONTRATO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 Nombramiento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 Ocasional 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57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95 %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  5 %</a:t>
                      </a: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9271767"/>
                  </a:ext>
                </a:extLst>
              </a:tr>
              <a:tr h="455971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AÑOS DE TRABAJO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 Menos de 5 año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 Entre 5 y 10 años 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>
                          <a:effectLst/>
                        </a:rPr>
                        <a:t>14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32</a:t>
                      </a:r>
                      <a:endParaRPr lang="es-EC" sz="160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23,3 %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53,3 %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2653698"/>
                  </a:ext>
                </a:extLst>
              </a:tr>
              <a:tr h="23132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    Más de 10 años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effectLst/>
                        </a:rPr>
                        <a:t>   14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effectLst/>
                        </a:rPr>
                        <a:t>  23,3 %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0915948"/>
                  </a:ext>
                </a:extLst>
              </a:tr>
              <a:tr h="49641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SALARIO MENSUAL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 &lt; $ 1000.00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 &gt; $ ¡000. 00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50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s-EC" sz="160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83,33 %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15, 67 %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6895633"/>
                  </a:ext>
                </a:extLst>
              </a:tr>
              <a:tr h="605083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HORAS DE TRABAJO SEMANAL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 Más de 72 horas semanal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 Menos de 72 horas semanal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56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4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93,33 %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  6,67 %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2354915"/>
                  </a:ext>
                </a:extLst>
              </a:tr>
              <a:tr h="605083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TIEMPO PROMEDIO EN CONTACTO CON LOS REOS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Mas del 75% de la jornada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Menos del 75% de la jornada  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52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8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86,67 %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13,33 %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0771156"/>
                  </a:ext>
                </a:extLst>
              </a:tr>
              <a:tr h="605083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REOS CUSTODIADOS EN LA JORNADA 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Mas de 200 presos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Menos del 75% de la jornada  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53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7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88,33 %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11,67 %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4017921"/>
                  </a:ext>
                </a:extLst>
              </a:tr>
              <a:tr h="46924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DOTACIONES PARA EL TRABAJO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Dotación completa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Dotación incompleta  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19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41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31,67 %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68,33 %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2928912"/>
                  </a:ext>
                </a:extLst>
              </a:tr>
              <a:tr h="59301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OTRAS ACTIVIDADES FUERA DEL TRABAJO 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Si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   No  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34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26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56,67 %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_tradnl" sz="1400" dirty="0">
                          <a:effectLst/>
                        </a:rPr>
                        <a:t>43,33 %</a:t>
                      </a:r>
                      <a:endParaRPr lang="es-EC" sz="1600" dirty="0"/>
                    </a:p>
                  </a:txBody>
                  <a:tcPr marL="26441" marR="2644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971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992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ipse 15">
            <a:extLst>
              <a:ext uri="{FF2B5EF4-FFF2-40B4-BE49-F238E27FC236}">
                <a16:creationId xmlns:a16="http://schemas.microsoft.com/office/drawing/2014/main" id="{7B819FBB-3A09-432F-ACA6-77FFFFD5CC2D}"/>
              </a:ext>
            </a:extLst>
          </p:cNvPr>
          <p:cNvSpPr/>
          <p:nvPr/>
        </p:nvSpPr>
        <p:spPr>
          <a:xfrm>
            <a:off x="8541864" y="2204419"/>
            <a:ext cx="631322" cy="2923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76AAAEC7-B23C-4623-8F33-FA05FCAC0336}"/>
              </a:ext>
            </a:extLst>
          </p:cNvPr>
          <p:cNvSpPr/>
          <p:nvPr/>
        </p:nvSpPr>
        <p:spPr>
          <a:xfrm>
            <a:off x="9650491" y="2168396"/>
            <a:ext cx="631322" cy="2923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9F027AF5-26A8-47AD-9BD3-6636417A1528}"/>
              </a:ext>
            </a:extLst>
          </p:cNvPr>
          <p:cNvSpPr/>
          <p:nvPr/>
        </p:nvSpPr>
        <p:spPr>
          <a:xfrm>
            <a:off x="10673393" y="1886371"/>
            <a:ext cx="631322" cy="2923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80D6DA5-F7C4-4B81-BF0F-91E9DBDB225F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RESULTADOS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0444F0D9-AF62-46BE-B668-F48901A5B35E}"/>
              </a:ext>
            </a:extLst>
          </p:cNvPr>
          <p:cNvSpPr txBox="1"/>
          <p:nvPr/>
        </p:nvSpPr>
        <p:spPr>
          <a:xfrm>
            <a:off x="3218687" y="6370937"/>
            <a:ext cx="8925369" cy="33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_tradnl" sz="12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Fuente: Datos de la investigación.</a:t>
            </a:r>
            <a:endParaRPr lang="es-EC" sz="1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0" name="3 Rectángulo">
            <a:extLst>
              <a:ext uri="{FF2B5EF4-FFF2-40B4-BE49-F238E27FC236}">
                <a16:creationId xmlns:a16="http://schemas.microsoft.com/office/drawing/2014/main" id="{B102BCEC-719D-4860-929E-BD852B2C3356}"/>
              </a:ext>
            </a:extLst>
          </p:cNvPr>
          <p:cNvSpPr/>
          <p:nvPr/>
        </p:nvSpPr>
        <p:spPr>
          <a:xfrm>
            <a:off x="727999" y="1886371"/>
            <a:ext cx="4856379" cy="70359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Tabla N°3. Prevalencia en cada una de las sub dimensiones del MBI </a:t>
            </a:r>
            <a:endParaRPr lang="es-EC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B29D66-7834-43A8-8BDC-BE417515E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779041"/>
              </p:ext>
            </p:extLst>
          </p:nvPr>
        </p:nvGraphicFramePr>
        <p:xfrm>
          <a:off x="6374644" y="1506679"/>
          <a:ext cx="5102347" cy="15732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92734">
                  <a:extLst>
                    <a:ext uri="{9D8B030D-6E8A-4147-A177-3AD203B41FA5}">
                      <a16:colId xmlns:a16="http://schemas.microsoft.com/office/drawing/2014/main" val="2207761073"/>
                    </a:ext>
                  </a:extLst>
                </a:gridCol>
                <a:gridCol w="1157291">
                  <a:extLst>
                    <a:ext uri="{9D8B030D-6E8A-4147-A177-3AD203B41FA5}">
                      <a16:colId xmlns:a16="http://schemas.microsoft.com/office/drawing/2014/main" val="1596416511"/>
                    </a:ext>
                  </a:extLst>
                </a:gridCol>
                <a:gridCol w="1057967">
                  <a:extLst>
                    <a:ext uri="{9D8B030D-6E8A-4147-A177-3AD203B41FA5}">
                      <a16:colId xmlns:a16="http://schemas.microsoft.com/office/drawing/2014/main" val="3689902774"/>
                    </a:ext>
                  </a:extLst>
                </a:gridCol>
                <a:gridCol w="994355">
                  <a:extLst>
                    <a:ext uri="{9D8B030D-6E8A-4147-A177-3AD203B41FA5}">
                      <a16:colId xmlns:a16="http://schemas.microsoft.com/office/drawing/2014/main" val="2106900133"/>
                    </a:ext>
                  </a:extLst>
                </a:gridCol>
              </a:tblGrid>
              <a:tr h="24867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 Nivel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AE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D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RP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106640"/>
                  </a:ext>
                </a:extLst>
              </a:tr>
              <a:tr h="709312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Alto %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Moderado %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Bajo %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15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30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55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18,3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30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51,6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48,3      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23,3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   28,3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47339541"/>
                  </a:ext>
                </a:extLst>
              </a:tr>
              <a:tr h="243680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Total %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100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100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100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1563582"/>
                  </a:ext>
                </a:extLst>
              </a:tr>
            </a:tbl>
          </a:graphicData>
        </a:graphic>
      </p:graphicFrame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F5303A58-2B9E-4C59-BEC1-34DFCDBE8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785422"/>
              </p:ext>
            </p:extLst>
          </p:nvPr>
        </p:nvGraphicFramePr>
        <p:xfrm>
          <a:off x="6324638" y="3795216"/>
          <a:ext cx="5065773" cy="15746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62654">
                  <a:extLst>
                    <a:ext uri="{9D8B030D-6E8A-4147-A177-3AD203B41FA5}">
                      <a16:colId xmlns:a16="http://schemas.microsoft.com/office/drawing/2014/main" val="2207761073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1596416511"/>
                    </a:ext>
                  </a:extLst>
                </a:gridCol>
                <a:gridCol w="1060703">
                  <a:extLst>
                    <a:ext uri="{9D8B030D-6E8A-4147-A177-3AD203B41FA5}">
                      <a16:colId xmlns:a16="http://schemas.microsoft.com/office/drawing/2014/main" val="3689902774"/>
                    </a:ext>
                  </a:extLst>
                </a:gridCol>
              </a:tblGrid>
              <a:tr h="24867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</a:rPr>
                        <a:t>Condición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s-EC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800" b="1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C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106640"/>
                  </a:ext>
                </a:extLst>
              </a:tr>
              <a:tr h="709312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SINDROME DE BURNOUT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CON RIESGO </a:t>
                      </a:r>
                      <a:endParaRPr lang="es-EC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SIN RIESGO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6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11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18,3</a:t>
                      </a:r>
                    </a:p>
                    <a:p>
                      <a:pPr algn="ctr">
                        <a:lnSpc>
                          <a:spcPts val="1150"/>
                        </a:lnSpc>
                      </a:pPr>
                      <a:endParaRPr lang="es-EC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71,7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47339541"/>
                  </a:ext>
                </a:extLst>
              </a:tr>
              <a:tr h="243680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   Total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60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dirty="0">
                          <a:effectLst/>
                        </a:rPr>
                        <a:t>100</a:t>
                      </a:r>
                      <a:endParaRPr lang="es-EC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1563582"/>
                  </a:ext>
                </a:extLst>
              </a:tr>
            </a:tbl>
          </a:graphicData>
        </a:graphic>
      </p:graphicFrame>
      <p:sp>
        <p:nvSpPr>
          <p:cNvPr id="18" name="3 Rectángulo">
            <a:extLst>
              <a:ext uri="{FF2B5EF4-FFF2-40B4-BE49-F238E27FC236}">
                <a16:creationId xmlns:a16="http://schemas.microsoft.com/office/drawing/2014/main" id="{90CB4E43-1F24-461F-8DFC-17DA7FEED867}"/>
              </a:ext>
            </a:extLst>
          </p:cNvPr>
          <p:cNvSpPr/>
          <p:nvPr/>
        </p:nvSpPr>
        <p:spPr>
          <a:xfrm>
            <a:off x="727998" y="4230756"/>
            <a:ext cx="4856379" cy="70359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Tabla N°4. Prevalencia, Riesgo y Sin Riesgo del Síndrome de Burnout</a:t>
            </a:r>
            <a:endParaRPr lang="es-EC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334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ipse 13">
            <a:extLst>
              <a:ext uri="{FF2B5EF4-FFF2-40B4-BE49-F238E27FC236}">
                <a16:creationId xmlns:a16="http://schemas.microsoft.com/office/drawing/2014/main" id="{A8ACC1B5-D79E-431E-AAAF-D0C7F5C80E4F}"/>
              </a:ext>
            </a:extLst>
          </p:cNvPr>
          <p:cNvSpPr/>
          <p:nvPr/>
        </p:nvSpPr>
        <p:spPr>
          <a:xfrm>
            <a:off x="11204716" y="1384847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4C2ECF73-AFCE-48F3-A9B6-F241603226A2}"/>
              </a:ext>
            </a:extLst>
          </p:cNvPr>
          <p:cNvSpPr/>
          <p:nvPr/>
        </p:nvSpPr>
        <p:spPr>
          <a:xfrm>
            <a:off x="11211340" y="4943055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31C9540E-E66C-42D3-BD95-E7A5DFD3238D}"/>
              </a:ext>
            </a:extLst>
          </p:cNvPr>
          <p:cNvSpPr/>
          <p:nvPr/>
        </p:nvSpPr>
        <p:spPr>
          <a:xfrm>
            <a:off x="11198088" y="4465983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BA4A7987-BAFD-4DD9-A6ED-9E9989738411}"/>
              </a:ext>
            </a:extLst>
          </p:cNvPr>
          <p:cNvSpPr/>
          <p:nvPr/>
        </p:nvSpPr>
        <p:spPr>
          <a:xfrm>
            <a:off x="11184836" y="2756447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DF8BBCC0-F98A-428C-A137-7754A2E03290}"/>
              </a:ext>
            </a:extLst>
          </p:cNvPr>
          <p:cNvSpPr/>
          <p:nvPr/>
        </p:nvSpPr>
        <p:spPr>
          <a:xfrm>
            <a:off x="11217964" y="2299251"/>
            <a:ext cx="631322" cy="2120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FA71B4E7-291A-4C14-A22F-5540471E3344}"/>
              </a:ext>
            </a:extLst>
          </p:cNvPr>
          <p:cNvSpPr txBox="1">
            <a:spLocks/>
          </p:cNvSpPr>
          <p:nvPr/>
        </p:nvSpPr>
        <p:spPr>
          <a:xfrm>
            <a:off x="1981200" y="199829"/>
            <a:ext cx="8229600" cy="105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RESULTADOS</a:t>
            </a:r>
            <a:endParaRPr lang="es-ES" sz="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12 Rectángulo">
            <a:extLst>
              <a:ext uri="{FF2B5EF4-FFF2-40B4-BE49-F238E27FC236}">
                <a16:creationId xmlns:a16="http://schemas.microsoft.com/office/drawing/2014/main" id="{72372AEB-7A6A-4189-8AEF-944D9B0EEE62}"/>
              </a:ext>
            </a:extLst>
          </p:cNvPr>
          <p:cNvSpPr/>
          <p:nvPr/>
        </p:nvSpPr>
        <p:spPr>
          <a:xfrm>
            <a:off x="772740" y="1405988"/>
            <a:ext cx="4838090" cy="102213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_tradnl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Tabla N°5. Relación Variables Sociodemográficas, Laborales y Prevalencia de Síndrome de Burnout (n = 60)</a:t>
            </a:r>
            <a:endParaRPr lang="es-EC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B89D6115-2C24-466B-B4E8-23FB57DF8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710929"/>
              </p:ext>
            </p:extLst>
          </p:nvPr>
        </p:nvGraphicFramePr>
        <p:xfrm>
          <a:off x="6541416" y="1078748"/>
          <a:ext cx="5475921" cy="54891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55124">
                  <a:extLst>
                    <a:ext uri="{9D8B030D-6E8A-4147-A177-3AD203B41FA5}">
                      <a16:colId xmlns:a16="http://schemas.microsoft.com/office/drawing/2014/main" val="321512574"/>
                    </a:ext>
                  </a:extLst>
                </a:gridCol>
                <a:gridCol w="1126995">
                  <a:extLst>
                    <a:ext uri="{9D8B030D-6E8A-4147-A177-3AD203B41FA5}">
                      <a16:colId xmlns:a16="http://schemas.microsoft.com/office/drawing/2014/main" val="456842618"/>
                    </a:ext>
                  </a:extLst>
                </a:gridCol>
                <a:gridCol w="1126995">
                  <a:extLst>
                    <a:ext uri="{9D8B030D-6E8A-4147-A177-3AD203B41FA5}">
                      <a16:colId xmlns:a16="http://schemas.microsoft.com/office/drawing/2014/main" val="1793237358"/>
                    </a:ext>
                  </a:extLst>
                </a:gridCol>
                <a:gridCol w="966807">
                  <a:extLst>
                    <a:ext uri="{9D8B030D-6E8A-4147-A177-3AD203B41FA5}">
                      <a16:colId xmlns:a16="http://schemas.microsoft.com/office/drawing/2014/main" val="3459522354"/>
                    </a:ext>
                  </a:extLst>
                </a:gridCol>
              </a:tblGrid>
              <a:tr h="105216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b="1" dirty="0">
                          <a:effectLst/>
                        </a:rPr>
                        <a:t>INDICADOR </a:t>
                      </a:r>
                      <a:endParaRPr lang="es-EC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b="1" dirty="0">
                          <a:effectLst/>
                        </a:rPr>
                        <a:t>SB</a:t>
                      </a:r>
                      <a:endParaRPr lang="es-EC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b="1" dirty="0">
                          <a:effectLst/>
                        </a:rPr>
                        <a:t>RSB</a:t>
                      </a:r>
                      <a:endParaRPr lang="es-EC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9182320"/>
                  </a:ext>
                </a:extLst>
              </a:tr>
              <a:tr h="105216">
                <a:tc gridSpan="4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b="1" dirty="0">
                          <a:effectLst/>
                        </a:rPr>
                        <a:t>VARIABLES SOCIODEMOGRAFICAS</a:t>
                      </a:r>
                      <a:endParaRPr lang="es-EC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152279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SEXO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Hombre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Mujer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 1 (16,7 %)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 5 (83,3 %)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8 (72,7 %)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 (27,3 %)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0,026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5365612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ESTADO CIVIL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Casado o pareja estable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Soltero, divorciado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 (50 %)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 (50 %)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6 (54,5 %)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5 (45,5 %)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0,85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1221759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EDAD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&lt; de 35 años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&gt; de 35 años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 2 (33,3 %) 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 4 (66,7 %)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10 (91 %)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 (9 %)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0,013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0944127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INSTRUCIÓN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Superior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Secundaria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0 (0,0 %)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6 (100 %)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8 (72,7 %)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 (27,3 %)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0,0041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6998591"/>
                  </a:ext>
                </a:extLst>
              </a:tr>
              <a:tr h="105216">
                <a:tc gridSpan="4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600" b="1" dirty="0">
                          <a:effectLst/>
                        </a:rPr>
                        <a:t>VARIABLES LABORALES</a:t>
                      </a:r>
                      <a:endParaRPr lang="es-EC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228777"/>
                  </a:ext>
                </a:extLst>
              </a:tr>
              <a:tr h="457729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AÑOS DE TRABAJO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&lt; de 5 año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Entre 5 y 10 años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&gt; de 10 años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 (16,7 %)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   3 (50 %)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2 (33,3 %)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 (27,3 %)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5 (45,5 %)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 (27,3 %)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0,881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8256760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HORAS DE TRABAJO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&gt; de 72 horas/semana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&lt; de 72 horas/semana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6 (100 %)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0 (0,0 %)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10 (91 %)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 (9 %)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0,446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2693137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CONTACTO CON REOS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&gt; del 75% de jornada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&lt; del 75% de jornada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5 (83,3 %)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 (16,7 %)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0 (0,0 %)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11 (100 %)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0,0003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6873788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CUSTODIA DE REOS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Mas de 200 presos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Menos de 200 presos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6 (100 %)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0 (0,0 %)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 (9 %)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10 (91 %)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0,0003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1703721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DOTACION TRABAJO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Dotación Completa</a:t>
                      </a:r>
                      <a:endParaRPr lang="es-EC" sz="140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 Dotación Incompleta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1 (16,7 %)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5 (83,3 %)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3 (27,3 %)</a:t>
                      </a:r>
                      <a:endParaRPr lang="es-EC" sz="14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>
                          <a:effectLst/>
                        </a:rPr>
                        <a:t>8 (72,7 %)</a:t>
                      </a:r>
                      <a:endParaRPr lang="es-EC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0,622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9781912"/>
                  </a:ext>
                </a:extLst>
              </a:tr>
              <a:tr h="457729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OTRAS ACTIVIDADES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Realiza otras actividades</a:t>
                      </a:r>
                      <a:endParaRPr lang="es-EC" sz="1400" dirty="0">
                        <a:effectLst/>
                      </a:endParaRPr>
                    </a:p>
                    <a:p>
                      <a:pPr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 No realiza otras actividades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6 (100 %)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 (0,0 %)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8 (72,7 %)</a:t>
                      </a:r>
                      <a:endParaRPr lang="es-EC" sz="14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3 (27,3 %)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lang="es-ES" sz="1400" dirty="0">
                          <a:effectLst/>
                        </a:rPr>
                        <a:t>0,159</a:t>
                      </a: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9719416"/>
                  </a:ext>
                </a:extLst>
              </a:tr>
              <a:tr h="188007">
                <a:tc gridSpan="4"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</a:pPr>
                      <a:endParaRPr lang="es-EC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877" marR="52877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4785"/>
                  </a:ext>
                </a:extLst>
              </a:tr>
            </a:tbl>
          </a:graphicData>
        </a:graphic>
      </p:graphicFrame>
      <p:sp>
        <p:nvSpPr>
          <p:cNvPr id="9" name="3 CuadroTexto">
            <a:extLst>
              <a:ext uri="{FF2B5EF4-FFF2-40B4-BE49-F238E27FC236}">
                <a16:creationId xmlns:a16="http://schemas.microsoft.com/office/drawing/2014/main" id="{54F0D02E-37E2-4F99-92B9-D31DA3F7E200}"/>
              </a:ext>
            </a:extLst>
          </p:cNvPr>
          <p:cNvSpPr txBox="1"/>
          <p:nvPr/>
        </p:nvSpPr>
        <p:spPr>
          <a:xfrm>
            <a:off x="3218687" y="6370937"/>
            <a:ext cx="8925369" cy="33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_tradnl" sz="12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Fuente: Datos de la investigación.</a:t>
            </a:r>
            <a:endParaRPr lang="es-EC" sz="1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3654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1993</TotalTime>
  <Words>2499</Words>
  <Application>Microsoft Office PowerPoint</Application>
  <PresentationFormat>Panorámica</PresentationFormat>
  <Paragraphs>499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Palatino Linotype</vt:lpstr>
      <vt:lpstr>Roboto</vt:lpstr>
      <vt:lpstr>Times New Roman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Oñate Julio Diana Lucia</dc:creator>
  <cp:lastModifiedBy>Fabián Moreta</cp:lastModifiedBy>
  <cp:revision>104</cp:revision>
  <dcterms:created xsi:type="dcterms:W3CDTF">2020-06-28T12:49:06Z</dcterms:created>
  <dcterms:modified xsi:type="dcterms:W3CDTF">2021-03-31T23:38:14Z</dcterms:modified>
</cp:coreProperties>
</file>