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64" r:id="rId3"/>
    <p:sldId id="257" r:id="rId4"/>
    <p:sldId id="265" r:id="rId5"/>
    <p:sldId id="271" r:id="rId6"/>
    <p:sldId id="273" r:id="rId7"/>
    <p:sldId id="258" r:id="rId8"/>
    <p:sldId id="272" r:id="rId9"/>
    <p:sldId id="263" r:id="rId10"/>
    <p:sldId id="270" r:id="rId11"/>
    <p:sldId id="260" r:id="rId12"/>
    <p:sldId id="261" r:id="rId13"/>
    <p:sldId id="262" r:id="rId14"/>
    <p:sldId id="266" r:id="rId15"/>
    <p:sldId id="274" r:id="rId16"/>
    <p:sldId id="275" r:id="rId17"/>
    <p:sldId id="276" r:id="rId18"/>
    <p:sldId id="267" r:id="rId19"/>
    <p:sldId id="268" r:id="rId20"/>
    <p:sldId id="277" r:id="rId21"/>
    <p:sldId id="269" r:id="rId22"/>
    <p:sldId id="278"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88CEC-317E-4A47-8DDA-400AD0266AB3}"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C"/>
        </a:p>
      </dgm:t>
    </dgm:pt>
    <dgm:pt modelId="{185C2FF0-FCDD-4EF1-A16F-5F5EC08AF3C5}">
      <dgm:prSet phldrT="[Texto]"/>
      <dgm:spPr/>
      <dgm:t>
        <a:bodyPr/>
        <a:lstStyle/>
        <a:p>
          <a:r>
            <a:rPr lang="es-EC" dirty="0"/>
            <a:t>Personal del área de </a:t>
          </a:r>
          <a:r>
            <a:rPr lang="es-EC" dirty="0" err="1"/>
            <a:t>Neonatologia</a:t>
          </a:r>
          <a:r>
            <a:rPr lang="es-EC" dirty="0"/>
            <a:t>: 101 Trabajadores</a:t>
          </a:r>
        </a:p>
        <a:p>
          <a:r>
            <a:rPr lang="es-EC" dirty="0"/>
            <a:t>Médicos y posgradistas, enfermeras, auxiliares de enfermería</a:t>
          </a:r>
        </a:p>
      </dgm:t>
    </dgm:pt>
    <dgm:pt modelId="{E6D88D04-B452-4ED5-9B0E-C55AB42FA7CC}" type="parTrans" cxnId="{4F20992B-2337-48FA-9CB7-F39E1405AD48}">
      <dgm:prSet/>
      <dgm:spPr/>
      <dgm:t>
        <a:bodyPr/>
        <a:lstStyle/>
        <a:p>
          <a:endParaRPr lang="es-EC"/>
        </a:p>
      </dgm:t>
    </dgm:pt>
    <dgm:pt modelId="{2EC5F5DC-399E-4D60-939C-8A1CE57B8D9F}" type="sibTrans" cxnId="{4F20992B-2337-48FA-9CB7-F39E1405AD48}">
      <dgm:prSet/>
      <dgm:spPr/>
      <dgm:t>
        <a:bodyPr/>
        <a:lstStyle/>
        <a:p>
          <a:endParaRPr lang="es-EC"/>
        </a:p>
      </dgm:t>
    </dgm:pt>
    <dgm:pt modelId="{220CD2B4-0503-4D72-9838-B14AC4AD6D7A}">
      <dgm:prSet phldrT="[Texto]"/>
      <dgm:spPr/>
      <dgm:t>
        <a:bodyPr/>
        <a:lstStyle/>
        <a:p>
          <a:r>
            <a:rPr lang="es-EC" dirty="0"/>
            <a:t>Tipo de Ruido: Fluctuante aleatorio</a:t>
          </a:r>
        </a:p>
      </dgm:t>
    </dgm:pt>
    <dgm:pt modelId="{35197D67-BC68-4657-B4D3-733452F0C2A5}" type="parTrans" cxnId="{0CCC7C14-9EE9-4189-A961-11529E30C829}">
      <dgm:prSet/>
      <dgm:spPr/>
      <dgm:t>
        <a:bodyPr/>
        <a:lstStyle/>
        <a:p>
          <a:endParaRPr lang="es-EC"/>
        </a:p>
      </dgm:t>
    </dgm:pt>
    <dgm:pt modelId="{777CB747-A269-4F5B-BBFC-309F337978E8}" type="sibTrans" cxnId="{0CCC7C14-9EE9-4189-A961-11529E30C829}">
      <dgm:prSet/>
      <dgm:spPr/>
      <dgm:t>
        <a:bodyPr/>
        <a:lstStyle/>
        <a:p>
          <a:endParaRPr lang="es-EC"/>
        </a:p>
      </dgm:t>
    </dgm:pt>
    <dgm:pt modelId="{4A610EF5-BB31-47C8-8A1D-B447FEEEB232}">
      <dgm:prSet phldrT="[Texto]"/>
      <dgm:spPr/>
      <dgm:t>
        <a:bodyPr/>
        <a:lstStyle/>
        <a:p>
          <a:r>
            <a:rPr lang="es-EC"/>
            <a:t>Áreas:</a:t>
          </a:r>
        </a:p>
        <a:p>
          <a:r>
            <a:rPr lang="es-EC"/>
            <a:t>Oficina</a:t>
          </a:r>
        </a:p>
        <a:p>
          <a:r>
            <a:rPr lang="es-EC"/>
            <a:t>Estación de enfermería</a:t>
          </a:r>
        </a:p>
        <a:p>
          <a:r>
            <a:rPr lang="es-EC"/>
            <a:t>Cuidados Intermedios: Sala de postquirúrgicos(204), sala 1, 2 y 3</a:t>
          </a:r>
        </a:p>
        <a:p>
          <a:r>
            <a:rPr lang="es-EC"/>
            <a:t>Cuidados Intensivos: Sala 1 y 2</a:t>
          </a:r>
          <a:endParaRPr lang="es-EC" dirty="0"/>
        </a:p>
      </dgm:t>
    </dgm:pt>
    <dgm:pt modelId="{7F07E65E-3BC8-497A-970B-1EAE4BA7D778}" type="parTrans" cxnId="{999E4A4F-2484-44CB-857B-A033FC3BEFFF}">
      <dgm:prSet/>
      <dgm:spPr/>
    </dgm:pt>
    <dgm:pt modelId="{D11948AC-10E9-4397-BF2F-A98A42920612}" type="sibTrans" cxnId="{999E4A4F-2484-44CB-857B-A033FC3BEFFF}">
      <dgm:prSet/>
      <dgm:spPr/>
    </dgm:pt>
    <dgm:pt modelId="{69BF6C66-7D66-4236-8E2A-AD8340F408BF}" type="pres">
      <dgm:prSet presAssocID="{FE288CEC-317E-4A47-8DDA-400AD0266AB3}" presName="linearFlow" presStyleCnt="0">
        <dgm:presLayoutVars>
          <dgm:dir/>
          <dgm:resizeHandles val="exact"/>
        </dgm:presLayoutVars>
      </dgm:prSet>
      <dgm:spPr/>
    </dgm:pt>
    <dgm:pt modelId="{8EC68C59-2558-4682-B7C5-7FD0331DA3DB}" type="pres">
      <dgm:prSet presAssocID="{185C2FF0-FCDD-4EF1-A16F-5F5EC08AF3C5}" presName="composite" presStyleCnt="0"/>
      <dgm:spPr/>
    </dgm:pt>
    <dgm:pt modelId="{60E2101C-0759-44E5-88AA-40E18CC19A39}" type="pres">
      <dgm:prSet presAssocID="{185C2FF0-FCDD-4EF1-A16F-5F5EC08AF3C5}" presName="imgShp" presStyleLbl="fgImgPlace1" presStyleIdx="0" presStyleCnt="3"/>
      <dgm:spPr>
        <a:blipFill rotWithShape="1">
          <a:blip xmlns:r="http://schemas.openxmlformats.org/officeDocument/2006/relationships" r:embed="rId1"/>
          <a:srcRect/>
          <a:stretch>
            <a:fillRect l="-39000" r="-39000"/>
          </a:stretch>
        </a:blipFill>
      </dgm:spPr>
    </dgm:pt>
    <dgm:pt modelId="{E2A4EA33-C630-44DE-B9DE-1DC6D7025666}" type="pres">
      <dgm:prSet presAssocID="{185C2FF0-FCDD-4EF1-A16F-5F5EC08AF3C5}" presName="txShp" presStyleLbl="node1" presStyleIdx="0" presStyleCnt="3">
        <dgm:presLayoutVars>
          <dgm:bulletEnabled val="1"/>
        </dgm:presLayoutVars>
      </dgm:prSet>
      <dgm:spPr/>
    </dgm:pt>
    <dgm:pt modelId="{04EC52FB-C32B-49A8-B2CD-9F867245C23A}" type="pres">
      <dgm:prSet presAssocID="{2EC5F5DC-399E-4D60-939C-8A1CE57B8D9F}" presName="spacing" presStyleCnt="0"/>
      <dgm:spPr/>
    </dgm:pt>
    <dgm:pt modelId="{AE136263-BC9A-4617-89AE-873E0437958A}" type="pres">
      <dgm:prSet presAssocID="{4A610EF5-BB31-47C8-8A1D-B447FEEEB232}" presName="composite" presStyleCnt="0"/>
      <dgm:spPr/>
    </dgm:pt>
    <dgm:pt modelId="{CF8C02FB-57D7-46A4-9B2C-D673B1439D29}" type="pres">
      <dgm:prSet presAssocID="{4A610EF5-BB31-47C8-8A1D-B447FEEEB232}" presName="imgShp" presStyleLbl="fgImgPlace1" presStyleIdx="1" presStyleCnt="3"/>
      <dgm:spPr/>
    </dgm:pt>
    <dgm:pt modelId="{03BC6A7B-0AD8-44BA-B8DF-2D2862AB7E6D}" type="pres">
      <dgm:prSet presAssocID="{4A610EF5-BB31-47C8-8A1D-B447FEEEB232}" presName="txShp" presStyleLbl="node1" presStyleIdx="1" presStyleCnt="3">
        <dgm:presLayoutVars>
          <dgm:bulletEnabled val="1"/>
        </dgm:presLayoutVars>
      </dgm:prSet>
      <dgm:spPr/>
    </dgm:pt>
    <dgm:pt modelId="{2F440675-00CC-45F9-BE63-5F23561443CB}" type="pres">
      <dgm:prSet presAssocID="{D11948AC-10E9-4397-BF2F-A98A42920612}" presName="spacing" presStyleCnt="0"/>
      <dgm:spPr/>
    </dgm:pt>
    <dgm:pt modelId="{CCB7FCE7-2B79-4C94-93EF-CE7DDB42356D}" type="pres">
      <dgm:prSet presAssocID="{220CD2B4-0503-4D72-9838-B14AC4AD6D7A}" presName="composite" presStyleCnt="0"/>
      <dgm:spPr/>
    </dgm:pt>
    <dgm:pt modelId="{9F407A41-7DB2-4B02-9F2A-95682591957B}" type="pres">
      <dgm:prSet presAssocID="{220CD2B4-0503-4D72-9838-B14AC4AD6D7A}" presName="imgShp" presStyleLbl="fgImgPlace1" presStyleIdx="2" presStyleCnt="3"/>
      <dgm:spPr>
        <a:blipFill rotWithShape="1">
          <a:blip xmlns:r="http://schemas.openxmlformats.org/officeDocument/2006/relationships" r:embed="rId2"/>
          <a:srcRect/>
          <a:stretch>
            <a:fillRect l="-31000" r="-31000"/>
          </a:stretch>
        </a:blipFill>
      </dgm:spPr>
    </dgm:pt>
    <dgm:pt modelId="{65171E69-38FC-45DC-AE7C-A6BFF1178633}" type="pres">
      <dgm:prSet presAssocID="{220CD2B4-0503-4D72-9838-B14AC4AD6D7A}" presName="txShp" presStyleLbl="node1" presStyleIdx="2" presStyleCnt="3">
        <dgm:presLayoutVars>
          <dgm:bulletEnabled val="1"/>
        </dgm:presLayoutVars>
      </dgm:prSet>
      <dgm:spPr/>
    </dgm:pt>
  </dgm:ptLst>
  <dgm:cxnLst>
    <dgm:cxn modelId="{96727110-D1F1-42DF-81A5-41AAECFF01FA}" type="presOf" srcId="{220CD2B4-0503-4D72-9838-B14AC4AD6D7A}" destId="{65171E69-38FC-45DC-AE7C-A6BFF1178633}" srcOrd="0" destOrd="0" presId="urn:microsoft.com/office/officeart/2005/8/layout/vList3"/>
    <dgm:cxn modelId="{0CCC7C14-9EE9-4189-A961-11529E30C829}" srcId="{FE288CEC-317E-4A47-8DDA-400AD0266AB3}" destId="{220CD2B4-0503-4D72-9838-B14AC4AD6D7A}" srcOrd="2" destOrd="0" parTransId="{35197D67-BC68-4657-B4D3-733452F0C2A5}" sibTransId="{777CB747-A269-4F5B-BBFC-309F337978E8}"/>
    <dgm:cxn modelId="{4F20992B-2337-48FA-9CB7-F39E1405AD48}" srcId="{FE288CEC-317E-4A47-8DDA-400AD0266AB3}" destId="{185C2FF0-FCDD-4EF1-A16F-5F5EC08AF3C5}" srcOrd="0" destOrd="0" parTransId="{E6D88D04-B452-4ED5-9B0E-C55AB42FA7CC}" sibTransId="{2EC5F5DC-399E-4D60-939C-8A1CE57B8D9F}"/>
    <dgm:cxn modelId="{F23ACF48-2141-406C-AD82-DB391F4A3C3B}" type="presOf" srcId="{4A610EF5-BB31-47C8-8A1D-B447FEEEB232}" destId="{03BC6A7B-0AD8-44BA-B8DF-2D2862AB7E6D}" srcOrd="0" destOrd="0" presId="urn:microsoft.com/office/officeart/2005/8/layout/vList3"/>
    <dgm:cxn modelId="{999E4A4F-2484-44CB-857B-A033FC3BEFFF}" srcId="{FE288CEC-317E-4A47-8DDA-400AD0266AB3}" destId="{4A610EF5-BB31-47C8-8A1D-B447FEEEB232}" srcOrd="1" destOrd="0" parTransId="{7F07E65E-3BC8-497A-970B-1EAE4BA7D778}" sibTransId="{D11948AC-10E9-4397-BF2F-A98A42920612}"/>
    <dgm:cxn modelId="{59AD8852-6B8F-4BD2-9463-763BABFD3FE0}" type="presOf" srcId="{FE288CEC-317E-4A47-8DDA-400AD0266AB3}" destId="{69BF6C66-7D66-4236-8E2A-AD8340F408BF}" srcOrd="0" destOrd="0" presId="urn:microsoft.com/office/officeart/2005/8/layout/vList3"/>
    <dgm:cxn modelId="{334153EA-801A-47DA-932A-F14CB087AD3F}" type="presOf" srcId="{185C2FF0-FCDD-4EF1-A16F-5F5EC08AF3C5}" destId="{E2A4EA33-C630-44DE-B9DE-1DC6D7025666}" srcOrd="0" destOrd="0" presId="urn:microsoft.com/office/officeart/2005/8/layout/vList3"/>
    <dgm:cxn modelId="{8DA9FDC4-256E-430F-B44D-638E260883F3}" type="presParOf" srcId="{69BF6C66-7D66-4236-8E2A-AD8340F408BF}" destId="{8EC68C59-2558-4682-B7C5-7FD0331DA3DB}" srcOrd="0" destOrd="0" presId="urn:microsoft.com/office/officeart/2005/8/layout/vList3"/>
    <dgm:cxn modelId="{8FC357D1-B83B-4C7B-B259-4D2597CF577C}" type="presParOf" srcId="{8EC68C59-2558-4682-B7C5-7FD0331DA3DB}" destId="{60E2101C-0759-44E5-88AA-40E18CC19A39}" srcOrd="0" destOrd="0" presId="urn:microsoft.com/office/officeart/2005/8/layout/vList3"/>
    <dgm:cxn modelId="{456E2C06-E7D5-43CF-B755-AC260448BC25}" type="presParOf" srcId="{8EC68C59-2558-4682-B7C5-7FD0331DA3DB}" destId="{E2A4EA33-C630-44DE-B9DE-1DC6D7025666}" srcOrd="1" destOrd="0" presId="urn:microsoft.com/office/officeart/2005/8/layout/vList3"/>
    <dgm:cxn modelId="{6EF83500-F6AF-49F1-8CE0-76CC651890D5}" type="presParOf" srcId="{69BF6C66-7D66-4236-8E2A-AD8340F408BF}" destId="{04EC52FB-C32B-49A8-B2CD-9F867245C23A}" srcOrd="1" destOrd="0" presId="urn:microsoft.com/office/officeart/2005/8/layout/vList3"/>
    <dgm:cxn modelId="{698093EA-2CAE-494A-AB44-6B72EE3E1AF8}" type="presParOf" srcId="{69BF6C66-7D66-4236-8E2A-AD8340F408BF}" destId="{AE136263-BC9A-4617-89AE-873E0437958A}" srcOrd="2" destOrd="0" presId="urn:microsoft.com/office/officeart/2005/8/layout/vList3"/>
    <dgm:cxn modelId="{2AF494F1-8D7A-44C3-B45C-1C88F690CC35}" type="presParOf" srcId="{AE136263-BC9A-4617-89AE-873E0437958A}" destId="{CF8C02FB-57D7-46A4-9B2C-D673B1439D29}" srcOrd="0" destOrd="0" presId="urn:microsoft.com/office/officeart/2005/8/layout/vList3"/>
    <dgm:cxn modelId="{BCA3A2E1-8850-4BDF-935B-27075BAFE9DA}" type="presParOf" srcId="{AE136263-BC9A-4617-89AE-873E0437958A}" destId="{03BC6A7B-0AD8-44BA-B8DF-2D2862AB7E6D}" srcOrd="1" destOrd="0" presId="urn:microsoft.com/office/officeart/2005/8/layout/vList3"/>
    <dgm:cxn modelId="{3AECB7AC-A864-405F-9849-37FD24FB40CA}" type="presParOf" srcId="{69BF6C66-7D66-4236-8E2A-AD8340F408BF}" destId="{2F440675-00CC-45F9-BE63-5F23561443CB}" srcOrd="3" destOrd="0" presId="urn:microsoft.com/office/officeart/2005/8/layout/vList3"/>
    <dgm:cxn modelId="{63596718-20A7-4B9E-A2B9-6600E09F88E4}" type="presParOf" srcId="{69BF6C66-7D66-4236-8E2A-AD8340F408BF}" destId="{CCB7FCE7-2B79-4C94-93EF-CE7DDB42356D}" srcOrd="4" destOrd="0" presId="urn:microsoft.com/office/officeart/2005/8/layout/vList3"/>
    <dgm:cxn modelId="{FFE1AAA3-E171-4343-9B30-20878882D1E7}" type="presParOf" srcId="{CCB7FCE7-2B79-4C94-93EF-CE7DDB42356D}" destId="{9F407A41-7DB2-4B02-9F2A-95682591957B}" srcOrd="0" destOrd="0" presId="urn:microsoft.com/office/officeart/2005/8/layout/vList3"/>
    <dgm:cxn modelId="{899DB90F-1254-4F05-8CB5-FD11453D051A}" type="presParOf" srcId="{CCB7FCE7-2B79-4C94-93EF-CE7DDB42356D}" destId="{65171E69-38FC-45DC-AE7C-A6BFF11786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4103B-7709-49D5-BBD2-87C029EA0C02}"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5FA94C14-4989-4848-8AFB-37EBA01A60BC}">
      <dgm:prSet phldrT="[Texto]" custT="1"/>
      <dgm:spPr/>
      <dgm:t>
        <a:bodyPr/>
        <a:lstStyle/>
        <a:p>
          <a:r>
            <a:rPr lang="es-EC" sz="1400" dirty="0"/>
            <a:t>Inclusión</a:t>
          </a:r>
        </a:p>
      </dgm:t>
    </dgm:pt>
    <dgm:pt modelId="{BE454431-DAF2-4837-AF0A-B7F3892870F7}" type="parTrans" cxnId="{D894C1DD-8211-4F2D-A4BE-343503B7AFD0}">
      <dgm:prSet/>
      <dgm:spPr/>
      <dgm:t>
        <a:bodyPr/>
        <a:lstStyle/>
        <a:p>
          <a:endParaRPr lang="es-EC" sz="2000"/>
        </a:p>
      </dgm:t>
    </dgm:pt>
    <dgm:pt modelId="{6D3A79DE-EC47-4C69-960D-DB4CA72D54AE}" type="sibTrans" cxnId="{D894C1DD-8211-4F2D-A4BE-343503B7AFD0}">
      <dgm:prSet/>
      <dgm:spPr/>
      <dgm:t>
        <a:bodyPr/>
        <a:lstStyle/>
        <a:p>
          <a:endParaRPr lang="es-EC" sz="2000"/>
        </a:p>
      </dgm:t>
    </dgm:pt>
    <dgm:pt modelId="{826A6931-262F-4155-A02D-A1E70E61646F}">
      <dgm:prSet phldrT="[Texto]" custT="1"/>
      <dgm:spPr/>
      <dgm:t>
        <a:bodyPr/>
        <a:lstStyle/>
        <a:p>
          <a:r>
            <a:rPr lang="es-EC" sz="1000" dirty="0"/>
            <a:t>Áreas donde los neonatos están al cuidado del personal</a:t>
          </a:r>
        </a:p>
      </dgm:t>
    </dgm:pt>
    <dgm:pt modelId="{61983A50-E098-429C-9761-E8AEC2ED7A0B}" type="parTrans" cxnId="{48CFAF7F-8620-4EFE-BE4E-6696F4FB2ED8}">
      <dgm:prSet/>
      <dgm:spPr/>
      <dgm:t>
        <a:bodyPr/>
        <a:lstStyle/>
        <a:p>
          <a:endParaRPr lang="es-EC" sz="2000"/>
        </a:p>
      </dgm:t>
    </dgm:pt>
    <dgm:pt modelId="{6B6CAB97-7D43-4606-9280-83BC34E8361F}" type="sibTrans" cxnId="{48CFAF7F-8620-4EFE-BE4E-6696F4FB2ED8}">
      <dgm:prSet/>
      <dgm:spPr/>
      <dgm:t>
        <a:bodyPr/>
        <a:lstStyle/>
        <a:p>
          <a:endParaRPr lang="es-EC" sz="2000"/>
        </a:p>
      </dgm:t>
    </dgm:pt>
    <dgm:pt modelId="{B9681D89-6A4F-4099-881B-CB7DA2C0B7D8}">
      <dgm:prSet phldrT="[Texto]" custT="1"/>
      <dgm:spPr/>
      <dgm:t>
        <a:bodyPr/>
        <a:lstStyle/>
        <a:p>
          <a:r>
            <a:rPr lang="es-EC" sz="1400" dirty="0"/>
            <a:t>Exclusión</a:t>
          </a:r>
        </a:p>
      </dgm:t>
    </dgm:pt>
    <dgm:pt modelId="{BD72D95F-A89D-445B-8ACB-82009A54440C}" type="parTrans" cxnId="{BBD24831-01FD-4E52-8C8A-4C54339A4041}">
      <dgm:prSet/>
      <dgm:spPr/>
      <dgm:t>
        <a:bodyPr/>
        <a:lstStyle/>
        <a:p>
          <a:endParaRPr lang="es-EC" sz="2000"/>
        </a:p>
      </dgm:t>
    </dgm:pt>
    <dgm:pt modelId="{3131B202-8C7F-4EC2-9F59-1126F672FC02}" type="sibTrans" cxnId="{BBD24831-01FD-4E52-8C8A-4C54339A4041}">
      <dgm:prSet/>
      <dgm:spPr/>
      <dgm:t>
        <a:bodyPr/>
        <a:lstStyle/>
        <a:p>
          <a:endParaRPr lang="es-EC" sz="2000"/>
        </a:p>
      </dgm:t>
    </dgm:pt>
    <dgm:pt modelId="{6FDAE081-6D3A-4AED-969B-D2F4484F90FD}">
      <dgm:prSet phldrT="[Texto]" custT="1"/>
      <dgm:spPr/>
      <dgm:t>
        <a:bodyPr/>
        <a:lstStyle/>
        <a:p>
          <a:r>
            <a:rPr lang="es-EC" sz="1000" dirty="0"/>
            <a:t>Áreas compartidas con el servicio de Ginecología y anestesiología ( sala de parto, centro obstétrico, salas generales, quirófanos)</a:t>
          </a:r>
        </a:p>
      </dgm:t>
    </dgm:pt>
    <dgm:pt modelId="{63762F3D-C0BD-4049-9C30-0DE93312A2FD}" type="parTrans" cxnId="{188E2418-FEF5-4B28-BF89-6C921781552B}">
      <dgm:prSet/>
      <dgm:spPr/>
      <dgm:t>
        <a:bodyPr/>
        <a:lstStyle/>
        <a:p>
          <a:endParaRPr lang="es-EC" sz="2000"/>
        </a:p>
      </dgm:t>
    </dgm:pt>
    <dgm:pt modelId="{2FC9B80D-006D-4225-A61E-1EDB92959949}" type="sibTrans" cxnId="{188E2418-FEF5-4B28-BF89-6C921781552B}">
      <dgm:prSet/>
      <dgm:spPr/>
      <dgm:t>
        <a:bodyPr/>
        <a:lstStyle/>
        <a:p>
          <a:endParaRPr lang="es-EC" sz="2000"/>
        </a:p>
      </dgm:t>
    </dgm:pt>
    <dgm:pt modelId="{36B22E33-5FFC-47E5-A281-CF740ED9614B}">
      <dgm:prSet phldrT="[Texto]" custT="1"/>
      <dgm:spPr/>
      <dgm:t>
        <a:bodyPr/>
        <a:lstStyle/>
        <a:p>
          <a:r>
            <a:rPr lang="es-EC" sz="1400" dirty="0"/>
            <a:t>Toma de Datos</a:t>
          </a:r>
        </a:p>
      </dgm:t>
    </dgm:pt>
    <dgm:pt modelId="{1A2340C0-D72F-4114-90AC-51F4564EFA02}" type="parTrans" cxnId="{D6FC02B3-0C65-4AD2-A7E3-E4A24D71B5AC}">
      <dgm:prSet/>
      <dgm:spPr/>
      <dgm:t>
        <a:bodyPr/>
        <a:lstStyle/>
        <a:p>
          <a:endParaRPr lang="es-EC" sz="2000"/>
        </a:p>
      </dgm:t>
    </dgm:pt>
    <dgm:pt modelId="{3DEEE563-2DB3-456B-AFA8-C3B23029244F}" type="sibTrans" cxnId="{D6FC02B3-0C65-4AD2-A7E3-E4A24D71B5AC}">
      <dgm:prSet/>
      <dgm:spPr/>
      <dgm:t>
        <a:bodyPr/>
        <a:lstStyle/>
        <a:p>
          <a:endParaRPr lang="es-EC" sz="2000"/>
        </a:p>
      </dgm:t>
    </dgm:pt>
    <dgm:pt modelId="{4C6DF40C-31B5-44E6-8570-9C5778781008}">
      <dgm:prSet phldrT="[Texto]" custT="1"/>
      <dgm:spPr/>
      <dgm:t>
        <a:bodyPr/>
        <a:lstStyle/>
        <a:p>
          <a:r>
            <a:rPr lang="es-EC" sz="1000" dirty="0"/>
            <a:t>Norma técnica Ecuatoriana : </a:t>
          </a:r>
          <a:r>
            <a:rPr lang="es-ES_tradnl" sz="1000" dirty="0"/>
            <a:t>reconocimiento inicial para determinar los puntos de muestreo, la medición en los sitios  determinados, procesamiento de la información recolectada y la elaboración del informe</a:t>
          </a:r>
          <a:endParaRPr lang="es-EC" sz="1000" dirty="0"/>
        </a:p>
      </dgm:t>
    </dgm:pt>
    <dgm:pt modelId="{924CB0B7-B052-45FE-84B1-E611718C8378}" type="parTrans" cxnId="{7B5A9A6D-DE02-4564-9EFC-FBBA7C54740A}">
      <dgm:prSet/>
      <dgm:spPr/>
      <dgm:t>
        <a:bodyPr/>
        <a:lstStyle/>
        <a:p>
          <a:endParaRPr lang="es-EC" sz="2000"/>
        </a:p>
      </dgm:t>
    </dgm:pt>
    <dgm:pt modelId="{D94ABDD6-EB5B-4DB0-88FF-E79BD18DB7D4}" type="sibTrans" cxnId="{7B5A9A6D-DE02-4564-9EFC-FBBA7C54740A}">
      <dgm:prSet/>
      <dgm:spPr/>
      <dgm:t>
        <a:bodyPr/>
        <a:lstStyle/>
        <a:p>
          <a:endParaRPr lang="es-EC" sz="2000"/>
        </a:p>
      </dgm:t>
    </dgm:pt>
    <dgm:pt modelId="{D2083FA3-A36D-4C3C-849B-87C803D3E800}">
      <dgm:prSet phldrT="[Texto]" custT="1"/>
      <dgm:spPr/>
      <dgm:t>
        <a:bodyPr/>
        <a:lstStyle/>
        <a:p>
          <a:r>
            <a:rPr lang="es-EC" sz="1000" dirty="0"/>
            <a:t>Medición en 24 horas, 3 días en cada sala.</a:t>
          </a:r>
        </a:p>
      </dgm:t>
    </dgm:pt>
    <dgm:pt modelId="{A138EE3A-E42A-42AB-84BC-31C953F9BFB3}" type="parTrans" cxnId="{0A0BB6F7-A9B6-4F86-ACFE-34D13A47566E}">
      <dgm:prSet/>
      <dgm:spPr/>
      <dgm:t>
        <a:bodyPr/>
        <a:lstStyle/>
        <a:p>
          <a:endParaRPr lang="es-EC" sz="2000"/>
        </a:p>
      </dgm:t>
    </dgm:pt>
    <dgm:pt modelId="{7F992D4B-40F3-40E0-AC0B-060FD49EFD73}" type="sibTrans" cxnId="{0A0BB6F7-A9B6-4F86-ACFE-34D13A47566E}">
      <dgm:prSet/>
      <dgm:spPr/>
      <dgm:t>
        <a:bodyPr/>
        <a:lstStyle/>
        <a:p>
          <a:endParaRPr lang="es-EC" sz="2000"/>
        </a:p>
      </dgm:t>
    </dgm:pt>
    <dgm:pt modelId="{C64A5593-6897-4517-AFFC-C404AB9FD7B4}">
      <dgm:prSet phldrT="[Texto]" custT="1"/>
      <dgm:spPr/>
      <dgm:t>
        <a:bodyPr/>
        <a:lstStyle/>
        <a:p>
          <a:r>
            <a:rPr lang="es-EC" sz="1000" dirty="0"/>
            <a:t>Personal que trabaja en el área de neonatología</a:t>
          </a:r>
        </a:p>
      </dgm:t>
    </dgm:pt>
    <dgm:pt modelId="{679F4D56-41D5-45D0-89D2-489CCC006BBD}" type="parTrans" cxnId="{C176B3E1-DC7E-4D14-8F56-7FB4BCED44A0}">
      <dgm:prSet/>
      <dgm:spPr/>
      <dgm:t>
        <a:bodyPr/>
        <a:lstStyle/>
        <a:p>
          <a:endParaRPr lang="es-EC" sz="2000"/>
        </a:p>
      </dgm:t>
    </dgm:pt>
    <dgm:pt modelId="{91C0438B-13D7-4F2D-A855-D43FE9FC1720}" type="sibTrans" cxnId="{C176B3E1-DC7E-4D14-8F56-7FB4BCED44A0}">
      <dgm:prSet/>
      <dgm:spPr/>
      <dgm:t>
        <a:bodyPr/>
        <a:lstStyle/>
        <a:p>
          <a:endParaRPr lang="es-EC" sz="2000"/>
        </a:p>
      </dgm:t>
    </dgm:pt>
    <dgm:pt modelId="{E36F3573-B5EA-4F22-A628-658E538C229D}">
      <dgm:prSet phldrT="[Texto]" custT="1"/>
      <dgm:spPr/>
      <dgm:t>
        <a:bodyPr/>
        <a:lstStyle/>
        <a:p>
          <a:r>
            <a:rPr lang="es-EC" sz="1400" dirty="0"/>
            <a:t>Limitaciones</a:t>
          </a:r>
        </a:p>
      </dgm:t>
    </dgm:pt>
    <dgm:pt modelId="{FC533031-9418-470D-B0A5-D4A2150861C4}" type="parTrans" cxnId="{58EC80D9-97BF-4D28-9EF2-242C4B5B21D8}">
      <dgm:prSet/>
      <dgm:spPr/>
      <dgm:t>
        <a:bodyPr/>
        <a:lstStyle/>
        <a:p>
          <a:endParaRPr lang="es-EC" sz="2000"/>
        </a:p>
      </dgm:t>
    </dgm:pt>
    <dgm:pt modelId="{56DD5718-7E32-4629-A20D-95734E7E6F0F}" type="sibTrans" cxnId="{58EC80D9-97BF-4D28-9EF2-242C4B5B21D8}">
      <dgm:prSet/>
      <dgm:spPr/>
      <dgm:t>
        <a:bodyPr/>
        <a:lstStyle/>
        <a:p>
          <a:endParaRPr lang="es-EC" sz="2000"/>
        </a:p>
      </dgm:t>
    </dgm:pt>
    <dgm:pt modelId="{2B8EDBB5-EFF6-4B90-95C4-536C4FE5CFA1}">
      <dgm:prSet phldrT="[Texto]" custT="1"/>
      <dgm:spPr/>
      <dgm:t>
        <a:bodyPr/>
        <a:lstStyle/>
        <a:p>
          <a:r>
            <a:rPr lang="es-EC" sz="1000" dirty="0"/>
            <a:t>Adecuada Colocación del Sonómetro</a:t>
          </a:r>
        </a:p>
      </dgm:t>
    </dgm:pt>
    <dgm:pt modelId="{DDDD4110-2777-424F-95ED-5B50B0EDA325}" type="parTrans" cxnId="{CB0682CB-B405-4E84-A3AA-7FB2EA06E660}">
      <dgm:prSet/>
      <dgm:spPr/>
      <dgm:t>
        <a:bodyPr/>
        <a:lstStyle/>
        <a:p>
          <a:endParaRPr lang="es-EC" sz="2000"/>
        </a:p>
      </dgm:t>
    </dgm:pt>
    <dgm:pt modelId="{6905A858-0152-4949-ADE5-B29FBBF0EF92}" type="sibTrans" cxnId="{CB0682CB-B405-4E84-A3AA-7FB2EA06E660}">
      <dgm:prSet/>
      <dgm:spPr/>
      <dgm:t>
        <a:bodyPr/>
        <a:lstStyle/>
        <a:p>
          <a:endParaRPr lang="es-EC" sz="2000"/>
        </a:p>
      </dgm:t>
    </dgm:pt>
    <dgm:pt modelId="{47BA884A-CB19-4DC5-B8AD-5D6EB9EFC482}">
      <dgm:prSet phldrT="[Texto]" custT="1"/>
      <dgm:spPr/>
      <dgm:t>
        <a:bodyPr/>
        <a:lstStyle/>
        <a:p>
          <a:r>
            <a:rPr lang="es-EC" sz="1000" dirty="0"/>
            <a:t>Horarios rotativos (160 horas mensuales)</a:t>
          </a:r>
        </a:p>
      </dgm:t>
    </dgm:pt>
    <dgm:pt modelId="{5E21FC4E-577B-4D44-8F23-1C425A412E76}" type="parTrans" cxnId="{AD121E04-2324-4E6E-A396-A8BBF27937A9}">
      <dgm:prSet/>
      <dgm:spPr/>
      <dgm:t>
        <a:bodyPr/>
        <a:lstStyle/>
        <a:p>
          <a:endParaRPr lang="es-EC" sz="2000"/>
        </a:p>
      </dgm:t>
    </dgm:pt>
    <dgm:pt modelId="{F97388FF-8066-416D-8A0A-4E30C367EBB8}" type="sibTrans" cxnId="{AD121E04-2324-4E6E-A396-A8BBF27937A9}">
      <dgm:prSet/>
      <dgm:spPr/>
      <dgm:t>
        <a:bodyPr/>
        <a:lstStyle/>
        <a:p>
          <a:endParaRPr lang="es-EC" sz="2000"/>
        </a:p>
      </dgm:t>
    </dgm:pt>
    <dgm:pt modelId="{A24C2FCA-B46D-4F9B-A39D-C70C112E91E4}" type="pres">
      <dgm:prSet presAssocID="{1494103B-7709-49D5-BBD2-87C029EA0C02}" presName="Name0" presStyleCnt="0">
        <dgm:presLayoutVars>
          <dgm:chMax val="7"/>
          <dgm:chPref val="7"/>
          <dgm:dir/>
        </dgm:presLayoutVars>
      </dgm:prSet>
      <dgm:spPr/>
    </dgm:pt>
    <dgm:pt modelId="{03CF4FAF-BA0F-41A7-92CF-A7A35C8D7BEB}" type="pres">
      <dgm:prSet presAssocID="{1494103B-7709-49D5-BBD2-87C029EA0C02}" presName="Name1" presStyleCnt="0"/>
      <dgm:spPr/>
    </dgm:pt>
    <dgm:pt modelId="{768ACC7C-6071-485F-B761-5BA18C104090}" type="pres">
      <dgm:prSet presAssocID="{1494103B-7709-49D5-BBD2-87C029EA0C02}" presName="cycle" presStyleCnt="0"/>
      <dgm:spPr/>
    </dgm:pt>
    <dgm:pt modelId="{96DFE314-CEC2-42BD-A8FB-A97D3A253773}" type="pres">
      <dgm:prSet presAssocID="{1494103B-7709-49D5-BBD2-87C029EA0C02}" presName="srcNode" presStyleLbl="node1" presStyleIdx="0" presStyleCnt="4"/>
      <dgm:spPr/>
    </dgm:pt>
    <dgm:pt modelId="{52AC8D6F-6A1E-476F-BCEA-51727F63FB77}" type="pres">
      <dgm:prSet presAssocID="{1494103B-7709-49D5-BBD2-87C029EA0C02}" presName="conn" presStyleLbl="parChTrans1D2" presStyleIdx="0" presStyleCnt="1"/>
      <dgm:spPr/>
    </dgm:pt>
    <dgm:pt modelId="{64052307-C78D-4119-9D98-659AD9B10E9F}" type="pres">
      <dgm:prSet presAssocID="{1494103B-7709-49D5-BBD2-87C029EA0C02}" presName="extraNode" presStyleLbl="node1" presStyleIdx="0" presStyleCnt="4"/>
      <dgm:spPr/>
    </dgm:pt>
    <dgm:pt modelId="{111BE6A3-7C02-45EC-9696-1A7BEAC57719}" type="pres">
      <dgm:prSet presAssocID="{1494103B-7709-49D5-BBD2-87C029EA0C02}" presName="dstNode" presStyleLbl="node1" presStyleIdx="0" presStyleCnt="4"/>
      <dgm:spPr/>
    </dgm:pt>
    <dgm:pt modelId="{7374160B-2E9F-4C54-A5E4-D8179E7B81D9}" type="pres">
      <dgm:prSet presAssocID="{5FA94C14-4989-4848-8AFB-37EBA01A60BC}" presName="text_1" presStyleLbl="node1" presStyleIdx="0" presStyleCnt="4">
        <dgm:presLayoutVars>
          <dgm:bulletEnabled val="1"/>
        </dgm:presLayoutVars>
      </dgm:prSet>
      <dgm:spPr/>
    </dgm:pt>
    <dgm:pt modelId="{CBC98D57-0B1B-4D51-8FB9-7CC4CFF4EFE9}" type="pres">
      <dgm:prSet presAssocID="{5FA94C14-4989-4848-8AFB-37EBA01A60BC}" presName="accent_1" presStyleCnt="0"/>
      <dgm:spPr/>
    </dgm:pt>
    <dgm:pt modelId="{A12B60FC-A4E4-436C-A17A-507C4A41328C}" type="pres">
      <dgm:prSet presAssocID="{5FA94C14-4989-4848-8AFB-37EBA01A60BC}" presName="accentRepeatNode" presStyleLbl="solidFgAcc1" presStyleIdx="0" presStyleCnt="4"/>
      <dgm:spPr/>
    </dgm:pt>
    <dgm:pt modelId="{7575BC0C-822E-46A7-A671-75F0C1707843}" type="pres">
      <dgm:prSet presAssocID="{B9681D89-6A4F-4099-881B-CB7DA2C0B7D8}" presName="text_2" presStyleLbl="node1" presStyleIdx="1" presStyleCnt="4">
        <dgm:presLayoutVars>
          <dgm:bulletEnabled val="1"/>
        </dgm:presLayoutVars>
      </dgm:prSet>
      <dgm:spPr/>
    </dgm:pt>
    <dgm:pt modelId="{14CA9DC1-7142-455A-ACD5-742A1F756AA2}" type="pres">
      <dgm:prSet presAssocID="{B9681D89-6A4F-4099-881B-CB7DA2C0B7D8}" presName="accent_2" presStyleCnt="0"/>
      <dgm:spPr/>
    </dgm:pt>
    <dgm:pt modelId="{EF7C2C22-E202-4326-81D3-C17AD95F98BC}" type="pres">
      <dgm:prSet presAssocID="{B9681D89-6A4F-4099-881B-CB7DA2C0B7D8}" presName="accentRepeatNode" presStyleLbl="solidFgAcc1" presStyleIdx="1" presStyleCnt="4"/>
      <dgm:spPr/>
    </dgm:pt>
    <dgm:pt modelId="{1B2F7082-44D4-47CE-96FD-623221AD3579}" type="pres">
      <dgm:prSet presAssocID="{E36F3573-B5EA-4F22-A628-658E538C229D}" presName="text_3" presStyleLbl="node1" presStyleIdx="2" presStyleCnt="4">
        <dgm:presLayoutVars>
          <dgm:bulletEnabled val="1"/>
        </dgm:presLayoutVars>
      </dgm:prSet>
      <dgm:spPr/>
    </dgm:pt>
    <dgm:pt modelId="{B205155A-3EDA-47F3-AB5A-50707442173C}" type="pres">
      <dgm:prSet presAssocID="{E36F3573-B5EA-4F22-A628-658E538C229D}" presName="accent_3" presStyleCnt="0"/>
      <dgm:spPr/>
    </dgm:pt>
    <dgm:pt modelId="{5DCF3AD9-7871-49D0-8F7A-FB52F738A59C}" type="pres">
      <dgm:prSet presAssocID="{E36F3573-B5EA-4F22-A628-658E538C229D}" presName="accentRepeatNode" presStyleLbl="solidFgAcc1" presStyleIdx="2" presStyleCnt="4"/>
      <dgm:spPr/>
    </dgm:pt>
    <dgm:pt modelId="{9EFAED66-E8E3-4E76-A0AF-D36EC5F0D1C8}" type="pres">
      <dgm:prSet presAssocID="{36B22E33-5FFC-47E5-A281-CF740ED9614B}" presName="text_4" presStyleLbl="node1" presStyleIdx="3" presStyleCnt="4">
        <dgm:presLayoutVars>
          <dgm:bulletEnabled val="1"/>
        </dgm:presLayoutVars>
      </dgm:prSet>
      <dgm:spPr/>
    </dgm:pt>
    <dgm:pt modelId="{7D97C944-EAF0-4B8E-9884-2924BBA93743}" type="pres">
      <dgm:prSet presAssocID="{36B22E33-5FFC-47E5-A281-CF740ED9614B}" presName="accent_4" presStyleCnt="0"/>
      <dgm:spPr/>
    </dgm:pt>
    <dgm:pt modelId="{0E61AAF7-7F0D-46C6-8AF8-32BAC7385318}" type="pres">
      <dgm:prSet presAssocID="{36B22E33-5FFC-47E5-A281-CF740ED9614B}" presName="accentRepeatNode" presStyleLbl="solidFgAcc1" presStyleIdx="3" presStyleCnt="4"/>
      <dgm:spPr/>
    </dgm:pt>
  </dgm:ptLst>
  <dgm:cxnLst>
    <dgm:cxn modelId="{AD121E04-2324-4E6E-A396-A8BBF27937A9}" srcId="{E36F3573-B5EA-4F22-A628-658E538C229D}" destId="{47BA884A-CB19-4DC5-B8AD-5D6EB9EFC482}" srcOrd="1" destOrd="0" parTransId="{5E21FC4E-577B-4D44-8F23-1C425A412E76}" sibTransId="{F97388FF-8066-416D-8A0A-4E30C367EBB8}"/>
    <dgm:cxn modelId="{188E2418-FEF5-4B28-BF89-6C921781552B}" srcId="{B9681D89-6A4F-4099-881B-CB7DA2C0B7D8}" destId="{6FDAE081-6D3A-4AED-969B-D2F4484F90FD}" srcOrd="0" destOrd="0" parTransId="{63762F3D-C0BD-4049-9C30-0DE93312A2FD}" sibTransId="{2FC9B80D-006D-4225-A61E-1EDB92959949}"/>
    <dgm:cxn modelId="{B7875224-FABE-4146-BF4D-59FF2D6E2F91}" type="presOf" srcId="{C64A5593-6897-4517-AFFC-C404AB9FD7B4}" destId="{7374160B-2E9F-4C54-A5E4-D8179E7B81D9}" srcOrd="0" destOrd="2" presId="urn:microsoft.com/office/officeart/2008/layout/VerticalCurvedList"/>
    <dgm:cxn modelId="{872A9F2F-91D0-42EE-8479-9818A13508DB}" type="presOf" srcId="{2B8EDBB5-EFF6-4B90-95C4-536C4FE5CFA1}" destId="{1B2F7082-44D4-47CE-96FD-623221AD3579}" srcOrd="0" destOrd="1" presId="urn:microsoft.com/office/officeart/2008/layout/VerticalCurvedList"/>
    <dgm:cxn modelId="{BBD24831-01FD-4E52-8C8A-4C54339A4041}" srcId="{1494103B-7709-49D5-BBD2-87C029EA0C02}" destId="{B9681D89-6A4F-4099-881B-CB7DA2C0B7D8}" srcOrd="1" destOrd="0" parTransId="{BD72D95F-A89D-445B-8ACB-82009A54440C}" sibTransId="{3131B202-8C7F-4EC2-9F59-1126F672FC02}"/>
    <dgm:cxn modelId="{A6222842-ADF4-4C65-87C3-39E5E585E237}" type="presOf" srcId="{826A6931-262F-4155-A02D-A1E70E61646F}" destId="{7374160B-2E9F-4C54-A5E4-D8179E7B81D9}" srcOrd="0" destOrd="1" presId="urn:microsoft.com/office/officeart/2008/layout/VerticalCurvedList"/>
    <dgm:cxn modelId="{7B5A9A6D-DE02-4564-9EFC-FBBA7C54740A}" srcId="{36B22E33-5FFC-47E5-A281-CF740ED9614B}" destId="{4C6DF40C-31B5-44E6-8570-9C5778781008}" srcOrd="0" destOrd="0" parTransId="{924CB0B7-B052-45FE-84B1-E611718C8378}" sibTransId="{D94ABDD6-EB5B-4DB0-88FF-E79BD18DB7D4}"/>
    <dgm:cxn modelId="{6F78B15A-574B-4FD7-A171-F8FF7CA25BB9}" type="presOf" srcId="{4C6DF40C-31B5-44E6-8570-9C5778781008}" destId="{9EFAED66-E8E3-4E76-A0AF-D36EC5F0D1C8}" srcOrd="0" destOrd="1" presId="urn:microsoft.com/office/officeart/2008/layout/VerticalCurvedList"/>
    <dgm:cxn modelId="{48CFAF7F-8620-4EFE-BE4E-6696F4FB2ED8}" srcId="{5FA94C14-4989-4848-8AFB-37EBA01A60BC}" destId="{826A6931-262F-4155-A02D-A1E70E61646F}" srcOrd="0" destOrd="0" parTransId="{61983A50-E098-429C-9761-E8AEC2ED7A0B}" sibTransId="{6B6CAB97-7D43-4606-9280-83BC34E8361F}"/>
    <dgm:cxn modelId="{71C06293-2CCB-45A8-AC93-3C9583C53B39}" type="presOf" srcId="{1494103B-7709-49D5-BBD2-87C029EA0C02}" destId="{A24C2FCA-B46D-4F9B-A39D-C70C112E91E4}" srcOrd="0" destOrd="0" presId="urn:microsoft.com/office/officeart/2008/layout/VerticalCurvedList"/>
    <dgm:cxn modelId="{5D0441A0-38AB-4F36-BF58-96913273E663}" type="presOf" srcId="{6FDAE081-6D3A-4AED-969B-D2F4484F90FD}" destId="{7575BC0C-822E-46A7-A671-75F0C1707843}" srcOrd="0" destOrd="1" presId="urn:microsoft.com/office/officeart/2008/layout/VerticalCurvedList"/>
    <dgm:cxn modelId="{D6FC02B3-0C65-4AD2-A7E3-E4A24D71B5AC}" srcId="{1494103B-7709-49D5-BBD2-87C029EA0C02}" destId="{36B22E33-5FFC-47E5-A281-CF740ED9614B}" srcOrd="3" destOrd="0" parTransId="{1A2340C0-D72F-4114-90AC-51F4564EFA02}" sibTransId="{3DEEE563-2DB3-456B-AFA8-C3B23029244F}"/>
    <dgm:cxn modelId="{B98627BA-6FE0-4623-868B-9BA1B9FC18E2}" type="presOf" srcId="{6B6CAB97-7D43-4606-9280-83BC34E8361F}" destId="{52AC8D6F-6A1E-476F-BCEA-51727F63FB77}" srcOrd="0" destOrd="0" presId="urn:microsoft.com/office/officeart/2008/layout/VerticalCurvedList"/>
    <dgm:cxn modelId="{BF54B5C7-52F1-445E-91AB-83EE7D5D7B4C}" type="presOf" srcId="{E36F3573-B5EA-4F22-A628-658E538C229D}" destId="{1B2F7082-44D4-47CE-96FD-623221AD3579}" srcOrd="0" destOrd="0" presId="urn:microsoft.com/office/officeart/2008/layout/VerticalCurvedList"/>
    <dgm:cxn modelId="{CB0682CB-B405-4E84-A3AA-7FB2EA06E660}" srcId="{E36F3573-B5EA-4F22-A628-658E538C229D}" destId="{2B8EDBB5-EFF6-4B90-95C4-536C4FE5CFA1}" srcOrd="0" destOrd="0" parTransId="{DDDD4110-2777-424F-95ED-5B50B0EDA325}" sibTransId="{6905A858-0152-4949-ADE5-B29FBBF0EF92}"/>
    <dgm:cxn modelId="{BB9AC9CB-AF81-4F47-A373-949750C53420}" type="presOf" srcId="{D2083FA3-A36D-4C3C-849B-87C803D3E800}" destId="{9EFAED66-E8E3-4E76-A0AF-D36EC5F0D1C8}" srcOrd="0" destOrd="2" presId="urn:microsoft.com/office/officeart/2008/layout/VerticalCurvedList"/>
    <dgm:cxn modelId="{58EC80D9-97BF-4D28-9EF2-242C4B5B21D8}" srcId="{1494103B-7709-49D5-BBD2-87C029EA0C02}" destId="{E36F3573-B5EA-4F22-A628-658E538C229D}" srcOrd="2" destOrd="0" parTransId="{FC533031-9418-470D-B0A5-D4A2150861C4}" sibTransId="{56DD5718-7E32-4629-A20D-95734E7E6F0F}"/>
    <dgm:cxn modelId="{D894C1DD-8211-4F2D-A4BE-343503B7AFD0}" srcId="{1494103B-7709-49D5-BBD2-87C029EA0C02}" destId="{5FA94C14-4989-4848-8AFB-37EBA01A60BC}" srcOrd="0" destOrd="0" parTransId="{BE454431-DAF2-4837-AF0A-B7F3892870F7}" sibTransId="{6D3A79DE-EC47-4C69-960D-DB4CA72D54AE}"/>
    <dgm:cxn modelId="{866FF7E0-971F-488C-97B5-EE7E2009A696}" type="presOf" srcId="{36B22E33-5FFC-47E5-A281-CF740ED9614B}" destId="{9EFAED66-E8E3-4E76-A0AF-D36EC5F0D1C8}" srcOrd="0" destOrd="0" presId="urn:microsoft.com/office/officeart/2008/layout/VerticalCurvedList"/>
    <dgm:cxn modelId="{C176B3E1-DC7E-4D14-8F56-7FB4BCED44A0}" srcId="{5FA94C14-4989-4848-8AFB-37EBA01A60BC}" destId="{C64A5593-6897-4517-AFFC-C404AB9FD7B4}" srcOrd="1" destOrd="0" parTransId="{679F4D56-41D5-45D0-89D2-489CCC006BBD}" sibTransId="{91C0438B-13D7-4F2D-A855-D43FE9FC1720}"/>
    <dgm:cxn modelId="{C33DF5E5-67E0-414C-BFE4-C21D1BA156C0}" type="presOf" srcId="{B9681D89-6A4F-4099-881B-CB7DA2C0B7D8}" destId="{7575BC0C-822E-46A7-A671-75F0C1707843}" srcOrd="0" destOrd="0" presId="urn:microsoft.com/office/officeart/2008/layout/VerticalCurvedList"/>
    <dgm:cxn modelId="{9559F1EA-DC71-4407-962C-DDDA70F26004}" type="presOf" srcId="{47BA884A-CB19-4DC5-B8AD-5D6EB9EFC482}" destId="{1B2F7082-44D4-47CE-96FD-623221AD3579}" srcOrd="0" destOrd="2" presId="urn:microsoft.com/office/officeart/2008/layout/VerticalCurvedList"/>
    <dgm:cxn modelId="{0A0BB6F7-A9B6-4F86-ACFE-34D13A47566E}" srcId="{36B22E33-5FFC-47E5-A281-CF740ED9614B}" destId="{D2083FA3-A36D-4C3C-849B-87C803D3E800}" srcOrd="1" destOrd="0" parTransId="{A138EE3A-E42A-42AB-84BC-31C953F9BFB3}" sibTransId="{7F992D4B-40F3-40E0-AC0B-060FD49EFD73}"/>
    <dgm:cxn modelId="{45A1CFFD-A90D-4FBE-8252-2CDE2A2ECD44}" type="presOf" srcId="{5FA94C14-4989-4848-8AFB-37EBA01A60BC}" destId="{7374160B-2E9F-4C54-A5E4-D8179E7B81D9}" srcOrd="0" destOrd="0" presId="urn:microsoft.com/office/officeart/2008/layout/VerticalCurvedList"/>
    <dgm:cxn modelId="{34B9F504-D24D-4BC5-B398-18288B8A08E2}" type="presParOf" srcId="{A24C2FCA-B46D-4F9B-A39D-C70C112E91E4}" destId="{03CF4FAF-BA0F-41A7-92CF-A7A35C8D7BEB}" srcOrd="0" destOrd="0" presId="urn:microsoft.com/office/officeart/2008/layout/VerticalCurvedList"/>
    <dgm:cxn modelId="{82E64202-4136-49C3-A9EB-AB2646A82328}" type="presParOf" srcId="{03CF4FAF-BA0F-41A7-92CF-A7A35C8D7BEB}" destId="{768ACC7C-6071-485F-B761-5BA18C104090}" srcOrd="0" destOrd="0" presId="urn:microsoft.com/office/officeart/2008/layout/VerticalCurvedList"/>
    <dgm:cxn modelId="{771E9664-909B-432E-A89C-1C57FD5751CE}" type="presParOf" srcId="{768ACC7C-6071-485F-B761-5BA18C104090}" destId="{96DFE314-CEC2-42BD-A8FB-A97D3A253773}" srcOrd="0" destOrd="0" presId="urn:microsoft.com/office/officeart/2008/layout/VerticalCurvedList"/>
    <dgm:cxn modelId="{6F3FAC7C-3608-4105-AAEA-673C18B0B435}" type="presParOf" srcId="{768ACC7C-6071-485F-B761-5BA18C104090}" destId="{52AC8D6F-6A1E-476F-BCEA-51727F63FB77}" srcOrd="1" destOrd="0" presId="urn:microsoft.com/office/officeart/2008/layout/VerticalCurvedList"/>
    <dgm:cxn modelId="{543EDDAA-D9AC-4B32-B621-416F4D0B7FC3}" type="presParOf" srcId="{768ACC7C-6071-485F-B761-5BA18C104090}" destId="{64052307-C78D-4119-9D98-659AD9B10E9F}" srcOrd="2" destOrd="0" presId="urn:microsoft.com/office/officeart/2008/layout/VerticalCurvedList"/>
    <dgm:cxn modelId="{9012CC84-3A9B-4C4E-8071-EFE969A8BB36}" type="presParOf" srcId="{768ACC7C-6071-485F-B761-5BA18C104090}" destId="{111BE6A3-7C02-45EC-9696-1A7BEAC57719}" srcOrd="3" destOrd="0" presId="urn:microsoft.com/office/officeart/2008/layout/VerticalCurvedList"/>
    <dgm:cxn modelId="{6D06B5A1-E712-4FB9-80C0-6208FD1553EA}" type="presParOf" srcId="{03CF4FAF-BA0F-41A7-92CF-A7A35C8D7BEB}" destId="{7374160B-2E9F-4C54-A5E4-D8179E7B81D9}" srcOrd="1" destOrd="0" presId="urn:microsoft.com/office/officeart/2008/layout/VerticalCurvedList"/>
    <dgm:cxn modelId="{29784137-3AE2-4D5C-8871-26A8634629ED}" type="presParOf" srcId="{03CF4FAF-BA0F-41A7-92CF-A7A35C8D7BEB}" destId="{CBC98D57-0B1B-4D51-8FB9-7CC4CFF4EFE9}" srcOrd="2" destOrd="0" presId="urn:microsoft.com/office/officeart/2008/layout/VerticalCurvedList"/>
    <dgm:cxn modelId="{F838986E-64FE-4F70-9CD9-BAF4154E707C}" type="presParOf" srcId="{CBC98D57-0B1B-4D51-8FB9-7CC4CFF4EFE9}" destId="{A12B60FC-A4E4-436C-A17A-507C4A41328C}" srcOrd="0" destOrd="0" presId="urn:microsoft.com/office/officeart/2008/layout/VerticalCurvedList"/>
    <dgm:cxn modelId="{270FEC13-DB20-4EB7-9562-F60EBE229CB4}" type="presParOf" srcId="{03CF4FAF-BA0F-41A7-92CF-A7A35C8D7BEB}" destId="{7575BC0C-822E-46A7-A671-75F0C1707843}" srcOrd="3" destOrd="0" presId="urn:microsoft.com/office/officeart/2008/layout/VerticalCurvedList"/>
    <dgm:cxn modelId="{83D6D99D-5528-4E53-8283-D56585CE374A}" type="presParOf" srcId="{03CF4FAF-BA0F-41A7-92CF-A7A35C8D7BEB}" destId="{14CA9DC1-7142-455A-ACD5-742A1F756AA2}" srcOrd="4" destOrd="0" presId="urn:microsoft.com/office/officeart/2008/layout/VerticalCurvedList"/>
    <dgm:cxn modelId="{D3AB80E4-608D-4A87-876F-17DB50829FC4}" type="presParOf" srcId="{14CA9DC1-7142-455A-ACD5-742A1F756AA2}" destId="{EF7C2C22-E202-4326-81D3-C17AD95F98BC}" srcOrd="0" destOrd="0" presId="urn:microsoft.com/office/officeart/2008/layout/VerticalCurvedList"/>
    <dgm:cxn modelId="{9B81F759-52D3-4A17-8527-64F868D9AED5}" type="presParOf" srcId="{03CF4FAF-BA0F-41A7-92CF-A7A35C8D7BEB}" destId="{1B2F7082-44D4-47CE-96FD-623221AD3579}" srcOrd="5" destOrd="0" presId="urn:microsoft.com/office/officeart/2008/layout/VerticalCurvedList"/>
    <dgm:cxn modelId="{8236041E-1C3D-4CC7-8A4B-E2B6BB73A158}" type="presParOf" srcId="{03CF4FAF-BA0F-41A7-92CF-A7A35C8D7BEB}" destId="{B205155A-3EDA-47F3-AB5A-50707442173C}" srcOrd="6" destOrd="0" presId="urn:microsoft.com/office/officeart/2008/layout/VerticalCurvedList"/>
    <dgm:cxn modelId="{30FC3B5B-2677-4456-8947-4FDFF924AF47}" type="presParOf" srcId="{B205155A-3EDA-47F3-AB5A-50707442173C}" destId="{5DCF3AD9-7871-49D0-8F7A-FB52F738A59C}" srcOrd="0" destOrd="0" presId="urn:microsoft.com/office/officeart/2008/layout/VerticalCurvedList"/>
    <dgm:cxn modelId="{DB9A008C-2969-49B4-9699-51F079BB0B7D}" type="presParOf" srcId="{03CF4FAF-BA0F-41A7-92CF-A7A35C8D7BEB}" destId="{9EFAED66-E8E3-4E76-A0AF-D36EC5F0D1C8}" srcOrd="7" destOrd="0" presId="urn:microsoft.com/office/officeart/2008/layout/VerticalCurvedList"/>
    <dgm:cxn modelId="{095873C9-BB9E-4B88-B1D6-325EAF26B05A}" type="presParOf" srcId="{03CF4FAF-BA0F-41A7-92CF-A7A35C8D7BEB}" destId="{7D97C944-EAF0-4B8E-9884-2924BBA93743}" srcOrd="8" destOrd="0" presId="urn:microsoft.com/office/officeart/2008/layout/VerticalCurvedList"/>
    <dgm:cxn modelId="{C07B5DF8-CD4D-45E4-A66D-1D87B312FD84}" type="presParOf" srcId="{7D97C944-EAF0-4B8E-9884-2924BBA93743}" destId="{0E61AAF7-7F0D-46C6-8AF8-32BAC73853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4EA33-C630-44DE-B9DE-1DC6D7025666}">
      <dsp:nvSpPr>
        <dsp:cNvPr id="0" name=""/>
        <dsp:cNvSpPr/>
      </dsp:nvSpPr>
      <dsp:spPr>
        <a:xfrm rot="10800000">
          <a:off x="1665440" y="505"/>
          <a:ext cx="5522622" cy="1097614"/>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018" tIns="41910" rIns="78232" bIns="41910" numCol="1" spcCol="1270" anchor="ctr" anchorCtr="0">
          <a:noAutofit/>
        </a:bodyPr>
        <a:lstStyle/>
        <a:p>
          <a:pPr marL="0" lvl="0" indent="0" algn="ctr" defTabSz="488950">
            <a:lnSpc>
              <a:spcPct val="90000"/>
            </a:lnSpc>
            <a:spcBef>
              <a:spcPct val="0"/>
            </a:spcBef>
            <a:spcAft>
              <a:spcPct val="35000"/>
            </a:spcAft>
            <a:buNone/>
          </a:pPr>
          <a:r>
            <a:rPr lang="es-EC" sz="1100" kern="1200" dirty="0"/>
            <a:t>Personal del área de </a:t>
          </a:r>
          <a:r>
            <a:rPr lang="es-EC" sz="1100" kern="1200" dirty="0" err="1"/>
            <a:t>Neonatologia</a:t>
          </a:r>
          <a:r>
            <a:rPr lang="es-EC" sz="1100" kern="1200" dirty="0"/>
            <a:t>: 101 Trabajadores</a:t>
          </a:r>
        </a:p>
        <a:p>
          <a:pPr marL="0" lvl="0" indent="0" algn="ctr" defTabSz="488950">
            <a:lnSpc>
              <a:spcPct val="90000"/>
            </a:lnSpc>
            <a:spcBef>
              <a:spcPct val="0"/>
            </a:spcBef>
            <a:spcAft>
              <a:spcPct val="35000"/>
            </a:spcAft>
            <a:buNone/>
          </a:pPr>
          <a:r>
            <a:rPr lang="es-EC" sz="1100" kern="1200" dirty="0"/>
            <a:t>Médicos y posgradistas, enfermeras, auxiliares de enfermería</a:t>
          </a:r>
        </a:p>
      </dsp:txBody>
      <dsp:txXfrm rot="10800000">
        <a:off x="1939843" y="505"/>
        <a:ext cx="5248219" cy="1097614"/>
      </dsp:txXfrm>
    </dsp:sp>
    <dsp:sp modelId="{60E2101C-0759-44E5-88AA-40E18CC19A39}">
      <dsp:nvSpPr>
        <dsp:cNvPr id="0" name=""/>
        <dsp:cNvSpPr/>
      </dsp:nvSpPr>
      <dsp:spPr>
        <a:xfrm>
          <a:off x="1116632" y="505"/>
          <a:ext cx="1097614" cy="1097614"/>
        </a:xfrm>
        <a:prstGeom prst="ellipse">
          <a:avLst/>
        </a:prstGeom>
        <a:blipFill rotWithShape="1">
          <a:blip xmlns:r="http://schemas.openxmlformats.org/officeDocument/2006/relationships" r:embed="rId1"/>
          <a:srcRect/>
          <a:stretch>
            <a:fillRect l="-39000" r="-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3BC6A7B-0AD8-44BA-B8DF-2D2862AB7E6D}">
      <dsp:nvSpPr>
        <dsp:cNvPr id="0" name=""/>
        <dsp:cNvSpPr/>
      </dsp:nvSpPr>
      <dsp:spPr>
        <a:xfrm rot="10800000">
          <a:off x="1665440" y="1425766"/>
          <a:ext cx="5522622" cy="1097614"/>
        </a:xfrm>
        <a:prstGeom prst="homePlat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018" tIns="41910" rIns="78232" bIns="41910" numCol="1" spcCol="1270" anchor="ctr" anchorCtr="0">
          <a:noAutofit/>
        </a:bodyPr>
        <a:lstStyle/>
        <a:p>
          <a:pPr marL="0" lvl="0" indent="0" algn="ctr" defTabSz="488950">
            <a:lnSpc>
              <a:spcPct val="90000"/>
            </a:lnSpc>
            <a:spcBef>
              <a:spcPct val="0"/>
            </a:spcBef>
            <a:spcAft>
              <a:spcPct val="35000"/>
            </a:spcAft>
            <a:buNone/>
          </a:pPr>
          <a:r>
            <a:rPr lang="es-EC" sz="1100" kern="1200"/>
            <a:t>Áreas:</a:t>
          </a:r>
        </a:p>
        <a:p>
          <a:pPr marL="0" lvl="0" indent="0" algn="ctr" defTabSz="488950">
            <a:lnSpc>
              <a:spcPct val="90000"/>
            </a:lnSpc>
            <a:spcBef>
              <a:spcPct val="0"/>
            </a:spcBef>
            <a:spcAft>
              <a:spcPct val="35000"/>
            </a:spcAft>
            <a:buNone/>
          </a:pPr>
          <a:r>
            <a:rPr lang="es-EC" sz="1100" kern="1200"/>
            <a:t>Oficina</a:t>
          </a:r>
        </a:p>
        <a:p>
          <a:pPr marL="0" lvl="0" indent="0" algn="ctr" defTabSz="488950">
            <a:lnSpc>
              <a:spcPct val="90000"/>
            </a:lnSpc>
            <a:spcBef>
              <a:spcPct val="0"/>
            </a:spcBef>
            <a:spcAft>
              <a:spcPct val="35000"/>
            </a:spcAft>
            <a:buNone/>
          </a:pPr>
          <a:r>
            <a:rPr lang="es-EC" sz="1100" kern="1200"/>
            <a:t>Estación de enfermería</a:t>
          </a:r>
        </a:p>
        <a:p>
          <a:pPr marL="0" lvl="0" indent="0" algn="ctr" defTabSz="488950">
            <a:lnSpc>
              <a:spcPct val="90000"/>
            </a:lnSpc>
            <a:spcBef>
              <a:spcPct val="0"/>
            </a:spcBef>
            <a:spcAft>
              <a:spcPct val="35000"/>
            </a:spcAft>
            <a:buNone/>
          </a:pPr>
          <a:r>
            <a:rPr lang="es-EC" sz="1100" kern="1200"/>
            <a:t>Cuidados Intermedios: Sala de postquirúrgicos(204), sala 1, 2 y 3</a:t>
          </a:r>
        </a:p>
        <a:p>
          <a:pPr marL="0" lvl="0" indent="0" algn="ctr" defTabSz="488950">
            <a:lnSpc>
              <a:spcPct val="90000"/>
            </a:lnSpc>
            <a:spcBef>
              <a:spcPct val="0"/>
            </a:spcBef>
            <a:spcAft>
              <a:spcPct val="35000"/>
            </a:spcAft>
            <a:buNone/>
          </a:pPr>
          <a:r>
            <a:rPr lang="es-EC" sz="1100" kern="1200"/>
            <a:t>Cuidados Intensivos: Sala 1 y 2</a:t>
          </a:r>
          <a:endParaRPr lang="es-EC" sz="1100" kern="1200" dirty="0"/>
        </a:p>
      </dsp:txBody>
      <dsp:txXfrm rot="10800000">
        <a:off x="1939843" y="1425766"/>
        <a:ext cx="5248219" cy="1097614"/>
      </dsp:txXfrm>
    </dsp:sp>
    <dsp:sp modelId="{CF8C02FB-57D7-46A4-9B2C-D673B1439D29}">
      <dsp:nvSpPr>
        <dsp:cNvPr id="0" name=""/>
        <dsp:cNvSpPr/>
      </dsp:nvSpPr>
      <dsp:spPr>
        <a:xfrm>
          <a:off x="1116632" y="1425766"/>
          <a:ext cx="1097614" cy="1097614"/>
        </a:xfrm>
        <a:prstGeom prst="ellipse">
          <a:avLst/>
        </a:prstGeom>
        <a:solidFill>
          <a:schemeClr val="accent4">
            <a:tint val="50000"/>
            <a:hueOff val="5394097"/>
            <a:satOff val="-25103"/>
            <a:lumOff val="-1101"/>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5171E69-38FC-45DC-AE7C-A6BFF1178633}">
      <dsp:nvSpPr>
        <dsp:cNvPr id="0" name=""/>
        <dsp:cNvSpPr/>
      </dsp:nvSpPr>
      <dsp:spPr>
        <a:xfrm rot="10800000">
          <a:off x="1665440" y="2851027"/>
          <a:ext cx="5522622" cy="1097614"/>
        </a:xfrm>
        <a:prstGeom prst="homePlat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018" tIns="41910" rIns="78232" bIns="41910" numCol="1" spcCol="1270" anchor="ctr" anchorCtr="0">
          <a:noAutofit/>
        </a:bodyPr>
        <a:lstStyle/>
        <a:p>
          <a:pPr marL="0" lvl="0" indent="0" algn="ctr" defTabSz="488950">
            <a:lnSpc>
              <a:spcPct val="90000"/>
            </a:lnSpc>
            <a:spcBef>
              <a:spcPct val="0"/>
            </a:spcBef>
            <a:spcAft>
              <a:spcPct val="35000"/>
            </a:spcAft>
            <a:buNone/>
          </a:pPr>
          <a:r>
            <a:rPr lang="es-EC" sz="1100" kern="1200" dirty="0"/>
            <a:t>Tipo de Ruido: Fluctuante aleatorio</a:t>
          </a:r>
        </a:p>
      </dsp:txBody>
      <dsp:txXfrm rot="10800000">
        <a:off x="1939843" y="2851027"/>
        <a:ext cx="5248219" cy="1097614"/>
      </dsp:txXfrm>
    </dsp:sp>
    <dsp:sp modelId="{9F407A41-7DB2-4B02-9F2A-95682591957B}">
      <dsp:nvSpPr>
        <dsp:cNvPr id="0" name=""/>
        <dsp:cNvSpPr/>
      </dsp:nvSpPr>
      <dsp:spPr>
        <a:xfrm>
          <a:off x="1116632" y="2851027"/>
          <a:ext cx="1097614" cy="1097614"/>
        </a:xfrm>
        <a:prstGeom prst="ellipse">
          <a:avLst/>
        </a:prstGeom>
        <a:blipFill rotWithShape="1">
          <a:blip xmlns:r="http://schemas.openxmlformats.org/officeDocument/2006/relationships" r:embed="rId2"/>
          <a:srcRect/>
          <a:stretch>
            <a:fillRect l="-31000" r="-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C8D6F-6A1E-476F-BCEA-51727F63FB77}">
      <dsp:nvSpPr>
        <dsp:cNvPr id="0" name=""/>
        <dsp:cNvSpPr/>
      </dsp:nvSpPr>
      <dsp:spPr>
        <a:xfrm>
          <a:off x="-6112872" y="-935265"/>
          <a:ext cx="7276728" cy="7276728"/>
        </a:xfrm>
        <a:prstGeom prst="blockArc">
          <a:avLst>
            <a:gd name="adj1" fmla="val 18900000"/>
            <a:gd name="adj2" fmla="val 2700000"/>
            <a:gd name="adj3" fmla="val 29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4160B-2E9F-4C54-A5E4-D8179E7B81D9}">
      <dsp:nvSpPr>
        <dsp:cNvPr id="0" name=""/>
        <dsp:cNvSpPr/>
      </dsp:nvSpPr>
      <dsp:spPr>
        <a:xfrm>
          <a:off x="609120" y="415628"/>
          <a:ext cx="9830094" cy="83168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153" tIns="35560" rIns="35560" bIns="35560" numCol="1" spcCol="1270" anchor="t" anchorCtr="0">
          <a:noAutofit/>
        </a:bodyPr>
        <a:lstStyle/>
        <a:p>
          <a:pPr marL="0" lvl="0" indent="0" algn="l" defTabSz="622300">
            <a:lnSpc>
              <a:spcPct val="90000"/>
            </a:lnSpc>
            <a:spcBef>
              <a:spcPct val="0"/>
            </a:spcBef>
            <a:spcAft>
              <a:spcPct val="35000"/>
            </a:spcAft>
            <a:buNone/>
          </a:pPr>
          <a:r>
            <a:rPr lang="es-EC" sz="1400" kern="1200" dirty="0"/>
            <a:t>Inclusión</a:t>
          </a:r>
        </a:p>
        <a:p>
          <a:pPr marL="57150" lvl="1" indent="-57150" algn="l" defTabSz="444500">
            <a:lnSpc>
              <a:spcPct val="90000"/>
            </a:lnSpc>
            <a:spcBef>
              <a:spcPct val="0"/>
            </a:spcBef>
            <a:spcAft>
              <a:spcPct val="15000"/>
            </a:spcAft>
            <a:buChar char="•"/>
          </a:pPr>
          <a:r>
            <a:rPr lang="es-EC" sz="1000" kern="1200" dirty="0"/>
            <a:t>Áreas donde los neonatos están al cuidado del personal</a:t>
          </a:r>
        </a:p>
        <a:p>
          <a:pPr marL="57150" lvl="1" indent="-57150" algn="l" defTabSz="444500">
            <a:lnSpc>
              <a:spcPct val="90000"/>
            </a:lnSpc>
            <a:spcBef>
              <a:spcPct val="0"/>
            </a:spcBef>
            <a:spcAft>
              <a:spcPct val="15000"/>
            </a:spcAft>
            <a:buChar char="•"/>
          </a:pPr>
          <a:r>
            <a:rPr lang="es-EC" sz="1000" kern="1200" dirty="0"/>
            <a:t>Personal que trabaja en el área de neonatología</a:t>
          </a:r>
        </a:p>
      </dsp:txBody>
      <dsp:txXfrm>
        <a:off x="609120" y="415628"/>
        <a:ext cx="9830094" cy="831689"/>
      </dsp:txXfrm>
    </dsp:sp>
    <dsp:sp modelId="{A12B60FC-A4E4-436C-A17A-507C4A41328C}">
      <dsp:nvSpPr>
        <dsp:cNvPr id="0" name=""/>
        <dsp:cNvSpPr/>
      </dsp:nvSpPr>
      <dsp:spPr>
        <a:xfrm>
          <a:off x="89314" y="311667"/>
          <a:ext cx="1039611" cy="103961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575BC0C-822E-46A7-A671-75F0C1707843}">
      <dsp:nvSpPr>
        <dsp:cNvPr id="0" name=""/>
        <dsp:cNvSpPr/>
      </dsp:nvSpPr>
      <dsp:spPr>
        <a:xfrm>
          <a:off x="1085947" y="1663378"/>
          <a:ext cx="9353267" cy="831689"/>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153" tIns="35560" rIns="35560" bIns="35560" numCol="1" spcCol="1270" anchor="t" anchorCtr="0">
          <a:noAutofit/>
        </a:bodyPr>
        <a:lstStyle/>
        <a:p>
          <a:pPr marL="0" lvl="0" indent="0" algn="l" defTabSz="622300">
            <a:lnSpc>
              <a:spcPct val="90000"/>
            </a:lnSpc>
            <a:spcBef>
              <a:spcPct val="0"/>
            </a:spcBef>
            <a:spcAft>
              <a:spcPct val="35000"/>
            </a:spcAft>
            <a:buNone/>
          </a:pPr>
          <a:r>
            <a:rPr lang="es-EC" sz="1400" kern="1200" dirty="0"/>
            <a:t>Exclusión</a:t>
          </a:r>
        </a:p>
        <a:p>
          <a:pPr marL="57150" lvl="1" indent="-57150" algn="l" defTabSz="444500">
            <a:lnSpc>
              <a:spcPct val="90000"/>
            </a:lnSpc>
            <a:spcBef>
              <a:spcPct val="0"/>
            </a:spcBef>
            <a:spcAft>
              <a:spcPct val="15000"/>
            </a:spcAft>
            <a:buChar char="•"/>
          </a:pPr>
          <a:r>
            <a:rPr lang="es-EC" sz="1000" kern="1200" dirty="0"/>
            <a:t>Áreas compartidas con el servicio de Ginecología y anestesiología ( sala de parto, centro obstétrico, salas generales, quirófanos)</a:t>
          </a:r>
        </a:p>
      </dsp:txBody>
      <dsp:txXfrm>
        <a:off x="1085947" y="1663378"/>
        <a:ext cx="9353267" cy="831689"/>
      </dsp:txXfrm>
    </dsp:sp>
    <dsp:sp modelId="{EF7C2C22-E202-4326-81D3-C17AD95F98BC}">
      <dsp:nvSpPr>
        <dsp:cNvPr id="0" name=""/>
        <dsp:cNvSpPr/>
      </dsp:nvSpPr>
      <dsp:spPr>
        <a:xfrm>
          <a:off x="566141" y="1559417"/>
          <a:ext cx="1039611" cy="103961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2F7082-44D4-47CE-96FD-623221AD3579}">
      <dsp:nvSpPr>
        <dsp:cNvPr id="0" name=""/>
        <dsp:cNvSpPr/>
      </dsp:nvSpPr>
      <dsp:spPr>
        <a:xfrm>
          <a:off x="1085947" y="2911128"/>
          <a:ext cx="9353267" cy="831689"/>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153" tIns="35560" rIns="35560" bIns="35560" numCol="1" spcCol="1270" anchor="t" anchorCtr="0">
          <a:noAutofit/>
        </a:bodyPr>
        <a:lstStyle/>
        <a:p>
          <a:pPr marL="0" lvl="0" indent="0" algn="l" defTabSz="622300">
            <a:lnSpc>
              <a:spcPct val="90000"/>
            </a:lnSpc>
            <a:spcBef>
              <a:spcPct val="0"/>
            </a:spcBef>
            <a:spcAft>
              <a:spcPct val="35000"/>
            </a:spcAft>
            <a:buNone/>
          </a:pPr>
          <a:r>
            <a:rPr lang="es-EC" sz="1400" kern="1200" dirty="0"/>
            <a:t>Limitaciones</a:t>
          </a:r>
        </a:p>
        <a:p>
          <a:pPr marL="57150" lvl="1" indent="-57150" algn="l" defTabSz="444500">
            <a:lnSpc>
              <a:spcPct val="90000"/>
            </a:lnSpc>
            <a:spcBef>
              <a:spcPct val="0"/>
            </a:spcBef>
            <a:spcAft>
              <a:spcPct val="15000"/>
            </a:spcAft>
            <a:buChar char="•"/>
          </a:pPr>
          <a:r>
            <a:rPr lang="es-EC" sz="1000" kern="1200" dirty="0"/>
            <a:t>Adecuada Colocación del Sonómetro</a:t>
          </a:r>
        </a:p>
        <a:p>
          <a:pPr marL="57150" lvl="1" indent="-57150" algn="l" defTabSz="444500">
            <a:lnSpc>
              <a:spcPct val="90000"/>
            </a:lnSpc>
            <a:spcBef>
              <a:spcPct val="0"/>
            </a:spcBef>
            <a:spcAft>
              <a:spcPct val="15000"/>
            </a:spcAft>
            <a:buChar char="•"/>
          </a:pPr>
          <a:r>
            <a:rPr lang="es-EC" sz="1000" kern="1200" dirty="0"/>
            <a:t>Horarios rotativos (160 horas mensuales)</a:t>
          </a:r>
        </a:p>
      </dsp:txBody>
      <dsp:txXfrm>
        <a:off x="1085947" y="2911128"/>
        <a:ext cx="9353267" cy="831689"/>
      </dsp:txXfrm>
    </dsp:sp>
    <dsp:sp modelId="{5DCF3AD9-7871-49D0-8F7A-FB52F738A59C}">
      <dsp:nvSpPr>
        <dsp:cNvPr id="0" name=""/>
        <dsp:cNvSpPr/>
      </dsp:nvSpPr>
      <dsp:spPr>
        <a:xfrm>
          <a:off x="566141" y="2807167"/>
          <a:ext cx="1039611" cy="103961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0">
          <a:scrgbClr r="0" g="0" b="0"/>
        </a:effectRef>
        <a:fontRef idx="minor"/>
      </dsp:style>
    </dsp:sp>
    <dsp:sp modelId="{9EFAED66-E8E3-4E76-A0AF-D36EC5F0D1C8}">
      <dsp:nvSpPr>
        <dsp:cNvPr id="0" name=""/>
        <dsp:cNvSpPr/>
      </dsp:nvSpPr>
      <dsp:spPr>
        <a:xfrm>
          <a:off x="609120" y="4158879"/>
          <a:ext cx="9830094" cy="831689"/>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153" tIns="35560" rIns="35560" bIns="35560" numCol="1" spcCol="1270" anchor="t" anchorCtr="0">
          <a:noAutofit/>
        </a:bodyPr>
        <a:lstStyle/>
        <a:p>
          <a:pPr marL="0" lvl="0" indent="0" algn="l" defTabSz="622300">
            <a:lnSpc>
              <a:spcPct val="90000"/>
            </a:lnSpc>
            <a:spcBef>
              <a:spcPct val="0"/>
            </a:spcBef>
            <a:spcAft>
              <a:spcPct val="35000"/>
            </a:spcAft>
            <a:buNone/>
          </a:pPr>
          <a:r>
            <a:rPr lang="es-EC" sz="1400" kern="1200" dirty="0"/>
            <a:t>Toma de Datos</a:t>
          </a:r>
        </a:p>
        <a:p>
          <a:pPr marL="57150" lvl="1" indent="-57150" algn="l" defTabSz="444500">
            <a:lnSpc>
              <a:spcPct val="90000"/>
            </a:lnSpc>
            <a:spcBef>
              <a:spcPct val="0"/>
            </a:spcBef>
            <a:spcAft>
              <a:spcPct val="15000"/>
            </a:spcAft>
            <a:buChar char="•"/>
          </a:pPr>
          <a:r>
            <a:rPr lang="es-EC" sz="1000" kern="1200" dirty="0"/>
            <a:t>Norma técnica Ecuatoriana : </a:t>
          </a:r>
          <a:r>
            <a:rPr lang="es-ES_tradnl" sz="1000" kern="1200" dirty="0"/>
            <a:t>reconocimiento inicial para determinar los puntos de muestreo, la medición en los sitios  determinados, procesamiento de la información recolectada y la elaboración del informe</a:t>
          </a:r>
          <a:endParaRPr lang="es-EC" sz="1000" kern="1200" dirty="0"/>
        </a:p>
        <a:p>
          <a:pPr marL="57150" lvl="1" indent="-57150" algn="l" defTabSz="444500">
            <a:lnSpc>
              <a:spcPct val="90000"/>
            </a:lnSpc>
            <a:spcBef>
              <a:spcPct val="0"/>
            </a:spcBef>
            <a:spcAft>
              <a:spcPct val="15000"/>
            </a:spcAft>
            <a:buChar char="•"/>
          </a:pPr>
          <a:r>
            <a:rPr lang="es-EC" sz="1000" kern="1200" dirty="0"/>
            <a:t>Medición en 24 horas, 3 días en cada sala.</a:t>
          </a:r>
        </a:p>
      </dsp:txBody>
      <dsp:txXfrm>
        <a:off x="609120" y="4158879"/>
        <a:ext cx="9830094" cy="831689"/>
      </dsp:txXfrm>
    </dsp:sp>
    <dsp:sp modelId="{0E61AAF7-7F0D-46C6-8AF8-32BAC7385318}">
      <dsp:nvSpPr>
        <dsp:cNvPr id="0" name=""/>
        <dsp:cNvSpPr/>
      </dsp:nvSpPr>
      <dsp:spPr>
        <a:xfrm>
          <a:off x="89314" y="4054918"/>
          <a:ext cx="1039611" cy="103961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29/3/2021</a:t>
            </a:fld>
            <a:endParaRPr lang="es-EC"/>
          </a:p>
        </p:txBody>
      </p:sp>
      <p:sp>
        <p:nvSpPr>
          <p:cNvPr id="4" name="Marcador de pie de página 3">
            <a:extLst>
              <a:ext uri="{FF2B5EF4-FFF2-40B4-BE49-F238E27FC236}">
                <a16:creationId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dirty="0"/>
              <a:t>Haga clic para modificar el estilo de título del patrón</a:t>
            </a:r>
            <a:endParaRPr lang="es-EC" dirty="0"/>
          </a:p>
        </p:txBody>
      </p:sp>
      <p:sp>
        <p:nvSpPr>
          <p:cNvPr id="3" name="Subtítulo 2">
            <a:extLst>
              <a:ext uri="{FF2B5EF4-FFF2-40B4-BE49-F238E27FC236}">
                <a16:creationId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sp>
        <p:nvSpPr>
          <p:cNvPr id="4" name="Marcador de fecha 3">
            <a:extLst>
              <a:ext uri="{FF2B5EF4-FFF2-40B4-BE49-F238E27FC236}">
                <a16:creationId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6" name="Marcador de pie de página 5">
            <a:extLst>
              <a:ext uri="{FF2B5EF4-FFF2-40B4-BE49-F238E27FC236}">
                <a16:creationId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8" name="Marcador de pie de página 7">
            <a:extLst>
              <a:ext uri="{FF2B5EF4-FFF2-40B4-BE49-F238E27FC236}">
                <a16:creationId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4" name="Marcador de pie de página 3">
            <a:extLst>
              <a:ext uri="{FF2B5EF4-FFF2-40B4-BE49-F238E27FC236}">
                <a16:creationId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3" name="Marcador de pie de página 2">
            <a:extLst>
              <a:ext uri="{FF2B5EF4-FFF2-40B4-BE49-F238E27FC236}">
                <a16:creationId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6" name="Marcador de pie de página 5">
            <a:extLst>
              <a:ext uri="{FF2B5EF4-FFF2-40B4-BE49-F238E27FC236}">
                <a16:creationId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29/3/2021</a:t>
            </a:fld>
            <a:endParaRPr lang="es-EC"/>
          </a:p>
        </p:txBody>
      </p:sp>
      <p:sp>
        <p:nvSpPr>
          <p:cNvPr id="6" name="Marcador de pie de página 5">
            <a:extLst>
              <a:ext uri="{FF2B5EF4-FFF2-40B4-BE49-F238E27FC236}">
                <a16:creationId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29/3/2021</a:t>
            </a:fld>
            <a:endParaRPr lang="es-EC"/>
          </a:p>
        </p:txBody>
      </p:sp>
      <p:sp>
        <p:nvSpPr>
          <p:cNvPr id="5" name="Marcador de pie de página 4">
            <a:extLst>
              <a:ext uri="{FF2B5EF4-FFF2-40B4-BE49-F238E27FC236}">
                <a16:creationId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F754A28-35A6-445A-8FA3-4A7C61FED230}"/>
              </a:ext>
            </a:extLst>
          </p:cNvPr>
          <p:cNvSpPr>
            <a:spLocks noGrp="1"/>
          </p:cNvSpPr>
          <p:nvPr>
            <p:ph type="ctrTitle"/>
          </p:nvPr>
        </p:nvSpPr>
        <p:spPr>
          <a:xfrm>
            <a:off x="866335" y="964096"/>
            <a:ext cx="8404273" cy="2792511"/>
          </a:xfrm>
        </p:spPr>
        <p:txBody>
          <a:bodyPr>
            <a:normAutofit/>
          </a:bodyPr>
          <a:lstStyle/>
          <a:p>
            <a:pPr>
              <a:lnSpc>
                <a:spcPct val="150000"/>
              </a:lnSpc>
            </a:pPr>
            <a:r>
              <a:rPr lang="es-EC" sz="2400" b="1" dirty="0">
                <a:effectLst/>
                <a:latin typeface="Arial" panose="020B0604020202020204" pitchFamily="34" charset="0"/>
                <a:ea typeface="SimSun" panose="02010600030101010101" pitchFamily="2" charset="-122"/>
              </a:rPr>
              <a:t>Exposición Laboral al ruido en el área de Neonatología del Hospital Gineco-obtétrico Isidro Ayora en la ciudad de Quito-Ecuador, en el periodo de enero-marzo 2021</a:t>
            </a:r>
            <a:endParaRPr lang="es-EC" sz="8000" dirty="0"/>
          </a:p>
        </p:txBody>
      </p:sp>
      <p:sp>
        <p:nvSpPr>
          <p:cNvPr id="7" name="Subtítulo 6">
            <a:extLst>
              <a:ext uri="{FF2B5EF4-FFF2-40B4-BE49-F238E27FC236}">
                <a16:creationId xmlns:a16="http://schemas.microsoft.com/office/drawing/2014/main" id="{528DF979-8C79-4644-A713-EBAD71E33446}"/>
              </a:ext>
            </a:extLst>
          </p:cNvPr>
          <p:cNvSpPr>
            <a:spLocks noGrp="1"/>
          </p:cNvSpPr>
          <p:nvPr>
            <p:ph type="subTitle" idx="1"/>
          </p:nvPr>
        </p:nvSpPr>
        <p:spPr>
          <a:xfrm>
            <a:off x="4015409" y="4238142"/>
            <a:ext cx="5088834" cy="1655762"/>
          </a:xfrm>
        </p:spPr>
        <p:txBody>
          <a:bodyPr/>
          <a:lstStyle/>
          <a:p>
            <a:r>
              <a:rPr lang="es-EC" dirty="0"/>
              <a:t>Maestrante: Karla Patricia Engel Arrieta</a:t>
            </a:r>
          </a:p>
          <a:p>
            <a:r>
              <a:rPr lang="es-EC" dirty="0"/>
              <a:t>Director: Pablo Dávila</a:t>
            </a:r>
          </a:p>
        </p:txBody>
      </p:sp>
    </p:spTree>
    <p:extLst>
      <p:ext uri="{BB962C8B-B14F-4D97-AF65-F5344CB8AC3E}">
        <p14:creationId xmlns:p14="http://schemas.microsoft.com/office/powerpoint/2010/main" val="11834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5D4A6D-B35F-4028-B156-D813571AA71E}"/>
              </a:ext>
            </a:extLst>
          </p:cNvPr>
          <p:cNvSpPr>
            <a:spLocks noGrp="1"/>
          </p:cNvSpPr>
          <p:nvPr>
            <p:ph type="title"/>
          </p:nvPr>
        </p:nvSpPr>
        <p:spPr>
          <a:xfrm>
            <a:off x="838201" y="365125"/>
            <a:ext cx="5251316" cy="1807305"/>
          </a:xfrm>
        </p:spPr>
        <p:txBody>
          <a:bodyPr>
            <a:normAutofit/>
          </a:bodyPr>
          <a:lstStyle/>
          <a:p>
            <a:r>
              <a:rPr lang="es-EC" dirty="0"/>
              <a:t>Objetivos:</a:t>
            </a:r>
          </a:p>
        </p:txBody>
      </p:sp>
      <p:sp>
        <p:nvSpPr>
          <p:cNvPr id="3" name="Marcador de contenido 2">
            <a:extLst>
              <a:ext uri="{FF2B5EF4-FFF2-40B4-BE49-F238E27FC236}">
                <a16:creationId xmlns:a16="http://schemas.microsoft.com/office/drawing/2014/main" id="{A6911405-BB17-497B-832C-0FB3CA50780D}"/>
              </a:ext>
            </a:extLst>
          </p:cNvPr>
          <p:cNvSpPr>
            <a:spLocks noGrp="1"/>
          </p:cNvSpPr>
          <p:nvPr>
            <p:ph idx="1"/>
          </p:nvPr>
        </p:nvSpPr>
        <p:spPr>
          <a:xfrm>
            <a:off x="838200" y="1631852"/>
            <a:ext cx="4619621" cy="4545111"/>
          </a:xfrm>
        </p:spPr>
        <p:txBody>
          <a:bodyPr>
            <a:noAutofit/>
          </a:bodyPr>
          <a:lstStyle/>
          <a:p>
            <a:r>
              <a:rPr lang="es-EC" sz="2000" dirty="0"/>
              <a:t>Con este estudio se valoró el nivel de presión sonora en decibeles A que existe en el área de neonatología y los valores a los que esta expuesto el personal de salud que labora en el área</a:t>
            </a:r>
          </a:p>
          <a:p>
            <a:r>
              <a:rPr lang="es-EC" sz="2000" dirty="0"/>
              <a:t>La medición se realizó la medición con un sonómetro </a:t>
            </a:r>
            <a:r>
              <a:rPr lang="es-EC" sz="2000" dirty="0">
                <a:effectLst/>
                <a:ea typeface="SimSun" panose="02010600030101010101" pitchFamily="2" charset="-122"/>
              </a:rPr>
              <a:t>“Digital </a:t>
            </a:r>
            <a:r>
              <a:rPr lang="es-EC" sz="2000" dirty="0" err="1">
                <a:effectLst/>
                <a:ea typeface="SimSun" panose="02010600030101010101" pitchFamily="2" charset="-122"/>
              </a:rPr>
              <a:t>Sound</a:t>
            </a:r>
            <a:r>
              <a:rPr lang="es-EC" sz="2000" dirty="0">
                <a:effectLst/>
                <a:ea typeface="SimSun" panose="02010600030101010101" pitchFamily="2" charset="-122"/>
              </a:rPr>
              <a:t> </a:t>
            </a:r>
            <a:r>
              <a:rPr lang="es-EC" sz="2000" dirty="0" err="1">
                <a:effectLst/>
                <a:ea typeface="SimSun" panose="02010600030101010101" pitchFamily="2" charset="-122"/>
              </a:rPr>
              <a:t>Lever</a:t>
            </a:r>
            <a:r>
              <a:rPr lang="es-EC" sz="2000" dirty="0">
                <a:effectLst/>
                <a:ea typeface="SimSun" panose="02010600030101010101" pitchFamily="2" charset="-122"/>
              </a:rPr>
              <a:t> Meter” modelo FJ: 2679920</a:t>
            </a:r>
            <a:r>
              <a:rPr lang="es-EC" sz="2000" dirty="0">
                <a:effectLst/>
                <a:latin typeface="Arial" panose="020B0604020202020204" pitchFamily="34" charset="0"/>
                <a:ea typeface="SimSun" panose="02010600030101010101" pitchFamily="2" charset="-122"/>
              </a:rPr>
              <a:t>, </a:t>
            </a:r>
            <a:r>
              <a:rPr lang="es-EC" sz="2000" dirty="0"/>
              <a:t>que cumple las normas </a:t>
            </a:r>
            <a:r>
              <a:rPr lang="es-EC" sz="2000" dirty="0">
                <a:effectLst/>
                <a:ea typeface="SimSun" panose="02010600030101010101" pitchFamily="2" charset="-122"/>
              </a:rPr>
              <a:t>IEC PUB 651 TYPE2 y la ANSI S1.4 TYPE2.</a:t>
            </a:r>
          </a:p>
          <a:p>
            <a:r>
              <a:rPr lang="es-EC" sz="2000" dirty="0"/>
              <a:t> Para realizar un mapeo de las salas donde se encuentra mayor presión sonora y a que nivel equivalente mensual se encuentra expuesto el personal de salud para prevenir futuros problemas </a:t>
            </a:r>
          </a:p>
        </p:txBody>
      </p:sp>
      <p:pic>
        <p:nvPicPr>
          <p:cNvPr id="4" name="Imagen 3" descr="Un control color blanco&#10;&#10;Descripción generada automáticamente con confianza media">
            <a:extLst>
              <a:ext uri="{FF2B5EF4-FFF2-40B4-BE49-F238E27FC236}">
                <a16:creationId xmlns:a16="http://schemas.microsoft.com/office/drawing/2014/main" id="{1A092955-83DE-4562-9404-E8E72850411E}"/>
              </a:ext>
            </a:extLst>
          </p:cNvPr>
          <p:cNvPicPr>
            <a:picLocks noChangeAspect="1"/>
          </p:cNvPicPr>
          <p:nvPr/>
        </p:nvPicPr>
        <p:blipFill rotWithShape="1">
          <a:blip r:embed="rId2">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2570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9B9EC-08AE-4224-B955-56B103E4F548}"/>
              </a:ext>
            </a:extLst>
          </p:cNvPr>
          <p:cNvSpPr>
            <a:spLocks noGrp="1"/>
          </p:cNvSpPr>
          <p:nvPr>
            <p:ph type="title"/>
          </p:nvPr>
        </p:nvSpPr>
        <p:spPr/>
        <p:txBody>
          <a:bodyPr/>
          <a:lstStyle/>
          <a:p>
            <a:r>
              <a:rPr lang="es-EC" dirty="0"/>
              <a:t>Método</a:t>
            </a:r>
          </a:p>
        </p:txBody>
      </p:sp>
      <p:sp>
        <p:nvSpPr>
          <p:cNvPr id="3" name="Marcador de contenido 2">
            <a:extLst>
              <a:ext uri="{FF2B5EF4-FFF2-40B4-BE49-F238E27FC236}">
                <a16:creationId xmlns:a16="http://schemas.microsoft.com/office/drawing/2014/main" id="{4D41E79E-DBF8-4D87-9383-372322B465D8}"/>
              </a:ext>
            </a:extLst>
          </p:cNvPr>
          <p:cNvSpPr>
            <a:spLocks noGrp="1"/>
          </p:cNvSpPr>
          <p:nvPr>
            <p:ph idx="1"/>
          </p:nvPr>
        </p:nvSpPr>
        <p:spPr>
          <a:xfrm>
            <a:off x="838200" y="1361799"/>
            <a:ext cx="5257800" cy="838062"/>
          </a:xfrm>
        </p:spPr>
        <p:txBody>
          <a:bodyPr/>
          <a:lstStyle/>
          <a:p>
            <a:r>
              <a:rPr lang="es-EC" sz="1800" dirty="0">
                <a:latin typeface="Arial" panose="020B0604020202020204" pitchFamily="34" charset="0"/>
                <a:ea typeface="Times New Roman" panose="02020603050405020304" pitchFamily="18" charset="0"/>
              </a:rPr>
              <a:t>E</a:t>
            </a:r>
            <a:r>
              <a:rPr lang="es-EC" sz="1800" dirty="0">
                <a:effectLst/>
                <a:latin typeface="Arial" panose="020B0604020202020204" pitchFamily="34" charset="0"/>
                <a:ea typeface="Times New Roman" panose="02020603050405020304" pitchFamily="18" charset="0"/>
              </a:rPr>
              <a:t>studio observacional transversal descriptivo</a:t>
            </a:r>
            <a:endParaRPr lang="es-EC" dirty="0"/>
          </a:p>
        </p:txBody>
      </p:sp>
      <p:graphicFrame>
        <p:nvGraphicFramePr>
          <p:cNvPr id="4" name="Diagrama 3">
            <a:extLst>
              <a:ext uri="{FF2B5EF4-FFF2-40B4-BE49-F238E27FC236}">
                <a16:creationId xmlns:a16="http://schemas.microsoft.com/office/drawing/2014/main" id="{50B77BE9-5D6E-4AB0-A19E-8D55A1F3F478}"/>
              </a:ext>
            </a:extLst>
          </p:cNvPr>
          <p:cNvGraphicFramePr/>
          <p:nvPr>
            <p:extLst>
              <p:ext uri="{D42A27DB-BD31-4B8C-83A1-F6EECF244321}">
                <p14:modId xmlns:p14="http://schemas.microsoft.com/office/powerpoint/2010/main" val="2862558447"/>
              </p:ext>
            </p:extLst>
          </p:nvPr>
        </p:nvGraphicFramePr>
        <p:xfrm>
          <a:off x="2032000" y="2199861"/>
          <a:ext cx="8304696" cy="394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71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E6217-65EB-4E2B-872C-9BE76AC68737}"/>
              </a:ext>
            </a:extLst>
          </p:cNvPr>
          <p:cNvSpPr>
            <a:spLocks noGrp="1"/>
          </p:cNvSpPr>
          <p:nvPr>
            <p:ph type="title"/>
          </p:nvPr>
        </p:nvSpPr>
        <p:spPr>
          <a:xfrm>
            <a:off x="838200" y="18255"/>
            <a:ext cx="10515600" cy="1325563"/>
          </a:xfrm>
        </p:spPr>
        <p:txBody>
          <a:bodyPr/>
          <a:lstStyle/>
          <a:p>
            <a:r>
              <a:rPr lang="es-EC" dirty="0"/>
              <a:t>Formulas usadas </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65CD45ED-FB47-49A2-8FF3-7641BD1555FA}"/>
                  </a:ext>
                </a:extLst>
              </p:cNvPr>
              <p:cNvSpPr>
                <a:spLocks noGrp="1"/>
              </p:cNvSpPr>
              <p:nvPr>
                <p:ph idx="1"/>
              </p:nvPr>
            </p:nvSpPr>
            <p:spPr>
              <a:xfrm>
                <a:off x="838200" y="1258957"/>
                <a:ext cx="10515600" cy="4918006"/>
              </a:xfrm>
            </p:spPr>
            <p:txBody>
              <a:bodyPr>
                <a:normAutofit fontScale="77500" lnSpcReduction="20000"/>
              </a:bodyPr>
              <a:lstStyle/>
              <a:p>
                <a:pPr>
                  <a:lnSpc>
                    <a:spcPct val="115000"/>
                  </a:lnSpc>
                </a:pPr>
                <a:r>
                  <a:rPr lang="es-EC" sz="1800" dirty="0">
                    <a:effectLst/>
                    <a:latin typeface="Arial" panose="020B0604020202020204" pitchFamily="34" charset="0"/>
                    <a:ea typeface="Times New Roman" panose="02020603050405020304" pitchFamily="18" charset="0"/>
                  </a:rPr>
                  <a:t>Donde: </a:t>
                </a:r>
                <a:r>
                  <a:rPr lang="es-EC" sz="1800" dirty="0" err="1">
                    <a:effectLst/>
                    <a:latin typeface="Arial" panose="020B0604020202020204" pitchFamily="34" charset="0"/>
                    <a:ea typeface="Times New Roman" panose="02020603050405020304" pitchFamily="18" charset="0"/>
                  </a:rPr>
                  <a:t>LpA,n</a:t>
                </a:r>
                <a:r>
                  <a:rPr lang="es-EC" sz="1800" dirty="0">
                    <a:effectLst/>
                    <a:latin typeface="Arial" panose="020B0604020202020204" pitchFamily="34" charset="0"/>
                    <a:ea typeface="Times New Roman" panose="02020603050405020304" pitchFamily="18" charset="0"/>
                  </a:rPr>
                  <a:t>: Son los niveles de presión acústica generados por cada fuente</a:t>
                </a:r>
                <a:endParaRPr lang="es-EC" sz="1800" dirty="0">
                  <a:effectLst/>
                  <a:latin typeface="Times New Roman" panose="02020603050405020304" pitchFamily="18" charset="0"/>
                  <a:ea typeface="SimSun" panose="02010600030101010101" pitchFamily="2" charset="-122"/>
                </a:endParaRPr>
              </a:p>
              <a:p>
                <a:pPr marL="0" indent="0">
                  <a:lnSpc>
                    <a:spcPct val="115000"/>
                  </a:lnSpc>
                  <a:buNone/>
                </a:pPr>
                <a:endParaRPr lang="es-EC" sz="1800" dirty="0">
                  <a:effectLst/>
                  <a:latin typeface="Arial" panose="020B0604020202020204" pitchFamily="34" charset="0"/>
                  <a:ea typeface="Times New Roman" panose="02020603050405020304" pitchFamily="18" charset="0"/>
                </a:endParaRPr>
              </a:p>
              <a:p>
                <a:pPr marL="0" indent="0">
                  <a:lnSpc>
                    <a:spcPct val="115000"/>
                  </a:lnSpc>
                  <a:buNone/>
                </a:pPr>
                <a14:m>
                  <m:oMathPara xmlns:m="http://schemas.openxmlformats.org/officeDocument/2006/math">
                    <m:oMathParaPr>
                      <m:jc m:val="centerGroup"/>
                    </m:oMathParaPr>
                    <m:oMath xmlns:m="http://schemas.openxmlformats.org/officeDocument/2006/math">
                      <m:r>
                        <a:rPr lang="es-EC" sz="18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𝐿𝑝𝐴</m:t>
                      </m:r>
                      <m:r>
                        <a:rPr lang="es-EC" sz="18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8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𝑇𝑜𝑡𝑎𝑙</m:t>
                      </m:r>
                      <m:r>
                        <a:rPr lang="es-EC" sz="18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m:t>
                      </m:r>
                      <m:func>
                        <m:func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log</m:t>
                          </m:r>
                        </m:fName>
                        <m:e>
                          <m:nary>
                            <m:naryPr>
                              <m:chr m:val="∑"/>
                              <m:limLoc m:val="undOv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b>
                            <m:sup>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m:t>
                              </m:r>
                            </m:sup>
                            <m:e>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m:t>
                              </m:r>
                              <m:f>
                                <m:f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𝐿𝑝𝐴</m:t>
                                  </m:r>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num>
                                <m:den>
                                  <m:r>
                                    <a:rPr lang="es-EC"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m:t>
                                  </m:r>
                                </m:den>
                              </m:f>
                            </m:e>
                          </m:nary>
                        </m:e>
                      </m:func>
                    </m:oMath>
                  </m:oMathPara>
                </a14:m>
                <a:endParaRPr lang="es-EC" sz="1800" dirty="0">
                  <a:effectLst/>
                  <a:latin typeface="Arial" panose="020B0604020202020204" pitchFamily="34" charset="0"/>
                  <a:ea typeface="Times New Roman" panose="02020603050405020304" pitchFamily="18" charset="0"/>
                </a:endParaRPr>
              </a:p>
              <a:p>
                <a:pPr marL="0" indent="0">
                  <a:lnSpc>
                    <a:spcPct val="115000"/>
                  </a:lnSpc>
                  <a:buNone/>
                </a:pPr>
                <a:r>
                  <a:rPr lang="es-EC" sz="1800" dirty="0">
                    <a:effectLst/>
                    <a:latin typeface="Arial" panose="020B0604020202020204" pitchFamily="34" charset="0"/>
                    <a:ea typeface="Times New Roman" panose="02020603050405020304" pitchFamily="18" charset="0"/>
                  </a:rPr>
                  <a:t>Nivel diario equivalente </a:t>
                </a:r>
                <a:endParaRPr lang="es-EC" sz="1800" dirty="0">
                  <a:effectLst/>
                  <a:latin typeface="Times New Roman" panose="02020603050405020304" pitchFamily="18" charset="0"/>
                  <a:ea typeface="SimSun" panose="02010600030101010101" pitchFamily="2" charset="-122"/>
                </a:endParaRPr>
              </a:p>
              <a:p>
                <a:pPr marL="0" indent="0" algn="just">
                  <a:lnSpc>
                    <a:spcPct val="115000"/>
                  </a:lnSpc>
                  <a:buNone/>
                </a:pPr>
                <a:endParaRPr lang="es-EC" sz="1800" dirty="0">
                  <a:effectLst/>
                  <a:latin typeface="Times New Roman" panose="02020603050405020304" pitchFamily="18" charset="0"/>
                  <a:ea typeface="SimSun" panose="02010600030101010101" pitchFamily="2" charset="-122"/>
                </a:endParaRPr>
              </a:p>
              <a:p>
                <a:pPr marL="0" indent="0" algn="just">
                  <a:lnSpc>
                    <a:spcPct val="115000"/>
                  </a:lnSpc>
                  <a:buNone/>
                </a:pPr>
                <a14:m>
                  <m:oMathPara xmlns:m="http://schemas.openxmlformats.org/officeDocument/2006/math">
                    <m:oMathParaPr>
                      <m:jc m:val="centerGroup"/>
                    </m:oMathParaPr>
                    <m:oMath xmlns:m="http://schemas.openxmlformats.org/officeDocument/2006/math">
                      <m:r>
                        <a:rPr lang="es-EC" sz="1800" i="1">
                          <a:effectLst/>
                          <a:latin typeface="Cambria Math" panose="02040503050406030204" pitchFamily="18" charset="0"/>
                          <a:ea typeface="Times New Roman" panose="02020603050405020304" pitchFamily="18" charset="0"/>
                          <a:cs typeface="Arial" panose="020B0604020202020204" pitchFamily="34" charset="0"/>
                        </a:rPr>
                        <m:t>𝐿𝐴𝑒𝑞</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𝑑</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𝐿𝐴𝑒𝑞</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𝑇</m:t>
                      </m:r>
                      <m:r>
                        <a:rPr lang="es-EC" sz="1800" i="1">
                          <a:effectLst/>
                          <a:latin typeface="Cambria Math" panose="02040503050406030204" pitchFamily="18" charset="0"/>
                          <a:ea typeface="Times New Roman" panose="02020603050405020304" pitchFamily="18" charset="0"/>
                          <a:cs typeface="Arial" panose="020B0604020202020204" pitchFamily="34" charset="0"/>
                        </a:rPr>
                        <m:t>+10∗</m:t>
                      </m:r>
                      <m:r>
                        <m:rPr>
                          <m:sty m:val="p"/>
                        </m:rPr>
                        <a:rPr lang="es-EC" sz="1800">
                          <a:effectLst/>
                          <a:latin typeface="Cambria Math" panose="02040503050406030204" pitchFamily="18" charset="0"/>
                          <a:ea typeface="Times New Roman" panose="02020603050405020304" pitchFamily="18" charset="0"/>
                          <a:cs typeface="Arial" panose="020B0604020202020204" pitchFamily="34" charset="0"/>
                        </a:rPr>
                        <m:t>log</m:t>
                      </m:r>
                      <m:r>
                        <a:rPr lang="es-EC" sz="1800">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800" i="1">
                              <a:effectLst/>
                              <a:latin typeface="Cambria Math" panose="02040503050406030204" pitchFamily="18" charset="0"/>
                              <a:ea typeface="Times New Roman" panose="02020603050405020304" pitchFamily="18" charset="0"/>
                              <a:cs typeface="Arial" panose="020B0604020202020204" pitchFamily="34" charset="0"/>
                            </a:rPr>
                            <m:t>𝑇</m:t>
                          </m:r>
                        </m:num>
                        <m:den>
                          <m:r>
                            <a:rPr lang="es-EC" sz="1800" i="1">
                              <a:effectLst/>
                              <a:latin typeface="Cambria Math" panose="02040503050406030204" pitchFamily="18" charset="0"/>
                              <a:ea typeface="Times New Roman" panose="02020603050405020304" pitchFamily="18" charset="0"/>
                              <a:cs typeface="Arial" panose="020B0604020202020204" pitchFamily="34" charset="0"/>
                            </a:rPr>
                            <m:t>24</m:t>
                          </m:r>
                        </m:den>
                      </m:f>
                      <m:r>
                        <a:rPr lang="es-EC" sz="18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C" sz="1800" dirty="0">
                  <a:effectLst/>
                  <a:latin typeface="Times New Roman" panose="02020603050405020304" pitchFamily="18" charset="0"/>
                  <a:ea typeface="SimSun" panose="02010600030101010101" pitchFamily="2" charset="-122"/>
                </a:endParaRPr>
              </a:p>
              <a:p>
                <a:pPr marL="0" indent="0" algn="just">
                  <a:lnSpc>
                    <a:spcPct val="115000"/>
                  </a:lnSpc>
                  <a:buNone/>
                </a:pPr>
                <a:endParaRPr lang="es-EC" sz="1800" dirty="0">
                  <a:effectLst/>
                  <a:latin typeface="Times New Roman" panose="02020603050405020304" pitchFamily="18" charset="0"/>
                  <a:ea typeface="SimSun" panose="02010600030101010101" pitchFamily="2" charset="-122"/>
                </a:endParaRPr>
              </a:p>
              <a:p>
                <a:pPr marL="0" indent="0">
                  <a:lnSpc>
                    <a:spcPct val="115000"/>
                  </a:lnSpc>
                  <a:buNone/>
                </a:pPr>
                <a:r>
                  <a:rPr lang="es-EC" sz="1800" dirty="0">
                    <a:solidFill>
                      <a:srgbClr val="000000"/>
                    </a:solidFill>
                    <a:effectLst/>
                    <a:latin typeface="Arial" panose="020B0604020202020204" pitchFamily="34" charset="0"/>
                    <a:ea typeface="Times New Roman" panose="02020603050405020304" pitchFamily="18" charset="0"/>
                  </a:rPr>
                  <a:t>Donde: </a:t>
                </a:r>
                <a:r>
                  <a:rPr lang="es-EC" sz="1800" dirty="0" err="1">
                    <a:solidFill>
                      <a:srgbClr val="000000"/>
                    </a:solidFill>
                    <a:effectLst/>
                    <a:latin typeface="Arial" panose="020B0604020202020204" pitchFamily="34" charset="0"/>
                    <a:ea typeface="Times New Roman" panose="02020603050405020304" pitchFamily="18" charset="0"/>
                  </a:rPr>
                  <a:t>Laeq,T</a:t>
                </a:r>
                <a:r>
                  <a:rPr lang="es-EC" sz="1800" dirty="0">
                    <a:solidFill>
                      <a:srgbClr val="000000"/>
                    </a:solidFill>
                    <a:effectLst/>
                    <a:latin typeface="Arial" panose="020B0604020202020204" pitchFamily="34" charset="0"/>
                    <a:ea typeface="Times New Roman" panose="02020603050405020304" pitchFamily="18" charset="0"/>
                  </a:rPr>
                  <a:t>: es el nivel de presión acústica continuo equivalente ponderado “A” y T: es el tiempo de exposición al ruido, en horas/día</a:t>
                </a:r>
                <a:endParaRPr lang="es-EC" sz="1800" dirty="0">
                  <a:effectLst/>
                  <a:latin typeface="Times New Roman" panose="02020603050405020304" pitchFamily="18" charset="0"/>
                  <a:ea typeface="SimSun" panose="02010600030101010101" pitchFamily="2" charset="-122"/>
                </a:endParaRPr>
              </a:p>
              <a:p>
                <a:pPr marL="0" indent="0" algn="just">
                  <a:lnSpc>
                    <a:spcPct val="115000"/>
                  </a:lnSpc>
                  <a:buNone/>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𝐿𝐴𝑒𝑞</m:t>
                      </m:r>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m:t>
                      </m:r>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𝑑</m:t>
                      </m:r>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=10∗</m:t>
                      </m:r>
                      <m:func>
                        <m:func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800">
                              <a:effectLst/>
                              <a:latin typeface="Cambria Math" panose="02040503050406030204" pitchFamily="18" charset="0"/>
                              <a:ea typeface="Times New Roman" panose="02020603050405020304" pitchFamily="18" charset="0"/>
                              <a:cs typeface="Arial" panose="020B0604020202020204" pitchFamily="34" charset="0"/>
                            </a:rPr>
                            <m:t>log</m:t>
                          </m:r>
                        </m:fName>
                        <m:e>
                          <m:d>
                            <m:d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800" i="1">
                                      <a:effectLst/>
                                      <a:latin typeface="Cambria Math" panose="02040503050406030204" pitchFamily="18" charset="0"/>
                                      <a:ea typeface="Times New Roman" panose="02020603050405020304" pitchFamily="18" charset="0"/>
                                      <a:cs typeface="Arial" panose="020B0604020202020204" pitchFamily="34" charset="0"/>
                                    </a:rPr>
                                    <m:t>1</m:t>
                                  </m:r>
                                </m:num>
                                <m:den>
                                  <m:r>
                                    <a:rPr lang="es-EC" sz="1800" i="1">
                                      <a:effectLst/>
                                      <a:latin typeface="Cambria Math" panose="02040503050406030204" pitchFamily="18" charset="0"/>
                                      <a:ea typeface="Times New Roman" panose="02020603050405020304" pitchFamily="18" charset="0"/>
                                      <a:cs typeface="Arial" panose="020B0604020202020204" pitchFamily="34" charset="0"/>
                                    </a:rPr>
                                    <m:t>160</m:t>
                                  </m:r>
                                </m:den>
                              </m:f>
                              <m:r>
                                <a:rPr lang="es-EC" sz="1800" i="1">
                                  <a:effectLst/>
                                  <a:latin typeface="Cambria Math" panose="02040503050406030204" pitchFamily="18" charset="0"/>
                                  <a:ea typeface="Times New Roman" panose="02020603050405020304" pitchFamily="18" charset="0"/>
                                  <a:cs typeface="Arial" panose="020B0604020202020204" pitchFamily="34" charset="0"/>
                                </a:rPr>
                                <m:t> </m:t>
                              </m:r>
                              <m:nary>
                                <m:naryPr>
                                  <m:chr m:val="∑"/>
                                  <m:subHide m:val="on"/>
                                  <m:supHide m:val="on"/>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naryPr>
                                <m:sub/>
                                <m:sup/>
                                <m:e>
                                  <m:r>
                                    <a:rPr lang="es-EC" sz="1800" i="1">
                                      <a:effectLst/>
                                      <a:latin typeface="Cambria Math" panose="02040503050406030204" pitchFamily="18" charset="0"/>
                                      <a:ea typeface="Times New Roman" panose="02020603050405020304" pitchFamily="18" charset="0"/>
                                      <a:cs typeface="Arial" panose="020B0604020202020204" pitchFamily="34" charset="0"/>
                                    </a:rPr>
                                    <m:t>𝑇𝑛</m:t>
                                  </m:r>
                                  <m:r>
                                    <a:rPr lang="es-EC" sz="1800" i="1">
                                      <a:effectLst/>
                                      <a:latin typeface="Cambria Math" panose="02040503050406030204" pitchFamily="18" charset="0"/>
                                      <a:ea typeface="Times New Roman" panose="02020603050405020304" pitchFamily="18" charset="0"/>
                                      <a:cs typeface="Arial" panose="020B0604020202020204" pitchFamily="34" charset="0"/>
                                    </a:rPr>
                                    <m:t>∗10∧(0.1∗</m:t>
                                  </m:r>
                                  <m:r>
                                    <a:rPr lang="es-EC" sz="1800" i="1">
                                      <a:effectLst/>
                                      <a:latin typeface="Cambria Math" panose="02040503050406030204" pitchFamily="18" charset="0"/>
                                      <a:ea typeface="Times New Roman" panose="02020603050405020304" pitchFamily="18" charset="0"/>
                                      <a:cs typeface="Arial" panose="020B0604020202020204" pitchFamily="34" charset="0"/>
                                    </a:rPr>
                                    <m:t>𝐿𝐴𝑒𝑞</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𝑇𝑛</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e>
                              </m:nary>
                            </m:e>
                          </m:d>
                        </m:e>
                      </m:func>
                    </m:oMath>
                  </m:oMathPara>
                </a14:m>
                <a:endParaRPr lang="es-EC" sz="1800" dirty="0">
                  <a:effectLst/>
                  <a:latin typeface="Times New Roman" panose="02020603050405020304" pitchFamily="18" charset="0"/>
                  <a:ea typeface="SimSun" panose="02010600030101010101" pitchFamily="2" charset="-122"/>
                </a:endParaRPr>
              </a:p>
              <a:p>
                <a:pPr marL="0" indent="0" algn="just">
                  <a:lnSpc>
                    <a:spcPct val="115000"/>
                  </a:lnSpc>
                  <a:buNone/>
                </a:pPr>
                <a:endParaRPr lang="es-EC" sz="1800" dirty="0">
                  <a:effectLst/>
                  <a:latin typeface="Times New Roman" panose="02020603050405020304" pitchFamily="18" charset="0"/>
                  <a:ea typeface="SimSun" panose="02010600030101010101" pitchFamily="2" charset="-122"/>
                </a:endParaRPr>
              </a:p>
              <a:p>
                <a:pPr>
                  <a:lnSpc>
                    <a:spcPct val="115000"/>
                  </a:lnSpc>
                  <a:spcBef>
                    <a:spcPts val="900"/>
                  </a:spcBef>
                  <a:spcAft>
                    <a:spcPts val="900"/>
                  </a:spcAft>
                </a:pPr>
                <a:r>
                  <a:rPr lang="es-EC" sz="1800" dirty="0">
                    <a:solidFill>
                      <a:srgbClr val="000000"/>
                    </a:solidFill>
                    <a:effectLst/>
                    <a:latin typeface="Arial" panose="020B0604020202020204" pitchFamily="34" charset="0"/>
                    <a:ea typeface="Times New Roman" panose="02020603050405020304" pitchFamily="18" charset="0"/>
                  </a:rPr>
                  <a:t>Donde: </a:t>
                </a:r>
                <a:r>
                  <a:rPr lang="es-EC" sz="1800" dirty="0" err="1">
                    <a:solidFill>
                      <a:srgbClr val="000000"/>
                    </a:solidFill>
                    <a:effectLst/>
                    <a:latin typeface="Arial" panose="020B0604020202020204" pitchFamily="34" charset="0"/>
                    <a:ea typeface="Times New Roman" panose="02020603050405020304" pitchFamily="18" charset="0"/>
                  </a:rPr>
                  <a:t>Laeq,T</a:t>
                </a:r>
                <a:r>
                  <a:rPr lang="es-EC" sz="1800" dirty="0">
                    <a:solidFill>
                      <a:srgbClr val="000000"/>
                    </a:solidFill>
                    <a:effectLst/>
                    <a:latin typeface="Arial" panose="020B0604020202020204" pitchFamily="34" charset="0"/>
                    <a:ea typeface="Times New Roman" panose="02020603050405020304" pitchFamily="18" charset="0"/>
                  </a:rPr>
                  <a:t>: es el nivel de presión acústica continuo equivalente ponderado “A” y T: es el tiempo de exposición al ruido, en horas/mensual</a:t>
                </a:r>
                <a:endParaRPr lang="es-EC" sz="1800" dirty="0">
                  <a:effectLst/>
                  <a:latin typeface="Times New Roman" panose="02020603050405020304" pitchFamily="18" charset="0"/>
                  <a:ea typeface="SimSun" panose="02010600030101010101" pitchFamily="2" charset="-122"/>
                </a:endParaRPr>
              </a:p>
              <a:p>
                <a:endParaRPr lang="es-EC" dirty="0"/>
              </a:p>
            </p:txBody>
          </p:sp>
        </mc:Choice>
        <mc:Fallback xmlns="">
          <p:sp>
            <p:nvSpPr>
              <p:cNvPr id="6" name="Marcador de contenido 5">
                <a:extLst>
                  <a:ext uri="{FF2B5EF4-FFF2-40B4-BE49-F238E27FC236}">
                    <a16:creationId xmlns:a16="http://schemas.microsoft.com/office/drawing/2014/main" id="{65CD45ED-FB47-49A2-8FF3-7641BD1555FA}"/>
                  </a:ext>
                </a:extLst>
              </p:cNvPr>
              <p:cNvSpPr>
                <a:spLocks noGrp="1" noRot="1" noChangeAspect="1" noMove="1" noResize="1" noEditPoints="1" noAdjustHandles="1" noChangeArrowheads="1" noChangeShapeType="1" noTextEdit="1"/>
              </p:cNvSpPr>
              <p:nvPr>
                <p:ph idx="1"/>
              </p:nvPr>
            </p:nvSpPr>
            <p:spPr>
              <a:xfrm>
                <a:off x="838200" y="1258957"/>
                <a:ext cx="10515600" cy="4918006"/>
              </a:xfrm>
              <a:blipFill>
                <a:blip r:embed="rId2"/>
                <a:stretch>
                  <a:fillRect l="-174" t="-496"/>
                </a:stretch>
              </a:blipFill>
            </p:spPr>
            <p:txBody>
              <a:bodyPr/>
              <a:lstStyle/>
              <a:p>
                <a:r>
                  <a:rPr lang="es-EC">
                    <a:noFill/>
                  </a:rPr>
                  <a:t> </a:t>
                </a:r>
              </a:p>
            </p:txBody>
          </p:sp>
        </mc:Fallback>
      </mc:AlternateContent>
    </p:spTree>
    <p:extLst>
      <p:ext uri="{BB962C8B-B14F-4D97-AF65-F5344CB8AC3E}">
        <p14:creationId xmlns:p14="http://schemas.microsoft.com/office/powerpoint/2010/main" val="351178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F522B-10ED-4842-A75D-59E72AB79722}"/>
              </a:ext>
            </a:extLst>
          </p:cNvPr>
          <p:cNvSpPr>
            <a:spLocks noGrp="1"/>
          </p:cNvSpPr>
          <p:nvPr>
            <p:ph type="title"/>
          </p:nvPr>
        </p:nvSpPr>
        <p:spPr/>
        <p:txBody>
          <a:bodyPr/>
          <a:lstStyle/>
          <a:p>
            <a:r>
              <a:rPr lang="es-EC" dirty="0"/>
              <a:t>Criterios de inclusión y exclusión y método de toma de datos</a:t>
            </a:r>
          </a:p>
        </p:txBody>
      </p:sp>
      <p:graphicFrame>
        <p:nvGraphicFramePr>
          <p:cNvPr id="4" name="Marcador de contenido 3">
            <a:extLst>
              <a:ext uri="{FF2B5EF4-FFF2-40B4-BE49-F238E27FC236}">
                <a16:creationId xmlns:a16="http://schemas.microsoft.com/office/drawing/2014/main" id="{645DFD4F-7491-42B2-9409-E67757D73C8B}"/>
              </a:ext>
            </a:extLst>
          </p:cNvPr>
          <p:cNvGraphicFramePr>
            <a:graphicFrameLocks noGrp="1"/>
          </p:cNvGraphicFramePr>
          <p:nvPr>
            <p:ph idx="1"/>
            <p:extLst>
              <p:ext uri="{D42A27DB-BD31-4B8C-83A1-F6EECF244321}">
                <p14:modId xmlns:p14="http://schemas.microsoft.com/office/powerpoint/2010/main" val="3060894691"/>
              </p:ext>
            </p:extLst>
          </p:nvPr>
        </p:nvGraphicFramePr>
        <p:xfrm>
          <a:off x="838200" y="1086678"/>
          <a:ext cx="10515600" cy="540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66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63637-DD98-4E5C-A784-629D4E60EA89}"/>
              </a:ext>
            </a:extLst>
          </p:cNvPr>
          <p:cNvSpPr>
            <a:spLocks noGrp="1"/>
          </p:cNvSpPr>
          <p:nvPr>
            <p:ph type="title"/>
          </p:nvPr>
        </p:nvSpPr>
        <p:spPr/>
        <p:txBody>
          <a:bodyPr/>
          <a:lstStyle/>
          <a:p>
            <a:r>
              <a:rPr lang="es-EC" dirty="0"/>
              <a:t>Resultados</a:t>
            </a:r>
          </a:p>
        </p:txBody>
      </p:sp>
      <p:sp>
        <p:nvSpPr>
          <p:cNvPr id="6" name="Cuadro de texto 9">
            <a:extLst>
              <a:ext uri="{FF2B5EF4-FFF2-40B4-BE49-F238E27FC236}">
                <a16:creationId xmlns:a16="http://schemas.microsoft.com/office/drawing/2014/main" id="{9A4FCED3-D9C6-4FFD-B128-A528E34D5F44}"/>
              </a:ext>
            </a:extLst>
          </p:cNvPr>
          <p:cNvSpPr txBox="1"/>
          <p:nvPr/>
        </p:nvSpPr>
        <p:spPr>
          <a:xfrm>
            <a:off x="1587401" y="1223889"/>
            <a:ext cx="9357264" cy="489555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150"/>
              </a:lnSpc>
            </a:pPr>
            <a:r>
              <a:rPr lang="es-EC" sz="1400" dirty="0">
                <a:effectLst/>
                <a:latin typeface="Arial" panose="020B0604020202020204" pitchFamily="34" charset="0"/>
                <a:ea typeface="SimSun" panose="02010600030101010101" pitchFamily="2" charset="-122"/>
                <a:cs typeface="Times New Roman" panose="02020603050405020304" pitchFamily="18" charset="0"/>
              </a:rPr>
              <a:t>Tabla#3: Nivel de presión sonora en salas de Neonatología del Hospital Gineco-obtétrico Isidro Ayora</a:t>
            </a: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r>
              <a:rPr lang="es-EC" sz="1600" dirty="0">
                <a:effectLst/>
                <a:latin typeface="Times New Roman" panose="02020603050405020304" pitchFamily="18" charset="0"/>
                <a:ea typeface="SimSun" panose="02010600030101010101" pitchFamily="2" charset="-122"/>
                <a:cs typeface="Times New Roman" panose="02020603050405020304" pitchFamily="18" charset="0"/>
              </a:rPr>
              <a:t> </a:t>
            </a: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endParaRPr lang="es-EC" sz="16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8" name="Imagen 7">
            <a:extLst>
              <a:ext uri="{FF2B5EF4-FFF2-40B4-BE49-F238E27FC236}">
                <a16:creationId xmlns:a16="http://schemas.microsoft.com/office/drawing/2014/main" id="{84182170-401F-4E5F-B131-1A74FC6A475C}"/>
              </a:ext>
            </a:extLst>
          </p:cNvPr>
          <p:cNvPicPr/>
          <p:nvPr/>
        </p:nvPicPr>
        <p:blipFill rotWithShape="1">
          <a:blip r:embed="rId2"/>
          <a:srcRect l="6694" t="31196" r="59857" b="32597"/>
          <a:stretch/>
        </p:blipFill>
        <p:spPr bwMode="auto">
          <a:xfrm>
            <a:off x="2466633" y="1645866"/>
            <a:ext cx="7598800" cy="3988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22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8A6C3-208E-4190-8437-7D0586DCA8F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3F0B41B-602B-4C64-AC17-7091FCF65CC9}"/>
              </a:ext>
            </a:extLst>
          </p:cNvPr>
          <p:cNvSpPr>
            <a:spLocks noGrp="1"/>
          </p:cNvSpPr>
          <p:nvPr>
            <p:ph idx="1"/>
          </p:nvPr>
        </p:nvSpPr>
        <p:spPr/>
        <p:txBody>
          <a:bodyPr/>
          <a:lstStyle/>
          <a:p>
            <a:endParaRPr lang="es-EC" dirty="0"/>
          </a:p>
        </p:txBody>
      </p:sp>
      <p:sp>
        <p:nvSpPr>
          <p:cNvPr id="4" name="Cuadro de texto 18">
            <a:extLst>
              <a:ext uri="{FF2B5EF4-FFF2-40B4-BE49-F238E27FC236}">
                <a16:creationId xmlns:a16="http://schemas.microsoft.com/office/drawing/2014/main" id="{5526204E-476B-472B-A53D-3830D4E5AF71}"/>
              </a:ext>
            </a:extLst>
          </p:cNvPr>
          <p:cNvSpPr txBox="1"/>
          <p:nvPr/>
        </p:nvSpPr>
        <p:spPr>
          <a:xfrm>
            <a:off x="598115" y="365125"/>
            <a:ext cx="11174101" cy="59794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50"/>
              </a:lnSpc>
            </a:pPr>
            <a:r>
              <a:rPr lang="es-ES_tradnl" sz="1400" dirty="0">
                <a:effectLst/>
                <a:latin typeface="Arial" panose="020B0604020202020204" pitchFamily="34" charset="0"/>
                <a:ea typeface="SimSun" panose="02010600030101010101" pitchFamily="2" charset="-122"/>
                <a:cs typeface="Times New Roman" panose="02020603050405020304" pitchFamily="18" charset="0"/>
              </a:rPr>
              <a:t>Gráfico #2 Nivel de exposición mensual equivalente</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 name="Imagen 4">
            <a:extLst>
              <a:ext uri="{FF2B5EF4-FFF2-40B4-BE49-F238E27FC236}">
                <a16:creationId xmlns:a16="http://schemas.microsoft.com/office/drawing/2014/main" id="{8D9EE5B2-46ED-4951-B853-F505A3B49D35}"/>
              </a:ext>
            </a:extLst>
          </p:cNvPr>
          <p:cNvPicPr/>
          <p:nvPr/>
        </p:nvPicPr>
        <p:blipFill rotWithShape="1">
          <a:blip r:embed="rId2"/>
          <a:srcRect l="35234" t="33819" r="20129" b="18776"/>
          <a:stretch/>
        </p:blipFill>
        <p:spPr bwMode="auto">
          <a:xfrm>
            <a:off x="1322364" y="681037"/>
            <a:ext cx="10271522" cy="5495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01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0C8AA-D9A9-49D2-A1D8-06E5AFBA809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1CAD7E9-D4AB-4100-855F-BBCAFA9BAC6E}"/>
              </a:ext>
            </a:extLst>
          </p:cNvPr>
          <p:cNvSpPr>
            <a:spLocks noGrp="1"/>
          </p:cNvSpPr>
          <p:nvPr>
            <p:ph idx="1"/>
          </p:nvPr>
        </p:nvSpPr>
        <p:spPr/>
        <p:txBody>
          <a:bodyPr/>
          <a:lstStyle/>
          <a:p>
            <a:endParaRPr lang="es-EC"/>
          </a:p>
        </p:txBody>
      </p:sp>
      <p:sp>
        <p:nvSpPr>
          <p:cNvPr id="5" name="Cuadro de texto 24">
            <a:extLst>
              <a:ext uri="{FF2B5EF4-FFF2-40B4-BE49-F238E27FC236}">
                <a16:creationId xmlns:a16="http://schemas.microsoft.com/office/drawing/2014/main" id="{7F2677EE-1324-4642-9543-19DF47788EB7}"/>
              </a:ext>
            </a:extLst>
          </p:cNvPr>
          <p:cNvSpPr txBox="1"/>
          <p:nvPr/>
        </p:nvSpPr>
        <p:spPr>
          <a:xfrm>
            <a:off x="170571" y="150494"/>
            <a:ext cx="11850858" cy="67075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50"/>
              </a:lnSpc>
            </a:pPr>
            <a:r>
              <a:rPr lang="es-ES_tradnl" sz="1400" dirty="0">
                <a:effectLst/>
                <a:latin typeface="Arial" panose="020B0604020202020204" pitchFamily="34" charset="0"/>
                <a:ea typeface="SimSun" panose="02010600030101010101" pitchFamily="2" charset="-122"/>
                <a:cs typeface="Times New Roman" panose="02020603050405020304" pitchFamily="18" charset="0"/>
              </a:rPr>
              <a:t>Tabla #4: Horas de trabajo por sala al mes, Sumatoria de presiones acústicas de cada sala y Nivel de exposición mensual Equivalente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ts val="1150"/>
              </a:lnSpc>
            </a:pPr>
            <a:r>
              <a:rPr lang="es-ES_tradnl"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s-EC" sz="1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 name="Imagen 3">
            <a:extLst>
              <a:ext uri="{FF2B5EF4-FFF2-40B4-BE49-F238E27FC236}">
                <a16:creationId xmlns:a16="http://schemas.microsoft.com/office/drawing/2014/main" id="{7C799674-F513-4724-8B6F-5FEE3F249C7F}"/>
              </a:ext>
            </a:extLst>
          </p:cNvPr>
          <p:cNvPicPr/>
          <p:nvPr/>
        </p:nvPicPr>
        <p:blipFill rotWithShape="1">
          <a:blip r:embed="rId2"/>
          <a:srcRect l="4489" t="16540" r="3164" b="13308"/>
          <a:stretch/>
        </p:blipFill>
        <p:spPr bwMode="auto">
          <a:xfrm>
            <a:off x="170571" y="365125"/>
            <a:ext cx="11850858" cy="6369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98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B6BB7C-FC6C-479F-B2FD-F13375E8671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Mapa de Isófonas</a:t>
            </a:r>
          </a:p>
        </p:txBody>
      </p:sp>
      <p:pic>
        <p:nvPicPr>
          <p:cNvPr id="4" name="Marcador de contenido 3">
            <a:extLst>
              <a:ext uri="{FF2B5EF4-FFF2-40B4-BE49-F238E27FC236}">
                <a16:creationId xmlns:a16="http://schemas.microsoft.com/office/drawing/2014/main" id="{5F8F3839-63B4-4264-A0D7-9DF6087CCCE4}"/>
              </a:ext>
            </a:extLst>
          </p:cNvPr>
          <p:cNvPicPr>
            <a:picLocks noGrp="1"/>
          </p:cNvPicPr>
          <p:nvPr>
            <p:ph idx="1"/>
          </p:nvPr>
        </p:nvPicPr>
        <p:blipFill rotWithShape="1">
          <a:blip r:embed="rId2"/>
          <a:srcRect l="27040" t="21657" r="6977" b="5982"/>
          <a:stretch/>
        </p:blipFill>
        <p:spPr bwMode="auto">
          <a:xfrm rot="5400000">
            <a:off x="4399668" y="791307"/>
            <a:ext cx="6689187" cy="54160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6107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27423-481F-4A55-94F9-1B57960AE839}"/>
              </a:ext>
            </a:extLst>
          </p:cNvPr>
          <p:cNvSpPr>
            <a:spLocks noGrp="1"/>
          </p:cNvSpPr>
          <p:nvPr>
            <p:ph type="title"/>
          </p:nvPr>
        </p:nvSpPr>
        <p:spPr/>
        <p:txBody>
          <a:bodyPr/>
          <a:lstStyle/>
          <a:p>
            <a:r>
              <a:rPr lang="es-EC"/>
              <a:t>Conclusiones</a:t>
            </a:r>
            <a:endParaRPr lang="es-EC" dirty="0"/>
          </a:p>
        </p:txBody>
      </p:sp>
      <p:sp>
        <p:nvSpPr>
          <p:cNvPr id="3" name="Marcador de contenido 2">
            <a:extLst>
              <a:ext uri="{FF2B5EF4-FFF2-40B4-BE49-F238E27FC236}">
                <a16:creationId xmlns:a16="http://schemas.microsoft.com/office/drawing/2014/main" id="{6D65CA66-5D43-4D07-9154-A4B3D880606A}"/>
              </a:ext>
            </a:extLst>
          </p:cNvPr>
          <p:cNvSpPr>
            <a:spLocks noGrp="1"/>
          </p:cNvSpPr>
          <p:nvPr>
            <p:ph idx="1"/>
          </p:nvPr>
        </p:nvSpPr>
        <p:spPr>
          <a:xfrm>
            <a:off x="838200" y="1431235"/>
            <a:ext cx="10515600" cy="4745728"/>
          </a:xfrm>
        </p:spPr>
        <p:txBody>
          <a:bodyPr>
            <a:normAutofit/>
          </a:bodyPr>
          <a:lstStyle/>
          <a:p>
            <a:r>
              <a:rPr lang="es-EC" sz="2000" dirty="0">
                <a:ea typeface="SimSun" panose="02010600030101010101" pitchFamily="2" charset="-122"/>
              </a:rPr>
              <a:t>E</a:t>
            </a:r>
            <a:r>
              <a:rPr lang="es-EC" sz="2000" dirty="0">
                <a:effectLst/>
                <a:ea typeface="SimSun" panose="02010600030101010101" pitchFamily="2" charset="-122"/>
              </a:rPr>
              <a:t>n todas las salas sobrepasan los decibeles A estipulados en norma técnica NPT 270 (</a:t>
            </a:r>
            <a:r>
              <a:rPr lang="es-EC" sz="2000">
                <a:effectLst/>
                <a:ea typeface="SimSun" panose="02010600030101010101" pitchFamily="2" charset="-122"/>
              </a:rPr>
              <a:t>80 dBA)</a:t>
            </a:r>
            <a:endParaRPr lang="es-EC" sz="2000" dirty="0">
              <a:ea typeface="SimSun" panose="02010600030101010101" pitchFamily="2" charset="-122"/>
            </a:endParaRPr>
          </a:p>
          <a:p>
            <a:r>
              <a:rPr lang="es-EC" sz="2000" dirty="0">
                <a:ea typeface="SimSun" panose="02010600030101010101" pitchFamily="2" charset="-122"/>
              </a:rPr>
              <a:t>S</a:t>
            </a:r>
            <a:r>
              <a:rPr lang="es-EC" sz="2000" dirty="0">
                <a:effectLst/>
                <a:ea typeface="SimSun" panose="02010600030101010101" pitchFamily="2" charset="-122"/>
              </a:rPr>
              <a:t>e mantienen rangos de exposición diaria equivalentes elevados que oscilan entre los 92.07 a los 106.84 dB A.</a:t>
            </a:r>
          </a:p>
          <a:p>
            <a:r>
              <a:rPr lang="es-EC" sz="2000" dirty="0">
                <a:effectLst/>
                <a:ea typeface="SimSun" panose="02010600030101010101" pitchFamily="2" charset="-122"/>
              </a:rPr>
              <a:t>Tomando como referencia los niveles acústicos de acuerdo a las salas, la sala 205-2 es la que presenta mayor presión acústica mensual en comparación a otras salas.</a:t>
            </a:r>
            <a:endParaRPr lang="es-EC" sz="2000" dirty="0">
              <a:ea typeface="SimSun" panose="02010600030101010101" pitchFamily="2" charset="-122"/>
            </a:endParaRPr>
          </a:p>
          <a:p>
            <a:r>
              <a:rPr lang="es-EC" sz="2000" dirty="0">
                <a:effectLst/>
                <a:ea typeface="SimSun" panose="02010600030101010101" pitchFamily="2" charset="-122"/>
              </a:rPr>
              <a:t>Tomando en cuenta los horarios de trabajo de 160 horas mensuales, todos los trabajadores se encuentran sobre los 80 dB A, con rangos que van desde los 92.32 a los 94.62 dB A, no se logro valorar los niveles de presión acústica en el área de comidas, ya que muchos trabajadores se alimentan en varias zonas como la residencia, salen del hospital, el bar y zona de cafetería.</a:t>
            </a:r>
            <a:endParaRPr lang="es-EC" sz="2000" dirty="0">
              <a:ea typeface="SimSun" panose="02010600030101010101" pitchFamily="2" charset="-122"/>
            </a:endParaRPr>
          </a:p>
          <a:p>
            <a:r>
              <a:rPr lang="es-EC" sz="2000" dirty="0">
                <a:effectLst/>
                <a:ea typeface="SimSun" panose="02010600030101010101" pitchFamily="2" charset="-122"/>
              </a:rPr>
              <a:t>Al observar el mapa de isófonas podemos concluir que las salas que no disminuyen sus presiones acústicas a menos de 80 dB A, son las salas de cuidados intensivos UCIN 1 y 2. </a:t>
            </a:r>
          </a:p>
          <a:p>
            <a:pPr marL="0" indent="0">
              <a:buNone/>
            </a:pPr>
            <a:endParaRPr lang="es-EC" sz="2000" dirty="0">
              <a:effectLst/>
              <a:ea typeface="SimSun" panose="02010600030101010101" pitchFamily="2" charset="-122"/>
            </a:endParaRPr>
          </a:p>
        </p:txBody>
      </p:sp>
    </p:spTree>
    <p:extLst>
      <p:ext uri="{BB962C8B-B14F-4D97-AF65-F5344CB8AC3E}">
        <p14:creationId xmlns:p14="http://schemas.microsoft.com/office/powerpoint/2010/main" val="119460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742E9-7837-470E-8C3A-CC83F8E459D1}"/>
              </a:ext>
            </a:extLst>
          </p:cNvPr>
          <p:cNvSpPr>
            <a:spLocks noGrp="1"/>
          </p:cNvSpPr>
          <p:nvPr>
            <p:ph type="title"/>
          </p:nvPr>
        </p:nvSpPr>
        <p:spPr/>
        <p:txBody>
          <a:bodyPr/>
          <a:lstStyle/>
          <a:p>
            <a:r>
              <a:rPr lang="es-EC" dirty="0"/>
              <a:t>Discusión</a:t>
            </a:r>
          </a:p>
        </p:txBody>
      </p:sp>
      <p:sp>
        <p:nvSpPr>
          <p:cNvPr id="6" name="Marcador de contenido 5">
            <a:extLst>
              <a:ext uri="{FF2B5EF4-FFF2-40B4-BE49-F238E27FC236}">
                <a16:creationId xmlns:a16="http://schemas.microsoft.com/office/drawing/2014/main" id="{50706B0A-22A5-4FEB-B53D-1C7012E4279C}"/>
              </a:ext>
            </a:extLst>
          </p:cNvPr>
          <p:cNvSpPr>
            <a:spLocks noGrp="1"/>
          </p:cNvSpPr>
          <p:nvPr>
            <p:ph idx="1"/>
          </p:nvPr>
        </p:nvSpPr>
        <p:spPr/>
        <p:txBody>
          <a:bodyPr>
            <a:normAutofit/>
          </a:bodyPr>
          <a:lstStyle/>
          <a:p>
            <a:r>
              <a:rPr lang="es-EC" sz="1800" dirty="0">
                <a:latin typeface="Arial" panose="020B0604020202020204" pitchFamily="34" charset="0"/>
                <a:ea typeface="SimSun" panose="02010600030101010101" pitchFamily="2" charset="-122"/>
              </a:rPr>
              <a:t>Otros estudios: </a:t>
            </a:r>
          </a:p>
          <a:p>
            <a:pPr lvl="1"/>
            <a:r>
              <a:rPr lang="es-EC" dirty="0">
                <a:latin typeface="Arial" panose="020B0604020202020204" pitchFamily="34" charset="0"/>
                <a:ea typeface="SimSun" panose="02010600030101010101" pitchFamily="2" charset="-122"/>
              </a:rPr>
              <a:t>Carrillo (1): </a:t>
            </a:r>
            <a:r>
              <a:rPr lang="es-EC" sz="1800" dirty="0">
                <a:effectLst/>
                <a:latin typeface="Arial" panose="020B0604020202020204" pitchFamily="34" charset="0"/>
                <a:ea typeface="SimSun" panose="02010600030101010101" pitchFamily="2" charset="-122"/>
              </a:rPr>
              <a:t>100 dB A o más dB A</a:t>
            </a:r>
            <a:endParaRPr lang="es-EC" dirty="0">
              <a:latin typeface="Arial" panose="020B0604020202020204" pitchFamily="34" charset="0"/>
              <a:ea typeface="SimSun" panose="02010600030101010101" pitchFamily="2" charset="-122"/>
            </a:endParaRPr>
          </a:p>
          <a:p>
            <a:pPr lvl="1"/>
            <a:r>
              <a:rPr lang="es-EC" dirty="0">
                <a:latin typeface="Arial" panose="020B0604020202020204" pitchFamily="34" charset="0"/>
                <a:ea typeface="SimSun" panose="02010600030101010101" pitchFamily="2" charset="-122"/>
              </a:rPr>
              <a:t>Taiwán (6): </a:t>
            </a:r>
            <a:r>
              <a:rPr lang="es-EC" sz="1800" dirty="0">
                <a:effectLst/>
                <a:latin typeface="Arial" panose="020B0604020202020204" pitchFamily="34" charset="0"/>
                <a:ea typeface="SimSun" panose="02010600030101010101" pitchFamily="2" charset="-122"/>
              </a:rPr>
              <a:t>98.5-107.5 dB A. </a:t>
            </a:r>
          </a:p>
          <a:p>
            <a:pPr lvl="1"/>
            <a:endParaRPr lang="es-EC" sz="1800" dirty="0">
              <a:latin typeface="Arial" panose="020B0604020202020204" pitchFamily="34" charset="0"/>
              <a:ea typeface="SimSun" panose="02010600030101010101" pitchFamily="2" charset="-122"/>
            </a:endParaRPr>
          </a:p>
          <a:p>
            <a:r>
              <a:rPr lang="es-EC" sz="1800" dirty="0">
                <a:effectLst/>
                <a:latin typeface="Arial" panose="020B0604020202020204" pitchFamily="34" charset="0"/>
                <a:ea typeface="SimSun" panose="02010600030101010101" pitchFamily="2" charset="-122"/>
              </a:rPr>
              <a:t>Además de tomar las mediciones de ruido por salas, también se debe de tener en cuenta el </a:t>
            </a:r>
            <a:r>
              <a:rPr lang="es-EC" sz="1800" dirty="0">
                <a:effectLst/>
                <a:latin typeface="Arial" panose="020B0604020202020204" pitchFamily="34" charset="0"/>
                <a:ea typeface="Times New Roman" panose="02020603050405020304" pitchFamily="18" charset="0"/>
              </a:rPr>
              <a:t>valor de ruido de cada</a:t>
            </a:r>
            <a:r>
              <a:rPr lang="es-EC" sz="1800" dirty="0">
                <a:effectLst/>
                <a:latin typeface="Arial" panose="020B0604020202020204" pitchFamily="34" charset="0"/>
                <a:ea typeface="SimSun" panose="02010600030101010101" pitchFamily="2" charset="-122"/>
              </a:rPr>
              <a:t> equipo médico usado para conocer cuántos decibeles generan y calcular la repercusión que existe en el nivel del ruido al incrementar o disminuir equipos</a:t>
            </a:r>
            <a:endParaRPr lang="es-EC" sz="2200" dirty="0">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56236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BE78F-E29C-4010-9C5D-4FEDA6A723C8}"/>
              </a:ext>
            </a:extLst>
          </p:cNvPr>
          <p:cNvSpPr>
            <a:spLocks noGrp="1"/>
          </p:cNvSpPr>
          <p:nvPr>
            <p:ph type="title"/>
          </p:nvPr>
        </p:nvSpPr>
        <p:spPr/>
        <p:txBody>
          <a:bodyPr/>
          <a:lstStyle/>
          <a:p>
            <a:r>
              <a:rPr lang="es-EC" dirty="0"/>
              <a:t>Sonido</a:t>
            </a:r>
          </a:p>
        </p:txBody>
      </p:sp>
      <p:sp>
        <p:nvSpPr>
          <p:cNvPr id="3" name="Marcador de contenido 2">
            <a:extLst>
              <a:ext uri="{FF2B5EF4-FFF2-40B4-BE49-F238E27FC236}">
                <a16:creationId xmlns:a16="http://schemas.microsoft.com/office/drawing/2014/main" id="{EAA6C9F3-1495-40FA-B7BA-FA66D91BB7B3}"/>
              </a:ext>
            </a:extLst>
          </p:cNvPr>
          <p:cNvSpPr>
            <a:spLocks noGrp="1"/>
          </p:cNvSpPr>
          <p:nvPr>
            <p:ph idx="1"/>
          </p:nvPr>
        </p:nvSpPr>
        <p:spPr>
          <a:xfrm>
            <a:off x="457353" y="1253331"/>
            <a:ext cx="10515600" cy="4351338"/>
          </a:xfrm>
        </p:spPr>
        <p:txBody>
          <a:bodyPr>
            <a:normAutofit/>
          </a:bodyPr>
          <a:lstStyle/>
          <a:p>
            <a:pPr algn="just">
              <a:lnSpc>
                <a:spcPct val="115000"/>
              </a:lnSpc>
            </a:pPr>
            <a:r>
              <a:rPr lang="es-EC" sz="1800" dirty="0">
                <a:effectLst/>
                <a:latin typeface="Arial" panose="020B0604020202020204" pitchFamily="34" charset="0"/>
                <a:ea typeface="SimSun" panose="02010600030101010101" pitchFamily="2" charset="-122"/>
              </a:rPr>
              <a:t>. De acuerdo a Bermúdez en </a:t>
            </a:r>
            <a:r>
              <a:rPr lang="es-EC" sz="1800" i="1" dirty="0">
                <a:effectLst/>
                <a:latin typeface="Arial" panose="020B0604020202020204" pitchFamily="34" charset="0"/>
                <a:ea typeface="SimSun" panose="02010600030101010101" pitchFamily="2" charset="-122"/>
              </a:rPr>
              <a:t>Física del Sonido</a:t>
            </a:r>
            <a:r>
              <a:rPr lang="es-EC" sz="1800" dirty="0">
                <a:effectLst/>
                <a:latin typeface="Arial" panose="020B0604020202020204" pitchFamily="34" charset="0"/>
                <a:ea typeface="SimSun" panose="02010600030101010101" pitchFamily="2" charset="-122"/>
              </a:rPr>
              <a:t>, se define al sonido como toda sensación auditiva que se origina por la vibración de un cuerpo a través de medio elástico ya sea líquido, solido o gaseoso, pero no en el vacío. Según su frecuencia puede o no ser escuchado por el oído humano y el de otras especies </a:t>
            </a:r>
            <a:r>
              <a:rPr lang="es-ES_tradnl" sz="1800" dirty="0">
                <a:effectLst/>
                <a:latin typeface="Arial" panose="020B0604020202020204" pitchFamily="34" charset="0"/>
                <a:ea typeface="SimSun" panose="02010600030101010101" pitchFamily="2" charset="-122"/>
              </a:rPr>
              <a:t>(7)</a:t>
            </a:r>
            <a:r>
              <a:rPr lang="es-EC" sz="1800" dirty="0">
                <a:effectLst/>
                <a:latin typeface="Arial" panose="020B0604020202020204" pitchFamily="34" charset="0"/>
                <a:ea typeface="SimSun" panose="02010600030101010101" pitchFamily="2" charset="-122"/>
              </a:rPr>
              <a:t>.</a:t>
            </a:r>
            <a:endParaRPr lang="es-EC" sz="1800" dirty="0">
              <a:effectLst/>
              <a:latin typeface="Times New Roman" panose="02020603050405020304" pitchFamily="18" charset="0"/>
              <a:ea typeface="SimSun" panose="02010600030101010101" pitchFamily="2" charset="-122"/>
            </a:endParaRPr>
          </a:p>
          <a:p>
            <a:endParaRPr lang="es-EC" dirty="0"/>
          </a:p>
        </p:txBody>
      </p:sp>
      <p:pic>
        <p:nvPicPr>
          <p:cNvPr id="5" name="Imagen 4">
            <a:extLst>
              <a:ext uri="{FF2B5EF4-FFF2-40B4-BE49-F238E27FC236}">
                <a16:creationId xmlns:a16="http://schemas.microsoft.com/office/drawing/2014/main" id="{1071B6B6-4366-49B7-93AF-C07B341FD8C9}"/>
              </a:ext>
            </a:extLst>
          </p:cNvPr>
          <p:cNvPicPr>
            <a:picLocks noChangeAspect="1"/>
          </p:cNvPicPr>
          <p:nvPr/>
        </p:nvPicPr>
        <p:blipFill rotWithShape="1">
          <a:blip r:embed="rId2"/>
          <a:srcRect l="57231" t="27066" r="15884" b="11160"/>
          <a:stretch/>
        </p:blipFill>
        <p:spPr>
          <a:xfrm>
            <a:off x="791844" y="2922750"/>
            <a:ext cx="2371704" cy="3063875"/>
          </a:xfrm>
          <a:prstGeom prst="rect">
            <a:avLst/>
          </a:prstGeom>
        </p:spPr>
      </p:pic>
      <p:pic>
        <p:nvPicPr>
          <p:cNvPr id="4098" name="Picture 2" descr="Un sonido es la combinación de la frecuencia, la intensidad y la duración">
            <a:extLst>
              <a:ext uri="{FF2B5EF4-FFF2-40B4-BE49-F238E27FC236}">
                <a16:creationId xmlns:a16="http://schemas.microsoft.com/office/drawing/2014/main" id="{2CADE591-24DC-4F39-ABA1-C06AC0879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521" y="2416042"/>
            <a:ext cx="5592933" cy="372862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1CC3C53-5893-40E0-92C1-CB132CDBC4F1}"/>
              </a:ext>
            </a:extLst>
          </p:cNvPr>
          <p:cNvPicPr>
            <a:picLocks noChangeAspect="1"/>
          </p:cNvPicPr>
          <p:nvPr/>
        </p:nvPicPr>
        <p:blipFill rotWithShape="1">
          <a:blip r:embed="rId4"/>
          <a:srcRect l="27577" t="46357" r="27077" b="26758"/>
          <a:stretch/>
        </p:blipFill>
        <p:spPr>
          <a:xfrm>
            <a:off x="7426224" y="4280353"/>
            <a:ext cx="4111476" cy="1706272"/>
          </a:xfrm>
          <a:prstGeom prst="rect">
            <a:avLst/>
          </a:prstGeom>
        </p:spPr>
      </p:pic>
    </p:spTree>
    <p:extLst>
      <p:ext uri="{BB962C8B-B14F-4D97-AF65-F5344CB8AC3E}">
        <p14:creationId xmlns:p14="http://schemas.microsoft.com/office/powerpoint/2010/main" val="244429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56596-187A-4DA1-9B1F-44A1478FE0B5}"/>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D07BE8C1-A8EF-459B-97F5-8F2F7EEAE07D}"/>
              </a:ext>
            </a:extLst>
          </p:cNvPr>
          <p:cNvSpPr>
            <a:spLocks noGrp="1"/>
          </p:cNvSpPr>
          <p:nvPr>
            <p:ph idx="1"/>
          </p:nvPr>
        </p:nvSpPr>
        <p:spPr>
          <a:xfrm>
            <a:off x="838200" y="1378226"/>
            <a:ext cx="10515600" cy="4798737"/>
          </a:xfrm>
        </p:spPr>
        <p:txBody>
          <a:bodyPr/>
          <a:lstStyle/>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Las autoridades encargadas del Hospital Gineco-Obstétrico Isidro Ayora deben tener la información concerniente a los niveles de ruido que se presentan en las inmediaciones de esta casa de salud</a:t>
            </a:r>
          </a:p>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Se recomienda realizar un estudio más exhaustivo mediante el uso de un dosímetro y analizar cada puesto de trabajo en el área de neonatología, para poder realizar un análisis higiénico profundo</a:t>
            </a:r>
          </a:p>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Se recomienda implementar medidas para atenuar el nivel de ruido expuesto, como el uso de equipo auditivo de protección personal, y disminuir al mínimo el volumen de las alarmas de los equipos médicos, pedir al personal un volumen de voz más bajo, entre otros</a:t>
            </a:r>
          </a:p>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Capacitar al personal sanitario y no sanitario del hospital respecto a aspectos ambientales que puedan afectar su salud tanto física como psicológica</a:t>
            </a:r>
          </a:p>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Fomentar la seguridad y a salud en el hospital a través de campañas de concientización</a:t>
            </a:r>
          </a:p>
          <a:p>
            <a:pPr marL="342900" lvl="0" indent="-342900" algn="just">
              <a:lnSpc>
                <a:spcPct val="100000"/>
              </a:lnSpc>
              <a:buFont typeface="Times New Roman" panose="02020603050405020304" pitchFamily="18" charset="0"/>
              <a:buChar char="-"/>
            </a:pPr>
            <a:r>
              <a:rPr lang="es-EC" sz="1800" dirty="0">
                <a:effectLst/>
                <a:ea typeface="SimSun" panose="02010600030101010101" pitchFamily="2" charset="-122"/>
              </a:rPr>
              <a:t>Es recomendable realizar mantenimiento o cambio de equipos sí estos se encuentran en mal estado y generan ruido dentro de las inmediaciones del hospital.</a:t>
            </a:r>
          </a:p>
          <a:p>
            <a:pPr algn="just">
              <a:lnSpc>
                <a:spcPct val="100000"/>
              </a:lnSpc>
            </a:pPr>
            <a:endParaRPr lang="es-EC" dirty="0"/>
          </a:p>
        </p:txBody>
      </p:sp>
    </p:spTree>
    <p:extLst>
      <p:ext uri="{BB962C8B-B14F-4D97-AF65-F5344CB8AC3E}">
        <p14:creationId xmlns:p14="http://schemas.microsoft.com/office/powerpoint/2010/main" val="259137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BB6C5-5163-4736-B15D-4D26FF65171A}"/>
              </a:ext>
            </a:extLst>
          </p:cNvPr>
          <p:cNvSpPr>
            <a:spLocks noGrp="1"/>
          </p:cNvSpPr>
          <p:nvPr>
            <p:ph type="title"/>
          </p:nvPr>
        </p:nvSpPr>
        <p:spPr/>
        <p:txBody>
          <a:bodyPr/>
          <a:lstStyle/>
          <a:p>
            <a:r>
              <a:rPr lang="es-EC" dirty="0"/>
              <a:t>Bibliografía</a:t>
            </a:r>
          </a:p>
        </p:txBody>
      </p:sp>
      <p:sp>
        <p:nvSpPr>
          <p:cNvPr id="3" name="Marcador de contenido 2">
            <a:extLst>
              <a:ext uri="{FF2B5EF4-FFF2-40B4-BE49-F238E27FC236}">
                <a16:creationId xmlns:a16="http://schemas.microsoft.com/office/drawing/2014/main" id="{F201B6A4-98BE-4950-8E47-CA4CF1BC97B1}"/>
              </a:ext>
            </a:extLst>
          </p:cNvPr>
          <p:cNvSpPr>
            <a:spLocks noGrp="1"/>
          </p:cNvSpPr>
          <p:nvPr>
            <p:ph idx="1"/>
          </p:nvPr>
        </p:nvSpPr>
        <p:spPr>
          <a:xfrm>
            <a:off x="838200" y="1205948"/>
            <a:ext cx="10515600" cy="4971015"/>
          </a:xfrm>
        </p:spPr>
        <p:txBody>
          <a:bodyPr>
            <a:normAutofit/>
          </a:bodyPr>
          <a:lstStyle/>
          <a:p>
            <a:pPr>
              <a:lnSpc>
                <a:spcPct val="100000"/>
              </a:lnSpc>
            </a:pPr>
            <a:r>
              <a:rPr lang="es-ES_tradnl" sz="1200" dirty="0">
                <a:effectLst/>
                <a:ea typeface="SimSun" panose="02010600030101010101" pitchFamily="2" charset="-122"/>
              </a:rPr>
              <a:t>1. 	Carrillo R, Carrillo DM, Carrillo LD, Carrillo JRC. Ruido en la Unidad de Cuidados Intensivos: el silencio en la Unidad de Cuidados Intensivos es la mejor terapia. :6. </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2. 	</a:t>
            </a:r>
            <a:r>
              <a:rPr lang="es-ES_tradnl" sz="1200" dirty="0" err="1">
                <a:effectLst/>
                <a:ea typeface="SimSun" panose="02010600030101010101" pitchFamily="2" charset="-122"/>
              </a:rPr>
              <a:t>Stellman</a:t>
            </a:r>
            <a:r>
              <a:rPr lang="es-ES_tradnl" sz="1200" dirty="0">
                <a:effectLst/>
                <a:ea typeface="SimSun" panose="02010600030101010101" pitchFamily="2" charset="-122"/>
              </a:rPr>
              <a:t> JM, McCann M, España, Ministerio de Sanidad y Consumo, España, Ministerio de Trabajo y Asuntos Sociales, et al. Enciclopedia de salud y seguridad en el trabajo. Madrid: Ministerio de Sanidad y Consumo : Ministerio de Trabajo y Asuntos Sociales : Agencia Española de Cooperación Internacional : Oficina Internacional del Trabajo; 2000. </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3. 	Ministerio de Ambiente, editor. NORMA TÉCNICA QUE ESTABLECE LOS LIMITES PERMISIBLES DE RUIDO AMBIENTE PARA FUENTES FIJAS Y FUENTES MÓVILES [Internet]. Ministerio de Ambiente; 2012. Disponible en: http://www.cip.org.ec/attachments/article/450/ANEXO%205%20RUIDO.pdf</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4. 	Pai J-Y. A </a:t>
            </a:r>
            <a:r>
              <a:rPr lang="es-ES_tradnl" sz="1200" dirty="0" err="1">
                <a:effectLst/>
                <a:ea typeface="SimSun" panose="02010600030101010101" pitchFamily="2" charset="-122"/>
              </a:rPr>
              <a:t>study</a:t>
            </a:r>
            <a:r>
              <a:rPr lang="es-ES_tradnl" sz="1200" dirty="0">
                <a:effectLst/>
                <a:ea typeface="SimSun" panose="02010600030101010101" pitchFamily="2" charset="-122"/>
              </a:rPr>
              <a:t> in hospital </a:t>
            </a:r>
            <a:r>
              <a:rPr lang="es-ES_tradnl" sz="1200" dirty="0" err="1">
                <a:effectLst/>
                <a:ea typeface="SimSun" panose="02010600030101010101" pitchFamily="2" charset="-122"/>
              </a:rPr>
              <a:t>noise</a:t>
            </a:r>
            <a:r>
              <a:rPr lang="es-ES_tradnl" sz="1200" dirty="0">
                <a:effectLst/>
                <a:ea typeface="SimSun" panose="02010600030101010101" pitchFamily="2" charset="-122"/>
              </a:rPr>
              <a:t> - a case </a:t>
            </a:r>
            <a:r>
              <a:rPr lang="es-ES_tradnl" sz="1200" dirty="0" err="1">
                <a:effectLst/>
                <a:ea typeface="SimSun" panose="02010600030101010101" pitchFamily="2" charset="-122"/>
              </a:rPr>
              <a:t>from</a:t>
            </a:r>
            <a:r>
              <a:rPr lang="es-ES_tradnl" sz="1200" dirty="0">
                <a:effectLst/>
                <a:ea typeface="SimSun" panose="02010600030101010101" pitchFamily="2" charset="-122"/>
              </a:rPr>
              <a:t> </a:t>
            </a:r>
            <a:r>
              <a:rPr lang="es-ES_tradnl" sz="1200" dirty="0" err="1">
                <a:effectLst/>
                <a:ea typeface="SimSun" panose="02010600030101010101" pitchFamily="2" charset="-122"/>
              </a:rPr>
              <a:t>Taiwan</a:t>
            </a:r>
            <a:r>
              <a:rPr lang="es-ES_tradnl" sz="1200" dirty="0">
                <a:effectLst/>
                <a:ea typeface="SimSun" panose="02010600030101010101" pitchFamily="2" charset="-122"/>
              </a:rPr>
              <a:t>. </a:t>
            </a:r>
            <a:r>
              <a:rPr lang="es-ES_tradnl" sz="1200" dirty="0" err="1">
                <a:effectLst/>
                <a:ea typeface="SimSun" panose="02010600030101010101" pitchFamily="2" charset="-122"/>
              </a:rPr>
              <a:t>Int</a:t>
            </a:r>
            <a:r>
              <a:rPr lang="es-ES_tradnl" sz="1200" dirty="0">
                <a:effectLst/>
                <a:ea typeface="SimSun" panose="02010600030101010101" pitchFamily="2" charset="-122"/>
              </a:rPr>
              <a:t> J </a:t>
            </a:r>
            <a:r>
              <a:rPr lang="es-ES_tradnl" sz="1200" dirty="0" err="1">
                <a:effectLst/>
                <a:ea typeface="SimSun" panose="02010600030101010101" pitchFamily="2" charset="-122"/>
              </a:rPr>
              <a:t>Occup</a:t>
            </a:r>
            <a:r>
              <a:rPr lang="es-ES_tradnl" sz="1200" dirty="0">
                <a:effectLst/>
                <a:ea typeface="SimSun" panose="02010600030101010101" pitchFamily="2" charset="-122"/>
              </a:rPr>
              <a:t> </a:t>
            </a:r>
            <a:r>
              <a:rPr lang="es-ES_tradnl" sz="1200" dirty="0" err="1">
                <a:effectLst/>
                <a:ea typeface="SimSun" panose="02010600030101010101" pitchFamily="2" charset="-122"/>
              </a:rPr>
              <a:t>Saf</a:t>
            </a:r>
            <a:r>
              <a:rPr lang="es-ES_tradnl" sz="1200" dirty="0">
                <a:effectLst/>
                <a:ea typeface="SimSun" panose="02010600030101010101" pitchFamily="2" charset="-122"/>
              </a:rPr>
              <a:t> </a:t>
            </a:r>
            <a:r>
              <a:rPr lang="es-ES_tradnl" sz="1200" dirty="0" err="1">
                <a:effectLst/>
                <a:ea typeface="SimSun" panose="02010600030101010101" pitchFamily="2" charset="-122"/>
              </a:rPr>
              <a:t>Ergon</a:t>
            </a:r>
            <a:r>
              <a:rPr lang="es-ES_tradnl" sz="1200" dirty="0">
                <a:effectLst/>
                <a:ea typeface="SimSun" panose="02010600030101010101" pitchFamily="2" charset="-122"/>
              </a:rPr>
              <a:t> JOSE. 2007;13(1):83-90. </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5. 	Hospital Gineco Obstétrico Isidro Ayora – Ministerio de Salud Pública [Internet]. [citado 23 de marzo de 2021]. Disponible en: https://www.salud.gob.ec/hospitalisidroayora/</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6. 	Bermúdez, Ligia; </a:t>
            </a:r>
            <a:r>
              <a:rPr lang="es-ES_tradnl" sz="1200" dirty="0" err="1">
                <a:effectLst/>
                <a:ea typeface="SimSun" panose="02010600030101010101" pitchFamily="2" charset="-122"/>
              </a:rPr>
              <a:t>Murrell</a:t>
            </a:r>
            <a:r>
              <a:rPr lang="es-ES_tradnl" sz="1200" dirty="0">
                <a:effectLst/>
                <a:ea typeface="SimSun" panose="02010600030101010101" pitchFamily="2" charset="-122"/>
              </a:rPr>
              <a:t>, Manfred; </a:t>
            </a:r>
            <a:r>
              <a:rPr lang="es-ES_tradnl" sz="1200" dirty="0" err="1">
                <a:effectLst/>
                <a:ea typeface="SimSun" panose="02010600030101010101" pitchFamily="2" charset="-122"/>
              </a:rPr>
              <a:t>Mannix</a:t>
            </a:r>
            <a:r>
              <a:rPr lang="es-ES_tradnl" sz="1200" dirty="0">
                <a:effectLst/>
                <a:ea typeface="SimSun" panose="02010600030101010101" pitchFamily="2" charset="-122"/>
              </a:rPr>
              <a:t>, Claudia; </a:t>
            </a:r>
            <a:r>
              <a:rPr lang="es-ES_tradnl" sz="1200" dirty="0" err="1">
                <a:effectLst/>
                <a:ea typeface="SimSun" panose="02010600030101010101" pitchFamily="2" charset="-122"/>
              </a:rPr>
              <a:t>Vetrani</a:t>
            </a:r>
            <a:r>
              <a:rPr lang="es-ES_tradnl" sz="1200" dirty="0">
                <a:effectLst/>
                <a:ea typeface="SimSun" panose="02010600030101010101" pitchFamily="2" charset="-122"/>
              </a:rPr>
              <a:t> K. Física del sonido. PROCAME; 2017. p. 1-68. </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7. 	Bermúdez L. </a:t>
            </a:r>
            <a:r>
              <a:rPr lang="es-ES_tradnl" sz="1200" dirty="0" err="1">
                <a:effectLst/>
                <a:ea typeface="SimSun" panose="02010600030101010101" pitchFamily="2" charset="-122"/>
              </a:rPr>
              <a:t>Fisica</a:t>
            </a:r>
            <a:r>
              <a:rPr lang="es-ES_tradnl" sz="1200" dirty="0">
                <a:effectLst/>
                <a:ea typeface="SimSun" panose="02010600030101010101" pitchFamily="2" charset="-122"/>
              </a:rPr>
              <a:t> del sonido. Programa de </a:t>
            </a:r>
            <a:r>
              <a:rPr lang="es-ES_tradnl" sz="1200" dirty="0" err="1">
                <a:effectLst/>
                <a:ea typeface="SimSun" panose="02010600030101010101" pitchFamily="2" charset="-122"/>
              </a:rPr>
              <a:t>estuduios</a:t>
            </a:r>
            <a:r>
              <a:rPr lang="es-ES_tradnl" sz="1200" dirty="0">
                <a:effectLst/>
                <a:ea typeface="SimSun" panose="02010600030101010101" pitchFamily="2" charset="-122"/>
              </a:rPr>
              <a:t> en calidad ambiente y metrología [Internet]. [citado 23 de marzo de 2021]. Disponible en: https://www.coursehero.com/file/68425454/Fisica-del-sonidopdf/</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8. 	OSMAN. Ruido y salud [Internet]. Junta de Andalucía; 2019. Disponible en: https://bit.ly/39jrv2a</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9. 	Gil A. NTP 270: Evaluación de la exposición al ruido. Determinación de niveles representativos. </a:t>
            </a:r>
            <a:r>
              <a:rPr lang="es-ES_tradnl" sz="1200" dirty="0" err="1">
                <a:effectLst/>
                <a:ea typeface="SimSun" panose="02010600030101010101" pitchFamily="2" charset="-122"/>
              </a:rPr>
              <a:t>Minist</a:t>
            </a:r>
            <a:r>
              <a:rPr lang="es-ES_tradnl" sz="1200" dirty="0">
                <a:effectLst/>
                <a:ea typeface="SimSun" panose="02010600030101010101" pitchFamily="2" charset="-122"/>
              </a:rPr>
              <a:t> </a:t>
            </a:r>
            <a:r>
              <a:rPr lang="es-ES_tradnl" sz="1200" dirty="0" err="1">
                <a:effectLst/>
                <a:ea typeface="SimSun" panose="02010600030101010101" pitchFamily="2" charset="-122"/>
              </a:rPr>
              <a:t>Trab</a:t>
            </a:r>
            <a:r>
              <a:rPr lang="es-ES_tradnl" sz="1200" dirty="0">
                <a:effectLst/>
                <a:ea typeface="SimSun" panose="02010600030101010101" pitchFamily="2" charset="-122"/>
              </a:rPr>
              <a:t> </a:t>
            </a:r>
            <a:r>
              <a:rPr lang="es-ES_tradnl" sz="1200" dirty="0" err="1">
                <a:effectLst/>
                <a:ea typeface="SimSun" panose="02010600030101010101" pitchFamily="2" charset="-122"/>
              </a:rPr>
              <a:t>Asun</a:t>
            </a:r>
            <a:r>
              <a:rPr lang="es-ES_tradnl" sz="1200" dirty="0">
                <a:effectLst/>
                <a:ea typeface="SimSun" panose="02010600030101010101" pitchFamily="2" charset="-122"/>
              </a:rPr>
              <a:t> </a:t>
            </a:r>
            <a:r>
              <a:rPr lang="es-ES_tradnl" sz="1200" dirty="0" err="1">
                <a:effectLst/>
                <a:ea typeface="SimSun" panose="02010600030101010101" pitchFamily="2" charset="-122"/>
              </a:rPr>
              <a:t>Soc</a:t>
            </a:r>
            <a:r>
              <a:rPr lang="es-ES_tradnl" sz="1200" dirty="0">
                <a:effectLst/>
                <a:ea typeface="SimSun" panose="02010600030101010101" pitchFamily="2" charset="-122"/>
              </a:rPr>
              <a:t> Esp. :8. </a:t>
            </a:r>
            <a:endParaRPr lang="es-EC" sz="1200" dirty="0">
              <a:effectLst/>
              <a:ea typeface="SimSun" panose="02010600030101010101" pitchFamily="2" charset="-122"/>
            </a:endParaRPr>
          </a:p>
          <a:p>
            <a:pPr>
              <a:lnSpc>
                <a:spcPct val="100000"/>
              </a:lnSpc>
            </a:pPr>
            <a:r>
              <a:rPr lang="es-ES_tradnl" sz="1200" dirty="0">
                <a:effectLst/>
                <a:ea typeface="SimSun" panose="02010600030101010101" pitchFamily="2" charset="-122"/>
              </a:rPr>
              <a:t>10. 	</a:t>
            </a:r>
            <a:r>
              <a:rPr lang="es-ES_tradnl" sz="1200" dirty="0" err="1">
                <a:effectLst/>
                <a:ea typeface="SimSun" panose="02010600030101010101" pitchFamily="2" charset="-122"/>
              </a:rPr>
              <a:t>Guzman</a:t>
            </a:r>
            <a:r>
              <a:rPr lang="es-ES_tradnl" sz="1200" dirty="0">
                <a:effectLst/>
                <a:ea typeface="SimSun" panose="02010600030101010101" pitchFamily="2" charset="-122"/>
              </a:rPr>
              <a:t> L. Nivel de ruido en el interior de los Hospitales Belén y Regional Docente de la ciudad de Trujillo, 2011. :66. </a:t>
            </a:r>
            <a:endParaRPr lang="es-EC" sz="1200" dirty="0">
              <a:effectLst/>
              <a:ea typeface="SimSun" panose="02010600030101010101" pitchFamily="2" charset="-122"/>
            </a:endParaRPr>
          </a:p>
        </p:txBody>
      </p:sp>
    </p:spTree>
    <p:extLst>
      <p:ext uri="{BB962C8B-B14F-4D97-AF65-F5344CB8AC3E}">
        <p14:creationId xmlns:p14="http://schemas.microsoft.com/office/powerpoint/2010/main" val="112450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14F24E75-5779-4202-B879-80A5D00DE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609600"/>
            <a:ext cx="11277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72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omo nos afecta el ruido a la salud?">
            <a:extLst>
              <a:ext uri="{FF2B5EF4-FFF2-40B4-BE49-F238E27FC236}">
                <a16:creationId xmlns:a16="http://schemas.microsoft.com/office/drawing/2014/main" id="{56B4CAE1-A011-4AED-9B6E-618C040EB7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24" b="7224"/>
          <a:stretch/>
        </p:blipFill>
        <p:spPr bwMode="auto">
          <a:xfrm>
            <a:off x="-2" y="10"/>
            <a:ext cx="12192001" cy="6328220"/>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10695485-AF59-4198-9BC0-66EC30BD3A04}"/>
              </a:ext>
            </a:extLst>
          </p:cNvPr>
          <p:cNvSpPr>
            <a:spLocks noGrp="1"/>
          </p:cNvSpPr>
          <p:nvPr>
            <p:ph type="title"/>
          </p:nvPr>
        </p:nvSpPr>
        <p:spPr>
          <a:xfrm>
            <a:off x="709448" y="1913950"/>
            <a:ext cx="4204137" cy="1342754"/>
          </a:xfrm>
        </p:spPr>
        <p:txBody>
          <a:bodyPr>
            <a:normAutofit/>
          </a:bodyPr>
          <a:lstStyle/>
          <a:p>
            <a:pPr algn="ctr"/>
            <a:r>
              <a:rPr lang="es-EC" sz="3600" dirty="0"/>
              <a:t>Ruido</a:t>
            </a:r>
          </a:p>
        </p:txBody>
      </p:sp>
      <p:cxnSp>
        <p:nvCxnSpPr>
          <p:cNvPr id="35" name="Straight Connector 3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EB92FEB-94A2-4436-9825-9FECB38F2FBB}"/>
              </a:ext>
            </a:extLst>
          </p:cNvPr>
          <p:cNvSpPr>
            <a:spLocks noGrp="1"/>
          </p:cNvSpPr>
          <p:nvPr>
            <p:ph idx="1"/>
          </p:nvPr>
        </p:nvSpPr>
        <p:spPr>
          <a:xfrm>
            <a:off x="525516" y="3417573"/>
            <a:ext cx="4593021" cy="2619839"/>
          </a:xfrm>
        </p:spPr>
        <p:txBody>
          <a:bodyPr anchor="ctr">
            <a:normAutofit/>
          </a:bodyPr>
          <a:lstStyle/>
          <a:p>
            <a:r>
              <a:rPr lang="es-EC" sz="1700" dirty="0">
                <a:effectLst/>
                <a:latin typeface="Arial" panose="020B0604020202020204" pitchFamily="34" charset="0"/>
                <a:ea typeface="SimSun" panose="02010600030101010101" pitchFamily="2" charset="-122"/>
              </a:rPr>
              <a:t>Según criterios subjetivos, el ruido consiste en un sonido indeseado. Es un fenómeno vibratorio que provoca sensación de molestia al ser detectado por el oído </a:t>
            </a:r>
            <a:r>
              <a:rPr lang="es-ES_tradnl" sz="1700" dirty="0">
                <a:effectLst/>
                <a:latin typeface="Arial" panose="020B0604020202020204" pitchFamily="34" charset="0"/>
                <a:ea typeface="SimSun" panose="02010600030101010101" pitchFamily="2" charset="-122"/>
              </a:rPr>
              <a:t>(7)</a:t>
            </a:r>
            <a:r>
              <a:rPr lang="es-EC" sz="1700" dirty="0">
                <a:effectLst/>
                <a:latin typeface="Arial" panose="020B0604020202020204" pitchFamily="34" charset="0"/>
                <a:ea typeface="SimSun" panose="02010600030101010101" pitchFamily="2" charset="-122"/>
              </a:rPr>
              <a:t>. Es uno de los agentes más contaminantes en el entorno (incluyendo a las actividades de tipo no industrial).</a:t>
            </a:r>
          </a:p>
          <a:p>
            <a:r>
              <a:rPr lang="es-EC" sz="1700" dirty="0">
                <a:latin typeface="Arial" panose="020B0604020202020204" pitchFamily="34" charset="0"/>
                <a:ea typeface="SimSun" panose="02010600030101010101" pitchFamily="2" charset="-122"/>
              </a:rPr>
              <a:t>Umbral del dolor: 125 </a:t>
            </a:r>
            <a:r>
              <a:rPr lang="es-EC" sz="1700" dirty="0" err="1">
                <a:latin typeface="Arial" panose="020B0604020202020204" pitchFamily="34" charset="0"/>
                <a:ea typeface="SimSun" panose="02010600030101010101" pitchFamily="2" charset="-122"/>
              </a:rPr>
              <a:t>dBs</a:t>
            </a:r>
            <a:endParaRPr lang="es-EC" sz="1700" dirty="0">
              <a:latin typeface="Arial" panose="020B0604020202020204" pitchFamily="34" charset="0"/>
              <a:ea typeface="SimSun" panose="02010600030101010101" pitchFamily="2" charset="-122"/>
            </a:endParaRPr>
          </a:p>
          <a:p>
            <a:r>
              <a:rPr lang="es-EC" sz="1700" dirty="0">
                <a:effectLst/>
                <a:latin typeface="Arial" panose="020B0604020202020204" pitchFamily="34" charset="0"/>
                <a:ea typeface="SimSun" panose="02010600030101010101" pitchFamily="2" charset="-122"/>
              </a:rPr>
              <a:t>Insoportable: 140 </a:t>
            </a:r>
            <a:r>
              <a:rPr lang="es-EC" sz="1700" dirty="0" err="1">
                <a:effectLst/>
                <a:latin typeface="Arial" panose="020B0604020202020204" pitchFamily="34" charset="0"/>
                <a:ea typeface="SimSun" panose="02010600030101010101" pitchFamily="2" charset="-122"/>
              </a:rPr>
              <a:t>dBs</a:t>
            </a:r>
            <a:endParaRPr lang="es-EC" sz="1700" dirty="0">
              <a:effectLst/>
              <a:latin typeface="Arial" panose="020B0604020202020204" pitchFamily="34" charset="0"/>
              <a:ea typeface="SimSun" panose="02010600030101010101" pitchFamily="2" charset="-122"/>
            </a:endParaRPr>
          </a:p>
          <a:p>
            <a:endParaRPr lang="es-EC" sz="1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2518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A473F-7C60-482B-8755-A587C2DE18FE}"/>
              </a:ext>
            </a:extLst>
          </p:cNvPr>
          <p:cNvSpPr>
            <a:spLocks noGrp="1"/>
          </p:cNvSpPr>
          <p:nvPr>
            <p:ph type="title"/>
          </p:nvPr>
        </p:nvSpPr>
        <p:spPr/>
        <p:txBody>
          <a:bodyPr/>
          <a:lstStyle/>
          <a:p>
            <a:r>
              <a:rPr lang="es-EC" dirty="0"/>
              <a:t>Tipos de ruido</a:t>
            </a:r>
          </a:p>
        </p:txBody>
      </p:sp>
      <p:pic>
        <p:nvPicPr>
          <p:cNvPr id="2050" name="Picture 2" descr="2.4.1.Tipos de ruido - Megafonía y sonorización Jorge Fernández">
            <a:extLst>
              <a:ext uri="{FF2B5EF4-FFF2-40B4-BE49-F238E27FC236}">
                <a16:creationId xmlns:a16="http://schemas.microsoft.com/office/drawing/2014/main" id="{B69561F2-3C3A-497C-80CE-4DEBB0D6EC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0935" y="1518409"/>
            <a:ext cx="9050129" cy="467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4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445A0-2C5C-4FD7-B609-0CB2998C5C45}"/>
              </a:ext>
            </a:extLst>
          </p:cNvPr>
          <p:cNvSpPr>
            <a:spLocks noGrp="1"/>
          </p:cNvSpPr>
          <p:nvPr>
            <p:ph type="title"/>
          </p:nvPr>
        </p:nvSpPr>
        <p:spPr/>
        <p:txBody>
          <a:bodyPr/>
          <a:lstStyle/>
          <a:p>
            <a:r>
              <a:rPr lang="es-EC" dirty="0"/>
              <a:t>Oído</a:t>
            </a:r>
          </a:p>
        </p:txBody>
      </p:sp>
      <p:pic>
        <p:nvPicPr>
          <p:cNvPr id="5122" name="Picture 2" descr="Oído externo">
            <a:extLst>
              <a:ext uri="{FF2B5EF4-FFF2-40B4-BE49-F238E27FC236}">
                <a16:creationId xmlns:a16="http://schemas.microsoft.com/office/drawing/2014/main" id="{1AEDFB9E-5C1B-49A2-BB2F-D3B9B6F13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34"/>
          <a:stretch/>
        </p:blipFill>
        <p:spPr bwMode="auto">
          <a:xfrm>
            <a:off x="168816" y="1690688"/>
            <a:ext cx="3987167" cy="2704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l oído medio capta el sonido transmitido por el tímpano para amplificarlo y transmitirlo al oído interno">
            <a:extLst>
              <a:ext uri="{FF2B5EF4-FFF2-40B4-BE49-F238E27FC236}">
                <a16:creationId xmlns:a16="http://schemas.microsoft.com/office/drawing/2014/main" id="{311B6110-AEDC-443A-8854-1FBBB540BE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60" r="8139"/>
          <a:stretch/>
        </p:blipFill>
        <p:spPr bwMode="auto">
          <a:xfrm>
            <a:off x="4336216" y="1690688"/>
            <a:ext cx="3699803" cy="2704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l oído interno transmite el sonido recibido al cerebro en forma de señales nerviosas">
            <a:extLst>
              <a:ext uri="{FF2B5EF4-FFF2-40B4-BE49-F238E27FC236}">
                <a16:creationId xmlns:a16="http://schemas.microsoft.com/office/drawing/2014/main" id="{E1652DC1-C2DD-432F-B50E-7604438268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76" r="7178"/>
          <a:stretch/>
        </p:blipFill>
        <p:spPr bwMode="auto">
          <a:xfrm>
            <a:off x="8036019" y="1690688"/>
            <a:ext cx="3841652" cy="27041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6">
            <a:extLst>
              <a:ext uri="{FF2B5EF4-FFF2-40B4-BE49-F238E27FC236}">
                <a16:creationId xmlns:a16="http://schemas.microsoft.com/office/drawing/2014/main" id="{C6F768FF-090C-4D82-9E0C-414F5D81B72E}"/>
              </a:ext>
            </a:extLst>
          </p:cNvPr>
          <p:cNvGraphicFramePr>
            <a:graphicFrameLocks noGrp="1"/>
          </p:cNvGraphicFramePr>
          <p:nvPr>
            <p:extLst>
              <p:ext uri="{D42A27DB-BD31-4B8C-83A1-F6EECF244321}">
                <p14:modId xmlns:p14="http://schemas.microsoft.com/office/powerpoint/2010/main" val="2020196433"/>
              </p:ext>
            </p:extLst>
          </p:nvPr>
        </p:nvGraphicFramePr>
        <p:xfrm>
          <a:off x="295423" y="4981892"/>
          <a:ext cx="11394831" cy="370840"/>
        </p:xfrm>
        <a:graphic>
          <a:graphicData uri="http://schemas.openxmlformats.org/drawingml/2006/table">
            <a:tbl>
              <a:tblPr firstRow="1" bandRow="1">
                <a:tableStyleId>{5C22544A-7EE6-4342-B048-85BDC9FD1C3A}</a:tableStyleId>
              </a:tblPr>
              <a:tblGrid>
                <a:gridCol w="3798277">
                  <a:extLst>
                    <a:ext uri="{9D8B030D-6E8A-4147-A177-3AD203B41FA5}">
                      <a16:colId xmlns:a16="http://schemas.microsoft.com/office/drawing/2014/main" val="2931865844"/>
                    </a:ext>
                  </a:extLst>
                </a:gridCol>
                <a:gridCol w="3798277">
                  <a:extLst>
                    <a:ext uri="{9D8B030D-6E8A-4147-A177-3AD203B41FA5}">
                      <a16:colId xmlns:a16="http://schemas.microsoft.com/office/drawing/2014/main" val="3707127306"/>
                    </a:ext>
                  </a:extLst>
                </a:gridCol>
                <a:gridCol w="3798277">
                  <a:extLst>
                    <a:ext uri="{9D8B030D-6E8A-4147-A177-3AD203B41FA5}">
                      <a16:colId xmlns:a16="http://schemas.microsoft.com/office/drawing/2014/main" val="3498979762"/>
                    </a:ext>
                  </a:extLst>
                </a:gridCol>
              </a:tblGrid>
              <a:tr h="370840">
                <a:tc>
                  <a:txBody>
                    <a:bodyPr/>
                    <a:lstStyle/>
                    <a:p>
                      <a:pPr algn="ctr"/>
                      <a:r>
                        <a:rPr lang="es-EC" dirty="0"/>
                        <a:t>Oído Externo</a:t>
                      </a:r>
                    </a:p>
                  </a:txBody>
                  <a:tcPr/>
                </a:tc>
                <a:tc>
                  <a:txBody>
                    <a:bodyPr/>
                    <a:lstStyle/>
                    <a:p>
                      <a:pPr algn="ctr"/>
                      <a:r>
                        <a:rPr lang="es-EC" dirty="0"/>
                        <a:t>Oído Medio</a:t>
                      </a:r>
                    </a:p>
                  </a:txBody>
                  <a:tcPr/>
                </a:tc>
                <a:tc>
                  <a:txBody>
                    <a:bodyPr/>
                    <a:lstStyle/>
                    <a:p>
                      <a:pPr algn="ctr"/>
                      <a:r>
                        <a:rPr lang="es-EC" dirty="0"/>
                        <a:t>Oído Interno</a:t>
                      </a:r>
                    </a:p>
                  </a:txBody>
                  <a:tcPr/>
                </a:tc>
                <a:extLst>
                  <a:ext uri="{0D108BD9-81ED-4DB2-BD59-A6C34878D82A}">
                    <a16:rowId xmlns:a16="http://schemas.microsoft.com/office/drawing/2014/main" val="3448444348"/>
                  </a:ext>
                </a:extLst>
              </a:tr>
            </a:tbl>
          </a:graphicData>
        </a:graphic>
      </p:graphicFrame>
    </p:spTree>
    <p:extLst>
      <p:ext uri="{BB962C8B-B14F-4D97-AF65-F5344CB8AC3E}">
        <p14:creationId xmlns:p14="http://schemas.microsoft.com/office/powerpoint/2010/main" val="257874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BB45A-1654-4B63-8029-A5EDF8683CCF}"/>
              </a:ext>
            </a:extLst>
          </p:cNvPr>
          <p:cNvSpPr>
            <a:spLocks noGrp="1"/>
          </p:cNvSpPr>
          <p:nvPr>
            <p:ph type="title"/>
          </p:nvPr>
        </p:nvSpPr>
        <p:spPr/>
        <p:txBody>
          <a:bodyPr/>
          <a:lstStyle/>
          <a:p>
            <a:r>
              <a:rPr lang="es-EC" dirty="0"/>
              <a:t>Funcionamiento del oído</a:t>
            </a:r>
          </a:p>
        </p:txBody>
      </p:sp>
      <p:graphicFrame>
        <p:nvGraphicFramePr>
          <p:cNvPr id="4" name="Tabla 4">
            <a:extLst>
              <a:ext uri="{FF2B5EF4-FFF2-40B4-BE49-F238E27FC236}">
                <a16:creationId xmlns:a16="http://schemas.microsoft.com/office/drawing/2014/main" id="{FAA18337-EABA-403A-A533-EE74CC321304}"/>
              </a:ext>
            </a:extLst>
          </p:cNvPr>
          <p:cNvGraphicFramePr>
            <a:graphicFrameLocks noGrp="1"/>
          </p:cNvGraphicFramePr>
          <p:nvPr>
            <p:ph idx="1"/>
            <p:extLst>
              <p:ext uri="{D42A27DB-BD31-4B8C-83A1-F6EECF244321}">
                <p14:modId xmlns:p14="http://schemas.microsoft.com/office/powerpoint/2010/main" val="670720051"/>
              </p:ext>
            </p:extLst>
          </p:nvPr>
        </p:nvGraphicFramePr>
        <p:xfrm>
          <a:off x="838200" y="5680173"/>
          <a:ext cx="10515600" cy="370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77262836"/>
                    </a:ext>
                  </a:extLst>
                </a:gridCol>
                <a:gridCol w="5257800">
                  <a:extLst>
                    <a:ext uri="{9D8B030D-6E8A-4147-A177-3AD203B41FA5}">
                      <a16:colId xmlns:a16="http://schemas.microsoft.com/office/drawing/2014/main" val="1852216310"/>
                    </a:ext>
                  </a:extLst>
                </a:gridCol>
              </a:tblGrid>
              <a:tr h="370840">
                <a:tc>
                  <a:txBody>
                    <a:bodyPr/>
                    <a:lstStyle/>
                    <a:p>
                      <a:pPr algn="ctr"/>
                      <a:r>
                        <a:rPr lang="es-EC" dirty="0"/>
                        <a:t>Oído Sano</a:t>
                      </a:r>
                    </a:p>
                  </a:txBody>
                  <a:tcPr/>
                </a:tc>
                <a:tc>
                  <a:txBody>
                    <a:bodyPr/>
                    <a:lstStyle/>
                    <a:p>
                      <a:pPr algn="ctr"/>
                      <a:r>
                        <a:rPr lang="es-EC" dirty="0"/>
                        <a:t>Oído Dañado</a:t>
                      </a:r>
                    </a:p>
                  </a:txBody>
                  <a:tcPr/>
                </a:tc>
                <a:extLst>
                  <a:ext uri="{0D108BD9-81ED-4DB2-BD59-A6C34878D82A}">
                    <a16:rowId xmlns:a16="http://schemas.microsoft.com/office/drawing/2014/main" val="2875481994"/>
                  </a:ext>
                </a:extLst>
              </a:tr>
            </a:tbl>
          </a:graphicData>
        </a:graphic>
      </p:graphicFrame>
      <p:pic>
        <p:nvPicPr>
          <p:cNvPr id="6146" name="Picture 2" descr="Célula ciliada dañada">
            <a:extLst>
              <a:ext uri="{FF2B5EF4-FFF2-40B4-BE49-F238E27FC236}">
                <a16:creationId xmlns:a16="http://schemas.microsoft.com/office/drawing/2014/main" id="{62A77B91-BDCC-4619-82E6-1B27B2C8E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932" y="1806102"/>
            <a:ext cx="5403863" cy="3602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élula ciliada sana">
            <a:extLst>
              <a:ext uri="{FF2B5EF4-FFF2-40B4-BE49-F238E27FC236}">
                <a16:creationId xmlns:a16="http://schemas.microsoft.com/office/drawing/2014/main" id="{D432B585-3EB9-4570-AB3E-DE8E07C41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52" y="1825626"/>
            <a:ext cx="5290186" cy="352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1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D262F-3ECB-4F7F-A09F-8EED6730D0AE}"/>
              </a:ext>
            </a:extLst>
          </p:cNvPr>
          <p:cNvSpPr>
            <a:spLocks noGrp="1"/>
          </p:cNvSpPr>
          <p:nvPr>
            <p:ph type="title"/>
          </p:nvPr>
        </p:nvSpPr>
        <p:spPr>
          <a:xfrm>
            <a:off x="648929" y="629266"/>
            <a:ext cx="3505495" cy="1622321"/>
          </a:xfrm>
        </p:spPr>
        <p:txBody>
          <a:bodyPr>
            <a:normAutofit/>
          </a:bodyPr>
          <a:lstStyle/>
          <a:p>
            <a:r>
              <a:rPr lang="es-EC" dirty="0"/>
              <a:t>Niveles de Ruido</a:t>
            </a:r>
          </a:p>
        </p:txBody>
      </p:sp>
      <p:sp>
        <p:nvSpPr>
          <p:cNvPr id="3" name="Marcador de contenido 2">
            <a:extLst>
              <a:ext uri="{FF2B5EF4-FFF2-40B4-BE49-F238E27FC236}">
                <a16:creationId xmlns:a16="http://schemas.microsoft.com/office/drawing/2014/main" id="{055513AE-D158-466E-A139-2CA015D1EBDB}"/>
              </a:ext>
            </a:extLst>
          </p:cNvPr>
          <p:cNvSpPr>
            <a:spLocks noGrp="1"/>
          </p:cNvSpPr>
          <p:nvPr>
            <p:ph idx="1"/>
          </p:nvPr>
        </p:nvSpPr>
        <p:spPr>
          <a:xfrm>
            <a:off x="648929" y="1872343"/>
            <a:ext cx="3505494" cy="3785419"/>
          </a:xfrm>
        </p:spPr>
        <p:txBody>
          <a:bodyPr>
            <a:normAutofit/>
          </a:bodyPr>
          <a:lstStyle/>
          <a:p>
            <a:r>
              <a:rPr lang="es-EC" sz="2000" dirty="0"/>
              <a:t>OMS</a:t>
            </a:r>
          </a:p>
          <a:p>
            <a:pPr lvl="1"/>
            <a:r>
              <a:rPr lang="es-EC" dirty="0"/>
              <a:t>Mañana 40 dB A</a:t>
            </a:r>
          </a:p>
          <a:p>
            <a:pPr lvl="1"/>
            <a:r>
              <a:rPr lang="es-EC" dirty="0"/>
              <a:t>Noche 30 dB A</a:t>
            </a:r>
          </a:p>
          <a:p>
            <a:r>
              <a:rPr lang="es-EC" sz="2000" dirty="0"/>
              <a:t>Agencia de protección Ambiental </a:t>
            </a:r>
          </a:p>
          <a:p>
            <a:pPr lvl="1"/>
            <a:r>
              <a:rPr lang="es-EC" dirty="0"/>
              <a:t>Mañana 45 dB A</a:t>
            </a:r>
          </a:p>
          <a:p>
            <a:pPr lvl="1"/>
            <a:r>
              <a:rPr lang="es-EC" dirty="0"/>
              <a:t>Noche 35 dB A </a:t>
            </a:r>
          </a:p>
          <a:p>
            <a:pPr lvl="1"/>
            <a:endParaRPr lang="es-EC" dirty="0"/>
          </a:p>
          <a:p>
            <a:r>
              <a:rPr lang="es-EC" sz="2000" dirty="0"/>
              <a:t>NTP 270 </a:t>
            </a:r>
          </a:p>
          <a:p>
            <a:pPr lvl="1"/>
            <a:r>
              <a:rPr lang="es-EC" dirty="0"/>
              <a:t>Estipula el nivel de ruido según horas de trabajo</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nterfaz de usuario gráfica&#10;&#10;Descripción generada automáticamente">
            <a:extLst>
              <a:ext uri="{FF2B5EF4-FFF2-40B4-BE49-F238E27FC236}">
                <a16:creationId xmlns:a16="http://schemas.microsoft.com/office/drawing/2014/main" id="{00000000-0008-0000-0100-000002000000}"/>
              </a:ext>
            </a:extLst>
          </p:cNvPr>
          <p:cNvPicPr/>
          <p:nvPr/>
        </p:nvPicPr>
        <p:blipFill rotWithShape="1">
          <a:blip r:embed="rId2"/>
          <a:srcRect l="21343" t="21962" r="36324" b="12780"/>
          <a:stretch/>
        </p:blipFill>
        <p:spPr bwMode="auto">
          <a:xfrm>
            <a:off x="5405862" y="817648"/>
            <a:ext cx="6019331" cy="5219457"/>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5569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9036490-6E8F-4DF7-A2CB-66C23BE6F4F4}"/>
              </a:ext>
            </a:extLst>
          </p:cNvPr>
          <p:cNvPicPr>
            <a:picLocks noGrp="1"/>
          </p:cNvPicPr>
          <p:nvPr>
            <p:ph idx="1"/>
          </p:nvPr>
        </p:nvPicPr>
        <p:blipFill rotWithShape="1">
          <a:blip r:embed="rId2"/>
          <a:srcRect l="28398" t="26355" r="28210" b="26585"/>
          <a:stretch/>
        </p:blipFill>
        <p:spPr bwMode="auto">
          <a:xfrm>
            <a:off x="1316501" y="844062"/>
            <a:ext cx="8995117" cy="44564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66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656861-48EC-49BD-9215-EE34BD71C438}"/>
              </a:ext>
            </a:extLst>
          </p:cNvPr>
          <p:cNvPicPr/>
          <p:nvPr/>
        </p:nvPicPr>
        <p:blipFill rotWithShape="1">
          <a:blip r:embed="rId2"/>
          <a:srcRect l="20990" t="24473" r="18332" b="11837"/>
          <a:stretch/>
        </p:blipFill>
        <p:spPr bwMode="auto">
          <a:xfrm>
            <a:off x="5445493" y="861669"/>
            <a:ext cx="6258827" cy="51007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8CC7EF3D-0923-47DA-87B1-4AB402CCB092}"/>
              </a:ext>
            </a:extLst>
          </p:cNvPr>
          <p:cNvSpPr txBox="1"/>
          <p:nvPr/>
        </p:nvSpPr>
        <p:spPr>
          <a:xfrm>
            <a:off x="5445492" y="291548"/>
            <a:ext cx="4639411" cy="369332"/>
          </a:xfrm>
          <a:prstGeom prst="rect">
            <a:avLst/>
          </a:prstGeom>
          <a:noFill/>
        </p:spPr>
        <p:txBody>
          <a:bodyPr wrap="square" rtlCol="0">
            <a:spAutoFit/>
          </a:bodyPr>
          <a:lstStyle/>
          <a:p>
            <a:r>
              <a:rPr lang="es-EC" dirty="0"/>
              <a:t>Afectación del ruido en el cuerpo </a:t>
            </a:r>
          </a:p>
        </p:txBody>
      </p:sp>
      <p:pic>
        <p:nvPicPr>
          <p:cNvPr id="2052" name="Picture 4">
            <a:extLst>
              <a:ext uri="{FF2B5EF4-FFF2-40B4-BE49-F238E27FC236}">
                <a16:creationId xmlns:a16="http://schemas.microsoft.com/office/drawing/2014/main" id="{24786E59-1323-4F41-B033-79C4C275E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42" y="531699"/>
            <a:ext cx="3954464" cy="559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55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1523</Words>
  <Application>Microsoft Office PowerPoint</Application>
  <PresentationFormat>Panorámica</PresentationFormat>
  <Paragraphs>160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Cambria Math</vt:lpstr>
      <vt:lpstr>Times New Roman</vt:lpstr>
      <vt:lpstr>Tema de Office</vt:lpstr>
      <vt:lpstr>Exposición Laboral al ruido en el área de Neonatología del Hospital Gineco-obtétrico Isidro Ayora en la ciudad de Quito-Ecuador, en el periodo de enero-marzo 2021</vt:lpstr>
      <vt:lpstr>Sonido</vt:lpstr>
      <vt:lpstr>Ruido</vt:lpstr>
      <vt:lpstr>Tipos de ruido</vt:lpstr>
      <vt:lpstr>Oído</vt:lpstr>
      <vt:lpstr>Funcionamiento del oído</vt:lpstr>
      <vt:lpstr>Niveles de Ruido</vt:lpstr>
      <vt:lpstr>Presentación de PowerPoint</vt:lpstr>
      <vt:lpstr>Presentación de PowerPoint</vt:lpstr>
      <vt:lpstr>Objetivos:</vt:lpstr>
      <vt:lpstr>Método</vt:lpstr>
      <vt:lpstr>Formulas usadas </vt:lpstr>
      <vt:lpstr>Criterios de inclusión y exclusión y método de toma de datos</vt:lpstr>
      <vt:lpstr>Resultados</vt:lpstr>
      <vt:lpstr>Presentación de PowerPoint</vt:lpstr>
      <vt:lpstr>Presentación de PowerPoint</vt:lpstr>
      <vt:lpstr>Mapa de Isófonas</vt:lpstr>
      <vt:lpstr>Conclusiones</vt:lpstr>
      <vt:lpstr>Discusión</vt:lpstr>
      <vt:lpstr>Recomendaciones</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Oñate Julio Diana Lucia</dc:creator>
  <cp:lastModifiedBy>Karla Engel</cp:lastModifiedBy>
  <cp:revision>53</cp:revision>
  <dcterms:created xsi:type="dcterms:W3CDTF">2020-06-28T12:49:06Z</dcterms:created>
  <dcterms:modified xsi:type="dcterms:W3CDTF">2021-03-29T20:55:59Z</dcterms:modified>
</cp:coreProperties>
</file>