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3" r:id="rId8"/>
    <p:sldId id="261" r:id="rId9"/>
    <p:sldId id="267" r:id="rId10"/>
    <p:sldId id="268" r:id="rId11"/>
    <p:sldId id="272" r:id="rId12"/>
    <p:sldId id="265" r:id="rId13"/>
    <p:sldId id="266" r:id="rId14"/>
    <p:sldId id="269" r:id="rId15"/>
    <p:sldId id="270" r:id="rId16"/>
    <p:sldId id="27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701"/>
    <a:srgbClr val="64F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mp.org.pe/a-mas-de-mil-aumenta-la-cifra-de-medicos-infectadospor-covid-19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i.org/10.1016/j.medcli.2020.07.006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42434" y="2266682"/>
            <a:ext cx="10560676" cy="2189407"/>
          </a:xfrm>
        </p:spPr>
        <p:txBody>
          <a:bodyPr>
            <a:noAutofit/>
          </a:bodyPr>
          <a:lstStyle/>
          <a:p>
            <a:pPr algn="ctr"/>
            <a:r>
              <a:rPr lang="es-ES" sz="3600" b="1" spc="-270" dirty="0">
                <a:solidFill>
                  <a:srgbClr val="FF0000"/>
                </a:solidFill>
              </a:rPr>
              <a:t>“</a:t>
            </a:r>
            <a:r>
              <a:rPr lang="es-ES" sz="3600" b="1" dirty="0">
                <a:solidFill>
                  <a:srgbClr val="FF0000"/>
                </a:solidFill>
              </a:rPr>
              <a:t>MIEDO Y ESTRÉS LABORAL </a:t>
            </a:r>
            <a:r>
              <a:rPr lang="es-ES" sz="3600" b="1" dirty="0" smtClean="0">
                <a:solidFill>
                  <a:srgbClr val="FF0000"/>
                </a:solidFill>
              </a:rPr>
              <a:t>A LA </a:t>
            </a:r>
            <a:r>
              <a:rPr lang="es-ES" sz="3600" b="1" dirty="0">
                <a:solidFill>
                  <a:srgbClr val="FF0000"/>
                </a:solidFill>
              </a:rPr>
              <a:t>COVID-19 EN EL PERSONAL DE LIMPIEZA DEL HOSPITAL GENERAL DE PUYO, CANTÓN PASTAZA</a:t>
            </a:r>
            <a:r>
              <a:rPr lang="es-ES" sz="3600" b="1" spc="-340" dirty="0">
                <a:solidFill>
                  <a:srgbClr val="FF0000"/>
                </a:solidFill>
              </a:rPr>
              <a:t>”</a:t>
            </a:r>
            <a:endParaRPr lang="es-EC" sz="3600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73522" y="4777378"/>
            <a:ext cx="9137419" cy="1868120"/>
          </a:xfrm>
        </p:spPr>
        <p:txBody>
          <a:bodyPr>
            <a:normAutofit/>
          </a:bodyPr>
          <a:lstStyle/>
          <a:p>
            <a:pPr marL="12700" marR="2035175" algn="ctr">
              <a:lnSpc>
                <a:spcPct val="150000"/>
              </a:lnSpc>
            </a:pPr>
            <a:r>
              <a:rPr lang="es-EC" spc="-10" dirty="0">
                <a:latin typeface="Gothic Uralic"/>
                <a:cs typeface="Gothic Uralic"/>
              </a:rPr>
              <a:t>AUTOR: </a:t>
            </a:r>
            <a:r>
              <a:rPr lang="es-EC" b="1" spc="-10" dirty="0" smtClean="0">
                <a:latin typeface="Gothic Uralic"/>
                <a:cs typeface="Gothic Uralic"/>
              </a:rPr>
              <a:t>ING. </a:t>
            </a:r>
            <a:r>
              <a:rPr lang="es-EC" b="1" spc="-5" dirty="0" smtClean="0">
                <a:latin typeface="Gothic Uralic"/>
                <a:cs typeface="Gothic Uralic"/>
              </a:rPr>
              <a:t>PABLO </a:t>
            </a:r>
            <a:r>
              <a:rPr lang="es-EC" b="1" spc="-5" dirty="0">
                <a:latin typeface="Gothic Uralic"/>
                <a:cs typeface="Gothic Uralic"/>
              </a:rPr>
              <a:t>EMILIO CARVAJAL LUNA </a:t>
            </a:r>
            <a:r>
              <a:rPr lang="es-EC" b="1" dirty="0" smtClean="0">
                <a:latin typeface="Gothic Uralic"/>
                <a:cs typeface="Gothic Uralic"/>
              </a:rPr>
              <a:t>  </a:t>
            </a:r>
          </a:p>
          <a:p>
            <a:pPr marL="12700" marR="2035175" algn="ctr">
              <a:lnSpc>
                <a:spcPct val="150000"/>
              </a:lnSpc>
            </a:pPr>
            <a:r>
              <a:rPr lang="es-EC" spc="-5" dirty="0" smtClean="0">
                <a:latin typeface="Gothic Uralic"/>
                <a:cs typeface="Gothic Uralic"/>
              </a:rPr>
              <a:t>DIRECTOR: </a:t>
            </a:r>
            <a:r>
              <a:rPr lang="es-EC" b="1" dirty="0" smtClean="0">
                <a:latin typeface="Gothic Uralic"/>
                <a:cs typeface="Gothic Uralic"/>
              </a:rPr>
              <a:t>DR</a:t>
            </a:r>
            <a:r>
              <a:rPr lang="es-EC" b="1" dirty="0">
                <a:latin typeface="Gothic Uralic"/>
                <a:cs typeface="Gothic Uralic"/>
              </a:rPr>
              <a:t>. FRANZ GUZMAN </a:t>
            </a:r>
            <a:endParaRPr lang="es-EC" sz="2200" b="1" dirty="0">
              <a:latin typeface="Gothic Uralic"/>
              <a:cs typeface="Gothic Uralic"/>
            </a:endParaRPr>
          </a:p>
          <a:p>
            <a:pPr marR="2018664" algn="ctr">
              <a:lnSpc>
                <a:spcPct val="100000"/>
              </a:lnSpc>
              <a:spcBef>
                <a:spcPts val="1650"/>
              </a:spcBef>
              <a:tabLst>
                <a:tab pos="822960" algn="l"/>
              </a:tabLst>
            </a:pPr>
            <a:r>
              <a:rPr lang="es-EC" b="1" spc="-5" dirty="0">
                <a:latin typeface="Gothic Uralic"/>
                <a:cs typeface="Gothic Uralic"/>
              </a:rPr>
              <a:t>QUITO	</a:t>
            </a:r>
            <a:r>
              <a:rPr lang="es-EC" b="1" dirty="0">
                <a:latin typeface="Gothic Uralic"/>
                <a:cs typeface="Gothic Uralic"/>
              </a:rPr>
              <a:t>-</a:t>
            </a:r>
            <a:r>
              <a:rPr lang="es-EC" b="1" spc="490" dirty="0">
                <a:latin typeface="Gothic Uralic"/>
                <a:cs typeface="Gothic Uralic"/>
              </a:rPr>
              <a:t> </a:t>
            </a:r>
            <a:r>
              <a:rPr lang="es-EC" b="1" spc="-5" dirty="0">
                <a:latin typeface="Gothic Uralic"/>
                <a:cs typeface="Gothic Uralic"/>
              </a:rPr>
              <a:t>2021</a:t>
            </a:r>
            <a:endParaRPr lang="es-EC" b="1" dirty="0">
              <a:latin typeface="Gothic Uralic"/>
              <a:cs typeface="Gothic Uralic"/>
            </a:endParaRPr>
          </a:p>
          <a:p>
            <a:pPr algn="ctr"/>
            <a:endParaRPr lang="es-EC" b="1" dirty="0"/>
          </a:p>
        </p:txBody>
      </p:sp>
      <p:pic>
        <p:nvPicPr>
          <p:cNvPr id="4" name="Marcador de contenido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4581" y="398061"/>
            <a:ext cx="6567666" cy="197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26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2635" y="256395"/>
            <a:ext cx="2906333" cy="871900"/>
          </a:xfrm>
          <a:prstGeom prst="rect">
            <a:avLst/>
          </a:prstGeom>
        </p:spPr>
      </p:pic>
      <p:sp>
        <p:nvSpPr>
          <p:cNvPr id="8" name="Rectángulo redondeado 7"/>
          <p:cNvSpPr/>
          <p:nvPr/>
        </p:nvSpPr>
        <p:spPr>
          <a:xfrm>
            <a:off x="0" y="692345"/>
            <a:ext cx="4404575" cy="5311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  <a:endParaRPr lang="es-EC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608305"/>
              </p:ext>
            </p:extLst>
          </p:nvPr>
        </p:nvGraphicFramePr>
        <p:xfrm>
          <a:off x="3258356" y="2472742"/>
          <a:ext cx="6439435" cy="2269085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3875854"/>
                <a:gridCol w="986589"/>
                <a:gridCol w="1576992"/>
              </a:tblGrid>
              <a:tr h="340964">
                <a:tc gridSpan="3"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r>
                        <a:rPr lang="es-EC" sz="1200" dirty="0">
                          <a:solidFill>
                            <a:schemeClr val="tx1"/>
                          </a:solidFill>
                          <a:effectLst/>
                        </a:rPr>
                        <a:t>Tabla Nº3 Estrés laboral del personal de limpieza del Hospital Puyo</a:t>
                      </a:r>
                      <a:endParaRPr lang="es-EC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</a:tr>
              <a:tr h="281477">
                <a:tc>
                  <a:txBody>
                    <a:bodyPr/>
                    <a:lstStyle/>
                    <a:p>
                      <a:pPr algn="l"/>
                      <a:endParaRPr lang="es-EC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349971">
                <a:tc>
                  <a:txBody>
                    <a:bodyPr/>
                    <a:lstStyle/>
                    <a:p>
                      <a:pPr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</a:rPr>
                        <a:t>Sin Síntomas  de estrés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EC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</a:rPr>
                        <a:t>2,3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424094">
                <a:tc>
                  <a:txBody>
                    <a:bodyPr/>
                    <a:lstStyle/>
                    <a:p>
                      <a:pPr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solidFill>
                            <a:schemeClr val="tx1"/>
                          </a:solidFill>
                          <a:effectLst/>
                        </a:rPr>
                        <a:t>Sin síntomas de estrés (Pero en Fase de Alarma)</a:t>
                      </a:r>
                      <a:endParaRPr lang="es-EC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EC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</a:rPr>
                        <a:t>34,9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281477">
                <a:tc>
                  <a:txBody>
                    <a:bodyPr/>
                    <a:lstStyle/>
                    <a:p>
                      <a:pPr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solidFill>
                            <a:schemeClr val="tx1"/>
                          </a:solidFill>
                          <a:effectLst/>
                        </a:rPr>
                        <a:t>Estrés leve</a:t>
                      </a:r>
                      <a:endParaRPr lang="es-EC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</a:rPr>
                        <a:t>37,2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309625">
                <a:tc>
                  <a:txBody>
                    <a:bodyPr/>
                    <a:lstStyle/>
                    <a:p>
                      <a:pPr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</a:rPr>
                        <a:t>Estrés moderado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</a:rPr>
                        <a:t>25,6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281477">
                <a:tc>
                  <a:txBody>
                    <a:bodyPr/>
                    <a:lstStyle/>
                    <a:p>
                      <a:pPr algn="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s-EC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C" sz="1200">
                          <a:solidFill>
                            <a:schemeClr val="tx1"/>
                          </a:solidFill>
                          <a:effectLst/>
                        </a:rPr>
                        <a:t>43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C" sz="1200" dirty="0">
                          <a:solidFill>
                            <a:schemeClr val="tx1"/>
                          </a:solidFill>
                          <a:effectLst/>
                        </a:rPr>
                        <a:t>100,0</a:t>
                      </a:r>
                      <a:endParaRPr lang="es-EC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object 7"/>
          <p:cNvSpPr txBox="1"/>
          <p:nvPr/>
        </p:nvSpPr>
        <p:spPr>
          <a:xfrm>
            <a:off x="525366" y="1747546"/>
            <a:ext cx="5032727" cy="2912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11430" rIns="0" bIns="0" rtlCol="0" anchor="ctr">
            <a:spAutoFit/>
          </a:bodyPr>
          <a:lstStyle/>
          <a:p>
            <a:pPr marL="12700" marR="5080" indent="55880" algn="just">
              <a:lnSpc>
                <a:spcPct val="100600"/>
              </a:lnSpc>
              <a:spcBef>
                <a:spcPts val="90"/>
              </a:spcBef>
            </a:pPr>
            <a:r>
              <a:rPr lang="es-ES" dirty="0"/>
              <a:t>Resultados </a:t>
            </a:r>
            <a:r>
              <a:rPr lang="es-ES" dirty="0" smtClean="0"/>
              <a:t>del Cuestionario Psicosomáticos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0" name="object 12"/>
          <p:cNvSpPr txBox="1"/>
          <p:nvPr/>
        </p:nvSpPr>
        <p:spPr>
          <a:xfrm>
            <a:off x="3275865" y="4808152"/>
            <a:ext cx="8649972" cy="1673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35" dirty="0">
                <a:latin typeface="Arial"/>
                <a:cs typeface="Arial"/>
              </a:rPr>
              <a:t>Fuente: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lang="es-ES" sz="1000" spc="-25" dirty="0" smtClean="0">
                <a:latin typeface="Arial"/>
                <a:cs typeface="Arial"/>
              </a:rPr>
              <a:t>Pablo C</a:t>
            </a:r>
            <a:r>
              <a:rPr sz="1000" spc="-75" dirty="0" smtClean="0">
                <a:latin typeface="Arial"/>
                <a:cs typeface="Arial"/>
              </a:rPr>
              <a:t>.</a:t>
            </a:r>
            <a:r>
              <a:rPr sz="1000" spc="-35" dirty="0" smtClean="0">
                <a:latin typeface="Arial"/>
                <a:cs typeface="Arial"/>
              </a:rPr>
              <a:t> </a:t>
            </a:r>
            <a:r>
              <a:rPr sz="1000" spc="-55" dirty="0">
                <a:latin typeface="Arial"/>
                <a:cs typeface="Arial"/>
              </a:rPr>
              <a:t>Resultados</a:t>
            </a:r>
            <a:r>
              <a:rPr sz="1000" spc="-70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de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cuestionario</a:t>
            </a:r>
            <a:r>
              <a:rPr sz="1000" spc="-85" dirty="0">
                <a:latin typeface="Arial"/>
                <a:cs typeface="Arial"/>
              </a:rPr>
              <a:t> </a:t>
            </a:r>
            <a:r>
              <a:rPr sz="1000" spc="-35" dirty="0" err="1">
                <a:latin typeface="Arial"/>
                <a:cs typeface="Arial"/>
              </a:rPr>
              <a:t>sobre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lang="es-ES_tradn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los problemas psicosomáticos con </a:t>
            </a:r>
            <a:r>
              <a:rPr lang="es-ES_tradnl" sz="1000" dirty="0">
                <a:latin typeface="Arial" panose="020B0604020202020204" pitchFamily="34" charset="0"/>
                <a:cs typeface="Arial" panose="020B0604020202020204" pitchFamily="34" charset="0"/>
              </a:rPr>
              <a:t>la epidemia del </a:t>
            </a:r>
            <a:r>
              <a:rPr lang="es-ES_tradn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COVID-19.</a:t>
            </a: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630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2635" y="256395"/>
            <a:ext cx="2906333" cy="871900"/>
          </a:xfrm>
          <a:prstGeom prst="rect">
            <a:avLst/>
          </a:prstGeom>
        </p:spPr>
      </p:pic>
      <p:sp>
        <p:nvSpPr>
          <p:cNvPr id="8" name="Rectángulo redondeado 7"/>
          <p:cNvSpPr/>
          <p:nvPr/>
        </p:nvSpPr>
        <p:spPr>
          <a:xfrm>
            <a:off x="0" y="692345"/>
            <a:ext cx="4404575" cy="5311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  <a:endParaRPr lang="es-EC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7"/>
          <p:cNvSpPr txBox="1"/>
          <p:nvPr/>
        </p:nvSpPr>
        <p:spPr>
          <a:xfrm>
            <a:off x="564003" y="1629234"/>
            <a:ext cx="2101924" cy="2912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11430" rIns="0" bIns="0" rtlCol="0" anchor="ctr">
            <a:spAutoFit/>
          </a:bodyPr>
          <a:lstStyle/>
          <a:p>
            <a:pPr marL="12700" marR="5080" indent="55880" algn="just">
              <a:lnSpc>
                <a:spcPct val="100600"/>
              </a:lnSpc>
              <a:spcBef>
                <a:spcPts val="90"/>
              </a:spcBef>
            </a:pPr>
            <a:r>
              <a:rPr lang="es-ES" dirty="0" err="1" smtClean="0"/>
              <a:t>Fear</a:t>
            </a:r>
            <a:r>
              <a:rPr lang="es-ES" dirty="0" smtClean="0"/>
              <a:t> Covid </a:t>
            </a:r>
            <a:r>
              <a:rPr lang="es-ES" dirty="0" err="1" smtClean="0"/>
              <a:t>Scale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0" name="object 12"/>
          <p:cNvSpPr txBox="1"/>
          <p:nvPr/>
        </p:nvSpPr>
        <p:spPr>
          <a:xfrm>
            <a:off x="2374344" y="6340738"/>
            <a:ext cx="8649972" cy="1673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35" dirty="0">
                <a:latin typeface="Arial"/>
                <a:cs typeface="Arial"/>
              </a:rPr>
              <a:t>Fuente: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lang="es-ES" sz="1000" spc="-25" dirty="0" smtClean="0">
                <a:latin typeface="Arial"/>
                <a:cs typeface="Arial"/>
              </a:rPr>
              <a:t>Pablo C</a:t>
            </a:r>
            <a:r>
              <a:rPr sz="1000" spc="-75" dirty="0" smtClean="0">
                <a:latin typeface="Arial"/>
                <a:cs typeface="Arial"/>
              </a:rPr>
              <a:t>.</a:t>
            </a:r>
            <a:r>
              <a:rPr sz="1000" spc="-35" dirty="0" smtClean="0">
                <a:latin typeface="Arial"/>
                <a:cs typeface="Arial"/>
              </a:rPr>
              <a:t> </a:t>
            </a:r>
            <a:r>
              <a:rPr sz="1000" spc="-55" dirty="0">
                <a:latin typeface="Arial"/>
                <a:cs typeface="Arial"/>
              </a:rPr>
              <a:t>Resultados</a:t>
            </a:r>
            <a:r>
              <a:rPr sz="1000" spc="-70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de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cuestionario</a:t>
            </a:r>
            <a:r>
              <a:rPr sz="1000" spc="-85" dirty="0">
                <a:latin typeface="Arial"/>
                <a:cs typeface="Arial"/>
              </a:rPr>
              <a:t> </a:t>
            </a:r>
            <a:r>
              <a:rPr sz="1000" spc="-35" dirty="0" err="1">
                <a:latin typeface="Arial"/>
                <a:cs typeface="Arial"/>
              </a:rPr>
              <a:t>sobre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lang="es-ES_tradnl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Fear</a:t>
            </a:r>
            <a:r>
              <a:rPr lang="es-ES_tradn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Scale</a:t>
            </a:r>
            <a:r>
              <a:rPr lang="es-ES_tradn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Covid con </a:t>
            </a:r>
            <a:r>
              <a:rPr lang="es-ES_tradnl" sz="1000" dirty="0">
                <a:latin typeface="Arial" panose="020B0604020202020204" pitchFamily="34" charset="0"/>
                <a:cs typeface="Arial" panose="020B0604020202020204" pitchFamily="34" charset="0"/>
              </a:rPr>
              <a:t>la epidemia del </a:t>
            </a:r>
            <a:r>
              <a:rPr lang="es-ES_tradn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COVID-19.</a:t>
            </a: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963701"/>
              </p:ext>
            </p:extLst>
          </p:nvPr>
        </p:nvGraphicFramePr>
        <p:xfrm>
          <a:off x="2043898" y="2137892"/>
          <a:ext cx="9310864" cy="3709116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6545537"/>
                <a:gridCol w="1011159"/>
                <a:gridCol w="482303"/>
                <a:gridCol w="653623"/>
                <a:gridCol w="618242"/>
              </a:tblGrid>
              <a:tr h="332600">
                <a:tc gridSpan="5"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 dirty="0">
                          <a:solidFill>
                            <a:schemeClr val="tx1"/>
                          </a:solidFill>
                          <a:effectLst/>
                        </a:rPr>
                        <a:t>Tabla Nº 4  </a:t>
                      </a:r>
                      <a:r>
                        <a:rPr lang="es-ES_tradnl" sz="1100" dirty="0" err="1">
                          <a:solidFill>
                            <a:schemeClr val="tx1"/>
                          </a:solidFill>
                          <a:effectLst/>
                        </a:rPr>
                        <a:t>Fear</a:t>
                      </a:r>
                      <a:r>
                        <a:rPr lang="es-ES_tradnl" sz="1100" dirty="0">
                          <a:solidFill>
                            <a:schemeClr val="tx1"/>
                          </a:solidFill>
                          <a:effectLst/>
                        </a:rPr>
                        <a:t> Covid </a:t>
                      </a:r>
                      <a:r>
                        <a:rPr lang="es-ES_tradnl" sz="1100" dirty="0" err="1">
                          <a:solidFill>
                            <a:schemeClr val="tx1"/>
                          </a:solidFill>
                          <a:effectLst/>
                        </a:rPr>
                        <a:t>Scale</a:t>
                      </a:r>
                      <a:r>
                        <a:rPr lang="es-ES_tradnl" sz="1100" dirty="0">
                          <a:solidFill>
                            <a:schemeClr val="tx1"/>
                          </a:solidFill>
                          <a:effectLst/>
                        </a:rPr>
                        <a:t> (FCV-19s)</a:t>
                      </a:r>
                      <a:endParaRPr lang="es-EC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1835" marR="31835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</a:tr>
              <a:tr h="190933">
                <a:tc gridSpan="3"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Características</a:t>
                      </a:r>
                      <a:endParaRPr lang="es-EC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1835" marR="31835" marT="0" marB="0" anchor="ctr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 dirty="0">
                          <a:effectLst/>
                        </a:rPr>
                        <a:t>n</a:t>
                      </a:r>
                      <a:endParaRPr lang="es-EC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1835" marR="318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%</a:t>
                      </a:r>
                      <a:endParaRPr lang="es-EC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1835" marR="31835" marT="0" marB="0"/>
                </a:tc>
              </a:tr>
              <a:tr h="381866">
                <a:tc>
                  <a:txBody>
                    <a:bodyPr/>
                    <a:lstStyle/>
                    <a:p>
                      <a:pPr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Mucho miedo al COVID-19                            </a:t>
                      </a:r>
                      <a:endParaRPr lang="es-EC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1835" marR="31835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 dirty="0">
                          <a:effectLst/>
                        </a:rPr>
                        <a:t>SI</a:t>
                      </a:r>
                      <a:endParaRPr lang="es-EC" sz="11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 dirty="0">
                          <a:effectLst/>
                        </a:rPr>
                        <a:t>NO</a:t>
                      </a:r>
                      <a:endParaRPr lang="es-EC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1835" marR="31835" marT="0" marB="0" anchor="ctr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 dirty="0">
                          <a:effectLst/>
                        </a:rPr>
                        <a:t>12</a:t>
                      </a:r>
                      <a:endParaRPr lang="es-EC" sz="11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 dirty="0">
                          <a:effectLst/>
                        </a:rPr>
                        <a:t>31</a:t>
                      </a:r>
                      <a:endParaRPr lang="es-EC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1835" marR="318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28,0</a:t>
                      </a:r>
                      <a:endParaRPr lang="es-EC" sz="11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72,0</a:t>
                      </a:r>
                      <a:endParaRPr lang="es-EC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1835" marR="31835" marT="0" marB="0" anchor="ctr"/>
                </a:tc>
              </a:tr>
              <a:tr h="381866">
                <a:tc>
                  <a:txBody>
                    <a:bodyPr/>
                    <a:lstStyle/>
                    <a:p>
                      <a:pPr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 dirty="0">
                          <a:effectLst/>
                        </a:rPr>
                        <a:t>Incomodidad al pensar en el COVID-19        </a:t>
                      </a:r>
                      <a:endParaRPr lang="es-EC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1835" marR="31835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SI</a:t>
                      </a:r>
                      <a:endParaRPr lang="es-EC" sz="11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NO</a:t>
                      </a:r>
                      <a:endParaRPr lang="es-EC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1835" marR="31835" marT="0" marB="0" anchor="ctr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 dirty="0">
                          <a:effectLst/>
                        </a:rPr>
                        <a:t>16</a:t>
                      </a:r>
                      <a:endParaRPr lang="es-EC" sz="11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 dirty="0">
                          <a:effectLst/>
                        </a:rPr>
                        <a:t>27</a:t>
                      </a:r>
                      <a:endParaRPr lang="es-EC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1835" marR="318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37,2</a:t>
                      </a:r>
                      <a:endParaRPr lang="es-EC" sz="11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62,7</a:t>
                      </a:r>
                      <a:endParaRPr lang="es-EC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1835" marR="31835" marT="0" marB="0" anchor="ctr"/>
                </a:tc>
              </a:tr>
              <a:tr h="381866">
                <a:tc>
                  <a:txBody>
                    <a:bodyPr/>
                    <a:lstStyle/>
                    <a:p>
                      <a:pPr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Las manos se colocan húmedas o Sudorosas cuando piensa en el COVID-19</a:t>
                      </a:r>
                      <a:endParaRPr lang="es-EC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1835" marR="31835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SI</a:t>
                      </a:r>
                      <a:endParaRPr lang="es-EC" sz="11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NO</a:t>
                      </a:r>
                      <a:endParaRPr lang="es-EC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1835" marR="31835" marT="0" marB="0" anchor="ctr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 dirty="0">
                          <a:effectLst/>
                        </a:rPr>
                        <a:t>20</a:t>
                      </a:r>
                      <a:endParaRPr lang="es-EC" sz="11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 dirty="0">
                          <a:effectLst/>
                        </a:rPr>
                        <a:t>23</a:t>
                      </a:r>
                      <a:endParaRPr lang="es-EC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1835" marR="318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46,5</a:t>
                      </a:r>
                      <a:endParaRPr lang="es-EC" sz="11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53,5</a:t>
                      </a:r>
                      <a:endParaRPr lang="es-EC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1835" marR="31835" marT="0" marB="0" anchor="ctr"/>
                </a:tc>
              </a:tr>
              <a:tr h="381866">
                <a:tc>
                  <a:txBody>
                    <a:bodyPr/>
                    <a:lstStyle/>
                    <a:p>
                      <a:pPr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Tiene miedo de perder la vida Por el covid-19                  </a:t>
                      </a:r>
                      <a:endParaRPr lang="es-EC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1835" marR="31835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SI</a:t>
                      </a:r>
                      <a:endParaRPr lang="es-EC" sz="11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NO</a:t>
                      </a:r>
                      <a:endParaRPr lang="es-EC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1835" marR="31835" marT="0" marB="0" anchor="ctr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 dirty="0">
                          <a:effectLst/>
                        </a:rPr>
                        <a:t>13</a:t>
                      </a:r>
                      <a:endParaRPr lang="es-EC" sz="11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 dirty="0">
                          <a:effectLst/>
                        </a:rPr>
                        <a:t>30</a:t>
                      </a:r>
                      <a:endParaRPr lang="es-EC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1835" marR="318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30,2</a:t>
                      </a:r>
                      <a:endParaRPr lang="es-EC" sz="11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69,8</a:t>
                      </a:r>
                      <a:endParaRPr lang="es-EC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1835" marR="31835" marT="0" marB="0" anchor="ctr"/>
                </a:tc>
              </a:tr>
              <a:tr h="381866">
                <a:tc>
                  <a:txBody>
                    <a:bodyPr/>
                    <a:lstStyle/>
                    <a:p>
                      <a:pPr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 dirty="0">
                          <a:effectLst/>
                        </a:rPr>
                        <a:t>Cuando ve noticias e historias sobre COVID-19 se pone nervioso o ansioso</a:t>
                      </a:r>
                      <a:endParaRPr lang="es-EC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1835" marR="31835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SI</a:t>
                      </a:r>
                      <a:endParaRPr lang="es-EC" sz="11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NO</a:t>
                      </a:r>
                      <a:endParaRPr lang="es-EC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1835" marR="31835" marT="0" marB="0" anchor="ctr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 dirty="0">
                          <a:effectLst/>
                        </a:rPr>
                        <a:t>17</a:t>
                      </a:r>
                      <a:endParaRPr lang="es-EC" sz="11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 dirty="0">
                          <a:effectLst/>
                        </a:rPr>
                        <a:t>26</a:t>
                      </a:r>
                      <a:endParaRPr lang="es-EC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1835" marR="318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39,6</a:t>
                      </a:r>
                      <a:endParaRPr lang="es-EC" sz="11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60,5</a:t>
                      </a:r>
                      <a:endParaRPr lang="es-EC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1835" marR="31835" marT="0" marB="0" anchor="ctr"/>
                </a:tc>
              </a:tr>
              <a:tr h="381866">
                <a:tc>
                  <a:txBody>
                    <a:bodyPr/>
                    <a:lstStyle/>
                    <a:p>
                      <a:pPr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No puedo dormir porque me preocupa el COVID-19</a:t>
                      </a:r>
                      <a:endParaRPr lang="es-EC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1835" marR="31835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SI</a:t>
                      </a:r>
                      <a:endParaRPr lang="es-EC" sz="11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NO</a:t>
                      </a:r>
                      <a:endParaRPr lang="es-EC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1835" marR="31835" marT="0" marB="0" anchor="ctr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 dirty="0">
                          <a:effectLst/>
                        </a:rPr>
                        <a:t>15</a:t>
                      </a:r>
                      <a:endParaRPr lang="es-EC" sz="11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 dirty="0">
                          <a:effectLst/>
                        </a:rPr>
                        <a:t>28</a:t>
                      </a:r>
                      <a:endParaRPr lang="es-EC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1835" marR="318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34,9</a:t>
                      </a:r>
                      <a:endParaRPr lang="es-EC" sz="11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65,1</a:t>
                      </a:r>
                      <a:endParaRPr lang="es-EC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1835" marR="31835" marT="0" marB="0" anchor="ctr"/>
                </a:tc>
              </a:tr>
              <a:tr h="379233">
                <a:tc>
                  <a:txBody>
                    <a:bodyPr/>
                    <a:lstStyle/>
                    <a:p>
                      <a:pPr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 dirty="0">
                          <a:effectLst/>
                        </a:rPr>
                        <a:t> </a:t>
                      </a:r>
                      <a:endParaRPr lang="es-EC" sz="1100" dirty="0">
                        <a:effectLst/>
                      </a:endParaRPr>
                    </a:p>
                    <a:p>
                      <a:pPr algn="l"/>
                      <a:r>
                        <a:rPr lang="es-ES_tradnl" sz="1200" dirty="0" smtClean="0">
                          <a:effectLst/>
                        </a:rPr>
                        <a:t>El </a:t>
                      </a:r>
                      <a:r>
                        <a:rPr lang="es-ES_tradnl" sz="1200" dirty="0">
                          <a:effectLst/>
                        </a:rPr>
                        <a:t>corazón se acelera o palpita Cuando piensa en el COVID-19</a:t>
                      </a:r>
                      <a:r>
                        <a:rPr lang="es-EC" sz="1200" dirty="0">
                          <a:effectLst/>
                        </a:rPr>
                        <a:t> </a:t>
                      </a:r>
                      <a:endParaRPr lang="es-EC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35" marR="31835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SI</a:t>
                      </a:r>
                      <a:endParaRPr lang="es-EC" sz="110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NO</a:t>
                      </a:r>
                      <a:endParaRPr lang="es-EC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1835" marR="31835" marT="0" marB="0" anchor="ctr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 dirty="0">
                          <a:effectLst/>
                        </a:rPr>
                        <a:t>12</a:t>
                      </a:r>
                      <a:endParaRPr lang="es-EC" sz="11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 dirty="0">
                          <a:effectLst/>
                        </a:rPr>
                        <a:t>31</a:t>
                      </a:r>
                      <a:endParaRPr lang="es-EC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1835" marR="318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 dirty="0">
                          <a:effectLst/>
                        </a:rPr>
                        <a:t>27,9</a:t>
                      </a:r>
                      <a:endParaRPr lang="es-EC" sz="11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 dirty="0">
                          <a:effectLst/>
                        </a:rPr>
                        <a:t>72,2</a:t>
                      </a:r>
                      <a:endParaRPr lang="es-EC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1835" marR="31835" marT="0" marB="0" anchor="ctr"/>
                </a:tc>
              </a:tr>
              <a:tr h="190933">
                <a:tc>
                  <a:txBody>
                    <a:bodyPr/>
                    <a:lstStyle/>
                    <a:p>
                      <a:pPr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 </a:t>
                      </a:r>
                      <a:endParaRPr lang="es-EC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 dirty="0">
                          <a:effectLst/>
                        </a:rPr>
                        <a:t> </a:t>
                      </a:r>
                      <a:endParaRPr lang="es-EC" sz="110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 dirty="0">
                          <a:effectLst/>
                        </a:rPr>
                        <a:t>Promedio</a:t>
                      </a:r>
                      <a:endParaRPr lang="es-EC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1835" marR="31835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 b="1" dirty="0">
                          <a:effectLst/>
                        </a:rPr>
                        <a:t>SI</a:t>
                      </a:r>
                      <a:endParaRPr lang="es-EC" sz="11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1835" marR="31835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 b="1" dirty="0">
                          <a:effectLst/>
                        </a:rPr>
                        <a:t>15,00</a:t>
                      </a:r>
                      <a:endParaRPr lang="es-EC" sz="11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1835" marR="31835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 b="1" dirty="0">
                          <a:effectLst/>
                        </a:rPr>
                        <a:t>34,90</a:t>
                      </a:r>
                      <a:endParaRPr lang="es-EC" sz="11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1835" marR="31835" marT="0" marB="0" anchor="ctr"/>
                </a:tc>
              </a:tr>
              <a:tr h="118159">
                <a:tc rowSpan="2">
                  <a:txBody>
                    <a:bodyPr/>
                    <a:lstStyle/>
                    <a:p>
                      <a:pPr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effectLst/>
                        </a:rPr>
                        <a:t> </a:t>
                      </a:r>
                      <a:endParaRPr lang="es-EC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es-EC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1835" marR="31835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es-EC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1835" marR="31835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es-EC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1835" marR="31835" marT="0" marB="0" anchor="ctr"/>
                </a:tc>
              </a:tr>
              <a:tr h="206062"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 b="1">
                          <a:effectLst/>
                        </a:rPr>
                        <a:t>NO</a:t>
                      </a:r>
                      <a:endParaRPr lang="es-EC" sz="11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1835" marR="318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 b="1" dirty="0">
                          <a:effectLst/>
                        </a:rPr>
                        <a:t>28,00</a:t>
                      </a:r>
                      <a:endParaRPr lang="es-EC" sz="11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1835" marR="318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 b="1" dirty="0">
                          <a:effectLst/>
                        </a:rPr>
                        <a:t>65,11</a:t>
                      </a:r>
                      <a:endParaRPr lang="es-EC" sz="11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1835" marR="3183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0664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2635" y="256395"/>
            <a:ext cx="2906333" cy="871900"/>
          </a:xfrm>
          <a:prstGeom prst="rect">
            <a:avLst/>
          </a:prstGeom>
        </p:spPr>
      </p:pic>
      <p:sp>
        <p:nvSpPr>
          <p:cNvPr id="8" name="Rectángulo redondeado 7"/>
          <p:cNvSpPr/>
          <p:nvPr/>
        </p:nvSpPr>
        <p:spPr>
          <a:xfrm>
            <a:off x="0" y="692345"/>
            <a:ext cx="4404575" cy="5311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DISCUSIÓN</a:t>
            </a:r>
            <a:endParaRPr lang="es-EC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880573" y="1704626"/>
            <a:ext cx="8130864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151130" algn="just">
              <a:spcAft>
                <a:spcPts val="1200"/>
              </a:spcAft>
            </a:pP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En nuestro estudio el 65,11 % no presentan miedo y tan solo el 34,9 % tiene miedo de padecer COVID-19 (Tabla4</a:t>
            </a:r>
            <a:r>
              <a:rPr lang="es-ES_tradnl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s-EC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880573" y="2927288"/>
            <a:ext cx="8130864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151130" algn="just">
              <a:spcAft>
                <a:spcPts val="1200"/>
              </a:spcAft>
            </a:pP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s-ES_tradnl" dirty="0" smtClean="0">
                <a:latin typeface="Arial" panose="020B0604020202020204" pitchFamily="34" charset="0"/>
                <a:cs typeface="Arial" panose="020B0604020202020204" pitchFamily="34" charset="0"/>
              </a:rPr>
              <a:t>alor </a:t>
            </a: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muy cercado al estudio realizado en Colombia [15], </a:t>
            </a:r>
            <a:r>
              <a:rPr lang="es-ES_tradnl" dirty="0" smtClean="0">
                <a:latin typeface="Arial" panose="020B0604020202020204" pitchFamily="34" charset="0"/>
                <a:cs typeface="Arial" panose="020B0604020202020204" pitchFamily="34" charset="0"/>
              </a:rPr>
              <a:t>donde el </a:t>
            </a: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valor fue de 37,1 % de miedo al Covid-19</a:t>
            </a:r>
            <a:r>
              <a:rPr lang="es-ES_tradnl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C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2861253" y="4260789"/>
            <a:ext cx="8150184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A diferencia Del valor encontrado en el estudio realizado en Brasil </a:t>
            </a:r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[23], </a:t>
            </a:r>
            <a:r>
              <a:rPr lang="es-EC" dirty="0">
                <a:latin typeface="Arial" panose="020B0604020202020204" pitchFamily="34" charset="0"/>
                <a:cs typeface="Arial" panose="020B0604020202020204" pitchFamily="34" charset="0"/>
              </a:rPr>
              <a:t>donde el 53% de encuestados mostro un alto nivel de miedo. 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2107841" y="5806617"/>
            <a:ext cx="953465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s-ES_tradnl" sz="1050" dirty="0" smtClean="0">
                <a:latin typeface="Arial" panose="020B0604020202020204" pitchFamily="34" charset="0"/>
                <a:ea typeface="SimSun" panose="02010600030101010101" pitchFamily="2" charset="-122"/>
              </a:rPr>
              <a:t>15. Monterrosa-Castro</a:t>
            </a:r>
            <a:r>
              <a:rPr lang="es-ES_tradnl" sz="1050" dirty="0">
                <a:latin typeface="Arial" panose="020B0604020202020204" pitchFamily="34" charset="0"/>
                <a:ea typeface="SimSun" panose="02010600030101010101" pitchFamily="2" charset="-122"/>
              </a:rPr>
              <a:t>, Á., Dávila-Ruiz, R., Mejía-Mantilla, A., Contreras-Saldarriaga, J., Mercado-Lara, M., &amp; </a:t>
            </a:r>
            <a:r>
              <a:rPr lang="es-ES_tradnl" sz="1050" dirty="0" err="1">
                <a:latin typeface="Arial" panose="020B0604020202020204" pitchFamily="34" charset="0"/>
                <a:ea typeface="SimSun" panose="02010600030101010101" pitchFamily="2" charset="-122"/>
              </a:rPr>
              <a:t>Florez</a:t>
            </a:r>
            <a:r>
              <a:rPr lang="es-ES_tradnl" sz="1050" dirty="0">
                <a:latin typeface="Arial" panose="020B0604020202020204" pitchFamily="34" charset="0"/>
                <a:ea typeface="SimSun" panose="02010600030101010101" pitchFamily="2" charset="-122"/>
              </a:rPr>
              <a:t>-Monterrosa, C. (2020). Estrés laboral, ansiedad y miedo al COVID-19 en médicos generales colombianos. </a:t>
            </a:r>
            <a:r>
              <a:rPr lang="es-ES_tradnl" sz="1050" i="1" dirty="0" err="1">
                <a:latin typeface="Arial" panose="020B0604020202020204" pitchFamily="34" charset="0"/>
                <a:ea typeface="SimSun" panose="02010600030101010101" pitchFamily="2" charset="-122"/>
              </a:rPr>
              <a:t>MedUNAB</a:t>
            </a:r>
            <a:r>
              <a:rPr lang="es-ES_tradnl" sz="1050" dirty="0">
                <a:latin typeface="Arial" panose="020B0604020202020204" pitchFamily="34" charset="0"/>
                <a:ea typeface="SimSun" panose="02010600030101010101" pitchFamily="2" charset="-122"/>
              </a:rPr>
              <a:t>, </a:t>
            </a:r>
            <a:r>
              <a:rPr lang="es-ES_tradnl" sz="1050" i="1" dirty="0">
                <a:latin typeface="Arial" panose="020B0604020202020204" pitchFamily="34" charset="0"/>
                <a:ea typeface="SimSun" panose="02010600030101010101" pitchFamily="2" charset="-122"/>
              </a:rPr>
              <a:t>23</a:t>
            </a:r>
            <a:r>
              <a:rPr lang="es-ES_tradnl" sz="1050" dirty="0">
                <a:latin typeface="Arial" panose="020B0604020202020204" pitchFamily="34" charset="0"/>
                <a:ea typeface="SimSun" panose="02010600030101010101" pitchFamily="2" charset="-122"/>
              </a:rPr>
              <a:t>(2), 195-213</a:t>
            </a:r>
            <a:r>
              <a:rPr lang="es-ES_tradnl" sz="1050" dirty="0" smtClean="0">
                <a:latin typeface="Arial" panose="020B0604020202020204" pitchFamily="34" charset="0"/>
                <a:ea typeface="SimSun" panose="02010600030101010101" pitchFamily="2" charset="-122"/>
              </a:rPr>
              <a:t>.</a:t>
            </a:r>
            <a:endParaRPr lang="es-EC" sz="1050" dirty="0" smtClean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lvl="0" algn="just">
              <a:spcAft>
                <a:spcPts val="1200"/>
              </a:spcAft>
            </a:pPr>
            <a:r>
              <a:rPr lang="es-EC" sz="1050" dirty="0" smtClean="0">
                <a:latin typeface="Arial" panose="020B0604020202020204" pitchFamily="34" charset="0"/>
                <a:ea typeface="SimSun" panose="02010600030101010101" pitchFamily="2" charset="-122"/>
              </a:rPr>
              <a:t>23. </a:t>
            </a:r>
            <a:r>
              <a:rPr lang="es-EC" sz="1050" dirty="0" err="1" smtClean="0">
                <a:latin typeface="Arial" panose="020B0604020202020204" pitchFamily="34" charset="0"/>
                <a:ea typeface="SimSun" panose="02010600030101010101" pitchFamily="2" charset="-122"/>
              </a:rPr>
              <a:t>Giordani</a:t>
            </a:r>
            <a:r>
              <a:rPr lang="es-EC" sz="1050" dirty="0" smtClean="0"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lang="es-EC" sz="1050" dirty="0">
                <a:latin typeface="Arial" panose="020B0604020202020204" pitchFamily="34" charset="0"/>
                <a:ea typeface="SimSun" panose="02010600030101010101" pitchFamily="2" charset="-122"/>
              </a:rPr>
              <a:t>RCF, </a:t>
            </a:r>
            <a:r>
              <a:rPr lang="es-EC" sz="1050" dirty="0" err="1">
                <a:latin typeface="Arial" panose="020B0604020202020204" pitchFamily="34" charset="0"/>
                <a:ea typeface="SimSun" panose="02010600030101010101" pitchFamily="2" charset="-122"/>
              </a:rPr>
              <a:t>Zanoni</a:t>
            </a:r>
            <a:r>
              <a:rPr lang="es-EC" sz="1050" dirty="0">
                <a:latin typeface="Arial" panose="020B0604020202020204" pitchFamily="34" charset="0"/>
                <a:ea typeface="SimSun" panose="02010600030101010101" pitchFamily="2" charset="-122"/>
              </a:rPr>
              <a:t> da Silva M, </a:t>
            </a:r>
            <a:r>
              <a:rPr lang="es-EC" sz="1050" dirty="0" err="1">
                <a:latin typeface="Arial" panose="020B0604020202020204" pitchFamily="34" charset="0"/>
                <a:ea typeface="SimSun" panose="02010600030101010101" pitchFamily="2" charset="-122"/>
              </a:rPr>
              <a:t>Muhl</a:t>
            </a:r>
            <a:r>
              <a:rPr lang="es-EC" sz="1050" dirty="0">
                <a:latin typeface="Arial" panose="020B0604020202020204" pitchFamily="34" charset="0"/>
                <a:ea typeface="SimSun" panose="02010600030101010101" pitchFamily="2" charset="-122"/>
              </a:rPr>
              <a:t> C, </a:t>
            </a:r>
            <a:r>
              <a:rPr lang="es-EC" sz="1050" dirty="0" err="1">
                <a:latin typeface="Arial" panose="020B0604020202020204" pitchFamily="34" charset="0"/>
                <a:ea typeface="SimSun" panose="02010600030101010101" pitchFamily="2" charset="-122"/>
              </a:rPr>
              <a:t>Giolo</a:t>
            </a:r>
            <a:r>
              <a:rPr lang="es-EC" sz="1050" dirty="0">
                <a:latin typeface="Arial" panose="020B0604020202020204" pitchFamily="34" charset="0"/>
                <a:ea typeface="SimSun" panose="02010600030101010101" pitchFamily="2" charset="-122"/>
              </a:rPr>
              <a:t> SR. Miedo a la escala COVID-19: evaluación del miedo a la pandemia de coronavirus en Brasil. Revista de Psicología de la Salud . Diciembre de 2020. </a:t>
            </a:r>
            <a:r>
              <a:rPr lang="es-EC" sz="1050" dirty="0" err="1">
                <a:latin typeface="Arial" panose="020B0604020202020204" pitchFamily="34" charset="0"/>
                <a:ea typeface="SimSun" panose="02010600030101010101" pitchFamily="2" charset="-122"/>
              </a:rPr>
              <a:t>doi</a:t>
            </a:r>
            <a:r>
              <a:rPr lang="es-EC" sz="1050" dirty="0">
                <a:latin typeface="Arial" panose="020B0604020202020204" pitchFamily="34" charset="0"/>
                <a:ea typeface="SimSun" panose="02010600030101010101" pitchFamily="2" charset="-122"/>
              </a:rPr>
              <a:t>: 10.1177 / 1359105320982035</a:t>
            </a:r>
            <a:endParaRPr lang="es-EC" sz="105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50423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9" grpId="0" animBg="1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2635" y="256395"/>
            <a:ext cx="2906333" cy="871900"/>
          </a:xfrm>
          <a:prstGeom prst="rect">
            <a:avLst/>
          </a:prstGeom>
        </p:spPr>
      </p:pic>
      <p:sp>
        <p:nvSpPr>
          <p:cNvPr id="8" name="Rectángulo redondeado 7"/>
          <p:cNvSpPr/>
          <p:nvPr/>
        </p:nvSpPr>
        <p:spPr>
          <a:xfrm>
            <a:off x="0" y="692345"/>
            <a:ext cx="4404575" cy="5311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DISCUSIÓN</a:t>
            </a:r>
            <a:endParaRPr lang="es-EC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2301023" y="2004271"/>
            <a:ext cx="8581621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_tradnl" dirty="0" smtClean="0">
                <a:latin typeface="Arial" panose="020B0604020202020204" pitchFamily="34" charset="0"/>
                <a:ea typeface="SimSun" panose="02010600030101010101" pitchFamily="2" charset="-122"/>
              </a:rPr>
              <a:t>Con síntomas </a:t>
            </a:r>
            <a:r>
              <a:rPr lang="es-ES_tradnl" dirty="0">
                <a:latin typeface="Arial" panose="020B0604020202020204" pitchFamily="34" charset="0"/>
                <a:ea typeface="SimSun" panose="02010600030101010101" pitchFamily="2" charset="-122"/>
              </a:rPr>
              <a:t>de estrés (pero en fase de observación) es de 34,9 %, para estrés leve fue de 37,2%  y estrés moderado con un 25,6%, </a:t>
            </a:r>
            <a:endParaRPr lang="es-EC" dirty="0"/>
          </a:p>
        </p:txBody>
      </p:sp>
      <p:sp>
        <p:nvSpPr>
          <p:cNvPr id="3" name="Rectángulo 2"/>
          <p:cNvSpPr/>
          <p:nvPr/>
        </p:nvSpPr>
        <p:spPr>
          <a:xfrm>
            <a:off x="2301023" y="3009826"/>
            <a:ext cx="8581623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_tradnl" dirty="0" smtClean="0">
                <a:latin typeface="Arial" panose="020B0604020202020204" pitchFamily="34" charset="0"/>
                <a:ea typeface="SimSun" panose="02010600030101010101" pitchFamily="2" charset="-122"/>
              </a:rPr>
              <a:t>El estudio </a:t>
            </a:r>
            <a:r>
              <a:rPr lang="es-ES_tradnl" dirty="0">
                <a:latin typeface="Arial" panose="020B0604020202020204" pitchFamily="34" charset="0"/>
                <a:ea typeface="SimSun" panose="02010600030101010101" pitchFamily="2" charset="-122"/>
              </a:rPr>
              <a:t>realizado en Colombia por Monterrosa [15], un 33% presentó un estrés laboral leve y solamente en 6% presento un estrés alto, estos valores varían </a:t>
            </a:r>
            <a:endParaRPr lang="es-EC" dirty="0"/>
          </a:p>
        </p:txBody>
      </p:sp>
      <p:sp>
        <p:nvSpPr>
          <p:cNvPr id="4" name="Rectángulo 3"/>
          <p:cNvSpPr/>
          <p:nvPr/>
        </p:nvSpPr>
        <p:spPr>
          <a:xfrm>
            <a:off x="2301023" y="4077712"/>
            <a:ext cx="8581623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_tradnl" dirty="0" smtClean="0">
                <a:latin typeface="Arial" panose="020B0604020202020204" pitchFamily="34" charset="0"/>
                <a:ea typeface="SimSun" panose="02010600030101010101" pitchFamily="2" charset="-122"/>
              </a:rPr>
              <a:t>Los valores fueron mas altos en Colombia ya </a:t>
            </a:r>
            <a:r>
              <a:rPr lang="es-ES_tradnl" dirty="0">
                <a:latin typeface="Arial" panose="020B0604020202020204" pitchFamily="34" charset="0"/>
                <a:ea typeface="SimSun" panose="02010600030101010101" pitchFamily="2" charset="-122"/>
              </a:rPr>
              <a:t>que ellos estaban expuestos directamente a pacientes infectados</a:t>
            </a:r>
            <a:endParaRPr lang="es-EC" dirty="0"/>
          </a:p>
        </p:txBody>
      </p:sp>
      <p:sp>
        <p:nvSpPr>
          <p:cNvPr id="5" name="Rectángulo 4"/>
          <p:cNvSpPr/>
          <p:nvPr/>
        </p:nvSpPr>
        <p:spPr>
          <a:xfrm>
            <a:off x="1766551" y="6184021"/>
            <a:ext cx="9650568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s-ES_tradnl" sz="1050" dirty="0">
                <a:latin typeface="Arial" panose="020B0604020202020204" pitchFamily="34" charset="0"/>
                <a:ea typeface="SimSun" panose="02010600030101010101" pitchFamily="2" charset="-122"/>
              </a:rPr>
              <a:t>15. Monterrosa-Castro, Á., Dávila-Ruiz, R., Mejía-Mantilla, A., Contreras-Saldarriaga, J., Mercado-Lara, M., &amp; </a:t>
            </a:r>
            <a:r>
              <a:rPr lang="es-ES_tradnl" sz="1050" dirty="0" err="1">
                <a:latin typeface="Arial" panose="020B0604020202020204" pitchFamily="34" charset="0"/>
                <a:ea typeface="SimSun" panose="02010600030101010101" pitchFamily="2" charset="-122"/>
              </a:rPr>
              <a:t>Florez</a:t>
            </a:r>
            <a:r>
              <a:rPr lang="es-ES_tradnl" sz="1050" dirty="0">
                <a:latin typeface="Arial" panose="020B0604020202020204" pitchFamily="34" charset="0"/>
                <a:ea typeface="SimSun" panose="02010600030101010101" pitchFamily="2" charset="-122"/>
              </a:rPr>
              <a:t>-Monterrosa, C. (2020). Estrés laboral, ansiedad y miedo al COVID-19 en médicos generales colombianos. </a:t>
            </a:r>
            <a:r>
              <a:rPr lang="es-ES_tradnl" sz="1050" i="1" dirty="0" err="1">
                <a:latin typeface="Arial" panose="020B0604020202020204" pitchFamily="34" charset="0"/>
                <a:ea typeface="SimSun" panose="02010600030101010101" pitchFamily="2" charset="-122"/>
              </a:rPr>
              <a:t>MedUNAB</a:t>
            </a:r>
            <a:r>
              <a:rPr lang="es-ES_tradnl" sz="1050" dirty="0">
                <a:latin typeface="Arial" panose="020B0604020202020204" pitchFamily="34" charset="0"/>
                <a:ea typeface="SimSun" panose="02010600030101010101" pitchFamily="2" charset="-122"/>
              </a:rPr>
              <a:t>, </a:t>
            </a:r>
            <a:r>
              <a:rPr lang="es-ES_tradnl" sz="1050" i="1" dirty="0">
                <a:latin typeface="Arial" panose="020B0604020202020204" pitchFamily="34" charset="0"/>
                <a:ea typeface="SimSun" panose="02010600030101010101" pitchFamily="2" charset="-122"/>
              </a:rPr>
              <a:t>23</a:t>
            </a:r>
            <a:r>
              <a:rPr lang="es-ES_tradnl" sz="1050" dirty="0">
                <a:latin typeface="Arial" panose="020B0604020202020204" pitchFamily="34" charset="0"/>
                <a:ea typeface="SimSun" panose="02010600030101010101" pitchFamily="2" charset="-122"/>
              </a:rPr>
              <a:t>(2), 195-213.</a:t>
            </a:r>
            <a:endParaRPr lang="es-EC" sz="1050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4133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2635" y="256395"/>
            <a:ext cx="2906333" cy="871900"/>
          </a:xfrm>
          <a:prstGeom prst="rect">
            <a:avLst/>
          </a:prstGeom>
        </p:spPr>
      </p:pic>
      <p:sp>
        <p:nvSpPr>
          <p:cNvPr id="8" name="Rectángulo redondeado 7"/>
          <p:cNvSpPr/>
          <p:nvPr/>
        </p:nvSpPr>
        <p:spPr>
          <a:xfrm>
            <a:off x="0" y="692345"/>
            <a:ext cx="4404575" cy="5311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DISCUSIÓN</a:t>
            </a:r>
            <a:endParaRPr lang="es-EC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3576032" y="2818062"/>
            <a:ext cx="81823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51130" algn="just">
              <a:spcAft>
                <a:spcPts val="1200"/>
              </a:spcAft>
            </a:pPr>
            <a:r>
              <a:rPr lang="es-ES_tradnl" dirty="0" smtClean="0">
                <a:latin typeface="Arial" panose="020B0604020202020204" pitchFamily="34" charset="0"/>
                <a:ea typeface="SimSun" panose="02010600030101010101" pitchFamily="2" charset="-122"/>
              </a:rPr>
              <a:t>Fueron la </a:t>
            </a:r>
            <a:r>
              <a:rPr lang="es-ES_tradnl" dirty="0">
                <a:latin typeface="Arial" panose="020B0604020202020204" pitchFamily="34" charset="0"/>
                <a:ea typeface="SimSun" panose="02010600030101010101" pitchFamily="2" charset="-122"/>
              </a:rPr>
              <a:t>población de estudio, ya que no pudieron participar todas las áreas del hospital </a:t>
            </a:r>
            <a:r>
              <a:rPr lang="es-ES_tradnl" dirty="0" smtClean="0">
                <a:latin typeface="Arial" panose="020B0604020202020204" pitchFamily="34" charset="0"/>
                <a:ea typeface="SimSun" panose="02010600030101010101" pitchFamily="2" charset="-122"/>
              </a:rPr>
              <a:t>Puyo, y así analizar </a:t>
            </a:r>
            <a:r>
              <a:rPr lang="es-ES_tradnl" dirty="0">
                <a:latin typeface="Arial" panose="020B0604020202020204" pitchFamily="34" charset="0"/>
                <a:ea typeface="SimSun" panose="02010600030101010101" pitchFamily="2" charset="-122"/>
              </a:rPr>
              <a:t>cuál de las áreas presentan un alto porcentaje de miedo y estrés laborar ante la presencia de Pacientes con </a:t>
            </a:r>
            <a:r>
              <a:rPr lang="es-ES_tradnl" dirty="0" smtClean="0">
                <a:latin typeface="Arial" panose="020B0604020202020204" pitchFamily="34" charset="0"/>
                <a:ea typeface="SimSun" panose="02010600030101010101" pitchFamily="2" charset="-122"/>
              </a:rPr>
              <a:t>Covid-19</a:t>
            </a:r>
            <a:r>
              <a:rPr lang="es-ES_tradnl" dirty="0">
                <a:latin typeface="Arial" panose="020B0604020202020204" pitchFamily="34" charset="0"/>
                <a:ea typeface="SimSun" panose="02010600030101010101" pitchFamily="2" charset="-122"/>
              </a:rPr>
              <a:t>. </a:t>
            </a:r>
            <a:endParaRPr lang="es-EC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2099255" y="2036706"/>
            <a:ext cx="2305319" cy="30708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LIMITACIONES</a:t>
            </a:r>
            <a:endParaRPr lang="es-EC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ángulo redondeado 10"/>
          <p:cNvSpPr/>
          <p:nvPr/>
        </p:nvSpPr>
        <p:spPr>
          <a:xfrm>
            <a:off x="2099254" y="4215661"/>
            <a:ext cx="2305319" cy="30708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FORTALEZAS</a:t>
            </a:r>
            <a:endParaRPr lang="es-EC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3576032" y="4795726"/>
            <a:ext cx="79505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Corresponde al primer estudio en evaluar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el miedo y estrés laboral al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personal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de limpieza de un hospital en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la ciudad de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Puyo, y ser un aporte para las futuras investigaciones. </a:t>
            </a:r>
            <a:endParaRPr lang="es-EC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597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11" grpId="0" animBg="1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2635" y="256395"/>
            <a:ext cx="2906333" cy="871900"/>
          </a:xfrm>
          <a:prstGeom prst="rect">
            <a:avLst/>
          </a:prstGeom>
        </p:spPr>
      </p:pic>
      <p:sp>
        <p:nvSpPr>
          <p:cNvPr id="8" name="Rectángulo redondeado 7"/>
          <p:cNvSpPr/>
          <p:nvPr/>
        </p:nvSpPr>
        <p:spPr>
          <a:xfrm>
            <a:off x="0" y="692345"/>
            <a:ext cx="4404575" cy="5311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Conclusiones</a:t>
            </a:r>
            <a:endParaRPr lang="es-EC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2004811" y="5025837"/>
            <a:ext cx="9135414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dirty="0" smtClean="0">
                <a:latin typeface="Arial" panose="020B0604020202020204" pitchFamily="34" charset="0"/>
                <a:ea typeface="SimSun" panose="02010600030101010101" pitchFamily="2" charset="-122"/>
              </a:rPr>
              <a:t>Con este </a:t>
            </a:r>
            <a:r>
              <a:rPr lang="es-ES_tradnl" dirty="0">
                <a:latin typeface="Arial" panose="020B0604020202020204" pitchFamily="34" charset="0"/>
                <a:ea typeface="SimSun" panose="02010600030101010101" pitchFamily="2" charset="-122"/>
              </a:rPr>
              <a:t>análisis, podremos aportar a la ciencia y a futuras investigaciones para que puedan mejorar el Sistema de salud, en especial al personal sanitario que está expuesto a varios tipos de riesgos biológicos al realizar sus labores en todas las áreas del hospital</a:t>
            </a:r>
            <a:endParaRPr lang="es-EC" dirty="0"/>
          </a:p>
        </p:txBody>
      </p:sp>
      <p:sp>
        <p:nvSpPr>
          <p:cNvPr id="3" name="Rectángulo 2"/>
          <p:cNvSpPr/>
          <p:nvPr/>
        </p:nvSpPr>
        <p:spPr>
          <a:xfrm>
            <a:off x="2004811" y="1727795"/>
            <a:ext cx="913541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El total de trabajadores que participaron en la entrevista fue un total de </a:t>
            </a:r>
            <a:r>
              <a:rPr lang="es-ES_tradnl" dirty="0" smtClean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43 (</a:t>
            </a: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27,9 % hombres y 72.1 % </a:t>
            </a:r>
            <a:r>
              <a:rPr lang="es-ES_tradnl" dirty="0" smtClean="0">
                <a:latin typeface="Arial" panose="020B0604020202020204" pitchFamily="34" charset="0"/>
                <a:cs typeface="Arial" panose="020B0604020202020204" pitchFamily="34" charset="0"/>
              </a:rPr>
              <a:t>mujeres)</a:t>
            </a:r>
            <a:endParaRPr lang="es-EC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004811" y="2833069"/>
            <a:ext cx="913541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dirty="0" smtClean="0">
                <a:latin typeface="Arial" panose="020B0604020202020204" pitchFamily="34" charset="0"/>
                <a:ea typeface="SimSun" panose="02010600030101010101" pitchFamily="2" charset="-122"/>
              </a:rPr>
              <a:t>Los resultados del test </a:t>
            </a:r>
            <a:r>
              <a:rPr lang="es-ES_tradnl" dirty="0" err="1" smtClean="0">
                <a:latin typeface="Arial" panose="020B0604020202020204" pitchFamily="34" charset="0"/>
                <a:ea typeface="SimSun" panose="02010600030101010101" pitchFamily="2" charset="-122"/>
              </a:rPr>
              <a:t>Fear</a:t>
            </a:r>
            <a:r>
              <a:rPr lang="es-ES_tradnl" dirty="0" smtClean="0">
                <a:latin typeface="Arial" panose="020B0604020202020204" pitchFamily="34" charset="0"/>
                <a:ea typeface="SimSun" panose="02010600030101010101" pitchFamily="2" charset="-122"/>
              </a:rPr>
              <a:t> Covid </a:t>
            </a:r>
            <a:r>
              <a:rPr lang="es-ES_tradnl" dirty="0" err="1" smtClean="0">
                <a:latin typeface="Arial" panose="020B0604020202020204" pitchFamily="34" charset="0"/>
                <a:ea typeface="SimSun" panose="02010600030101010101" pitchFamily="2" charset="-122"/>
              </a:rPr>
              <a:t>Scale</a:t>
            </a:r>
            <a:r>
              <a:rPr lang="es-ES_tradnl" dirty="0" smtClean="0">
                <a:latin typeface="Arial" panose="020B0604020202020204" pitchFamily="34" charset="0"/>
                <a:ea typeface="SimSun" panose="02010600030101010101" pitchFamily="2" charset="-122"/>
              </a:rPr>
              <a:t> fue de: estrés </a:t>
            </a:r>
            <a:r>
              <a:rPr lang="es-ES_tradnl" dirty="0">
                <a:latin typeface="Arial" panose="020B0604020202020204" pitchFamily="34" charset="0"/>
                <a:ea typeface="SimSun" panose="02010600030101010101" pitchFamily="2" charset="-122"/>
              </a:rPr>
              <a:t>leve 37,2% y estrés moderado 25,6</a:t>
            </a:r>
            <a:r>
              <a:rPr lang="es-ES_tradnl" dirty="0" smtClean="0">
                <a:latin typeface="Arial" panose="020B0604020202020204" pitchFamily="34" charset="0"/>
                <a:ea typeface="SimSun" panose="02010600030101010101" pitchFamily="2" charset="-122"/>
              </a:rPr>
              <a:t>%. </a:t>
            </a:r>
            <a:endParaRPr lang="es-EC" dirty="0"/>
          </a:p>
        </p:txBody>
      </p:sp>
      <p:sp>
        <p:nvSpPr>
          <p:cNvPr id="5" name="Rectángulo 4"/>
          <p:cNvSpPr/>
          <p:nvPr/>
        </p:nvSpPr>
        <p:spPr>
          <a:xfrm>
            <a:off x="2004811" y="3938343"/>
            <a:ext cx="913541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dirty="0" smtClean="0">
                <a:latin typeface="Arial" panose="020B0604020202020204" pitchFamily="34" charset="0"/>
                <a:ea typeface="SimSun" panose="02010600030101010101" pitchFamily="2" charset="-122"/>
              </a:rPr>
              <a:t>El Resultado de problemas psicosomáticos fue de: estrés </a:t>
            </a:r>
            <a:r>
              <a:rPr lang="es-ES_tradnl" dirty="0">
                <a:latin typeface="Arial" panose="020B0604020202020204" pitchFamily="34" charset="0"/>
                <a:ea typeface="SimSun" panose="02010600030101010101" pitchFamily="2" charset="-122"/>
              </a:rPr>
              <a:t>leve 37,2% y estrés moderado 25,6%, no se presentó síntomas de estrés alto y estrés grave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692133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730879" y="2378298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9600" smtClean="0"/>
              <a:t>GRACIAS </a:t>
            </a:r>
            <a:endParaRPr lang="es-EC" sz="9600"/>
          </a:p>
        </p:txBody>
      </p:sp>
    </p:spTree>
    <p:extLst>
      <p:ext uri="{BB962C8B-B14F-4D97-AF65-F5344CB8AC3E}">
        <p14:creationId xmlns:p14="http://schemas.microsoft.com/office/powerpoint/2010/main" val="3114272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2635" y="256395"/>
            <a:ext cx="2906333" cy="871900"/>
          </a:xfrm>
          <a:prstGeom prst="rect">
            <a:avLst/>
          </a:prstGeom>
        </p:spPr>
      </p:pic>
      <p:sp>
        <p:nvSpPr>
          <p:cNvPr id="8" name="Rectángulo redondeado 7"/>
          <p:cNvSpPr/>
          <p:nvPr/>
        </p:nvSpPr>
        <p:spPr>
          <a:xfrm>
            <a:off x="0" y="692345"/>
            <a:ext cx="4404575" cy="5311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INTRODUCCION</a:t>
            </a:r>
            <a:endParaRPr lang="es-EC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896412" y="1497303"/>
            <a:ext cx="8739389" cy="9233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C" dirty="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El coronavirus 2019 </a:t>
            </a:r>
            <a:r>
              <a:rPr lang="es-EC" b="1" dirty="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(COVID-19) </a:t>
            </a:r>
            <a:r>
              <a:rPr lang="es-EC" dirty="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reportado por primera vez en Wuhan, China a finales de diciembre del 2019, </a:t>
            </a:r>
            <a:r>
              <a:rPr lang="es-EC" dirty="0" smtClean="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causado </a:t>
            </a:r>
            <a:r>
              <a:rPr lang="es-EC" dirty="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por un tipo de coronavirus llamado SARS-CoV-2 [1</a:t>
            </a:r>
            <a:r>
              <a:rPr lang="es-EC" dirty="0" smtClean="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].</a:t>
            </a:r>
            <a:endParaRPr lang="es-EC" dirty="0">
              <a:solidFill>
                <a:schemeClr val="tx1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1896411" y="2808928"/>
            <a:ext cx="873938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C" dirty="0" smtClean="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Declaración de </a:t>
            </a:r>
            <a:r>
              <a:rPr lang="es-EC" b="1" dirty="0" smtClean="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Pandemia</a:t>
            </a:r>
            <a:r>
              <a:rPr lang="es-EC" dirty="0" smtClean="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el 11 de Marzo del 2020 por la OMS</a:t>
            </a:r>
            <a:r>
              <a:rPr lang="es-EC" dirty="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lang="es-EC" dirty="0" smtClean="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[2].</a:t>
            </a:r>
            <a:endParaRPr lang="es-EC" dirty="0">
              <a:solidFill>
                <a:schemeClr val="tx1"/>
              </a:solidFill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1896411" y="3566555"/>
            <a:ext cx="8739389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Debido a que el </a:t>
            </a:r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SARS-CoV-2 debido a que su reproducción es 5 veces mas rápido que el H1N1</a:t>
            </a:r>
            <a:r>
              <a:rPr lang="es-EC" dirty="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lang="es-EC" dirty="0" smtClean="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[3]</a:t>
            </a:r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C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1896410" y="4568253"/>
            <a:ext cx="8739389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Síntomas: </a:t>
            </a:r>
            <a:r>
              <a:rPr lang="es-EC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rave </a:t>
            </a:r>
            <a:r>
              <a:rPr lang="es-EC" dirty="0">
                <a:latin typeface="Arial" panose="020B0604020202020204" pitchFamily="34" charset="0"/>
                <a:cs typeface="Arial" panose="020B0604020202020204" pitchFamily="34" charset="0"/>
              </a:rPr>
              <a:t>alteración respiratoria, fiebre, fatigas dolores musculares, perdida de olfato y </a:t>
            </a:r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gusto</a:t>
            </a:r>
            <a:r>
              <a:rPr lang="es-EC" dirty="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lang="es-EC" dirty="0" smtClean="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[4].</a:t>
            </a:r>
            <a:endParaRPr lang="es-EC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1549757" y="5675240"/>
            <a:ext cx="10539211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6000" lvl="0" indent="-216000" algn="just">
              <a:spcAft>
                <a:spcPts val="600"/>
              </a:spcAft>
              <a:buFont typeface="+mj-lt"/>
              <a:buAutoNum type="arabicPeriod"/>
            </a:pPr>
            <a:r>
              <a:rPr lang="es-ES" sz="1000" dirty="0">
                <a:latin typeface="Arial" panose="020B0604020202020204" pitchFamily="34" charset="0"/>
                <a:ea typeface="SimSun" panose="02010600030101010101" pitchFamily="2" charset="-122"/>
              </a:rPr>
              <a:t>Li Q, </a:t>
            </a:r>
            <a:r>
              <a:rPr lang="es-ES" sz="1000" dirty="0" err="1">
                <a:latin typeface="Arial" panose="020B0604020202020204" pitchFamily="34" charset="0"/>
                <a:ea typeface="SimSun" panose="02010600030101010101" pitchFamily="2" charset="-122"/>
              </a:rPr>
              <a:t>Guan</a:t>
            </a:r>
            <a:r>
              <a:rPr lang="es-ES" sz="1000" dirty="0">
                <a:latin typeface="Arial" panose="020B0604020202020204" pitchFamily="34" charset="0"/>
                <a:ea typeface="SimSun" panose="02010600030101010101" pitchFamily="2" charset="-122"/>
              </a:rPr>
              <a:t> X, </a:t>
            </a:r>
            <a:r>
              <a:rPr lang="es-ES" sz="1000" dirty="0" err="1">
                <a:latin typeface="Arial" panose="020B0604020202020204" pitchFamily="34" charset="0"/>
                <a:ea typeface="SimSun" panose="02010600030101010101" pitchFamily="2" charset="-122"/>
              </a:rPr>
              <a:t>Wu</a:t>
            </a:r>
            <a:r>
              <a:rPr lang="es-ES" sz="1000" dirty="0">
                <a:latin typeface="Arial" panose="020B0604020202020204" pitchFamily="34" charset="0"/>
                <a:ea typeface="SimSun" panose="02010600030101010101" pitchFamily="2" charset="-122"/>
              </a:rPr>
              <a:t> P, Wang X, </a:t>
            </a:r>
            <a:r>
              <a:rPr lang="es-ES" sz="1000" dirty="0" err="1">
                <a:latin typeface="Arial" panose="020B0604020202020204" pitchFamily="34" charset="0"/>
                <a:ea typeface="SimSun" panose="02010600030101010101" pitchFamily="2" charset="-122"/>
              </a:rPr>
              <a:t>Zhou</a:t>
            </a:r>
            <a:r>
              <a:rPr lang="es-ES" sz="1000" dirty="0">
                <a:latin typeface="Arial" panose="020B0604020202020204" pitchFamily="34" charset="0"/>
                <a:ea typeface="SimSun" panose="02010600030101010101" pitchFamily="2" charset="-122"/>
              </a:rPr>
              <a:t> L, </a:t>
            </a:r>
            <a:r>
              <a:rPr lang="es-ES" sz="1000" dirty="0" err="1">
                <a:latin typeface="Arial" panose="020B0604020202020204" pitchFamily="34" charset="0"/>
                <a:ea typeface="SimSun" panose="02010600030101010101" pitchFamily="2" charset="-122"/>
              </a:rPr>
              <a:t>Tong</a:t>
            </a:r>
            <a:r>
              <a:rPr lang="es-ES" sz="1000" dirty="0">
                <a:latin typeface="Arial" panose="020B0604020202020204" pitchFamily="34" charset="0"/>
                <a:ea typeface="SimSun" panose="02010600030101010101" pitchFamily="2" charset="-122"/>
              </a:rPr>
              <a:t> Y, et al. </a:t>
            </a:r>
            <a:r>
              <a:rPr lang="en-US" sz="1000" dirty="0">
                <a:latin typeface="Arial" panose="020B0604020202020204" pitchFamily="34" charset="0"/>
                <a:ea typeface="SimSun" panose="02010600030101010101" pitchFamily="2" charset="-122"/>
              </a:rPr>
              <a:t>Early transmission dynamics in Wuhan, China of novel Coronavirus-</a:t>
            </a:r>
            <a:r>
              <a:rPr lang="en-US" sz="1000" dirty="0" err="1">
                <a:latin typeface="Arial" panose="020B0604020202020204" pitchFamily="34" charset="0"/>
                <a:ea typeface="SimSun" panose="02010600030101010101" pitchFamily="2" charset="-122"/>
              </a:rPr>
              <a:t>Infectec</a:t>
            </a:r>
            <a:r>
              <a:rPr lang="en-US" sz="1000" dirty="0">
                <a:latin typeface="Arial" panose="020B0604020202020204" pitchFamily="34" charset="0"/>
                <a:ea typeface="SimSun" panose="02010600030101010101" pitchFamily="2" charset="-122"/>
              </a:rPr>
              <a:t> pneumonia. </a:t>
            </a:r>
            <a:r>
              <a:rPr lang="es-ES" sz="1000" dirty="0">
                <a:latin typeface="Arial" panose="020B0604020202020204" pitchFamily="34" charset="0"/>
                <a:ea typeface="SimSun" panose="02010600030101010101" pitchFamily="2" charset="-122"/>
              </a:rPr>
              <a:t>N </a:t>
            </a:r>
            <a:r>
              <a:rPr lang="es-ES" sz="1000" dirty="0" err="1">
                <a:latin typeface="Arial" panose="020B0604020202020204" pitchFamily="34" charset="0"/>
                <a:ea typeface="SimSun" panose="02010600030101010101" pitchFamily="2" charset="-122"/>
              </a:rPr>
              <a:t>Engl</a:t>
            </a:r>
            <a:r>
              <a:rPr lang="es-ES" sz="1000" dirty="0">
                <a:latin typeface="Arial" panose="020B0604020202020204" pitchFamily="34" charset="0"/>
                <a:ea typeface="SimSun" panose="02010600030101010101" pitchFamily="2" charset="-122"/>
              </a:rPr>
              <a:t> J </a:t>
            </a:r>
            <a:r>
              <a:rPr lang="es-ES" sz="1000" dirty="0" err="1">
                <a:latin typeface="Arial" panose="020B0604020202020204" pitchFamily="34" charset="0"/>
                <a:ea typeface="SimSun" panose="02010600030101010101" pitchFamily="2" charset="-122"/>
              </a:rPr>
              <a:t>Med</a:t>
            </a:r>
            <a:r>
              <a:rPr lang="es-ES" sz="1000" dirty="0">
                <a:latin typeface="Arial" panose="020B0604020202020204" pitchFamily="34" charset="0"/>
                <a:ea typeface="SimSun" panose="02010600030101010101" pitchFamily="2" charset="-122"/>
              </a:rPr>
              <a:t>. 2020; 382 (13):1199-1207. Disponible en : http://www.nejm.org/doi/10.1056/NEJMoa2001316 </a:t>
            </a:r>
            <a:endParaRPr lang="es-EC" sz="10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216000" lvl="0" indent="-216000" algn="just">
              <a:spcAft>
                <a:spcPts val="600"/>
              </a:spcAft>
              <a:buFont typeface="+mj-lt"/>
              <a:buAutoNum type="arabicPeriod"/>
            </a:pPr>
            <a:r>
              <a:rPr lang="en-US" sz="1000" dirty="0">
                <a:latin typeface="Arial" panose="020B0604020202020204" pitchFamily="34" charset="0"/>
                <a:ea typeface="SimSun" panose="02010600030101010101" pitchFamily="2" charset="-122"/>
              </a:rPr>
              <a:t>WHO. (2020). Coronavirus disease (COVID-19) outbreak 2020. Geneva:</a:t>
            </a:r>
            <a:endParaRPr lang="es-EC" sz="10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216000" lvl="0" indent="-216000" algn="just">
              <a:spcAft>
                <a:spcPts val="600"/>
              </a:spcAft>
              <a:buFont typeface="+mj-lt"/>
              <a:buAutoNum type="arabicPeriod"/>
            </a:pPr>
            <a:r>
              <a:rPr lang="es-ES" sz="1000" dirty="0" err="1">
                <a:latin typeface="Arial" panose="020B0604020202020204" pitchFamily="34" charset="0"/>
                <a:ea typeface="SimSun" panose="02010600030101010101" pitchFamily="2" charset="-122"/>
              </a:rPr>
              <a:t>Zhan</a:t>
            </a:r>
            <a:r>
              <a:rPr lang="es-ES" sz="1000" dirty="0">
                <a:latin typeface="Arial" panose="020B0604020202020204" pitchFamily="34" charset="0"/>
                <a:ea typeface="SimSun" panose="02010600030101010101" pitchFamily="2" charset="-122"/>
              </a:rPr>
              <a:t> M, Q. Y. (abril de 2020). </a:t>
            </a:r>
            <a:r>
              <a:rPr lang="en-US" sz="1000" dirty="0">
                <a:latin typeface="Arial" panose="020B0604020202020204" pitchFamily="34" charset="0"/>
                <a:ea typeface="SimSun" panose="02010600030101010101" pitchFamily="2" charset="-122"/>
              </a:rPr>
              <a:t>Death from Covid-19 of 23 Health Care Workers in China. </a:t>
            </a:r>
            <a:r>
              <a:rPr lang="es-EC" sz="1000" dirty="0">
                <a:latin typeface="Arial" panose="020B0604020202020204" pitchFamily="34" charset="0"/>
                <a:ea typeface="SimSun" panose="02010600030101010101" pitchFamily="2" charset="-122"/>
              </a:rPr>
              <a:t>N </a:t>
            </a:r>
            <a:r>
              <a:rPr lang="es-EC" sz="1000" dirty="0" err="1">
                <a:latin typeface="Arial" panose="020B0604020202020204" pitchFamily="34" charset="0"/>
                <a:ea typeface="SimSun" panose="02010600030101010101" pitchFamily="2" charset="-122"/>
              </a:rPr>
              <a:t>Engl</a:t>
            </a:r>
            <a:r>
              <a:rPr lang="es-EC" sz="1000" dirty="0">
                <a:latin typeface="Arial" panose="020B0604020202020204" pitchFamily="34" charset="0"/>
                <a:ea typeface="SimSun" panose="02010600030101010101" pitchFamily="2" charset="-122"/>
              </a:rPr>
              <a:t> J </a:t>
            </a:r>
            <a:r>
              <a:rPr lang="es-EC" sz="1000" dirty="0" err="1">
                <a:latin typeface="Arial" panose="020B0604020202020204" pitchFamily="34" charset="0"/>
                <a:ea typeface="SimSun" panose="02010600030101010101" pitchFamily="2" charset="-122"/>
              </a:rPr>
              <a:t>Med</a:t>
            </a:r>
            <a:r>
              <a:rPr lang="es-EC" sz="1000" dirty="0">
                <a:latin typeface="Arial" panose="020B0604020202020204" pitchFamily="34" charset="0"/>
                <a:ea typeface="SimSun" panose="02010600030101010101" pitchFamily="2" charset="-122"/>
              </a:rPr>
              <a:t>.</a:t>
            </a:r>
            <a:endParaRPr lang="es-EC" sz="10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216000" lvl="0" indent="-216000" algn="just">
              <a:spcAft>
                <a:spcPts val="600"/>
              </a:spcAft>
              <a:buFont typeface="+mj-lt"/>
              <a:buAutoNum type="arabicPeriod"/>
            </a:pPr>
            <a:r>
              <a:rPr lang="es-EC" sz="1000" dirty="0">
                <a:latin typeface="Arial" panose="020B0604020202020204" pitchFamily="34" charset="0"/>
                <a:ea typeface="SimSun" panose="02010600030101010101" pitchFamily="2" charset="-122"/>
              </a:rPr>
              <a:t>Trilla, A. (2020). Un mundo, una salud: la epidemia por el nuevo coronavirus COVID-19. </a:t>
            </a:r>
            <a:r>
              <a:rPr lang="es-EC" sz="1000" i="1" dirty="0">
                <a:latin typeface="Arial" panose="020B0604020202020204" pitchFamily="34" charset="0"/>
                <a:ea typeface="SimSun" panose="02010600030101010101" pitchFamily="2" charset="-122"/>
              </a:rPr>
              <a:t>Medicina clínica</a:t>
            </a:r>
            <a:r>
              <a:rPr lang="es-EC" sz="1000" dirty="0">
                <a:latin typeface="Arial" panose="020B0604020202020204" pitchFamily="34" charset="0"/>
                <a:ea typeface="SimSun" panose="02010600030101010101" pitchFamily="2" charset="-122"/>
              </a:rPr>
              <a:t>, </a:t>
            </a:r>
            <a:r>
              <a:rPr lang="es-EC" sz="1000" i="1" dirty="0">
                <a:latin typeface="Arial" panose="020B0604020202020204" pitchFamily="34" charset="0"/>
                <a:ea typeface="SimSun" panose="02010600030101010101" pitchFamily="2" charset="-122"/>
              </a:rPr>
              <a:t>154</a:t>
            </a:r>
            <a:r>
              <a:rPr lang="es-EC" sz="1000" dirty="0">
                <a:latin typeface="Arial" panose="020B0604020202020204" pitchFamily="34" charset="0"/>
                <a:ea typeface="SimSun" panose="02010600030101010101" pitchFamily="2" charset="-122"/>
              </a:rPr>
              <a:t>(5), 175.</a:t>
            </a:r>
            <a:endParaRPr lang="es-EC" sz="10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98301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2635" y="256395"/>
            <a:ext cx="2906333" cy="871900"/>
          </a:xfrm>
          <a:prstGeom prst="rect">
            <a:avLst/>
          </a:prstGeom>
        </p:spPr>
      </p:pic>
      <p:sp>
        <p:nvSpPr>
          <p:cNvPr id="8" name="Rectángulo redondeado 7"/>
          <p:cNvSpPr/>
          <p:nvPr/>
        </p:nvSpPr>
        <p:spPr>
          <a:xfrm>
            <a:off x="0" y="692345"/>
            <a:ext cx="4404575" cy="5311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INTRODUCCION</a:t>
            </a:r>
            <a:endParaRPr lang="es-EC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896411" y="1827837"/>
            <a:ext cx="873938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C" dirty="0" smtClean="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Ecuador reportó el primer caso de COVID-19 el 29 de Febrero del 2020 [5].</a:t>
            </a:r>
            <a:endParaRPr lang="es-EC" dirty="0">
              <a:solidFill>
                <a:schemeClr val="tx1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896410" y="2526790"/>
            <a:ext cx="8739389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C" dirty="0" smtClean="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En Ecuador el sistema de salud colapsó, por falta de medicinas, camas UCI, sillas e material médico de bioseguridad [8].</a:t>
            </a:r>
            <a:endParaRPr lang="es-EC" dirty="0">
              <a:solidFill>
                <a:schemeClr val="tx1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1896409" y="3504344"/>
            <a:ext cx="8739389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C" dirty="0" smtClean="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El personal de salud y limpieza es la primeria línea de defensa contra la pandemia [10].</a:t>
            </a:r>
            <a:endParaRPr lang="es-EC" dirty="0">
              <a:solidFill>
                <a:schemeClr val="tx1"/>
              </a:solidFill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1896409" y="4604825"/>
            <a:ext cx="8739389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C" dirty="0" smtClean="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La exposición a condiciones adversas puede influir negativamente en el desempeño de un trabajador [11].</a:t>
            </a:r>
            <a:endParaRPr lang="es-EC" dirty="0">
              <a:solidFill>
                <a:schemeClr val="tx1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588394" y="5628854"/>
            <a:ext cx="10285927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600"/>
              </a:spcAft>
            </a:pPr>
            <a:r>
              <a:rPr lang="es-EC" sz="1050" dirty="0" smtClean="0">
                <a:latin typeface="Arial" panose="020B0604020202020204" pitchFamily="34" charset="0"/>
                <a:ea typeface="SimSun" panose="02010600030101010101" pitchFamily="2" charset="-122"/>
              </a:rPr>
              <a:t>5.       </a:t>
            </a:r>
            <a:r>
              <a:rPr lang="es-EC" sz="1050" dirty="0" err="1" smtClean="0">
                <a:latin typeface="Arial" panose="020B0604020202020204" pitchFamily="34" charset="0"/>
                <a:ea typeface="SimSun" panose="02010600030101010101" pitchFamily="2" charset="-122"/>
              </a:rPr>
              <a:t>Burki</a:t>
            </a:r>
            <a:r>
              <a:rPr lang="es-EC" sz="1050" dirty="0">
                <a:latin typeface="Arial" panose="020B0604020202020204" pitchFamily="34" charset="0"/>
                <a:ea typeface="SimSun" panose="02010600030101010101" pitchFamily="2" charset="-122"/>
              </a:rPr>
              <a:t>, T. (17 de abril de 2020). </a:t>
            </a:r>
            <a:r>
              <a:rPr lang="en-US" sz="1050" dirty="0">
                <a:latin typeface="Arial" panose="020B0604020202020204" pitchFamily="34" charset="0"/>
                <a:ea typeface="SimSun" panose="02010600030101010101" pitchFamily="2" charset="-122"/>
              </a:rPr>
              <a:t>COVID-19 in Latin America. Lancet Infect Dis 2020, </a:t>
            </a:r>
            <a:r>
              <a:rPr lang="en-US" sz="1050" dirty="0" err="1">
                <a:latin typeface="Arial" panose="020B0604020202020204" pitchFamily="34" charset="0"/>
                <a:ea typeface="SimSun" panose="02010600030101010101" pitchFamily="2" charset="-122"/>
              </a:rPr>
              <a:t>págs</a:t>
            </a:r>
            <a:r>
              <a:rPr lang="en-US" sz="1050" dirty="0">
                <a:latin typeface="Arial" panose="020B0604020202020204" pitchFamily="34" charset="0"/>
                <a:ea typeface="SimSun" panose="02010600030101010101" pitchFamily="2" charset="-122"/>
              </a:rPr>
              <a:t>. </a:t>
            </a:r>
            <a:r>
              <a:rPr lang="es-EC" sz="1050" dirty="0">
                <a:latin typeface="Arial" panose="020B0604020202020204" pitchFamily="34" charset="0"/>
                <a:ea typeface="SimSun" panose="02010600030101010101" pitchFamily="2" charset="-122"/>
              </a:rPr>
              <a:t>1- </a:t>
            </a:r>
            <a:r>
              <a:rPr lang="es-EC" sz="1050" dirty="0" smtClean="0">
                <a:latin typeface="Arial" panose="020B0604020202020204" pitchFamily="34" charset="0"/>
                <a:ea typeface="SimSun" panose="02010600030101010101" pitchFamily="2" charset="-122"/>
              </a:rPr>
              <a:t>2</a:t>
            </a:r>
            <a:endParaRPr lang="es-EC" sz="1050" dirty="0" smtClean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lvl="0" algn="just">
              <a:spcAft>
                <a:spcPts val="600"/>
              </a:spcAft>
            </a:pPr>
            <a:r>
              <a:rPr lang="es-EC" sz="1050" dirty="0" smtClean="0">
                <a:latin typeface="Arial" panose="020B0604020202020204" pitchFamily="34" charset="0"/>
                <a:ea typeface="SimSun" panose="02010600030101010101" pitchFamily="2" charset="-122"/>
              </a:rPr>
              <a:t>8.       Acosta, A. (2020). El coronavirus en los tiempos del Ecuador. </a:t>
            </a:r>
            <a:r>
              <a:rPr lang="es-EC" sz="1050" i="1" dirty="0" smtClean="0">
                <a:latin typeface="Arial" panose="020B0604020202020204" pitchFamily="34" charset="0"/>
                <a:ea typeface="SimSun" panose="02010600030101010101" pitchFamily="2" charset="-122"/>
              </a:rPr>
              <a:t>Coronavirus, EL, Tiempos, ENLOS, &amp;</a:t>
            </a:r>
            <a:r>
              <a:rPr lang="es-EC" sz="1050" dirty="0" smtClean="0">
                <a:latin typeface="Arial" panose="020B0604020202020204" pitchFamily="34" charset="0"/>
                <a:ea typeface="SimSun" panose="02010600030101010101" pitchFamily="2" charset="-122"/>
              </a:rPr>
              <a:t>, </a:t>
            </a:r>
            <a:r>
              <a:rPr lang="es-EC" sz="1050" i="1" dirty="0" smtClean="0">
                <a:latin typeface="Arial" panose="020B0604020202020204" pitchFamily="34" charset="0"/>
                <a:ea typeface="SimSun" panose="02010600030101010101" pitchFamily="2" charset="-122"/>
              </a:rPr>
              <a:t>23</a:t>
            </a:r>
            <a:r>
              <a:rPr lang="es-EC" sz="1050" dirty="0" smtClean="0">
                <a:latin typeface="Arial" panose="020B0604020202020204" pitchFamily="34" charset="0"/>
                <a:ea typeface="SimSun" panose="02010600030101010101" pitchFamily="2" charset="-122"/>
              </a:rPr>
              <a:t>(2020), 1-19.</a:t>
            </a:r>
            <a:endParaRPr lang="es-EC" sz="1050" dirty="0" smtClean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lvl="0" algn="just">
              <a:spcAft>
                <a:spcPts val="600"/>
              </a:spcAft>
            </a:pPr>
            <a:r>
              <a:rPr lang="es-EC" sz="1050" dirty="0" smtClean="0">
                <a:latin typeface="Arial" panose="020B0604020202020204" pitchFamily="34" charset="0"/>
                <a:ea typeface="SimSun" panose="02010600030101010101" pitchFamily="2" charset="-122"/>
              </a:rPr>
              <a:t>10.    Colegio </a:t>
            </a:r>
            <a:r>
              <a:rPr lang="es-EC" sz="1050" dirty="0">
                <a:latin typeface="Arial" panose="020B0604020202020204" pitchFamily="34" charset="0"/>
                <a:ea typeface="SimSun" panose="02010600030101010101" pitchFamily="2" charset="-122"/>
              </a:rPr>
              <a:t>Médico del Perú. Reporte del 20 mayo 2020. Disponible en </a:t>
            </a:r>
            <a:r>
              <a:rPr lang="es-EC" sz="1050" dirty="0">
                <a:latin typeface="Arial" panose="020B0604020202020204" pitchFamily="34" charset="0"/>
                <a:ea typeface="SimSun" panose="02010600030101010101" pitchFamily="2" charset="-122"/>
                <a:hlinkClick r:id="rId3"/>
              </a:rPr>
              <a:t>https://www.cmp.org.pe/a-mas-de-mil-aumenta-la-cifra-de-medicos-infectadospor-covid-19/</a:t>
            </a:r>
            <a:endParaRPr lang="es-EC" sz="105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lvl="0" algn="just">
              <a:spcAft>
                <a:spcPts val="600"/>
              </a:spcAft>
            </a:pPr>
            <a:r>
              <a:rPr lang="es-EC" sz="1050" dirty="0" smtClean="0">
                <a:latin typeface="Arial" panose="020B0604020202020204" pitchFamily="34" charset="0"/>
                <a:ea typeface="SimSun" panose="02010600030101010101" pitchFamily="2" charset="-122"/>
              </a:rPr>
              <a:t>11.    </a:t>
            </a:r>
            <a:r>
              <a:rPr lang="es-EC" sz="1050" dirty="0" err="1" smtClean="0">
                <a:latin typeface="Arial" panose="020B0604020202020204" pitchFamily="34" charset="0"/>
                <a:ea typeface="SimSun" panose="02010600030101010101" pitchFamily="2" charset="-122"/>
              </a:rPr>
              <a:t>Erquicia</a:t>
            </a:r>
            <a:r>
              <a:rPr lang="es-EC" sz="1050" dirty="0" smtClean="0"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lang="es-EC" sz="1050" dirty="0">
                <a:latin typeface="Arial" panose="020B0604020202020204" pitchFamily="34" charset="0"/>
                <a:ea typeface="SimSun" panose="02010600030101010101" pitchFamily="2" charset="-122"/>
              </a:rPr>
              <a:t>J, e. a. (2020). Impacto </a:t>
            </a:r>
            <a:r>
              <a:rPr lang="es-EC" sz="1000" dirty="0">
                <a:latin typeface="Arial" panose="020B0604020202020204" pitchFamily="34" charset="0"/>
                <a:ea typeface="SimSun" panose="02010600030101010101" pitchFamily="2" charset="-122"/>
              </a:rPr>
              <a:t>emocional</a:t>
            </a:r>
            <a:r>
              <a:rPr lang="es-EC" sz="1050" dirty="0">
                <a:latin typeface="Arial" panose="020B0604020202020204" pitchFamily="34" charset="0"/>
                <a:ea typeface="SimSun" panose="02010600030101010101" pitchFamily="2" charset="-122"/>
              </a:rPr>
              <a:t> de la pandemia de Covid-19 en los trabajadores sanitarios de uno de </a:t>
            </a:r>
            <a:r>
              <a:rPr lang="es-EC" sz="1050" dirty="0" err="1">
                <a:latin typeface="Arial" panose="020B0604020202020204" pitchFamily="34" charset="0"/>
                <a:ea typeface="SimSun" panose="02010600030101010101" pitchFamily="2" charset="-122"/>
              </a:rPr>
              <a:t>losfocos</a:t>
            </a:r>
            <a:r>
              <a:rPr lang="es-EC" sz="1050" dirty="0">
                <a:latin typeface="Arial" panose="020B0604020202020204" pitchFamily="34" charset="0"/>
                <a:ea typeface="SimSun" panose="02010600030101010101" pitchFamily="2" charset="-122"/>
              </a:rPr>
              <a:t> de contagio más importantes de Europa. </a:t>
            </a:r>
            <a:r>
              <a:rPr lang="es-EC" sz="1050" dirty="0" err="1">
                <a:latin typeface="Arial" panose="020B0604020202020204" pitchFamily="34" charset="0"/>
                <a:ea typeface="SimSun" panose="02010600030101010101" pitchFamily="2" charset="-122"/>
              </a:rPr>
              <a:t>Med</a:t>
            </a:r>
            <a:r>
              <a:rPr lang="es-EC" sz="1050" dirty="0"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lang="es-EC" sz="1050" dirty="0" err="1">
                <a:latin typeface="Arial" panose="020B0604020202020204" pitchFamily="34" charset="0"/>
                <a:ea typeface="SimSun" panose="02010600030101010101" pitchFamily="2" charset="-122"/>
              </a:rPr>
              <a:t>Clin</a:t>
            </a:r>
            <a:r>
              <a:rPr lang="es-EC" sz="1050" dirty="0">
                <a:latin typeface="Arial" panose="020B0604020202020204" pitchFamily="34" charset="0"/>
                <a:ea typeface="SimSun" panose="02010600030101010101" pitchFamily="2" charset="-122"/>
              </a:rPr>
              <a:t> (</a:t>
            </a:r>
            <a:r>
              <a:rPr lang="es-EC" sz="1050" dirty="0" err="1">
                <a:latin typeface="Arial" panose="020B0604020202020204" pitchFamily="34" charset="0"/>
                <a:ea typeface="SimSun" panose="02010600030101010101" pitchFamily="2" charset="-122"/>
              </a:rPr>
              <a:t>Barc</a:t>
            </a:r>
            <a:r>
              <a:rPr lang="es-EC" sz="1050" dirty="0">
                <a:latin typeface="Arial" panose="020B0604020202020204" pitchFamily="34" charset="0"/>
                <a:ea typeface="SimSun" panose="02010600030101010101" pitchFamily="2" charset="-122"/>
              </a:rPr>
              <a:t>). Obtenido de </a:t>
            </a:r>
            <a:r>
              <a:rPr lang="es-EC" sz="1050" dirty="0">
                <a:latin typeface="Arial" panose="020B0604020202020204" pitchFamily="34" charset="0"/>
                <a:ea typeface="SimSun" panose="02010600030101010101" pitchFamily="2" charset="-122"/>
                <a:hlinkClick r:id="rId4"/>
              </a:rPr>
              <a:t>https://doi.org/10.1016/j.medcli.2020.07.006</a:t>
            </a:r>
            <a:endParaRPr lang="es-EC" sz="105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40692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  <p:bldP spid="11" grpId="0" animBg="1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2635" y="256395"/>
            <a:ext cx="2906333" cy="871900"/>
          </a:xfrm>
          <a:prstGeom prst="rect">
            <a:avLst/>
          </a:prstGeom>
        </p:spPr>
      </p:pic>
      <p:sp>
        <p:nvSpPr>
          <p:cNvPr id="8" name="Rectángulo redondeado 7"/>
          <p:cNvSpPr/>
          <p:nvPr/>
        </p:nvSpPr>
        <p:spPr>
          <a:xfrm>
            <a:off x="0" y="692345"/>
            <a:ext cx="4404575" cy="5311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INTRODUCCION</a:t>
            </a:r>
            <a:endParaRPr lang="es-EC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ángulo redondeado 1"/>
          <p:cNvSpPr/>
          <p:nvPr/>
        </p:nvSpPr>
        <p:spPr>
          <a:xfrm>
            <a:off x="5795493" y="1867438"/>
            <a:ext cx="5924282" cy="991673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Este Estudio nos ayudara a proporcionar información útil a la comunidad científica, autoridades locales y de salud. </a:t>
            </a:r>
            <a:endParaRPr lang="es-EC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redondeado 2"/>
          <p:cNvSpPr/>
          <p:nvPr/>
        </p:nvSpPr>
        <p:spPr>
          <a:xfrm>
            <a:off x="415338" y="3051220"/>
            <a:ext cx="4530149" cy="155834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Debido a la problemática presentada, es importante identificar si en el personal hay miedo y estrés laboral ante situaciones por COVID-19. </a:t>
            </a:r>
            <a:endParaRPr lang="es-EC" dirty="0">
              <a:solidFill>
                <a:schemeClr val="tx1"/>
              </a:solidFill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6028919" y="4170609"/>
            <a:ext cx="5935553" cy="192109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C" dirty="0"/>
              <a:t>D</a:t>
            </a:r>
            <a:r>
              <a:rPr lang="es-EC" dirty="0" smtClean="0"/>
              <a:t>eterminar </a:t>
            </a:r>
            <a:r>
              <a:rPr lang="es-EC" dirty="0"/>
              <a:t>la presencia de síntomas de miedo y estrés laboral en el personal de limpieza del hospital General Puyo al realizar sus actividades diarias en la declaratoria de emergencia por el Covid-19 de marzo hasta septiembre. </a:t>
            </a:r>
          </a:p>
        </p:txBody>
      </p:sp>
      <p:sp>
        <p:nvSpPr>
          <p:cNvPr id="4" name="Flecha derecha 3"/>
          <p:cNvSpPr/>
          <p:nvPr/>
        </p:nvSpPr>
        <p:spPr>
          <a:xfrm>
            <a:off x="4584879" y="2408350"/>
            <a:ext cx="927279" cy="4636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0" name="Flecha derecha 9"/>
          <p:cNvSpPr/>
          <p:nvPr/>
        </p:nvSpPr>
        <p:spPr>
          <a:xfrm rot="5400000">
            <a:off x="8255356" y="3283040"/>
            <a:ext cx="927279" cy="4636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65007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9" grpId="0" animBg="1"/>
      <p:bldP spid="4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2635" y="256395"/>
            <a:ext cx="2906333" cy="871900"/>
          </a:xfrm>
          <a:prstGeom prst="rect">
            <a:avLst/>
          </a:prstGeom>
        </p:spPr>
      </p:pic>
      <p:sp>
        <p:nvSpPr>
          <p:cNvPr id="8" name="Rectángulo redondeado 7"/>
          <p:cNvSpPr/>
          <p:nvPr/>
        </p:nvSpPr>
        <p:spPr>
          <a:xfrm>
            <a:off x="0" y="692345"/>
            <a:ext cx="4404575" cy="5311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MÉTODO</a:t>
            </a:r>
            <a:endParaRPr lang="es-EC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1110796" y="2023325"/>
            <a:ext cx="4865001" cy="33002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pc="-95" dirty="0">
                <a:latin typeface="Arial"/>
                <a:cs typeface="Arial"/>
              </a:rPr>
              <a:t>Estudio </a:t>
            </a:r>
            <a:r>
              <a:rPr lang="es-ES" spc="-65" dirty="0">
                <a:latin typeface="Arial"/>
                <a:cs typeface="Arial"/>
              </a:rPr>
              <a:t>descriptivo </a:t>
            </a:r>
            <a:r>
              <a:rPr lang="es-ES" spc="-110" dirty="0">
                <a:latin typeface="Arial"/>
                <a:cs typeface="Arial"/>
              </a:rPr>
              <a:t>y</a:t>
            </a:r>
            <a:r>
              <a:rPr lang="es-ES" spc="-135" dirty="0">
                <a:latin typeface="Arial"/>
                <a:cs typeface="Arial"/>
              </a:rPr>
              <a:t> </a:t>
            </a:r>
            <a:r>
              <a:rPr lang="es-ES" spc="-95" dirty="0" smtClean="0">
                <a:latin typeface="Arial"/>
                <a:cs typeface="Arial"/>
              </a:rPr>
              <a:t>transversal</a:t>
            </a:r>
            <a:endParaRPr lang="es-ES" dirty="0">
              <a:latin typeface="Arial"/>
              <a:cs typeface="Arial"/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6595049" y="1907723"/>
            <a:ext cx="4880027" cy="121421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El presente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estudio fue realizado al personal del área de limpieza de todo hospital General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Puyo. 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1110795" y="3136502"/>
            <a:ext cx="4865002" cy="109639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latin typeface="Arial" panose="020B0604020202020204" pitchFamily="34" charset="0"/>
                <a:ea typeface="SimSun" panose="02010600030101010101" pitchFamily="2" charset="-122"/>
              </a:rPr>
              <a:t>Las encuestas se realizaron de forma virtual, utilizando la herramienta de Google </a:t>
            </a:r>
            <a:r>
              <a:rPr lang="es-ES" dirty="0" err="1" smtClean="0">
                <a:latin typeface="Arial" panose="020B0604020202020204" pitchFamily="34" charset="0"/>
                <a:ea typeface="SimSun" panose="02010600030101010101" pitchFamily="2" charset="-122"/>
              </a:rPr>
              <a:t>Forms</a:t>
            </a:r>
            <a:r>
              <a:rPr lang="es-ES" dirty="0" smtClean="0">
                <a:latin typeface="Arial" panose="020B0604020202020204" pitchFamily="34" charset="0"/>
                <a:ea typeface="SimSun" panose="02010600030101010101" pitchFamily="2" charset="-122"/>
              </a:rPr>
              <a:t>.</a:t>
            </a:r>
            <a:endParaRPr lang="es-ES" spc="-95" dirty="0" smtClean="0">
              <a:latin typeface="Arial"/>
              <a:cs typeface="Arial"/>
            </a:endParaRPr>
          </a:p>
        </p:txBody>
      </p:sp>
      <p:sp>
        <p:nvSpPr>
          <p:cNvPr id="11" name="Rectángulo redondeado 10"/>
          <p:cNvSpPr/>
          <p:nvPr/>
        </p:nvSpPr>
        <p:spPr>
          <a:xfrm>
            <a:off x="6595049" y="3928059"/>
            <a:ext cx="5060332" cy="133940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pc="-165" dirty="0">
                <a:latin typeface="Arial"/>
                <a:cs typeface="Arial"/>
              </a:rPr>
              <a:t>El </a:t>
            </a:r>
            <a:r>
              <a:rPr lang="es-ES" spc="-70" dirty="0">
                <a:latin typeface="Arial"/>
                <a:cs typeface="Arial"/>
              </a:rPr>
              <a:t>cuestionario </a:t>
            </a:r>
            <a:r>
              <a:rPr lang="es-ES" spc="-50" dirty="0">
                <a:latin typeface="Arial"/>
                <a:cs typeface="Arial"/>
              </a:rPr>
              <a:t>fue </a:t>
            </a:r>
            <a:r>
              <a:rPr lang="es-ES" spc="-75" dirty="0">
                <a:latin typeface="Arial"/>
                <a:cs typeface="Arial"/>
              </a:rPr>
              <a:t>anónimo, </a:t>
            </a:r>
            <a:r>
              <a:rPr lang="es-ES" spc="-110" dirty="0">
                <a:latin typeface="Arial"/>
                <a:cs typeface="Arial"/>
              </a:rPr>
              <a:t>y </a:t>
            </a:r>
            <a:r>
              <a:rPr lang="es-ES" spc="-160" dirty="0">
                <a:latin typeface="Arial"/>
                <a:cs typeface="Arial"/>
              </a:rPr>
              <a:t>se </a:t>
            </a:r>
            <a:r>
              <a:rPr lang="es-ES" spc="-75" dirty="0">
                <a:latin typeface="Arial"/>
                <a:cs typeface="Arial"/>
              </a:rPr>
              <a:t>aplicó </a:t>
            </a:r>
            <a:r>
              <a:rPr lang="es-ES" spc="-95" dirty="0">
                <a:latin typeface="Arial"/>
                <a:cs typeface="Arial"/>
              </a:rPr>
              <a:t>con </a:t>
            </a:r>
            <a:r>
              <a:rPr lang="es-ES" spc="-75" dirty="0">
                <a:latin typeface="Arial"/>
                <a:cs typeface="Arial"/>
              </a:rPr>
              <a:t>autorización </a:t>
            </a:r>
            <a:r>
              <a:rPr lang="es-ES" spc="-90" dirty="0">
                <a:latin typeface="Arial"/>
                <a:cs typeface="Arial"/>
              </a:rPr>
              <a:t>de </a:t>
            </a:r>
            <a:r>
              <a:rPr lang="es-ES" spc="-80" dirty="0">
                <a:latin typeface="Arial"/>
                <a:cs typeface="Arial"/>
              </a:rPr>
              <a:t>la </a:t>
            </a:r>
            <a:r>
              <a:rPr lang="es-ES" spc="-105" dirty="0">
                <a:latin typeface="Arial"/>
                <a:cs typeface="Arial"/>
              </a:rPr>
              <a:t>máxima </a:t>
            </a:r>
            <a:r>
              <a:rPr lang="es-ES" spc="-60" dirty="0">
                <a:latin typeface="Arial"/>
                <a:cs typeface="Arial"/>
              </a:rPr>
              <a:t>autoridad, </a:t>
            </a:r>
            <a:r>
              <a:rPr lang="es-ES" spc="-95" dirty="0">
                <a:latin typeface="Arial"/>
                <a:cs typeface="Arial"/>
              </a:rPr>
              <a:t>con </a:t>
            </a:r>
            <a:r>
              <a:rPr lang="es-ES" spc="-35" dirty="0">
                <a:latin typeface="Arial"/>
                <a:cs typeface="Arial"/>
              </a:rPr>
              <a:t>firma </a:t>
            </a:r>
            <a:r>
              <a:rPr lang="es-ES" spc="-90" dirty="0">
                <a:latin typeface="Arial"/>
                <a:cs typeface="Arial"/>
              </a:rPr>
              <a:t>de  </a:t>
            </a:r>
            <a:r>
              <a:rPr lang="es-ES" spc="-85" dirty="0">
                <a:latin typeface="Arial"/>
                <a:cs typeface="Arial"/>
              </a:rPr>
              <a:t>compromiso y </a:t>
            </a:r>
            <a:r>
              <a:rPr lang="es-ES" spc="-70" dirty="0">
                <a:latin typeface="Arial"/>
                <a:cs typeface="Arial"/>
              </a:rPr>
              <a:t>confidencialidad. </a:t>
            </a:r>
          </a:p>
        </p:txBody>
      </p:sp>
      <p:sp>
        <p:nvSpPr>
          <p:cNvPr id="12" name="Rectángulo redondeado 11"/>
          <p:cNvSpPr/>
          <p:nvPr/>
        </p:nvSpPr>
        <p:spPr>
          <a:xfrm>
            <a:off x="1110795" y="4814553"/>
            <a:ext cx="4865002" cy="167639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latin typeface="Arial" panose="020B0604020202020204" pitchFamily="34" charset="0"/>
                <a:ea typeface="SimSun" panose="02010600030101010101" pitchFamily="2" charset="-122"/>
              </a:rPr>
              <a:t>Se aplicaron 3 diferentes tipos de </a:t>
            </a:r>
            <a:r>
              <a:rPr lang="es-ES" dirty="0" smtClean="0">
                <a:latin typeface="Arial" panose="020B0604020202020204" pitchFamily="34" charset="0"/>
                <a:ea typeface="SimSun" panose="02010600030101010101" pitchFamily="2" charset="-122"/>
              </a:rPr>
              <a:t>test: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spc="-70" dirty="0" smtClean="0">
                <a:latin typeface="Arial" panose="020B0604020202020204" pitchFamily="34" charset="0"/>
                <a:ea typeface="SimSun" panose="02010600030101010101" pitchFamily="2" charset="-122"/>
                <a:cs typeface="Arial"/>
              </a:rPr>
              <a:t>Características Sociodemográficas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spc="-70" dirty="0" smtClean="0">
                <a:latin typeface="Arial" panose="020B0604020202020204" pitchFamily="34" charset="0"/>
                <a:ea typeface="SimSun" panose="02010600030101010101" pitchFamily="2" charset="-122"/>
                <a:cs typeface="Arial"/>
              </a:rPr>
              <a:t>Cuestionario de problemas Psicosomáticos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C" dirty="0" err="1">
                <a:latin typeface="Arial" panose="020B0604020202020204" pitchFamily="34" charset="0"/>
                <a:ea typeface="SimSun" panose="02010600030101010101" pitchFamily="2" charset="-122"/>
              </a:rPr>
              <a:t>Fear</a:t>
            </a:r>
            <a:r>
              <a:rPr lang="es-EC" dirty="0">
                <a:latin typeface="Arial" panose="020B0604020202020204" pitchFamily="34" charset="0"/>
                <a:ea typeface="SimSun" panose="02010600030101010101" pitchFamily="2" charset="-122"/>
              </a:rPr>
              <a:t> COVID-19 </a:t>
            </a:r>
            <a:r>
              <a:rPr lang="es-EC" dirty="0" err="1">
                <a:latin typeface="Arial" panose="020B0604020202020204" pitchFamily="34" charset="0"/>
                <a:ea typeface="SimSun" panose="02010600030101010101" pitchFamily="2" charset="-122"/>
              </a:rPr>
              <a:t>scale</a:t>
            </a:r>
            <a:r>
              <a:rPr lang="es-EC" dirty="0">
                <a:latin typeface="Arial" panose="020B0604020202020204" pitchFamily="34" charset="0"/>
                <a:ea typeface="SimSun" panose="02010600030101010101" pitchFamily="2" charset="-122"/>
              </a:rPr>
              <a:t> (FCV-19s</a:t>
            </a:r>
            <a:r>
              <a:rPr lang="es-EC" dirty="0" smtClean="0">
                <a:latin typeface="Arial" panose="020B0604020202020204" pitchFamily="34" charset="0"/>
                <a:ea typeface="SimSun" panose="02010600030101010101" pitchFamily="2" charset="-122"/>
              </a:rPr>
              <a:t>).</a:t>
            </a:r>
            <a:endParaRPr lang="es-ES" spc="-7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79380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7193" y="153363"/>
            <a:ext cx="2558602" cy="767581"/>
          </a:xfrm>
          <a:prstGeom prst="rect">
            <a:avLst/>
          </a:prstGeom>
        </p:spPr>
      </p:pic>
      <p:sp>
        <p:nvSpPr>
          <p:cNvPr id="8" name="Rectángulo redondeado 7"/>
          <p:cNvSpPr/>
          <p:nvPr/>
        </p:nvSpPr>
        <p:spPr>
          <a:xfrm>
            <a:off x="0" y="692345"/>
            <a:ext cx="4404575" cy="5311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MÉTODO</a:t>
            </a:r>
            <a:endParaRPr lang="es-EC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788823" y="1440286"/>
            <a:ext cx="4311211" cy="82639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ES" spc="-70" dirty="0" smtClean="0">
                <a:latin typeface="Arial" panose="020B0604020202020204" pitchFamily="34" charset="0"/>
                <a:ea typeface="SimSun" panose="02010600030101010101" pitchFamily="2" charset="-122"/>
                <a:cs typeface="Arial"/>
              </a:rPr>
              <a:t>1. Cuestionario de Características Sociodemográficas</a:t>
            </a:r>
          </a:p>
        </p:txBody>
      </p:sp>
      <p:sp>
        <p:nvSpPr>
          <p:cNvPr id="2" name="Flecha derecha 1"/>
          <p:cNvSpPr/>
          <p:nvPr/>
        </p:nvSpPr>
        <p:spPr>
          <a:xfrm>
            <a:off x="5215943" y="1646884"/>
            <a:ext cx="1378039" cy="4131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6" name="Rectángulo redondeado 5"/>
          <p:cNvSpPr/>
          <p:nvPr/>
        </p:nvSpPr>
        <p:spPr>
          <a:xfrm>
            <a:off x="6709891" y="1311656"/>
            <a:ext cx="5379075" cy="95089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numCol="1" rtlCol="0" anchor="ctr"/>
          <a:lstStyle/>
          <a:p>
            <a:pPr marL="285750" indent="-285750" algn="just">
              <a:buFontTx/>
              <a:buChar char="-"/>
            </a:pPr>
            <a:r>
              <a:rPr lang="es-ES" dirty="0" smtClean="0">
                <a:latin typeface="Arial" panose="020B0604020202020204" pitchFamily="34" charset="0"/>
                <a:ea typeface="SimSun" panose="02010600030101010101" pitchFamily="2" charset="-122"/>
              </a:rPr>
              <a:t>Sexo              - Edad          - Estado Civil                 </a:t>
            </a:r>
          </a:p>
          <a:p>
            <a:pPr marL="285750" indent="-285750" algn="just">
              <a:buFontTx/>
              <a:buChar char="-"/>
            </a:pPr>
            <a:r>
              <a:rPr lang="es-ES" dirty="0" smtClean="0">
                <a:latin typeface="Arial" panose="020B0604020202020204" pitchFamily="34" charset="0"/>
                <a:ea typeface="SimSun" panose="02010600030101010101" pitchFamily="2" charset="-122"/>
              </a:rPr>
              <a:t>Número </a:t>
            </a:r>
            <a:r>
              <a:rPr lang="es-ES" dirty="0">
                <a:latin typeface="Arial" panose="020B0604020202020204" pitchFamily="34" charset="0"/>
                <a:ea typeface="SimSun" panose="02010600030101010101" pitchFamily="2" charset="-122"/>
              </a:rPr>
              <a:t>de </a:t>
            </a:r>
            <a:r>
              <a:rPr lang="es-ES" dirty="0" smtClean="0">
                <a:latin typeface="Arial" panose="020B0604020202020204" pitchFamily="34" charset="0"/>
                <a:ea typeface="SimSun" panose="02010600030101010101" pitchFamily="2" charset="-122"/>
              </a:rPr>
              <a:t>hijos         - Situación laboral </a:t>
            </a:r>
          </a:p>
          <a:p>
            <a:pPr marL="285750" indent="-285750" algn="just">
              <a:buFontTx/>
              <a:buChar char="-"/>
            </a:pPr>
            <a:r>
              <a:rPr lang="es-ES" dirty="0" smtClean="0">
                <a:latin typeface="Arial" panose="020B0604020202020204" pitchFamily="34" charset="0"/>
                <a:ea typeface="SimSun" panose="02010600030101010101" pitchFamily="2" charset="-122"/>
              </a:rPr>
              <a:t>Área de </a:t>
            </a:r>
            <a:r>
              <a:rPr lang="es-ES" dirty="0">
                <a:latin typeface="Arial" panose="020B0604020202020204" pitchFamily="34" charset="0"/>
                <a:ea typeface="SimSun" panose="02010600030101010101" pitchFamily="2" charset="-122"/>
              </a:rPr>
              <a:t>trabajo </a:t>
            </a:r>
            <a:r>
              <a:rPr lang="es-ES" dirty="0" smtClean="0">
                <a:latin typeface="Arial" panose="020B0604020202020204" pitchFamily="34" charset="0"/>
                <a:ea typeface="SimSun" panose="02010600030101010101" pitchFamily="2" charset="-122"/>
              </a:rPr>
              <a:t>     - Antigüedad </a:t>
            </a:r>
            <a:r>
              <a:rPr lang="es-ES" dirty="0">
                <a:latin typeface="Arial" panose="020B0604020202020204" pitchFamily="34" charset="0"/>
                <a:ea typeface="SimSun" panose="02010600030101010101" pitchFamily="2" charset="-122"/>
              </a:rPr>
              <a:t>en la </a:t>
            </a:r>
            <a:r>
              <a:rPr lang="es-ES" dirty="0" smtClean="0">
                <a:latin typeface="Arial" panose="020B0604020202020204" pitchFamily="34" charset="0"/>
                <a:ea typeface="SimSun" panose="02010600030101010101" pitchFamily="2" charset="-122"/>
              </a:rPr>
              <a:t>empresa. </a:t>
            </a:r>
            <a:endParaRPr lang="es-ES" spc="-70" dirty="0" smtClean="0">
              <a:latin typeface="Arial" panose="020B0604020202020204" pitchFamily="34" charset="0"/>
              <a:ea typeface="SimSun" panose="02010600030101010101" pitchFamily="2" charset="-122"/>
              <a:cs typeface="Arial"/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8525814" y="3042636"/>
            <a:ext cx="3479981" cy="91117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ES" spc="-70" dirty="0" smtClean="0">
                <a:latin typeface="Arial" panose="020B0604020202020204" pitchFamily="34" charset="0"/>
                <a:ea typeface="SimSun" panose="02010600030101010101" pitchFamily="2" charset="-122"/>
                <a:cs typeface="Arial"/>
              </a:rPr>
              <a:t>2. Cuestionario de Problemas Psicosomáticos: </a:t>
            </a:r>
          </a:p>
        </p:txBody>
      </p:sp>
      <p:pic>
        <p:nvPicPr>
          <p:cNvPr id="1026" name="Picture 2" descr="https://eftdhuralo.files.wordpress.com/2019/06/test-de-estres-laboral.jpg?w=640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" r="-211" b="19885"/>
          <a:stretch/>
        </p:blipFill>
        <p:spPr bwMode="auto">
          <a:xfrm>
            <a:off x="433587" y="2483473"/>
            <a:ext cx="7010401" cy="422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lecha derecha 2"/>
          <p:cNvSpPr/>
          <p:nvPr/>
        </p:nvSpPr>
        <p:spPr>
          <a:xfrm flipH="1">
            <a:off x="7327375" y="3272843"/>
            <a:ext cx="1108286" cy="4507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3884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  <p:bldP spid="6" grpId="0" animBg="1"/>
      <p:bldP spid="9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8704" y="172039"/>
            <a:ext cx="1734354" cy="520306"/>
          </a:xfrm>
          <a:prstGeom prst="rect">
            <a:avLst/>
          </a:prstGeom>
        </p:spPr>
      </p:pic>
      <p:sp>
        <p:nvSpPr>
          <p:cNvPr id="8" name="Rectángulo redondeado 7"/>
          <p:cNvSpPr/>
          <p:nvPr/>
        </p:nvSpPr>
        <p:spPr>
          <a:xfrm>
            <a:off x="0" y="692345"/>
            <a:ext cx="4404575" cy="5311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MÉTODO</a:t>
            </a:r>
            <a:endParaRPr lang="es-EC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788823" y="1826652"/>
            <a:ext cx="3615752" cy="53018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ES" spc="-70" dirty="0" smtClean="0">
                <a:latin typeface="Arial" panose="020B0604020202020204" pitchFamily="34" charset="0"/>
                <a:ea typeface="SimSun" panose="02010600030101010101" pitchFamily="2" charset="-122"/>
                <a:cs typeface="Arial"/>
              </a:rPr>
              <a:t>3. </a:t>
            </a:r>
            <a:r>
              <a:rPr lang="es-ES" spc="-70" dirty="0" err="1" smtClean="0">
                <a:latin typeface="Arial" panose="020B0604020202020204" pitchFamily="34" charset="0"/>
                <a:ea typeface="SimSun" panose="02010600030101010101" pitchFamily="2" charset="-122"/>
                <a:cs typeface="Arial"/>
              </a:rPr>
              <a:t>Fear</a:t>
            </a:r>
            <a:r>
              <a:rPr lang="es-ES" spc="-70" dirty="0" smtClean="0">
                <a:latin typeface="Arial" panose="020B0604020202020204" pitchFamily="34" charset="0"/>
                <a:ea typeface="SimSun" panose="02010600030101010101" pitchFamily="2" charset="-122"/>
                <a:cs typeface="Arial"/>
              </a:rPr>
              <a:t> </a:t>
            </a:r>
            <a:r>
              <a:rPr lang="es-EC" dirty="0" smtClean="0">
                <a:latin typeface="Arial" panose="020B0604020202020204" pitchFamily="34" charset="0"/>
                <a:ea typeface="SimSun" panose="02010600030101010101" pitchFamily="2" charset="-122"/>
              </a:rPr>
              <a:t>COVID-19 </a:t>
            </a:r>
            <a:r>
              <a:rPr lang="es-EC" dirty="0" err="1">
                <a:latin typeface="Arial" panose="020B0604020202020204" pitchFamily="34" charset="0"/>
                <a:ea typeface="SimSun" panose="02010600030101010101" pitchFamily="2" charset="-122"/>
              </a:rPr>
              <a:t>S</a:t>
            </a:r>
            <a:r>
              <a:rPr lang="es-EC" dirty="0" err="1" smtClean="0">
                <a:latin typeface="Arial" panose="020B0604020202020204" pitchFamily="34" charset="0"/>
                <a:ea typeface="SimSun" panose="02010600030101010101" pitchFamily="2" charset="-122"/>
              </a:rPr>
              <a:t>cale</a:t>
            </a:r>
            <a:r>
              <a:rPr lang="es-EC" dirty="0" smtClean="0"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lang="es-EC" dirty="0">
                <a:latin typeface="Arial" panose="020B0604020202020204" pitchFamily="34" charset="0"/>
                <a:ea typeface="SimSun" panose="02010600030101010101" pitchFamily="2" charset="-122"/>
              </a:rPr>
              <a:t>(FCV-19s</a:t>
            </a:r>
            <a:r>
              <a:rPr lang="es-EC" dirty="0" smtClean="0">
                <a:latin typeface="Arial" panose="020B0604020202020204" pitchFamily="34" charset="0"/>
                <a:ea typeface="SimSun" panose="02010600030101010101" pitchFamily="2" charset="-122"/>
              </a:rPr>
              <a:t>) </a:t>
            </a:r>
            <a:endParaRPr lang="es-ES" spc="-70" dirty="0" smtClean="0">
              <a:latin typeface="Arial" panose="020B0604020202020204" pitchFamily="34" charset="0"/>
              <a:ea typeface="SimSun" panose="02010600030101010101" pitchFamily="2" charset="-122"/>
              <a:cs typeface="Arial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3"/>
          <a:srcRect l="23303" t="27207" r="50343" b="21514"/>
          <a:stretch/>
        </p:blipFill>
        <p:spPr>
          <a:xfrm>
            <a:off x="5228824" y="692345"/>
            <a:ext cx="5241699" cy="5734213"/>
          </a:xfrm>
          <a:prstGeom prst="rect">
            <a:avLst/>
          </a:prstGeom>
        </p:spPr>
      </p:pic>
      <p:sp>
        <p:nvSpPr>
          <p:cNvPr id="6" name="Rectángulo redondeado 5"/>
          <p:cNvSpPr/>
          <p:nvPr/>
        </p:nvSpPr>
        <p:spPr>
          <a:xfrm>
            <a:off x="940614" y="5559379"/>
            <a:ext cx="4030630" cy="53018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ES" sz="1400" spc="-70" dirty="0" smtClean="0">
                <a:latin typeface="Arial" panose="020B0604020202020204" pitchFamily="34" charset="0"/>
                <a:ea typeface="SimSun" panose="02010600030101010101" pitchFamily="2" charset="-122"/>
                <a:cs typeface="Arial"/>
              </a:rPr>
              <a:t>Desarrollada por </a:t>
            </a:r>
            <a:r>
              <a:rPr lang="es-ES" sz="1400" spc="-70" dirty="0" err="1" smtClean="0">
                <a:latin typeface="Arial" panose="020B0604020202020204" pitchFamily="34" charset="0"/>
                <a:ea typeface="SimSun" panose="02010600030101010101" pitchFamily="2" charset="-122"/>
                <a:cs typeface="Arial"/>
              </a:rPr>
              <a:t>Ahurso</a:t>
            </a:r>
            <a:r>
              <a:rPr lang="es-ES" sz="1400" spc="-70" dirty="0" smtClean="0">
                <a:latin typeface="Arial" panose="020B0604020202020204" pitchFamily="34" charset="0"/>
                <a:ea typeface="SimSun" panose="02010600030101010101" pitchFamily="2" charset="-122"/>
                <a:cs typeface="Arial"/>
              </a:rPr>
              <a:t> et al., 2020</a:t>
            </a:r>
          </a:p>
          <a:p>
            <a:pPr algn="just"/>
            <a:r>
              <a:rPr lang="es-ES" sz="1400" spc="-70" dirty="0" smtClean="0">
                <a:latin typeface="Arial" panose="020B0604020202020204" pitchFamily="34" charset="0"/>
                <a:ea typeface="SimSun" panose="02010600030101010101" pitchFamily="2" charset="-122"/>
                <a:cs typeface="Arial"/>
              </a:rPr>
              <a:t>-Traducida por Monterrosa-Colombia 2020</a:t>
            </a:r>
          </a:p>
        </p:txBody>
      </p:sp>
    </p:spTree>
    <p:extLst>
      <p:ext uri="{BB962C8B-B14F-4D97-AF65-F5344CB8AC3E}">
        <p14:creationId xmlns:p14="http://schemas.microsoft.com/office/powerpoint/2010/main" val="2205553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2635" y="256395"/>
            <a:ext cx="2906333" cy="871900"/>
          </a:xfrm>
          <a:prstGeom prst="rect">
            <a:avLst/>
          </a:prstGeom>
        </p:spPr>
      </p:pic>
      <p:sp>
        <p:nvSpPr>
          <p:cNvPr id="8" name="Rectángulo redondeado 7"/>
          <p:cNvSpPr/>
          <p:nvPr/>
        </p:nvSpPr>
        <p:spPr>
          <a:xfrm>
            <a:off x="0" y="692345"/>
            <a:ext cx="4404575" cy="5311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  <a:endParaRPr lang="es-EC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071391"/>
              </p:ext>
            </p:extLst>
          </p:nvPr>
        </p:nvGraphicFramePr>
        <p:xfrm>
          <a:off x="4675590" y="1670135"/>
          <a:ext cx="6979791" cy="4524602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334042"/>
                <a:gridCol w="3266542"/>
                <a:gridCol w="590491"/>
                <a:gridCol w="788716"/>
              </a:tblGrid>
              <a:tr h="301724">
                <a:tc gridSpan="4"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r>
                        <a:rPr lang="es-ES_tradnl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Tabla N.1 Características Sociodemográficas de los trabajadores de limpieza</a:t>
                      </a:r>
                      <a:endParaRPr lang="es-EC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</a:tr>
              <a:tr h="228604">
                <a:tc gridSpan="2"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Características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384173">
                <a:tc>
                  <a:txBody>
                    <a:bodyPr/>
                    <a:lstStyle/>
                    <a:p>
                      <a:pPr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Sexo</a:t>
                      </a:r>
                      <a:endParaRPr lang="es-EC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Hombre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Mujer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27,9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72,1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585883">
                <a:tc>
                  <a:txBody>
                    <a:bodyPr/>
                    <a:lstStyle/>
                    <a:p>
                      <a:pPr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Edad</a:t>
                      </a:r>
                      <a:endParaRPr lang="es-EC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Entre 20-34 años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Entre 35-44 años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 o más años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41,9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37,2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20,9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787593">
                <a:tc>
                  <a:txBody>
                    <a:bodyPr/>
                    <a:lstStyle/>
                    <a:p>
                      <a:pPr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 Civil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Soltero/a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Casado/a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Divorciado/a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Otro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44,2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30,2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16,3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9,3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787593">
                <a:tc>
                  <a:txBody>
                    <a:bodyPr/>
                    <a:lstStyle/>
                    <a:p>
                      <a:pPr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 de hijos</a:t>
                      </a:r>
                      <a:endParaRPr lang="es-EC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Ninguno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o más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20,9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25,6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30,2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23,3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594203">
                <a:tc>
                  <a:txBody>
                    <a:bodyPr/>
                    <a:lstStyle/>
                    <a:p>
                      <a:pPr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Situación Laboral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Contrato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Nombramiento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Otro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62,8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16,3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20,9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268946">
                <a:tc>
                  <a:txBody>
                    <a:bodyPr/>
                    <a:lstStyle/>
                    <a:p>
                      <a:pPr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Área de trabajo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Limpieza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585883">
                <a:tc>
                  <a:txBody>
                    <a:bodyPr/>
                    <a:lstStyle/>
                    <a:p>
                      <a:pPr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Antigüedad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Menos de 10 años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Entre 10 o 20 años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Más de 20 años</a:t>
                      </a:r>
                      <a:endParaRPr lang="es-EC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s-EC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EC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C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69,8</a:t>
                      </a:r>
                      <a:endParaRPr lang="es-EC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20,9</a:t>
                      </a:r>
                      <a:endParaRPr lang="es-EC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9,3</a:t>
                      </a:r>
                      <a:endParaRPr lang="es-EC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object 7"/>
          <p:cNvSpPr txBox="1"/>
          <p:nvPr/>
        </p:nvSpPr>
        <p:spPr>
          <a:xfrm>
            <a:off x="515156" y="5224529"/>
            <a:ext cx="3889419" cy="4934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11430" rIns="0" bIns="0" rtlCol="0">
            <a:spAutoFit/>
          </a:bodyPr>
          <a:lstStyle/>
          <a:p>
            <a:pPr marL="12700" marR="5080" indent="55880" algn="just">
              <a:lnSpc>
                <a:spcPct val="100600"/>
              </a:lnSpc>
              <a:spcBef>
                <a:spcPts val="90"/>
              </a:spcBef>
            </a:pPr>
            <a:r>
              <a:rPr sz="1600" spc="-250" dirty="0">
                <a:latin typeface="Arial"/>
                <a:cs typeface="Arial"/>
              </a:rPr>
              <a:t>Se </a:t>
            </a:r>
            <a:r>
              <a:rPr sz="1600" spc="-55" dirty="0">
                <a:latin typeface="Arial"/>
                <a:cs typeface="Arial"/>
              </a:rPr>
              <a:t>obtuvieron </a:t>
            </a:r>
            <a:r>
              <a:rPr sz="1600" spc="-65" dirty="0">
                <a:latin typeface="Arial"/>
                <a:cs typeface="Arial"/>
              </a:rPr>
              <a:t>un </a:t>
            </a:r>
            <a:r>
              <a:rPr sz="1600" spc="-20" dirty="0">
                <a:latin typeface="Arial"/>
                <a:cs typeface="Arial"/>
              </a:rPr>
              <a:t>total </a:t>
            </a:r>
            <a:r>
              <a:rPr sz="1600" spc="-90" dirty="0">
                <a:latin typeface="Arial"/>
                <a:cs typeface="Arial"/>
              </a:rPr>
              <a:t>de  </a:t>
            </a:r>
            <a:r>
              <a:rPr lang="es-ES" sz="1600" spc="-90" dirty="0" smtClean="0">
                <a:latin typeface="Arial"/>
                <a:cs typeface="Arial"/>
              </a:rPr>
              <a:t>43</a:t>
            </a:r>
            <a:r>
              <a:rPr sz="1600" spc="-90" dirty="0" smtClean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participantes, </a:t>
            </a:r>
            <a:r>
              <a:rPr sz="1600" spc="-95" dirty="0">
                <a:latin typeface="Arial"/>
                <a:cs typeface="Arial"/>
              </a:rPr>
              <a:t>con</a:t>
            </a:r>
            <a:r>
              <a:rPr sz="1600" spc="-160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una  </a:t>
            </a:r>
            <a:r>
              <a:rPr sz="1600" spc="-114" dirty="0">
                <a:latin typeface="Arial"/>
                <a:cs typeface="Arial"/>
              </a:rPr>
              <a:t>tasa </a:t>
            </a:r>
            <a:r>
              <a:rPr sz="1600" spc="-90" dirty="0">
                <a:latin typeface="Arial"/>
                <a:cs typeface="Arial"/>
              </a:rPr>
              <a:t>de </a:t>
            </a:r>
            <a:r>
              <a:rPr sz="1600" spc="-105" dirty="0">
                <a:latin typeface="Arial"/>
                <a:cs typeface="Arial"/>
              </a:rPr>
              <a:t>respuesta </a:t>
            </a:r>
            <a:r>
              <a:rPr sz="1600" spc="-90" dirty="0">
                <a:latin typeface="Arial"/>
                <a:cs typeface="Arial"/>
              </a:rPr>
              <a:t>de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lang="es-ES" sz="1600" spc="-170" dirty="0" smtClean="0">
                <a:latin typeface="Arial"/>
                <a:cs typeface="Arial"/>
              </a:rPr>
              <a:t>100</a:t>
            </a:r>
            <a:r>
              <a:rPr sz="1600" spc="-170" dirty="0" smtClean="0">
                <a:latin typeface="Arial"/>
                <a:cs typeface="Arial"/>
              </a:rPr>
              <a:t>%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0" name="object 12"/>
          <p:cNvSpPr txBox="1"/>
          <p:nvPr/>
        </p:nvSpPr>
        <p:spPr>
          <a:xfrm>
            <a:off x="1717520" y="6581105"/>
            <a:ext cx="6718142" cy="1519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900" spc="-35" dirty="0">
                <a:latin typeface="Arial"/>
                <a:cs typeface="Arial"/>
              </a:rPr>
              <a:t>Fuente: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lang="es-ES" sz="900" spc="-25" dirty="0" smtClean="0">
                <a:latin typeface="Arial"/>
                <a:cs typeface="Arial"/>
              </a:rPr>
              <a:t>Pablo C</a:t>
            </a:r>
            <a:r>
              <a:rPr sz="900" spc="-75" dirty="0" smtClean="0">
                <a:latin typeface="Arial"/>
                <a:cs typeface="Arial"/>
              </a:rPr>
              <a:t>.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-55" dirty="0">
                <a:latin typeface="Arial"/>
                <a:cs typeface="Arial"/>
              </a:rPr>
              <a:t>Resultados</a:t>
            </a:r>
            <a:r>
              <a:rPr sz="900" spc="-70" dirty="0">
                <a:latin typeface="Arial"/>
                <a:cs typeface="Arial"/>
              </a:rPr>
              <a:t> </a:t>
            </a:r>
            <a:r>
              <a:rPr sz="900" spc="-40" dirty="0">
                <a:latin typeface="Arial"/>
                <a:cs typeface="Arial"/>
              </a:rPr>
              <a:t>de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lang="es-ES" sz="900" spc="-30" dirty="0" smtClean="0">
                <a:latin typeface="Arial"/>
                <a:cs typeface="Arial"/>
              </a:rPr>
              <a:t>las características sociodemográficas de los trabajadores de limpieza</a:t>
            </a:r>
            <a:r>
              <a:rPr lang="es-ES_tradn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900" dirty="0">
                <a:latin typeface="Arial" panose="020B0604020202020204" pitchFamily="34" charset="0"/>
                <a:cs typeface="Arial" panose="020B0604020202020204" pitchFamily="34" charset="0"/>
              </a:rPr>
              <a:t>con la epidemia del </a:t>
            </a:r>
            <a:r>
              <a:rPr lang="es-ES_tradn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COVID-19.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7"/>
          <p:cNvSpPr txBox="1"/>
          <p:nvPr/>
        </p:nvSpPr>
        <p:spPr>
          <a:xfrm>
            <a:off x="998111" y="2195446"/>
            <a:ext cx="2408351" cy="8508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11430" rIns="0" bIns="0" rtlCol="0" anchor="ctr">
            <a:spAutoFit/>
          </a:bodyPr>
          <a:lstStyle/>
          <a:p>
            <a:pPr marL="12700" marR="5080" indent="55880" algn="just">
              <a:lnSpc>
                <a:spcPct val="100600"/>
              </a:lnSpc>
              <a:spcBef>
                <a:spcPts val="90"/>
              </a:spcBef>
            </a:pPr>
            <a:r>
              <a:rPr lang="es-ES" dirty="0"/>
              <a:t>Resultados de las </a:t>
            </a:r>
            <a:r>
              <a:rPr lang="es-ES" dirty="0" smtClean="0"/>
              <a:t>características </a:t>
            </a:r>
            <a:r>
              <a:rPr lang="es-ES" dirty="0"/>
              <a:t>sociodemográficas 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3" name="Flecha derecha 2"/>
          <p:cNvSpPr/>
          <p:nvPr/>
        </p:nvSpPr>
        <p:spPr>
          <a:xfrm>
            <a:off x="3631842" y="2382592"/>
            <a:ext cx="927279" cy="4765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78635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0819" y="351593"/>
            <a:ext cx="2004813" cy="601444"/>
          </a:xfrm>
          <a:prstGeom prst="rect">
            <a:avLst/>
          </a:prstGeom>
        </p:spPr>
      </p:pic>
      <p:sp>
        <p:nvSpPr>
          <p:cNvPr id="8" name="Rectángulo redondeado 7"/>
          <p:cNvSpPr/>
          <p:nvPr/>
        </p:nvSpPr>
        <p:spPr>
          <a:xfrm>
            <a:off x="0" y="692345"/>
            <a:ext cx="4404575" cy="5311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  <a:endParaRPr lang="es-EC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198752"/>
              </p:ext>
            </p:extLst>
          </p:nvPr>
        </p:nvGraphicFramePr>
        <p:xfrm>
          <a:off x="2768957" y="1589477"/>
          <a:ext cx="8375051" cy="4707248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3271062"/>
                <a:gridCol w="437677"/>
                <a:gridCol w="579182"/>
                <a:gridCol w="811183"/>
                <a:gridCol w="1854369"/>
                <a:gridCol w="1421578"/>
              </a:tblGrid>
              <a:tr h="379769">
                <a:tc gridSpan="6"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r>
                        <a:rPr lang="es-ES_tradnl" sz="1400" dirty="0" smtClean="0">
                          <a:solidFill>
                            <a:schemeClr val="tx1"/>
                          </a:solidFill>
                          <a:effectLst/>
                        </a:rPr>
                        <a:t>Tabla </a:t>
                      </a:r>
                      <a:r>
                        <a:rPr lang="es-ES_tradnl" sz="1400" dirty="0">
                          <a:solidFill>
                            <a:schemeClr val="tx1"/>
                          </a:solidFill>
                          <a:effectLst/>
                        </a:rPr>
                        <a:t>Nº 2 Cuestionario de Problemas Psicosomáticos o de Estrés Laboral</a:t>
                      </a:r>
                      <a:endParaRPr lang="es-EC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</a:tr>
              <a:tr h="332883">
                <a:tc gridSpan="2"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Características</a:t>
                      </a:r>
                      <a:endParaRPr lang="es-EC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Nunca</a:t>
                      </a:r>
                      <a:endParaRPr lang="es-EC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Casi nunca</a:t>
                      </a:r>
                      <a:endParaRPr lang="es-EC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 dirty="0">
                          <a:effectLst/>
                        </a:rPr>
                        <a:t>Algunas veces /Bastantes veces</a:t>
                      </a:r>
                      <a:endParaRPr lang="es-EC" sz="1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Casi siempre/Siempre</a:t>
                      </a:r>
                      <a:endParaRPr lang="es-EC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</a:tr>
              <a:tr h="332883">
                <a:tc>
                  <a:txBody>
                    <a:bodyPr/>
                    <a:lstStyle/>
                    <a:p>
                      <a:pPr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 dirty="0">
                          <a:effectLst/>
                        </a:rPr>
                        <a:t>¿Imposibilidad para conciliar el sueño?</a:t>
                      </a:r>
                      <a:endParaRPr lang="es-EC" sz="11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 dirty="0">
                          <a:effectLst/>
                        </a:rPr>
                        <a:t>n</a:t>
                      </a:r>
                      <a:endParaRPr lang="es-EC" sz="105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 dirty="0">
                          <a:effectLst/>
                        </a:rPr>
                        <a:t>%</a:t>
                      </a:r>
                      <a:endParaRPr lang="es-EC" sz="1050" b="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8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18,6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11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25,6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 dirty="0">
                          <a:effectLst/>
                        </a:rPr>
                        <a:t>15</a:t>
                      </a:r>
                      <a:endParaRPr lang="es-EC" sz="105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 dirty="0">
                          <a:effectLst/>
                        </a:rPr>
                        <a:t>34,9</a:t>
                      </a:r>
                      <a:endParaRPr lang="es-EC" sz="1050" b="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9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21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</a:tr>
              <a:tr h="332883">
                <a:tc>
                  <a:txBody>
                    <a:bodyPr/>
                    <a:lstStyle/>
                    <a:p>
                      <a:pPr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¿Presencia de jaquecas o dolores de cabeza?</a:t>
                      </a:r>
                      <a:endParaRPr lang="es-EC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n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%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 dirty="0">
                          <a:effectLst/>
                        </a:rPr>
                        <a:t>7</a:t>
                      </a:r>
                      <a:endParaRPr lang="es-EC" sz="105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 dirty="0">
                          <a:effectLst/>
                        </a:rPr>
                        <a:t>16,3</a:t>
                      </a:r>
                      <a:endParaRPr lang="es-EC" sz="1050" b="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9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20,9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23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53,5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4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9,3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</a:tr>
              <a:tr h="332883">
                <a:tc>
                  <a:txBody>
                    <a:bodyPr/>
                    <a:lstStyle/>
                    <a:p>
                      <a:pPr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¿Indigestión o molestias gastrointestinales?</a:t>
                      </a:r>
                      <a:endParaRPr lang="es-EC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n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%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11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25,6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18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41,9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12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27,9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2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4,7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</a:tr>
              <a:tr h="332883">
                <a:tc>
                  <a:txBody>
                    <a:bodyPr/>
                    <a:lstStyle/>
                    <a:p>
                      <a:pPr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¿Sensación de cansancio extremo o agotamiento?</a:t>
                      </a:r>
                      <a:endParaRPr lang="es-EC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n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%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7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16,3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12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27,9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 dirty="0">
                          <a:effectLst/>
                        </a:rPr>
                        <a:t>19</a:t>
                      </a:r>
                      <a:endParaRPr lang="es-EC" sz="105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 dirty="0">
                          <a:effectLst/>
                        </a:rPr>
                        <a:t>44,2</a:t>
                      </a:r>
                      <a:endParaRPr lang="es-EC" sz="1050" b="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5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11,7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</a:tr>
              <a:tr h="332883">
                <a:tc>
                  <a:txBody>
                    <a:bodyPr/>
                    <a:lstStyle/>
                    <a:p>
                      <a:pPr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¿Tendencia a comer, beber o fumar más de lo habitual?</a:t>
                      </a:r>
                      <a:endParaRPr lang="es-EC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n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%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14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32,6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11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25,6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12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27,9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6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13,9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</a:tr>
              <a:tr h="332883">
                <a:tc>
                  <a:txBody>
                    <a:bodyPr/>
                    <a:lstStyle/>
                    <a:p>
                      <a:pPr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¿Disminución del interés sexual?</a:t>
                      </a:r>
                      <a:endParaRPr lang="es-EC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n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%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10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23,3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9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20,9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17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39,6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7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16,3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</a:tr>
              <a:tr h="332883">
                <a:tc>
                  <a:txBody>
                    <a:bodyPr/>
                    <a:lstStyle/>
                    <a:p>
                      <a:pPr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¿Respiración entrecortada o sensación de ahogo?</a:t>
                      </a:r>
                      <a:endParaRPr lang="es-EC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n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%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14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32,6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11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25,6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11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25,6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7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16,3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</a:tr>
              <a:tr h="332883">
                <a:tc>
                  <a:txBody>
                    <a:bodyPr/>
                    <a:lstStyle/>
                    <a:p>
                      <a:pPr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¿Disminución del apetito?</a:t>
                      </a:r>
                      <a:endParaRPr lang="es-EC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n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%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16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37,2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8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18,6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14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32,6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5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11,7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</a:tr>
              <a:tr h="332883">
                <a:tc>
                  <a:txBody>
                    <a:bodyPr/>
                    <a:lstStyle/>
                    <a:p>
                      <a:pPr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¿Temblores musculares o nerviosos?</a:t>
                      </a:r>
                      <a:endParaRPr lang="es-EC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n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%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11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25,6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8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18,6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18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41,9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6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14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</a:tr>
              <a:tr h="332883">
                <a:tc>
                  <a:txBody>
                    <a:bodyPr/>
                    <a:lstStyle/>
                    <a:p>
                      <a:pPr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¿Pinchazos o sensaciones dolorosas?</a:t>
                      </a:r>
                      <a:endParaRPr lang="es-EC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n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%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15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30,2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9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20,9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14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32,6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7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16,3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</a:tr>
              <a:tr h="332883">
                <a:tc>
                  <a:txBody>
                    <a:bodyPr/>
                    <a:lstStyle/>
                    <a:p>
                      <a:pPr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¿Tentaciones fuertes de no levantarse por la mañana?</a:t>
                      </a:r>
                      <a:endParaRPr lang="es-EC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n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%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7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16,3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17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39,5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14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32,5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 dirty="0">
                          <a:effectLst/>
                        </a:rPr>
                        <a:t>5</a:t>
                      </a:r>
                      <a:endParaRPr lang="es-EC" sz="105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 dirty="0">
                          <a:effectLst/>
                        </a:rPr>
                        <a:t>11,6</a:t>
                      </a:r>
                      <a:endParaRPr lang="es-EC" sz="1050" b="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</a:tr>
              <a:tr h="332883">
                <a:tc>
                  <a:txBody>
                    <a:bodyPr/>
                    <a:lstStyle/>
                    <a:p>
                      <a:pPr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¿Tendencia a sudar o palpitaciones?</a:t>
                      </a:r>
                      <a:endParaRPr lang="es-EC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n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%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 dirty="0">
                          <a:effectLst/>
                        </a:rPr>
                        <a:t>11</a:t>
                      </a:r>
                      <a:endParaRPr lang="es-EC" sz="105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 dirty="0">
                          <a:effectLst/>
                        </a:rPr>
                        <a:t>25,6</a:t>
                      </a:r>
                      <a:endParaRPr lang="es-EC" sz="1050" b="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11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25,6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19</a:t>
                      </a:r>
                      <a:endParaRPr lang="es-EC" sz="105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>
                          <a:effectLst/>
                        </a:rPr>
                        <a:t>44,2</a:t>
                      </a:r>
                      <a:endParaRPr lang="es-EC" sz="1050" b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 dirty="0">
                          <a:effectLst/>
                        </a:rPr>
                        <a:t>2</a:t>
                      </a:r>
                      <a:endParaRPr lang="es-EC" sz="1050" dirty="0">
                        <a:effectLst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s-ES_tradnl" sz="1050" dirty="0">
                          <a:effectLst/>
                        </a:rPr>
                        <a:t>4,7</a:t>
                      </a:r>
                      <a:endParaRPr lang="es-EC" sz="1050" b="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0978" marR="60978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object 12"/>
          <p:cNvSpPr txBox="1"/>
          <p:nvPr/>
        </p:nvSpPr>
        <p:spPr>
          <a:xfrm>
            <a:off x="2837983" y="6482404"/>
            <a:ext cx="8649972" cy="1673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35" dirty="0">
                <a:latin typeface="Arial"/>
                <a:cs typeface="Arial"/>
              </a:rPr>
              <a:t>Fuente: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lang="es-ES" sz="1000" spc="-25" dirty="0" smtClean="0">
                <a:latin typeface="Arial"/>
                <a:cs typeface="Arial"/>
              </a:rPr>
              <a:t>Pablo C</a:t>
            </a:r>
            <a:r>
              <a:rPr sz="1000" spc="-75" dirty="0" smtClean="0">
                <a:latin typeface="Arial"/>
                <a:cs typeface="Arial"/>
              </a:rPr>
              <a:t>.</a:t>
            </a:r>
            <a:r>
              <a:rPr sz="1000" spc="-35" dirty="0" smtClean="0">
                <a:latin typeface="Arial"/>
                <a:cs typeface="Arial"/>
              </a:rPr>
              <a:t> </a:t>
            </a:r>
            <a:r>
              <a:rPr sz="1000" spc="-55" dirty="0">
                <a:latin typeface="Arial"/>
                <a:cs typeface="Arial"/>
              </a:rPr>
              <a:t>Resultados</a:t>
            </a:r>
            <a:r>
              <a:rPr sz="1000" spc="-70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de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cuestionario</a:t>
            </a:r>
            <a:r>
              <a:rPr sz="1000" spc="-85" dirty="0">
                <a:latin typeface="Arial"/>
                <a:cs typeface="Arial"/>
              </a:rPr>
              <a:t> </a:t>
            </a:r>
            <a:r>
              <a:rPr sz="1000" spc="-35" dirty="0" err="1">
                <a:latin typeface="Arial"/>
                <a:cs typeface="Arial"/>
              </a:rPr>
              <a:t>sobre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lang="es-ES_tradn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los problemas psicosomáticos con </a:t>
            </a:r>
            <a:r>
              <a:rPr lang="es-ES_tradnl" sz="1000" dirty="0">
                <a:latin typeface="Arial" panose="020B0604020202020204" pitchFamily="34" charset="0"/>
                <a:cs typeface="Arial" panose="020B0604020202020204" pitchFamily="34" charset="0"/>
              </a:rPr>
              <a:t>la epidemia del </a:t>
            </a:r>
            <a:r>
              <a:rPr lang="es-ES_tradn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COVID-19.</a:t>
            </a: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7"/>
          <p:cNvSpPr txBox="1"/>
          <p:nvPr/>
        </p:nvSpPr>
        <p:spPr>
          <a:xfrm>
            <a:off x="4656438" y="692345"/>
            <a:ext cx="4892518" cy="5710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11430" rIns="0" bIns="0" rtlCol="0" anchor="ctr">
            <a:spAutoFit/>
          </a:bodyPr>
          <a:lstStyle/>
          <a:p>
            <a:pPr marL="12700" marR="5080" indent="55880" algn="ctr">
              <a:lnSpc>
                <a:spcPct val="100600"/>
              </a:lnSpc>
              <a:spcBef>
                <a:spcPts val="90"/>
              </a:spcBef>
            </a:pPr>
            <a:r>
              <a:rPr lang="es-ES" dirty="0"/>
              <a:t>Resultados </a:t>
            </a:r>
            <a:r>
              <a:rPr lang="es-ES" dirty="0" smtClean="0"/>
              <a:t>del Cuestionario de problemas Psicosomáticos</a:t>
            </a:r>
            <a:endParaRPr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3900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19186</TotalTime>
  <Words>1616</Words>
  <Application>Microsoft Office PowerPoint</Application>
  <PresentationFormat>Panorámica</PresentationFormat>
  <Paragraphs>371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4" baseType="lpstr">
      <vt:lpstr>SimSun</vt:lpstr>
      <vt:lpstr>Arial</vt:lpstr>
      <vt:lpstr>Calibri</vt:lpstr>
      <vt:lpstr>Century Gothic</vt:lpstr>
      <vt:lpstr>Gothic Uralic</vt:lpstr>
      <vt:lpstr>Times New Roman</vt:lpstr>
      <vt:lpstr>Wingdings 3</vt:lpstr>
      <vt:lpstr>Espiral</vt:lpstr>
      <vt:lpstr>“MIEDO Y ESTRÉS LABORAL A LA COVID-19 EN EL PERSONAL DE LIMPIEZA DEL HOSPITAL GENERAL DE PUYO, CANTÓN PASTAZA”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“MIEDO Y ESTRÉS LABORAL AL COVID-19 EN EL PERSONAL DE LIMPIEZA DEL HOSPITAL GENERAL DE PUYO, CANTÓN PASTAZA”</dc:title>
  <dc:creator>user</dc:creator>
  <cp:lastModifiedBy>Usuario</cp:lastModifiedBy>
  <cp:revision>29</cp:revision>
  <dcterms:created xsi:type="dcterms:W3CDTF">2021-03-10T16:19:37Z</dcterms:created>
  <dcterms:modified xsi:type="dcterms:W3CDTF">2021-04-07T23:51:21Z</dcterms:modified>
</cp:coreProperties>
</file>