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7FFED-79C1-4910-924F-6679A6D0A99C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4E2697EF-B039-4B48-819E-87484AE5DDB0}">
      <dgm:prSet phldrT="[Texto]" custT="1"/>
      <dgm:spPr/>
      <dgm:t>
        <a:bodyPr/>
        <a:lstStyle/>
        <a:p>
          <a:r>
            <a:rPr lang="es-EC" sz="2500" dirty="0" smtClean="0"/>
            <a:t>CAMBIOS EN LA INTENSIDAD DE DOLOR </a:t>
          </a:r>
          <a:r>
            <a:rPr lang="es-EC" sz="1100" dirty="0" smtClean="0"/>
            <a:t>(6)</a:t>
          </a:r>
          <a:endParaRPr lang="es-EC" sz="1100" dirty="0"/>
        </a:p>
      </dgm:t>
    </dgm:pt>
    <dgm:pt modelId="{670CF4DD-7C5B-489B-9094-2B96914AF3E9}" type="parTrans" cxnId="{D38F212A-2DE4-400E-AEF2-A0B6552C1035}">
      <dgm:prSet/>
      <dgm:spPr/>
      <dgm:t>
        <a:bodyPr/>
        <a:lstStyle/>
        <a:p>
          <a:endParaRPr lang="es-EC"/>
        </a:p>
      </dgm:t>
    </dgm:pt>
    <dgm:pt modelId="{3EA7BBFF-167A-490E-AFD2-C9E4713B9C75}" type="sibTrans" cxnId="{D38F212A-2DE4-400E-AEF2-A0B6552C1035}">
      <dgm:prSet/>
      <dgm:spPr/>
      <dgm:t>
        <a:bodyPr/>
        <a:lstStyle/>
        <a:p>
          <a:endParaRPr lang="es-EC"/>
        </a:p>
      </dgm:t>
    </dgm:pt>
    <dgm:pt modelId="{E878A179-2BB3-4A49-AD8B-01FE8A0D013E}">
      <dgm:prSet phldrT="[Texto]"/>
      <dgm:spPr/>
      <dgm:t>
        <a:bodyPr/>
        <a:lstStyle/>
        <a:p>
          <a:pPr algn="just"/>
          <a:r>
            <a:rPr lang="es-EC" dirty="0" smtClean="0"/>
            <a:t>Depende del grupo de edad de los trabajadores </a:t>
          </a:r>
          <a:endParaRPr lang="es-EC" dirty="0"/>
        </a:p>
      </dgm:t>
    </dgm:pt>
    <dgm:pt modelId="{88E4B5F7-8B83-4CAB-AE40-3098F5C1E836}" type="parTrans" cxnId="{37877C19-ECC5-4E36-BC20-66F0A4027903}">
      <dgm:prSet/>
      <dgm:spPr/>
      <dgm:t>
        <a:bodyPr/>
        <a:lstStyle/>
        <a:p>
          <a:endParaRPr lang="es-EC"/>
        </a:p>
      </dgm:t>
    </dgm:pt>
    <dgm:pt modelId="{E4714B5A-B04E-4AAA-A094-8FA267A2FCE8}" type="sibTrans" cxnId="{37877C19-ECC5-4E36-BC20-66F0A4027903}">
      <dgm:prSet/>
      <dgm:spPr/>
      <dgm:t>
        <a:bodyPr/>
        <a:lstStyle/>
        <a:p>
          <a:endParaRPr lang="es-EC"/>
        </a:p>
      </dgm:t>
    </dgm:pt>
    <dgm:pt modelId="{9DAFA94B-5714-4AF6-A56C-4291BE9165F0}">
      <dgm:prSet phldrT="[Texto]"/>
      <dgm:spPr/>
      <dgm:t>
        <a:bodyPr/>
        <a:lstStyle/>
        <a:p>
          <a:pPr algn="just"/>
          <a:r>
            <a:rPr lang="es-EC" dirty="0" smtClean="0"/>
            <a:t>24 – 34 años menos intensidad </a:t>
          </a:r>
          <a:endParaRPr lang="es-EC" dirty="0"/>
        </a:p>
      </dgm:t>
    </dgm:pt>
    <dgm:pt modelId="{5145DF10-1387-44A4-9030-0C83907F1924}" type="parTrans" cxnId="{AFC4F1FE-27C4-454A-AA20-92B299E30668}">
      <dgm:prSet/>
      <dgm:spPr/>
      <dgm:t>
        <a:bodyPr/>
        <a:lstStyle/>
        <a:p>
          <a:endParaRPr lang="es-EC"/>
        </a:p>
      </dgm:t>
    </dgm:pt>
    <dgm:pt modelId="{C3E4C25E-5655-4473-87C1-11C847885F89}" type="sibTrans" cxnId="{AFC4F1FE-27C4-454A-AA20-92B299E30668}">
      <dgm:prSet/>
      <dgm:spPr/>
      <dgm:t>
        <a:bodyPr/>
        <a:lstStyle/>
        <a:p>
          <a:endParaRPr lang="es-EC"/>
        </a:p>
      </dgm:t>
    </dgm:pt>
    <dgm:pt modelId="{A3393C76-CCC0-4311-8A44-48D6DF4BD9A1}">
      <dgm:prSet phldrT="[Texto]"/>
      <dgm:spPr/>
      <dgm:t>
        <a:bodyPr/>
        <a:lstStyle/>
        <a:p>
          <a:pPr algn="just"/>
          <a:r>
            <a:rPr lang="es-EC" dirty="0" smtClean="0"/>
            <a:t>35 – 49 años mayor intensidad </a:t>
          </a:r>
          <a:endParaRPr lang="es-EC" dirty="0"/>
        </a:p>
      </dgm:t>
    </dgm:pt>
    <dgm:pt modelId="{5A911F1B-7085-4285-A275-4699B0A7EEB1}" type="parTrans" cxnId="{7878C5FD-C3CA-4A09-BBBD-7B7A72A07B46}">
      <dgm:prSet/>
      <dgm:spPr/>
      <dgm:t>
        <a:bodyPr/>
        <a:lstStyle/>
        <a:p>
          <a:endParaRPr lang="es-EC"/>
        </a:p>
      </dgm:t>
    </dgm:pt>
    <dgm:pt modelId="{3B23A9ED-6AFC-4E9C-92F8-74E0F69DD002}" type="sibTrans" cxnId="{7878C5FD-C3CA-4A09-BBBD-7B7A72A07B46}">
      <dgm:prSet/>
      <dgm:spPr/>
      <dgm:t>
        <a:bodyPr/>
        <a:lstStyle/>
        <a:p>
          <a:endParaRPr lang="es-EC"/>
        </a:p>
      </dgm:t>
    </dgm:pt>
    <dgm:pt modelId="{F22AFCDB-4BB0-461B-92F6-D8F2C3A531D4}" type="pres">
      <dgm:prSet presAssocID="{2EE7FFED-79C1-4910-924F-6679A6D0A9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3B037E-1109-4F15-9F98-74F6324AFA42}" type="pres">
      <dgm:prSet presAssocID="{4E2697EF-B039-4B48-819E-87484AE5DDB0}" presName="root1" presStyleCnt="0"/>
      <dgm:spPr/>
    </dgm:pt>
    <dgm:pt modelId="{701422DA-EA1E-4504-9BB7-4D69F0B8663A}" type="pres">
      <dgm:prSet presAssocID="{4E2697EF-B039-4B48-819E-87484AE5DDB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D6EAD5-C608-4D2C-992A-AA4F31034DD4}" type="pres">
      <dgm:prSet presAssocID="{4E2697EF-B039-4B48-819E-87484AE5DDB0}" presName="level2hierChild" presStyleCnt="0"/>
      <dgm:spPr/>
    </dgm:pt>
    <dgm:pt modelId="{4FE793AF-B043-4553-B481-B284BA9536DF}" type="pres">
      <dgm:prSet presAssocID="{88E4B5F7-8B83-4CAB-AE40-3098F5C1E836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920D3EEB-2462-4A76-89DE-04D2B1C67210}" type="pres">
      <dgm:prSet presAssocID="{88E4B5F7-8B83-4CAB-AE40-3098F5C1E836}" presName="connTx" presStyleLbl="parChTrans1D2" presStyleIdx="0" presStyleCnt="3"/>
      <dgm:spPr/>
      <dgm:t>
        <a:bodyPr/>
        <a:lstStyle/>
        <a:p>
          <a:endParaRPr lang="es-EC"/>
        </a:p>
      </dgm:t>
    </dgm:pt>
    <dgm:pt modelId="{EDF0EE79-6B02-4F52-B3CF-785252D3DC83}" type="pres">
      <dgm:prSet presAssocID="{E878A179-2BB3-4A49-AD8B-01FE8A0D013E}" presName="root2" presStyleCnt="0"/>
      <dgm:spPr/>
    </dgm:pt>
    <dgm:pt modelId="{44A527BB-2F6A-4D4B-96BF-29D1BC74A0FE}" type="pres">
      <dgm:prSet presAssocID="{E878A179-2BB3-4A49-AD8B-01FE8A0D013E}" presName="LevelTwoTextNode" presStyleLbl="node2" presStyleIdx="0" presStyleCnt="3" custScaleX="1331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9D7711-8F82-4741-B5C9-E6834A4D8B62}" type="pres">
      <dgm:prSet presAssocID="{E878A179-2BB3-4A49-AD8B-01FE8A0D013E}" presName="level3hierChild" presStyleCnt="0"/>
      <dgm:spPr/>
    </dgm:pt>
    <dgm:pt modelId="{F222AD73-961A-4DC4-81B3-1CD1C8C20572}" type="pres">
      <dgm:prSet presAssocID="{5145DF10-1387-44A4-9030-0C83907F1924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B91DB799-FD82-4EE5-8A30-663B285F4D10}" type="pres">
      <dgm:prSet presAssocID="{5145DF10-1387-44A4-9030-0C83907F1924}" presName="connTx" presStyleLbl="parChTrans1D2" presStyleIdx="1" presStyleCnt="3"/>
      <dgm:spPr/>
      <dgm:t>
        <a:bodyPr/>
        <a:lstStyle/>
        <a:p>
          <a:endParaRPr lang="es-EC"/>
        </a:p>
      </dgm:t>
    </dgm:pt>
    <dgm:pt modelId="{23BB0FFF-C23D-4FE6-AFA2-12C73142492D}" type="pres">
      <dgm:prSet presAssocID="{9DAFA94B-5714-4AF6-A56C-4291BE9165F0}" presName="root2" presStyleCnt="0"/>
      <dgm:spPr/>
    </dgm:pt>
    <dgm:pt modelId="{2776B96C-1CE0-4982-827A-7C76305434D5}" type="pres">
      <dgm:prSet presAssocID="{9DAFA94B-5714-4AF6-A56C-4291BE9165F0}" presName="LevelTwoTextNode" presStyleLbl="node2" presStyleIdx="1" presStyleCnt="3" custScaleX="1331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ABD854-AADE-4CA2-B355-B1F2E7C49E07}" type="pres">
      <dgm:prSet presAssocID="{9DAFA94B-5714-4AF6-A56C-4291BE9165F0}" presName="level3hierChild" presStyleCnt="0"/>
      <dgm:spPr/>
    </dgm:pt>
    <dgm:pt modelId="{8DC25B3F-03E5-43FF-95DD-3545233287B9}" type="pres">
      <dgm:prSet presAssocID="{5A911F1B-7085-4285-A275-4699B0A7EEB1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9632C546-7D1F-4AF9-BB9F-58BB2117DAE6}" type="pres">
      <dgm:prSet presAssocID="{5A911F1B-7085-4285-A275-4699B0A7EEB1}" presName="connTx" presStyleLbl="parChTrans1D2" presStyleIdx="2" presStyleCnt="3"/>
      <dgm:spPr/>
      <dgm:t>
        <a:bodyPr/>
        <a:lstStyle/>
        <a:p>
          <a:endParaRPr lang="es-EC"/>
        </a:p>
      </dgm:t>
    </dgm:pt>
    <dgm:pt modelId="{FC3B9CB7-59C7-4444-8B30-24B39322E932}" type="pres">
      <dgm:prSet presAssocID="{A3393C76-CCC0-4311-8A44-48D6DF4BD9A1}" presName="root2" presStyleCnt="0"/>
      <dgm:spPr/>
    </dgm:pt>
    <dgm:pt modelId="{A9402AA5-793F-49F7-96E8-E5550EF39C7F}" type="pres">
      <dgm:prSet presAssocID="{A3393C76-CCC0-4311-8A44-48D6DF4BD9A1}" presName="LevelTwoTextNode" presStyleLbl="node2" presStyleIdx="2" presStyleCnt="3" custScaleX="1340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FF43E8-072B-4164-AB4B-231CD83555EC}" type="pres">
      <dgm:prSet presAssocID="{A3393C76-CCC0-4311-8A44-48D6DF4BD9A1}" presName="level3hierChild" presStyleCnt="0"/>
      <dgm:spPr/>
    </dgm:pt>
  </dgm:ptLst>
  <dgm:cxnLst>
    <dgm:cxn modelId="{7878C5FD-C3CA-4A09-BBBD-7B7A72A07B46}" srcId="{4E2697EF-B039-4B48-819E-87484AE5DDB0}" destId="{A3393C76-CCC0-4311-8A44-48D6DF4BD9A1}" srcOrd="2" destOrd="0" parTransId="{5A911F1B-7085-4285-A275-4699B0A7EEB1}" sibTransId="{3B23A9ED-6AFC-4E9C-92F8-74E0F69DD002}"/>
    <dgm:cxn modelId="{170FDD71-6A1A-4017-ADC6-B7C668570244}" type="presOf" srcId="{5A911F1B-7085-4285-A275-4699B0A7EEB1}" destId="{9632C546-7D1F-4AF9-BB9F-58BB2117DAE6}" srcOrd="1" destOrd="0" presId="urn:microsoft.com/office/officeart/2008/layout/HorizontalMultiLevelHierarchy"/>
    <dgm:cxn modelId="{845CBDAF-32EA-4110-B009-3164BEFE1A0E}" type="presOf" srcId="{A3393C76-CCC0-4311-8A44-48D6DF4BD9A1}" destId="{A9402AA5-793F-49F7-96E8-E5550EF39C7F}" srcOrd="0" destOrd="0" presId="urn:microsoft.com/office/officeart/2008/layout/HorizontalMultiLevelHierarchy"/>
    <dgm:cxn modelId="{37877C19-ECC5-4E36-BC20-66F0A4027903}" srcId="{4E2697EF-B039-4B48-819E-87484AE5DDB0}" destId="{E878A179-2BB3-4A49-AD8B-01FE8A0D013E}" srcOrd="0" destOrd="0" parTransId="{88E4B5F7-8B83-4CAB-AE40-3098F5C1E836}" sibTransId="{E4714B5A-B04E-4AAA-A094-8FA267A2FCE8}"/>
    <dgm:cxn modelId="{B11758F6-10F1-4F2C-927F-5B6614B61B30}" type="presOf" srcId="{88E4B5F7-8B83-4CAB-AE40-3098F5C1E836}" destId="{920D3EEB-2462-4A76-89DE-04D2B1C67210}" srcOrd="1" destOrd="0" presId="urn:microsoft.com/office/officeart/2008/layout/HorizontalMultiLevelHierarchy"/>
    <dgm:cxn modelId="{61C94DE7-111F-464A-B7FA-346BD8C28145}" type="presOf" srcId="{9DAFA94B-5714-4AF6-A56C-4291BE9165F0}" destId="{2776B96C-1CE0-4982-827A-7C76305434D5}" srcOrd="0" destOrd="0" presId="urn:microsoft.com/office/officeart/2008/layout/HorizontalMultiLevelHierarchy"/>
    <dgm:cxn modelId="{2268048D-0A68-43E3-96CB-89A6A6D66E09}" type="presOf" srcId="{88E4B5F7-8B83-4CAB-AE40-3098F5C1E836}" destId="{4FE793AF-B043-4553-B481-B284BA9536DF}" srcOrd="0" destOrd="0" presId="urn:microsoft.com/office/officeart/2008/layout/HorizontalMultiLevelHierarchy"/>
    <dgm:cxn modelId="{AFC4F1FE-27C4-454A-AA20-92B299E30668}" srcId="{4E2697EF-B039-4B48-819E-87484AE5DDB0}" destId="{9DAFA94B-5714-4AF6-A56C-4291BE9165F0}" srcOrd="1" destOrd="0" parTransId="{5145DF10-1387-44A4-9030-0C83907F1924}" sibTransId="{C3E4C25E-5655-4473-87C1-11C847885F89}"/>
    <dgm:cxn modelId="{45B8D7C5-1F7F-41EC-A0B2-F2BA4A8B789C}" type="presOf" srcId="{4E2697EF-B039-4B48-819E-87484AE5DDB0}" destId="{701422DA-EA1E-4504-9BB7-4D69F0B8663A}" srcOrd="0" destOrd="0" presId="urn:microsoft.com/office/officeart/2008/layout/HorizontalMultiLevelHierarchy"/>
    <dgm:cxn modelId="{279512A6-E3DC-4BEE-BBDE-3551B142762D}" type="presOf" srcId="{5145DF10-1387-44A4-9030-0C83907F1924}" destId="{F222AD73-961A-4DC4-81B3-1CD1C8C20572}" srcOrd="0" destOrd="0" presId="urn:microsoft.com/office/officeart/2008/layout/HorizontalMultiLevelHierarchy"/>
    <dgm:cxn modelId="{13AFC454-A05D-47D0-8D39-F4B5778380AC}" type="presOf" srcId="{2EE7FFED-79C1-4910-924F-6679A6D0A99C}" destId="{F22AFCDB-4BB0-461B-92F6-D8F2C3A531D4}" srcOrd="0" destOrd="0" presId="urn:microsoft.com/office/officeart/2008/layout/HorizontalMultiLevelHierarchy"/>
    <dgm:cxn modelId="{D38F212A-2DE4-400E-AEF2-A0B6552C1035}" srcId="{2EE7FFED-79C1-4910-924F-6679A6D0A99C}" destId="{4E2697EF-B039-4B48-819E-87484AE5DDB0}" srcOrd="0" destOrd="0" parTransId="{670CF4DD-7C5B-489B-9094-2B96914AF3E9}" sibTransId="{3EA7BBFF-167A-490E-AFD2-C9E4713B9C75}"/>
    <dgm:cxn modelId="{48A352C6-433E-4415-8C80-96756AB57665}" type="presOf" srcId="{5A911F1B-7085-4285-A275-4699B0A7EEB1}" destId="{8DC25B3F-03E5-43FF-95DD-3545233287B9}" srcOrd="0" destOrd="0" presId="urn:microsoft.com/office/officeart/2008/layout/HorizontalMultiLevelHierarchy"/>
    <dgm:cxn modelId="{1B054F60-553A-4768-B06F-44570402562F}" type="presOf" srcId="{E878A179-2BB3-4A49-AD8B-01FE8A0D013E}" destId="{44A527BB-2F6A-4D4B-96BF-29D1BC74A0FE}" srcOrd="0" destOrd="0" presId="urn:microsoft.com/office/officeart/2008/layout/HorizontalMultiLevelHierarchy"/>
    <dgm:cxn modelId="{80CA585D-E088-490B-8C15-89DD06A619BF}" type="presOf" srcId="{5145DF10-1387-44A4-9030-0C83907F1924}" destId="{B91DB799-FD82-4EE5-8A30-663B285F4D10}" srcOrd="1" destOrd="0" presId="urn:microsoft.com/office/officeart/2008/layout/HorizontalMultiLevelHierarchy"/>
    <dgm:cxn modelId="{26B4BE58-76B5-45D0-8B9A-4B6D8389BAE5}" type="presParOf" srcId="{F22AFCDB-4BB0-461B-92F6-D8F2C3A531D4}" destId="{4B3B037E-1109-4F15-9F98-74F6324AFA42}" srcOrd="0" destOrd="0" presId="urn:microsoft.com/office/officeart/2008/layout/HorizontalMultiLevelHierarchy"/>
    <dgm:cxn modelId="{1F9BDF8B-516F-4B17-B404-87C049E64B89}" type="presParOf" srcId="{4B3B037E-1109-4F15-9F98-74F6324AFA42}" destId="{701422DA-EA1E-4504-9BB7-4D69F0B8663A}" srcOrd="0" destOrd="0" presId="urn:microsoft.com/office/officeart/2008/layout/HorizontalMultiLevelHierarchy"/>
    <dgm:cxn modelId="{5964D54F-CDF2-41BE-976C-F506B9C9D900}" type="presParOf" srcId="{4B3B037E-1109-4F15-9F98-74F6324AFA42}" destId="{ADD6EAD5-C608-4D2C-992A-AA4F31034DD4}" srcOrd="1" destOrd="0" presId="urn:microsoft.com/office/officeart/2008/layout/HorizontalMultiLevelHierarchy"/>
    <dgm:cxn modelId="{5FC128EF-728F-4648-9A51-66498369FB52}" type="presParOf" srcId="{ADD6EAD5-C608-4D2C-992A-AA4F31034DD4}" destId="{4FE793AF-B043-4553-B481-B284BA9536DF}" srcOrd="0" destOrd="0" presId="urn:microsoft.com/office/officeart/2008/layout/HorizontalMultiLevelHierarchy"/>
    <dgm:cxn modelId="{763E0F2D-56B7-4A34-A890-EF1F226BC513}" type="presParOf" srcId="{4FE793AF-B043-4553-B481-B284BA9536DF}" destId="{920D3EEB-2462-4A76-89DE-04D2B1C67210}" srcOrd="0" destOrd="0" presId="urn:microsoft.com/office/officeart/2008/layout/HorizontalMultiLevelHierarchy"/>
    <dgm:cxn modelId="{BE88D76B-107D-4173-8625-DDD6B5FB3E22}" type="presParOf" srcId="{ADD6EAD5-C608-4D2C-992A-AA4F31034DD4}" destId="{EDF0EE79-6B02-4F52-B3CF-785252D3DC83}" srcOrd="1" destOrd="0" presId="urn:microsoft.com/office/officeart/2008/layout/HorizontalMultiLevelHierarchy"/>
    <dgm:cxn modelId="{378D39D0-4ADE-4FAC-9B9E-AD3DAA7925FA}" type="presParOf" srcId="{EDF0EE79-6B02-4F52-B3CF-785252D3DC83}" destId="{44A527BB-2F6A-4D4B-96BF-29D1BC74A0FE}" srcOrd="0" destOrd="0" presId="urn:microsoft.com/office/officeart/2008/layout/HorizontalMultiLevelHierarchy"/>
    <dgm:cxn modelId="{977F395A-60A7-4EB1-870C-3220897E5270}" type="presParOf" srcId="{EDF0EE79-6B02-4F52-B3CF-785252D3DC83}" destId="{2A9D7711-8F82-4741-B5C9-E6834A4D8B62}" srcOrd="1" destOrd="0" presId="urn:microsoft.com/office/officeart/2008/layout/HorizontalMultiLevelHierarchy"/>
    <dgm:cxn modelId="{40FC1968-EB54-4CC2-A6CF-9EBE212F1F45}" type="presParOf" srcId="{ADD6EAD5-C608-4D2C-992A-AA4F31034DD4}" destId="{F222AD73-961A-4DC4-81B3-1CD1C8C20572}" srcOrd="2" destOrd="0" presId="urn:microsoft.com/office/officeart/2008/layout/HorizontalMultiLevelHierarchy"/>
    <dgm:cxn modelId="{26E9F632-2965-42C0-BDCD-973AD48E9975}" type="presParOf" srcId="{F222AD73-961A-4DC4-81B3-1CD1C8C20572}" destId="{B91DB799-FD82-4EE5-8A30-663B285F4D10}" srcOrd="0" destOrd="0" presId="urn:microsoft.com/office/officeart/2008/layout/HorizontalMultiLevelHierarchy"/>
    <dgm:cxn modelId="{4DA2426C-B3B2-45DE-933A-8DD7A96B0925}" type="presParOf" srcId="{ADD6EAD5-C608-4D2C-992A-AA4F31034DD4}" destId="{23BB0FFF-C23D-4FE6-AFA2-12C73142492D}" srcOrd="3" destOrd="0" presId="urn:microsoft.com/office/officeart/2008/layout/HorizontalMultiLevelHierarchy"/>
    <dgm:cxn modelId="{877A6170-7F87-45D7-9F62-89B695C9F84E}" type="presParOf" srcId="{23BB0FFF-C23D-4FE6-AFA2-12C73142492D}" destId="{2776B96C-1CE0-4982-827A-7C76305434D5}" srcOrd="0" destOrd="0" presId="urn:microsoft.com/office/officeart/2008/layout/HorizontalMultiLevelHierarchy"/>
    <dgm:cxn modelId="{D76D20A2-C924-4683-BBF9-23BDAC64AE49}" type="presParOf" srcId="{23BB0FFF-C23D-4FE6-AFA2-12C73142492D}" destId="{F2ABD854-AADE-4CA2-B355-B1F2E7C49E07}" srcOrd="1" destOrd="0" presId="urn:microsoft.com/office/officeart/2008/layout/HorizontalMultiLevelHierarchy"/>
    <dgm:cxn modelId="{E88ED467-81FF-478C-9A67-78D89398C9A8}" type="presParOf" srcId="{ADD6EAD5-C608-4D2C-992A-AA4F31034DD4}" destId="{8DC25B3F-03E5-43FF-95DD-3545233287B9}" srcOrd="4" destOrd="0" presId="urn:microsoft.com/office/officeart/2008/layout/HorizontalMultiLevelHierarchy"/>
    <dgm:cxn modelId="{AA990226-D2F0-4CB6-879D-C1FD4C801DCA}" type="presParOf" srcId="{8DC25B3F-03E5-43FF-95DD-3545233287B9}" destId="{9632C546-7D1F-4AF9-BB9F-58BB2117DAE6}" srcOrd="0" destOrd="0" presId="urn:microsoft.com/office/officeart/2008/layout/HorizontalMultiLevelHierarchy"/>
    <dgm:cxn modelId="{3EF0F984-ED36-4FC8-9AB8-462ECC311156}" type="presParOf" srcId="{ADD6EAD5-C608-4D2C-992A-AA4F31034DD4}" destId="{FC3B9CB7-59C7-4444-8B30-24B39322E932}" srcOrd="5" destOrd="0" presId="urn:microsoft.com/office/officeart/2008/layout/HorizontalMultiLevelHierarchy"/>
    <dgm:cxn modelId="{DA1E047B-2E05-43A3-BD20-B26147436F1E}" type="presParOf" srcId="{FC3B9CB7-59C7-4444-8B30-24B39322E932}" destId="{A9402AA5-793F-49F7-96E8-E5550EF39C7F}" srcOrd="0" destOrd="0" presId="urn:microsoft.com/office/officeart/2008/layout/HorizontalMultiLevelHierarchy"/>
    <dgm:cxn modelId="{98D43444-5D1A-47AE-B435-D4C6EC9224A6}" type="presParOf" srcId="{FC3B9CB7-59C7-4444-8B30-24B39322E932}" destId="{85FF43E8-072B-4164-AB4B-231CD83555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B517E-9B4E-458D-9ADC-BF9351F0F36D}" type="doc">
      <dgm:prSet loTypeId="urn:microsoft.com/office/officeart/2008/layout/PictureStrip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AE6C9305-205C-4599-B038-86DD44CEC77B}">
      <dgm:prSet phldrT="[Texto]"/>
      <dgm:spPr/>
      <dgm:t>
        <a:bodyPr/>
        <a:lstStyle/>
        <a:p>
          <a:r>
            <a:rPr lang="es-EC" dirty="0" smtClean="0"/>
            <a:t>Estudio de caso, de corte transversal </a:t>
          </a:r>
          <a:endParaRPr lang="es-EC" dirty="0"/>
        </a:p>
      </dgm:t>
    </dgm:pt>
    <dgm:pt modelId="{A20DA174-BB0D-431C-8EEB-25EF1D09FBC9}" type="parTrans" cxnId="{608B0156-DF1C-443E-8E66-876040322C3D}">
      <dgm:prSet/>
      <dgm:spPr/>
      <dgm:t>
        <a:bodyPr/>
        <a:lstStyle/>
        <a:p>
          <a:endParaRPr lang="es-EC"/>
        </a:p>
      </dgm:t>
    </dgm:pt>
    <dgm:pt modelId="{028A393E-70D5-46E3-8F81-BBDA896C2A80}" type="sibTrans" cxnId="{608B0156-DF1C-443E-8E66-876040322C3D}">
      <dgm:prSet/>
      <dgm:spPr/>
      <dgm:t>
        <a:bodyPr/>
        <a:lstStyle/>
        <a:p>
          <a:endParaRPr lang="es-EC"/>
        </a:p>
      </dgm:t>
    </dgm:pt>
    <dgm:pt modelId="{8E6481A5-F5BE-4650-975B-96FE1477C9D6}">
      <dgm:prSet phldrT="[Texto]"/>
      <dgm:spPr/>
      <dgm:t>
        <a:bodyPr/>
        <a:lstStyle/>
        <a:p>
          <a:r>
            <a:rPr lang="es-EC" dirty="0" smtClean="0"/>
            <a:t>Ayudante 1 de prensa 175 planta NOVACERO – Quito </a:t>
          </a:r>
          <a:endParaRPr lang="es-EC" dirty="0"/>
        </a:p>
      </dgm:t>
    </dgm:pt>
    <dgm:pt modelId="{74F244A4-E829-449C-9B28-A414B59BDEBA}" type="parTrans" cxnId="{131E5E5B-AAAA-4DFB-8CBE-E565C4EB61A4}">
      <dgm:prSet/>
      <dgm:spPr/>
      <dgm:t>
        <a:bodyPr/>
        <a:lstStyle/>
        <a:p>
          <a:endParaRPr lang="es-EC"/>
        </a:p>
      </dgm:t>
    </dgm:pt>
    <dgm:pt modelId="{5848AEEC-FDBB-417A-AE7C-E0F92A4F3EDA}" type="sibTrans" cxnId="{131E5E5B-AAAA-4DFB-8CBE-E565C4EB61A4}">
      <dgm:prSet/>
      <dgm:spPr/>
      <dgm:t>
        <a:bodyPr/>
        <a:lstStyle/>
        <a:p>
          <a:endParaRPr lang="es-EC"/>
        </a:p>
      </dgm:t>
    </dgm:pt>
    <dgm:pt modelId="{400A31DE-A91A-4300-BB9C-B623AB33CBF9}">
      <dgm:prSet phldrT="[Texto]"/>
      <dgm:spPr/>
      <dgm:t>
        <a:bodyPr/>
        <a:lstStyle/>
        <a:p>
          <a:r>
            <a:rPr lang="es-EC" dirty="0" smtClean="0"/>
            <a:t>Se obtendrá la información del parte diario de atenciones médicas y del cuadro de ausentismos</a:t>
          </a:r>
          <a:endParaRPr lang="es-EC" dirty="0"/>
        </a:p>
      </dgm:t>
    </dgm:pt>
    <dgm:pt modelId="{07B79C5F-C702-40C0-B68F-A69E78A5AE8D}" type="parTrans" cxnId="{9978DAA3-E2F2-4C34-B514-FF851FFD84B9}">
      <dgm:prSet/>
      <dgm:spPr/>
      <dgm:t>
        <a:bodyPr/>
        <a:lstStyle/>
        <a:p>
          <a:endParaRPr lang="es-EC"/>
        </a:p>
      </dgm:t>
    </dgm:pt>
    <dgm:pt modelId="{EBF9771F-F013-4C3B-8971-FD60FB58FB73}" type="sibTrans" cxnId="{9978DAA3-E2F2-4C34-B514-FF851FFD84B9}">
      <dgm:prSet/>
      <dgm:spPr/>
      <dgm:t>
        <a:bodyPr/>
        <a:lstStyle/>
        <a:p>
          <a:endParaRPr lang="es-EC"/>
        </a:p>
      </dgm:t>
    </dgm:pt>
    <dgm:pt modelId="{E6FD3193-2F0E-4845-A935-FC29B36AE59B}">
      <dgm:prSet phldrT="[Texto]"/>
      <dgm:spPr/>
      <dgm:t>
        <a:bodyPr/>
        <a:lstStyle/>
        <a:p>
          <a:r>
            <a:rPr lang="es-EC" dirty="0" smtClean="0"/>
            <a:t>Aplicará metodología OWAS y REBA </a:t>
          </a:r>
          <a:endParaRPr lang="es-EC" dirty="0"/>
        </a:p>
      </dgm:t>
    </dgm:pt>
    <dgm:pt modelId="{5398745C-AC55-45B4-9870-4D3FB327C054}" type="parTrans" cxnId="{BF74460A-A7B6-4D33-A8F4-7C41ACEB82E6}">
      <dgm:prSet/>
      <dgm:spPr/>
      <dgm:t>
        <a:bodyPr/>
        <a:lstStyle/>
        <a:p>
          <a:endParaRPr lang="es-EC"/>
        </a:p>
      </dgm:t>
    </dgm:pt>
    <dgm:pt modelId="{E58DFBB0-8A28-442F-BB96-ECCB6F00B135}" type="sibTrans" cxnId="{BF74460A-A7B6-4D33-A8F4-7C41ACEB82E6}">
      <dgm:prSet/>
      <dgm:spPr/>
      <dgm:t>
        <a:bodyPr/>
        <a:lstStyle/>
        <a:p>
          <a:endParaRPr lang="es-EC"/>
        </a:p>
      </dgm:t>
    </dgm:pt>
    <dgm:pt modelId="{B1067C0C-45E0-4CB6-9F33-726969E75E34}" type="pres">
      <dgm:prSet presAssocID="{C01B517E-9B4E-458D-9ADC-BF9351F0F3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4F7E0C-2327-4EEB-BBFB-CC23848100C6}" type="pres">
      <dgm:prSet presAssocID="{AE6C9305-205C-4599-B038-86DD44CEC77B}" presName="composite" presStyleCnt="0"/>
      <dgm:spPr/>
    </dgm:pt>
    <dgm:pt modelId="{FDCC8A72-0A7D-480B-940F-7BB861F16C70}" type="pres">
      <dgm:prSet presAssocID="{AE6C9305-205C-4599-B038-86DD44CEC77B}" presName="rect1" presStyleLbl="trAlignAcc1" presStyleIdx="0" presStyleCnt="4" custScaleY="375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EB6606-0FC8-4874-83A6-0BC85D6D2EB5}" type="pres">
      <dgm:prSet presAssocID="{AE6C9305-205C-4599-B038-86DD44CEC77B}" presName="rect2" presStyleLbl="fgImgPlace1" presStyleIdx="0" presStyleCnt="4" custScaleY="28538"/>
      <dgm:spPr/>
    </dgm:pt>
    <dgm:pt modelId="{F6262EBF-C839-42F2-B29B-84009DF1BB1B}" type="pres">
      <dgm:prSet presAssocID="{028A393E-70D5-46E3-8F81-BBDA896C2A80}" presName="sibTrans" presStyleCnt="0"/>
      <dgm:spPr/>
    </dgm:pt>
    <dgm:pt modelId="{3A94F68A-042C-4E47-8C65-956030EBAFE7}" type="pres">
      <dgm:prSet presAssocID="{8E6481A5-F5BE-4650-975B-96FE1477C9D6}" presName="composite" presStyleCnt="0"/>
      <dgm:spPr/>
    </dgm:pt>
    <dgm:pt modelId="{BE75FC83-8852-4748-993F-019DD82F821D}" type="pres">
      <dgm:prSet presAssocID="{8E6481A5-F5BE-4650-975B-96FE1477C9D6}" presName="rect1" presStyleLbl="trAlignAcc1" presStyleIdx="1" presStyleCnt="4" custScaleY="48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4F73AC-D242-45C6-944B-908B85E7EAF1}" type="pres">
      <dgm:prSet presAssocID="{8E6481A5-F5BE-4650-975B-96FE1477C9D6}" presName="rect2" presStyleLbl="fgImgPlace1" presStyleIdx="1" presStyleCnt="4" custScaleY="32339"/>
      <dgm:spPr/>
    </dgm:pt>
    <dgm:pt modelId="{F44D8E12-5165-405B-9D01-FB3C6D6BEBB3}" type="pres">
      <dgm:prSet presAssocID="{5848AEEC-FDBB-417A-AE7C-E0F92A4F3EDA}" presName="sibTrans" presStyleCnt="0"/>
      <dgm:spPr/>
    </dgm:pt>
    <dgm:pt modelId="{0F91F227-3A3E-4510-8A8E-C48A06348EC6}" type="pres">
      <dgm:prSet presAssocID="{400A31DE-A91A-4300-BB9C-B623AB33CBF9}" presName="composite" presStyleCnt="0"/>
      <dgm:spPr/>
    </dgm:pt>
    <dgm:pt modelId="{339CB481-1538-489F-96F7-0382726E3F8F}" type="pres">
      <dgm:prSet presAssocID="{400A31DE-A91A-4300-BB9C-B623AB33CBF9}" presName="rect1" presStyleLbl="trAlignAcc1" presStyleIdx="2" presStyleCnt="4" custScaleY="729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CE8955-B8C2-44B7-A00C-A68D698355D9}" type="pres">
      <dgm:prSet presAssocID="{400A31DE-A91A-4300-BB9C-B623AB33CBF9}" presName="rect2" presStyleLbl="fgImgPlace1" presStyleIdx="2" presStyleCnt="4" custScaleY="53494"/>
      <dgm:spPr/>
    </dgm:pt>
    <dgm:pt modelId="{6F186A9E-CD1E-4EE8-B031-A2060F9E4C3A}" type="pres">
      <dgm:prSet presAssocID="{EBF9771F-F013-4C3B-8971-FD60FB58FB73}" presName="sibTrans" presStyleCnt="0"/>
      <dgm:spPr/>
    </dgm:pt>
    <dgm:pt modelId="{7DC60300-AD28-4C0F-894C-2A656274B1F7}" type="pres">
      <dgm:prSet presAssocID="{E6FD3193-2F0E-4845-A935-FC29B36AE59B}" presName="composite" presStyleCnt="0"/>
      <dgm:spPr/>
    </dgm:pt>
    <dgm:pt modelId="{E047647F-F4F6-47CA-BFF8-055A16DA4BF8}" type="pres">
      <dgm:prSet presAssocID="{E6FD3193-2F0E-4845-A935-FC29B36AE59B}" presName="rect1" presStyleLbl="trAlignAcc1" presStyleIdx="3" presStyleCnt="4" custScaleY="33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0568B1-F807-41DF-BFAF-DFEF906A4074}" type="pres">
      <dgm:prSet presAssocID="{E6FD3193-2F0E-4845-A935-FC29B36AE59B}" presName="rect2" presStyleLbl="fgImgPlace1" presStyleIdx="3" presStyleCnt="4" custScaleY="33784"/>
      <dgm:spPr/>
    </dgm:pt>
  </dgm:ptLst>
  <dgm:cxnLst>
    <dgm:cxn modelId="{131E5E5B-AAAA-4DFB-8CBE-E565C4EB61A4}" srcId="{C01B517E-9B4E-458D-9ADC-BF9351F0F36D}" destId="{8E6481A5-F5BE-4650-975B-96FE1477C9D6}" srcOrd="1" destOrd="0" parTransId="{74F244A4-E829-449C-9B28-A414B59BDEBA}" sibTransId="{5848AEEC-FDBB-417A-AE7C-E0F92A4F3EDA}"/>
    <dgm:cxn modelId="{608B0156-DF1C-443E-8E66-876040322C3D}" srcId="{C01B517E-9B4E-458D-9ADC-BF9351F0F36D}" destId="{AE6C9305-205C-4599-B038-86DD44CEC77B}" srcOrd="0" destOrd="0" parTransId="{A20DA174-BB0D-431C-8EEB-25EF1D09FBC9}" sibTransId="{028A393E-70D5-46E3-8F81-BBDA896C2A80}"/>
    <dgm:cxn modelId="{6EB228A6-5452-4F4A-9110-DC646C48C1B8}" type="presOf" srcId="{AE6C9305-205C-4599-B038-86DD44CEC77B}" destId="{FDCC8A72-0A7D-480B-940F-7BB861F16C70}" srcOrd="0" destOrd="0" presId="urn:microsoft.com/office/officeart/2008/layout/PictureStrips"/>
    <dgm:cxn modelId="{68D6C41C-FA8E-4A86-92D1-B59ECC4BB01B}" type="presOf" srcId="{C01B517E-9B4E-458D-9ADC-BF9351F0F36D}" destId="{B1067C0C-45E0-4CB6-9F33-726969E75E34}" srcOrd="0" destOrd="0" presId="urn:microsoft.com/office/officeart/2008/layout/PictureStrips"/>
    <dgm:cxn modelId="{BF74460A-A7B6-4D33-A8F4-7C41ACEB82E6}" srcId="{C01B517E-9B4E-458D-9ADC-BF9351F0F36D}" destId="{E6FD3193-2F0E-4845-A935-FC29B36AE59B}" srcOrd="3" destOrd="0" parTransId="{5398745C-AC55-45B4-9870-4D3FB327C054}" sibTransId="{E58DFBB0-8A28-442F-BB96-ECCB6F00B135}"/>
    <dgm:cxn modelId="{9978DAA3-E2F2-4C34-B514-FF851FFD84B9}" srcId="{C01B517E-9B4E-458D-9ADC-BF9351F0F36D}" destId="{400A31DE-A91A-4300-BB9C-B623AB33CBF9}" srcOrd="2" destOrd="0" parTransId="{07B79C5F-C702-40C0-B68F-A69E78A5AE8D}" sibTransId="{EBF9771F-F013-4C3B-8971-FD60FB58FB73}"/>
    <dgm:cxn modelId="{A2C3ACE8-0C47-4476-AA3C-3F61C0139835}" type="presOf" srcId="{400A31DE-A91A-4300-BB9C-B623AB33CBF9}" destId="{339CB481-1538-489F-96F7-0382726E3F8F}" srcOrd="0" destOrd="0" presId="urn:microsoft.com/office/officeart/2008/layout/PictureStrips"/>
    <dgm:cxn modelId="{928E6C3F-E64C-459D-9B62-669DFF3D60DA}" type="presOf" srcId="{8E6481A5-F5BE-4650-975B-96FE1477C9D6}" destId="{BE75FC83-8852-4748-993F-019DD82F821D}" srcOrd="0" destOrd="0" presId="urn:microsoft.com/office/officeart/2008/layout/PictureStrips"/>
    <dgm:cxn modelId="{F3E42D7B-E983-458C-9526-DEC5144A6870}" type="presOf" srcId="{E6FD3193-2F0E-4845-A935-FC29B36AE59B}" destId="{E047647F-F4F6-47CA-BFF8-055A16DA4BF8}" srcOrd="0" destOrd="0" presId="urn:microsoft.com/office/officeart/2008/layout/PictureStrips"/>
    <dgm:cxn modelId="{E588A6EE-B0F7-492F-8A8E-D6B01EE4970F}" type="presParOf" srcId="{B1067C0C-45E0-4CB6-9F33-726969E75E34}" destId="{864F7E0C-2327-4EEB-BBFB-CC23848100C6}" srcOrd="0" destOrd="0" presId="urn:microsoft.com/office/officeart/2008/layout/PictureStrips"/>
    <dgm:cxn modelId="{0F97E48C-5478-4D15-87CE-86A8AD9CE625}" type="presParOf" srcId="{864F7E0C-2327-4EEB-BBFB-CC23848100C6}" destId="{FDCC8A72-0A7D-480B-940F-7BB861F16C70}" srcOrd="0" destOrd="0" presId="urn:microsoft.com/office/officeart/2008/layout/PictureStrips"/>
    <dgm:cxn modelId="{E657F7EC-B833-4DBA-8531-C13696F0A18A}" type="presParOf" srcId="{864F7E0C-2327-4EEB-BBFB-CC23848100C6}" destId="{F8EB6606-0FC8-4874-83A6-0BC85D6D2EB5}" srcOrd="1" destOrd="0" presId="urn:microsoft.com/office/officeart/2008/layout/PictureStrips"/>
    <dgm:cxn modelId="{1C47AD8D-2036-4633-A860-6EB6127C274A}" type="presParOf" srcId="{B1067C0C-45E0-4CB6-9F33-726969E75E34}" destId="{F6262EBF-C839-42F2-B29B-84009DF1BB1B}" srcOrd="1" destOrd="0" presId="urn:microsoft.com/office/officeart/2008/layout/PictureStrips"/>
    <dgm:cxn modelId="{AEA98F54-6E0C-4502-B644-05C01639E375}" type="presParOf" srcId="{B1067C0C-45E0-4CB6-9F33-726969E75E34}" destId="{3A94F68A-042C-4E47-8C65-956030EBAFE7}" srcOrd="2" destOrd="0" presId="urn:microsoft.com/office/officeart/2008/layout/PictureStrips"/>
    <dgm:cxn modelId="{1B6159B4-4C93-4261-A3CC-50A434253FC0}" type="presParOf" srcId="{3A94F68A-042C-4E47-8C65-956030EBAFE7}" destId="{BE75FC83-8852-4748-993F-019DD82F821D}" srcOrd="0" destOrd="0" presId="urn:microsoft.com/office/officeart/2008/layout/PictureStrips"/>
    <dgm:cxn modelId="{B1AB9B07-8F71-404D-9906-3D2EFF30A68A}" type="presParOf" srcId="{3A94F68A-042C-4E47-8C65-956030EBAFE7}" destId="{8B4F73AC-D242-45C6-944B-908B85E7EAF1}" srcOrd="1" destOrd="0" presId="urn:microsoft.com/office/officeart/2008/layout/PictureStrips"/>
    <dgm:cxn modelId="{B6940844-5837-4E2E-9EC7-58B16C8DAE71}" type="presParOf" srcId="{B1067C0C-45E0-4CB6-9F33-726969E75E34}" destId="{F44D8E12-5165-405B-9D01-FB3C6D6BEBB3}" srcOrd="3" destOrd="0" presId="urn:microsoft.com/office/officeart/2008/layout/PictureStrips"/>
    <dgm:cxn modelId="{8DF52DB9-511B-46B1-8D38-982AF2D48A03}" type="presParOf" srcId="{B1067C0C-45E0-4CB6-9F33-726969E75E34}" destId="{0F91F227-3A3E-4510-8A8E-C48A06348EC6}" srcOrd="4" destOrd="0" presId="urn:microsoft.com/office/officeart/2008/layout/PictureStrips"/>
    <dgm:cxn modelId="{4A7548FD-137A-4CE2-8B0E-4ADDCE869FAF}" type="presParOf" srcId="{0F91F227-3A3E-4510-8A8E-C48A06348EC6}" destId="{339CB481-1538-489F-96F7-0382726E3F8F}" srcOrd="0" destOrd="0" presId="urn:microsoft.com/office/officeart/2008/layout/PictureStrips"/>
    <dgm:cxn modelId="{7F4249B0-0570-4846-9077-95A7829E981C}" type="presParOf" srcId="{0F91F227-3A3E-4510-8A8E-C48A06348EC6}" destId="{A3CE8955-B8C2-44B7-A00C-A68D698355D9}" srcOrd="1" destOrd="0" presId="urn:microsoft.com/office/officeart/2008/layout/PictureStrips"/>
    <dgm:cxn modelId="{2A3D7A8F-998D-4B8D-94B0-F59194AA6D57}" type="presParOf" srcId="{B1067C0C-45E0-4CB6-9F33-726969E75E34}" destId="{6F186A9E-CD1E-4EE8-B031-A2060F9E4C3A}" srcOrd="5" destOrd="0" presId="urn:microsoft.com/office/officeart/2008/layout/PictureStrips"/>
    <dgm:cxn modelId="{51A13582-3A61-4834-91F3-D3B10BF984B0}" type="presParOf" srcId="{B1067C0C-45E0-4CB6-9F33-726969E75E34}" destId="{7DC60300-AD28-4C0F-894C-2A656274B1F7}" srcOrd="6" destOrd="0" presId="urn:microsoft.com/office/officeart/2008/layout/PictureStrips"/>
    <dgm:cxn modelId="{86A7ADE5-0116-4C87-BB68-E07714E2ABEE}" type="presParOf" srcId="{7DC60300-AD28-4C0F-894C-2A656274B1F7}" destId="{E047647F-F4F6-47CA-BFF8-055A16DA4BF8}" srcOrd="0" destOrd="0" presId="urn:microsoft.com/office/officeart/2008/layout/PictureStrips"/>
    <dgm:cxn modelId="{49887E11-C642-4ACB-92A4-16AFB1CC293A}" type="presParOf" srcId="{7DC60300-AD28-4C0F-894C-2A656274B1F7}" destId="{660568B1-F807-41DF-BFAF-DFEF906A40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BF715-73AC-4819-BB78-AEED9EFFB305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E6D62AB9-FD8E-484D-8FA5-5C0E4564E25F}">
      <dgm:prSet phldrT="[Texto]"/>
      <dgm:spPr/>
      <dgm:t>
        <a:bodyPr/>
        <a:lstStyle/>
        <a:p>
          <a:r>
            <a:rPr lang="es-EC" dirty="0" smtClean="0"/>
            <a:t>Evitar jornadas prolongadas </a:t>
          </a:r>
          <a:endParaRPr lang="es-EC" dirty="0"/>
        </a:p>
      </dgm:t>
    </dgm:pt>
    <dgm:pt modelId="{91EA3527-9B73-4292-BCBB-40366E5BBE5F}" type="parTrans" cxnId="{B5324F91-C299-44A1-918C-5E1830AB7611}">
      <dgm:prSet/>
      <dgm:spPr/>
      <dgm:t>
        <a:bodyPr/>
        <a:lstStyle/>
        <a:p>
          <a:endParaRPr lang="es-EC"/>
        </a:p>
      </dgm:t>
    </dgm:pt>
    <dgm:pt modelId="{972C045A-9951-4875-B78F-FEF13D45DF6F}" type="sibTrans" cxnId="{B5324F91-C299-44A1-918C-5E1830AB7611}">
      <dgm:prSet/>
      <dgm:spPr/>
      <dgm:t>
        <a:bodyPr/>
        <a:lstStyle/>
        <a:p>
          <a:endParaRPr lang="es-EC"/>
        </a:p>
      </dgm:t>
    </dgm:pt>
    <dgm:pt modelId="{FBEC4C82-FC34-49A9-8CA9-3A2416C19CBC}">
      <dgm:prSet phldrT="[Texto]"/>
      <dgm:spPr/>
      <dgm:t>
        <a:bodyPr/>
        <a:lstStyle/>
        <a:p>
          <a:r>
            <a:rPr lang="es-EC" dirty="0" smtClean="0"/>
            <a:t>Rotación de puestos de trabajo </a:t>
          </a:r>
          <a:endParaRPr lang="es-EC" dirty="0"/>
        </a:p>
      </dgm:t>
    </dgm:pt>
    <dgm:pt modelId="{294CF069-1311-45D4-86C1-916DD1CAE166}" type="parTrans" cxnId="{1F7F7203-6A9E-4CEA-85DB-AF204648C78D}">
      <dgm:prSet/>
      <dgm:spPr/>
      <dgm:t>
        <a:bodyPr/>
        <a:lstStyle/>
        <a:p>
          <a:endParaRPr lang="es-EC"/>
        </a:p>
      </dgm:t>
    </dgm:pt>
    <dgm:pt modelId="{5181A550-C96C-4A87-98F8-8D4CB8417E9B}" type="sibTrans" cxnId="{1F7F7203-6A9E-4CEA-85DB-AF204648C78D}">
      <dgm:prSet/>
      <dgm:spPr/>
      <dgm:t>
        <a:bodyPr/>
        <a:lstStyle/>
        <a:p>
          <a:endParaRPr lang="es-EC"/>
        </a:p>
      </dgm:t>
    </dgm:pt>
    <dgm:pt modelId="{D057F0F8-7C35-41D1-A95D-64E33D6A21F2}">
      <dgm:prSet phldrT="[Texto]"/>
      <dgm:spPr/>
      <dgm:t>
        <a:bodyPr/>
        <a:lstStyle/>
        <a:p>
          <a:r>
            <a:rPr lang="es-EC" dirty="0" smtClean="0"/>
            <a:t>Pausas Activas.</a:t>
          </a:r>
          <a:endParaRPr lang="es-EC" dirty="0"/>
        </a:p>
      </dgm:t>
    </dgm:pt>
    <dgm:pt modelId="{55B8A305-F667-4F8E-ABA1-16A3E1364586}" type="parTrans" cxnId="{87C0D1DD-8B35-4BE7-B066-671E04A97BA2}">
      <dgm:prSet/>
      <dgm:spPr/>
      <dgm:t>
        <a:bodyPr/>
        <a:lstStyle/>
        <a:p>
          <a:endParaRPr lang="es-EC"/>
        </a:p>
      </dgm:t>
    </dgm:pt>
    <dgm:pt modelId="{E73DA3B0-4D2A-4C70-8CF2-8C2044F3B2F9}" type="sibTrans" cxnId="{87C0D1DD-8B35-4BE7-B066-671E04A97BA2}">
      <dgm:prSet/>
      <dgm:spPr/>
      <dgm:t>
        <a:bodyPr/>
        <a:lstStyle/>
        <a:p>
          <a:endParaRPr lang="es-EC"/>
        </a:p>
      </dgm:t>
    </dgm:pt>
    <dgm:pt modelId="{4D1C8C11-9997-4716-B172-CDCF05B1C4EA}" type="pres">
      <dgm:prSet presAssocID="{765BF715-73AC-4819-BB78-AEED9EFFB305}" presName="arrowDiagram" presStyleCnt="0">
        <dgm:presLayoutVars>
          <dgm:chMax val="5"/>
          <dgm:dir/>
          <dgm:resizeHandles val="exact"/>
        </dgm:presLayoutVars>
      </dgm:prSet>
      <dgm:spPr/>
    </dgm:pt>
    <dgm:pt modelId="{F03210EE-824D-4644-AF1F-F11F45F12200}" type="pres">
      <dgm:prSet presAssocID="{765BF715-73AC-4819-BB78-AEED9EFFB305}" presName="arrow" presStyleLbl="bgShp" presStyleIdx="0" presStyleCnt="1"/>
      <dgm:spPr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CC19BE9-52DA-4477-97DC-27D2ACFEAA25}" type="pres">
      <dgm:prSet presAssocID="{765BF715-73AC-4819-BB78-AEED9EFFB305}" presName="arrowDiagram3" presStyleCnt="0"/>
      <dgm:spPr/>
    </dgm:pt>
    <dgm:pt modelId="{3EF68B9E-397D-4587-B0D2-3679F7A4B823}" type="pres">
      <dgm:prSet presAssocID="{E6D62AB9-FD8E-484D-8FA5-5C0E4564E25F}" presName="bullet3a" presStyleLbl="node1" presStyleIdx="0" presStyleCnt="3"/>
      <dgm:spPr/>
    </dgm:pt>
    <dgm:pt modelId="{DB262961-844E-4BF0-94DE-099FBE9D2B88}" type="pres">
      <dgm:prSet presAssocID="{E6D62AB9-FD8E-484D-8FA5-5C0E4564E25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CB33AE-4CBB-4CD4-93B7-1D5C1C274F70}" type="pres">
      <dgm:prSet presAssocID="{FBEC4C82-FC34-49A9-8CA9-3A2416C19CBC}" presName="bullet3b" presStyleLbl="node1" presStyleIdx="1" presStyleCnt="3"/>
      <dgm:spPr/>
    </dgm:pt>
    <dgm:pt modelId="{A7DEAAED-BCD2-4D56-B773-E030CD4B488C}" type="pres">
      <dgm:prSet presAssocID="{FBEC4C82-FC34-49A9-8CA9-3A2416C19CB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9EB91E-3B3A-4CD7-9BD6-D5E97360B440}" type="pres">
      <dgm:prSet presAssocID="{D057F0F8-7C35-41D1-A95D-64E33D6A21F2}" presName="bullet3c" presStyleLbl="node1" presStyleIdx="2" presStyleCnt="3"/>
      <dgm:spPr/>
    </dgm:pt>
    <dgm:pt modelId="{AB93474F-BDCE-4D8E-9A0D-39E4FA61CC39}" type="pres">
      <dgm:prSet presAssocID="{D057F0F8-7C35-41D1-A95D-64E33D6A21F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D02D12-EE93-41A6-AC29-E2305290B8FA}" type="presOf" srcId="{D057F0F8-7C35-41D1-A95D-64E33D6A21F2}" destId="{AB93474F-BDCE-4D8E-9A0D-39E4FA61CC39}" srcOrd="0" destOrd="0" presId="urn:microsoft.com/office/officeart/2005/8/layout/arrow2"/>
    <dgm:cxn modelId="{87C0D1DD-8B35-4BE7-B066-671E04A97BA2}" srcId="{765BF715-73AC-4819-BB78-AEED9EFFB305}" destId="{D057F0F8-7C35-41D1-A95D-64E33D6A21F2}" srcOrd="2" destOrd="0" parTransId="{55B8A305-F667-4F8E-ABA1-16A3E1364586}" sibTransId="{E73DA3B0-4D2A-4C70-8CF2-8C2044F3B2F9}"/>
    <dgm:cxn modelId="{2E8BF3BE-46A7-44AE-9DFE-DF8D91128C22}" type="presOf" srcId="{FBEC4C82-FC34-49A9-8CA9-3A2416C19CBC}" destId="{A7DEAAED-BCD2-4D56-B773-E030CD4B488C}" srcOrd="0" destOrd="0" presId="urn:microsoft.com/office/officeart/2005/8/layout/arrow2"/>
    <dgm:cxn modelId="{CD0F5F9B-A682-4AE4-9A70-4F09B5ADB0C0}" type="presOf" srcId="{E6D62AB9-FD8E-484D-8FA5-5C0E4564E25F}" destId="{DB262961-844E-4BF0-94DE-099FBE9D2B88}" srcOrd="0" destOrd="0" presId="urn:microsoft.com/office/officeart/2005/8/layout/arrow2"/>
    <dgm:cxn modelId="{57D37BA2-9B1D-420B-AFF5-8FA7F72D3EC8}" type="presOf" srcId="{765BF715-73AC-4819-BB78-AEED9EFFB305}" destId="{4D1C8C11-9997-4716-B172-CDCF05B1C4EA}" srcOrd="0" destOrd="0" presId="urn:microsoft.com/office/officeart/2005/8/layout/arrow2"/>
    <dgm:cxn modelId="{B5324F91-C299-44A1-918C-5E1830AB7611}" srcId="{765BF715-73AC-4819-BB78-AEED9EFFB305}" destId="{E6D62AB9-FD8E-484D-8FA5-5C0E4564E25F}" srcOrd="0" destOrd="0" parTransId="{91EA3527-9B73-4292-BCBB-40366E5BBE5F}" sibTransId="{972C045A-9951-4875-B78F-FEF13D45DF6F}"/>
    <dgm:cxn modelId="{1F7F7203-6A9E-4CEA-85DB-AF204648C78D}" srcId="{765BF715-73AC-4819-BB78-AEED9EFFB305}" destId="{FBEC4C82-FC34-49A9-8CA9-3A2416C19CBC}" srcOrd="1" destOrd="0" parTransId="{294CF069-1311-45D4-86C1-916DD1CAE166}" sibTransId="{5181A550-C96C-4A87-98F8-8D4CB8417E9B}"/>
    <dgm:cxn modelId="{45C53DE1-8892-42A3-BDCA-7EC97DD4D51F}" type="presParOf" srcId="{4D1C8C11-9997-4716-B172-CDCF05B1C4EA}" destId="{F03210EE-824D-4644-AF1F-F11F45F12200}" srcOrd="0" destOrd="0" presId="urn:microsoft.com/office/officeart/2005/8/layout/arrow2"/>
    <dgm:cxn modelId="{A7D96DF7-0535-414E-A30E-D64E59F6CFC6}" type="presParOf" srcId="{4D1C8C11-9997-4716-B172-CDCF05B1C4EA}" destId="{2CC19BE9-52DA-4477-97DC-27D2ACFEAA25}" srcOrd="1" destOrd="0" presId="urn:microsoft.com/office/officeart/2005/8/layout/arrow2"/>
    <dgm:cxn modelId="{B5BFA8ED-697B-4EE6-B38D-E5ADBC2049CF}" type="presParOf" srcId="{2CC19BE9-52DA-4477-97DC-27D2ACFEAA25}" destId="{3EF68B9E-397D-4587-B0D2-3679F7A4B823}" srcOrd="0" destOrd="0" presId="urn:microsoft.com/office/officeart/2005/8/layout/arrow2"/>
    <dgm:cxn modelId="{E1337AF5-192C-43FD-8DD8-031F589368A6}" type="presParOf" srcId="{2CC19BE9-52DA-4477-97DC-27D2ACFEAA25}" destId="{DB262961-844E-4BF0-94DE-099FBE9D2B88}" srcOrd="1" destOrd="0" presId="urn:microsoft.com/office/officeart/2005/8/layout/arrow2"/>
    <dgm:cxn modelId="{3D38A4B4-0A15-4D23-ACF4-AB9B69880197}" type="presParOf" srcId="{2CC19BE9-52DA-4477-97DC-27D2ACFEAA25}" destId="{73CB33AE-4CBB-4CD4-93B7-1D5C1C274F70}" srcOrd="2" destOrd="0" presId="urn:microsoft.com/office/officeart/2005/8/layout/arrow2"/>
    <dgm:cxn modelId="{A3ED50AE-8534-41DC-A338-C3B82BEB6D3F}" type="presParOf" srcId="{2CC19BE9-52DA-4477-97DC-27D2ACFEAA25}" destId="{A7DEAAED-BCD2-4D56-B773-E030CD4B488C}" srcOrd="3" destOrd="0" presId="urn:microsoft.com/office/officeart/2005/8/layout/arrow2"/>
    <dgm:cxn modelId="{9D7044D9-3360-4B13-BD1C-A14DA5C923BD}" type="presParOf" srcId="{2CC19BE9-52DA-4477-97DC-27D2ACFEAA25}" destId="{AA9EB91E-3B3A-4CD7-9BD6-D5E97360B440}" srcOrd="4" destOrd="0" presId="urn:microsoft.com/office/officeart/2005/8/layout/arrow2"/>
    <dgm:cxn modelId="{1B42B094-9529-4C76-9636-CBCEAD91DFAF}" type="presParOf" srcId="{2CC19BE9-52DA-4477-97DC-27D2ACFEAA25}" destId="{AB93474F-BDCE-4D8E-9A0D-39E4FA61CC3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5B3F-03E5-43FF-95DD-3545233287B9}">
      <dsp:nvSpPr>
        <dsp:cNvPr id="0" name=""/>
        <dsp:cNvSpPr/>
      </dsp:nvSpPr>
      <dsp:spPr>
        <a:xfrm>
          <a:off x="993998" y="1990313"/>
          <a:ext cx="496145" cy="94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072" y="0"/>
              </a:lnTo>
              <a:lnTo>
                <a:pt x="248072" y="945398"/>
              </a:lnTo>
              <a:lnTo>
                <a:pt x="496145" y="94539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215379" y="2436320"/>
        <a:ext cx="53383" cy="53383"/>
      </dsp:txXfrm>
    </dsp:sp>
    <dsp:sp modelId="{F222AD73-961A-4DC4-81B3-1CD1C8C20572}">
      <dsp:nvSpPr>
        <dsp:cNvPr id="0" name=""/>
        <dsp:cNvSpPr/>
      </dsp:nvSpPr>
      <dsp:spPr>
        <a:xfrm>
          <a:off x="993998" y="1944593"/>
          <a:ext cx="496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145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229667" y="1977909"/>
        <a:ext cx="24807" cy="24807"/>
      </dsp:txXfrm>
    </dsp:sp>
    <dsp:sp modelId="{4FE793AF-B043-4553-B481-B284BA9536DF}">
      <dsp:nvSpPr>
        <dsp:cNvPr id="0" name=""/>
        <dsp:cNvSpPr/>
      </dsp:nvSpPr>
      <dsp:spPr>
        <a:xfrm>
          <a:off x="993998" y="1044914"/>
          <a:ext cx="496145" cy="945398"/>
        </a:xfrm>
        <a:custGeom>
          <a:avLst/>
          <a:gdLst/>
          <a:ahLst/>
          <a:cxnLst/>
          <a:rect l="0" t="0" r="0" b="0"/>
          <a:pathLst>
            <a:path>
              <a:moveTo>
                <a:pt x="0" y="945398"/>
              </a:moveTo>
              <a:lnTo>
                <a:pt x="248072" y="945398"/>
              </a:lnTo>
              <a:lnTo>
                <a:pt x="248072" y="0"/>
              </a:lnTo>
              <a:lnTo>
                <a:pt x="49614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215379" y="1490922"/>
        <a:ext cx="53383" cy="53383"/>
      </dsp:txXfrm>
    </dsp:sp>
    <dsp:sp modelId="{701422DA-EA1E-4504-9BB7-4D69F0B8663A}">
      <dsp:nvSpPr>
        <dsp:cNvPr id="0" name=""/>
        <dsp:cNvSpPr/>
      </dsp:nvSpPr>
      <dsp:spPr>
        <a:xfrm rot="16200000">
          <a:off x="-1374474" y="1612153"/>
          <a:ext cx="3980627" cy="756319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CAMBIOS EN LA INTENSIDAD DE DOLOR </a:t>
          </a:r>
          <a:r>
            <a:rPr lang="es-EC" sz="1100" kern="1200" dirty="0" smtClean="0"/>
            <a:t>(6)</a:t>
          </a:r>
          <a:endParaRPr lang="es-EC" sz="1100" kern="1200" dirty="0"/>
        </a:p>
      </dsp:txBody>
      <dsp:txXfrm>
        <a:off x="-1374474" y="1612153"/>
        <a:ext cx="3980627" cy="756319"/>
      </dsp:txXfrm>
    </dsp:sp>
    <dsp:sp modelId="{44A527BB-2F6A-4D4B-96BF-29D1BC74A0FE}">
      <dsp:nvSpPr>
        <dsp:cNvPr id="0" name=""/>
        <dsp:cNvSpPr/>
      </dsp:nvSpPr>
      <dsp:spPr>
        <a:xfrm>
          <a:off x="1490144" y="666755"/>
          <a:ext cx="3302194" cy="75631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Depende del grupo de edad de los trabajadores </a:t>
          </a:r>
          <a:endParaRPr lang="es-EC" sz="2400" kern="1200" dirty="0"/>
        </a:p>
      </dsp:txBody>
      <dsp:txXfrm>
        <a:off x="1490144" y="666755"/>
        <a:ext cx="3302194" cy="756319"/>
      </dsp:txXfrm>
    </dsp:sp>
    <dsp:sp modelId="{2776B96C-1CE0-4982-827A-7C76305434D5}">
      <dsp:nvSpPr>
        <dsp:cNvPr id="0" name=""/>
        <dsp:cNvSpPr/>
      </dsp:nvSpPr>
      <dsp:spPr>
        <a:xfrm>
          <a:off x="1490144" y="1612153"/>
          <a:ext cx="3302194" cy="75631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24 – 34 años menos intensidad </a:t>
          </a:r>
          <a:endParaRPr lang="es-EC" sz="2400" kern="1200" dirty="0"/>
        </a:p>
      </dsp:txBody>
      <dsp:txXfrm>
        <a:off x="1490144" y="1612153"/>
        <a:ext cx="3302194" cy="756319"/>
      </dsp:txXfrm>
    </dsp:sp>
    <dsp:sp modelId="{A9402AA5-793F-49F7-96E8-E5550EF39C7F}">
      <dsp:nvSpPr>
        <dsp:cNvPr id="0" name=""/>
        <dsp:cNvSpPr/>
      </dsp:nvSpPr>
      <dsp:spPr>
        <a:xfrm>
          <a:off x="1490144" y="2557552"/>
          <a:ext cx="3325166" cy="75631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35 – 49 años mayor intensidad </a:t>
          </a:r>
          <a:endParaRPr lang="es-EC" sz="2400" kern="1200" dirty="0"/>
        </a:p>
      </dsp:txBody>
      <dsp:txXfrm>
        <a:off x="1490144" y="2557552"/>
        <a:ext cx="3325166" cy="756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C8A72-0A7D-480B-940F-7BB861F16C70}">
      <dsp:nvSpPr>
        <dsp:cNvPr id="0" name=""/>
        <dsp:cNvSpPr/>
      </dsp:nvSpPr>
      <dsp:spPr>
        <a:xfrm>
          <a:off x="547409" y="577989"/>
          <a:ext cx="5692341" cy="6676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87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Estudio de caso, de corte transversal </a:t>
          </a:r>
          <a:endParaRPr lang="es-EC" sz="2300" kern="1200" dirty="0"/>
        </a:p>
      </dsp:txBody>
      <dsp:txXfrm>
        <a:off x="547409" y="577989"/>
        <a:ext cx="5692341" cy="667693"/>
      </dsp:txXfrm>
    </dsp:sp>
    <dsp:sp modelId="{F8EB6606-0FC8-4874-83A6-0BC85D6D2EB5}">
      <dsp:nvSpPr>
        <dsp:cNvPr id="0" name=""/>
        <dsp:cNvSpPr/>
      </dsp:nvSpPr>
      <dsp:spPr>
        <a:xfrm>
          <a:off x="310228" y="432845"/>
          <a:ext cx="1245199" cy="53303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5FC83-8852-4748-993F-019DD82F821D}">
      <dsp:nvSpPr>
        <dsp:cNvPr id="0" name=""/>
        <dsp:cNvSpPr/>
      </dsp:nvSpPr>
      <dsp:spPr>
        <a:xfrm>
          <a:off x="547409" y="1534905"/>
          <a:ext cx="5692341" cy="8576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87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Ayudante 1 de prensa 175 planta NOVACERO – Quito </a:t>
          </a:r>
          <a:endParaRPr lang="es-EC" sz="2300" kern="1200" dirty="0"/>
        </a:p>
      </dsp:txBody>
      <dsp:txXfrm>
        <a:off x="547409" y="1534905"/>
        <a:ext cx="5692341" cy="857693"/>
      </dsp:txXfrm>
    </dsp:sp>
    <dsp:sp modelId="{8B4F73AC-D242-45C6-944B-908B85E7EAF1}">
      <dsp:nvSpPr>
        <dsp:cNvPr id="0" name=""/>
        <dsp:cNvSpPr/>
      </dsp:nvSpPr>
      <dsp:spPr>
        <a:xfrm>
          <a:off x="310228" y="1449264"/>
          <a:ext cx="1245199" cy="604027"/>
        </a:xfrm>
        <a:prstGeom prst="rect">
          <a:avLst/>
        </a:prstGeom>
        <a:solidFill>
          <a:schemeClr val="accent2">
            <a:tint val="50000"/>
            <a:hueOff val="-25989"/>
            <a:satOff val="-750"/>
            <a:lumOff val="3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CB481-1538-489F-96F7-0382726E3F8F}">
      <dsp:nvSpPr>
        <dsp:cNvPr id="0" name=""/>
        <dsp:cNvSpPr/>
      </dsp:nvSpPr>
      <dsp:spPr>
        <a:xfrm>
          <a:off x="547409" y="2659725"/>
          <a:ext cx="5692341" cy="1297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87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 obtendrá la información del parte diario de atenciones médicas y del cuadro de ausentismos</a:t>
          </a:r>
          <a:endParaRPr lang="es-EC" sz="2300" kern="1200" dirty="0"/>
        </a:p>
      </dsp:txBody>
      <dsp:txXfrm>
        <a:off x="547409" y="2659725"/>
        <a:ext cx="5692341" cy="1297017"/>
      </dsp:txXfrm>
    </dsp:sp>
    <dsp:sp modelId="{A3CE8955-B8C2-44B7-A00C-A68D698355D9}">
      <dsp:nvSpPr>
        <dsp:cNvPr id="0" name=""/>
        <dsp:cNvSpPr/>
      </dsp:nvSpPr>
      <dsp:spPr>
        <a:xfrm>
          <a:off x="310228" y="2596179"/>
          <a:ext cx="1245199" cy="999160"/>
        </a:xfrm>
        <a:prstGeom prst="rect">
          <a:avLst/>
        </a:prstGeom>
        <a:solidFill>
          <a:schemeClr val="accent2">
            <a:tint val="50000"/>
            <a:hueOff val="-51977"/>
            <a:satOff val="-1501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7647F-F4F6-47CA-BFF8-055A16DA4BF8}">
      <dsp:nvSpPr>
        <dsp:cNvPr id="0" name=""/>
        <dsp:cNvSpPr/>
      </dsp:nvSpPr>
      <dsp:spPr>
        <a:xfrm>
          <a:off x="547409" y="4390793"/>
          <a:ext cx="5692341" cy="595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87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Aplicará metodología OWAS y REBA </a:t>
          </a:r>
          <a:endParaRPr lang="es-EC" sz="2300" kern="1200" dirty="0"/>
        </a:p>
      </dsp:txBody>
      <dsp:txXfrm>
        <a:off x="547409" y="4390793"/>
        <a:ext cx="5692341" cy="595027"/>
      </dsp:txXfrm>
    </dsp:sp>
    <dsp:sp modelId="{660568B1-F807-41DF-BFAF-DFEF906A4074}">
      <dsp:nvSpPr>
        <dsp:cNvPr id="0" name=""/>
        <dsp:cNvSpPr/>
      </dsp:nvSpPr>
      <dsp:spPr>
        <a:xfrm>
          <a:off x="310228" y="4160323"/>
          <a:ext cx="1245199" cy="631017"/>
        </a:xfrm>
        <a:prstGeom prst="rect">
          <a:avLst/>
        </a:prstGeom>
        <a:solidFill>
          <a:schemeClr val="accent2">
            <a:tint val="50000"/>
            <a:hueOff val="-77966"/>
            <a:satOff val="-2251"/>
            <a:lumOff val="92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F66947E-02BB-455D-A0C1-2E266E7CFBF9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C9D85CF-8F80-4B25-A2F4-2E410494056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B67270F-AE83-4704-87C0-6C8E75BED7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528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estas lesiones son muy dolorosas pudiendo</a:t>
            </a:r>
            <a:r>
              <a:rPr lang="es-EC" baseline="0" dirty="0" smtClean="0"/>
              <a:t> ocasionar incapacidad permanente o temporal si no son tratados a tiempo. </a:t>
            </a:r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7270F-AE83-4704-87C0-6C8E75BED76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28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apergo.2014.08.0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201" y="1403797"/>
            <a:ext cx="8070272" cy="2198241"/>
          </a:xfrm>
        </p:spPr>
        <p:txBody>
          <a:bodyPr>
            <a:normAutofit fontScale="90000"/>
          </a:bodyPr>
          <a:lstStyle/>
          <a:p>
            <a:r>
              <a:rPr lang="es-EC" sz="3600" b="1" i="1" dirty="0">
                <a:solidFill>
                  <a:srgbClr val="C00000"/>
                </a:solidFill>
                <a:latin typeface="+mn-lt"/>
              </a:rPr>
              <a:t>“SINDROME DE MANGUITO ROTADOR Y POSTURAS FORZADAS EN TRABAJADORES DEL AREA PRENSA 175 DE PLANTA NOVACERO – QUITO</a:t>
            </a:r>
            <a:r>
              <a:rPr lang="es-EC" sz="3600" b="1" i="1" dirty="0" smtClean="0">
                <a:solidFill>
                  <a:srgbClr val="C00000"/>
                </a:solidFill>
                <a:latin typeface="+mn-lt"/>
              </a:rPr>
              <a:t>”</a:t>
            </a:r>
            <a:r>
              <a:rPr lang="es-EC" sz="28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s-EC" sz="2800" b="1" i="1" dirty="0" smtClean="0">
                <a:solidFill>
                  <a:srgbClr val="C00000"/>
                </a:solidFill>
                <a:latin typeface="+mn-lt"/>
              </a:rPr>
            </a:br>
            <a:endParaRPr lang="es-EC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38201" y="4477799"/>
            <a:ext cx="8070272" cy="1655762"/>
          </a:xfrm>
        </p:spPr>
        <p:txBody>
          <a:bodyPr>
            <a:normAutofit lnSpcReduction="10000"/>
          </a:bodyPr>
          <a:lstStyle/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 AUTOR: Miguel 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Angel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 Salazar Vacas Md. 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Msc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DIRECTOR: Ing. Esteban Rodrigo Carrera 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Alvarez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Msc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s-EC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Quito, Marzo 2021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75042" y="3232597"/>
            <a:ext cx="2533431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ARTICULO CIENTIFICO </a:t>
            </a:r>
            <a:endParaRPr lang="es-EC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8" y="1566031"/>
            <a:ext cx="2905934" cy="37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601" r="2335" b="931"/>
          <a:stretch/>
        </p:blipFill>
        <p:spPr bwMode="auto">
          <a:xfrm>
            <a:off x="3375338" y="1561562"/>
            <a:ext cx="2724650" cy="3757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573288" y="5489620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COLOCAR PLACA EN LA MESA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881789" y="5489620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ACOMODAR PLACA EN LA MESA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420" r="2822" b="348"/>
          <a:stretch/>
        </p:blipFill>
        <p:spPr bwMode="auto">
          <a:xfrm>
            <a:off x="6415380" y="1553617"/>
            <a:ext cx="2687641" cy="3765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101" r="3010"/>
          <a:stretch/>
        </p:blipFill>
        <p:spPr bwMode="auto">
          <a:xfrm>
            <a:off x="9103022" y="1561562"/>
            <a:ext cx="2660120" cy="3757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5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933304" y="3762240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EMPUJAR PLACA EN LA PRENSA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9" y="1799821"/>
            <a:ext cx="2890091" cy="39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101" r="3010"/>
          <a:stretch/>
        </p:blipFill>
        <p:spPr bwMode="auto">
          <a:xfrm>
            <a:off x="4365938" y="1799821"/>
            <a:ext cx="2929123" cy="3924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4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6368" y="2006612"/>
            <a:ext cx="6096000" cy="378565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Existe una alta frecuencia en espalda girada con un 68.45%.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Brazos por debajo del nivel de hombros con 93.2%.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Piernas, las frecuencias observadas corresponden a labores de 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El peso en una pierna recta del 42.72%.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Labores de pie con el peso en una pierna y una rodilla del 32.52%.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En cuanto a la fuerza  el 49.03% del ciclo se aplica fuerza para movilizar objetos de más de 20 Kg. </a:t>
            </a:r>
          </a:p>
        </p:txBody>
      </p:sp>
      <p:sp>
        <p:nvSpPr>
          <p:cNvPr id="10" name="Rectángulo redondeado 9"/>
          <p:cNvSpPr/>
          <p:nvPr/>
        </p:nvSpPr>
        <p:spPr>
          <a:xfrm rot="19859209">
            <a:off x="8020855" y="2987897"/>
            <a:ext cx="2575775" cy="11848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solidFill>
                  <a:schemeClr val="accent1">
                    <a:lumMod val="50000"/>
                  </a:schemeClr>
                </a:solidFill>
              </a:rPr>
              <a:t>OWAS</a:t>
            </a:r>
            <a:endParaRPr lang="es-EC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 rot="19859209">
            <a:off x="7815133" y="2841385"/>
            <a:ext cx="2575775" cy="11848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solidFill>
                  <a:schemeClr val="accent1">
                    <a:lumMod val="50000"/>
                  </a:schemeClr>
                </a:solidFill>
              </a:rPr>
              <a:t>REBA </a:t>
            </a:r>
            <a:endParaRPr lang="es-EC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1315" y="2291091"/>
            <a:ext cx="5068045" cy="286232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Se </a:t>
            </a:r>
            <a:r>
              <a:rPr lang="es-ES_tradnl" sz="2000" dirty="0">
                <a:latin typeface="Arial" panose="020B0604020202020204" pitchFamily="34" charset="0"/>
                <a:ea typeface="SimSun" panose="02010600030101010101" pitchFamily="2" charset="-122"/>
              </a:rPr>
              <a:t>escogió 7 posturas más extremas del </a:t>
            </a:r>
            <a:r>
              <a:rPr lang="es-ES_tradnl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video </a:t>
            </a:r>
            <a:r>
              <a:rPr lang="es-ES_tradnl" sz="2000" dirty="0">
                <a:latin typeface="Arial" panose="020B0604020202020204" pitchFamily="34" charset="0"/>
                <a:ea typeface="SimSun" panose="02010600030101010101" pitchFamily="2" charset="-122"/>
              </a:rPr>
              <a:t>donde se observó en la gran mayoría de posturas un nivel de riesgo muy alto en el lado derecho y un nivel de riesgo alto en el lado izquierdo, un nivel de fuerza / carga mayor a 20kg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156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3313" y="1696834"/>
            <a:ext cx="6096000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trastornos musculo esqueléticos a nivel de hombros no tienen una causa única, son producto de varios factores que interactúan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6076" y="4198513"/>
            <a:ext cx="2949262" cy="10689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con alta exposición mecánica en hombros (8)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46544" y="4243586"/>
            <a:ext cx="2569537" cy="69546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Trastornos del sueño (9) 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339620" y="4219396"/>
            <a:ext cx="1592889" cy="10480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Accidentes/ incidentes (10)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doblada 14"/>
          <p:cNvSpPr/>
          <p:nvPr/>
        </p:nvSpPr>
        <p:spPr>
          <a:xfrm rot="5400000">
            <a:off x="9014243" y="2480802"/>
            <a:ext cx="1490708" cy="15068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Flecha doblada 15"/>
          <p:cNvSpPr/>
          <p:nvPr/>
        </p:nvSpPr>
        <p:spPr>
          <a:xfrm rot="5400000" flipV="1">
            <a:off x="1383147" y="2506274"/>
            <a:ext cx="1468191" cy="1478400"/>
          </a:xfrm>
          <a:prstGeom prst="bentArrow">
            <a:avLst>
              <a:gd name="adj1" fmla="val 262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Flecha arriba 16"/>
          <p:cNvSpPr/>
          <p:nvPr/>
        </p:nvSpPr>
        <p:spPr>
          <a:xfrm rot="10800000">
            <a:off x="5885645" y="3328050"/>
            <a:ext cx="476518" cy="6515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28790" y="5291371"/>
            <a:ext cx="121919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Diez-Caballero B, Alfonso-Beltrán J, Bautista IJ, Barrios C.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tendinous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sector: a case-control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BMC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Musculoskelet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2020;21(1):1–8. </a:t>
            </a:r>
            <a:endParaRPr lang="es-EC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Trøstrup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J,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Mikkelsen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LR,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Dalbøge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Høybye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MT, Casper SD, et al.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exposures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cluster-randomised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-Café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2019;20(1):1–13. </a:t>
            </a:r>
          </a:p>
          <a:p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Ezzatvar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Y, Calatayud J, Andersen LL,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Casaña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J. Are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Vigorous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Leisure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-Time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Musculoskeletal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? A Cross-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Sectional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981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Therapists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Am J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Heal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Promot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2020;34(1):67–70. </a:t>
            </a:r>
          </a:p>
          <a:p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Nasarwanji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MF,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nonfatal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slip and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injuries in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stone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gravel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Saf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2019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1;120:625–35. </a:t>
            </a:r>
          </a:p>
        </p:txBody>
      </p:sp>
    </p:spTree>
    <p:extLst>
      <p:ext uri="{BB962C8B-B14F-4D97-AF65-F5344CB8AC3E}">
        <p14:creationId xmlns:p14="http://schemas.microsoft.com/office/powerpoint/2010/main" val="12040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8200" y="1813430"/>
            <a:ext cx="4107287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un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riesgo ergonómico alto de sufrir síndrome de manguito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rotador, que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sumados a otros factores como falta de tiempo de descanso, edad del trabajador, jornadas de trabajo pueden aumentar el riesgo de cirugía hasta 5 veces. </a:t>
            </a:r>
          </a:p>
        </p:txBody>
      </p:sp>
      <p:sp>
        <p:nvSpPr>
          <p:cNvPr id="10" name="Rectángulo 9"/>
          <p:cNvSpPr/>
          <p:nvPr/>
        </p:nvSpPr>
        <p:spPr>
          <a:xfrm rot="20436196">
            <a:off x="5880479" y="2639018"/>
            <a:ext cx="531897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No </a:t>
            </a:r>
            <a:r>
              <a:rPr lang="es-ES_tradnl" sz="2000" dirty="0">
                <a:latin typeface="Arial" panose="020B0604020202020204" pitchFamily="34" charset="0"/>
                <a:ea typeface="SimSun" panose="02010600030101010101" pitchFamily="2" charset="-122"/>
              </a:rPr>
              <a:t>existe un método  que abarque todas las variables que se requieren para medir niveles de riesgo en un determinado puesto de trabajo,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5006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98746113"/>
              </p:ext>
            </p:extLst>
          </p:nvPr>
        </p:nvGraphicFramePr>
        <p:xfrm>
          <a:off x="2032000" y="1645319"/>
          <a:ext cx="8128000" cy="449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 rot="21066249">
            <a:off x="1043188" y="2253806"/>
            <a:ext cx="3791547" cy="9272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/>
              <a:t>RECOMENDACIONES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24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3" y="1"/>
            <a:ext cx="12195433" cy="61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8200" y="1795353"/>
            <a:ext cx="10515600" cy="12926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s-ES" sz="20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es-ES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Las 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patologías de hombro son motivo frecuente de consulta médica de especialidad pública o privada tanto en ámbito laboral como fuera de este.</a:t>
            </a:r>
            <a:r>
              <a:rPr lang="es-ES" sz="1100" dirty="0">
                <a:latin typeface="Arial" panose="020B0604020202020204" pitchFamily="34" charset="0"/>
                <a:ea typeface="SimSun" panose="02010600030101010101" pitchFamily="2" charset="-122"/>
              </a:rPr>
              <a:t>(1</a:t>
            </a:r>
            <a:r>
              <a:rPr lang="es-ES" sz="1100" dirty="0" smtClean="0">
                <a:latin typeface="Arial" panose="020B0604020202020204" pitchFamily="34" charset="0"/>
                <a:ea typeface="SimSun" panose="02010600030101010101" pitchFamily="2" charset="-122"/>
              </a:rPr>
              <a:t>)</a:t>
            </a:r>
          </a:p>
          <a:p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310648" y="3568056"/>
            <a:ext cx="5043152" cy="19389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tendinitis del manguito rotador es la patología de hombro frecuente y consiste en  la inflamación de los tendones de la cápsula articular</a:t>
            </a:r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8200" y="3568056"/>
            <a:ext cx="5043152" cy="16312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trabajo con elevación de brazos es un factor de riesgo importante en la aparición de patologías de hombro. </a:t>
            </a:r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85670" y="5661596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s-EC" sz="900" dirty="0" smtClean="0"/>
              <a:t>M.T</a:t>
            </a:r>
            <a:r>
              <a:rPr lang="es-EC" sz="900" dirty="0"/>
              <a:t>. Vicente-</a:t>
            </a:r>
            <a:r>
              <a:rPr lang="es-EC" sz="900" dirty="0" err="1"/>
              <a:t>Herreroa</a:t>
            </a:r>
            <a:r>
              <a:rPr lang="es-EC" sz="900" dirty="0"/>
              <a:t>, L. Capdevila </a:t>
            </a:r>
            <a:r>
              <a:rPr lang="es-EC" sz="900" dirty="0" err="1"/>
              <a:t>Garcíab</a:t>
            </a:r>
            <a:r>
              <a:rPr lang="es-EC" sz="900" dirty="0"/>
              <a:t> ÁALG y MVRI de la T. El hombro y sus patologías en medicina del trabajo. 2006;35(4):84–8. </a:t>
            </a:r>
            <a:endParaRPr lang="es-EC" sz="900" dirty="0" smtClean="0"/>
          </a:p>
          <a:p>
            <a:pPr marL="228600" indent="-228600">
              <a:buAutoNum type="arabicPeriod"/>
            </a:pPr>
            <a:r>
              <a:rPr lang="es-EC" sz="900" dirty="0" err="1" smtClean="0"/>
              <a:t>Nordberg</a:t>
            </a:r>
            <a:r>
              <a:rPr lang="es-EC" sz="900" dirty="0" smtClean="0"/>
              <a:t> </a:t>
            </a:r>
            <a:r>
              <a:rPr lang="es-EC" sz="900" dirty="0"/>
              <a:t>T, </a:t>
            </a:r>
            <a:r>
              <a:rPr lang="es-EC" sz="900" dirty="0" err="1"/>
              <a:t>Wærsted</a:t>
            </a:r>
            <a:r>
              <a:rPr lang="es-EC" sz="900" dirty="0"/>
              <a:t> M, </a:t>
            </a:r>
            <a:r>
              <a:rPr lang="es-EC" sz="900" dirty="0" err="1"/>
              <a:t>Marit</a:t>
            </a:r>
            <a:r>
              <a:rPr lang="es-EC" sz="900" dirty="0"/>
              <a:t> A, </a:t>
            </a:r>
            <a:r>
              <a:rPr lang="es-EC" sz="900" dirty="0" err="1"/>
              <a:t>Bjertness</a:t>
            </a:r>
            <a:r>
              <a:rPr lang="es-EC" sz="900" dirty="0"/>
              <a:t> E, Bo K. </a:t>
            </a:r>
            <a:r>
              <a:rPr lang="es-EC" sz="900" dirty="0" err="1"/>
              <a:t>Work</a:t>
            </a:r>
            <a:r>
              <a:rPr lang="es-EC" sz="900" dirty="0"/>
              <a:t> </a:t>
            </a:r>
            <a:r>
              <a:rPr lang="es-EC" sz="900" dirty="0" err="1"/>
              <a:t>with</a:t>
            </a:r>
            <a:r>
              <a:rPr lang="es-EC" sz="900" dirty="0"/>
              <a:t> </a:t>
            </a:r>
            <a:r>
              <a:rPr lang="es-EC" sz="900" dirty="0" err="1"/>
              <a:t>prolonged</a:t>
            </a:r>
            <a:r>
              <a:rPr lang="es-EC" sz="900" dirty="0"/>
              <a:t> </a:t>
            </a:r>
            <a:r>
              <a:rPr lang="es-EC" sz="900" dirty="0" err="1"/>
              <a:t>arm</a:t>
            </a:r>
            <a:r>
              <a:rPr lang="es-EC" sz="900" dirty="0"/>
              <a:t> </a:t>
            </a:r>
            <a:r>
              <a:rPr lang="es-EC" sz="900" dirty="0" err="1"/>
              <a:t>elevation</a:t>
            </a:r>
            <a:r>
              <a:rPr lang="es-EC" sz="900" dirty="0"/>
              <a:t> as a </a:t>
            </a:r>
            <a:r>
              <a:rPr lang="es-EC" sz="900" dirty="0" err="1"/>
              <a:t>risk</a:t>
            </a:r>
            <a:r>
              <a:rPr lang="es-EC" sz="900" dirty="0"/>
              <a:t> factor </a:t>
            </a:r>
            <a:r>
              <a:rPr lang="es-EC" sz="900" dirty="0" err="1"/>
              <a:t>for</a:t>
            </a:r>
            <a:r>
              <a:rPr lang="es-EC" sz="900" dirty="0"/>
              <a:t> </a:t>
            </a:r>
            <a:r>
              <a:rPr lang="es-EC" sz="900" dirty="0" err="1"/>
              <a:t>shoulder</a:t>
            </a:r>
            <a:r>
              <a:rPr lang="es-EC" sz="900" dirty="0"/>
              <a:t> </a:t>
            </a:r>
            <a:r>
              <a:rPr lang="es-EC" sz="900" dirty="0" err="1"/>
              <a:t>pain</a:t>
            </a:r>
            <a:r>
              <a:rPr lang="es-EC" sz="900" dirty="0"/>
              <a:t> : A longitudinal </a:t>
            </a:r>
            <a:r>
              <a:rPr lang="es-EC" sz="900" dirty="0" err="1"/>
              <a:t>study</a:t>
            </a:r>
            <a:r>
              <a:rPr lang="es-EC" sz="900" dirty="0"/>
              <a:t> </a:t>
            </a:r>
            <a:r>
              <a:rPr lang="es-EC" sz="900" dirty="0" err="1"/>
              <a:t>among</a:t>
            </a:r>
            <a:r>
              <a:rPr lang="es-EC" sz="900" dirty="0"/>
              <a:t> </a:t>
            </a:r>
            <a:r>
              <a:rPr lang="es-EC" sz="900" dirty="0" err="1"/>
              <a:t>young</a:t>
            </a:r>
            <a:r>
              <a:rPr lang="es-EC" sz="900" dirty="0"/>
              <a:t> </a:t>
            </a:r>
            <a:r>
              <a:rPr lang="es-EC" sz="900" dirty="0" err="1"/>
              <a:t>adults</a:t>
            </a:r>
            <a:r>
              <a:rPr lang="es-EC" sz="900" dirty="0"/>
              <a:t>. </a:t>
            </a:r>
            <a:r>
              <a:rPr lang="es-EC" sz="900" dirty="0" err="1"/>
              <a:t>Appl</a:t>
            </a:r>
            <a:r>
              <a:rPr lang="es-EC" sz="900" dirty="0"/>
              <a:t> </a:t>
            </a:r>
            <a:r>
              <a:rPr lang="es-EC" sz="900" dirty="0" err="1"/>
              <a:t>Ergon</a:t>
            </a:r>
            <a:r>
              <a:rPr lang="es-EC" sz="900" dirty="0"/>
              <a:t> [Internet]. 2015;47:43–51. </a:t>
            </a:r>
            <a:r>
              <a:rPr lang="es-EC" sz="900" dirty="0" err="1"/>
              <a:t>Available</a:t>
            </a:r>
            <a:r>
              <a:rPr lang="es-EC" sz="900" dirty="0"/>
              <a:t> </a:t>
            </a:r>
            <a:r>
              <a:rPr lang="es-EC" sz="900" dirty="0" err="1"/>
              <a:t>from</a:t>
            </a:r>
            <a:r>
              <a:rPr lang="es-EC" sz="900" dirty="0"/>
              <a:t>: </a:t>
            </a:r>
            <a:r>
              <a:rPr lang="es-EC" sz="900" dirty="0">
                <a:hlinkClick r:id="rId3"/>
              </a:rPr>
              <a:t>http://</a:t>
            </a:r>
            <a:r>
              <a:rPr lang="es-EC" sz="900" dirty="0" smtClean="0">
                <a:hlinkClick r:id="rId3"/>
              </a:rPr>
              <a:t>dx.doi.org/10.1016/j.apergo.2014.08.019</a:t>
            </a:r>
            <a:endParaRPr lang="es-EC" sz="900" dirty="0" smtClean="0"/>
          </a:p>
          <a:p>
            <a:pPr marL="228600" indent="-228600">
              <a:buAutoNum type="arabicPeriod"/>
            </a:pPr>
            <a:r>
              <a:rPr lang="es-EC" sz="900" dirty="0" smtClean="0"/>
              <a:t>Manuel </a:t>
            </a:r>
            <a:r>
              <a:rPr lang="es-EC" sz="900" dirty="0"/>
              <a:t>J, Pardo V. Hombro doloroso e incapacidad temporal. El retorno al trabajo tras larga baja por hombro doloroso: causalidad del trabajo en el hombro doloroso. </a:t>
            </a:r>
            <a:r>
              <a:rPr lang="es-EC" sz="900" dirty="0" err="1"/>
              <a:t>Med</a:t>
            </a:r>
            <a:r>
              <a:rPr lang="es-EC" sz="900" dirty="0"/>
              <a:t> Segur </a:t>
            </a:r>
            <a:r>
              <a:rPr lang="es-EC" sz="900" dirty="0" err="1"/>
              <a:t>Trab</a:t>
            </a:r>
            <a:r>
              <a:rPr lang="es-EC" sz="900" dirty="0"/>
              <a:t> (</a:t>
            </a:r>
            <a:r>
              <a:rPr lang="es-EC" sz="900" dirty="0" err="1"/>
              <a:t>Madr</a:t>
            </a:r>
            <a:r>
              <a:rPr lang="es-EC" sz="900" dirty="0"/>
              <a:t>). 2016;62(245):337–59.</a:t>
            </a:r>
          </a:p>
        </p:txBody>
      </p:sp>
    </p:spTree>
    <p:extLst>
      <p:ext uri="{BB962C8B-B14F-4D97-AF65-F5344CB8AC3E}">
        <p14:creationId xmlns:p14="http://schemas.microsoft.com/office/powerpoint/2010/main" val="25903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8200" y="1561562"/>
            <a:ext cx="5858814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Los factores biomecánicos relacionados:</a:t>
            </a:r>
            <a:r>
              <a:rPr lang="es-ES" sz="1100" dirty="0" smtClean="0">
                <a:latin typeface="Arial" panose="020B0604020202020204" pitchFamily="34" charset="0"/>
                <a:ea typeface="SimSun" panose="02010600030101010101" pitchFamily="2" charset="-122"/>
              </a:rPr>
              <a:t> (4)</a:t>
            </a:r>
            <a:endParaRPr lang="es-ES" sz="7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L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a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aducción, flexión del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hombro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Manipulación 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manual de </a:t>
            </a:r>
            <a:r>
              <a:rPr lang="es-ES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carga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Herramientas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manuales que generan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vibración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Factores psicosociales.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0622" y="4061158"/>
            <a:ext cx="10987348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s-EC" sz="20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Su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prevalencia afecta aprox. 7-26% de la población, y se estima que hay incidencias entre 9-25 casos / 1000 habitantes cada año, estos números varían según el país, edad, metodología, tasas de respuesta o definición de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caso </a:t>
            </a:r>
            <a:r>
              <a:rPr lang="es-EC" sz="1100" dirty="0" smtClean="0">
                <a:latin typeface="Arial" panose="020B0604020202020204" pitchFamily="34" charset="0"/>
                <a:ea typeface="SimSun" panose="02010600030101010101" pitchFamily="2" charset="-122"/>
              </a:rPr>
              <a:t>(5)</a:t>
            </a:r>
          </a:p>
          <a:p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580622" y="5777507"/>
            <a:ext cx="10773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ts val="1150"/>
              </a:lnSpc>
              <a:spcAft>
                <a:spcPts val="0"/>
              </a:spcAft>
              <a:buAutoNum type="arabicPeriod" startAt="4"/>
            </a:pPr>
            <a:r>
              <a:rPr lang="es-ES" sz="9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Bodin</a:t>
            </a:r>
            <a:r>
              <a:rPr lang="es-ES" sz="900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J, Ha ÃC,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Descatha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A.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Comparison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of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Risk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Factors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for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Shoulder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Pain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and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Rotator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Cuff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Syndrome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in </a:t>
            </a:r>
            <a:r>
              <a:rPr lang="es-ES" sz="9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the</a:t>
            </a:r>
            <a:r>
              <a:rPr lang="es-ES" sz="900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Working</a:t>
            </a:r>
            <a:r>
              <a:rPr lang="es-ES" sz="900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Population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. 2011;(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December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):1–11. </a:t>
            </a:r>
            <a:endParaRPr lang="es-ES" sz="9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06400" indent="-406400">
              <a:lnSpc>
                <a:spcPts val="1150"/>
              </a:lnSpc>
              <a:buFontTx/>
              <a:buAutoNum type="arabicPeriod" startAt="4"/>
            </a:pP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Rodríguez-Blanes GM, Lobato-Cañón JR, Sánchez-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Payá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J,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Ausó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-Pérez JR, Cardona-Llorens AFJ.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The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influence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of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information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on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the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prevention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of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occupational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risks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and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ergonomic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requirements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in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the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development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of non-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traumatic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osteomuscular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diseases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of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the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shoulder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– A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pilot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study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Int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J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Occup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Med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Environ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" sz="900" dirty="0" err="1">
                <a:latin typeface="Arial" panose="020B0604020202020204" pitchFamily="34" charset="0"/>
                <a:ea typeface="SimSun" panose="02010600030101010101" pitchFamily="2" charset="-122"/>
              </a:rPr>
              <a:t>Health</a:t>
            </a:r>
            <a:r>
              <a:rPr lang="es-ES" sz="900" dirty="0">
                <a:latin typeface="Arial" panose="020B0604020202020204" pitchFamily="34" charset="0"/>
                <a:ea typeface="SimSun" panose="02010600030101010101" pitchFamily="2" charset="-122"/>
              </a:rPr>
              <a:t>. 2019;32(6):825–39. </a:t>
            </a:r>
            <a:endParaRPr lang="es-EC" sz="9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68550" y="2129162"/>
            <a:ext cx="609942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s-EC" sz="20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El objetivo de este estudio fue evaluar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el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nivel de riesgo ergonómico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por posturas forzadas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al que esta expuesto el personal que labora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en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el áreas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de prensa 175 de planta NOVACERO – Quito mediante la aplicación de metodología OWAS y REBA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y establecer las </a:t>
            </a:r>
            <a:r>
              <a:rPr lang="es-EC" sz="2000" dirty="0">
                <a:latin typeface="Arial" panose="020B0604020202020204" pitchFamily="34" charset="0"/>
                <a:ea typeface="SimSun" panose="02010600030101010101" pitchFamily="2" charset="-122"/>
              </a:rPr>
              <a:t>medidas de control </a:t>
            </a:r>
            <a:r>
              <a:rPr lang="es-EC" sz="2000" dirty="0" smtClean="0">
                <a:latin typeface="Arial" panose="020B0604020202020204" pitchFamily="34" charset="0"/>
                <a:ea typeface="SimSun" panose="02010600030101010101" pitchFamily="2" charset="-122"/>
              </a:rPr>
              <a:t>correspondientes, para evitar el aparecimiento de esta patología.</a:t>
            </a:r>
          </a:p>
          <a:p>
            <a:endParaRPr lang="es-EC" sz="20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1938821"/>
              </p:ext>
            </p:extLst>
          </p:nvPr>
        </p:nvGraphicFramePr>
        <p:xfrm>
          <a:off x="257577" y="1745483"/>
          <a:ext cx="5052990" cy="398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675086" y="5958564"/>
            <a:ext cx="1067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Błaszczyk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Zygmańska-Jabłońska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Wegner-Czerniak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Ogurkowska</a:t>
            </a:r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MB.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overload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musculoskeletal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automobile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900" dirty="0" err="1">
                <a:latin typeface="Arial" panose="020B0604020202020204" pitchFamily="34" charset="0"/>
                <a:cs typeface="Arial" panose="020B0604020202020204" pitchFamily="34" charset="0"/>
              </a:rPr>
              <a:t>Stud</a:t>
            </a:r>
            <a:r>
              <a:rPr lang="es-EC" sz="900" dirty="0">
                <a:latin typeface="Arial" panose="020B0604020202020204" pitchFamily="34" charset="0"/>
                <a:cs typeface="Arial" panose="020B0604020202020204" pitchFamily="34" charset="0"/>
              </a:rPr>
              <a:t>. 2020;29(4):2579–86. </a:t>
            </a:r>
          </a:p>
        </p:txBody>
      </p:sp>
    </p:spTree>
    <p:extLst>
      <p:ext uri="{BB962C8B-B14F-4D97-AF65-F5344CB8AC3E}">
        <p14:creationId xmlns:p14="http://schemas.microsoft.com/office/powerpoint/2010/main" val="15696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0373237"/>
              </p:ext>
            </p:extLst>
          </p:nvPr>
        </p:nvGraphicFramePr>
        <p:xfrm>
          <a:off x="2740611" y="1307933"/>
          <a:ext cx="65499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1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79969"/>
              </p:ext>
            </p:extLst>
          </p:nvPr>
        </p:nvGraphicFramePr>
        <p:xfrm>
          <a:off x="4971246" y="1645317"/>
          <a:ext cx="5270196" cy="4665330"/>
        </p:xfrm>
        <a:graphic>
          <a:graphicData uri="http://schemas.openxmlformats.org/drawingml/2006/table">
            <a:tbl>
              <a:tblPr firstRow="1" firstCol="1" bandRow="1"/>
              <a:tblGrid>
                <a:gridCol w="1853755"/>
                <a:gridCol w="1383813"/>
                <a:gridCol w="1152907"/>
                <a:gridCol w="879721"/>
              </a:tblGrid>
              <a:tr h="375372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n= 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994">
                <a:tc rowSpan="3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Puesto de trabajo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Operador 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9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Operador 2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9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Ayudante 1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97"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97">
                <a:tc rowSpan="2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Edad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20 - 30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66,7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40 - 50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97"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994">
                <a:tc rowSpan="2"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Tiempo de trabajo (años)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5 -10 años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66,7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9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mas 10 años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33,3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722726" y="3643131"/>
            <a:ext cx="3592132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escripción de población de estudio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87302" y="3643131"/>
            <a:ext cx="3592132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escripción método OWAS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2" y="1633121"/>
            <a:ext cx="3735565" cy="111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2" y="2824474"/>
            <a:ext cx="3735565" cy="392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4826" y="5528255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EMPUJAR PAQUETE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5" y="1561563"/>
            <a:ext cx="2975462" cy="396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08" y="1561562"/>
            <a:ext cx="2922614" cy="396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66" y="1553616"/>
            <a:ext cx="2473747" cy="397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13" y="1561561"/>
            <a:ext cx="2800527" cy="3966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>
            <a:off x="7996809" y="5528253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JALAR PLACA INICIO PAQUETE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096" y="193182"/>
            <a:ext cx="6047704" cy="669701"/>
          </a:xfrm>
        </p:spPr>
        <p:txBody>
          <a:bodyPr>
            <a:normAutofit/>
          </a:bodyPr>
          <a:lstStyle/>
          <a:p>
            <a:pPr algn="r"/>
            <a:r>
              <a:rPr lang="es-EC" sz="1600" b="1" i="1" dirty="0">
                <a:solidFill>
                  <a:schemeClr val="tx2"/>
                </a:solidFill>
              </a:rPr>
              <a:t>“SINDROME DE MANGUITO ROTADOR Y POSTURAS FORZADAS  </a:t>
            </a:r>
            <a:r>
              <a:rPr lang="es-EC" sz="1600" b="1" i="1" dirty="0" smtClean="0">
                <a:solidFill>
                  <a:schemeClr val="tx2"/>
                </a:solidFill>
              </a:rPr>
              <a:t>EN </a:t>
            </a:r>
            <a:br>
              <a:rPr lang="es-EC" sz="1600" b="1" i="1" dirty="0" smtClean="0">
                <a:solidFill>
                  <a:schemeClr val="tx2"/>
                </a:solidFill>
              </a:rPr>
            </a:br>
            <a:r>
              <a:rPr lang="es-EC" sz="1600" b="1" i="1" dirty="0" smtClean="0">
                <a:solidFill>
                  <a:schemeClr val="tx2"/>
                </a:solidFill>
              </a:rPr>
              <a:t>TRABAJADORES </a:t>
            </a:r>
            <a:r>
              <a:rPr lang="es-EC" sz="1600" b="1" i="1" dirty="0">
                <a:solidFill>
                  <a:schemeClr val="tx2"/>
                </a:solidFill>
              </a:rPr>
              <a:t>DEL AREA PRENSA 175 DE PLANTA NOVACERO – QUITO</a:t>
            </a:r>
            <a:r>
              <a:rPr lang="es-EC" sz="1600" b="1" i="1" dirty="0" smtClean="0">
                <a:solidFill>
                  <a:schemeClr val="tx2"/>
                </a:solidFill>
              </a:rPr>
              <a:t>”</a:t>
            </a:r>
            <a:endParaRPr lang="es-EC" sz="24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638232"/>
            <a:ext cx="253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INTRODUCCION</a:t>
            </a:r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75338" y="638232"/>
            <a:ext cx="187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METODOS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9434" y="638232"/>
            <a:ext cx="233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RESULTADOS</a:t>
            </a:r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54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53448" y="946640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DISCUSIÓN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79313" y="946640"/>
            <a:ext cx="2588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CONCLUSIONES </a:t>
            </a:r>
            <a:endParaRPr lang="es-ES" sz="5400" b="1" dirty="0">
              <a:ln w="0"/>
              <a:solidFill>
                <a:schemeClr val="bg1">
                  <a:lumMod val="6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4" y="1561562"/>
            <a:ext cx="2766415" cy="38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40" y="1561562"/>
            <a:ext cx="2444058" cy="3884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>
            <a:off x="1573288" y="5489620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JALAR PLACA MITAD PAQUETE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96809" y="5476737"/>
            <a:ext cx="2671198" cy="66970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</a:rPr>
              <a:t>JALAR PLACA FINAL PAQUETE </a:t>
            </a:r>
            <a:endParaRPr lang="es-EC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70" y="1561562"/>
            <a:ext cx="2925357" cy="392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27" y="1561562"/>
            <a:ext cx="2805739" cy="392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1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1230</Words>
  <Application>Microsoft Office PowerPoint</Application>
  <PresentationFormat>Panorámica</PresentationFormat>
  <Paragraphs>188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Tema de Office</vt:lpstr>
      <vt:lpstr>“SINDROME DE MANGUITO ROTADOR Y POSTURAS FORZADAS EN TRABAJADORES DEL AREA PRENSA 175 DE PLANTA NOVACERO – QUITO” 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“SINDROME DE MANGUITO ROTADOR Y POSTURAS FORZADAS  EN  TRABAJADORES DEL AREA PRENSA 175 DE PLANTA NOVACERO – QUITO”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DELL</cp:lastModifiedBy>
  <cp:revision>51</cp:revision>
  <cp:lastPrinted>2021-03-02T17:53:39Z</cp:lastPrinted>
  <dcterms:created xsi:type="dcterms:W3CDTF">2020-06-28T12:49:06Z</dcterms:created>
  <dcterms:modified xsi:type="dcterms:W3CDTF">2021-03-02T22:24:43Z</dcterms:modified>
</cp:coreProperties>
</file>