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25"/>
  </p:notesMasterIdLst>
  <p:sldIdLst>
    <p:sldId id="256" r:id="rId2"/>
    <p:sldId id="258" r:id="rId3"/>
    <p:sldId id="280" r:id="rId4"/>
    <p:sldId id="291" r:id="rId5"/>
    <p:sldId id="259" r:id="rId6"/>
    <p:sldId id="281" r:id="rId7"/>
    <p:sldId id="260" r:id="rId8"/>
    <p:sldId id="282" r:id="rId9"/>
    <p:sldId id="283" r:id="rId10"/>
    <p:sldId id="284" r:id="rId11"/>
    <p:sldId id="263" r:id="rId12"/>
    <p:sldId id="285" r:id="rId13"/>
    <p:sldId id="279" r:id="rId14"/>
    <p:sldId id="264" r:id="rId15"/>
    <p:sldId id="286" r:id="rId16"/>
    <p:sldId id="287" r:id="rId17"/>
    <p:sldId id="257" r:id="rId18"/>
    <p:sldId id="292" r:id="rId19"/>
    <p:sldId id="265" r:id="rId20"/>
    <p:sldId id="288" r:id="rId21"/>
    <p:sldId id="289" r:id="rId22"/>
    <p:sldId id="290" r:id="rId23"/>
    <p:sldId id="278"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Playfair Display" panose="020B0604020202020204" charset="0"/>
      <p:regular r:id="rId30"/>
      <p:bold r:id="rId31"/>
      <p:italic r:id="rId32"/>
      <p:boldItalic r:id="rId33"/>
    </p:embeddedFont>
    <p:embeddedFont>
      <p:font typeface="Playfair Display Regular" panose="020B0604020202020204" charset="0"/>
      <p:regular r:id="rId34"/>
      <p:bold r:id="rId35"/>
      <p:italic r:id="rId36"/>
      <p:boldItalic r:id="rId37"/>
    </p:embeddedFont>
    <p:embeddedFont>
      <p:font typeface="Raleway" panose="020B0604020202020204" charset="0"/>
      <p:regular r:id="rId38"/>
      <p:bold r:id="rId39"/>
      <p:italic r:id="rId40"/>
      <p:boldItalic r:id="rId41"/>
    </p:embeddedFont>
    <p:embeddedFont>
      <p:font typeface="Raleway Thin"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E3DD570-692B-4D39-93F8-E988EBE691BB}">
  <a:tblStyle styleId="{3E3DD570-692B-4D39-93F8-E988EBE691B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940"/>
  </p:normalViewPr>
  <p:slideViewPr>
    <p:cSldViewPr snapToGrid="0" snapToObjects="1">
      <p:cViewPr varScale="1">
        <p:scale>
          <a:sx n="91" d="100"/>
          <a:sy n="91" d="100"/>
        </p:scale>
        <p:origin x="702"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3544099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8747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9026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5203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9641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1030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424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3333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9762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289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5988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1518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0727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20779"/>
          <a:stretch/>
        </p:blipFill>
        <p:spPr>
          <a:xfrm>
            <a:off x="2143025" y="2788375"/>
            <a:ext cx="4857949" cy="2355125"/>
          </a:xfrm>
          <a:prstGeom prst="rect">
            <a:avLst/>
          </a:prstGeom>
          <a:noFill/>
          <a:ln>
            <a:noFill/>
          </a:ln>
        </p:spPr>
      </p:pic>
      <p:pic>
        <p:nvPicPr>
          <p:cNvPr id="11" name="Google Shape;11;p2"/>
          <p:cNvPicPr preferRelativeResize="0"/>
          <p:nvPr/>
        </p:nvPicPr>
        <p:blipFill rotWithShape="1">
          <a:blip r:embed="rId3">
            <a:alphaModFix/>
          </a:blip>
          <a:srcRect b="37011"/>
          <a:stretch/>
        </p:blipFill>
        <p:spPr>
          <a:xfrm rot="10800000">
            <a:off x="2513351" y="-11424"/>
            <a:ext cx="4117299" cy="1872574"/>
          </a:xfrm>
          <a:prstGeom prst="rect">
            <a:avLst/>
          </a:prstGeom>
          <a:noFill/>
          <a:ln>
            <a:noFill/>
          </a:ln>
        </p:spPr>
      </p:pic>
      <p:pic>
        <p:nvPicPr>
          <p:cNvPr id="12" name="Google Shape;12;p2"/>
          <p:cNvPicPr preferRelativeResize="0"/>
          <p:nvPr/>
        </p:nvPicPr>
        <p:blipFill>
          <a:blip r:embed="rId4">
            <a:alphaModFix/>
          </a:blip>
          <a:stretch>
            <a:fillRect/>
          </a:stretch>
        </p:blipFill>
        <p:spPr>
          <a:xfrm>
            <a:off x="0" y="3654969"/>
            <a:ext cx="1912270" cy="1488530"/>
          </a:xfrm>
          <a:prstGeom prst="rect">
            <a:avLst/>
          </a:prstGeom>
          <a:noFill/>
          <a:ln>
            <a:noFill/>
          </a:ln>
        </p:spPr>
      </p:pic>
      <p:pic>
        <p:nvPicPr>
          <p:cNvPr id="13" name="Google Shape;13;p2"/>
          <p:cNvPicPr preferRelativeResize="0"/>
          <p:nvPr/>
        </p:nvPicPr>
        <p:blipFill>
          <a:blip r:embed="rId5">
            <a:alphaModFix/>
          </a:blip>
          <a:stretch>
            <a:fillRect/>
          </a:stretch>
        </p:blipFill>
        <p:spPr>
          <a:xfrm rot="5400000">
            <a:off x="7463691" y="3463200"/>
            <a:ext cx="1393364" cy="1967253"/>
          </a:xfrm>
          <a:prstGeom prst="rect">
            <a:avLst/>
          </a:prstGeom>
          <a:noFill/>
          <a:ln>
            <a:noFill/>
          </a:ln>
        </p:spPr>
      </p:pic>
      <p:sp>
        <p:nvSpPr>
          <p:cNvPr id="14" name="Google Shape;14;p2"/>
          <p:cNvSpPr txBox="1">
            <a:spLocks noGrp="1"/>
          </p:cNvSpPr>
          <p:nvPr>
            <p:ph type="ctrTitle"/>
          </p:nvPr>
        </p:nvSpPr>
        <p:spPr>
          <a:xfrm>
            <a:off x="1039100" y="1991825"/>
            <a:ext cx="7065900" cy="11598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pic>
        <p:nvPicPr>
          <p:cNvPr id="15" name="Google Shape;15;p2"/>
          <p:cNvPicPr preferRelativeResize="0"/>
          <p:nvPr/>
        </p:nvPicPr>
        <p:blipFill>
          <a:blip r:embed="rId4">
            <a:alphaModFix/>
          </a:blip>
          <a:stretch>
            <a:fillRect/>
          </a:stretch>
        </p:blipFill>
        <p:spPr>
          <a:xfrm rot="-5400000" flipH="1">
            <a:off x="7443611" y="203467"/>
            <a:ext cx="1912270" cy="1488530"/>
          </a:xfrm>
          <a:prstGeom prst="rect">
            <a:avLst/>
          </a:prstGeom>
          <a:noFill/>
          <a:ln>
            <a:noFill/>
          </a:ln>
        </p:spPr>
      </p:pic>
      <p:pic>
        <p:nvPicPr>
          <p:cNvPr id="16" name="Google Shape;16;p2"/>
          <p:cNvPicPr preferRelativeResize="0"/>
          <p:nvPr/>
        </p:nvPicPr>
        <p:blipFill>
          <a:blip r:embed="rId5">
            <a:alphaModFix/>
          </a:blip>
          <a:stretch>
            <a:fillRect/>
          </a:stretch>
        </p:blipFill>
        <p:spPr>
          <a:xfrm flipH="1">
            <a:off x="0" y="0"/>
            <a:ext cx="1393364" cy="1967253"/>
          </a:xfrm>
          <a:prstGeom prst="rect">
            <a:avLst/>
          </a:prstGeom>
          <a:noFill/>
          <a:ln>
            <a:noFill/>
          </a:ln>
        </p:spPr>
      </p:pic>
      <p:sp>
        <p:nvSpPr>
          <p:cNvPr id="17" name="Google Shape;17;p2"/>
          <p:cNvSpPr/>
          <p:nvPr/>
        </p:nvSpPr>
        <p:spPr>
          <a:xfrm>
            <a:off x="440700" y="440700"/>
            <a:ext cx="8271000" cy="42621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2"/>
        </a:solidFill>
        <a:effectLst/>
      </p:bgPr>
    </p:bg>
    <p:spTree>
      <p:nvGrpSpPr>
        <p:cNvPr id="1" name="Shape 18"/>
        <p:cNvGrpSpPr/>
        <p:nvPr/>
      </p:nvGrpSpPr>
      <p:grpSpPr>
        <a:xfrm>
          <a:off x="0" y="0"/>
          <a:ext cx="0" cy="0"/>
          <a:chOff x="0" y="0"/>
          <a:chExt cx="0" cy="0"/>
        </a:xfrm>
      </p:grpSpPr>
      <p:pic>
        <p:nvPicPr>
          <p:cNvPr id="19" name="Google Shape;19;p3"/>
          <p:cNvPicPr preferRelativeResize="0"/>
          <p:nvPr/>
        </p:nvPicPr>
        <p:blipFill>
          <a:blip r:embed="rId2">
            <a:alphaModFix amt="25000"/>
          </a:blip>
          <a:stretch>
            <a:fillRect/>
          </a:stretch>
        </p:blipFill>
        <p:spPr>
          <a:xfrm>
            <a:off x="0" y="0"/>
            <a:ext cx="9144000" cy="5143500"/>
          </a:xfrm>
          <a:prstGeom prst="rect">
            <a:avLst/>
          </a:prstGeom>
          <a:noFill/>
          <a:ln>
            <a:noFill/>
          </a:ln>
        </p:spPr>
      </p:pic>
      <p:sp>
        <p:nvSpPr>
          <p:cNvPr id="20" name="Google Shape;20;p3"/>
          <p:cNvSpPr/>
          <p:nvPr/>
        </p:nvSpPr>
        <p:spPr>
          <a:xfrm>
            <a:off x="440700" y="440700"/>
            <a:ext cx="8271000" cy="42621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ctrTitle"/>
          </p:nvPr>
        </p:nvSpPr>
        <p:spPr>
          <a:xfrm>
            <a:off x="1039100" y="1659550"/>
            <a:ext cx="7065900" cy="1159800"/>
          </a:xfrm>
          <a:prstGeom prst="rect">
            <a:avLst/>
          </a:prstGeom>
        </p:spPr>
        <p:txBody>
          <a:bodyPr spcFirstLastPara="1" wrap="square" lIns="0" tIns="0" rIns="0" bIns="0"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2" name="Google Shape;22;p3"/>
          <p:cNvSpPr txBox="1">
            <a:spLocks noGrp="1"/>
          </p:cNvSpPr>
          <p:nvPr>
            <p:ph type="subTitle" idx="1"/>
          </p:nvPr>
        </p:nvSpPr>
        <p:spPr>
          <a:xfrm>
            <a:off x="1039100" y="2916252"/>
            <a:ext cx="7065900" cy="2508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1600"/>
              <a:buFont typeface="Raleway"/>
              <a:buNone/>
              <a:defRPr sz="1600">
                <a:latin typeface="Raleway"/>
                <a:ea typeface="Raleway"/>
                <a:cs typeface="Raleway"/>
                <a:sym typeface="Raleway"/>
              </a:defRPr>
            </a:lvl1pPr>
            <a:lvl2pPr lvl="1" algn="ctr" rtl="0">
              <a:spcBef>
                <a:spcPts val="0"/>
              </a:spcBef>
              <a:spcAft>
                <a:spcPts val="0"/>
              </a:spcAft>
              <a:buClr>
                <a:schemeClr val="dk1"/>
              </a:buClr>
              <a:buSzPts val="1600"/>
              <a:buFont typeface="Raleway"/>
              <a:buNone/>
              <a:defRPr sz="1600">
                <a:latin typeface="Raleway"/>
                <a:ea typeface="Raleway"/>
                <a:cs typeface="Raleway"/>
                <a:sym typeface="Raleway"/>
              </a:defRPr>
            </a:lvl2pPr>
            <a:lvl3pPr lvl="2" algn="ctr" rtl="0">
              <a:spcBef>
                <a:spcPts val="0"/>
              </a:spcBef>
              <a:spcAft>
                <a:spcPts val="0"/>
              </a:spcAft>
              <a:buClr>
                <a:schemeClr val="dk1"/>
              </a:buClr>
              <a:buSzPts val="1600"/>
              <a:buFont typeface="Raleway"/>
              <a:buNone/>
              <a:defRPr sz="1600">
                <a:latin typeface="Raleway"/>
                <a:ea typeface="Raleway"/>
                <a:cs typeface="Raleway"/>
                <a:sym typeface="Raleway"/>
              </a:defRPr>
            </a:lvl3pPr>
            <a:lvl4pPr lvl="3" algn="ctr" rtl="0">
              <a:spcBef>
                <a:spcPts val="0"/>
              </a:spcBef>
              <a:spcAft>
                <a:spcPts val="0"/>
              </a:spcAft>
              <a:buSzPts val="1600"/>
              <a:buFont typeface="Raleway"/>
              <a:buNone/>
              <a:defRPr sz="1600">
                <a:latin typeface="Raleway"/>
                <a:ea typeface="Raleway"/>
                <a:cs typeface="Raleway"/>
                <a:sym typeface="Raleway"/>
              </a:defRPr>
            </a:lvl4pPr>
            <a:lvl5pPr lvl="4" algn="ctr" rtl="0">
              <a:spcBef>
                <a:spcPts val="0"/>
              </a:spcBef>
              <a:spcAft>
                <a:spcPts val="0"/>
              </a:spcAft>
              <a:buSzPts val="1600"/>
              <a:buFont typeface="Raleway"/>
              <a:buNone/>
              <a:defRPr sz="1600">
                <a:latin typeface="Raleway"/>
                <a:ea typeface="Raleway"/>
                <a:cs typeface="Raleway"/>
                <a:sym typeface="Raleway"/>
              </a:defRPr>
            </a:lvl5pPr>
            <a:lvl6pPr lvl="5" algn="ctr" rtl="0">
              <a:spcBef>
                <a:spcPts val="0"/>
              </a:spcBef>
              <a:spcAft>
                <a:spcPts val="0"/>
              </a:spcAft>
              <a:buSzPts val="1600"/>
              <a:buFont typeface="Raleway"/>
              <a:buNone/>
              <a:defRPr sz="1600">
                <a:latin typeface="Raleway"/>
                <a:ea typeface="Raleway"/>
                <a:cs typeface="Raleway"/>
                <a:sym typeface="Raleway"/>
              </a:defRPr>
            </a:lvl6pPr>
            <a:lvl7pPr lvl="6" algn="ctr" rtl="0">
              <a:spcBef>
                <a:spcPts val="0"/>
              </a:spcBef>
              <a:spcAft>
                <a:spcPts val="0"/>
              </a:spcAft>
              <a:buSzPts val="1600"/>
              <a:buFont typeface="Raleway"/>
              <a:buNone/>
              <a:defRPr sz="1600">
                <a:latin typeface="Raleway"/>
                <a:ea typeface="Raleway"/>
                <a:cs typeface="Raleway"/>
                <a:sym typeface="Raleway"/>
              </a:defRPr>
            </a:lvl7pPr>
            <a:lvl8pPr lvl="7" algn="ctr" rtl="0">
              <a:spcBef>
                <a:spcPts val="0"/>
              </a:spcBef>
              <a:spcAft>
                <a:spcPts val="0"/>
              </a:spcAft>
              <a:buSzPts val="1600"/>
              <a:buFont typeface="Raleway"/>
              <a:buNone/>
              <a:defRPr sz="1600">
                <a:latin typeface="Raleway"/>
                <a:ea typeface="Raleway"/>
                <a:cs typeface="Raleway"/>
                <a:sym typeface="Raleway"/>
              </a:defRPr>
            </a:lvl8pPr>
            <a:lvl9pPr lvl="8" algn="ctr" rtl="0">
              <a:spcBef>
                <a:spcPts val="0"/>
              </a:spcBef>
              <a:spcAft>
                <a:spcPts val="0"/>
              </a:spcAft>
              <a:buSzPts val="1600"/>
              <a:buFont typeface="Raleway"/>
              <a:buNone/>
              <a:defRPr sz="1600">
                <a:latin typeface="Raleway"/>
                <a:ea typeface="Raleway"/>
                <a:cs typeface="Raleway"/>
                <a:sym typeface="Raleway"/>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1"/>
        </a:solidFill>
        <a:effectLst/>
      </p:bgPr>
    </p:bg>
    <p:spTree>
      <p:nvGrpSpPr>
        <p:cNvPr id="1" name="Shape 23"/>
        <p:cNvGrpSpPr/>
        <p:nvPr/>
      </p:nvGrpSpPr>
      <p:grpSpPr>
        <a:xfrm>
          <a:off x="0" y="0"/>
          <a:ext cx="0" cy="0"/>
          <a:chOff x="0" y="0"/>
          <a:chExt cx="0" cy="0"/>
        </a:xfrm>
      </p:grpSpPr>
      <p:pic>
        <p:nvPicPr>
          <p:cNvPr id="24" name="Google Shape;24;p4"/>
          <p:cNvPicPr preferRelativeResize="0"/>
          <p:nvPr/>
        </p:nvPicPr>
        <p:blipFill rotWithShape="1">
          <a:blip r:embed="rId2">
            <a:alphaModFix amt="25000"/>
          </a:blip>
          <a:srcRect/>
          <a:stretch/>
        </p:blipFill>
        <p:spPr>
          <a:xfrm>
            <a:off x="0" y="0"/>
            <a:ext cx="9144000" cy="5143500"/>
          </a:xfrm>
          <a:prstGeom prst="rect">
            <a:avLst/>
          </a:prstGeom>
          <a:noFill/>
          <a:ln>
            <a:noFill/>
          </a:ln>
        </p:spPr>
      </p:pic>
      <p:sp>
        <p:nvSpPr>
          <p:cNvPr id="25" name="Google Shape;25;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‹Nº›</a:t>
            </a:fld>
            <a:endParaRPr/>
          </a:p>
        </p:txBody>
      </p:sp>
      <p:sp>
        <p:nvSpPr>
          <p:cNvPr id="26" name="Google Shape;26;p4"/>
          <p:cNvSpPr/>
          <p:nvPr/>
        </p:nvSpPr>
        <p:spPr>
          <a:xfrm>
            <a:off x="440700" y="440700"/>
            <a:ext cx="8271000" cy="42621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body" idx="1"/>
          </p:nvPr>
        </p:nvSpPr>
        <p:spPr>
          <a:xfrm>
            <a:off x="1039100" y="2161800"/>
            <a:ext cx="7065900" cy="819900"/>
          </a:xfrm>
          <a:prstGeom prst="rect">
            <a:avLst/>
          </a:prstGeom>
        </p:spPr>
        <p:txBody>
          <a:bodyPr spcFirstLastPara="1" wrap="square" lIns="0" tIns="0" rIns="0" bIns="0" anchor="ctr" anchorCtr="0">
            <a:noAutofit/>
          </a:bodyPr>
          <a:lstStyle>
            <a:lvl1pPr marL="457200" lvl="0" indent="-431800" algn="ctr" rtl="0">
              <a:spcBef>
                <a:spcPts val="600"/>
              </a:spcBef>
              <a:spcAft>
                <a:spcPts val="0"/>
              </a:spcAft>
              <a:buClr>
                <a:schemeClr val="lt1"/>
              </a:buClr>
              <a:buSzPts val="3200"/>
              <a:buFont typeface="Playfair Display Regular"/>
              <a:buChar char="⬩"/>
              <a:defRPr sz="3200" i="1">
                <a:solidFill>
                  <a:schemeClr val="lt1"/>
                </a:solidFill>
                <a:latin typeface="Playfair Display Regular"/>
                <a:ea typeface="Playfair Display Regular"/>
                <a:cs typeface="Playfair Display Regular"/>
                <a:sym typeface="Playfair Display Regular"/>
              </a:defRPr>
            </a:lvl1pPr>
            <a:lvl2pPr marL="914400" lvl="1" indent="-431800" algn="ctr" rtl="0">
              <a:spcBef>
                <a:spcPts val="0"/>
              </a:spcBef>
              <a:spcAft>
                <a:spcPts val="0"/>
              </a:spcAft>
              <a:buClr>
                <a:schemeClr val="lt1"/>
              </a:buClr>
              <a:buSzPts val="3200"/>
              <a:buFont typeface="Playfair Display Regular"/>
              <a:buChar char="▫"/>
              <a:defRPr sz="3200" i="1">
                <a:solidFill>
                  <a:schemeClr val="lt1"/>
                </a:solidFill>
                <a:latin typeface="Playfair Display Regular"/>
                <a:ea typeface="Playfair Display Regular"/>
                <a:cs typeface="Playfair Display Regular"/>
                <a:sym typeface="Playfair Display Regular"/>
              </a:defRPr>
            </a:lvl2pPr>
            <a:lvl3pPr marL="1371600" lvl="2" indent="-431800" algn="ctr" rtl="0">
              <a:spcBef>
                <a:spcPts val="0"/>
              </a:spcBef>
              <a:spcAft>
                <a:spcPts val="0"/>
              </a:spcAft>
              <a:buClr>
                <a:schemeClr val="lt1"/>
              </a:buClr>
              <a:buSzPts val="3200"/>
              <a:buFont typeface="Playfair Display Regular"/>
              <a:buChar char="▫"/>
              <a:defRPr sz="3200" i="1">
                <a:solidFill>
                  <a:schemeClr val="lt1"/>
                </a:solidFill>
                <a:latin typeface="Playfair Display Regular"/>
                <a:ea typeface="Playfair Display Regular"/>
                <a:cs typeface="Playfair Display Regular"/>
                <a:sym typeface="Playfair Display Regular"/>
              </a:defRPr>
            </a:lvl3pPr>
            <a:lvl4pPr marL="1828800" lvl="3" indent="-431800" algn="ctr" rtl="0">
              <a:spcBef>
                <a:spcPts val="0"/>
              </a:spcBef>
              <a:spcAft>
                <a:spcPts val="0"/>
              </a:spcAft>
              <a:buClr>
                <a:schemeClr val="lt1"/>
              </a:buClr>
              <a:buSzPts val="3200"/>
              <a:buFont typeface="Playfair Display Regular"/>
              <a:buChar char="●"/>
              <a:defRPr sz="3200" i="1">
                <a:solidFill>
                  <a:schemeClr val="lt1"/>
                </a:solidFill>
                <a:latin typeface="Playfair Display Regular"/>
                <a:ea typeface="Playfair Display Regular"/>
                <a:cs typeface="Playfair Display Regular"/>
                <a:sym typeface="Playfair Display Regular"/>
              </a:defRPr>
            </a:lvl4pPr>
            <a:lvl5pPr marL="2286000" lvl="4" indent="-431800" algn="ctr" rtl="0">
              <a:spcBef>
                <a:spcPts val="0"/>
              </a:spcBef>
              <a:spcAft>
                <a:spcPts val="0"/>
              </a:spcAft>
              <a:buClr>
                <a:schemeClr val="lt1"/>
              </a:buClr>
              <a:buSzPts val="3200"/>
              <a:buFont typeface="Playfair Display Regular"/>
              <a:buChar char="○"/>
              <a:defRPr sz="3200" i="1">
                <a:solidFill>
                  <a:schemeClr val="lt1"/>
                </a:solidFill>
                <a:latin typeface="Playfair Display Regular"/>
                <a:ea typeface="Playfair Display Regular"/>
                <a:cs typeface="Playfair Display Regular"/>
                <a:sym typeface="Playfair Display Regular"/>
              </a:defRPr>
            </a:lvl5pPr>
            <a:lvl6pPr marL="2743200" lvl="5" indent="-431800" algn="ctr" rtl="0">
              <a:spcBef>
                <a:spcPts val="0"/>
              </a:spcBef>
              <a:spcAft>
                <a:spcPts val="0"/>
              </a:spcAft>
              <a:buClr>
                <a:schemeClr val="lt1"/>
              </a:buClr>
              <a:buSzPts val="3200"/>
              <a:buFont typeface="Playfair Display Regular"/>
              <a:buChar char="■"/>
              <a:defRPr sz="3200" i="1">
                <a:solidFill>
                  <a:schemeClr val="lt1"/>
                </a:solidFill>
                <a:latin typeface="Playfair Display Regular"/>
                <a:ea typeface="Playfair Display Regular"/>
                <a:cs typeface="Playfair Display Regular"/>
                <a:sym typeface="Playfair Display Regular"/>
              </a:defRPr>
            </a:lvl6pPr>
            <a:lvl7pPr marL="3200400" lvl="6" indent="-431800" algn="ctr" rtl="0">
              <a:spcBef>
                <a:spcPts val="0"/>
              </a:spcBef>
              <a:spcAft>
                <a:spcPts val="0"/>
              </a:spcAft>
              <a:buClr>
                <a:schemeClr val="lt1"/>
              </a:buClr>
              <a:buSzPts val="3200"/>
              <a:buFont typeface="Playfair Display Regular"/>
              <a:buChar char="●"/>
              <a:defRPr sz="3200" i="1">
                <a:solidFill>
                  <a:schemeClr val="lt1"/>
                </a:solidFill>
                <a:latin typeface="Playfair Display Regular"/>
                <a:ea typeface="Playfair Display Regular"/>
                <a:cs typeface="Playfair Display Regular"/>
                <a:sym typeface="Playfair Display Regular"/>
              </a:defRPr>
            </a:lvl7pPr>
            <a:lvl8pPr marL="3657600" lvl="7" indent="-431800" algn="ctr" rtl="0">
              <a:spcBef>
                <a:spcPts val="0"/>
              </a:spcBef>
              <a:spcAft>
                <a:spcPts val="0"/>
              </a:spcAft>
              <a:buClr>
                <a:schemeClr val="lt1"/>
              </a:buClr>
              <a:buSzPts val="3200"/>
              <a:buFont typeface="Playfair Display Regular"/>
              <a:buChar char="○"/>
              <a:defRPr sz="3200" i="1">
                <a:solidFill>
                  <a:schemeClr val="lt1"/>
                </a:solidFill>
                <a:latin typeface="Playfair Display Regular"/>
                <a:ea typeface="Playfair Display Regular"/>
                <a:cs typeface="Playfair Display Regular"/>
                <a:sym typeface="Playfair Display Regular"/>
              </a:defRPr>
            </a:lvl8pPr>
            <a:lvl9pPr marL="4114800" lvl="8" indent="-431800" algn="ctr" rtl="0">
              <a:spcBef>
                <a:spcPts val="0"/>
              </a:spcBef>
              <a:spcAft>
                <a:spcPts val="0"/>
              </a:spcAft>
              <a:buClr>
                <a:schemeClr val="lt1"/>
              </a:buClr>
              <a:buSzPts val="3200"/>
              <a:buFont typeface="Playfair Display Regular"/>
              <a:buChar char="■"/>
              <a:defRPr sz="3200" i="1">
                <a:solidFill>
                  <a:schemeClr val="lt1"/>
                </a:solidFill>
                <a:latin typeface="Playfair Display Regular"/>
                <a:ea typeface="Playfair Display Regular"/>
                <a:cs typeface="Playfair Display Regular"/>
                <a:sym typeface="Playfair Display Regul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35"/>
        <p:cNvGrpSpPr/>
        <p:nvPr/>
      </p:nvGrpSpPr>
      <p:grpSpPr>
        <a:xfrm>
          <a:off x="0" y="0"/>
          <a:ext cx="0" cy="0"/>
          <a:chOff x="0" y="0"/>
          <a:chExt cx="0" cy="0"/>
        </a:xfrm>
      </p:grpSpPr>
      <p:pic>
        <p:nvPicPr>
          <p:cNvPr id="36" name="Google Shape;36;p6"/>
          <p:cNvPicPr preferRelativeResize="0"/>
          <p:nvPr/>
        </p:nvPicPr>
        <p:blipFill>
          <a:blip r:embed="rId2">
            <a:alphaModFix/>
          </a:blip>
          <a:stretch>
            <a:fillRect/>
          </a:stretch>
        </p:blipFill>
        <p:spPr>
          <a:xfrm>
            <a:off x="0" y="2568150"/>
            <a:ext cx="3308475" cy="2575349"/>
          </a:xfrm>
          <a:prstGeom prst="rect">
            <a:avLst/>
          </a:prstGeom>
          <a:noFill/>
          <a:ln>
            <a:noFill/>
          </a:ln>
        </p:spPr>
      </p:pic>
      <p:pic>
        <p:nvPicPr>
          <p:cNvPr id="37" name="Google Shape;37;p6"/>
          <p:cNvPicPr preferRelativeResize="0"/>
          <p:nvPr/>
        </p:nvPicPr>
        <p:blipFill>
          <a:blip r:embed="rId3">
            <a:alphaModFix/>
          </a:blip>
          <a:stretch>
            <a:fillRect/>
          </a:stretch>
        </p:blipFill>
        <p:spPr>
          <a:xfrm>
            <a:off x="6733300" y="0"/>
            <a:ext cx="2410700" cy="3403600"/>
          </a:xfrm>
          <a:prstGeom prst="rect">
            <a:avLst/>
          </a:prstGeom>
          <a:noFill/>
          <a:ln>
            <a:noFill/>
          </a:ln>
        </p:spPr>
      </p:pic>
      <p:sp>
        <p:nvSpPr>
          <p:cNvPr id="38" name="Google Shape;38;p6"/>
          <p:cNvSpPr/>
          <p:nvPr/>
        </p:nvSpPr>
        <p:spPr>
          <a:xfrm>
            <a:off x="440700" y="440700"/>
            <a:ext cx="8271000" cy="42621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6"/>
          <p:cNvSpPr/>
          <p:nvPr/>
        </p:nvSpPr>
        <p:spPr>
          <a:xfrm rot="5400000">
            <a:off x="883569" y="1494098"/>
            <a:ext cx="358410" cy="577767"/>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txBox="1">
            <a:spLocks noGrp="1"/>
          </p:cNvSpPr>
          <p:nvPr>
            <p:ph type="title"/>
          </p:nvPr>
        </p:nvSpPr>
        <p:spPr>
          <a:xfrm>
            <a:off x="1039100" y="1237825"/>
            <a:ext cx="3532800" cy="648600"/>
          </a:xfrm>
          <a:prstGeom prst="rect">
            <a:avLst/>
          </a:prstGeom>
        </p:spPr>
        <p:txBody>
          <a:bodyPr spcFirstLastPara="1" wrap="square" lIns="0" tIns="0" rIns="0" bIns="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41" name="Google Shape;41;p6"/>
          <p:cNvSpPr txBox="1">
            <a:spLocks noGrp="1"/>
          </p:cNvSpPr>
          <p:nvPr>
            <p:ph type="body" idx="1"/>
          </p:nvPr>
        </p:nvSpPr>
        <p:spPr>
          <a:xfrm>
            <a:off x="1039100" y="2189875"/>
            <a:ext cx="3532800" cy="1945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2" name="Google Shape;4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3"/>
        <p:cNvGrpSpPr/>
        <p:nvPr/>
      </p:nvGrpSpPr>
      <p:grpSpPr>
        <a:xfrm>
          <a:off x="0" y="0"/>
          <a:ext cx="0" cy="0"/>
          <a:chOff x="0" y="0"/>
          <a:chExt cx="0" cy="0"/>
        </a:xfrm>
      </p:grpSpPr>
      <p:sp>
        <p:nvSpPr>
          <p:cNvPr id="44" name="Google Shape;44;p7"/>
          <p:cNvSpPr/>
          <p:nvPr/>
        </p:nvSpPr>
        <p:spPr>
          <a:xfrm rot="5400000">
            <a:off x="883569" y="1036898"/>
            <a:ext cx="358410" cy="577767"/>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 name="Google Shape;45;p7"/>
          <p:cNvPicPr preferRelativeResize="0"/>
          <p:nvPr/>
        </p:nvPicPr>
        <p:blipFill>
          <a:blip r:embed="rId2">
            <a:alphaModFix/>
          </a:blip>
          <a:stretch>
            <a:fillRect/>
          </a:stretch>
        </p:blipFill>
        <p:spPr>
          <a:xfrm>
            <a:off x="0" y="2568150"/>
            <a:ext cx="3308475" cy="2575349"/>
          </a:xfrm>
          <a:prstGeom prst="rect">
            <a:avLst/>
          </a:prstGeom>
          <a:noFill/>
          <a:ln>
            <a:noFill/>
          </a:ln>
        </p:spPr>
      </p:pic>
      <p:pic>
        <p:nvPicPr>
          <p:cNvPr id="46" name="Google Shape;46;p7"/>
          <p:cNvPicPr preferRelativeResize="0"/>
          <p:nvPr/>
        </p:nvPicPr>
        <p:blipFill>
          <a:blip r:embed="rId3">
            <a:alphaModFix/>
          </a:blip>
          <a:stretch>
            <a:fillRect/>
          </a:stretch>
        </p:blipFill>
        <p:spPr>
          <a:xfrm>
            <a:off x="6733300" y="0"/>
            <a:ext cx="2410700" cy="3403600"/>
          </a:xfrm>
          <a:prstGeom prst="rect">
            <a:avLst/>
          </a:prstGeom>
          <a:noFill/>
          <a:ln>
            <a:noFill/>
          </a:ln>
        </p:spPr>
      </p:pic>
      <p:sp>
        <p:nvSpPr>
          <p:cNvPr id="47" name="Google Shape;47;p7"/>
          <p:cNvSpPr txBox="1">
            <a:spLocks noGrp="1"/>
          </p:cNvSpPr>
          <p:nvPr>
            <p:ph type="title"/>
          </p:nvPr>
        </p:nvSpPr>
        <p:spPr>
          <a:xfrm>
            <a:off x="1039100" y="780625"/>
            <a:ext cx="7065900" cy="6486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8" name="Google Shape;48;p7"/>
          <p:cNvSpPr txBox="1">
            <a:spLocks noGrp="1"/>
          </p:cNvSpPr>
          <p:nvPr>
            <p:ph type="body" idx="1"/>
          </p:nvPr>
        </p:nvSpPr>
        <p:spPr>
          <a:xfrm>
            <a:off x="1039100" y="1732675"/>
            <a:ext cx="3328800" cy="2660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9" name="Google Shape;49;p7"/>
          <p:cNvSpPr txBox="1">
            <a:spLocks noGrp="1"/>
          </p:cNvSpPr>
          <p:nvPr>
            <p:ph type="body" idx="2"/>
          </p:nvPr>
        </p:nvSpPr>
        <p:spPr>
          <a:xfrm>
            <a:off x="4776162" y="1732675"/>
            <a:ext cx="3328800" cy="2660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0" name="Google Shape;50;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1"/>
        <p:cNvGrpSpPr/>
        <p:nvPr/>
      </p:nvGrpSpPr>
      <p:grpSpPr>
        <a:xfrm>
          <a:off x="0" y="0"/>
          <a:ext cx="0" cy="0"/>
          <a:chOff x="0" y="0"/>
          <a:chExt cx="0" cy="0"/>
        </a:xfrm>
      </p:grpSpPr>
      <p:sp>
        <p:nvSpPr>
          <p:cNvPr id="52" name="Google Shape;52;p8"/>
          <p:cNvSpPr/>
          <p:nvPr/>
        </p:nvSpPr>
        <p:spPr>
          <a:xfrm rot="5400000">
            <a:off x="883569" y="1036898"/>
            <a:ext cx="358410" cy="577767"/>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 name="Google Shape;53;p8"/>
          <p:cNvPicPr preferRelativeResize="0"/>
          <p:nvPr/>
        </p:nvPicPr>
        <p:blipFill>
          <a:blip r:embed="rId2">
            <a:alphaModFix/>
          </a:blip>
          <a:stretch>
            <a:fillRect/>
          </a:stretch>
        </p:blipFill>
        <p:spPr>
          <a:xfrm>
            <a:off x="0" y="2568150"/>
            <a:ext cx="3308475" cy="2575349"/>
          </a:xfrm>
          <a:prstGeom prst="rect">
            <a:avLst/>
          </a:prstGeom>
          <a:noFill/>
          <a:ln>
            <a:noFill/>
          </a:ln>
        </p:spPr>
      </p:pic>
      <p:pic>
        <p:nvPicPr>
          <p:cNvPr id="54" name="Google Shape;54;p8"/>
          <p:cNvPicPr preferRelativeResize="0"/>
          <p:nvPr/>
        </p:nvPicPr>
        <p:blipFill>
          <a:blip r:embed="rId3">
            <a:alphaModFix/>
          </a:blip>
          <a:stretch>
            <a:fillRect/>
          </a:stretch>
        </p:blipFill>
        <p:spPr>
          <a:xfrm>
            <a:off x="6733300" y="0"/>
            <a:ext cx="2410700" cy="3403600"/>
          </a:xfrm>
          <a:prstGeom prst="rect">
            <a:avLst/>
          </a:prstGeom>
          <a:noFill/>
          <a:ln>
            <a:noFill/>
          </a:ln>
        </p:spPr>
      </p:pic>
      <p:sp>
        <p:nvSpPr>
          <p:cNvPr id="55" name="Google Shape;55;p8"/>
          <p:cNvSpPr txBox="1">
            <a:spLocks noGrp="1"/>
          </p:cNvSpPr>
          <p:nvPr>
            <p:ph type="title"/>
          </p:nvPr>
        </p:nvSpPr>
        <p:spPr>
          <a:xfrm>
            <a:off x="1039100" y="780625"/>
            <a:ext cx="7065900" cy="6486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6" name="Google Shape;56;p8"/>
          <p:cNvSpPr txBox="1">
            <a:spLocks noGrp="1"/>
          </p:cNvSpPr>
          <p:nvPr>
            <p:ph type="body" idx="1"/>
          </p:nvPr>
        </p:nvSpPr>
        <p:spPr>
          <a:xfrm>
            <a:off x="1039100" y="1732675"/>
            <a:ext cx="2190000" cy="2660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7" name="Google Shape;57;p8"/>
          <p:cNvSpPr txBox="1">
            <a:spLocks noGrp="1"/>
          </p:cNvSpPr>
          <p:nvPr>
            <p:ph type="body" idx="2"/>
          </p:nvPr>
        </p:nvSpPr>
        <p:spPr>
          <a:xfrm>
            <a:off x="3445014" y="1732675"/>
            <a:ext cx="2190000" cy="2660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8" name="Google Shape;58;p8"/>
          <p:cNvSpPr txBox="1">
            <a:spLocks noGrp="1"/>
          </p:cNvSpPr>
          <p:nvPr>
            <p:ph type="body" idx="3"/>
          </p:nvPr>
        </p:nvSpPr>
        <p:spPr>
          <a:xfrm>
            <a:off x="5850929" y="1732675"/>
            <a:ext cx="2190000" cy="2660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9" name="Google Shape;59;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Orchids" type="blank">
  <p:cSld name="BLANK">
    <p:bg>
      <p:bgPr>
        <a:solidFill>
          <a:schemeClr val="accent2"/>
        </a:solidFill>
        <a:effectLst/>
      </p:bgPr>
    </p:bg>
    <p:spTree>
      <p:nvGrpSpPr>
        <p:cNvPr id="1" name="Shape 72"/>
        <p:cNvGrpSpPr/>
        <p:nvPr/>
      </p:nvGrpSpPr>
      <p:grpSpPr>
        <a:xfrm>
          <a:off x="0" y="0"/>
          <a:ext cx="0" cy="0"/>
          <a:chOff x="0" y="0"/>
          <a:chExt cx="0" cy="0"/>
        </a:xfrm>
      </p:grpSpPr>
      <p:sp>
        <p:nvSpPr>
          <p:cNvPr id="73" name="Google Shape;73;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pic>
        <p:nvPicPr>
          <p:cNvPr id="74" name="Google Shape;74;p11"/>
          <p:cNvPicPr preferRelativeResize="0"/>
          <p:nvPr/>
        </p:nvPicPr>
        <p:blipFill>
          <a:blip r:embed="rId2">
            <a:alphaModFix amt="25000"/>
          </a:blip>
          <a:stretch>
            <a:fillRect/>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39100" y="780625"/>
            <a:ext cx="7065900" cy="6486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2"/>
              </a:buClr>
              <a:buSzPts val="3600"/>
              <a:buFont typeface="Playfair Display"/>
              <a:buNone/>
              <a:defRPr sz="3600" b="1" i="1">
                <a:solidFill>
                  <a:schemeClr val="dk2"/>
                </a:solidFill>
                <a:latin typeface="Playfair Display"/>
                <a:ea typeface="Playfair Display"/>
                <a:cs typeface="Playfair Display"/>
                <a:sym typeface="Playfair Display"/>
              </a:defRPr>
            </a:lvl1pPr>
            <a:lvl2pPr lvl="1" rtl="0">
              <a:lnSpc>
                <a:spcPct val="90000"/>
              </a:lnSpc>
              <a:spcBef>
                <a:spcPts val="0"/>
              </a:spcBef>
              <a:spcAft>
                <a:spcPts val="0"/>
              </a:spcAft>
              <a:buClr>
                <a:schemeClr val="dk2"/>
              </a:buClr>
              <a:buSzPts val="3600"/>
              <a:buFont typeface="Playfair Display"/>
              <a:buNone/>
              <a:defRPr sz="3600" b="1" i="1">
                <a:solidFill>
                  <a:schemeClr val="dk2"/>
                </a:solidFill>
                <a:latin typeface="Playfair Display"/>
                <a:ea typeface="Playfair Display"/>
                <a:cs typeface="Playfair Display"/>
                <a:sym typeface="Playfair Display"/>
              </a:defRPr>
            </a:lvl2pPr>
            <a:lvl3pPr lvl="2" rtl="0">
              <a:lnSpc>
                <a:spcPct val="90000"/>
              </a:lnSpc>
              <a:spcBef>
                <a:spcPts val="0"/>
              </a:spcBef>
              <a:spcAft>
                <a:spcPts val="0"/>
              </a:spcAft>
              <a:buClr>
                <a:schemeClr val="dk2"/>
              </a:buClr>
              <a:buSzPts val="3600"/>
              <a:buFont typeface="Playfair Display"/>
              <a:buNone/>
              <a:defRPr sz="3600" b="1" i="1">
                <a:solidFill>
                  <a:schemeClr val="dk2"/>
                </a:solidFill>
                <a:latin typeface="Playfair Display"/>
                <a:ea typeface="Playfair Display"/>
                <a:cs typeface="Playfair Display"/>
                <a:sym typeface="Playfair Display"/>
              </a:defRPr>
            </a:lvl3pPr>
            <a:lvl4pPr lvl="3" rtl="0">
              <a:lnSpc>
                <a:spcPct val="90000"/>
              </a:lnSpc>
              <a:spcBef>
                <a:spcPts val="0"/>
              </a:spcBef>
              <a:spcAft>
                <a:spcPts val="0"/>
              </a:spcAft>
              <a:buClr>
                <a:schemeClr val="dk2"/>
              </a:buClr>
              <a:buSzPts val="3600"/>
              <a:buFont typeface="Playfair Display"/>
              <a:buNone/>
              <a:defRPr sz="3600" b="1" i="1">
                <a:solidFill>
                  <a:schemeClr val="dk2"/>
                </a:solidFill>
                <a:latin typeface="Playfair Display"/>
                <a:ea typeface="Playfair Display"/>
                <a:cs typeface="Playfair Display"/>
                <a:sym typeface="Playfair Display"/>
              </a:defRPr>
            </a:lvl4pPr>
            <a:lvl5pPr lvl="4" rtl="0">
              <a:lnSpc>
                <a:spcPct val="90000"/>
              </a:lnSpc>
              <a:spcBef>
                <a:spcPts val="0"/>
              </a:spcBef>
              <a:spcAft>
                <a:spcPts val="0"/>
              </a:spcAft>
              <a:buClr>
                <a:schemeClr val="dk2"/>
              </a:buClr>
              <a:buSzPts val="3600"/>
              <a:buFont typeface="Playfair Display"/>
              <a:buNone/>
              <a:defRPr sz="3600" b="1" i="1">
                <a:solidFill>
                  <a:schemeClr val="dk2"/>
                </a:solidFill>
                <a:latin typeface="Playfair Display"/>
                <a:ea typeface="Playfair Display"/>
                <a:cs typeface="Playfair Display"/>
                <a:sym typeface="Playfair Display"/>
              </a:defRPr>
            </a:lvl5pPr>
            <a:lvl6pPr lvl="5" rtl="0">
              <a:lnSpc>
                <a:spcPct val="90000"/>
              </a:lnSpc>
              <a:spcBef>
                <a:spcPts val="0"/>
              </a:spcBef>
              <a:spcAft>
                <a:spcPts val="0"/>
              </a:spcAft>
              <a:buClr>
                <a:schemeClr val="dk2"/>
              </a:buClr>
              <a:buSzPts val="3600"/>
              <a:buFont typeface="Playfair Display"/>
              <a:buNone/>
              <a:defRPr sz="3600" b="1" i="1">
                <a:solidFill>
                  <a:schemeClr val="dk2"/>
                </a:solidFill>
                <a:latin typeface="Playfair Display"/>
                <a:ea typeface="Playfair Display"/>
                <a:cs typeface="Playfair Display"/>
                <a:sym typeface="Playfair Display"/>
              </a:defRPr>
            </a:lvl6pPr>
            <a:lvl7pPr lvl="6" rtl="0">
              <a:lnSpc>
                <a:spcPct val="90000"/>
              </a:lnSpc>
              <a:spcBef>
                <a:spcPts val="0"/>
              </a:spcBef>
              <a:spcAft>
                <a:spcPts val="0"/>
              </a:spcAft>
              <a:buClr>
                <a:schemeClr val="dk2"/>
              </a:buClr>
              <a:buSzPts val="3600"/>
              <a:buFont typeface="Playfair Display"/>
              <a:buNone/>
              <a:defRPr sz="3600" b="1" i="1">
                <a:solidFill>
                  <a:schemeClr val="dk2"/>
                </a:solidFill>
                <a:latin typeface="Playfair Display"/>
                <a:ea typeface="Playfair Display"/>
                <a:cs typeface="Playfair Display"/>
                <a:sym typeface="Playfair Display"/>
              </a:defRPr>
            </a:lvl7pPr>
            <a:lvl8pPr lvl="7" rtl="0">
              <a:lnSpc>
                <a:spcPct val="90000"/>
              </a:lnSpc>
              <a:spcBef>
                <a:spcPts val="0"/>
              </a:spcBef>
              <a:spcAft>
                <a:spcPts val="0"/>
              </a:spcAft>
              <a:buClr>
                <a:schemeClr val="dk2"/>
              </a:buClr>
              <a:buSzPts val="3600"/>
              <a:buFont typeface="Playfair Display"/>
              <a:buNone/>
              <a:defRPr sz="3600" b="1" i="1">
                <a:solidFill>
                  <a:schemeClr val="dk2"/>
                </a:solidFill>
                <a:latin typeface="Playfair Display"/>
                <a:ea typeface="Playfair Display"/>
                <a:cs typeface="Playfair Display"/>
                <a:sym typeface="Playfair Display"/>
              </a:defRPr>
            </a:lvl8pPr>
            <a:lvl9pPr lvl="8" rtl="0">
              <a:lnSpc>
                <a:spcPct val="90000"/>
              </a:lnSpc>
              <a:spcBef>
                <a:spcPts val="0"/>
              </a:spcBef>
              <a:spcAft>
                <a:spcPts val="0"/>
              </a:spcAft>
              <a:buClr>
                <a:schemeClr val="dk2"/>
              </a:buClr>
              <a:buSzPts val="3600"/>
              <a:buFont typeface="Playfair Display"/>
              <a:buNone/>
              <a:defRPr sz="3600" b="1" i="1">
                <a:solidFill>
                  <a:schemeClr val="dk2"/>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1039100" y="1732675"/>
            <a:ext cx="7065900" cy="2418600"/>
          </a:xfrm>
          <a:prstGeom prst="rect">
            <a:avLst/>
          </a:prstGeom>
          <a:noFill/>
          <a:ln>
            <a:noFill/>
          </a:ln>
        </p:spPr>
        <p:txBody>
          <a:bodyPr spcFirstLastPara="1" wrap="square" lIns="0" tIns="0" rIns="0" bIns="0" anchor="t" anchorCtr="0">
            <a:noAutofit/>
          </a:bodyPr>
          <a:lstStyle>
            <a:lvl1pPr marL="457200" lvl="0" indent="-368300" rtl="0">
              <a:lnSpc>
                <a:spcPct val="115000"/>
              </a:lnSpc>
              <a:spcBef>
                <a:spcPts val="600"/>
              </a:spcBef>
              <a:spcAft>
                <a:spcPts val="0"/>
              </a:spcAft>
              <a:buClr>
                <a:schemeClr val="accent1"/>
              </a:buClr>
              <a:buSzPts val="2200"/>
              <a:buFont typeface="Raleway Thin"/>
              <a:buChar char="⬩"/>
              <a:defRPr sz="2200">
                <a:solidFill>
                  <a:schemeClr val="dk1"/>
                </a:solidFill>
                <a:latin typeface="Raleway Thin"/>
                <a:ea typeface="Raleway Thin"/>
                <a:cs typeface="Raleway Thin"/>
                <a:sym typeface="Raleway Thin"/>
              </a:defRPr>
            </a:lvl1pPr>
            <a:lvl2pPr marL="914400" lvl="1" indent="-368300" rtl="0">
              <a:lnSpc>
                <a:spcPct val="115000"/>
              </a:lnSpc>
              <a:spcBef>
                <a:spcPts val="0"/>
              </a:spcBef>
              <a:spcAft>
                <a:spcPts val="0"/>
              </a:spcAft>
              <a:buClr>
                <a:schemeClr val="accent1"/>
              </a:buClr>
              <a:buSzPts val="2200"/>
              <a:buFont typeface="Raleway Thin"/>
              <a:buChar char="▫"/>
              <a:defRPr sz="2200">
                <a:solidFill>
                  <a:schemeClr val="dk1"/>
                </a:solidFill>
                <a:latin typeface="Raleway Thin"/>
                <a:ea typeface="Raleway Thin"/>
                <a:cs typeface="Raleway Thin"/>
                <a:sym typeface="Raleway Thin"/>
              </a:defRPr>
            </a:lvl2pPr>
            <a:lvl3pPr marL="1371600" lvl="2" indent="-368300" rtl="0">
              <a:lnSpc>
                <a:spcPct val="115000"/>
              </a:lnSpc>
              <a:spcBef>
                <a:spcPts val="0"/>
              </a:spcBef>
              <a:spcAft>
                <a:spcPts val="0"/>
              </a:spcAft>
              <a:buClr>
                <a:schemeClr val="accent1"/>
              </a:buClr>
              <a:buSzPts val="2200"/>
              <a:buFont typeface="Raleway Thin"/>
              <a:buChar char="▫"/>
              <a:defRPr sz="2200">
                <a:solidFill>
                  <a:schemeClr val="dk1"/>
                </a:solidFill>
                <a:latin typeface="Raleway Thin"/>
                <a:ea typeface="Raleway Thin"/>
                <a:cs typeface="Raleway Thin"/>
                <a:sym typeface="Raleway Thin"/>
              </a:defRPr>
            </a:lvl3pPr>
            <a:lvl4pPr marL="1828800" lvl="3" indent="-368300" rtl="0">
              <a:lnSpc>
                <a:spcPct val="115000"/>
              </a:lnSpc>
              <a:spcBef>
                <a:spcPts val="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4pPr>
            <a:lvl5pPr marL="2286000" lvl="4" indent="-368300" rtl="0">
              <a:lnSpc>
                <a:spcPct val="115000"/>
              </a:lnSpc>
              <a:spcBef>
                <a:spcPts val="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5pPr>
            <a:lvl6pPr marL="2743200" lvl="5" indent="-368300" rtl="0">
              <a:lnSpc>
                <a:spcPct val="115000"/>
              </a:lnSpc>
              <a:spcBef>
                <a:spcPts val="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6pPr>
            <a:lvl7pPr marL="3200400" lvl="6" indent="-368300" rtl="0">
              <a:lnSpc>
                <a:spcPct val="115000"/>
              </a:lnSpc>
              <a:spcBef>
                <a:spcPts val="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7pPr>
            <a:lvl8pPr marL="3657600" lvl="7" indent="-368300" rtl="0">
              <a:lnSpc>
                <a:spcPct val="115000"/>
              </a:lnSpc>
              <a:spcBef>
                <a:spcPts val="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8pPr>
            <a:lvl9pPr marL="4114800" lvl="8" indent="-368300" rtl="0">
              <a:lnSpc>
                <a:spcPct val="115000"/>
              </a:lnSpc>
              <a:spcBef>
                <a:spcPts val="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accent1"/>
                </a:solidFill>
                <a:latin typeface="Playfair Display"/>
                <a:ea typeface="Playfair Display"/>
                <a:cs typeface="Playfair Display"/>
                <a:sym typeface="Playfair Display"/>
              </a:defRPr>
            </a:lvl1pPr>
            <a:lvl2pPr lvl="1" algn="r" rtl="0">
              <a:buNone/>
              <a:defRPr sz="1300">
                <a:solidFill>
                  <a:schemeClr val="accent1"/>
                </a:solidFill>
                <a:latin typeface="Playfair Display"/>
                <a:ea typeface="Playfair Display"/>
                <a:cs typeface="Playfair Display"/>
                <a:sym typeface="Playfair Display"/>
              </a:defRPr>
            </a:lvl2pPr>
            <a:lvl3pPr lvl="2" algn="r" rtl="0">
              <a:buNone/>
              <a:defRPr sz="1300">
                <a:solidFill>
                  <a:schemeClr val="accent1"/>
                </a:solidFill>
                <a:latin typeface="Playfair Display"/>
                <a:ea typeface="Playfair Display"/>
                <a:cs typeface="Playfair Display"/>
                <a:sym typeface="Playfair Display"/>
              </a:defRPr>
            </a:lvl3pPr>
            <a:lvl4pPr lvl="3" algn="r" rtl="0">
              <a:buNone/>
              <a:defRPr sz="1300">
                <a:solidFill>
                  <a:schemeClr val="accent1"/>
                </a:solidFill>
                <a:latin typeface="Playfair Display"/>
                <a:ea typeface="Playfair Display"/>
                <a:cs typeface="Playfair Display"/>
                <a:sym typeface="Playfair Display"/>
              </a:defRPr>
            </a:lvl4pPr>
            <a:lvl5pPr lvl="4" algn="r" rtl="0">
              <a:buNone/>
              <a:defRPr sz="1300">
                <a:solidFill>
                  <a:schemeClr val="accent1"/>
                </a:solidFill>
                <a:latin typeface="Playfair Display"/>
                <a:ea typeface="Playfair Display"/>
                <a:cs typeface="Playfair Display"/>
                <a:sym typeface="Playfair Display"/>
              </a:defRPr>
            </a:lvl5pPr>
            <a:lvl6pPr lvl="5" algn="r" rtl="0">
              <a:buNone/>
              <a:defRPr sz="1300">
                <a:solidFill>
                  <a:schemeClr val="accent1"/>
                </a:solidFill>
                <a:latin typeface="Playfair Display"/>
                <a:ea typeface="Playfair Display"/>
                <a:cs typeface="Playfair Display"/>
                <a:sym typeface="Playfair Display"/>
              </a:defRPr>
            </a:lvl6pPr>
            <a:lvl7pPr lvl="6" algn="r" rtl="0">
              <a:buNone/>
              <a:defRPr sz="1300">
                <a:solidFill>
                  <a:schemeClr val="accent1"/>
                </a:solidFill>
                <a:latin typeface="Playfair Display"/>
                <a:ea typeface="Playfair Display"/>
                <a:cs typeface="Playfair Display"/>
                <a:sym typeface="Playfair Display"/>
              </a:defRPr>
            </a:lvl7pPr>
            <a:lvl8pPr lvl="7" algn="r" rtl="0">
              <a:buNone/>
              <a:defRPr sz="1300">
                <a:solidFill>
                  <a:schemeClr val="accent1"/>
                </a:solidFill>
                <a:latin typeface="Playfair Display"/>
                <a:ea typeface="Playfair Display"/>
                <a:cs typeface="Playfair Display"/>
                <a:sym typeface="Playfair Display"/>
              </a:defRPr>
            </a:lvl8pPr>
            <a:lvl9pPr lvl="8" algn="r" rtl="0">
              <a:buNone/>
              <a:defRPr sz="1300">
                <a:solidFill>
                  <a:schemeClr val="accent1"/>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microsoft.com/office/2007/relationships/hdphoto" Target="../media/hdphoto9.wdp"/><Relationship Id="rId5" Type="http://schemas.openxmlformats.org/officeDocument/2006/relationships/image" Target="../media/image28.png"/><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6.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ctrTitle"/>
          </p:nvPr>
        </p:nvSpPr>
        <p:spPr>
          <a:xfrm>
            <a:off x="1039050" y="1672295"/>
            <a:ext cx="7065900" cy="1159800"/>
          </a:xfrm>
          <a:prstGeom prst="rect">
            <a:avLst/>
          </a:prstGeom>
        </p:spPr>
        <p:txBody>
          <a:bodyPr spcFirstLastPara="1" wrap="square" lIns="0" tIns="0" rIns="0" bIns="0" anchor="ctr" anchorCtr="0">
            <a:noAutofit/>
          </a:bodyPr>
          <a:lstStyle/>
          <a:p>
            <a:r>
              <a:rPr lang="es-EC" sz="2000" dirty="0">
                <a:latin typeface="+mn-lt"/>
                <a:ea typeface="Calibri" panose="020F0502020204030204" pitchFamily="34" charset="0"/>
                <a:cs typeface="Times New Roman" panose="02020603050405020304" pitchFamily="18" charset="0"/>
              </a:rPr>
              <a:t>“</a:t>
            </a:r>
            <a:r>
              <a:rPr lang="es-EC" sz="2000" dirty="0">
                <a:solidFill>
                  <a:schemeClr val="accent2">
                    <a:lumMod val="50000"/>
                  </a:schemeClr>
                </a:solidFill>
                <a:latin typeface="+mn-lt"/>
                <a:ea typeface="Calibri" panose="020F0502020204030204" pitchFamily="34" charset="0"/>
                <a:cs typeface="Times New Roman" panose="02020603050405020304" pitchFamily="18" charset="0"/>
              </a:rPr>
              <a:t>EVALUACIÓN DEL RIESGO ERGONÓMICO POR POSTURAS FORZADAS EN EL ÁREA DE FISIOTERAPIA DEL HOSPITAL DE ESPECIALIDADES CARLOS ANDRADE MARÍN</a:t>
            </a:r>
            <a:r>
              <a:rPr lang="es-EC" sz="1800" dirty="0">
                <a:solidFill>
                  <a:schemeClr val="accent2">
                    <a:lumMod val="50000"/>
                  </a:schemeClr>
                </a:solidFill>
                <a:latin typeface="+mn-lt"/>
                <a:ea typeface="Calibri" panose="020F0502020204030204" pitchFamily="34" charset="0"/>
                <a:cs typeface="Times New Roman" panose="02020603050405020304" pitchFamily="18" charset="0"/>
              </a:rPr>
              <a:t>”</a:t>
            </a:r>
          </a:p>
        </p:txBody>
      </p:sp>
      <p:pic>
        <p:nvPicPr>
          <p:cNvPr id="4" name="Imagen 3">
            <a:extLst>
              <a:ext uri="{FF2B5EF4-FFF2-40B4-BE49-F238E27FC236}">
                <a16:creationId xmlns:a16="http://schemas.microsoft.com/office/drawing/2014/main" id="{1F179F6F-1B7C-CD45-9686-EBEC069DDF09}"/>
              </a:ext>
            </a:extLst>
          </p:cNvPr>
          <p:cNvPicPr>
            <a:picLocks noChangeAspect="1"/>
          </p:cNvPicPr>
          <p:nvPr/>
        </p:nvPicPr>
        <p:blipFill rotWithShape="1">
          <a:blip r:embed="rId3"/>
          <a:srcRect l="1" r="66269"/>
          <a:stretch/>
        </p:blipFill>
        <p:spPr>
          <a:xfrm>
            <a:off x="0" y="0"/>
            <a:ext cx="1509824" cy="1251686"/>
          </a:xfrm>
          <a:prstGeom prst="rect">
            <a:avLst/>
          </a:prstGeom>
        </p:spPr>
      </p:pic>
      <p:sp>
        <p:nvSpPr>
          <p:cNvPr id="6" name="Google Shape;89;p15">
            <a:extLst>
              <a:ext uri="{FF2B5EF4-FFF2-40B4-BE49-F238E27FC236}">
                <a16:creationId xmlns:a16="http://schemas.microsoft.com/office/drawing/2014/main" id="{FE3390FB-C3AD-7347-848E-D649BF6D9199}"/>
              </a:ext>
            </a:extLst>
          </p:cNvPr>
          <p:cNvSpPr txBox="1">
            <a:spLocks/>
          </p:cNvSpPr>
          <p:nvPr/>
        </p:nvSpPr>
        <p:spPr>
          <a:xfrm>
            <a:off x="1039050" y="356324"/>
            <a:ext cx="7065900" cy="1159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6000"/>
              <a:buFont typeface="Playfair Display"/>
              <a:buNone/>
              <a:defRPr sz="6000" b="1" i="1" u="none" strike="noStrike" cap="none">
                <a:solidFill>
                  <a:schemeClr val="dk2"/>
                </a:solidFill>
                <a:latin typeface="Playfair Display"/>
                <a:ea typeface="Playfair Display"/>
                <a:cs typeface="Playfair Display"/>
                <a:sym typeface="Playfair Display"/>
              </a:defRPr>
            </a:lvl1pPr>
            <a:lvl2pPr marR="0" lvl="1" algn="ctr" rtl="0">
              <a:lnSpc>
                <a:spcPct val="90000"/>
              </a:lnSpc>
              <a:spcBef>
                <a:spcPts val="0"/>
              </a:spcBef>
              <a:spcAft>
                <a:spcPts val="0"/>
              </a:spcAft>
              <a:buClr>
                <a:schemeClr val="dk2"/>
              </a:buClr>
              <a:buSzPts val="6000"/>
              <a:buFont typeface="Playfair Display"/>
              <a:buNone/>
              <a:defRPr sz="6000" b="1" i="1" u="none" strike="noStrike" cap="none">
                <a:solidFill>
                  <a:schemeClr val="dk2"/>
                </a:solidFill>
                <a:latin typeface="Playfair Display"/>
                <a:ea typeface="Playfair Display"/>
                <a:cs typeface="Playfair Display"/>
                <a:sym typeface="Playfair Display"/>
              </a:defRPr>
            </a:lvl2pPr>
            <a:lvl3pPr marR="0" lvl="2" algn="ctr" rtl="0">
              <a:lnSpc>
                <a:spcPct val="90000"/>
              </a:lnSpc>
              <a:spcBef>
                <a:spcPts val="0"/>
              </a:spcBef>
              <a:spcAft>
                <a:spcPts val="0"/>
              </a:spcAft>
              <a:buClr>
                <a:schemeClr val="dk2"/>
              </a:buClr>
              <a:buSzPts val="6000"/>
              <a:buFont typeface="Playfair Display"/>
              <a:buNone/>
              <a:defRPr sz="6000" b="1" i="1" u="none" strike="noStrike" cap="none">
                <a:solidFill>
                  <a:schemeClr val="dk2"/>
                </a:solidFill>
                <a:latin typeface="Playfair Display"/>
                <a:ea typeface="Playfair Display"/>
                <a:cs typeface="Playfair Display"/>
                <a:sym typeface="Playfair Display"/>
              </a:defRPr>
            </a:lvl3pPr>
            <a:lvl4pPr marR="0" lvl="3" algn="ctr" rtl="0">
              <a:lnSpc>
                <a:spcPct val="90000"/>
              </a:lnSpc>
              <a:spcBef>
                <a:spcPts val="0"/>
              </a:spcBef>
              <a:spcAft>
                <a:spcPts val="0"/>
              </a:spcAft>
              <a:buClr>
                <a:schemeClr val="dk2"/>
              </a:buClr>
              <a:buSzPts val="6000"/>
              <a:buFont typeface="Playfair Display"/>
              <a:buNone/>
              <a:defRPr sz="6000" b="1" i="1" u="none" strike="noStrike" cap="none">
                <a:solidFill>
                  <a:schemeClr val="dk2"/>
                </a:solidFill>
                <a:latin typeface="Playfair Display"/>
                <a:ea typeface="Playfair Display"/>
                <a:cs typeface="Playfair Display"/>
                <a:sym typeface="Playfair Display"/>
              </a:defRPr>
            </a:lvl4pPr>
            <a:lvl5pPr marR="0" lvl="4" algn="ctr" rtl="0">
              <a:lnSpc>
                <a:spcPct val="90000"/>
              </a:lnSpc>
              <a:spcBef>
                <a:spcPts val="0"/>
              </a:spcBef>
              <a:spcAft>
                <a:spcPts val="0"/>
              </a:spcAft>
              <a:buClr>
                <a:schemeClr val="dk2"/>
              </a:buClr>
              <a:buSzPts val="6000"/>
              <a:buFont typeface="Playfair Display"/>
              <a:buNone/>
              <a:defRPr sz="6000" b="1" i="1" u="none" strike="noStrike" cap="none">
                <a:solidFill>
                  <a:schemeClr val="dk2"/>
                </a:solidFill>
                <a:latin typeface="Playfair Display"/>
                <a:ea typeface="Playfair Display"/>
                <a:cs typeface="Playfair Display"/>
                <a:sym typeface="Playfair Display"/>
              </a:defRPr>
            </a:lvl5pPr>
            <a:lvl6pPr marR="0" lvl="5" algn="ctr" rtl="0">
              <a:lnSpc>
                <a:spcPct val="90000"/>
              </a:lnSpc>
              <a:spcBef>
                <a:spcPts val="0"/>
              </a:spcBef>
              <a:spcAft>
                <a:spcPts val="0"/>
              </a:spcAft>
              <a:buClr>
                <a:schemeClr val="dk2"/>
              </a:buClr>
              <a:buSzPts val="6000"/>
              <a:buFont typeface="Playfair Display"/>
              <a:buNone/>
              <a:defRPr sz="6000" b="1" i="1" u="none" strike="noStrike" cap="none">
                <a:solidFill>
                  <a:schemeClr val="dk2"/>
                </a:solidFill>
                <a:latin typeface="Playfair Display"/>
                <a:ea typeface="Playfair Display"/>
                <a:cs typeface="Playfair Display"/>
                <a:sym typeface="Playfair Display"/>
              </a:defRPr>
            </a:lvl6pPr>
            <a:lvl7pPr marR="0" lvl="6" algn="ctr" rtl="0">
              <a:lnSpc>
                <a:spcPct val="90000"/>
              </a:lnSpc>
              <a:spcBef>
                <a:spcPts val="0"/>
              </a:spcBef>
              <a:spcAft>
                <a:spcPts val="0"/>
              </a:spcAft>
              <a:buClr>
                <a:schemeClr val="dk2"/>
              </a:buClr>
              <a:buSzPts val="6000"/>
              <a:buFont typeface="Playfair Display"/>
              <a:buNone/>
              <a:defRPr sz="6000" b="1" i="1" u="none" strike="noStrike" cap="none">
                <a:solidFill>
                  <a:schemeClr val="dk2"/>
                </a:solidFill>
                <a:latin typeface="Playfair Display"/>
                <a:ea typeface="Playfair Display"/>
                <a:cs typeface="Playfair Display"/>
                <a:sym typeface="Playfair Display"/>
              </a:defRPr>
            </a:lvl7pPr>
            <a:lvl8pPr marR="0" lvl="7" algn="ctr" rtl="0">
              <a:lnSpc>
                <a:spcPct val="90000"/>
              </a:lnSpc>
              <a:spcBef>
                <a:spcPts val="0"/>
              </a:spcBef>
              <a:spcAft>
                <a:spcPts val="0"/>
              </a:spcAft>
              <a:buClr>
                <a:schemeClr val="dk2"/>
              </a:buClr>
              <a:buSzPts val="6000"/>
              <a:buFont typeface="Playfair Display"/>
              <a:buNone/>
              <a:defRPr sz="6000" b="1" i="1" u="none" strike="noStrike" cap="none">
                <a:solidFill>
                  <a:schemeClr val="dk2"/>
                </a:solidFill>
                <a:latin typeface="Playfair Display"/>
                <a:ea typeface="Playfair Display"/>
                <a:cs typeface="Playfair Display"/>
                <a:sym typeface="Playfair Display"/>
              </a:defRPr>
            </a:lvl8pPr>
            <a:lvl9pPr marR="0" lvl="8" algn="ctr" rtl="0">
              <a:lnSpc>
                <a:spcPct val="90000"/>
              </a:lnSpc>
              <a:spcBef>
                <a:spcPts val="0"/>
              </a:spcBef>
              <a:spcAft>
                <a:spcPts val="0"/>
              </a:spcAft>
              <a:buClr>
                <a:schemeClr val="dk2"/>
              </a:buClr>
              <a:buSzPts val="6000"/>
              <a:buFont typeface="Playfair Display"/>
              <a:buNone/>
              <a:defRPr sz="6000" b="1" i="1" u="none" strike="noStrike" cap="none">
                <a:solidFill>
                  <a:schemeClr val="dk2"/>
                </a:solidFill>
                <a:latin typeface="Playfair Display"/>
                <a:ea typeface="Playfair Display"/>
                <a:cs typeface="Playfair Display"/>
                <a:sym typeface="Playfair Display"/>
              </a:defRPr>
            </a:lvl9pPr>
          </a:lstStyle>
          <a:p>
            <a:r>
              <a:rPr lang="es-MX" sz="2000" dirty="0">
                <a:solidFill>
                  <a:schemeClr val="accent2">
                    <a:lumMod val="50000"/>
                  </a:schemeClr>
                </a:solidFill>
                <a:latin typeface="+mn-lt"/>
              </a:rPr>
              <a:t>UNIVERSIDAD INTERNACIONAL SEK </a:t>
            </a:r>
          </a:p>
          <a:p>
            <a:r>
              <a:rPr lang="es-MX" sz="2000" dirty="0">
                <a:solidFill>
                  <a:schemeClr val="accent2">
                    <a:lumMod val="50000"/>
                  </a:schemeClr>
                </a:solidFill>
                <a:latin typeface="+mn-lt"/>
              </a:rPr>
              <a:t>MAESTRÍA EN ERGONOMÍA LABORAL</a:t>
            </a:r>
            <a:endParaRPr lang="es-EC" sz="2000" dirty="0">
              <a:solidFill>
                <a:schemeClr val="accent2">
                  <a:lumMod val="50000"/>
                </a:schemeClr>
              </a:solidFill>
              <a:latin typeface="+mn-lt"/>
            </a:endParaRPr>
          </a:p>
        </p:txBody>
      </p:sp>
      <p:sp>
        <p:nvSpPr>
          <p:cNvPr id="8" name="Google Shape;89;p15">
            <a:extLst>
              <a:ext uri="{FF2B5EF4-FFF2-40B4-BE49-F238E27FC236}">
                <a16:creationId xmlns:a16="http://schemas.microsoft.com/office/drawing/2014/main" id="{D88B4C1E-2315-AE47-97A1-93D1E67F41BA}"/>
              </a:ext>
            </a:extLst>
          </p:cNvPr>
          <p:cNvSpPr txBox="1">
            <a:spLocks/>
          </p:cNvSpPr>
          <p:nvPr/>
        </p:nvSpPr>
        <p:spPr>
          <a:xfrm>
            <a:off x="1039050" y="3360970"/>
            <a:ext cx="7065900" cy="1159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6000"/>
              <a:buFont typeface="Playfair Display"/>
              <a:buNone/>
              <a:defRPr sz="6000" b="1" i="1" u="none" strike="noStrike" cap="none">
                <a:solidFill>
                  <a:schemeClr val="dk2"/>
                </a:solidFill>
                <a:latin typeface="Playfair Display"/>
                <a:ea typeface="Playfair Display"/>
                <a:cs typeface="Playfair Display"/>
                <a:sym typeface="Playfair Display"/>
              </a:defRPr>
            </a:lvl1pPr>
            <a:lvl2pPr marR="0" lvl="1" algn="ctr" rtl="0">
              <a:lnSpc>
                <a:spcPct val="90000"/>
              </a:lnSpc>
              <a:spcBef>
                <a:spcPts val="0"/>
              </a:spcBef>
              <a:spcAft>
                <a:spcPts val="0"/>
              </a:spcAft>
              <a:buClr>
                <a:schemeClr val="dk2"/>
              </a:buClr>
              <a:buSzPts val="6000"/>
              <a:buFont typeface="Playfair Display"/>
              <a:buNone/>
              <a:defRPr sz="6000" b="1" i="1" u="none" strike="noStrike" cap="none">
                <a:solidFill>
                  <a:schemeClr val="dk2"/>
                </a:solidFill>
                <a:latin typeface="Playfair Display"/>
                <a:ea typeface="Playfair Display"/>
                <a:cs typeface="Playfair Display"/>
                <a:sym typeface="Playfair Display"/>
              </a:defRPr>
            </a:lvl2pPr>
            <a:lvl3pPr marR="0" lvl="2" algn="ctr" rtl="0">
              <a:lnSpc>
                <a:spcPct val="90000"/>
              </a:lnSpc>
              <a:spcBef>
                <a:spcPts val="0"/>
              </a:spcBef>
              <a:spcAft>
                <a:spcPts val="0"/>
              </a:spcAft>
              <a:buClr>
                <a:schemeClr val="dk2"/>
              </a:buClr>
              <a:buSzPts val="6000"/>
              <a:buFont typeface="Playfair Display"/>
              <a:buNone/>
              <a:defRPr sz="6000" b="1" i="1" u="none" strike="noStrike" cap="none">
                <a:solidFill>
                  <a:schemeClr val="dk2"/>
                </a:solidFill>
                <a:latin typeface="Playfair Display"/>
                <a:ea typeface="Playfair Display"/>
                <a:cs typeface="Playfair Display"/>
                <a:sym typeface="Playfair Display"/>
              </a:defRPr>
            </a:lvl3pPr>
            <a:lvl4pPr marR="0" lvl="3" algn="ctr" rtl="0">
              <a:lnSpc>
                <a:spcPct val="90000"/>
              </a:lnSpc>
              <a:spcBef>
                <a:spcPts val="0"/>
              </a:spcBef>
              <a:spcAft>
                <a:spcPts val="0"/>
              </a:spcAft>
              <a:buClr>
                <a:schemeClr val="dk2"/>
              </a:buClr>
              <a:buSzPts val="6000"/>
              <a:buFont typeface="Playfair Display"/>
              <a:buNone/>
              <a:defRPr sz="6000" b="1" i="1" u="none" strike="noStrike" cap="none">
                <a:solidFill>
                  <a:schemeClr val="dk2"/>
                </a:solidFill>
                <a:latin typeface="Playfair Display"/>
                <a:ea typeface="Playfair Display"/>
                <a:cs typeface="Playfair Display"/>
                <a:sym typeface="Playfair Display"/>
              </a:defRPr>
            </a:lvl4pPr>
            <a:lvl5pPr marR="0" lvl="4" algn="ctr" rtl="0">
              <a:lnSpc>
                <a:spcPct val="90000"/>
              </a:lnSpc>
              <a:spcBef>
                <a:spcPts val="0"/>
              </a:spcBef>
              <a:spcAft>
                <a:spcPts val="0"/>
              </a:spcAft>
              <a:buClr>
                <a:schemeClr val="dk2"/>
              </a:buClr>
              <a:buSzPts val="6000"/>
              <a:buFont typeface="Playfair Display"/>
              <a:buNone/>
              <a:defRPr sz="6000" b="1" i="1" u="none" strike="noStrike" cap="none">
                <a:solidFill>
                  <a:schemeClr val="dk2"/>
                </a:solidFill>
                <a:latin typeface="Playfair Display"/>
                <a:ea typeface="Playfair Display"/>
                <a:cs typeface="Playfair Display"/>
                <a:sym typeface="Playfair Display"/>
              </a:defRPr>
            </a:lvl5pPr>
            <a:lvl6pPr marR="0" lvl="5" algn="ctr" rtl="0">
              <a:lnSpc>
                <a:spcPct val="90000"/>
              </a:lnSpc>
              <a:spcBef>
                <a:spcPts val="0"/>
              </a:spcBef>
              <a:spcAft>
                <a:spcPts val="0"/>
              </a:spcAft>
              <a:buClr>
                <a:schemeClr val="dk2"/>
              </a:buClr>
              <a:buSzPts val="6000"/>
              <a:buFont typeface="Playfair Display"/>
              <a:buNone/>
              <a:defRPr sz="6000" b="1" i="1" u="none" strike="noStrike" cap="none">
                <a:solidFill>
                  <a:schemeClr val="dk2"/>
                </a:solidFill>
                <a:latin typeface="Playfair Display"/>
                <a:ea typeface="Playfair Display"/>
                <a:cs typeface="Playfair Display"/>
                <a:sym typeface="Playfair Display"/>
              </a:defRPr>
            </a:lvl6pPr>
            <a:lvl7pPr marR="0" lvl="6" algn="ctr" rtl="0">
              <a:lnSpc>
                <a:spcPct val="90000"/>
              </a:lnSpc>
              <a:spcBef>
                <a:spcPts val="0"/>
              </a:spcBef>
              <a:spcAft>
                <a:spcPts val="0"/>
              </a:spcAft>
              <a:buClr>
                <a:schemeClr val="dk2"/>
              </a:buClr>
              <a:buSzPts val="6000"/>
              <a:buFont typeface="Playfair Display"/>
              <a:buNone/>
              <a:defRPr sz="6000" b="1" i="1" u="none" strike="noStrike" cap="none">
                <a:solidFill>
                  <a:schemeClr val="dk2"/>
                </a:solidFill>
                <a:latin typeface="Playfair Display"/>
                <a:ea typeface="Playfair Display"/>
                <a:cs typeface="Playfair Display"/>
                <a:sym typeface="Playfair Display"/>
              </a:defRPr>
            </a:lvl7pPr>
            <a:lvl8pPr marR="0" lvl="7" algn="ctr" rtl="0">
              <a:lnSpc>
                <a:spcPct val="90000"/>
              </a:lnSpc>
              <a:spcBef>
                <a:spcPts val="0"/>
              </a:spcBef>
              <a:spcAft>
                <a:spcPts val="0"/>
              </a:spcAft>
              <a:buClr>
                <a:schemeClr val="dk2"/>
              </a:buClr>
              <a:buSzPts val="6000"/>
              <a:buFont typeface="Playfair Display"/>
              <a:buNone/>
              <a:defRPr sz="6000" b="1" i="1" u="none" strike="noStrike" cap="none">
                <a:solidFill>
                  <a:schemeClr val="dk2"/>
                </a:solidFill>
                <a:latin typeface="Playfair Display"/>
                <a:ea typeface="Playfair Display"/>
                <a:cs typeface="Playfair Display"/>
                <a:sym typeface="Playfair Display"/>
              </a:defRPr>
            </a:lvl8pPr>
            <a:lvl9pPr marR="0" lvl="8" algn="ctr" rtl="0">
              <a:lnSpc>
                <a:spcPct val="90000"/>
              </a:lnSpc>
              <a:spcBef>
                <a:spcPts val="0"/>
              </a:spcBef>
              <a:spcAft>
                <a:spcPts val="0"/>
              </a:spcAft>
              <a:buClr>
                <a:schemeClr val="dk2"/>
              </a:buClr>
              <a:buSzPts val="6000"/>
              <a:buFont typeface="Playfair Display"/>
              <a:buNone/>
              <a:defRPr sz="6000" b="1" i="1" u="none" strike="noStrike" cap="none">
                <a:solidFill>
                  <a:schemeClr val="dk2"/>
                </a:solidFill>
                <a:latin typeface="Playfair Display"/>
                <a:ea typeface="Playfair Display"/>
                <a:cs typeface="Playfair Display"/>
                <a:sym typeface="Playfair Display"/>
              </a:defRPr>
            </a:lvl9pPr>
          </a:lstStyle>
          <a:p>
            <a:r>
              <a:rPr lang="es-MX" sz="1800" dirty="0">
                <a:solidFill>
                  <a:schemeClr val="accent2">
                    <a:lumMod val="50000"/>
                  </a:schemeClr>
                </a:solidFill>
                <a:latin typeface="+mn-lt"/>
              </a:rPr>
              <a:t>AUTOR: DRA. XIMENA ELIZABETH MORALES CARRERA</a:t>
            </a:r>
          </a:p>
          <a:p>
            <a:r>
              <a:rPr lang="es-MX" sz="1800" dirty="0">
                <a:solidFill>
                  <a:schemeClr val="accent2">
                    <a:lumMod val="50000"/>
                  </a:schemeClr>
                </a:solidFill>
                <a:latin typeface="+mn-lt"/>
              </a:rPr>
              <a:t> </a:t>
            </a:r>
          </a:p>
          <a:p>
            <a:r>
              <a:rPr lang="es-MX" sz="1800" dirty="0">
                <a:solidFill>
                  <a:schemeClr val="accent2">
                    <a:lumMod val="50000"/>
                  </a:schemeClr>
                </a:solidFill>
                <a:latin typeface="+mn-lt"/>
              </a:rPr>
              <a:t>DIRECTOR: ING. ESTEBAN CARRERA ALVAREZ</a:t>
            </a:r>
          </a:p>
          <a:p>
            <a:endParaRPr lang="es-MX" sz="1800" dirty="0">
              <a:solidFill>
                <a:schemeClr val="accent2">
                  <a:lumMod val="50000"/>
                </a:schemeClr>
              </a:solidFill>
              <a:latin typeface="+mn-lt"/>
            </a:endParaRPr>
          </a:p>
          <a:p>
            <a:r>
              <a:rPr lang="es-MX" sz="1800" dirty="0">
                <a:solidFill>
                  <a:schemeClr val="accent2">
                    <a:lumMod val="50000"/>
                  </a:schemeClr>
                </a:solidFill>
                <a:latin typeface="+mn-lt"/>
              </a:rPr>
              <a:t>FEBRERO 2021</a:t>
            </a:r>
            <a:endParaRPr lang="es-EC" sz="1800" dirty="0">
              <a:solidFill>
                <a:schemeClr val="accent2">
                  <a:lumMod val="50000"/>
                </a:schemeClr>
              </a:solidFill>
              <a:latin typeface="+mn-lt"/>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body" idx="1"/>
          </p:nvPr>
        </p:nvSpPr>
        <p:spPr>
          <a:xfrm>
            <a:off x="775279" y="842953"/>
            <a:ext cx="7287265" cy="467100"/>
          </a:xfrm>
          <a:prstGeom prst="rect">
            <a:avLst/>
          </a:prstGeom>
        </p:spPr>
        <p:txBody>
          <a:bodyPr spcFirstLastPara="1" wrap="square" lIns="0" tIns="0" rIns="0" bIns="0" anchor="ctr" anchorCtr="0">
            <a:noAutofit/>
          </a:bodyPr>
          <a:lstStyle/>
          <a:p>
            <a:pPr marL="0" lvl="0" indent="0">
              <a:buNone/>
            </a:pPr>
            <a:r>
              <a:rPr lang="es-ES_tradnl" sz="1200" i="0" dirty="0">
                <a:solidFill>
                  <a:schemeClr val="accent4">
                    <a:lumMod val="10000"/>
                  </a:schemeClr>
                </a:solidFill>
                <a:latin typeface="+mn-lt"/>
                <a:ea typeface="SimSun" panose="02010600030101010101" pitchFamily="2" charset="-122"/>
              </a:rPr>
              <a:t>-Molestias algún momento de su vida y control médico de las molestias según los segmentos corporales con mayor incidencia.</a:t>
            </a:r>
            <a:br>
              <a:rPr lang="es-EC" sz="1200" i="0" dirty="0">
                <a:solidFill>
                  <a:schemeClr val="accent4">
                    <a:lumMod val="10000"/>
                  </a:schemeClr>
                </a:solidFill>
                <a:latin typeface="+mn-lt"/>
                <a:ea typeface="SimSun" panose="02010600030101010101" pitchFamily="2" charset="-122"/>
              </a:rPr>
            </a:br>
            <a:r>
              <a:rPr lang="es-ES_tradnl" sz="1200" i="0" dirty="0">
                <a:solidFill>
                  <a:schemeClr val="accent4">
                    <a:lumMod val="10000"/>
                  </a:schemeClr>
                </a:solidFill>
                <a:latin typeface="+mn-lt"/>
                <a:ea typeface="SimSun" panose="02010600030101010101" pitchFamily="2" charset="-122"/>
              </a:rPr>
              <a:t> </a:t>
            </a:r>
            <a:br>
              <a:rPr lang="es-EC" sz="1200" i="0" dirty="0">
                <a:solidFill>
                  <a:schemeClr val="accent4">
                    <a:lumMod val="10000"/>
                  </a:schemeClr>
                </a:solidFill>
                <a:latin typeface="+mn-lt"/>
                <a:ea typeface="SimSun" panose="02010600030101010101" pitchFamily="2" charset="-122"/>
              </a:rPr>
            </a:br>
            <a:endParaRPr sz="1200" i="0" dirty="0">
              <a:solidFill>
                <a:schemeClr val="accent4">
                  <a:lumMod val="10000"/>
                </a:schemeClr>
              </a:solidFill>
              <a:latin typeface="+mn-lt"/>
            </a:endParaRPr>
          </a:p>
        </p:txBody>
      </p:sp>
      <p:sp>
        <p:nvSpPr>
          <p:cNvPr id="118" name="Google Shape;118;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graphicFrame>
        <p:nvGraphicFramePr>
          <p:cNvPr id="2" name="1 Tabla"/>
          <p:cNvGraphicFramePr>
            <a:graphicFrameLocks noGrp="1"/>
          </p:cNvGraphicFramePr>
          <p:nvPr>
            <p:extLst>
              <p:ext uri="{D42A27DB-BD31-4B8C-83A1-F6EECF244321}">
                <p14:modId xmlns:p14="http://schemas.microsoft.com/office/powerpoint/2010/main" val="2964099274"/>
              </p:ext>
            </p:extLst>
          </p:nvPr>
        </p:nvGraphicFramePr>
        <p:xfrm>
          <a:off x="998290" y="1616070"/>
          <a:ext cx="6971251" cy="2684477"/>
        </p:xfrm>
        <a:graphic>
          <a:graphicData uri="http://schemas.openxmlformats.org/drawingml/2006/table">
            <a:tbl>
              <a:tblPr firstRow="1" firstCol="1" bandRow="1">
                <a:tableStyleId>{16D9F66E-5EB9-4882-86FB-DCBF35E3C3E4}</a:tableStyleId>
              </a:tblPr>
              <a:tblGrid>
                <a:gridCol w="2947566">
                  <a:extLst>
                    <a:ext uri="{9D8B030D-6E8A-4147-A177-3AD203B41FA5}">
                      <a16:colId xmlns:a16="http://schemas.microsoft.com/office/drawing/2014/main" val="20000"/>
                    </a:ext>
                  </a:extLst>
                </a:gridCol>
                <a:gridCol w="2141946">
                  <a:extLst>
                    <a:ext uri="{9D8B030D-6E8A-4147-A177-3AD203B41FA5}">
                      <a16:colId xmlns:a16="http://schemas.microsoft.com/office/drawing/2014/main" val="20001"/>
                    </a:ext>
                  </a:extLst>
                </a:gridCol>
                <a:gridCol w="1881739">
                  <a:extLst>
                    <a:ext uri="{9D8B030D-6E8A-4147-A177-3AD203B41FA5}">
                      <a16:colId xmlns:a16="http://schemas.microsoft.com/office/drawing/2014/main" val="20002"/>
                    </a:ext>
                  </a:extLst>
                </a:gridCol>
              </a:tblGrid>
              <a:tr h="676620">
                <a:tc>
                  <a:txBody>
                    <a:bodyPr/>
                    <a:lstStyle/>
                    <a:p>
                      <a:endParaRPr lang="es-EC" sz="1000" dirty="0">
                        <a:effectLst/>
                        <a:latin typeface="Times New Roman"/>
                      </a:endParaRPr>
                    </a:p>
                  </a:txBody>
                  <a:tcPr marL="44450" marR="44450" marT="0" marB="0" anchor="b"/>
                </a:tc>
                <a:tc>
                  <a:txBody>
                    <a:bodyPr/>
                    <a:lstStyle/>
                    <a:p>
                      <a:pPr algn="ctr">
                        <a:lnSpc>
                          <a:spcPct val="150000"/>
                        </a:lnSpc>
                        <a:spcAft>
                          <a:spcPts val="0"/>
                        </a:spcAft>
                      </a:pPr>
                      <a:r>
                        <a:rPr lang="es-EC" sz="800">
                          <a:effectLst/>
                        </a:rPr>
                        <a:t>Molestias osteomusculares</a:t>
                      </a:r>
                      <a:endParaRPr lang="es-EC" sz="800">
                        <a:effectLst/>
                        <a:latin typeface="Times New Roman"/>
                        <a:ea typeface="SimSun"/>
                      </a:endParaRPr>
                    </a:p>
                  </a:txBody>
                  <a:tcPr marL="44450" marR="44450" marT="0" marB="0" anchor="b"/>
                </a:tc>
                <a:tc>
                  <a:txBody>
                    <a:bodyPr/>
                    <a:lstStyle/>
                    <a:p>
                      <a:pPr algn="ctr">
                        <a:lnSpc>
                          <a:spcPct val="150000"/>
                        </a:lnSpc>
                        <a:spcAft>
                          <a:spcPts val="0"/>
                        </a:spcAft>
                      </a:pPr>
                      <a:r>
                        <a:rPr lang="es-EC" sz="800">
                          <a:effectLst/>
                        </a:rPr>
                        <a:t>Atención médica</a:t>
                      </a:r>
                      <a:endParaRPr lang="es-EC" sz="800">
                        <a:effectLst/>
                        <a:latin typeface="Times New Roman"/>
                        <a:ea typeface="SimSun"/>
                      </a:endParaRPr>
                    </a:p>
                  </a:txBody>
                  <a:tcPr marL="44450" marR="44450" marT="0" marB="0" anchor="b"/>
                </a:tc>
                <a:extLst>
                  <a:ext uri="{0D108BD9-81ED-4DB2-BD59-A6C34878D82A}">
                    <a16:rowId xmlns:a16="http://schemas.microsoft.com/office/drawing/2014/main" val="10000"/>
                  </a:ext>
                </a:extLst>
              </a:tr>
              <a:tr h="323747">
                <a:tc>
                  <a:txBody>
                    <a:bodyPr/>
                    <a:lstStyle/>
                    <a:p>
                      <a:endParaRPr lang="es-EC" sz="1000">
                        <a:effectLst/>
                        <a:latin typeface="Times New Roman"/>
                      </a:endParaRPr>
                    </a:p>
                  </a:txBody>
                  <a:tcPr marL="44450" marR="44450" marT="0" marB="0" anchor="b"/>
                </a:tc>
                <a:tc>
                  <a:txBody>
                    <a:bodyPr/>
                    <a:lstStyle/>
                    <a:p>
                      <a:pPr algn="ctr">
                        <a:lnSpc>
                          <a:spcPct val="150000"/>
                        </a:lnSpc>
                        <a:spcAft>
                          <a:spcPts val="0"/>
                        </a:spcAft>
                      </a:pPr>
                      <a:r>
                        <a:rPr lang="es-EC" sz="800" dirty="0">
                          <a:effectLst/>
                        </a:rPr>
                        <a:t>n=31 </a:t>
                      </a:r>
                      <a:endParaRPr lang="es-EC" sz="800" dirty="0">
                        <a:effectLst/>
                        <a:latin typeface="Times New Roman"/>
                        <a:ea typeface="SimSun"/>
                      </a:endParaRPr>
                    </a:p>
                  </a:txBody>
                  <a:tcPr marL="44450" marR="44450" marT="0" marB="0" anchor="b"/>
                </a:tc>
                <a:tc>
                  <a:txBody>
                    <a:bodyPr/>
                    <a:lstStyle/>
                    <a:p>
                      <a:pPr algn="ctr">
                        <a:lnSpc>
                          <a:spcPct val="150000"/>
                        </a:lnSpc>
                        <a:spcAft>
                          <a:spcPts val="0"/>
                        </a:spcAft>
                      </a:pPr>
                      <a:r>
                        <a:rPr lang="es-EC" sz="800">
                          <a:effectLst/>
                        </a:rPr>
                        <a:t>n=31 </a:t>
                      </a:r>
                      <a:endParaRPr lang="es-EC" sz="800">
                        <a:effectLst/>
                        <a:latin typeface="Times New Roman"/>
                        <a:ea typeface="SimSun"/>
                      </a:endParaRPr>
                    </a:p>
                  </a:txBody>
                  <a:tcPr marL="44450" marR="44450" marT="0" marB="0" anchor="b"/>
                </a:tc>
                <a:extLst>
                  <a:ext uri="{0D108BD9-81ED-4DB2-BD59-A6C34878D82A}">
                    <a16:rowId xmlns:a16="http://schemas.microsoft.com/office/drawing/2014/main" val="10001"/>
                  </a:ext>
                </a:extLst>
              </a:tr>
              <a:tr h="323747">
                <a:tc>
                  <a:txBody>
                    <a:bodyPr/>
                    <a:lstStyle/>
                    <a:p>
                      <a:pPr>
                        <a:lnSpc>
                          <a:spcPct val="150000"/>
                        </a:lnSpc>
                        <a:spcAft>
                          <a:spcPts val="0"/>
                        </a:spcAft>
                      </a:pPr>
                      <a:r>
                        <a:rPr lang="es-EC" sz="800">
                          <a:effectLst/>
                        </a:rPr>
                        <a:t>Cuello</a:t>
                      </a:r>
                      <a:endParaRPr lang="es-EC" sz="800">
                        <a:effectLst/>
                        <a:latin typeface="Times New Roman"/>
                        <a:ea typeface="SimSun"/>
                      </a:endParaRPr>
                    </a:p>
                  </a:txBody>
                  <a:tcPr marL="44450" marR="44450" marT="0" marB="0" anchor="b"/>
                </a:tc>
                <a:tc>
                  <a:txBody>
                    <a:bodyPr/>
                    <a:lstStyle/>
                    <a:p>
                      <a:pPr algn="ctr">
                        <a:lnSpc>
                          <a:spcPct val="150000"/>
                        </a:lnSpc>
                        <a:spcAft>
                          <a:spcPts val="0"/>
                        </a:spcAft>
                      </a:pPr>
                      <a:r>
                        <a:rPr lang="es-EC" sz="800" dirty="0">
                          <a:effectLst/>
                        </a:rPr>
                        <a:t>24  - 74,42%</a:t>
                      </a:r>
                      <a:endParaRPr lang="es-EC" sz="800" dirty="0">
                        <a:effectLst/>
                        <a:latin typeface="Times New Roman"/>
                        <a:ea typeface="SimSun"/>
                      </a:endParaRPr>
                    </a:p>
                  </a:txBody>
                  <a:tcPr marL="44450" marR="44450" marT="0" marB="0" anchor="b"/>
                </a:tc>
                <a:tc>
                  <a:txBody>
                    <a:bodyPr/>
                    <a:lstStyle/>
                    <a:p>
                      <a:pPr algn="ctr">
                        <a:lnSpc>
                          <a:spcPct val="150000"/>
                        </a:lnSpc>
                        <a:spcAft>
                          <a:spcPts val="0"/>
                        </a:spcAft>
                      </a:pPr>
                      <a:r>
                        <a:rPr lang="es-EC" sz="800">
                          <a:effectLst/>
                        </a:rPr>
                        <a:t>14 - 45,16%</a:t>
                      </a:r>
                      <a:endParaRPr lang="es-EC" sz="800">
                        <a:effectLst/>
                        <a:latin typeface="Times New Roman"/>
                        <a:ea typeface="SimSun"/>
                      </a:endParaRPr>
                    </a:p>
                  </a:txBody>
                  <a:tcPr marL="44450" marR="44450" marT="0" marB="0" anchor="b"/>
                </a:tc>
                <a:extLst>
                  <a:ext uri="{0D108BD9-81ED-4DB2-BD59-A6C34878D82A}">
                    <a16:rowId xmlns:a16="http://schemas.microsoft.com/office/drawing/2014/main" val="10002"/>
                  </a:ext>
                </a:extLst>
              </a:tr>
              <a:tr h="323747">
                <a:tc>
                  <a:txBody>
                    <a:bodyPr/>
                    <a:lstStyle/>
                    <a:p>
                      <a:pPr>
                        <a:lnSpc>
                          <a:spcPct val="150000"/>
                        </a:lnSpc>
                        <a:spcAft>
                          <a:spcPts val="0"/>
                        </a:spcAft>
                      </a:pPr>
                      <a:r>
                        <a:rPr lang="es-EC" sz="800">
                          <a:effectLst/>
                        </a:rPr>
                        <a:t>Espalda baja</a:t>
                      </a:r>
                      <a:endParaRPr lang="es-EC" sz="800">
                        <a:effectLst/>
                        <a:latin typeface="Times New Roman"/>
                        <a:ea typeface="SimSun"/>
                      </a:endParaRPr>
                    </a:p>
                  </a:txBody>
                  <a:tcPr marL="44450" marR="44450" marT="0" marB="0" anchor="b"/>
                </a:tc>
                <a:tc>
                  <a:txBody>
                    <a:bodyPr/>
                    <a:lstStyle/>
                    <a:p>
                      <a:pPr algn="ctr">
                        <a:lnSpc>
                          <a:spcPct val="150000"/>
                        </a:lnSpc>
                        <a:spcAft>
                          <a:spcPts val="0"/>
                        </a:spcAft>
                      </a:pPr>
                      <a:r>
                        <a:rPr lang="es-EC" sz="800" dirty="0">
                          <a:effectLst/>
                        </a:rPr>
                        <a:t>  17   - 54.80%</a:t>
                      </a:r>
                      <a:endParaRPr lang="es-EC" sz="800" dirty="0">
                        <a:effectLst/>
                        <a:latin typeface="Times New Roman"/>
                        <a:ea typeface="SimSun"/>
                      </a:endParaRPr>
                    </a:p>
                  </a:txBody>
                  <a:tcPr marL="44450" marR="44450" marT="0" marB="0" anchor="b"/>
                </a:tc>
                <a:tc>
                  <a:txBody>
                    <a:bodyPr/>
                    <a:lstStyle/>
                    <a:p>
                      <a:pPr algn="ctr">
                        <a:lnSpc>
                          <a:spcPct val="150000"/>
                        </a:lnSpc>
                        <a:spcAft>
                          <a:spcPts val="0"/>
                        </a:spcAft>
                      </a:pPr>
                      <a:r>
                        <a:rPr lang="es-EC" sz="800" dirty="0">
                          <a:effectLst/>
                        </a:rPr>
                        <a:t>   17 – 54.84%</a:t>
                      </a:r>
                      <a:endParaRPr lang="es-EC" sz="800" dirty="0">
                        <a:effectLst/>
                        <a:latin typeface="Times New Roman"/>
                        <a:ea typeface="SimSun"/>
                      </a:endParaRPr>
                    </a:p>
                  </a:txBody>
                  <a:tcPr marL="44450" marR="44450" marT="0" marB="0" anchor="b"/>
                </a:tc>
                <a:extLst>
                  <a:ext uri="{0D108BD9-81ED-4DB2-BD59-A6C34878D82A}">
                    <a16:rowId xmlns:a16="http://schemas.microsoft.com/office/drawing/2014/main" val="10003"/>
                  </a:ext>
                </a:extLst>
              </a:tr>
              <a:tr h="1036616">
                <a:tc gridSpan="3">
                  <a:txBody>
                    <a:bodyPr/>
                    <a:lstStyle/>
                    <a:p>
                      <a:pPr algn="just">
                        <a:lnSpc>
                          <a:spcPct val="150000"/>
                        </a:lnSpc>
                        <a:spcAft>
                          <a:spcPts val="0"/>
                        </a:spcAft>
                      </a:pPr>
                      <a:r>
                        <a:rPr lang="es-ES_tradnl" sz="800" dirty="0">
                          <a:effectLst/>
                        </a:rPr>
                        <a:t>Fuente: Resultados obtenidos de la investigación. Elaborado por autora</a:t>
                      </a:r>
                      <a:endParaRPr lang="es-EC" sz="800" dirty="0">
                        <a:effectLst/>
                      </a:endParaRPr>
                    </a:p>
                    <a:p>
                      <a:pPr>
                        <a:lnSpc>
                          <a:spcPct val="150000"/>
                        </a:lnSpc>
                        <a:spcAft>
                          <a:spcPts val="0"/>
                        </a:spcAft>
                      </a:pPr>
                      <a:r>
                        <a:rPr lang="es-EC" sz="800" dirty="0">
                          <a:effectLst/>
                        </a:rPr>
                        <a:t> </a:t>
                      </a:r>
                      <a:endParaRPr lang="es-EC" sz="800" dirty="0">
                        <a:effectLst/>
                        <a:latin typeface="Times New Roman"/>
                        <a:ea typeface="SimSun"/>
                      </a:endParaRPr>
                    </a:p>
                  </a:txBody>
                  <a:tcPr marL="44450" marR="44450" marT="0" marB="0" anchor="b"/>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2698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22"/>
          <p:cNvSpPr txBox="1">
            <a:spLocks noGrp="1"/>
          </p:cNvSpPr>
          <p:nvPr>
            <p:ph type="title"/>
          </p:nvPr>
        </p:nvSpPr>
        <p:spPr>
          <a:xfrm>
            <a:off x="687408" y="552025"/>
            <a:ext cx="7065900" cy="648600"/>
          </a:xfrm>
          <a:prstGeom prst="rect">
            <a:avLst/>
          </a:prstGeom>
        </p:spPr>
        <p:txBody>
          <a:bodyPr spcFirstLastPara="1" wrap="square" lIns="0" tIns="0" rIns="0" bIns="0" anchor="b" anchorCtr="0">
            <a:noAutofit/>
          </a:bodyPr>
          <a:lstStyle/>
          <a:p>
            <a:pPr lvl="0" algn="ctr"/>
            <a:r>
              <a:rPr lang="es-EC" dirty="0"/>
              <a:t>REBA: FISIOTERAPISTA HOMBRE</a:t>
            </a:r>
            <a:endParaRPr dirty="0"/>
          </a:p>
        </p:txBody>
      </p:sp>
      <p:sp>
        <p:nvSpPr>
          <p:cNvPr id="145" name="Google Shape;145;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10" name="Imagen 9">
            <a:extLst>
              <a:ext uri="{FF2B5EF4-FFF2-40B4-BE49-F238E27FC236}">
                <a16:creationId xmlns:a16="http://schemas.microsoft.com/office/drawing/2014/main" id="{F3A92C62-5727-FD42-AF39-41DEF95FC7FD}"/>
              </a:ext>
            </a:extLst>
          </p:cNvPr>
          <p:cNvPicPr/>
          <p:nvPr/>
        </p:nvPicPr>
        <p:blipFill rotWithShape="1">
          <a:blip r:embed="rId3">
            <a:extLst>
              <a:ext uri="{28A0092B-C50C-407E-A947-70E740481C1C}">
                <a14:useLocalDpi xmlns:a14="http://schemas.microsoft.com/office/drawing/2010/main" val="0"/>
              </a:ext>
            </a:extLst>
          </a:blip>
          <a:srcRect l="30587" t="31606" r="36203" b="35752"/>
          <a:stretch/>
        </p:blipFill>
        <p:spPr bwMode="auto">
          <a:xfrm>
            <a:off x="1261696" y="1260430"/>
            <a:ext cx="6620608" cy="3686221"/>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22"/>
          <p:cNvSpPr txBox="1">
            <a:spLocks noGrp="1"/>
          </p:cNvSpPr>
          <p:nvPr>
            <p:ph type="title"/>
          </p:nvPr>
        </p:nvSpPr>
        <p:spPr>
          <a:xfrm>
            <a:off x="1039050" y="552025"/>
            <a:ext cx="7065900" cy="648600"/>
          </a:xfrm>
          <a:prstGeom prst="rect">
            <a:avLst/>
          </a:prstGeom>
        </p:spPr>
        <p:txBody>
          <a:bodyPr spcFirstLastPara="1" wrap="square" lIns="0" tIns="0" rIns="0" bIns="0" anchor="b" anchorCtr="0">
            <a:noAutofit/>
          </a:bodyPr>
          <a:lstStyle/>
          <a:p>
            <a:pPr lvl="0" algn="ctr"/>
            <a:r>
              <a:rPr lang="es-EC" dirty="0"/>
              <a:t>REBA: FISIOTERAPISTA MUJER</a:t>
            </a:r>
            <a:endParaRPr dirty="0"/>
          </a:p>
        </p:txBody>
      </p:sp>
      <p:sp>
        <p:nvSpPr>
          <p:cNvPr id="145" name="Google Shape;145;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5" name="Imagen 4">
            <a:extLst>
              <a:ext uri="{FF2B5EF4-FFF2-40B4-BE49-F238E27FC236}">
                <a16:creationId xmlns:a16="http://schemas.microsoft.com/office/drawing/2014/main" id="{F1A24D6A-F924-D14D-BD37-EE91CCB4E67D}"/>
              </a:ext>
            </a:extLst>
          </p:cNvPr>
          <p:cNvPicPr/>
          <p:nvPr/>
        </p:nvPicPr>
        <p:blipFill rotWithShape="1">
          <a:blip r:embed="rId3"/>
          <a:srcRect l="34864" t="37474" r="33227" b="9986"/>
          <a:stretch/>
        </p:blipFill>
        <p:spPr bwMode="auto">
          <a:xfrm>
            <a:off x="1318847" y="1573888"/>
            <a:ext cx="2532184" cy="3175963"/>
          </a:xfrm>
          <a:prstGeom prst="rect">
            <a:avLst/>
          </a:prstGeom>
          <a:ln>
            <a:noFill/>
          </a:ln>
          <a:extLst>
            <a:ext uri="{53640926-AAD7-44D8-BBD7-CCE9431645EC}">
              <a14:shadowObscured xmlns:a14="http://schemas.microsoft.com/office/drawing/2010/main"/>
            </a:ext>
          </a:extLst>
        </p:spPr>
      </p:pic>
      <p:pic>
        <p:nvPicPr>
          <p:cNvPr id="6" name="Marcador de contenido 7">
            <a:extLst>
              <a:ext uri="{FF2B5EF4-FFF2-40B4-BE49-F238E27FC236}">
                <a16:creationId xmlns:a16="http://schemas.microsoft.com/office/drawing/2014/main" id="{A94C432C-5BA6-E647-8828-8EABD47FECC1}"/>
              </a:ext>
            </a:extLst>
          </p:cNvPr>
          <p:cNvPicPr>
            <a:picLocks/>
          </p:cNvPicPr>
          <p:nvPr/>
        </p:nvPicPr>
        <p:blipFill rotWithShape="1">
          <a:blip r:embed="rId4"/>
          <a:srcRect l="35256" t="38878" r="33066" b="9993"/>
          <a:stretch/>
        </p:blipFill>
        <p:spPr bwMode="auto">
          <a:xfrm>
            <a:off x="4749055" y="1573888"/>
            <a:ext cx="2833504" cy="29768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5538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7"/>
          <p:cNvSpPr txBox="1">
            <a:spLocks noGrp="1"/>
          </p:cNvSpPr>
          <p:nvPr>
            <p:ph type="ctrTitle"/>
          </p:nvPr>
        </p:nvSpPr>
        <p:spPr>
          <a:xfrm>
            <a:off x="509954" y="657533"/>
            <a:ext cx="7838249" cy="1159800"/>
          </a:xfrm>
          <a:prstGeom prst="rect">
            <a:avLst/>
          </a:prstGeom>
        </p:spPr>
        <p:txBody>
          <a:bodyPr spcFirstLastPara="1" wrap="square" lIns="0" tIns="0" rIns="0" bIns="0" anchor="b" anchorCtr="0">
            <a:noAutofit/>
          </a:bodyPr>
          <a:lstStyle/>
          <a:p>
            <a:pPr lvl="0"/>
            <a:r>
              <a:rPr lang="es-EC" dirty="0"/>
              <a:t>OWAS: FISIOTERAPISTA HOMBRE</a:t>
            </a:r>
          </a:p>
        </p:txBody>
      </p:sp>
      <p:pic>
        <p:nvPicPr>
          <p:cNvPr id="6" name="Imagen 5">
            <a:extLst>
              <a:ext uri="{FF2B5EF4-FFF2-40B4-BE49-F238E27FC236}">
                <a16:creationId xmlns:a16="http://schemas.microsoft.com/office/drawing/2014/main" id="{9F5F4616-151A-A243-B08A-9AB49A4B457C}"/>
              </a:ext>
            </a:extLst>
          </p:cNvPr>
          <p:cNvPicPr/>
          <p:nvPr/>
        </p:nvPicPr>
        <p:blipFill rotWithShape="1">
          <a:blip r:embed="rId3">
            <a:extLst>
              <a:ext uri="{BEBA8EAE-BF5A-486C-A8C5-ECC9F3942E4B}">
                <a14:imgProps xmlns:a14="http://schemas.microsoft.com/office/drawing/2010/main">
                  <a14:imgLayer r:embed="rId4">
                    <a14:imgEffect>
                      <a14:backgroundRemoval t="23177" b="44792" l="36164" r="65959">
                        <a14:foregroundMark x1="37994" y1="25130" x2="41215" y2="25260"/>
                        <a14:foregroundMark x1="41215" y1="25260" x2="42972" y2="25000"/>
                        <a14:foregroundMark x1="42972" y1="27474" x2="37994" y2="27604"/>
                        <a14:foregroundMark x1="37994" y1="27604" x2="36896" y2="31250"/>
                        <a14:foregroundMark x1="36896" y1="31250" x2="40337" y2="30990"/>
                        <a14:foregroundMark x1="40337" y1="30990" x2="42460" y2="30990"/>
                        <a14:foregroundMark x1="42460" y1="30990" x2="43558" y2="30859"/>
                        <a14:foregroundMark x1="43338" y1="30208" x2="41654" y2="30599"/>
                        <a14:foregroundMark x1="36164" y1="35026" x2="41288" y2="35807"/>
                        <a14:foregroundMark x1="41288" y1="35807" x2="43338" y2="38021"/>
                        <a14:foregroundMark x1="43338" y1="38021" x2="42387" y2="42188"/>
                        <a14:foregroundMark x1="42387" y1="42188" x2="37408" y2="41276"/>
                        <a14:foregroundMark x1="37408" y1="41276" x2="36530" y2="38021"/>
                        <a14:foregroundMark x1="37408" y1="36849" x2="36164" y2="37240"/>
                        <a14:foregroundMark x1="55198" y1="44401" x2="54978" y2="37500"/>
                        <a14:foregroundMark x1="54100" y1="39714" x2="53441" y2="36719"/>
                        <a14:foregroundMark x1="57247" y1="34375" x2="62958" y2="34505"/>
                        <a14:foregroundMark x1="62958" y1="34505" x2="65007" y2="36068"/>
                        <a14:foregroundMark x1="65007" y1="36068" x2="65447" y2="41016"/>
                        <a14:foregroundMark x1="65447" y1="41016" x2="63177" y2="44401"/>
                        <a14:foregroundMark x1="63177" y1="44401" x2="60469" y2="44661"/>
                        <a14:foregroundMark x1="60469" y1="44661" x2="58346" y2="43490"/>
                        <a14:foregroundMark x1="58346" y1="43490" x2="57687" y2="35547"/>
                        <a14:foregroundMark x1="64275" y1="38802" x2="64129" y2="35807"/>
                        <a14:foregroundMark x1="56881" y1="23828" x2="62152" y2="23958"/>
                        <a14:foregroundMark x1="62152" y1="23958" x2="64422" y2="25911"/>
                        <a14:foregroundMark x1="64422" y1="25911" x2="63177" y2="30469"/>
                        <a14:foregroundMark x1="63177" y1="30469" x2="60469" y2="32031"/>
                        <a14:foregroundMark x1="60469" y1="32031" x2="58053" y2="30729"/>
                        <a14:foregroundMark x1="58053" y1="30729" x2="58126" y2="26172"/>
                        <a14:foregroundMark x1="58126" y1="26172" x2="58199" y2="26172"/>
                        <a14:foregroundMark x1="46779" y1="24219" x2="52343" y2="24349"/>
                        <a14:foregroundMark x1="52343" y1="24349" x2="54173" y2="27214"/>
                        <a14:foregroundMark x1="54173" y1="27214" x2="52782" y2="31120"/>
                        <a14:foregroundMark x1="52782" y1="31120" x2="48243" y2="31510"/>
                        <a14:foregroundMark x1="48243" y1="31510" x2="46925" y2="27083"/>
                        <a14:foregroundMark x1="46925" y1="27083" x2="46925" y2="25521"/>
                        <a14:foregroundMark x1="56662" y1="23307" x2="56662" y2="23307"/>
                        <a14:foregroundMark x1="65959" y1="40755" x2="65813" y2="38672"/>
                        <a14:foregroundMark x1="65813" y1="39323" x2="65813" y2="39323"/>
                      </a14:backgroundRemoval>
                    </a14:imgEffect>
                  </a14:imgLayer>
                </a14:imgProps>
              </a:ext>
            </a:extLst>
          </a:blip>
          <a:srcRect l="35072" t="23123" r="33202" b="52719"/>
          <a:stretch/>
        </p:blipFill>
        <p:spPr bwMode="auto">
          <a:xfrm>
            <a:off x="1039609" y="1931632"/>
            <a:ext cx="7216368" cy="26403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85569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4" name="Google Shape;154;p2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15" name="Imagen 14">
            <a:extLst>
              <a:ext uri="{FF2B5EF4-FFF2-40B4-BE49-F238E27FC236}">
                <a16:creationId xmlns:a16="http://schemas.microsoft.com/office/drawing/2014/main" id="{28F060EC-30E2-A246-8CBD-4488B31CB379}"/>
              </a:ext>
            </a:extLst>
          </p:cNvPr>
          <p:cNvPicPr/>
          <p:nvPr/>
        </p:nvPicPr>
        <p:blipFill rotWithShape="1">
          <a:blip r:embed="rId3">
            <a:extLst>
              <a:ext uri="{28A0092B-C50C-407E-A947-70E740481C1C}">
                <a14:useLocalDpi xmlns:a14="http://schemas.microsoft.com/office/drawing/2010/main" val="0"/>
              </a:ext>
            </a:extLst>
          </a:blip>
          <a:srcRect l="29986" t="21021" r="9161" b="54821"/>
          <a:stretch/>
        </p:blipFill>
        <p:spPr bwMode="auto">
          <a:xfrm>
            <a:off x="1745330" y="199278"/>
            <a:ext cx="5818909" cy="1611938"/>
          </a:xfrm>
          <a:prstGeom prst="rect">
            <a:avLst/>
          </a:prstGeom>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9426CACF-9100-C349-88C7-AB8B7DA7E048}"/>
              </a:ext>
            </a:extLst>
          </p:cNvPr>
          <p:cNvPicPr>
            <a:picLocks noChangeAspect="1"/>
          </p:cNvPicPr>
          <p:nvPr/>
        </p:nvPicPr>
        <p:blipFill>
          <a:blip r:embed="rId4"/>
          <a:stretch>
            <a:fillRect/>
          </a:stretch>
        </p:blipFill>
        <p:spPr>
          <a:xfrm>
            <a:off x="1745330" y="1811216"/>
            <a:ext cx="5818909" cy="302455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7"/>
          <p:cNvSpPr txBox="1">
            <a:spLocks noGrp="1"/>
          </p:cNvSpPr>
          <p:nvPr>
            <p:ph type="ctrTitle"/>
          </p:nvPr>
        </p:nvSpPr>
        <p:spPr>
          <a:xfrm>
            <a:off x="586933" y="647616"/>
            <a:ext cx="7970134" cy="1159800"/>
          </a:xfrm>
          <a:prstGeom prst="rect">
            <a:avLst/>
          </a:prstGeom>
        </p:spPr>
        <p:txBody>
          <a:bodyPr spcFirstLastPara="1" wrap="square" lIns="0" tIns="0" rIns="0" bIns="0" anchor="b" anchorCtr="0">
            <a:noAutofit/>
          </a:bodyPr>
          <a:lstStyle/>
          <a:p>
            <a:pPr lvl="0"/>
            <a:r>
              <a:rPr lang="es-EC" sz="4400" dirty="0"/>
              <a:t>OWAS: FISIOTERAPISTA MUJER</a:t>
            </a:r>
          </a:p>
        </p:txBody>
      </p:sp>
      <p:pic>
        <p:nvPicPr>
          <p:cNvPr id="4" name="Imagen 3">
            <a:extLst>
              <a:ext uri="{FF2B5EF4-FFF2-40B4-BE49-F238E27FC236}">
                <a16:creationId xmlns:a16="http://schemas.microsoft.com/office/drawing/2014/main" id="{F4B72025-2E60-374D-9916-8A6CD96C96EA}"/>
              </a:ext>
            </a:extLst>
          </p:cNvPr>
          <p:cNvPicPr/>
          <p:nvPr/>
        </p:nvPicPr>
        <p:blipFill rotWithShape="1">
          <a:blip r:embed="rId3">
            <a:extLst>
              <a:ext uri="{BEBA8EAE-BF5A-486C-A8C5-ECC9F3942E4B}">
                <a14:imgProps xmlns:a14="http://schemas.microsoft.com/office/drawing/2010/main">
                  <a14:imgLayer r:embed="rId4">
                    <a14:imgEffect>
                      <a14:backgroundRemoval t="22786" b="52995" l="35432" r="65886">
                        <a14:foregroundMark x1="37555" y1="27865" x2="40922" y2="27865"/>
                        <a14:foregroundMark x1="40922" y1="27865" x2="36603" y2="26302"/>
                        <a14:foregroundMark x1="38921" y1="23652" x2="39678" y2="22786"/>
                        <a14:foregroundMark x1="36603" y1="26302" x2="38499" y2="24134"/>
                        <a14:foregroundMark x1="39678" y1="22786" x2="42094" y2="23047"/>
                        <a14:foregroundMark x1="42094" y1="23047" x2="43704" y2="26563"/>
                        <a14:foregroundMark x1="43704" y1="26563" x2="43704" y2="26953"/>
                        <a14:foregroundMark x1="37189" y1="35807" x2="41728" y2="35807"/>
                        <a14:foregroundMark x1="41728" y1="35807" x2="43265" y2="40234"/>
                        <a14:foregroundMark x1="43265" y1="40234" x2="42072" y2="41323"/>
                        <a14:foregroundMark x1="38214" y1="42057" x2="36603" y2="38021"/>
                        <a14:foregroundMark x1="36603" y1="38021" x2="36457" y2="35286"/>
                        <a14:foregroundMark x1="36676" y1="46484" x2="39239" y2="46094"/>
                        <a14:foregroundMark x1="39239" y1="46094" x2="41362" y2="46094"/>
                        <a14:foregroundMark x1="41362" y1="46094" x2="43338" y2="47786"/>
                        <a14:foregroundMark x1="43338" y1="47786" x2="41801" y2="52995"/>
                        <a14:foregroundMark x1="41801" y1="52995" x2="37262" y2="51172"/>
                        <a14:foregroundMark x1="37262" y1="51172" x2="36676" y2="50130"/>
                        <a14:foregroundMark x1="39092" y1="41406" x2="40337" y2="41536"/>
                        <a14:foregroundMark x1="35944" y1="47396" x2="36562" y2="45931"/>
                        <a14:foregroundMark x1="46486" y1="35156" x2="53148" y2="35417"/>
                        <a14:foregroundMark x1="53148" y1="35417" x2="52709" y2="41927"/>
                        <a14:foregroundMark x1="52709" y1="41927" x2="50073" y2="43229"/>
                        <a14:foregroundMark x1="50073" y1="43229" x2="48097" y2="41797"/>
                        <a14:foregroundMark x1="48097" y1="41797" x2="47365" y2="36589"/>
                        <a14:foregroundMark x1="47076" y1="25972" x2="47877" y2="29036"/>
                        <a14:foregroundMark x1="47877" y1="29036" x2="52123" y2="30599"/>
                        <a14:foregroundMark x1="52123" y1="30599" x2="54173" y2="29036"/>
                        <a14:foregroundMark x1="54173" y1="29036" x2="51464" y2="24479"/>
                        <a14:foregroundMark x1="51464" y1="24479" x2="47252" y2="24149"/>
                        <a14:foregroundMark x1="47235" y1="23376" x2="48170" y2="23438"/>
                        <a14:foregroundMark x1="37555" y1="26432" x2="37555" y2="26432"/>
                        <a14:foregroundMark x1="35871" y1="27214" x2="36573" y2="24863"/>
                        <a14:foregroundMark x1="56881" y1="34766" x2="57540" y2="40625"/>
                        <a14:foregroundMark x1="57540" y1="40625" x2="63836" y2="42318"/>
                        <a14:foregroundMark x1="63836" y1="42318" x2="65227" y2="38021"/>
                        <a14:foregroundMark x1="65227" y1="38021" x2="62445" y2="35547"/>
                        <a14:foregroundMark x1="62445" y1="35547" x2="57394" y2="35286"/>
                        <a14:foregroundMark x1="56662" y1="34245" x2="64576" y2="34361"/>
                        <a14:foregroundMark x1="65811" y1="31771" x2="65739" y2="25651"/>
                        <a14:foregroundMark x1="65739" y1="25651" x2="63470" y2="22917"/>
                        <a14:foregroundMark x1="63470" y1="22917" x2="57247" y2="23958"/>
                        <a14:foregroundMark x1="57247" y1="23958" x2="56881" y2="30078"/>
                        <a14:foregroundMark x1="56881" y1="30078" x2="59444" y2="31250"/>
                        <a14:foregroundMark x1="59444" y1="31250" x2="61640" y2="31120"/>
                        <a14:foregroundMark x1="61640" y1="31120" x2="65300" y2="32292"/>
                        <a14:foregroundMark x1="44510" y1="31250" x2="44583" y2="25651"/>
                        <a14:foregroundMark x1="45022" y1="26042" x2="45022" y2="30599"/>
                        <a14:foregroundMark x1="41654" y1="22917" x2="43192" y2="23047"/>
                        <a14:foregroundMark x1="65905" y1="34462" x2="65959" y2="37760"/>
                        <a14:foregroundMark x1="35871" y1="24349" x2="36750" y2="25781"/>
                        <a14:foregroundMark x1="35725" y1="26823" x2="36969" y2="24089"/>
                        <a14:foregroundMark x1="46193" y1="23568" x2="46193" y2="27995"/>
                        <a14:foregroundMark x1="46120" y1="23438" x2="46559" y2="23568"/>
                        <a14:foregroundMark x1="46120" y1="23307" x2="47145" y2="23438"/>
                        <a14:foregroundMark x1="35871" y1="23698" x2="38507" y2="23828"/>
                        <a14:foregroundMark x1="38507" y1="23828" x2="39678" y2="23698"/>
                        <a14:foregroundMark x1="36813" y1="23498" x2="37921" y2="23568"/>
                        <a14:foregroundMark x1="37921" y1="23568" x2="39458" y2="23307"/>
                        <a14:foregroundMark x1="36091" y1="24349" x2="35944" y2="25260"/>
                        <a14:foregroundMark x1="36803" y1="23542" x2="37116" y2="23568"/>
                        <a14:foregroundMark x1="36859" y1="23279" x2="36969" y2="23307"/>
                        <a14:foregroundMark x1="35747" y1="22787" x2="37921" y2="22917"/>
                        <a14:backgroundMark x1="45242" y1="30599" x2="45242" y2="31510"/>
                        <a14:backgroundMark x1="45242" y1="31510" x2="45242" y2="31901"/>
                        <a14:backgroundMark x1="45461" y1="36068" x2="45534" y2="42318"/>
                        <a14:backgroundMark x1="45534" y1="42318" x2="45681" y2="42969"/>
                        <a14:backgroundMark x1="43265" y1="44661" x2="45022" y2="44792"/>
                        <a14:backgroundMark x1="36164" y1="44010" x2="38360" y2="44141"/>
                        <a14:backgroundMark x1="38360" y1="44141" x2="42387" y2="42969"/>
                        <a14:backgroundMark x1="42387" y1="42969" x2="43045" y2="43490"/>
                        <a14:backgroundMark x1="54539" y1="33333" x2="48536" y2="33203"/>
                        <a14:backgroundMark x1="48536" y1="33203" x2="48463" y2="33203"/>
                        <a14:backgroundMark x1="64861" y1="33594" x2="66179" y2="33724"/>
                        <a14:backgroundMark x1="45954" y1="23568" x2="45974" y2="22786"/>
                        <a14:backgroundMark x1="45974" y1="22656" x2="45994" y2="23568"/>
                        <a14:backgroundMark x1="35359" y1="24740" x2="35652" y2="22917"/>
                        <a14:backgroundMark x1="35578" y1="23047" x2="35359" y2="24089"/>
                      </a14:backgroundRemoval>
                    </a14:imgEffect>
                  </a14:imgLayer>
                </a14:imgProps>
              </a:ext>
            </a:extLst>
          </a:blip>
          <a:srcRect l="35078" t="21721" r="33227" b="45015"/>
          <a:stretch/>
        </p:blipFill>
        <p:spPr bwMode="auto">
          <a:xfrm>
            <a:off x="675162" y="2009553"/>
            <a:ext cx="7793675" cy="24863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8135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4" name="Google Shape;154;p2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3" name="Imagen 2">
            <a:extLst>
              <a:ext uri="{FF2B5EF4-FFF2-40B4-BE49-F238E27FC236}">
                <a16:creationId xmlns:a16="http://schemas.microsoft.com/office/drawing/2014/main" id="{82E41704-EE5F-0B40-A09A-C49FB45641D2}"/>
              </a:ext>
            </a:extLst>
          </p:cNvPr>
          <p:cNvPicPr/>
          <p:nvPr/>
        </p:nvPicPr>
        <p:blipFill rotWithShape="1">
          <a:blip r:embed="rId3">
            <a:extLst>
              <a:ext uri="{28A0092B-C50C-407E-A947-70E740481C1C}">
                <a14:useLocalDpi xmlns:a14="http://schemas.microsoft.com/office/drawing/2010/main" val="0"/>
              </a:ext>
            </a:extLst>
          </a:blip>
          <a:srcRect l="30353" t="58847" r="8144" b="17347"/>
          <a:stretch/>
        </p:blipFill>
        <p:spPr bwMode="auto">
          <a:xfrm>
            <a:off x="1163782" y="82101"/>
            <a:ext cx="6816436" cy="1412592"/>
          </a:xfrm>
          <a:prstGeom prst="rect">
            <a:avLst/>
          </a:prstGeom>
          <a:ln>
            <a:noFill/>
          </a:ln>
          <a:extLst>
            <a:ext uri="{53640926-AAD7-44D8-BBD7-CCE9431645EC}">
              <a14:shadowObscured xmlns:a14="http://schemas.microsoft.com/office/drawing/2010/main"/>
            </a:ext>
          </a:extLst>
        </p:spPr>
      </p:pic>
      <p:pic>
        <p:nvPicPr>
          <p:cNvPr id="4" name="Imagen 3">
            <a:extLst>
              <a:ext uri="{FF2B5EF4-FFF2-40B4-BE49-F238E27FC236}">
                <a16:creationId xmlns:a16="http://schemas.microsoft.com/office/drawing/2014/main" id="{0A25896E-A1B6-8A43-BD2E-12193C5A08A4}"/>
              </a:ext>
            </a:extLst>
          </p:cNvPr>
          <p:cNvPicPr/>
          <p:nvPr/>
        </p:nvPicPr>
        <p:blipFill rotWithShape="1">
          <a:blip r:embed="rId4"/>
          <a:srcRect l="24694" t="25727" r="1576" b="10270"/>
          <a:stretch/>
        </p:blipFill>
        <p:spPr bwMode="auto">
          <a:xfrm>
            <a:off x="1308266" y="1494693"/>
            <a:ext cx="6527468" cy="34971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5108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257704" y="207047"/>
            <a:ext cx="7065900" cy="648600"/>
          </a:xfrm>
          <a:prstGeom prst="rect">
            <a:avLst/>
          </a:prstGeom>
        </p:spPr>
        <p:txBody>
          <a:bodyPr spcFirstLastPara="1" wrap="square" lIns="0" tIns="0" rIns="0" bIns="0" anchor="b" anchorCtr="0">
            <a:noAutofit/>
          </a:bodyPr>
          <a:lstStyle/>
          <a:p>
            <a:pPr lvl="0"/>
            <a:r>
              <a:rPr lang="es-EC" dirty="0"/>
              <a:t>DISCUSIÓN</a:t>
            </a:r>
            <a:endParaRPr dirty="0"/>
          </a:p>
        </p:txBody>
      </p:sp>
      <p:sp>
        <p:nvSpPr>
          <p:cNvPr id="96" name="Google Shape;96;p16"/>
          <p:cNvSpPr txBox="1">
            <a:spLocks noGrp="1"/>
          </p:cNvSpPr>
          <p:nvPr>
            <p:ph type="body" idx="1"/>
          </p:nvPr>
        </p:nvSpPr>
        <p:spPr>
          <a:xfrm>
            <a:off x="469783" y="1091313"/>
            <a:ext cx="8296712" cy="2172004"/>
          </a:xfrm>
          <a:prstGeom prst="rect">
            <a:avLst/>
          </a:prstGeom>
        </p:spPr>
        <p:txBody>
          <a:bodyPr spcFirstLastPara="1" wrap="square" lIns="0" tIns="0" rIns="0" bIns="0" anchor="t" anchorCtr="0">
            <a:noAutofit/>
          </a:bodyPr>
          <a:lstStyle/>
          <a:p>
            <a:pPr algn="just"/>
            <a:r>
              <a:rPr lang="es-ES_tradnl" sz="1200" dirty="0">
                <a:latin typeface="+mn-lt"/>
              </a:rPr>
              <a:t>El 70.97% de los fisioterapeutas fueron mujeres (16;31); el rango de edad de los trabajadores oscilo con una media de 35 años. El 32,2% de los trabajadores se encuentran laborando más de 10 años</a:t>
            </a:r>
          </a:p>
          <a:p>
            <a:r>
              <a:rPr lang="es-EC" sz="1200" dirty="0"/>
              <a:t>Montesino (2016): 30 fisioterapeutas: entre 26-32 años  el 37.5%, sufrieron algún tipo de lesión musculo esquelética, columna lumbar y la muñeca/mano en el 26.5%</a:t>
            </a:r>
          </a:p>
          <a:p>
            <a:r>
              <a:rPr lang="es-EC" sz="1200" dirty="0" err="1"/>
              <a:t>Alrowayeh</a:t>
            </a:r>
            <a:r>
              <a:rPr lang="es-EC" sz="1200" dirty="0"/>
              <a:t> HN y colaboradores (2010) (cuestionario nórdico)</a:t>
            </a:r>
          </a:p>
          <a:p>
            <a:r>
              <a:rPr lang="es-EC" sz="1200" dirty="0"/>
              <a:t>47,6%, con molestias en la espalda baja, cuello (21%), superior de la espalda (19%), el hombro (13%), la mano/ muñeca (11%),rodilla (11%), tobillo/ pie (6%), el codo (4%) y la cadera/ muslo (3%)</a:t>
            </a:r>
          </a:p>
          <a:p>
            <a:pPr algn="just"/>
            <a:endParaRPr lang="es-ES_tradnl" sz="1200" dirty="0">
              <a:latin typeface="+mn-lt"/>
            </a:endParaRPr>
          </a:p>
          <a:p>
            <a:pPr algn="just"/>
            <a:endParaRPr lang="es-ES_tradnl" sz="1200" dirty="0">
              <a:latin typeface="+mn-lt"/>
            </a:endParaRPr>
          </a:p>
          <a:p>
            <a:pPr algn="just"/>
            <a:endParaRPr lang="es-EC" sz="1200" dirty="0">
              <a:latin typeface="+mn-lt"/>
            </a:endParaRPr>
          </a:p>
        </p:txBody>
      </p:sp>
      <p:sp>
        <p:nvSpPr>
          <p:cNvPr id="98" name="Google Shape;98;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257704" y="207047"/>
            <a:ext cx="7065900" cy="648600"/>
          </a:xfrm>
          <a:prstGeom prst="rect">
            <a:avLst/>
          </a:prstGeom>
        </p:spPr>
        <p:txBody>
          <a:bodyPr spcFirstLastPara="1" wrap="square" lIns="0" tIns="0" rIns="0" bIns="0" anchor="b" anchorCtr="0">
            <a:noAutofit/>
          </a:bodyPr>
          <a:lstStyle/>
          <a:p>
            <a:pPr lvl="0"/>
            <a:r>
              <a:rPr lang="es-EC" dirty="0"/>
              <a:t>DISCUSIÓN</a:t>
            </a:r>
            <a:endParaRPr dirty="0"/>
          </a:p>
        </p:txBody>
      </p:sp>
      <p:sp>
        <p:nvSpPr>
          <p:cNvPr id="96" name="Google Shape;96;p16"/>
          <p:cNvSpPr txBox="1">
            <a:spLocks noGrp="1"/>
          </p:cNvSpPr>
          <p:nvPr>
            <p:ph type="body" idx="1"/>
          </p:nvPr>
        </p:nvSpPr>
        <p:spPr>
          <a:xfrm>
            <a:off x="646849" y="1116480"/>
            <a:ext cx="7833735" cy="2660700"/>
          </a:xfrm>
          <a:prstGeom prst="rect">
            <a:avLst/>
          </a:prstGeom>
        </p:spPr>
        <p:txBody>
          <a:bodyPr spcFirstLastPara="1" wrap="square" lIns="0" tIns="0" rIns="0" bIns="0" anchor="t" anchorCtr="0">
            <a:noAutofit/>
          </a:bodyPr>
          <a:lstStyle/>
          <a:p>
            <a:pPr algn="just"/>
            <a:r>
              <a:rPr lang="es-EC" sz="1200" dirty="0"/>
              <a:t>Jean E. </a:t>
            </a:r>
            <a:r>
              <a:rPr lang="es-EC" sz="1200" dirty="0" err="1"/>
              <a:t>Cromie</a:t>
            </a:r>
            <a:r>
              <a:rPr lang="es-EC" sz="1200" dirty="0"/>
              <a:t>, </a:t>
            </a:r>
            <a:r>
              <a:rPr lang="es-EC" sz="1200" dirty="0" err="1"/>
              <a:t>Valma</a:t>
            </a:r>
            <a:r>
              <a:rPr lang="es-EC" sz="1200" dirty="0"/>
              <a:t> J. Robertson y </a:t>
            </a:r>
            <a:r>
              <a:rPr lang="es-EC" sz="1200" dirty="0" err="1"/>
              <a:t>Magaret</a:t>
            </a:r>
            <a:r>
              <a:rPr lang="es-EC" sz="1200" dirty="0"/>
              <a:t> O. </a:t>
            </a:r>
            <a:r>
              <a:rPr lang="es-EC" sz="1200" dirty="0" err="1"/>
              <a:t>BesT</a:t>
            </a:r>
            <a:r>
              <a:rPr lang="es-EC" sz="1200" dirty="0"/>
              <a:t> 2000 (536 fisioterapistas) (cuestionario </a:t>
            </a:r>
            <a:r>
              <a:rPr lang="es-EC" sz="1200" dirty="0" err="1"/>
              <a:t>nordico</a:t>
            </a:r>
            <a:r>
              <a:rPr lang="es-EC" sz="1200" dirty="0"/>
              <a:t>)</a:t>
            </a:r>
          </a:p>
          <a:p>
            <a:pPr algn="just"/>
            <a:r>
              <a:rPr lang="es-EC" sz="1200" dirty="0"/>
              <a:t>La región lumbar fue la más afectada (62,5%), seguida del cuello (47,6%), región dorsal (41%), pulgares (33,6), hombro (22,9), muñeca-mano, codos, rodillas, caderas y pie.</a:t>
            </a:r>
          </a:p>
          <a:p>
            <a:pPr algn="just"/>
            <a:endParaRPr lang="es-EC" sz="1200" dirty="0"/>
          </a:p>
          <a:p>
            <a:pPr algn="just"/>
            <a:r>
              <a:rPr lang="es-EC" sz="1200" dirty="0"/>
              <a:t>EN MI ESTUDIO </a:t>
            </a:r>
          </a:p>
          <a:p>
            <a:pPr algn="just"/>
            <a:r>
              <a:rPr lang="es-EC" sz="1200" dirty="0"/>
              <a:t>Se encontró que los segmentos corporales más afectados fueron: molestias en el cuello 77.42%, espalda alta 64.52%, molestias de espalda baja 60% y finalmente molestias de muñecas 48.39 .</a:t>
            </a:r>
          </a:p>
          <a:p>
            <a:pPr algn="just"/>
            <a:endParaRPr lang="es-ES_tradnl" sz="1200" dirty="0">
              <a:latin typeface="+mn-lt"/>
            </a:endParaRPr>
          </a:p>
          <a:p>
            <a:pPr algn="just"/>
            <a:endParaRPr lang="es-ES_tradnl" sz="1200" dirty="0">
              <a:latin typeface="+mn-lt"/>
            </a:endParaRPr>
          </a:p>
          <a:p>
            <a:pPr algn="just"/>
            <a:endParaRPr lang="es-EC" sz="1200" dirty="0">
              <a:latin typeface="+mn-lt"/>
            </a:endParaRPr>
          </a:p>
        </p:txBody>
      </p:sp>
      <p:sp>
        <p:nvSpPr>
          <p:cNvPr id="98" name="Google Shape;98;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731572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title"/>
          </p:nvPr>
        </p:nvSpPr>
        <p:spPr>
          <a:xfrm>
            <a:off x="757746" y="516856"/>
            <a:ext cx="3532800" cy="648600"/>
          </a:xfrm>
          <a:prstGeom prst="rect">
            <a:avLst/>
          </a:prstGeom>
        </p:spPr>
        <p:txBody>
          <a:bodyPr spcFirstLastPara="1" wrap="square" lIns="0" tIns="0" rIns="0" bIns="0" anchor="b" anchorCtr="0">
            <a:noAutofit/>
          </a:bodyPr>
          <a:lstStyle/>
          <a:p>
            <a:r>
              <a:rPr lang="es-EC" dirty="0">
                <a:solidFill>
                  <a:schemeClr val="accent5">
                    <a:lumMod val="75000"/>
                  </a:schemeClr>
                </a:solidFill>
              </a:rPr>
              <a:t>LITACIONES</a:t>
            </a:r>
          </a:p>
        </p:txBody>
      </p:sp>
      <p:sp>
        <p:nvSpPr>
          <p:cNvPr id="160" name="Google Shape;160;p24"/>
          <p:cNvSpPr txBox="1">
            <a:spLocks noGrp="1"/>
          </p:cNvSpPr>
          <p:nvPr>
            <p:ph type="body" idx="1"/>
          </p:nvPr>
        </p:nvSpPr>
        <p:spPr>
          <a:xfrm>
            <a:off x="757746" y="1599150"/>
            <a:ext cx="3532800" cy="1945200"/>
          </a:xfrm>
          <a:prstGeom prst="rect">
            <a:avLst/>
          </a:prstGeom>
        </p:spPr>
        <p:txBody>
          <a:bodyPr spcFirstLastPara="1" wrap="square" lIns="0" tIns="0" rIns="0" bIns="0" anchor="t" anchorCtr="0">
            <a:noAutofit/>
          </a:bodyPr>
          <a:lstStyle/>
          <a:p>
            <a:pPr algn="just">
              <a:lnSpc>
                <a:spcPct val="107000"/>
              </a:lnSpc>
            </a:pPr>
            <a:r>
              <a:rPr lang="es-EC" dirty="0">
                <a:latin typeface="Calibri" panose="020F0502020204030204" pitchFamily="34" charset="0"/>
                <a:ea typeface="Calibri" panose="020F0502020204030204" pitchFamily="34" charset="0"/>
                <a:cs typeface="Times New Roman" panose="02020603050405020304" pitchFamily="18" charset="0"/>
              </a:rPr>
              <a:t>Pandemia por  COVID 19.</a:t>
            </a:r>
          </a:p>
          <a:p>
            <a:pPr algn="just">
              <a:lnSpc>
                <a:spcPct val="107000"/>
              </a:lnSpc>
            </a:pPr>
            <a:r>
              <a:rPr lang="es-EC" dirty="0">
                <a:latin typeface="Calibri" panose="020F0502020204030204" pitchFamily="34" charset="0"/>
                <a:ea typeface="Calibri" panose="020F0502020204030204" pitchFamily="34" charset="0"/>
                <a:cs typeface="Times New Roman" panose="02020603050405020304" pitchFamily="18" charset="0"/>
              </a:rPr>
              <a:t>No existen artículos  actualizados  relacionados con el tema de  estudio, por lo que se limita un análisis comparativo.</a:t>
            </a:r>
          </a:p>
          <a:p>
            <a:pPr algn="just">
              <a:lnSpc>
                <a:spcPct val="107000"/>
              </a:lnSpc>
              <a:spcAft>
                <a:spcPts val="800"/>
              </a:spcAft>
            </a:pPr>
            <a:r>
              <a:rPr lang="es-EC" dirty="0">
                <a:latin typeface="Calibri" panose="020F0502020204030204" pitchFamily="34" charset="0"/>
                <a:ea typeface="Calibri" panose="020F0502020204030204" pitchFamily="34" charset="0"/>
                <a:cs typeface="Times New Roman" panose="02020603050405020304" pitchFamily="18" charset="0"/>
              </a:rPr>
              <a:t>Tiempo de espera en la autorización para poder realizar el estudio.</a:t>
            </a:r>
            <a:endParaRPr dirty="0"/>
          </a:p>
        </p:txBody>
      </p:sp>
      <p:sp>
        <p:nvSpPr>
          <p:cNvPr id="162" name="Google Shape;162;p2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4098" name="Picture 2" descr="Resultado de imagen de PANDEMIA">
            <a:extLst>
              <a:ext uri="{FF2B5EF4-FFF2-40B4-BE49-F238E27FC236}">
                <a16:creationId xmlns:a16="http://schemas.microsoft.com/office/drawing/2014/main" id="{0C7A3DDB-839A-FE47-B353-049DD530522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56870" y1="80064" x2="61374" y2="62047"/>
                        <a14:foregroundMark x1="69008" y1="65032" x2="65725" y2="76226"/>
                        <a14:foregroundMark x1="65725" y1="76226" x2="60382" y2="81023"/>
                        <a14:foregroundMark x1="42748" y1="50213" x2="42748" y2="28038"/>
                      </a14:backgroundRemoval>
                    </a14:imgEffect>
                  </a14:imgLayer>
                </a14:imgProps>
              </a:ext>
              <a:ext uri="{28A0092B-C50C-407E-A947-70E740481C1C}">
                <a14:useLocalDpi xmlns:a14="http://schemas.microsoft.com/office/drawing/2010/main" val="0"/>
              </a:ext>
            </a:extLst>
          </a:blip>
          <a:srcRect/>
          <a:stretch>
            <a:fillRect/>
          </a:stretch>
        </p:blipFill>
        <p:spPr bwMode="auto">
          <a:xfrm>
            <a:off x="4089783" y="-202114"/>
            <a:ext cx="2879455" cy="374646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esultado de imagen de temas de estudio">
            <a:extLst>
              <a:ext uri="{FF2B5EF4-FFF2-40B4-BE49-F238E27FC236}">
                <a16:creationId xmlns:a16="http://schemas.microsoft.com/office/drawing/2014/main" id="{7517F9AE-7303-1D42-AD64-1374C47319B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953" b="89328" l="9464" r="95584">
                        <a14:foregroundMark x1="50473" y1="17787" x2="38486" y2="15415"/>
                        <a14:foregroundMark x1="38486" y1="15415" x2="49211" y2="9486"/>
                        <a14:foregroundMark x1="47319" y1="43874" x2="35331" y2="32016"/>
                        <a14:foregroundMark x1="35331" y1="32016" x2="36278" y2="59684"/>
                        <a14:foregroundMark x1="36278" y1="59684" x2="43849" y2="46245"/>
                        <a14:foregroundMark x1="43849" y1="46245" x2="40063" y2="42292"/>
                        <a14:foregroundMark x1="30284" y1="46640" x2="40694" y2="54545"/>
                        <a14:foregroundMark x1="40694" y1="54545" x2="52366" y2="56917"/>
                        <a14:foregroundMark x1="72871" y1="63241" x2="84227" y2="71542"/>
                        <a14:foregroundMark x1="84227" y1="71542" x2="90221" y2="82609"/>
                        <a14:foregroundMark x1="94006" y1="86561" x2="83596" y2="79051"/>
                        <a14:foregroundMark x1="83596" y1="79051" x2="51104" y2="41897"/>
                        <a14:foregroundMark x1="51104" y1="41897" x2="32808" y2="31225"/>
                        <a14:foregroundMark x1="32808" y1="31225" x2="28391" y2="30435"/>
                        <a14:foregroundMark x1="31230" y1="52569" x2="19243" y2="62451"/>
                        <a14:foregroundMark x1="19243" y1="62451" x2="14196" y2="79842"/>
                        <a14:foregroundMark x1="14196" y1="79842" x2="38486" y2="45455"/>
                        <a14:foregroundMark x1="38486" y1="45455" x2="32177" y2="48221"/>
                        <a14:foregroundMark x1="24606" y1="66403" x2="24921" y2="39921"/>
                        <a14:foregroundMark x1="22713" y1="43083" x2="22397" y2="28063"/>
                        <a14:foregroundMark x1="22397" y1="28063" x2="21451" y2="25296"/>
                        <a14:foregroundMark x1="18927" y1="35968" x2="20505" y2="20949"/>
                        <a14:foregroundMark x1="20505" y1="20949" x2="31546" y2="12648"/>
                        <a14:foregroundMark x1="31546" y1="12648" x2="34385" y2="11858"/>
                        <a14:foregroundMark x1="17666" y1="26877" x2="24606" y2="12648"/>
                        <a14:foregroundMark x1="24606" y1="12648" x2="24921" y2="11858"/>
                        <a14:foregroundMark x1="17035" y1="23715" x2="22713" y2="10277"/>
                        <a14:foregroundMark x1="22713" y1="10277" x2="31861" y2="5534"/>
                        <a14:foregroundMark x1="16719" y1="21739" x2="19874" y2="14625"/>
                        <a14:foregroundMark x1="53943" y1="36759" x2="53628" y2="19763"/>
                        <a14:foregroundMark x1="53628" y1="19763" x2="45110" y2="30830"/>
                        <a14:foregroundMark x1="45110" y1="30830" x2="48265" y2="46245"/>
                        <a14:foregroundMark x1="48265" y1="46245" x2="52050" y2="37549"/>
                        <a14:foregroundMark x1="46372" y1="57708" x2="47319" y2="46245"/>
                        <a14:foregroundMark x1="57098" y1="64427" x2="56467" y2="54150"/>
                        <a14:foregroundMark x1="60568" y1="50988" x2="60252" y2="50198"/>
                        <a14:foregroundMark x1="64038" y1="48617" x2="65931" y2="32411"/>
                        <a14:foregroundMark x1="65931" y1="32411" x2="60252" y2="18972"/>
                        <a14:foregroundMark x1="60252" y1="18972" x2="49211" y2="16996"/>
                        <a14:foregroundMark x1="58675" y1="29249" x2="55836" y2="14229"/>
                        <a14:foregroundMark x1="55836" y1="14229" x2="44795" y2="7905"/>
                        <a14:foregroundMark x1="44795" y1="7905" x2="33123" y2="9881"/>
                        <a14:foregroundMark x1="33123" y1="9881" x2="32808" y2="10277"/>
                        <a14:foregroundMark x1="28076" y1="7905" x2="41325" y2="5929"/>
                        <a14:foregroundMark x1="41325" y1="5929" x2="45741" y2="7510"/>
                        <a14:foregroundMark x1="37539" y1="3953" x2="47319" y2="8696"/>
                        <a14:foregroundMark x1="41009" y1="5929" x2="32177" y2="7510"/>
                        <a14:foregroundMark x1="23344" y1="73518" x2="36593" y2="67194"/>
                        <a14:foregroundMark x1="95584" y1="89328" x2="88959" y2="81028"/>
                        <a14:foregroundMark x1="28076" y1="17787" x2="37855" y2="6324"/>
                        <a14:foregroundMark x1="37855" y1="6324" x2="46372" y2="8300"/>
                        <a14:foregroundMark x1="46372" y1="8300" x2="39117" y2="4743"/>
                      </a14:backgroundRemoval>
                    </a14:imgEffect>
                  </a14:imgLayer>
                </a14:imgProps>
              </a:ext>
              <a:ext uri="{28A0092B-C50C-407E-A947-70E740481C1C}">
                <a14:useLocalDpi xmlns:a14="http://schemas.microsoft.com/office/drawing/2010/main" val="0"/>
              </a:ext>
            </a:extLst>
          </a:blip>
          <a:srcRect/>
          <a:stretch>
            <a:fillRect/>
          </a:stretch>
        </p:blipFill>
        <p:spPr bwMode="auto">
          <a:xfrm>
            <a:off x="5621433" y="2535964"/>
            <a:ext cx="2879455" cy="229811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de enfermedades profesionales">
            <a:extLst>
              <a:ext uri="{FF2B5EF4-FFF2-40B4-BE49-F238E27FC236}">
                <a16:creationId xmlns:a16="http://schemas.microsoft.com/office/drawing/2014/main" id="{06576BF2-2CCD-3F42-9138-129A4934B88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557" b="96175" l="8364" r="89455">
                        <a14:foregroundMark x1="75273" y1="82514" x2="61091" y2="90710"/>
                        <a14:foregroundMark x1="61091" y1="90710" x2="58545" y2="96175"/>
                        <a14:foregroundMark x1="8727" y1="74863" x2="8727" y2="74863"/>
                        <a14:foregroundMark x1="29455" y1="30055" x2="29455" y2="30055"/>
                        <a14:foregroundMark x1="31636" y1="27869" x2="31636" y2="27869"/>
                        <a14:foregroundMark x1="39636" y1="6557" x2="39636" y2="6557"/>
                        <a14:foregroundMark x1="49818" y1="22404" x2="49818" y2="22404"/>
                        <a14:foregroundMark x1="49818" y1="64481" x2="55273" y2="68852"/>
                        <a14:foregroundMark x1="89091" y1="76503" x2="88727" y2="58470"/>
                        <a14:foregroundMark x1="46182" y1="67760" x2="49091" y2="74317"/>
                        <a14:foregroundMark x1="20000" y1="36612" x2="28364" y2="30601"/>
                        <a14:foregroundMark x1="40364" y1="22404" x2="38909" y2="33880"/>
                        <a14:foregroundMark x1="42909" y1="24590" x2="50182" y2="25137"/>
                        <a14:foregroundMark x1="32000" y1="55191" x2="37091" y2="44809"/>
                      </a14:backgroundRemoval>
                    </a14:imgEffect>
                  </a14:imgLayer>
                </a14:imgProps>
              </a:ext>
              <a:ext uri="{28A0092B-C50C-407E-A947-70E740481C1C}">
                <a14:useLocalDpi xmlns:a14="http://schemas.microsoft.com/office/drawing/2010/main" val="0"/>
              </a:ext>
            </a:extLst>
          </a:blip>
          <a:srcRect/>
          <a:stretch>
            <a:fillRect/>
          </a:stretch>
        </p:blipFill>
        <p:spPr bwMode="auto">
          <a:xfrm>
            <a:off x="6597099" y="393649"/>
            <a:ext cx="2060314" cy="18608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7"/>
          <p:cNvSpPr txBox="1">
            <a:spLocks noGrp="1"/>
          </p:cNvSpPr>
          <p:nvPr>
            <p:ph type="ctrTitle"/>
          </p:nvPr>
        </p:nvSpPr>
        <p:spPr>
          <a:xfrm>
            <a:off x="-596803" y="201336"/>
            <a:ext cx="70659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s-EC" dirty="0"/>
              <a:t>Introducción</a:t>
            </a:r>
          </a:p>
        </p:txBody>
      </p:sp>
      <p:sp>
        <p:nvSpPr>
          <p:cNvPr id="104" name="Google Shape;104;p17"/>
          <p:cNvSpPr txBox="1">
            <a:spLocks noGrp="1"/>
          </p:cNvSpPr>
          <p:nvPr>
            <p:ph type="subTitle" idx="1"/>
          </p:nvPr>
        </p:nvSpPr>
        <p:spPr>
          <a:xfrm>
            <a:off x="467130" y="1584352"/>
            <a:ext cx="4737300" cy="3080237"/>
          </a:xfrm>
          <a:prstGeom prst="rect">
            <a:avLst/>
          </a:prstGeom>
        </p:spPr>
        <p:txBody>
          <a:bodyPr spcFirstLastPara="1" wrap="square" lIns="0" tIns="0" rIns="0" bIns="0" anchor="t" anchorCtr="0">
            <a:noAutofit/>
          </a:bodyPr>
          <a:lstStyle/>
          <a:p>
            <a:pPr algn="just"/>
            <a:endParaRPr lang="es-ES_tradnl" sz="1200" dirty="0">
              <a:latin typeface="+mn-lt"/>
            </a:endParaRPr>
          </a:p>
          <a:p>
            <a:pPr algn="just"/>
            <a:endParaRPr lang="es-ES_tradnl" sz="1200" dirty="0">
              <a:latin typeface="+mn-lt"/>
            </a:endParaRPr>
          </a:p>
          <a:p>
            <a:pPr algn="just"/>
            <a:r>
              <a:rPr lang="es-ES_tradnl" sz="1400" dirty="0">
                <a:latin typeface="+mn-lt"/>
              </a:rPr>
              <a:t>La actividad del fisioterapeuta es ayudar a los pacientes mediante la aplicación de agentes físicos, técnicas manuales, entre otros tratamientos; durante dicha jornada el profesional se expone a muchos riesgos ergonómicos.</a:t>
            </a:r>
          </a:p>
          <a:p>
            <a:pPr algn="just"/>
            <a:endParaRPr lang="es-ES_tradnl" sz="1400" baseline="30000" dirty="0">
              <a:latin typeface="+mn-lt"/>
            </a:endParaRPr>
          </a:p>
          <a:p>
            <a:pPr algn="just"/>
            <a:endParaRPr lang="es-ES_tradnl" sz="1400" baseline="30000" dirty="0">
              <a:latin typeface="+mn-lt"/>
            </a:endParaRPr>
          </a:p>
          <a:p>
            <a:pPr algn="just"/>
            <a:r>
              <a:rPr lang="es-ES" sz="1400" dirty="0">
                <a:latin typeface="+mn-lt"/>
              </a:rPr>
              <a:t>Los Fisioterapeutas ocupan el segundo lugar después enfermeras con respecto al dolor lumbar relacionado con el trabajo entre todos trabajadores de la salud. </a:t>
            </a:r>
            <a:endParaRPr lang="es-EC" sz="1400" dirty="0">
              <a:latin typeface="+mn-lt"/>
            </a:endParaRPr>
          </a:p>
        </p:txBody>
      </p:sp>
      <p:pic>
        <p:nvPicPr>
          <p:cNvPr id="2" name="Picture 2" descr="Resultado de imagen de fisioterapia">
            <a:extLst>
              <a:ext uri="{FF2B5EF4-FFF2-40B4-BE49-F238E27FC236}">
                <a16:creationId xmlns:a16="http://schemas.microsoft.com/office/drawing/2014/main" id="{BEC7E7C7-9204-D14E-9996-C78686EDDE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395" y="574157"/>
            <a:ext cx="3212475" cy="40904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title"/>
          </p:nvPr>
        </p:nvSpPr>
        <p:spPr>
          <a:xfrm>
            <a:off x="704992" y="587195"/>
            <a:ext cx="3532800" cy="648600"/>
          </a:xfrm>
          <a:prstGeom prst="rect">
            <a:avLst/>
          </a:prstGeom>
        </p:spPr>
        <p:txBody>
          <a:bodyPr spcFirstLastPara="1" wrap="square" lIns="0" tIns="0" rIns="0" bIns="0" anchor="b" anchorCtr="0">
            <a:noAutofit/>
          </a:bodyPr>
          <a:lstStyle/>
          <a:p>
            <a:pPr>
              <a:lnSpc>
                <a:spcPct val="107000"/>
              </a:lnSpc>
              <a:spcAft>
                <a:spcPts val="800"/>
              </a:spcAft>
            </a:pPr>
            <a:r>
              <a:rPr lang="es-EC"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FORTALEZAS</a:t>
            </a:r>
          </a:p>
        </p:txBody>
      </p:sp>
      <p:sp>
        <p:nvSpPr>
          <p:cNvPr id="160" name="Google Shape;160;p24"/>
          <p:cNvSpPr txBox="1">
            <a:spLocks noGrp="1"/>
          </p:cNvSpPr>
          <p:nvPr>
            <p:ph type="body" idx="1"/>
          </p:nvPr>
        </p:nvSpPr>
        <p:spPr>
          <a:xfrm>
            <a:off x="391032" y="1235795"/>
            <a:ext cx="5045491" cy="1199675"/>
          </a:xfrm>
          <a:prstGeom prst="rect">
            <a:avLst/>
          </a:prstGeom>
        </p:spPr>
        <p:txBody>
          <a:bodyPr spcFirstLastPara="1" wrap="square" lIns="0" tIns="0" rIns="0" bIns="0" anchor="t" anchorCtr="0">
            <a:noAutofit/>
          </a:bodyPr>
          <a:lstStyle/>
          <a:p>
            <a:pPr algn="just">
              <a:lnSpc>
                <a:spcPct val="107000"/>
              </a:lnSpc>
            </a:pPr>
            <a:r>
              <a:rPr lang="es-EC" dirty="0">
                <a:latin typeface="Calibri" panose="020F0502020204030204" pitchFamily="34" charset="0"/>
                <a:ea typeface="Calibri" panose="020F0502020204030204" pitchFamily="34" charset="0"/>
                <a:cs typeface="Times New Roman" panose="02020603050405020304" pitchFamily="18" charset="0"/>
              </a:rPr>
              <a:t>Es el primer estudio en evaluar el riesgo ergonómico por posturas forzadas en el área de Fisioterapia del Hospital de Especialidades Carlos Andrade Marín, por lo tanto puede ser un buen indicador  para conocer  la problemática existente en este servicio del Hospital</a:t>
            </a:r>
          </a:p>
          <a:p>
            <a:pPr algn="just">
              <a:lnSpc>
                <a:spcPct val="107000"/>
              </a:lnSpc>
            </a:pPr>
            <a:r>
              <a:rPr lang="es-EC" dirty="0">
                <a:latin typeface="Calibri" panose="020F0502020204030204" pitchFamily="34" charset="0"/>
                <a:ea typeface="Calibri" panose="020F0502020204030204" pitchFamily="34" charset="0"/>
                <a:cs typeface="Times New Roman" panose="02020603050405020304" pitchFamily="18" charset="0"/>
              </a:rPr>
              <a:t>El Método R.E.B.A y O.W.A.S son aplicables en cualquier campo laboral.</a:t>
            </a:r>
          </a:p>
          <a:p>
            <a:pPr algn="just">
              <a:lnSpc>
                <a:spcPct val="107000"/>
              </a:lnSpc>
            </a:pPr>
            <a:r>
              <a:rPr lang="es-EC" dirty="0">
                <a:latin typeface="Calibri" panose="020F0502020204030204" pitchFamily="34" charset="0"/>
                <a:ea typeface="Calibri" panose="020F0502020204030204" pitchFamily="34" charset="0"/>
                <a:cs typeface="Times New Roman" panose="02020603050405020304" pitchFamily="18" charset="0"/>
              </a:rPr>
              <a:t>Grupo de estudio multidisciplinario y con experiencia.</a:t>
            </a:r>
          </a:p>
        </p:txBody>
      </p:sp>
      <p:sp>
        <p:nvSpPr>
          <p:cNvPr id="162" name="Google Shape;162;p2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pic>
        <p:nvPicPr>
          <p:cNvPr id="5128" name="Picture 8" descr="Resultado de imagen de REBA OWAS">
            <a:extLst>
              <a:ext uri="{FF2B5EF4-FFF2-40B4-BE49-F238E27FC236}">
                <a16:creationId xmlns:a16="http://schemas.microsoft.com/office/drawing/2014/main" id="{0867F3AA-7E8B-4F4F-B7E8-461521A4FD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8874" y="1182762"/>
            <a:ext cx="1411458" cy="376388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Resultado de imagen de REBA OWAS">
            <a:extLst>
              <a:ext uri="{FF2B5EF4-FFF2-40B4-BE49-F238E27FC236}">
                <a16:creationId xmlns:a16="http://schemas.microsoft.com/office/drawing/2014/main" id="{A14C236D-0C10-6A43-9919-34079EF766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810" y="2138726"/>
            <a:ext cx="928064" cy="247483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Resultado de imagen de REBA OWAS">
            <a:extLst>
              <a:ext uri="{FF2B5EF4-FFF2-40B4-BE49-F238E27FC236}">
                <a16:creationId xmlns:a16="http://schemas.microsoft.com/office/drawing/2014/main" id="{927EB141-6DDA-5C48-8BC1-D92247C64A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43" y="405210"/>
            <a:ext cx="1075243" cy="229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171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4" name="Google Shape;154;p2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pic>
        <p:nvPicPr>
          <p:cNvPr id="6" name="Imagen 5" descr="Interfaz de usuario gráfica, Texto, Aplicación&#10;&#10;Descripción generada automáticamente">
            <a:extLst>
              <a:ext uri="{FF2B5EF4-FFF2-40B4-BE49-F238E27FC236}">
                <a16:creationId xmlns:a16="http://schemas.microsoft.com/office/drawing/2014/main" id="{C9967BFD-016F-DF4D-8489-CD308455FCCF}"/>
              </a:ext>
            </a:extLst>
          </p:cNvPr>
          <p:cNvPicPr>
            <a:picLocks noChangeAspect="1"/>
          </p:cNvPicPr>
          <p:nvPr/>
        </p:nvPicPr>
        <p:blipFill>
          <a:blip r:embed="rId3"/>
          <a:stretch>
            <a:fillRect/>
          </a:stretch>
        </p:blipFill>
        <p:spPr>
          <a:xfrm>
            <a:off x="1039018" y="730046"/>
            <a:ext cx="7549662" cy="4019805"/>
          </a:xfrm>
          <a:prstGeom prst="rect">
            <a:avLst/>
          </a:prstGeom>
        </p:spPr>
      </p:pic>
      <p:sp>
        <p:nvSpPr>
          <p:cNvPr id="8" name="Google Shape;94;p16">
            <a:extLst>
              <a:ext uri="{FF2B5EF4-FFF2-40B4-BE49-F238E27FC236}">
                <a16:creationId xmlns:a16="http://schemas.microsoft.com/office/drawing/2014/main" id="{7200D79F-DC24-5D4C-B266-55F0DE525EE5}"/>
              </a:ext>
            </a:extLst>
          </p:cNvPr>
          <p:cNvSpPr txBox="1">
            <a:spLocks noGrp="1"/>
          </p:cNvSpPr>
          <p:nvPr>
            <p:ph type="title"/>
          </p:nvPr>
        </p:nvSpPr>
        <p:spPr>
          <a:xfrm>
            <a:off x="249391" y="81446"/>
            <a:ext cx="7065900" cy="648600"/>
          </a:xfrm>
          <a:prstGeom prst="rect">
            <a:avLst/>
          </a:prstGeom>
        </p:spPr>
        <p:txBody>
          <a:bodyPr spcFirstLastPara="1" wrap="square" lIns="0" tIns="0" rIns="0" bIns="0" anchor="b" anchorCtr="0">
            <a:noAutofit/>
          </a:bodyPr>
          <a:lstStyle/>
          <a:p>
            <a:pPr lvl="0"/>
            <a:r>
              <a:rPr lang="es-EC" dirty="0"/>
              <a:t>CONCLUSIONES:</a:t>
            </a:r>
            <a:endParaRPr dirty="0"/>
          </a:p>
        </p:txBody>
      </p:sp>
    </p:spTree>
    <p:extLst>
      <p:ext uri="{BB962C8B-B14F-4D97-AF65-F5344CB8AC3E}">
        <p14:creationId xmlns:p14="http://schemas.microsoft.com/office/powerpoint/2010/main" val="866195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4" name="Google Shape;154;p2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pic>
        <p:nvPicPr>
          <p:cNvPr id="4" name="Imagen 3" descr="Imagen que contiene Diagrama&#10;&#10;Descripción generada automáticamente">
            <a:extLst>
              <a:ext uri="{FF2B5EF4-FFF2-40B4-BE49-F238E27FC236}">
                <a16:creationId xmlns:a16="http://schemas.microsoft.com/office/drawing/2014/main" id="{4C9A7B39-B6D1-AE49-A0EA-5FC1E02EA967}"/>
              </a:ext>
            </a:extLst>
          </p:cNvPr>
          <p:cNvPicPr>
            <a:picLocks noChangeAspect="1"/>
          </p:cNvPicPr>
          <p:nvPr/>
        </p:nvPicPr>
        <p:blipFill>
          <a:blip r:embed="rId3"/>
          <a:stretch>
            <a:fillRect/>
          </a:stretch>
        </p:blipFill>
        <p:spPr>
          <a:xfrm>
            <a:off x="707827" y="1026969"/>
            <a:ext cx="7924800" cy="3505200"/>
          </a:xfrm>
          <a:prstGeom prst="rect">
            <a:avLst/>
          </a:prstGeom>
        </p:spPr>
      </p:pic>
      <p:sp>
        <p:nvSpPr>
          <p:cNvPr id="7" name="Google Shape;94;p16">
            <a:extLst>
              <a:ext uri="{FF2B5EF4-FFF2-40B4-BE49-F238E27FC236}">
                <a16:creationId xmlns:a16="http://schemas.microsoft.com/office/drawing/2014/main" id="{70FE21A1-0B4A-B840-9323-29299BFC4F42}"/>
              </a:ext>
            </a:extLst>
          </p:cNvPr>
          <p:cNvSpPr txBox="1">
            <a:spLocks noGrp="1"/>
          </p:cNvSpPr>
          <p:nvPr>
            <p:ph type="title"/>
          </p:nvPr>
        </p:nvSpPr>
        <p:spPr>
          <a:xfrm>
            <a:off x="241078" y="168116"/>
            <a:ext cx="7065900" cy="648600"/>
          </a:xfrm>
          <a:prstGeom prst="rect">
            <a:avLst/>
          </a:prstGeom>
        </p:spPr>
        <p:txBody>
          <a:bodyPr spcFirstLastPara="1" wrap="square" lIns="0" tIns="0" rIns="0" bIns="0" anchor="b" anchorCtr="0">
            <a:noAutofit/>
          </a:bodyPr>
          <a:lstStyle/>
          <a:p>
            <a:pPr lvl="0"/>
            <a:r>
              <a:rPr lang="es-EC" dirty="0"/>
              <a:t>RECOMENDACIONES:</a:t>
            </a:r>
            <a:endParaRPr dirty="0"/>
          </a:p>
        </p:txBody>
      </p:sp>
    </p:spTree>
    <p:extLst>
      <p:ext uri="{BB962C8B-B14F-4D97-AF65-F5344CB8AC3E}">
        <p14:creationId xmlns:p14="http://schemas.microsoft.com/office/powerpoint/2010/main" val="2404917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12"/>
        <p:cNvGrpSpPr/>
        <p:nvPr/>
      </p:nvGrpSpPr>
      <p:grpSpPr>
        <a:xfrm>
          <a:off x="0" y="0"/>
          <a:ext cx="0" cy="0"/>
          <a:chOff x="0" y="0"/>
          <a:chExt cx="0" cy="0"/>
        </a:xfrm>
      </p:grpSpPr>
      <p:sp>
        <p:nvSpPr>
          <p:cNvPr id="313" name="Google Shape;313;p3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314" name="Google Shape;314;p37"/>
          <p:cNvSpPr txBox="1">
            <a:spLocks noGrp="1"/>
          </p:cNvSpPr>
          <p:nvPr>
            <p:ph type="ctrTitle" idx="4294967295"/>
          </p:nvPr>
        </p:nvSpPr>
        <p:spPr>
          <a:xfrm>
            <a:off x="1465982" y="3307032"/>
            <a:ext cx="6593700" cy="709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dirty="0">
                <a:solidFill>
                  <a:schemeClr val="dk1"/>
                </a:solidFill>
              </a:rPr>
              <a:t>Gracias!</a:t>
            </a:r>
            <a:br>
              <a:rPr lang="en" sz="6000" dirty="0">
                <a:solidFill>
                  <a:schemeClr val="dk1"/>
                </a:solidFill>
              </a:rPr>
            </a:br>
            <a:r>
              <a:rPr lang="es-EC" sz="6000" dirty="0">
                <a:solidFill>
                  <a:schemeClr val="dk1"/>
                </a:solidFill>
              </a:rPr>
              <a:t>P</a:t>
            </a:r>
            <a:r>
              <a:rPr lang="en" sz="6000" dirty="0">
                <a:solidFill>
                  <a:schemeClr val="dk1"/>
                </a:solidFill>
              </a:rPr>
              <a:t>or </a:t>
            </a:r>
            <a:r>
              <a:rPr lang="en" sz="6000" dirty="0" err="1">
                <a:solidFill>
                  <a:schemeClr val="dk1"/>
                </a:solidFill>
              </a:rPr>
              <a:t>su</a:t>
            </a:r>
            <a:r>
              <a:rPr lang="en" sz="6000" dirty="0">
                <a:solidFill>
                  <a:schemeClr val="dk1"/>
                </a:solidFill>
              </a:rPr>
              <a:t> </a:t>
            </a:r>
            <a:r>
              <a:rPr lang="en" sz="6000" dirty="0" err="1">
                <a:solidFill>
                  <a:schemeClr val="dk1"/>
                </a:solidFill>
              </a:rPr>
              <a:t>atención</a:t>
            </a:r>
            <a:endParaRPr sz="6000" dirty="0">
              <a:solidFill>
                <a:schemeClr val="dk1"/>
              </a:solidFill>
            </a:endParaRPr>
          </a:p>
        </p:txBody>
      </p:sp>
      <p:sp>
        <p:nvSpPr>
          <p:cNvPr id="316" name="Google Shape;316;p37"/>
          <p:cNvSpPr/>
          <p:nvPr/>
        </p:nvSpPr>
        <p:spPr>
          <a:xfrm>
            <a:off x="3920432" y="465646"/>
            <a:ext cx="1684800" cy="1684800"/>
          </a:xfrm>
          <a:prstGeom prst="ellipse">
            <a:avLst/>
          </a:prstGeom>
          <a:solidFill>
            <a:schemeClr val="accent2"/>
          </a:solidFill>
          <a:ln>
            <a:noFill/>
          </a:ln>
          <a:effectLst>
            <a:outerShdw blurRad="242888" dist="85725" dir="5400000" algn="bl" rotWithShape="0">
              <a:schemeClr val="dk2">
                <a:alpha val="6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 name="Google Shape;317;p37"/>
          <p:cNvSpPr/>
          <p:nvPr/>
        </p:nvSpPr>
        <p:spPr>
          <a:xfrm>
            <a:off x="4397075" y="970225"/>
            <a:ext cx="731514" cy="675643"/>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17"/>
          <p:cNvSpPr txBox="1">
            <a:spLocks noGrp="1"/>
          </p:cNvSpPr>
          <p:nvPr>
            <p:ph type="subTitle" idx="1"/>
          </p:nvPr>
        </p:nvSpPr>
        <p:spPr>
          <a:xfrm>
            <a:off x="4244818" y="1039705"/>
            <a:ext cx="3951226" cy="1701580"/>
          </a:xfrm>
          <a:prstGeom prst="rect">
            <a:avLst/>
          </a:prstGeom>
        </p:spPr>
        <p:txBody>
          <a:bodyPr spcFirstLastPara="1" wrap="square" lIns="0" tIns="0" rIns="0" bIns="0" anchor="t" anchorCtr="0">
            <a:noAutofit/>
          </a:bodyPr>
          <a:lstStyle/>
          <a:p>
            <a:pPr algn="just"/>
            <a:r>
              <a:rPr lang="es-ES_tradnl" sz="1400" dirty="0">
                <a:latin typeface="+mn-lt"/>
              </a:rPr>
              <a:t>La Organización Panamericana de la Salud y Organización Mundial de la Salud (OPS/OMS), para mejorar la prevención de las enfermedades profesionales cumpliendo con las recomendaciones OIT, sugieren: constituir perfiles de peligros y riesgos; definir las características de procesos de trabajo y realizar matrices de exposición; fortalecer la práctica de higiene, ergonomía, seguridad y medicina ocupacional; y organizar redes subregionales y locales con expertos de salud ocupacional.</a:t>
            </a:r>
            <a:endParaRPr lang="es-ES_tradnl" sz="1400" baseline="30000" dirty="0">
              <a:latin typeface="+mn-lt"/>
            </a:endParaRPr>
          </a:p>
        </p:txBody>
      </p:sp>
      <p:pic>
        <p:nvPicPr>
          <p:cNvPr id="2" name="Picture 2" descr="Resultado de imagen de enfermedades profesionales">
            <a:extLst>
              <a:ext uri="{FF2B5EF4-FFF2-40B4-BE49-F238E27FC236}">
                <a16:creationId xmlns:a16="http://schemas.microsoft.com/office/drawing/2014/main" id="{9A4ABC95-214F-5B47-AA74-7D082F23CA6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289" b="93850" l="9704" r="91914">
                        <a14:foregroundMark x1="13477" y1="45722" x2="13477" y2="54813"/>
                        <a14:foregroundMark x1="43396" y1="49465" x2="43396" y2="61497"/>
                        <a14:foregroundMark x1="44205" y1="41444" x2="44205" y2="41444"/>
                        <a14:foregroundMark x1="15903" y1="40909" x2="15903" y2="40909"/>
                        <a14:foregroundMark x1="18329" y1="9893" x2="18329" y2="9893"/>
                        <a14:foregroundMark x1="65768" y1="8556" x2="65768" y2="8556"/>
                        <a14:foregroundMark x1="62264" y1="14973" x2="62264" y2="22460"/>
                        <a14:foregroundMark x1="84097" y1="46791" x2="84097" y2="49198"/>
                        <a14:foregroundMark x1="84636" y1="53743" x2="88140" y2="55080"/>
                        <a14:foregroundMark x1="89757" y1="44652" x2="91914" y2="45187"/>
                        <a14:foregroundMark x1="86253" y1="41176" x2="86253" y2="41176"/>
                        <a14:foregroundMark x1="64151" y1="71658" x2="64151" y2="71658"/>
                        <a14:foregroundMark x1="28302" y1="75668" x2="28302" y2="75668"/>
                        <a14:foregroundMark x1="22642" y1="93316" x2="22642" y2="93316"/>
                        <a14:foregroundMark x1="24259" y1="93850" x2="24259" y2="93850"/>
                        <a14:foregroundMark x1="78976" y1="19519" x2="78976" y2="19519"/>
                        <a14:foregroundMark x1="79245" y1="18984" x2="79245" y2="18984"/>
                        <a14:foregroundMark x1="79245" y1="18984" x2="79245" y2="18984"/>
                        <a14:foregroundMark x1="79245" y1="18984" x2="79245" y2="18984"/>
                        <a14:foregroundMark x1="80593" y1="22193" x2="80593" y2="22193"/>
                        <a14:foregroundMark x1="80593" y1="22193" x2="80593" y2="22193"/>
                        <a14:foregroundMark x1="81132" y1="22727" x2="81132" y2="22727"/>
                        <a14:foregroundMark x1="81132" y1="22727" x2="81132" y2="22727"/>
                        <a14:foregroundMark x1="81132" y1="22727" x2="81132" y2="22727"/>
                        <a14:foregroundMark x1="81132" y1="26471" x2="81132" y2="26471"/>
                        <a14:foregroundMark x1="81132" y1="26471" x2="81132" y2="26471"/>
                        <a14:foregroundMark x1="81132" y1="26471" x2="81132" y2="26471"/>
                        <a14:foregroundMark x1="81132" y1="27807" x2="81132" y2="27807"/>
                        <a14:foregroundMark x1="81132" y1="27807" x2="81132" y2="27807"/>
                        <a14:foregroundMark x1="81132" y1="28610" x2="81132" y2="28610"/>
                        <a14:foregroundMark x1="81132" y1="30481" x2="81132" y2="30481"/>
                        <a14:foregroundMark x1="81132" y1="31283" x2="81132" y2="31283"/>
                        <a14:foregroundMark x1="29650" y1="28342" x2="30728" y2="23529"/>
                      </a14:backgroundRemoval>
                    </a14:imgEffect>
                  </a14:imgLayer>
                </a14:imgProps>
              </a:ext>
              <a:ext uri="{28A0092B-C50C-407E-A947-70E740481C1C}">
                <a14:useLocalDpi xmlns:a14="http://schemas.microsoft.com/office/drawing/2010/main" val="0"/>
              </a:ext>
            </a:extLst>
          </a:blip>
          <a:srcRect/>
          <a:stretch>
            <a:fillRect/>
          </a:stretch>
        </p:blipFill>
        <p:spPr bwMode="auto">
          <a:xfrm>
            <a:off x="488018" y="515632"/>
            <a:ext cx="3580643" cy="4056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599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9050" y="332010"/>
            <a:ext cx="7065900" cy="934728"/>
          </a:xfrm>
        </p:spPr>
        <p:txBody>
          <a:bodyPr/>
          <a:lstStyle/>
          <a:p>
            <a:r>
              <a:rPr lang="es-EC" dirty="0"/>
              <a:t>OBJETIVO</a:t>
            </a:r>
          </a:p>
        </p:txBody>
      </p:sp>
      <p:sp>
        <p:nvSpPr>
          <p:cNvPr id="3" name="2 Subtítulo"/>
          <p:cNvSpPr>
            <a:spLocks noGrp="1"/>
          </p:cNvSpPr>
          <p:nvPr>
            <p:ph type="subTitle" idx="1"/>
          </p:nvPr>
        </p:nvSpPr>
        <p:spPr>
          <a:xfrm>
            <a:off x="946771" y="1632736"/>
            <a:ext cx="7065900" cy="250800"/>
          </a:xfrm>
        </p:spPr>
        <p:txBody>
          <a:bodyPr/>
          <a:lstStyle/>
          <a:p>
            <a:r>
              <a:rPr lang="es-EC" sz="1400" dirty="0">
                <a:latin typeface="+mn-lt"/>
              </a:rPr>
              <a:t>Evaluar el nivel de riesgo por posturas forzadas en los fisioterapeutas del Área de Medicina Física y Rehabilitación</a:t>
            </a:r>
            <a:r>
              <a:rPr lang="es-EC" sz="1400" i="1" dirty="0">
                <a:latin typeface="+mn-lt"/>
              </a:rPr>
              <a:t> </a:t>
            </a:r>
            <a:r>
              <a:rPr lang="es-EC" sz="1400" dirty="0">
                <a:latin typeface="+mn-lt"/>
              </a:rPr>
              <a:t>presentes en las tareas de trabajo, mediante el uso de metodología ergonómica específica, para conocer el nivel de afectación por estatismo y dinamismo corporal</a:t>
            </a:r>
            <a:r>
              <a:rPr lang="es-EC" dirty="0"/>
              <a:t>.</a:t>
            </a:r>
          </a:p>
        </p:txBody>
      </p:sp>
      <p:pic>
        <p:nvPicPr>
          <p:cNvPr id="3074" name="Picture 2" descr="Resultado de imagen de posturas forzadas">
            <a:extLst>
              <a:ext uri="{FF2B5EF4-FFF2-40B4-BE49-F238E27FC236}">
                <a16:creationId xmlns:a16="http://schemas.microsoft.com/office/drawing/2014/main" id="{24951389-A5BE-A74E-BBA3-9B2C25FFB99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25" b="93438" l="4339" r="92149">
                        <a14:foregroundMark x1="13223" y1="38438" x2="13223" y2="38438"/>
                        <a14:foregroundMark x1="13223" y1="30312" x2="27066" y2="39063"/>
                        <a14:foregroundMark x1="8884" y1="19375" x2="17975" y2="35625"/>
                        <a14:foregroundMark x1="9298" y1="50625" x2="27479" y2="51250"/>
                        <a14:foregroundMark x1="27479" y1="51250" x2="10537" y2="61250"/>
                        <a14:foregroundMark x1="10537" y1="61250" x2="7851" y2="48438"/>
                        <a14:foregroundMark x1="4752" y1="36875" x2="7025" y2="44375"/>
                        <a14:foregroundMark x1="70868" y1="43750" x2="56405" y2="43750"/>
                        <a14:foregroundMark x1="69215" y1="30312" x2="63017" y2="45938"/>
                        <a14:foregroundMark x1="88843" y1="70938" x2="92355" y2="60625"/>
                        <a14:foregroundMark x1="67975" y1="82500" x2="68766" y2="87735"/>
                        <a14:foregroundMark x1="58678" y1="30312" x2="39463" y2="41875"/>
                        <a14:foregroundMark x1="39463" y1="41875" x2="37190" y2="41875"/>
                        <a14:foregroundMark x1="26653" y1="20000" x2="44008" y2="15313"/>
                        <a14:foregroundMark x1="44008" y1="15313" x2="44628" y2="15937"/>
                        <a14:foregroundMark x1="45455" y1="13125" x2="27479" y2="20000"/>
                        <a14:foregroundMark x1="27479" y1="20000" x2="27066" y2="20625"/>
                        <a14:foregroundMark x1="32438" y1="14063" x2="23760" y2="25625"/>
                        <a14:foregroundMark x1="9711" y1="18750" x2="12603" y2="15313"/>
                        <a14:foregroundMark x1="22314" y1="39688" x2="20868" y2="7813"/>
                        <a14:foregroundMark x1="20868" y1="7813" x2="21901" y2="7187"/>
                        <a14:foregroundMark x1="66942" y1="32813" x2="62603" y2="3125"/>
                        <a14:foregroundMark x1="62603" y1="3125" x2="67355" y2="7813"/>
                        <a14:foregroundMark x1="63017" y1="62813" x2="46074" y2="53125"/>
                        <a14:foregroundMark x1="46074" y1="53125" x2="38636" y2="43125"/>
                        <a14:backgroundMark x1="67769" y1="94063" x2="63843" y2="94688"/>
                        <a14:backgroundMark x1="66942" y1="93438" x2="69628" y2="94063"/>
                        <a14:backgroundMark x1="64876" y1="91875" x2="76240" y2="93438"/>
                      </a14:backgroundRemoval>
                    </a14:imgEffect>
                  </a14:imgLayer>
                </a14:imgProps>
              </a:ext>
              <a:ext uri="{28A0092B-C50C-407E-A947-70E740481C1C}">
                <a14:useLocalDpi xmlns:a14="http://schemas.microsoft.com/office/drawing/2010/main" val="0"/>
              </a:ext>
            </a:extLst>
          </a:blip>
          <a:srcRect/>
          <a:stretch>
            <a:fillRect/>
          </a:stretch>
        </p:blipFill>
        <p:spPr bwMode="auto">
          <a:xfrm>
            <a:off x="1039050" y="3040707"/>
            <a:ext cx="2717646" cy="15669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de posturas forzadas">
            <a:extLst>
              <a:ext uri="{FF2B5EF4-FFF2-40B4-BE49-F238E27FC236}">
                <a16:creationId xmlns:a16="http://schemas.microsoft.com/office/drawing/2014/main" id="{4F2277C2-9FCA-4642-AD33-EA0157191A2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3086" r="94514">
                        <a14:foregroundMark x1="21600" y1="16200" x2="21600" y2="16200"/>
                        <a14:foregroundMark x1="31314" y1="32400" x2="31314" y2="32400"/>
                        <a14:foregroundMark x1="30629" y1="85600" x2="30629" y2="85600"/>
                        <a14:foregroundMark x1="16914" y1="85200" x2="16914" y2="85200"/>
                        <a14:foregroundMark x1="8457" y1="65400" x2="8457" y2="65400"/>
                        <a14:foregroundMark x1="3086" y1="61000" x2="3086" y2="61000"/>
                        <a14:foregroundMark x1="35314" y1="74600" x2="35314" y2="74600"/>
                        <a14:foregroundMark x1="54743" y1="63600" x2="54743" y2="63600"/>
                        <a14:foregroundMark x1="64571" y1="57000" x2="64571" y2="57000"/>
                        <a14:foregroundMark x1="70171" y1="27800" x2="70171" y2="27800"/>
                        <a14:foregroundMark x1="88800" y1="28000" x2="88800" y2="28000"/>
                        <a14:foregroundMark x1="93486" y1="26000" x2="93486" y2="26000"/>
                        <a14:foregroundMark x1="94171" y1="34600" x2="94171" y2="34600"/>
                        <a14:foregroundMark x1="89714" y1="68800" x2="89714" y2="68800"/>
                        <a14:foregroundMark x1="91200" y1="65200" x2="91200" y2="65200"/>
                        <a14:foregroundMark x1="91200" y1="65200" x2="88800" y2="70400"/>
                        <a14:foregroundMark x1="31657" y1="85800" x2="33486" y2="76800"/>
                        <a14:foregroundMark x1="33486" y1="76800" x2="33829" y2="76200"/>
                        <a14:foregroundMark x1="86400" y1="26600" x2="86400" y2="26600"/>
                        <a14:foregroundMark x1="94514" y1="37800" x2="94514" y2="37800"/>
                      </a14:backgroundRemoval>
                    </a14:imgEffect>
                  </a14:imgLayer>
                </a14:imgProps>
              </a:ext>
              <a:ext uri="{28A0092B-C50C-407E-A947-70E740481C1C}">
                <a14:useLocalDpi xmlns:a14="http://schemas.microsoft.com/office/drawing/2010/main" val="0"/>
              </a:ext>
            </a:extLst>
          </a:blip>
          <a:srcRect/>
          <a:stretch>
            <a:fillRect/>
          </a:stretch>
        </p:blipFill>
        <p:spPr bwMode="auto">
          <a:xfrm>
            <a:off x="4992924" y="2882071"/>
            <a:ext cx="3019747" cy="1725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98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ctrTitle" idx="4294967295"/>
          </p:nvPr>
        </p:nvSpPr>
        <p:spPr>
          <a:xfrm>
            <a:off x="525599" y="294822"/>
            <a:ext cx="8229335" cy="709500"/>
          </a:xfrm>
          <a:prstGeom prst="rect">
            <a:avLst/>
          </a:prstGeom>
        </p:spPr>
        <p:txBody>
          <a:bodyPr spcFirstLastPara="1" wrap="square" lIns="0" tIns="0" rIns="0" bIns="0" anchor="b" anchorCtr="0">
            <a:noAutofit/>
          </a:bodyPr>
          <a:lstStyle/>
          <a:p>
            <a:pPr lvl="0" algn="ctr"/>
            <a:r>
              <a:rPr lang="es-EC" sz="6000" dirty="0">
                <a:solidFill>
                  <a:schemeClr val="accent2">
                    <a:lumMod val="50000"/>
                  </a:schemeClr>
                </a:solidFill>
              </a:rPr>
              <a:t>Materiales</a:t>
            </a:r>
            <a:r>
              <a:rPr lang="es-EC" sz="6000" dirty="0"/>
              <a:t> y Método</a:t>
            </a:r>
            <a:endParaRPr sz="6000" dirty="0"/>
          </a:p>
        </p:txBody>
      </p:sp>
      <p:sp>
        <p:nvSpPr>
          <p:cNvPr id="112" name="Google Shape;112;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3" name="Imagen 2" descr="Imagen que contiene Interfaz de usuario gráfica&#10;&#10;Descripción generada automáticamente">
            <a:extLst>
              <a:ext uri="{FF2B5EF4-FFF2-40B4-BE49-F238E27FC236}">
                <a16:creationId xmlns:a16="http://schemas.microsoft.com/office/drawing/2014/main" id="{CF0E85A6-E095-6440-B31D-F9FDCA1E37BF}"/>
              </a:ext>
            </a:extLst>
          </p:cNvPr>
          <p:cNvPicPr>
            <a:picLocks noChangeAspect="1"/>
          </p:cNvPicPr>
          <p:nvPr/>
        </p:nvPicPr>
        <p:blipFill>
          <a:blip r:embed="rId3"/>
          <a:stretch>
            <a:fillRect/>
          </a:stretch>
        </p:blipFill>
        <p:spPr>
          <a:xfrm>
            <a:off x="506660" y="1197655"/>
            <a:ext cx="8130680" cy="356920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17"/>
          <p:cNvSpPr txBox="1">
            <a:spLocks noGrp="1"/>
          </p:cNvSpPr>
          <p:nvPr>
            <p:ph type="subTitle" idx="1"/>
          </p:nvPr>
        </p:nvSpPr>
        <p:spPr>
          <a:xfrm>
            <a:off x="620775" y="1452221"/>
            <a:ext cx="7902450" cy="1701580"/>
          </a:xfrm>
          <a:prstGeom prst="rect">
            <a:avLst/>
          </a:prstGeom>
        </p:spPr>
        <p:txBody>
          <a:bodyPr spcFirstLastPara="1" wrap="square" lIns="0" tIns="0" rIns="0" bIns="0" anchor="t" anchorCtr="0">
            <a:noAutofit/>
          </a:bodyPr>
          <a:lstStyle/>
          <a:p>
            <a:pPr marL="171450" indent="-171450" algn="just">
              <a:buFont typeface="Arial" panose="020B0604020202020204" pitchFamily="34" charset="0"/>
              <a:buChar char="•"/>
            </a:pPr>
            <a:r>
              <a:rPr lang="es-ES_tradnl" sz="1200" dirty="0">
                <a:latin typeface="+mn-lt"/>
                <a:ea typeface="SimSun" panose="02010600030101010101" pitchFamily="2" charset="-122"/>
              </a:rPr>
              <a:t>Trabajadores con menos de 2 años de servicio.</a:t>
            </a:r>
          </a:p>
          <a:p>
            <a:pPr marL="171450" indent="-171450" algn="just">
              <a:buFont typeface="Arial" panose="020B0604020202020204" pitchFamily="34" charset="0"/>
              <a:buChar char="•"/>
            </a:pPr>
            <a:r>
              <a:rPr lang="es-ES_tradnl" sz="1200" dirty="0">
                <a:latin typeface="+mn-lt"/>
                <a:ea typeface="SimSun" panose="02010600030101010101" pitchFamily="2" charset="-122"/>
              </a:rPr>
              <a:t>Trabajadores con restricciones laborales debido a trastornos musculo esqueléticos.</a:t>
            </a:r>
            <a:endParaRPr lang="es-EC" sz="1200" dirty="0">
              <a:latin typeface="+mn-lt"/>
              <a:ea typeface="SimSun" panose="02010600030101010101" pitchFamily="2" charset="-122"/>
            </a:endParaRPr>
          </a:p>
        </p:txBody>
      </p:sp>
      <p:sp>
        <p:nvSpPr>
          <p:cNvPr id="4" name="Google Shape;103;p17">
            <a:extLst>
              <a:ext uri="{FF2B5EF4-FFF2-40B4-BE49-F238E27FC236}">
                <a16:creationId xmlns:a16="http://schemas.microsoft.com/office/drawing/2014/main" id="{70D87A65-6513-B14D-A734-5B1B31DEA707}"/>
              </a:ext>
            </a:extLst>
          </p:cNvPr>
          <p:cNvSpPr txBox="1">
            <a:spLocks noGrp="1"/>
          </p:cNvSpPr>
          <p:nvPr>
            <p:ph type="ctrTitle"/>
          </p:nvPr>
        </p:nvSpPr>
        <p:spPr>
          <a:xfrm>
            <a:off x="1039050" y="57542"/>
            <a:ext cx="70659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s-EC" dirty="0"/>
              <a:t>Factores de exclusión:</a:t>
            </a:r>
          </a:p>
        </p:txBody>
      </p:sp>
      <p:pic>
        <p:nvPicPr>
          <p:cNvPr id="4098" name="Picture 2" descr="Resultado de imagen de Factores de exclusión:">
            <a:extLst>
              <a:ext uri="{FF2B5EF4-FFF2-40B4-BE49-F238E27FC236}">
                <a16:creationId xmlns:a16="http://schemas.microsoft.com/office/drawing/2014/main" id="{52CA16C3-4D51-6547-934C-183920EFCDC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402" b="89744" l="3922" r="96078">
                        <a14:foregroundMark x1="90196" y1="64530" x2="90196" y2="81624"/>
                        <a14:foregroundMark x1="42157" y1="55556" x2="43464" y2="55128"/>
                        <a14:foregroundMark x1="3922" y1="82051" x2="3922" y2="82051"/>
                        <a14:foregroundMark x1="35621" y1="40171" x2="35621" y2="40171"/>
                        <a14:foregroundMark x1="35948" y1="33761" x2="35948" y2="33761"/>
                        <a14:foregroundMark x1="55556" y1="73932" x2="55556" y2="73932"/>
                        <a14:foregroundMark x1="92810" y1="46581" x2="92810" y2="46581"/>
                        <a14:foregroundMark x1="74510" y1="44444" x2="74510" y2="44444"/>
                        <a14:foregroundMark x1="75163" y1="44444" x2="75163" y2="44444"/>
                        <a14:foregroundMark x1="72549" y1="44872" x2="88889" y2="45299"/>
                        <a14:foregroundMark x1="90196" y1="43162" x2="76797" y2="42735"/>
                        <a14:foregroundMark x1="96078" y1="43162" x2="96078" y2="43162"/>
                      </a14:backgroundRemoval>
                    </a14:imgEffect>
                  </a14:imgLayer>
                </a14:imgProps>
              </a:ext>
              <a:ext uri="{28A0092B-C50C-407E-A947-70E740481C1C}">
                <a14:useLocalDpi xmlns:a14="http://schemas.microsoft.com/office/drawing/2010/main" val="0"/>
              </a:ext>
            </a:extLst>
          </a:blip>
          <a:srcRect/>
          <a:stretch>
            <a:fillRect/>
          </a:stretch>
        </p:blipFill>
        <p:spPr bwMode="auto">
          <a:xfrm>
            <a:off x="789467" y="1902780"/>
            <a:ext cx="3197742" cy="2971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de Factores de exclusión:">
            <a:extLst>
              <a:ext uri="{FF2B5EF4-FFF2-40B4-BE49-F238E27FC236}">
                <a16:creationId xmlns:a16="http://schemas.microsoft.com/office/drawing/2014/main" id="{D390E029-1275-A54E-895A-3326760176A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507" b="97101" l="2069" r="96552">
                        <a14:foregroundMark x1="10172" y1="29855" x2="10172" y2="29855"/>
                        <a14:foregroundMark x1="11552" y1="78261" x2="62931" y2="78841"/>
                        <a14:foregroundMark x1="61379" y1="82899" x2="23966" y2="80580"/>
                        <a14:foregroundMark x1="23966" y1="82319" x2="38793" y2="83188"/>
                        <a14:foregroundMark x1="38793" y1="83188" x2="38621" y2="82319"/>
                        <a14:foregroundMark x1="37414" y1="90725" x2="47414" y2="91304"/>
                        <a14:foregroundMark x1="48103" y1="93333" x2="27414" y2="91304"/>
                        <a14:foregroundMark x1="27414" y1="91304" x2="16552" y2="85797"/>
                        <a14:foregroundMark x1="12931" y1="82029" x2="7931" y2="72754"/>
                        <a14:foregroundMark x1="7931" y1="72754" x2="5862" y2="61159"/>
                        <a14:foregroundMark x1="5862" y1="61159" x2="8448" y2="53043"/>
                        <a14:foregroundMark x1="7586" y1="53913" x2="7586" y2="53913"/>
                        <a14:foregroundMark x1="2069" y1="58841" x2="2069" y2="55362"/>
                        <a14:foregroundMark x1="29483" y1="97971" x2="45517" y2="94783"/>
                        <a14:foregroundMark x1="79655" y1="35362" x2="79655" y2="35362"/>
                        <a14:foregroundMark x1="90172" y1="61159" x2="91379" y2="72754"/>
                        <a14:foregroundMark x1="91379" y1="72754" x2="93448" y2="77971"/>
                        <a14:foregroundMark x1="91034" y1="61159" x2="91034" y2="57681"/>
                        <a14:foregroundMark x1="92069" y1="53623" x2="92069" y2="53623"/>
                        <a14:foregroundMark x1="94483" y1="63768" x2="96724" y2="71594"/>
                        <a14:foregroundMark x1="30345" y1="5507" x2="30345" y2="5507"/>
                        <a14:foregroundMark x1="38276" y1="12754" x2="38276" y2="12754"/>
                        <a14:foregroundMark x1="51379" y1="9855" x2="51379" y2="9855"/>
                        <a14:foregroundMark x1="61552" y1="10725" x2="61552" y2="10725"/>
                        <a14:foregroundMark x1="12241" y1="11594" x2="12241" y2="11594"/>
                        <a14:foregroundMark x1="18793" y1="45797" x2="25862" y2="46087"/>
                        <a14:foregroundMark x1="25862" y1="46087" x2="19138" y2="43188"/>
                        <a14:foregroundMark x1="19138" y1="43188" x2="13276" y2="51304"/>
                        <a14:foregroundMark x1="13276" y1="51304" x2="15517" y2="46377"/>
                        <a14:foregroundMark x1="31897" y1="36812" x2="31897" y2="36812"/>
                        <a14:foregroundMark x1="32241" y1="21449" x2="32241" y2="27246"/>
                        <a14:foregroundMark x1="28966" y1="15942" x2="28966" y2="15942"/>
                      </a14:backgroundRemoval>
                    </a14:imgEffect>
                  </a14:imgLayer>
                </a14:imgProps>
              </a:ext>
              <a:ext uri="{28A0092B-C50C-407E-A947-70E740481C1C}">
                <a14:useLocalDpi xmlns:a14="http://schemas.microsoft.com/office/drawing/2010/main" val="0"/>
              </a:ext>
            </a:extLst>
          </a:blip>
          <a:srcRect/>
          <a:stretch>
            <a:fillRect/>
          </a:stretch>
        </p:blipFill>
        <p:spPr bwMode="auto">
          <a:xfrm>
            <a:off x="4403308" y="2163360"/>
            <a:ext cx="4119917" cy="245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099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body" idx="1"/>
          </p:nvPr>
        </p:nvSpPr>
        <p:spPr>
          <a:xfrm>
            <a:off x="1039050" y="615620"/>
            <a:ext cx="7065900" cy="819900"/>
          </a:xfrm>
          <a:prstGeom prst="rect">
            <a:avLst/>
          </a:prstGeom>
        </p:spPr>
        <p:txBody>
          <a:bodyPr spcFirstLastPara="1" wrap="square" lIns="0" tIns="0" rIns="0" bIns="0" anchor="ctr" anchorCtr="0">
            <a:noAutofit/>
          </a:bodyPr>
          <a:lstStyle/>
          <a:p>
            <a:pPr marL="0" lvl="0" indent="0">
              <a:buNone/>
            </a:pPr>
            <a:r>
              <a:rPr lang="es-EC" b="1" dirty="0">
                <a:solidFill>
                  <a:schemeClr val="accent2">
                    <a:lumMod val="50000"/>
                  </a:schemeClr>
                </a:solidFill>
              </a:rPr>
              <a:t>RESULTADOS:</a:t>
            </a:r>
          </a:p>
          <a:p>
            <a:pPr marL="0" indent="0" algn="l">
              <a:buNone/>
            </a:pPr>
            <a:r>
              <a:rPr lang="es-ES_tradnl" sz="1200" i="0" dirty="0">
                <a:solidFill>
                  <a:srgbClr val="000000"/>
                </a:solidFill>
                <a:latin typeface="+mn-lt"/>
                <a:ea typeface="SimSun" panose="02010600030101010101" pitchFamily="2" charset="-122"/>
              </a:rPr>
              <a:t>- Características sociodemográficas y laborales de la población de estudio</a:t>
            </a:r>
            <a:br>
              <a:rPr lang="es-EC" sz="1200" i="0" dirty="0">
                <a:latin typeface="+mn-lt"/>
                <a:ea typeface="SimSun" panose="02010600030101010101" pitchFamily="2" charset="-122"/>
              </a:rPr>
            </a:br>
            <a:endParaRPr sz="1200" i="0" dirty="0">
              <a:latin typeface="+mn-lt"/>
            </a:endParaRPr>
          </a:p>
        </p:txBody>
      </p:sp>
      <p:sp>
        <p:nvSpPr>
          <p:cNvPr id="118" name="Google Shape;118;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graphicFrame>
        <p:nvGraphicFramePr>
          <p:cNvPr id="2" name="1 Tabla"/>
          <p:cNvGraphicFramePr>
            <a:graphicFrameLocks noGrp="1"/>
          </p:cNvGraphicFramePr>
          <p:nvPr>
            <p:extLst>
              <p:ext uri="{D42A27DB-BD31-4B8C-83A1-F6EECF244321}">
                <p14:modId xmlns:p14="http://schemas.microsoft.com/office/powerpoint/2010/main" val="192306178"/>
              </p:ext>
            </p:extLst>
          </p:nvPr>
        </p:nvGraphicFramePr>
        <p:xfrm>
          <a:off x="1241571" y="1600982"/>
          <a:ext cx="6602135" cy="2845180"/>
        </p:xfrm>
        <a:graphic>
          <a:graphicData uri="http://schemas.openxmlformats.org/drawingml/2006/table">
            <a:tbl>
              <a:tblPr firstRow="1" firstCol="1" bandRow="1">
                <a:tableStyleId>{125E5076-3810-47DD-B79F-674D7AD40C01}</a:tableStyleId>
              </a:tblPr>
              <a:tblGrid>
                <a:gridCol w="2369956">
                  <a:extLst>
                    <a:ext uri="{9D8B030D-6E8A-4147-A177-3AD203B41FA5}">
                      <a16:colId xmlns:a16="http://schemas.microsoft.com/office/drawing/2014/main" val="20000"/>
                    </a:ext>
                  </a:extLst>
                </a:gridCol>
                <a:gridCol w="1947381">
                  <a:extLst>
                    <a:ext uri="{9D8B030D-6E8A-4147-A177-3AD203B41FA5}">
                      <a16:colId xmlns:a16="http://schemas.microsoft.com/office/drawing/2014/main" val="20001"/>
                    </a:ext>
                  </a:extLst>
                </a:gridCol>
                <a:gridCol w="1184174">
                  <a:extLst>
                    <a:ext uri="{9D8B030D-6E8A-4147-A177-3AD203B41FA5}">
                      <a16:colId xmlns:a16="http://schemas.microsoft.com/office/drawing/2014/main" val="20002"/>
                    </a:ext>
                  </a:extLst>
                </a:gridCol>
                <a:gridCol w="1100624">
                  <a:extLst>
                    <a:ext uri="{9D8B030D-6E8A-4147-A177-3AD203B41FA5}">
                      <a16:colId xmlns:a16="http://schemas.microsoft.com/office/drawing/2014/main" val="20003"/>
                    </a:ext>
                  </a:extLst>
                </a:gridCol>
              </a:tblGrid>
              <a:tr h="166693">
                <a:tc>
                  <a:txBody>
                    <a:bodyPr/>
                    <a:lstStyle/>
                    <a:p>
                      <a:pPr>
                        <a:lnSpc>
                          <a:spcPct val="150000"/>
                        </a:lnSpc>
                        <a:spcAft>
                          <a:spcPts val="0"/>
                        </a:spcAft>
                      </a:pPr>
                      <a:r>
                        <a:rPr lang="es-EC" sz="600">
                          <a:effectLst/>
                        </a:rPr>
                        <a:t> </a:t>
                      </a:r>
                      <a:endParaRPr lang="es-EC" sz="600">
                        <a:effectLst/>
                        <a:latin typeface="Times New Roman"/>
                        <a:ea typeface="SimSun"/>
                      </a:endParaRPr>
                    </a:p>
                  </a:txBody>
                  <a:tcPr marL="35282" marR="35282" marT="0" marB="0" anchor="b"/>
                </a:tc>
                <a:tc>
                  <a:txBody>
                    <a:bodyPr/>
                    <a:lstStyle/>
                    <a:p>
                      <a:pPr>
                        <a:lnSpc>
                          <a:spcPct val="150000"/>
                        </a:lnSpc>
                        <a:spcAft>
                          <a:spcPts val="0"/>
                        </a:spcAft>
                      </a:pPr>
                      <a:r>
                        <a:rPr lang="es-EC" sz="600">
                          <a:effectLst/>
                        </a:rPr>
                        <a:t> </a:t>
                      </a:r>
                      <a:endParaRPr lang="es-EC" sz="600">
                        <a:effectLst/>
                        <a:latin typeface="Times New Roman"/>
                        <a:ea typeface="SimSun"/>
                      </a:endParaRPr>
                    </a:p>
                  </a:txBody>
                  <a:tcPr marL="35282" marR="35282" marT="0" marB="0" anchor="b"/>
                </a:tc>
                <a:tc>
                  <a:txBody>
                    <a:bodyPr/>
                    <a:lstStyle/>
                    <a:p>
                      <a:pPr algn="ctr">
                        <a:lnSpc>
                          <a:spcPct val="150000"/>
                        </a:lnSpc>
                        <a:spcAft>
                          <a:spcPts val="0"/>
                        </a:spcAft>
                      </a:pPr>
                      <a:r>
                        <a:rPr lang="es-EC" sz="600">
                          <a:effectLst/>
                        </a:rPr>
                        <a:t>n=31</a:t>
                      </a:r>
                      <a:endParaRPr lang="es-EC" sz="600">
                        <a:effectLst/>
                        <a:latin typeface="Times New Roman"/>
                        <a:ea typeface="SimSun"/>
                      </a:endParaRPr>
                    </a:p>
                  </a:txBody>
                  <a:tcPr marL="35282" marR="35282" marT="0" marB="0" anchor="b"/>
                </a:tc>
                <a:tc>
                  <a:txBody>
                    <a:bodyPr/>
                    <a:lstStyle/>
                    <a:p>
                      <a:pPr algn="ctr">
                        <a:lnSpc>
                          <a:spcPct val="150000"/>
                        </a:lnSpc>
                        <a:spcAft>
                          <a:spcPts val="0"/>
                        </a:spcAft>
                      </a:pPr>
                      <a:r>
                        <a:rPr lang="es-EC" sz="600">
                          <a:effectLst/>
                        </a:rPr>
                        <a:t>%</a:t>
                      </a:r>
                      <a:endParaRPr lang="es-EC" sz="600">
                        <a:effectLst/>
                        <a:latin typeface="Times New Roman"/>
                        <a:ea typeface="SimSun"/>
                      </a:endParaRPr>
                    </a:p>
                  </a:txBody>
                  <a:tcPr marL="35282" marR="35282" marT="0" marB="0" anchor="b"/>
                </a:tc>
                <a:extLst>
                  <a:ext uri="{0D108BD9-81ED-4DB2-BD59-A6C34878D82A}">
                    <a16:rowId xmlns:a16="http://schemas.microsoft.com/office/drawing/2014/main" val="10000"/>
                  </a:ext>
                </a:extLst>
              </a:tr>
              <a:tr h="140004">
                <a:tc>
                  <a:txBody>
                    <a:bodyPr/>
                    <a:lstStyle/>
                    <a:p>
                      <a:endParaRPr lang="es-EC" sz="800">
                        <a:effectLst/>
                        <a:latin typeface="Times New Roman"/>
                      </a:endParaRPr>
                    </a:p>
                  </a:txBody>
                  <a:tcPr marL="35282" marR="35282" marT="0" marB="0" anchor="b"/>
                </a:tc>
                <a:tc>
                  <a:txBody>
                    <a:bodyPr/>
                    <a:lstStyle/>
                    <a:p>
                      <a:endParaRPr lang="es-EC" sz="800">
                        <a:effectLst/>
                        <a:latin typeface="Times New Roman"/>
                      </a:endParaRPr>
                    </a:p>
                  </a:txBody>
                  <a:tcPr marL="35282" marR="35282" marT="0" marB="0" anchor="b"/>
                </a:tc>
                <a:tc>
                  <a:txBody>
                    <a:bodyPr/>
                    <a:lstStyle/>
                    <a:p>
                      <a:endParaRPr lang="es-EC" sz="800">
                        <a:effectLst/>
                        <a:latin typeface="Times New Roman"/>
                      </a:endParaRPr>
                    </a:p>
                  </a:txBody>
                  <a:tcPr marL="35282" marR="35282" marT="0" marB="0" anchor="b"/>
                </a:tc>
                <a:tc>
                  <a:txBody>
                    <a:bodyPr/>
                    <a:lstStyle/>
                    <a:p>
                      <a:endParaRPr lang="es-EC" sz="800">
                        <a:effectLst/>
                        <a:latin typeface="Times New Roman"/>
                      </a:endParaRPr>
                    </a:p>
                  </a:txBody>
                  <a:tcPr marL="35282" marR="35282" marT="0" marB="0" anchor="b"/>
                </a:tc>
                <a:extLst>
                  <a:ext uri="{0D108BD9-81ED-4DB2-BD59-A6C34878D82A}">
                    <a16:rowId xmlns:a16="http://schemas.microsoft.com/office/drawing/2014/main" val="10001"/>
                  </a:ext>
                </a:extLst>
              </a:tr>
              <a:tr h="166693">
                <a:tc>
                  <a:txBody>
                    <a:bodyPr/>
                    <a:lstStyle/>
                    <a:p>
                      <a:pPr>
                        <a:lnSpc>
                          <a:spcPct val="150000"/>
                        </a:lnSpc>
                        <a:spcAft>
                          <a:spcPts val="0"/>
                        </a:spcAft>
                      </a:pPr>
                      <a:r>
                        <a:rPr lang="es-EC" sz="600" dirty="0">
                          <a:effectLst/>
                        </a:rPr>
                        <a:t>Sexo </a:t>
                      </a:r>
                      <a:endParaRPr lang="es-EC" sz="600" dirty="0">
                        <a:effectLst/>
                        <a:latin typeface="Times New Roman"/>
                        <a:ea typeface="SimSun"/>
                      </a:endParaRPr>
                    </a:p>
                  </a:txBody>
                  <a:tcPr marL="35282" marR="35282" marT="0" marB="0" anchor="b"/>
                </a:tc>
                <a:tc>
                  <a:txBody>
                    <a:bodyPr/>
                    <a:lstStyle/>
                    <a:p>
                      <a:pPr>
                        <a:lnSpc>
                          <a:spcPct val="150000"/>
                        </a:lnSpc>
                        <a:spcAft>
                          <a:spcPts val="0"/>
                        </a:spcAft>
                      </a:pPr>
                      <a:r>
                        <a:rPr lang="es-EC" sz="600">
                          <a:effectLst/>
                        </a:rPr>
                        <a:t>Femenino </a:t>
                      </a:r>
                      <a:endParaRPr lang="es-EC" sz="600">
                        <a:effectLst/>
                        <a:latin typeface="Times New Roman"/>
                        <a:ea typeface="SimSun"/>
                      </a:endParaRPr>
                    </a:p>
                  </a:txBody>
                  <a:tcPr marL="35282" marR="35282" marT="0" marB="0" anchor="b"/>
                </a:tc>
                <a:tc>
                  <a:txBody>
                    <a:bodyPr/>
                    <a:lstStyle/>
                    <a:p>
                      <a:pPr algn="r">
                        <a:lnSpc>
                          <a:spcPct val="150000"/>
                        </a:lnSpc>
                        <a:spcAft>
                          <a:spcPts val="0"/>
                        </a:spcAft>
                      </a:pPr>
                      <a:r>
                        <a:rPr lang="es-EC" sz="600">
                          <a:effectLst/>
                        </a:rPr>
                        <a:t>22</a:t>
                      </a:r>
                      <a:endParaRPr lang="es-EC" sz="600">
                        <a:effectLst/>
                        <a:latin typeface="Times New Roman"/>
                        <a:ea typeface="SimSun"/>
                      </a:endParaRPr>
                    </a:p>
                  </a:txBody>
                  <a:tcPr marL="35282" marR="35282" marT="0" marB="0" anchor="b"/>
                </a:tc>
                <a:tc>
                  <a:txBody>
                    <a:bodyPr/>
                    <a:lstStyle/>
                    <a:p>
                      <a:pPr algn="r">
                        <a:lnSpc>
                          <a:spcPct val="150000"/>
                        </a:lnSpc>
                        <a:spcAft>
                          <a:spcPts val="0"/>
                        </a:spcAft>
                      </a:pPr>
                      <a:r>
                        <a:rPr lang="es-EC" sz="600">
                          <a:effectLst/>
                        </a:rPr>
                        <a:t>70,9</a:t>
                      </a:r>
                      <a:endParaRPr lang="es-EC" sz="600">
                        <a:effectLst/>
                        <a:latin typeface="Times New Roman"/>
                        <a:ea typeface="SimSun"/>
                      </a:endParaRPr>
                    </a:p>
                  </a:txBody>
                  <a:tcPr marL="35282" marR="35282" marT="0" marB="0" anchor="b"/>
                </a:tc>
                <a:extLst>
                  <a:ext uri="{0D108BD9-81ED-4DB2-BD59-A6C34878D82A}">
                    <a16:rowId xmlns:a16="http://schemas.microsoft.com/office/drawing/2014/main" val="10002"/>
                  </a:ext>
                </a:extLst>
              </a:tr>
              <a:tr h="166693">
                <a:tc>
                  <a:txBody>
                    <a:bodyPr/>
                    <a:lstStyle/>
                    <a:p>
                      <a:endParaRPr lang="es-EC" sz="800">
                        <a:effectLst/>
                        <a:latin typeface="Times New Roman"/>
                      </a:endParaRPr>
                    </a:p>
                  </a:txBody>
                  <a:tcPr marL="35282" marR="35282" marT="0" marB="0" anchor="b"/>
                </a:tc>
                <a:tc>
                  <a:txBody>
                    <a:bodyPr/>
                    <a:lstStyle/>
                    <a:p>
                      <a:pPr>
                        <a:lnSpc>
                          <a:spcPct val="150000"/>
                        </a:lnSpc>
                        <a:spcAft>
                          <a:spcPts val="0"/>
                        </a:spcAft>
                      </a:pPr>
                      <a:r>
                        <a:rPr lang="es-EC" sz="600">
                          <a:effectLst/>
                        </a:rPr>
                        <a:t>Masculino </a:t>
                      </a:r>
                      <a:endParaRPr lang="es-EC" sz="600">
                        <a:effectLst/>
                        <a:latin typeface="Times New Roman"/>
                        <a:ea typeface="SimSun"/>
                      </a:endParaRPr>
                    </a:p>
                  </a:txBody>
                  <a:tcPr marL="35282" marR="35282" marT="0" marB="0" anchor="b"/>
                </a:tc>
                <a:tc>
                  <a:txBody>
                    <a:bodyPr/>
                    <a:lstStyle/>
                    <a:p>
                      <a:pPr algn="r">
                        <a:lnSpc>
                          <a:spcPct val="150000"/>
                        </a:lnSpc>
                        <a:spcAft>
                          <a:spcPts val="0"/>
                        </a:spcAft>
                      </a:pPr>
                      <a:r>
                        <a:rPr lang="es-EC" sz="600">
                          <a:effectLst/>
                        </a:rPr>
                        <a:t>9</a:t>
                      </a:r>
                      <a:endParaRPr lang="es-EC" sz="600">
                        <a:effectLst/>
                        <a:latin typeface="Times New Roman"/>
                        <a:ea typeface="SimSun"/>
                      </a:endParaRPr>
                    </a:p>
                  </a:txBody>
                  <a:tcPr marL="35282" marR="35282" marT="0" marB="0" anchor="b"/>
                </a:tc>
                <a:tc>
                  <a:txBody>
                    <a:bodyPr/>
                    <a:lstStyle/>
                    <a:p>
                      <a:pPr algn="r">
                        <a:lnSpc>
                          <a:spcPct val="150000"/>
                        </a:lnSpc>
                        <a:spcAft>
                          <a:spcPts val="0"/>
                        </a:spcAft>
                      </a:pPr>
                      <a:r>
                        <a:rPr lang="es-EC" sz="600">
                          <a:effectLst/>
                        </a:rPr>
                        <a:t>29,0</a:t>
                      </a:r>
                      <a:endParaRPr lang="es-EC" sz="600">
                        <a:effectLst/>
                        <a:latin typeface="Times New Roman"/>
                        <a:ea typeface="SimSun"/>
                      </a:endParaRPr>
                    </a:p>
                  </a:txBody>
                  <a:tcPr marL="35282" marR="35282" marT="0" marB="0" anchor="b"/>
                </a:tc>
                <a:extLst>
                  <a:ext uri="{0D108BD9-81ED-4DB2-BD59-A6C34878D82A}">
                    <a16:rowId xmlns:a16="http://schemas.microsoft.com/office/drawing/2014/main" val="10003"/>
                  </a:ext>
                </a:extLst>
              </a:tr>
              <a:tr h="166693">
                <a:tc>
                  <a:txBody>
                    <a:bodyPr/>
                    <a:lstStyle/>
                    <a:p>
                      <a:pPr algn="r">
                        <a:lnSpc>
                          <a:spcPct val="150000"/>
                        </a:lnSpc>
                        <a:spcAft>
                          <a:spcPts val="0"/>
                        </a:spcAft>
                      </a:pPr>
                      <a:r>
                        <a:rPr lang="es-EC" sz="600">
                          <a:effectLst/>
                        </a:rPr>
                        <a:t> </a:t>
                      </a:r>
                      <a:endParaRPr lang="es-EC" sz="600">
                        <a:effectLst/>
                        <a:latin typeface="Times New Roman"/>
                        <a:ea typeface="SimSun"/>
                      </a:endParaRPr>
                    </a:p>
                  </a:txBody>
                  <a:tcPr marL="35282" marR="35282" marT="0" marB="0" anchor="b"/>
                </a:tc>
                <a:tc>
                  <a:txBody>
                    <a:bodyPr/>
                    <a:lstStyle/>
                    <a:p>
                      <a:pPr>
                        <a:lnSpc>
                          <a:spcPct val="150000"/>
                        </a:lnSpc>
                        <a:spcAft>
                          <a:spcPts val="0"/>
                        </a:spcAft>
                      </a:pPr>
                      <a:r>
                        <a:rPr lang="es-EC" sz="600">
                          <a:effectLst/>
                        </a:rPr>
                        <a:t> </a:t>
                      </a:r>
                      <a:endParaRPr lang="es-EC" sz="600">
                        <a:effectLst/>
                        <a:latin typeface="Times New Roman"/>
                        <a:ea typeface="SimSun"/>
                      </a:endParaRPr>
                    </a:p>
                  </a:txBody>
                  <a:tcPr marL="35282" marR="35282" marT="0" marB="0" anchor="b"/>
                </a:tc>
                <a:tc>
                  <a:txBody>
                    <a:bodyPr/>
                    <a:lstStyle/>
                    <a:p>
                      <a:pPr algn="r">
                        <a:lnSpc>
                          <a:spcPct val="150000"/>
                        </a:lnSpc>
                        <a:spcAft>
                          <a:spcPts val="0"/>
                        </a:spcAft>
                      </a:pPr>
                      <a:r>
                        <a:rPr lang="es-EC" sz="600">
                          <a:effectLst/>
                        </a:rPr>
                        <a:t> </a:t>
                      </a:r>
                      <a:endParaRPr lang="es-EC" sz="600">
                        <a:effectLst/>
                        <a:latin typeface="Times New Roman"/>
                        <a:ea typeface="SimSun"/>
                      </a:endParaRPr>
                    </a:p>
                  </a:txBody>
                  <a:tcPr marL="35282" marR="35282" marT="0" marB="0" anchor="b"/>
                </a:tc>
                <a:tc>
                  <a:txBody>
                    <a:bodyPr/>
                    <a:lstStyle/>
                    <a:p>
                      <a:pPr algn="r">
                        <a:lnSpc>
                          <a:spcPct val="150000"/>
                        </a:lnSpc>
                        <a:spcAft>
                          <a:spcPts val="0"/>
                        </a:spcAft>
                      </a:pPr>
                      <a:r>
                        <a:rPr lang="es-EC" sz="600">
                          <a:effectLst/>
                        </a:rPr>
                        <a:t> </a:t>
                      </a:r>
                      <a:endParaRPr lang="es-EC" sz="600">
                        <a:effectLst/>
                        <a:latin typeface="Times New Roman"/>
                        <a:ea typeface="SimSun"/>
                      </a:endParaRPr>
                    </a:p>
                  </a:txBody>
                  <a:tcPr marL="35282" marR="35282" marT="0" marB="0" anchor="b"/>
                </a:tc>
                <a:extLst>
                  <a:ext uri="{0D108BD9-81ED-4DB2-BD59-A6C34878D82A}">
                    <a16:rowId xmlns:a16="http://schemas.microsoft.com/office/drawing/2014/main" val="10004"/>
                  </a:ext>
                </a:extLst>
              </a:tr>
              <a:tr h="500079">
                <a:tc>
                  <a:txBody>
                    <a:bodyPr/>
                    <a:lstStyle/>
                    <a:p>
                      <a:pPr>
                        <a:lnSpc>
                          <a:spcPct val="150000"/>
                        </a:lnSpc>
                        <a:spcAft>
                          <a:spcPts val="0"/>
                        </a:spcAft>
                      </a:pPr>
                      <a:r>
                        <a:rPr lang="es-EC" sz="600" dirty="0">
                          <a:effectLst/>
                        </a:rPr>
                        <a:t> </a:t>
                      </a:r>
                    </a:p>
                    <a:p>
                      <a:pPr>
                        <a:lnSpc>
                          <a:spcPct val="150000"/>
                        </a:lnSpc>
                        <a:spcAft>
                          <a:spcPts val="0"/>
                        </a:spcAft>
                      </a:pPr>
                      <a:r>
                        <a:rPr lang="es-EC" sz="600" dirty="0">
                          <a:effectLst/>
                        </a:rPr>
                        <a:t>Tiempo de</a:t>
                      </a:r>
                    </a:p>
                    <a:p>
                      <a:pPr>
                        <a:lnSpc>
                          <a:spcPct val="150000"/>
                        </a:lnSpc>
                        <a:spcAft>
                          <a:spcPts val="0"/>
                        </a:spcAft>
                      </a:pPr>
                      <a:r>
                        <a:rPr lang="es-EC" sz="600" dirty="0">
                          <a:effectLst/>
                        </a:rPr>
                        <a:t>trabajo</a:t>
                      </a:r>
                      <a:endParaRPr lang="es-EC" sz="600" dirty="0">
                        <a:effectLst/>
                        <a:latin typeface="Times New Roman"/>
                        <a:ea typeface="SimSun"/>
                      </a:endParaRPr>
                    </a:p>
                  </a:txBody>
                  <a:tcPr marL="35282" marR="35282" marT="0" marB="0" anchor="b"/>
                </a:tc>
                <a:tc>
                  <a:txBody>
                    <a:bodyPr/>
                    <a:lstStyle/>
                    <a:p>
                      <a:pPr>
                        <a:lnSpc>
                          <a:spcPct val="150000"/>
                        </a:lnSpc>
                        <a:spcAft>
                          <a:spcPts val="0"/>
                        </a:spcAft>
                      </a:pPr>
                      <a:r>
                        <a:rPr lang="es-EC" sz="600">
                          <a:effectLst/>
                        </a:rPr>
                        <a:t>2 a 4 </a:t>
                      </a:r>
                      <a:endParaRPr lang="es-EC" sz="600">
                        <a:effectLst/>
                        <a:latin typeface="Times New Roman"/>
                        <a:ea typeface="SimSun"/>
                      </a:endParaRPr>
                    </a:p>
                  </a:txBody>
                  <a:tcPr marL="35282" marR="35282" marT="0" marB="0" anchor="b"/>
                </a:tc>
                <a:tc>
                  <a:txBody>
                    <a:bodyPr/>
                    <a:lstStyle/>
                    <a:p>
                      <a:pPr algn="r">
                        <a:lnSpc>
                          <a:spcPct val="150000"/>
                        </a:lnSpc>
                        <a:spcAft>
                          <a:spcPts val="0"/>
                        </a:spcAft>
                      </a:pPr>
                      <a:r>
                        <a:rPr lang="es-EC" sz="600">
                          <a:effectLst/>
                        </a:rPr>
                        <a:t>7</a:t>
                      </a:r>
                      <a:endParaRPr lang="es-EC" sz="600">
                        <a:effectLst/>
                        <a:latin typeface="Times New Roman"/>
                        <a:ea typeface="SimSun"/>
                      </a:endParaRPr>
                    </a:p>
                  </a:txBody>
                  <a:tcPr marL="35282" marR="35282" marT="0" marB="0" anchor="b"/>
                </a:tc>
                <a:tc>
                  <a:txBody>
                    <a:bodyPr/>
                    <a:lstStyle/>
                    <a:p>
                      <a:pPr algn="r">
                        <a:lnSpc>
                          <a:spcPct val="150000"/>
                        </a:lnSpc>
                        <a:spcAft>
                          <a:spcPts val="0"/>
                        </a:spcAft>
                      </a:pPr>
                      <a:r>
                        <a:rPr lang="es-EC" sz="600">
                          <a:effectLst/>
                        </a:rPr>
                        <a:t>22,5</a:t>
                      </a:r>
                      <a:endParaRPr lang="es-EC" sz="600">
                        <a:effectLst/>
                        <a:latin typeface="Times New Roman"/>
                        <a:ea typeface="SimSun"/>
                      </a:endParaRPr>
                    </a:p>
                  </a:txBody>
                  <a:tcPr marL="35282" marR="35282" marT="0" marB="0" anchor="b"/>
                </a:tc>
                <a:extLst>
                  <a:ext uri="{0D108BD9-81ED-4DB2-BD59-A6C34878D82A}">
                    <a16:rowId xmlns:a16="http://schemas.microsoft.com/office/drawing/2014/main" val="10005"/>
                  </a:ext>
                </a:extLst>
              </a:tr>
              <a:tr h="201233">
                <a:tc>
                  <a:txBody>
                    <a:bodyPr/>
                    <a:lstStyle/>
                    <a:p>
                      <a:pPr>
                        <a:lnSpc>
                          <a:spcPct val="150000"/>
                        </a:lnSpc>
                        <a:spcAft>
                          <a:spcPts val="0"/>
                        </a:spcAft>
                      </a:pPr>
                      <a:r>
                        <a:rPr lang="es-EC" sz="600">
                          <a:effectLst/>
                        </a:rPr>
                        <a:t>(años)</a:t>
                      </a:r>
                      <a:endParaRPr lang="es-EC" sz="600">
                        <a:effectLst/>
                        <a:latin typeface="Times New Roman"/>
                        <a:ea typeface="SimSun"/>
                      </a:endParaRPr>
                    </a:p>
                  </a:txBody>
                  <a:tcPr marL="35282" marR="35282" marT="0" marB="0" anchor="b"/>
                </a:tc>
                <a:tc>
                  <a:txBody>
                    <a:bodyPr/>
                    <a:lstStyle/>
                    <a:p>
                      <a:pPr>
                        <a:lnSpc>
                          <a:spcPct val="150000"/>
                        </a:lnSpc>
                        <a:spcAft>
                          <a:spcPts val="0"/>
                        </a:spcAft>
                      </a:pPr>
                      <a:r>
                        <a:rPr lang="es-EC" sz="600">
                          <a:effectLst/>
                        </a:rPr>
                        <a:t>5 a 7 </a:t>
                      </a:r>
                      <a:endParaRPr lang="es-EC" sz="600">
                        <a:effectLst/>
                        <a:latin typeface="Times New Roman"/>
                        <a:ea typeface="SimSun"/>
                      </a:endParaRPr>
                    </a:p>
                  </a:txBody>
                  <a:tcPr marL="35282" marR="35282" marT="0" marB="0" anchor="b"/>
                </a:tc>
                <a:tc>
                  <a:txBody>
                    <a:bodyPr/>
                    <a:lstStyle/>
                    <a:p>
                      <a:pPr algn="r">
                        <a:lnSpc>
                          <a:spcPct val="150000"/>
                        </a:lnSpc>
                        <a:spcAft>
                          <a:spcPts val="0"/>
                        </a:spcAft>
                      </a:pPr>
                      <a:r>
                        <a:rPr lang="es-EC" sz="600">
                          <a:effectLst/>
                        </a:rPr>
                        <a:t>8</a:t>
                      </a:r>
                      <a:endParaRPr lang="es-EC" sz="600">
                        <a:effectLst/>
                        <a:latin typeface="Times New Roman"/>
                        <a:ea typeface="SimSun"/>
                      </a:endParaRPr>
                    </a:p>
                  </a:txBody>
                  <a:tcPr marL="35282" marR="35282" marT="0" marB="0" anchor="b"/>
                </a:tc>
                <a:tc>
                  <a:txBody>
                    <a:bodyPr/>
                    <a:lstStyle/>
                    <a:p>
                      <a:pPr algn="r">
                        <a:lnSpc>
                          <a:spcPct val="150000"/>
                        </a:lnSpc>
                        <a:spcAft>
                          <a:spcPts val="0"/>
                        </a:spcAft>
                      </a:pPr>
                      <a:r>
                        <a:rPr lang="es-EC" sz="600">
                          <a:effectLst/>
                        </a:rPr>
                        <a:t>25,8</a:t>
                      </a:r>
                      <a:endParaRPr lang="es-EC" sz="600">
                        <a:effectLst/>
                        <a:latin typeface="Times New Roman"/>
                        <a:ea typeface="SimSun"/>
                      </a:endParaRPr>
                    </a:p>
                  </a:txBody>
                  <a:tcPr marL="35282" marR="35282" marT="0" marB="0" anchor="b"/>
                </a:tc>
                <a:extLst>
                  <a:ext uri="{0D108BD9-81ED-4DB2-BD59-A6C34878D82A}">
                    <a16:rowId xmlns:a16="http://schemas.microsoft.com/office/drawing/2014/main" val="10006"/>
                  </a:ext>
                </a:extLst>
              </a:tr>
              <a:tr h="166693">
                <a:tc>
                  <a:txBody>
                    <a:bodyPr/>
                    <a:lstStyle/>
                    <a:p>
                      <a:endParaRPr lang="es-EC" sz="800">
                        <a:effectLst/>
                        <a:latin typeface="Times New Roman"/>
                      </a:endParaRPr>
                    </a:p>
                  </a:txBody>
                  <a:tcPr marL="35282" marR="35282" marT="0" marB="0" anchor="b"/>
                </a:tc>
                <a:tc>
                  <a:txBody>
                    <a:bodyPr/>
                    <a:lstStyle/>
                    <a:p>
                      <a:pPr>
                        <a:lnSpc>
                          <a:spcPct val="150000"/>
                        </a:lnSpc>
                        <a:spcAft>
                          <a:spcPts val="0"/>
                        </a:spcAft>
                      </a:pPr>
                      <a:r>
                        <a:rPr lang="es-EC" sz="600">
                          <a:effectLst/>
                        </a:rPr>
                        <a:t>8 a 10</a:t>
                      </a:r>
                      <a:endParaRPr lang="es-EC" sz="600">
                        <a:effectLst/>
                        <a:latin typeface="Times New Roman"/>
                        <a:ea typeface="SimSun"/>
                      </a:endParaRPr>
                    </a:p>
                  </a:txBody>
                  <a:tcPr marL="35282" marR="35282" marT="0" marB="0" anchor="b"/>
                </a:tc>
                <a:tc>
                  <a:txBody>
                    <a:bodyPr/>
                    <a:lstStyle/>
                    <a:p>
                      <a:pPr algn="r">
                        <a:lnSpc>
                          <a:spcPct val="150000"/>
                        </a:lnSpc>
                        <a:spcAft>
                          <a:spcPts val="0"/>
                        </a:spcAft>
                      </a:pPr>
                      <a:r>
                        <a:rPr lang="es-EC" sz="600">
                          <a:effectLst/>
                        </a:rPr>
                        <a:t>6</a:t>
                      </a:r>
                      <a:endParaRPr lang="es-EC" sz="600">
                        <a:effectLst/>
                        <a:latin typeface="Times New Roman"/>
                        <a:ea typeface="SimSun"/>
                      </a:endParaRPr>
                    </a:p>
                  </a:txBody>
                  <a:tcPr marL="35282" marR="35282" marT="0" marB="0" anchor="b"/>
                </a:tc>
                <a:tc>
                  <a:txBody>
                    <a:bodyPr/>
                    <a:lstStyle/>
                    <a:p>
                      <a:pPr algn="r">
                        <a:lnSpc>
                          <a:spcPct val="150000"/>
                        </a:lnSpc>
                        <a:spcAft>
                          <a:spcPts val="0"/>
                        </a:spcAft>
                      </a:pPr>
                      <a:r>
                        <a:rPr lang="es-EC" sz="600">
                          <a:effectLst/>
                        </a:rPr>
                        <a:t>19,3</a:t>
                      </a:r>
                      <a:endParaRPr lang="es-EC" sz="600">
                        <a:effectLst/>
                        <a:latin typeface="Times New Roman"/>
                        <a:ea typeface="SimSun"/>
                      </a:endParaRPr>
                    </a:p>
                  </a:txBody>
                  <a:tcPr marL="35282" marR="35282" marT="0" marB="0" anchor="b"/>
                </a:tc>
                <a:extLst>
                  <a:ext uri="{0D108BD9-81ED-4DB2-BD59-A6C34878D82A}">
                    <a16:rowId xmlns:a16="http://schemas.microsoft.com/office/drawing/2014/main" val="10007"/>
                  </a:ext>
                </a:extLst>
              </a:tr>
              <a:tr h="166693">
                <a:tc>
                  <a:txBody>
                    <a:bodyPr/>
                    <a:lstStyle/>
                    <a:p>
                      <a:endParaRPr lang="es-EC" sz="800">
                        <a:effectLst/>
                        <a:latin typeface="Times New Roman"/>
                      </a:endParaRPr>
                    </a:p>
                  </a:txBody>
                  <a:tcPr marL="35282" marR="35282" marT="0" marB="0" anchor="b"/>
                </a:tc>
                <a:tc>
                  <a:txBody>
                    <a:bodyPr/>
                    <a:lstStyle/>
                    <a:p>
                      <a:pPr>
                        <a:lnSpc>
                          <a:spcPct val="150000"/>
                        </a:lnSpc>
                        <a:spcAft>
                          <a:spcPts val="0"/>
                        </a:spcAft>
                      </a:pPr>
                      <a:r>
                        <a:rPr lang="es-EC" sz="600">
                          <a:effectLst/>
                        </a:rPr>
                        <a:t>&gt;10 </a:t>
                      </a:r>
                      <a:endParaRPr lang="es-EC" sz="600">
                        <a:effectLst/>
                        <a:latin typeface="Times New Roman"/>
                        <a:ea typeface="SimSun"/>
                      </a:endParaRPr>
                    </a:p>
                  </a:txBody>
                  <a:tcPr marL="35282" marR="35282" marT="0" marB="0" anchor="b"/>
                </a:tc>
                <a:tc>
                  <a:txBody>
                    <a:bodyPr/>
                    <a:lstStyle/>
                    <a:p>
                      <a:pPr algn="r">
                        <a:lnSpc>
                          <a:spcPct val="150000"/>
                        </a:lnSpc>
                        <a:spcAft>
                          <a:spcPts val="0"/>
                        </a:spcAft>
                      </a:pPr>
                      <a:r>
                        <a:rPr lang="es-EC" sz="600">
                          <a:effectLst/>
                        </a:rPr>
                        <a:t>10</a:t>
                      </a:r>
                      <a:endParaRPr lang="es-EC" sz="600">
                        <a:effectLst/>
                        <a:latin typeface="Times New Roman"/>
                        <a:ea typeface="SimSun"/>
                      </a:endParaRPr>
                    </a:p>
                  </a:txBody>
                  <a:tcPr marL="35282" marR="35282" marT="0" marB="0" anchor="b"/>
                </a:tc>
                <a:tc>
                  <a:txBody>
                    <a:bodyPr/>
                    <a:lstStyle/>
                    <a:p>
                      <a:pPr algn="r">
                        <a:lnSpc>
                          <a:spcPct val="150000"/>
                        </a:lnSpc>
                        <a:spcAft>
                          <a:spcPts val="0"/>
                        </a:spcAft>
                      </a:pPr>
                      <a:r>
                        <a:rPr lang="es-EC" sz="600">
                          <a:effectLst/>
                        </a:rPr>
                        <a:t>32,2</a:t>
                      </a:r>
                      <a:endParaRPr lang="es-EC" sz="600">
                        <a:effectLst/>
                        <a:latin typeface="Times New Roman"/>
                        <a:ea typeface="SimSun"/>
                      </a:endParaRPr>
                    </a:p>
                  </a:txBody>
                  <a:tcPr marL="35282" marR="35282" marT="0" marB="0" anchor="b"/>
                </a:tc>
                <a:extLst>
                  <a:ext uri="{0D108BD9-81ED-4DB2-BD59-A6C34878D82A}">
                    <a16:rowId xmlns:a16="http://schemas.microsoft.com/office/drawing/2014/main" val="10008"/>
                  </a:ext>
                </a:extLst>
              </a:tr>
              <a:tr h="168467">
                <a:tc>
                  <a:txBody>
                    <a:bodyPr/>
                    <a:lstStyle/>
                    <a:p>
                      <a:endParaRPr lang="es-EC" sz="800">
                        <a:effectLst/>
                        <a:latin typeface="Times New Roman"/>
                      </a:endParaRPr>
                    </a:p>
                  </a:txBody>
                  <a:tcPr marL="35282" marR="35282" marT="0" marB="0" anchor="b"/>
                </a:tc>
                <a:tc gridSpan="3">
                  <a:txBody>
                    <a:bodyPr/>
                    <a:lstStyle/>
                    <a:p>
                      <a:pPr>
                        <a:lnSpc>
                          <a:spcPts val="1150"/>
                        </a:lnSpc>
                        <a:spcAft>
                          <a:spcPts val="0"/>
                        </a:spcAft>
                      </a:pPr>
                      <a:r>
                        <a:rPr lang="es-EC" sz="600">
                          <a:effectLst/>
                        </a:rPr>
                        <a:t> </a:t>
                      </a:r>
                      <a:endParaRPr lang="es-EC" sz="600">
                        <a:effectLst/>
                        <a:latin typeface="Times New Roman"/>
                        <a:ea typeface="SimSun"/>
                      </a:endParaRPr>
                    </a:p>
                  </a:txBody>
                  <a:tcPr marL="0" marR="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9"/>
                  </a:ext>
                </a:extLst>
              </a:tr>
              <a:tr h="168467">
                <a:tc>
                  <a:txBody>
                    <a:bodyPr/>
                    <a:lstStyle/>
                    <a:p>
                      <a:pPr algn="r">
                        <a:lnSpc>
                          <a:spcPct val="150000"/>
                        </a:lnSpc>
                        <a:spcAft>
                          <a:spcPts val="0"/>
                        </a:spcAft>
                      </a:pPr>
                      <a:r>
                        <a:rPr lang="es-EC" sz="600">
                          <a:effectLst/>
                        </a:rPr>
                        <a:t> </a:t>
                      </a:r>
                      <a:endParaRPr lang="es-EC" sz="600">
                        <a:effectLst/>
                        <a:latin typeface="Times New Roman"/>
                        <a:ea typeface="SimSun"/>
                      </a:endParaRPr>
                    </a:p>
                  </a:txBody>
                  <a:tcPr marL="35282" marR="35282" marT="0" marB="0" anchor="b"/>
                </a:tc>
                <a:tc gridSpan="3">
                  <a:txBody>
                    <a:bodyPr/>
                    <a:lstStyle/>
                    <a:p>
                      <a:pPr>
                        <a:lnSpc>
                          <a:spcPts val="1150"/>
                        </a:lnSpc>
                        <a:spcAft>
                          <a:spcPts val="0"/>
                        </a:spcAft>
                      </a:pPr>
                      <a:r>
                        <a:rPr lang="es-EC" sz="600">
                          <a:effectLst/>
                        </a:rPr>
                        <a:t> </a:t>
                      </a:r>
                      <a:endParaRPr lang="es-EC" sz="600">
                        <a:effectLst/>
                        <a:latin typeface="Times New Roman"/>
                        <a:ea typeface="SimSun"/>
                      </a:endParaRPr>
                    </a:p>
                  </a:txBody>
                  <a:tcPr marL="0" marR="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10"/>
                  </a:ext>
                </a:extLst>
              </a:tr>
              <a:tr h="166693">
                <a:tc>
                  <a:txBody>
                    <a:bodyPr/>
                    <a:lstStyle/>
                    <a:p>
                      <a:pPr>
                        <a:lnSpc>
                          <a:spcPct val="150000"/>
                        </a:lnSpc>
                        <a:spcAft>
                          <a:spcPts val="0"/>
                        </a:spcAft>
                      </a:pPr>
                      <a:r>
                        <a:rPr lang="es-EC" sz="600">
                          <a:effectLst/>
                        </a:rPr>
                        <a:t>Edad</a:t>
                      </a:r>
                      <a:endParaRPr lang="es-EC" sz="600">
                        <a:effectLst/>
                        <a:latin typeface="Times New Roman"/>
                        <a:ea typeface="SimSun"/>
                      </a:endParaRPr>
                    </a:p>
                  </a:txBody>
                  <a:tcPr marL="35282" marR="35282" marT="0" marB="0" anchor="b"/>
                </a:tc>
                <a:tc>
                  <a:txBody>
                    <a:bodyPr/>
                    <a:lstStyle/>
                    <a:p>
                      <a:pPr>
                        <a:lnSpc>
                          <a:spcPct val="150000"/>
                        </a:lnSpc>
                        <a:spcAft>
                          <a:spcPts val="0"/>
                        </a:spcAft>
                      </a:pPr>
                      <a:r>
                        <a:rPr lang="es-EC" sz="600">
                          <a:effectLst/>
                        </a:rPr>
                        <a:t>18-35</a:t>
                      </a:r>
                      <a:endParaRPr lang="es-EC" sz="600">
                        <a:effectLst/>
                        <a:latin typeface="Times New Roman"/>
                        <a:ea typeface="SimSun"/>
                      </a:endParaRPr>
                    </a:p>
                  </a:txBody>
                  <a:tcPr marL="35282" marR="35282" marT="0" marB="0" anchor="b"/>
                </a:tc>
                <a:tc>
                  <a:txBody>
                    <a:bodyPr/>
                    <a:lstStyle/>
                    <a:p>
                      <a:pPr algn="r">
                        <a:lnSpc>
                          <a:spcPct val="150000"/>
                        </a:lnSpc>
                        <a:spcAft>
                          <a:spcPts val="0"/>
                        </a:spcAft>
                      </a:pPr>
                      <a:r>
                        <a:rPr lang="es-EC" sz="600">
                          <a:effectLst/>
                        </a:rPr>
                        <a:t>16</a:t>
                      </a:r>
                      <a:endParaRPr lang="es-EC" sz="600">
                        <a:effectLst/>
                        <a:latin typeface="Times New Roman"/>
                        <a:ea typeface="SimSun"/>
                      </a:endParaRPr>
                    </a:p>
                  </a:txBody>
                  <a:tcPr marL="35282" marR="35282" marT="0" marB="0" anchor="b"/>
                </a:tc>
                <a:tc>
                  <a:txBody>
                    <a:bodyPr/>
                    <a:lstStyle/>
                    <a:p>
                      <a:pPr algn="r">
                        <a:lnSpc>
                          <a:spcPct val="150000"/>
                        </a:lnSpc>
                        <a:spcAft>
                          <a:spcPts val="0"/>
                        </a:spcAft>
                      </a:pPr>
                      <a:r>
                        <a:rPr lang="es-EC" sz="600">
                          <a:effectLst/>
                        </a:rPr>
                        <a:t>51,61</a:t>
                      </a:r>
                      <a:endParaRPr lang="es-EC" sz="600">
                        <a:effectLst/>
                        <a:latin typeface="Times New Roman"/>
                        <a:ea typeface="SimSun"/>
                      </a:endParaRPr>
                    </a:p>
                  </a:txBody>
                  <a:tcPr marL="35282" marR="35282" marT="0" marB="0" anchor="b"/>
                </a:tc>
                <a:extLst>
                  <a:ext uri="{0D108BD9-81ED-4DB2-BD59-A6C34878D82A}">
                    <a16:rowId xmlns:a16="http://schemas.microsoft.com/office/drawing/2014/main" val="10011"/>
                  </a:ext>
                </a:extLst>
              </a:tr>
              <a:tr h="166693">
                <a:tc>
                  <a:txBody>
                    <a:bodyPr/>
                    <a:lstStyle/>
                    <a:p>
                      <a:pPr>
                        <a:lnSpc>
                          <a:spcPct val="150000"/>
                        </a:lnSpc>
                        <a:spcAft>
                          <a:spcPts val="0"/>
                        </a:spcAft>
                      </a:pPr>
                      <a:r>
                        <a:rPr lang="es-EC" sz="600">
                          <a:effectLst/>
                        </a:rPr>
                        <a:t>(años) </a:t>
                      </a:r>
                      <a:endParaRPr lang="es-EC" sz="600">
                        <a:effectLst/>
                        <a:latin typeface="Times New Roman"/>
                        <a:ea typeface="SimSun"/>
                      </a:endParaRPr>
                    </a:p>
                  </a:txBody>
                  <a:tcPr marL="35282" marR="35282" marT="0" marB="0" anchor="b"/>
                </a:tc>
                <a:tc>
                  <a:txBody>
                    <a:bodyPr/>
                    <a:lstStyle/>
                    <a:p>
                      <a:pPr>
                        <a:lnSpc>
                          <a:spcPct val="150000"/>
                        </a:lnSpc>
                        <a:spcAft>
                          <a:spcPts val="0"/>
                        </a:spcAft>
                      </a:pPr>
                      <a:r>
                        <a:rPr lang="es-EC" sz="600">
                          <a:effectLst/>
                        </a:rPr>
                        <a:t>36-64</a:t>
                      </a:r>
                      <a:endParaRPr lang="es-EC" sz="600">
                        <a:effectLst/>
                        <a:latin typeface="Times New Roman"/>
                        <a:ea typeface="SimSun"/>
                      </a:endParaRPr>
                    </a:p>
                  </a:txBody>
                  <a:tcPr marL="35282" marR="35282" marT="0" marB="0" anchor="b"/>
                </a:tc>
                <a:tc>
                  <a:txBody>
                    <a:bodyPr/>
                    <a:lstStyle/>
                    <a:p>
                      <a:pPr algn="r">
                        <a:lnSpc>
                          <a:spcPct val="150000"/>
                        </a:lnSpc>
                        <a:spcAft>
                          <a:spcPts val="0"/>
                        </a:spcAft>
                      </a:pPr>
                      <a:r>
                        <a:rPr lang="es-EC" sz="600">
                          <a:effectLst/>
                        </a:rPr>
                        <a:t>15</a:t>
                      </a:r>
                      <a:endParaRPr lang="es-EC" sz="600">
                        <a:effectLst/>
                        <a:latin typeface="Times New Roman"/>
                        <a:ea typeface="SimSun"/>
                      </a:endParaRPr>
                    </a:p>
                  </a:txBody>
                  <a:tcPr marL="35282" marR="35282" marT="0" marB="0" anchor="b"/>
                </a:tc>
                <a:tc>
                  <a:txBody>
                    <a:bodyPr/>
                    <a:lstStyle/>
                    <a:p>
                      <a:pPr algn="r">
                        <a:lnSpc>
                          <a:spcPct val="150000"/>
                        </a:lnSpc>
                        <a:spcAft>
                          <a:spcPts val="0"/>
                        </a:spcAft>
                      </a:pPr>
                      <a:r>
                        <a:rPr lang="es-EC" sz="600">
                          <a:effectLst/>
                        </a:rPr>
                        <a:t>48,38</a:t>
                      </a:r>
                      <a:endParaRPr lang="es-EC" sz="600">
                        <a:effectLst/>
                        <a:latin typeface="Times New Roman"/>
                        <a:ea typeface="SimSun"/>
                      </a:endParaRPr>
                    </a:p>
                  </a:txBody>
                  <a:tcPr marL="35282" marR="35282" marT="0" marB="0" anchor="b"/>
                </a:tc>
                <a:extLst>
                  <a:ext uri="{0D108BD9-81ED-4DB2-BD59-A6C34878D82A}">
                    <a16:rowId xmlns:a16="http://schemas.microsoft.com/office/drawing/2014/main" val="10012"/>
                  </a:ext>
                </a:extLst>
              </a:tr>
              <a:tr h="166693">
                <a:tc>
                  <a:txBody>
                    <a:bodyPr/>
                    <a:lstStyle/>
                    <a:p>
                      <a:endParaRPr lang="es-EC" sz="800">
                        <a:effectLst/>
                        <a:latin typeface="Times New Roman"/>
                      </a:endParaRPr>
                    </a:p>
                  </a:txBody>
                  <a:tcPr marL="35282" marR="35282" marT="0" marB="0" anchor="b"/>
                </a:tc>
                <a:tc>
                  <a:txBody>
                    <a:bodyPr/>
                    <a:lstStyle/>
                    <a:p>
                      <a:pPr>
                        <a:lnSpc>
                          <a:spcPct val="150000"/>
                        </a:lnSpc>
                        <a:spcAft>
                          <a:spcPts val="0"/>
                        </a:spcAft>
                      </a:pPr>
                      <a:r>
                        <a:rPr lang="es-EC" sz="600">
                          <a:effectLst/>
                        </a:rPr>
                        <a:t>&gt;65</a:t>
                      </a:r>
                      <a:endParaRPr lang="es-EC" sz="600">
                        <a:effectLst/>
                        <a:latin typeface="Times New Roman"/>
                        <a:ea typeface="SimSun"/>
                      </a:endParaRPr>
                    </a:p>
                  </a:txBody>
                  <a:tcPr marL="35282" marR="35282" marT="0" marB="0" anchor="b"/>
                </a:tc>
                <a:tc>
                  <a:txBody>
                    <a:bodyPr/>
                    <a:lstStyle/>
                    <a:p>
                      <a:pPr algn="r">
                        <a:lnSpc>
                          <a:spcPct val="150000"/>
                        </a:lnSpc>
                        <a:spcAft>
                          <a:spcPts val="0"/>
                        </a:spcAft>
                      </a:pPr>
                      <a:r>
                        <a:rPr lang="es-EC" sz="600">
                          <a:effectLst/>
                        </a:rPr>
                        <a:t>0</a:t>
                      </a:r>
                      <a:endParaRPr lang="es-EC" sz="600">
                        <a:effectLst/>
                        <a:latin typeface="Times New Roman"/>
                        <a:ea typeface="SimSun"/>
                      </a:endParaRPr>
                    </a:p>
                  </a:txBody>
                  <a:tcPr marL="35282" marR="35282" marT="0" marB="0" anchor="b"/>
                </a:tc>
                <a:tc>
                  <a:txBody>
                    <a:bodyPr/>
                    <a:lstStyle/>
                    <a:p>
                      <a:pPr algn="r">
                        <a:lnSpc>
                          <a:spcPct val="150000"/>
                        </a:lnSpc>
                        <a:spcAft>
                          <a:spcPts val="0"/>
                        </a:spcAft>
                      </a:pPr>
                      <a:r>
                        <a:rPr lang="es-EC" sz="600">
                          <a:effectLst/>
                        </a:rPr>
                        <a:t>0,0</a:t>
                      </a:r>
                      <a:endParaRPr lang="es-EC" sz="600">
                        <a:effectLst/>
                        <a:latin typeface="Times New Roman"/>
                        <a:ea typeface="SimSun"/>
                      </a:endParaRPr>
                    </a:p>
                  </a:txBody>
                  <a:tcPr marL="35282" marR="35282" marT="0" marB="0" anchor="b"/>
                </a:tc>
                <a:extLst>
                  <a:ext uri="{0D108BD9-81ED-4DB2-BD59-A6C34878D82A}">
                    <a16:rowId xmlns:a16="http://schemas.microsoft.com/office/drawing/2014/main" val="10013"/>
                  </a:ext>
                </a:extLst>
              </a:tr>
              <a:tr h="166693">
                <a:tc>
                  <a:txBody>
                    <a:bodyPr/>
                    <a:lstStyle/>
                    <a:p>
                      <a:pPr>
                        <a:lnSpc>
                          <a:spcPct val="150000"/>
                        </a:lnSpc>
                        <a:spcAft>
                          <a:spcPts val="0"/>
                        </a:spcAft>
                      </a:pPr>
                      <a:r>
                        <a:rPr lang="es-EC" sz="600">
                          <a:effectLst/>
                        </a:rPr>
                        <a:t> </a:t>
                      </a:r>
                      <a:endParaRPr lang="es-EC" sz="600">
                        <a:effectLst/>
                        <a:latin typeface="Times New Roman"/>
                        <a:ea typeface="SimSun"/>
                      </a:endParaRPr>
                    </a:p>
                  </a:txBody>
                  <a:tcPr marL="35282" marR="35282" marT="0" marB="0" anchor="b"/>
                </a:tc>
                <a:tc>
                  <a:txBody>
                    <a:bodyPr/>
                    <a:lstStyle/>
                    <a:p>
                      <a:endParaRPr lang="es-EC" sz="800">
                        <a:effectLst/>
                        <a:latin typeface="Times New Roman"/>
                      </a:endParaRPr>
                    </a:p>
                  </a:txBody>
                  <a:tcPr marL="35282" marR="35282" marT="0" marB="0" anchor="b"/>
                </a:tc>
                <a:tc>
                  <a:txBody>
                    <a:bodyPr/>
                    <a:lstStyle/>
                    <a:p>
                      <a:endParaRPr lang="es-EC" sz="800">
                        <a:effectLst/>
                        <a:latin typeface="Times New Roman"/>
                      </a:endParaRPr>
                    </a:p>
                  </a:txBody>
                  <a:tcPr marL="35282" marR="35282" marT="0" marB="0" anchor="b"/>
                </a:tc>
                <a:tc>
                  <a:txBody>
                    <a:bodyPr/>
                    <a:lstStyle/>
                    <a:p>
                      <a:endParaRPr lang="es-EC" sz="800" dirty="0">
                        <a:effectLst/>
                        <a:latin typeface="Times New Roman"/>
                      </a:endParaRPr>
                    </a:p>
                  </a:txBody>
                  <a:tcPr marL="35282" marR="35282" marT="0" marB="0" anchor="b"/>
                </a:tc>
                <a:extLst>
                  <a:ext uri="{0D108BD9-81ED-4DB2-BD59-A6C34878D82A}">
                    <a16:rowId xmlns:a16="http://schemas.microsoft.com/office/drawing/2014/main" val="1001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body" idx="1"/>
          </p:nvPr>
        </p:nvSpPr>
        <p:spPr>
          <a:xfrm>
            <a:off x="559090" y="772616"/>
            <a:ext cx="8025819" cy="115408"/>
          </a:xfrm>
          <a:prstGeom prst="rect">
            <a:avLst/>
          </a:prstGeom>
        </p:spPr>
        <p:txBody>
          <a:bodyPr spcFirstLastPara="1" wrap="square" lIns="0" tIns="0" rIns="0" bIns="0" anchor="ctr" anchorCtr="0">
            <a:noAutofit/>
          </a:bodyPr>
          <a:lstStyle/>
          <a:p>
            <a:pPr marL="0" lvl="0" indent="0">
              <a:buNone/>
            </a:pPr>
            <a:r>
              <a:rPr lang="es-ES_tradnl" sz="1200" b="1" i="0" dirty="0">
                <a:solidFill>
                  <a:schemeClr val="accent4">
                    <a:lumMod val="10000"/>
                  </a:schemeClr>
                </a:solidFill>
                <a:latin typeface="+mn-lt"/>
                <a:ea typeface="SimSun" panose="02010600030101010101" pitchFamily="2" charset="-122"/>
              </a:rPr>
              <a:t>-</a:t>
            </a:r>
            <a:r>
              <a:rPr lang="es-ES_tradnl" sz="1200" i="0" dirty="0">
                <a:solidFill>
                  <a:schemeClr val="accent4">
                    <a:lumMod val="10000"/>
                  </a:schemeClr>
                </a:solidFill>
                <a:latin typeface="+mn-lt"/>
                <a:ea typeface="SimSun" panose="02010600030101010101" pitchFamily="2" charset="-122"/>
              </a:rPr>
              <a:t>Prevalencia de molestias musculo esqueléticas en los últimos 12 meses presentes en la población de estudio.</a:t>
            </a:r>
            <a:br>
              <a:rPr lang="es-EC" sz="1200" i="0" dirty="0">
                <a:solidFill>
                  <a:schemeClr val="accent4">
                    <a:lumMod val="10000"/>
                  </a:schemeClr>
                </a:solidFill>
                <a:latin typeface="+mn-lt"/>
              </a:rPr>
            </a:br>
            <a:endParaRPr sz="1200" i="0" dirty="0">
              <a:solidFill>
                <a:schemeClr val="accent4">
                  <a:lumMod val="10000"/>
                </a:schemeClr>
              </a:solidFill>
              <a:latin typeface="+mn-lt"/>
            </a:endParaRPr>
          </a:p>
        </p:txBody>
      </p:sp>
      <p:sp>
        <p:nvSpPr>
          <p:cNvPr id="118" name="Google Shape;118;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3" name="Imagen 2" descr="Tabla&#10;&#10;Descripción generada automáticamente">
            <a:extLst>
              <a:ext uri="{FF2B5EF4-FFF2-40B4-BE49-F238E27FC236}">
                <a16:creationId xmlns:a16="http://schemas.microsoft.com/office/drawing/2014/main" id="{A906A78F-C201-C845-B4F8-92502DBA8729}"/>
              </a:ext>
            </a:extLst>
          </p:cNvPr>
          <p:cNvPicPr>
            <a:picLocks noChangeAspect="1"/>
          </p:cNvPicPr>
          <p:nvPr/>
        </p:nvPicPr>
        <p:blipFill>
          <a:blip r:embed="rId3"/>
          <a:stretch>
            <a:fillRect/>
          </a:stretch>
        </p:blipFill>
        <p:spPr>
          <a:xfrm>
            <a:off x="1222129" y="1214883"/>
            <a:ext cx="6699739" cy="3156001"/>
          </a:xfrm>
          <a:prstGeom prst="rect">
            <a:avLst/>
          </a:prstGeom>
        </p:spPr>
      </p:pic>
    </p:spTree>
    <p:extLst>
      <p:ext uri="{BB962C8B-B14F-4D97-AF65-F5344CB8AC3E}">
        <p14:creationId xmlns:p14="http://schemas.microsoft.com/office/powerpoint/2010/main" val="2649082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body" idx="1"/>
          </p:nvPr>
        </p:nvSpPr>
        <p:spPr>
          <a:xfrm>
            <a:off x="861646" y="614354"/>
            <a:ext cx="7271238" cy="467100"/>
          </a:xfrm>
          <a:prstGeom prst="rect">
            <a:avLst/>
          </a:prstGeom>
        </p:spPr>
        <p:txBody>
          <a:bodyPr spcFirstLastPara="1" wrap="square" lIns="0" tIns="0" rIns="0" bIns="0" anchor="ctr" anchorCtr="0">
            <a:noAutofit/>
          </a:bodyPr>
          <a:lstStyle/>
          <a:p>
            <a:pPr marL="0" lvl="0" indent="0">
              <a:buNone/>
            </a:pPr>
            <a:r>
              <a:rPr lang="es-ES_tradnl" sz="1200" i="0" dirty="0">
                <a:solidFill>
                  <a:schemeClr val="accent4">
                    <a:lumMod val="10000"/>
                  </a:schemeClr>
                </a:solidFill>
                <a:latin typeface="+mn-lt"/>
                <a:ea typeface="SimSun" panose="02010600030101010101" pitchFamily="2" charset="-122"/>
              </a:rPr>
              <a:t>-Prevalencia de molestias musculo esqueléticas en los últimos 7 días presentes en la población de estudio.</a:t>
            </a:r>
            <a:br>
              <a:rPr lang="es-EC" sz="1200" i="0" dirty="0">
                <a:solidFill>
                  <a:schemeClr val="accent4">
                    <a:lumMod val="10000"/>
                  </a:schemeClr>
                </a:solidFill>
                <a:latin typeface="+mn-lt"/>
                <a:ea typeface="SimSun" panose="02010600030101010101" pitchFamily="2" charset="-122"/>
              </a:rPr>
            </a:br>
            <a:endParaRPr sz="1200" i="0" dirty="0">
              <a:solidFill>
                <a:schemeClr val="accent4">
                  <a:lumMod val="10000"/>
                </a:schemeClr>
              </a:solidFill>
              <a:latin typeface="+mn-lt"/>
            </a:endParaRPr>
          </a:p>
        </p:txBody>
      </p:sp>
      <p:sp>
        <p:nvSpPr>
          <p:cNvPr id="118" name="Google Shape;118;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graphicFrame>
        <p:nvGraphicFramePr>
          <p:cNvPr id="2" name="1 Tabla"/>
          <p:cNvGraphicFramePr>
            <a:graphicFrameLocks noGrp="1"/>
          </p:cNvGraphicFramePr>
          <p:nvPr>
            <p:extLst>
              <p:ext uri="{D42A27DB-BD31-4B8C-83A1-F6EECF244321}">
                <p14:modId xmlns:p14="http://schemas.microsoft.com/office/powerpoint/2010/main" val="4091034603"/>
              </p:ext>
            </p:extLst>
          </p:nvPr>
        </p:nvGraphicFramePr>
        <p:xfrm>
          <a:off x="1182848" y="1362808"/>
          <a:ext cx="6950036" cy="2789743"/>
        </p:xfrm>
        <a:graphic>
          <a:graphicData uri="http://schemas.openxmlformats.org/drawingml/2006/table">
            <a:tbl>
              <a:tblPr firstRow="1" firstCol="1" bandRow="1">
                <a:tableStyleId>{69CF1AB2-1976-4502-BF36-3FF5EA218861}</a:tableStyleId>
              </a:tblPr>
              <a:tblGrid>
                <a:gridCol w="4242136">
                  <a:extLst>
                    <a:ext uri="{9D8B030D-6E8A-4147-A177-3AD203B41FA5}">
                      <a16:colId xmlns:a16="http://schemas.microsoft.com/office/drawing/2014/main" val="20000"/>
                    </a:ext>
                  </a:extLst>
                </a:gridCol>
                <a:gridCol w="2707900">
                  <a:extLst>
                    <a:ext uri="{9D8B030D-6E8A-4147-A177-3AD203B41FA5}">
                      <a16:colId xmlns:a16="http://schemas.microsoft.com/office/drawing/2014/main" val="20001"/>
                    </a:ext>
                  </a:extLst>
                </a:gridCol>
              </a:tblGrid>
              <a:tr h="294024">
                <a:tc>
                  <a:txBody>
                    <a:bodyPr/>
                    <a:lstStyle/>
                    <a:p>
                      <a:endParaRPr lang="es-EC" sz="1000" dirty="0">
                        <a:effectLst/>
                        <a:latin typeface="Times New Roman"/>
                      </a:endParaRPr>
                    </a:p>
                  </a:txBody>
                  <a:tcPr marL="44450" marR="44450" marT="0" marB="0" anchor="b"/>
                </a:tc>
                <a:tc>
                  <a:txBody>
                    <a:bodyPr/>
                    <a:lstStyle/>
                    <a:p>
                      <a:pPr algn="ctr">
                        <a:lnSpc>
                          <a:spcPct val="150000"/>
                        </a:lnSpc>
                        <a:spcAft>
                          <a:spcPts val="0"/>
                        </a:spcAft>
                      </a:pPr>
                      <a:r>
                        <a:rPr lang="es-EC" sz="800">
                          <a:effectLst/>
                        </a:rPr>
                        <a:t>7 días</a:t>
                      </a:r>
                      <a:endParaRPr lang="es-EC" sz="800">
                        <a:effectLst/>
                        <a:latin typeface="Times New Roman"/>
                        <a:ea typeface="SimSun"/>
                      </a:endParaRPr>
                    </a:p>
                  </a:txBody>
                  <a:tcPr marL="44450" marR="44450" marT="0" marB="0" anchor="b"/>
                </a:tc>
                <a:extLst>
                  <a:ext uri="{0D108BD9-81ED-4DB2-BD59-A6C34878D82A}">
                    <a16:rowId xmlns:a16="http://schemas.microsoft.com/office/drawing/2014/main" val="10000"/>
                  </a:ext>
                </a:extLst>
              </a:tr>
              <a:tr h="280750">
                <a:tc>
                  <a:txBody>
                    <a:bodyPr/>
                    <a:lstStyle/>
                    <a:p>
                      <a:endParaRPr lang="es-EC" sz="1000">
                        <a:effectLst/>
                        <a:latin typeface="Times New Roman"/>
                      </a:endParaRPr>
                    </a:p>
                  </a:txBody>
                  <a:tcPr marL="44450" marR="44450" marT="0" marB="0" anchor="b"/>
                </a:tc>
                <a:tc>
                  <a:txBody>
                    <a:bodyPr/>
                    <a:lstStyle/>
                    <a:p>
                      <a:pPr algn="ctr">
                        <a:lnSpc>
                          <a:spcPct val="150000"/>
                        </a:lnSpc>
                        <a:spcAft>
                          <a:spcPts val="0"/>
                        </a:spcAft>
                      </a:pPr>
                      <a:r>
                        <a:rPr lang="es-EC" sz="800">
                          <a:effectLst/>
                        </a:rPr>
                        <a:t>n=31 %</a:t>
                      </a:r>
                      <a:endParaRPr lang="es-EC" sz="800">
                        <a:effectLst/>
                        <a:latin typeface="Times New Roman"/>
                        <a:ea typeface="SimSun"/>
                      </a:endParaRPr>
                    </a:p>
                  </a:txBody>
                  <a:tcPr marL="44450" marR="44450" marT="0" marB="0" anchor="b"/>
                </a:tc>
                <a:extLst>
                  <a:ext uri="{0D108BD9-81ED-4DB2-BD59-A6C34878D82A}">
                    <a16:rowId xmlns:a16="http://schemas.microsoft.com/office/drawing/2014/main" val="10001"/>
                  </a:ext>
                </a:extLst>
              </a:tr>
              <a:tr h="280750">
                <a:tc>
                  <a:txBody>
                    <a:bodyPr/>
                    <a:lstStyle/>
                    <a:p>
                      <a:pPr>
                        <a:lnSpc>
                          <a:spcPct val="150000"/>
                        </a:lnSpc>
                        <a:spcAft>
                          <a:spcPts val="0"/>
                        </a:spcAft>
                      </a:pPr>
                      <a:r>
                        <a:rPr lang="es-EC" sz="800">
                          <a:effectLst/>
                        </a:rPr>
                        <a:t>Cuello</a:t>
                      </a:r>
                      <a:endParaRPr lang="es-EC" sz="800">
                        <a:effectLst/>
                        <a:latin typeface="Times New Roman"/>
                        <a:ea typeface="SimSun"/>
                      </a:endParaRPr>
                    </a:p>
                  </a:txBody>
                  <a:tcPr marL="44450" marR="44450" marT="0" marB="0" anchor="b"/>
                </a:tc>
                <a:tc>
                  <a:txBody>
                    <a:bodyPr/>
                    <a:lstStyle/>
                    <a:p>
                      <a:pPr algn="ctr">
                        <a:lnSpc>
                          <a:spcPct val="150000"/>
                        </a:lnSpc>
                        <a:spcAft>
                          <a:spcPts val="0"/>
                        </a:spcAft>
                      </a:pPr>
                      <a:r>
                        <a:rPr lang="es-EC" sz="800">
                          <a:effectLst/>
                        </a:rPr>
                        <a:t>15 - 48,39%</a:t>
                      </a:r>
                      <a:endParaRPr lang="es-EC" sz="800">
                        <a:effectLst/>
                        <a:latin typeface="Times New Roman"/>
                        <a:ea typeface="SimSun"/>
                      </a:endParaRPr>
                    </a:p>
                  </a:txBody>
                  <a:tcPr marL="44450" marR="44450" marT="0" marB="0" anchor="b"/>
                </a:tc>
                <a:extLst>
                  <a:ext uri="{0D108BD9-81ED-4DB2-BD59-A6C34878D82A}">
                    <a16:rowId xmlns:a16="http://schemas.microsoft.com/office/drawing/2014/main" val="10002"/>
                  </a:ext>
                </a:extLst>
              </a:tr>
              <a:tr h="267479">
                <a:tc>
                  <a:txBody>
                    <a:bodyPr/>
                    <a:lstStyle/>
                    <a:p>
                      <a:pPr>
                        <a:lnSpc>
                          <a:spcPct val="150000"/>
                        </a:lnSpc>
                        <a:spcAft>
                          <a:spcPts val="0"/>
                        </a:spcAft>
                      </a:pPr>
                      <a:r>
                        <a:rPr lang="es-EC" sz="800">
                          <a:effectLst/>
                        </a:rPr>
                        <a:t>Espalda alta</a:t>
                      </a:r>
                      <a:endParaRPr lang="es-EC" sz="800">
                        <a:effectLst/>
                        <a:latin typeface="Times New Roman"/>
                        <a:ea typeface="SimSun"/>
                      </a:endParaRPr>
                    </a:p>
                  </a:txBody>
                  <a:tcPr marL="44450" marR="44450" marT="0" marB="0" anchor="b"/>
                </a:tc>
                <a:tc>
                  <a:txBody>
                    <a:bodyPr/>
                    <a:lstStyle/>
                    <a:p>
                      <a:pPr algn="ctr">
                        <a:lnSpc>
                          <a:spcPct val="150000"/>
                        </a:lnSpc>
                        <a:spcAft>
                          <a:spcPts val="0"/>
                        </a:spcAft>
                      </a:pPr>
                      <a:r>
                        <a:rPr lang="es-EC" sz="800" dirty="0">
                          <a:effectLst/>
                        </a:rPr>
                        <a:t>   15 - 48,39%</a:t>
                      </a:r>
                      <a:endParaRPr lang="es-EC" sz="800" dirty="0">
                        <a:effectLst/>
                        <a:latin typeface="Times New Roman"/>
                        <a:ea typeface="SimSun"/>
                      </a:endParaRPr>
                    </a:p>
                  </a:txBody>
                  <a:tcPr marL="44450" marR="44450" marT="0" marB="0" anchor="b"/>
                </a:tc>
                <a:extLst>
                  <a:ext uri="{0D108BD9-81ED-4DB2-BD59-A6C34878D82A}">
                    <a16:rowId xmlns:a16="http://schemas.microsoft.com/office/drawing/2014/main" val="10003"/>
                  </a:ext>
                </a:extLst>
              </a:tr>
              <a:tr h="280750">
                <a:tc>
                  <a:txBody>
                    <a:bodyPr/>
                    <a:lstStyle/>
                    <a:p>
                      <a:pPr>
                        <a:lnSpc>
                          <a:spcPct val="150000"/>
                        </a:lnSpc>
                        <a:spcAft>
                          <a:spcPts val="0"/>
                        </a:spcAft>
                      </a:pPr>
                      <a:r>
                        <a:rPr lang="es-EC" sz="800">
                          <a:effectLst/>
                        </a:rPr>
                        <a:t>Espalda baja</a:t>
                      </a:r>
                      <a:endParaRPr lang="es-EC" sz="800">
                        <a:effectLst/>
                        <a:latin typeface="Times New Roman"/>
                        <a:ea typeface="SimSun"/>
                      </a:endParaRPr>
                    </a:p>
                  </a:txBody>
                  <a:tcPr marL="44450" marR="44450" marT="0" marB="0" anchor="b"/>
                </a:tc>
                <a:tc>
                  <a:txBody>
                    <a:bodyPr/>
                    <a:lstStyle/>
                    <a:p>
                      <a:pPr algn="ctr">
                        <a:lnSpc>
                          <a:spcPct val="150000"/>
                        </a:lnSpc>
                        <a:spcAft>
                          <a:spcPts val="0"/>
                        </a:spcAft>
                      </a:pPr>
                      <a:r>
                        <a:rPr lang="es-EC" sz="800" dirty="0">
                          <a:effectLst/>
                        </a:rPr>
                        <a:t>   15 - 48,39%</a:t>
                      </a:r>
                      <a:endParaRPr lang="es-EC" sz="800" dirty="0">
                        <a:effectLst/>
                        <a:latin typeface="Times New Roman"/>
                        <a:ea typeface="SimSun"/>
                      </a:endParaRPr>
                    </a:p>
                  </a:txBody>
                  <a:tcPr marL="44450" marR="44450" marT="0" marB="0" anchor="b"/>
                </a:tc>
                <a:extLst>
                  <a:ext uri="{0D108BD9-81ED-4DB2-BD59-A6C34878D82A}">
                    <a16:rowId xmlns:a16="http://schemas.microsoft.com/office/drawing/2014/main" val="10004"/>
                  </a:ext>
                </a:extLst>
              </a:tr>
              <a:tr h="280750">
                <a:tc>
                  <a:txBody>
                    <a:bodyPr/>
                    <a:lstStyle/>
                    <a:p>
                      <a:pPr>
                        <a:lnSpc>
                          <a:spcPct val="150000"/>
                        </a:lnSpc>
                        <a:spcAft>
                          <a:spcPts val="0"/>
                        </a:spcAft>
                      </a:pPr>
                      <a:r>
                        <a:rPr lang="es-EC" sz="800">
                          <a:effectLst/>
                        </a:rPr>
                        <a:t>Hombros  </a:t>
                      </a:r>
                      <a:endParaRPr lang="es-EC" sz="800">
                        <a:effectLst/>
                        <a:latin typeface="Times New Roman"/>
                        <a:ea typeface="SimSun"/>
                      </a:endParaRPr>
                    </a:p>
                  </a:txBody>
                  <a:tcPr marL="44450" marR="44450" marT="0" marB="0" anchor="b"/>
                </a:tc>
                <a:tc>
                  <a:txBody>
                    <a:bodyPr/>
                    <a:lstStyle/>
                    <a:p>
                      <a:pPr algn="ctr">
                        <a:lnSpc>
                          <a:spcPct val="150000"/>
                        </a:lnSpc>
                        <a:spcAft>
                          <a:spcPts val="0"/>
                        </a:spcAft>
                      </a:pPr>
                      <a:r>
                        <a:rPr lang="es-EC" sz="800" dirty="0">
                          <a:effectLst/>
                        </a:rPr>
                        <a:t>   10 – 32.26%</a:t>
                      </a:r>
                      <a:endParaRPr lang="es-EC" sz="800" dirty="0">
                        <a:effectLst/>
                        <a:latin typeface="Times New Roman"/>
                        <a:ea typeface="SimSun"/>
                      </a:endParaRPr>
                    </a:p>
                  </a:txBody>
                  <a:tcPr marL="44450" marR="44450" marT="0" marB="0" anchor="b"/>
                </a:tc>
                <a:extLst>
                  <a:ext uri="{0D108BD9-81ED-4DB2-BD59-A6C34878D82A}">
                    <a16:rowId xmlns:a16="http://schemas.microsoft.com/office/drawing/2014/main" val="10005"/>
                  </a:ext>
                </a:extLst>
              </a:tr>
              <a:tr h="552620">
                <a:tc gridSpan="2">
                  <a:txBody>
                    <a:bodyPr/>
                    <a:lstStyle/>
                    <a:p>
                      <a:pPr algn="just">
                        <a:lnSpc>
                          <a:spcPct val="150000"/>
                        </a:lnSpc>
                        <a:spcAft>
                          <a:spcPts val="0"/>
                        </a:spcAft>
                      </a:pPr>
                      <a:r>
                        <a:rPr lang="es-EC" sz="800" dirty="0">
                          <a:effectLst/>
                        </a:rPr>
                        <a:t> </a:t>
                      </a:r>
                      <a:r>
                        <a:rPr lang="es-ES_tradnl" sz="800" dirty="0">
                          <a:effectLst/>
                        </a:rPr>
                        <a:t>Fuente: Resultados obtenidos de la investigación. </a:t>
                      </a:r>
                      <a:endParaRPr lang="es-EC" sz="800" dirty="0">
                        <a:effectLst/>
                      </a:endParaRPr>
                    </a:p>
                    <a:p>
                      <a:pPr algn="just">
                        <a:lnSpc>
                          <a:spcPct val="150000"/>
                        </a:lnSpc>
                        <a:spcAft>
                          <a:spcPts val="0"/>
                        </a:spcAft>
                      </a:pPr>
                      <a:r>
                        <a:rPr lang="es-ES_tradnl" sz="800" dirty="0">
                          <a:effectLst/>
                        </a:rPr>
                        <a:t>Elaborado por autora</a:t>
                      </a:r>
                      <a:endParaRPr lang="es-EC" sz="800" dirty="0">
                        <a:effectLst/>
                        <a:latin typeface="Times New Roman"/>
                        <a:ea typeface="SimSun"/>
                      </a:endParaRPr>
                    </a:p>
                  </a:txBody>
                  <a:tcPr marL="44450" marR="44450" marT="0" marB="0" anchor="b"/>
                </a:tc>
                <a:tc hMerge="1">
                  <a:txBody>
                    <a:bodyPr/>
                    <a:lstStyle/>
                    <a:p>
                      <a:endParaRPr lang="es-EC"/>
                    </a:p>
                  </a:txBody>
                  <a:tcPr/>
                </a:tc>
                <a:extLst>
                  <a:ext uri="{0D108BD9-81ED-4DB2-BD59-A6C34878D82A}">
                    <a16:rowId xmlns:a16="http://schemas.microsoft.com/office/drawing/2014/main" val="10006"/>
                  </a:ext>
                </a:extLst>
              </a:tr>
              <a:tr h="552620">
                <a:tc gridSpan="2">
                  <a:txBody>
                    <a:bodyPr/>
                    <a:lstStyle/>
                    <a:p>
                      <a:pPr algn="just">
                        <a:lnSpc>
                          <a:spcPct val="150000"/>
                        </a:lnSpc>
                        <a:spcAft>
                          <a:spcPts val="0"/>
                        </a:spcAft>
                      </a:pPr>
                      <a:r>
                        <a:rPr lang="es-EC" sz="800" dirty="0">
                          <a:effectLst/>
                        </a:rPr>
                        <a:t> </a:t>
                      </a:r>
                    </a:p>
                    <a:p>
                      <a:pPr algn="just">
                        <a:lnSpc>
                          <a:spcPct val="150000"/>
                        </a:lnSpc>
                        <a:spcAft>
                          <a:spcPts val="0"/>
                        </a:spcAft>
                      </a:pPr>
                      <a:r>
                        <a:rPr lang="es-EC" sz="800" dirty="0">
                          <a:effectLst/>
                        </a:rPr>
                        <a:t> </a:t>
                      </a:r>
                      <a:endParaRPr lang="es-EC" sz="800" dirty="0">
                        <a:effectLst/>
                        <a:latin typeface="Times New Roman"/>
                        <a:ea typeface="SimSun"/>
                      </a:endParaRPr>
                    </a:p>
                  </a:txBody>
                  <a:tcPr marL="44450" marR="44450" marT="0" marB="0" anchor="b"/>
                </a:tc>
                <a:tc hMerge="1">
                  <a:txBody>
                    <a:bodyPr/>
                    <a:lstStyle/>
                    <a:p>
                      <a:endParaRPr lang="es-EC"/>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17480794"/>
      </p:ext>
    </p:extLst>
  </p:cSld>
  <p:clrMapOvr>
    <a:masterClrMapping/>
  </p:clrMapOvr>
</p:sld>
</file>

<file path=ppt/theme/theme1.xml><?xml version="1.0" encoding="utf-8"?>
<a:theme xmlns:a="http://schemas.openxmlformats.org/drawingml/2006/main" name="Nell template">
  <a:themeElements>
    <a:clrScheme name="Custom 347">
      <a:dk1>
        <a:srgbClr val="535B5D"/>
      </a:dk1>
      <a:lt1>
        <a:srgbClr val="FFFFFF"/>
      </a:lt1>
      <a:dk2>
        <a:srgbClr val="557B83"/>
      </a:dk2>
      <a:lt2>
        <a:srgbClr val="EFF2F3"/>
      </a:lt2>
      <a:accent1>
        <a:srgbClr val="8AB7C4"/>
      </a:accent1>
      <a:accent2>
        <a:srgbClr val="BED7DE"/>
      </a:accent2>
      <a:accent3>
        <a:srgbClr val="CCAE74"/>
      </a:accent3>
      <a:accent4>
        <a:srgbClr val="E5DBC8"/>
      </a:accent4>
      <a:accent5>
        <a:srgbClr val="EC9D82"/>
      </a:accent5>
      <a:accent6>
        <a:srgbClr val="92685D"/>
      </a:accent6>
      <a:hlink>
        <a:srgbClr val="557B8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TotalTime>
  <Words>874</Words>
  <Application>Microsoft Office PowerPoint</Application>
  <PresentationFormat>Presentación en pantalla (16:9)</PresentationFormat>
  <Paragraphs>143</Paragraphs>
  <Slides>23</Slides>
  <Notes>22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23</vt:i4>
      </vt:variant>
    </vt:vector>
  </HeadingPairs>
  <TitlesOfParts>
    <vt:vector size="31" baseType="lpstr">
      <vt:lpstr>Arial</vt:lpstr>
      <vt:lpstr>Calibri</vt:lpstr>
      <vt:lpstr>Times New Roman</vt:lpstr>
      <vt:lpstr>Raleway Thin</vt:lpstr>
      <vt:lpstr>Raleway</vt:lpstr>
      <vt:lpstr>Playfair Display Regular</vt:lpstr>
      <vt:lpstr>Playfair Display</vt:lpstr>
      <vt:lpstr>Nell template</vt:lpstr>
      <vt:lpstr>“EVALUACIÓN DEL RIESGO ERGONÓMICO POR POSTURAS FORZADAS EN EL ÁREA DE FISIOTERAPIA DEL HOSPITAL DE ESPECIALIDADES CARLOS ANDRADE MARÍN”</vt:lpstr>
      <vt:lpstr>Introducción</vt:lpstr>
      <vt:lpstr>Presentación de PowerPoint</vt:lpstr>
      <vt:lpstr>OBJETIVO</vt:lpstr>
      <vt:lpstr>Materiales y Método</vt:lpstr>
      <vt:lpstr>Factores de exclusión:</vt:lpstr>
      <vt:lpstr>Presentación de PowerPoint</vt:lpstr>
      <vt:lpstr>Presentación de PowerPoint</vt:lpstr>
      <vt:lpstr>Presentación de PowerPoint</vt:lpstr>
      <vt:lpstr>Presentación de PowerPoint</vt:lpstr>
      <vt:lpstr>REBA: FISIOTERAPISTA HOMBRE</vt:lpstr>
      <vt:lpstr>REBA: FISIOTERAPISTA MUJER</vt:lpstr>
      <vt:lpstr>OWAS: FISIOTERAPISTA HOMBRE</vt:lpstr>
      <vt:lpstr>Presentación de PowerPoint</vt:lpstr>
      <vt:lpstr>OWAS: FISIOTERAPISTA MUJER</vt:lpstr>
      <vt:lpstr>Presentación de PowerPoint</vt:lpstr>
      <vt:lpstr>DISCUSIÓN</vt:lpstr>
      <vt:lpstr>DISCUSIÓN</vt:lpstr>
      <vt:lpstr>LITACIONES</vt:lpstr>
      <vt:lpstr>FORTALEZAS</vt:lpstr>
      <vt:lpstr>CONCLUSIONES:</vt:lpstr>
      <vt:lpstr>RECOMENDACIONES:</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DEL RIESGO ERGONÓMICO POR POSTURAS FORZADAS EN EL ÁREA DE FISIOTERAPIA DEL HOSPITAL DE ESPECIALIDADES CARLOS ANDRADE MARÍN”</dc:title>
  <dc:creator>Xime</dc:creator>
  <cp:lastModifiedBy>Ximena Morales</cp:lastModifiedBy>
  <cp:revision>16</cp:revision>
  <dcterms:modified xsi:type="dcterms:W3CDTF">2021-02-19T17:53:40Z</dcterms:modified>
</cp:coreProperties>
</file>