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4F9312-3384-499F-ACED-6A2C645A3D83}" type="doc">
      <dgm:prSet loTypeId="urn:microsoft.com/office/officeart/2005/8/layout/list1" loCatId="list" qsTypeId="urn:microsoft.com/office/officeart/2005/8/quickstyle/3d1" qsCatId="3D" csTypeId="urn:microsoft.com/office/officeart/2005/8/colors/accent1_2" csCatId="accent1" phldr="1"/>
      <dgm:spPr/>
      <dgm:t>
        <a:bodyPr/>
        <a:lstStyle/>
        <a:p>
          <a:endParaRPr lang="es-EC"/>
        </a:p>
      </dgm:t>
    </dgm:pt>
    <dgm:pt modelId="{EDC62A7E-A6CD-42C4-B08B-CED344CE7B6E}">
      <dgm:prSet custT="1"/>
      <dgm:spPr/>
      <dgm:t>
        <a:bodyPr/>
        <a:lstStyle/>
        <a:p>
          <a:r>
            <a:rPr lang="es-EC" sz="1600" dirty="0" smtClean="0"/>
            <a:t>La profesión de enfermería está expuesta a diversos riesgos relacionados con el trabajo debido a la carga laboral y altos tiempos de exposición a jornadas continuas; los cuales se elevan durante el manejo de pacientes críticos al aumentar sus necesidades de cuidado.</a:t>
          </a:r>
          <a:endParaRPr lang="es-EC" sz="1600" dirty="0"/>
        </a:p>
      </dgm:t>
    </dgm:pt>
    <dgm:pt modelId="{9F46FF87-881A-412B-BDD3-6E4513EAAE83}" type="parTrans" cxnId="{550A9042-EB67-442E-A05E-60D9A55612DB}">
      <dgm:prSet/>
      <dgm:spPr/>
      <dgm:t>
        <a:bodyPr/>
        <a:lstStyle/>
        <a:p>
          <a:endParaRPr lang="es-EC"/>
        </a:p>
      </dgm:t>
    </dgm:pt>
    <dgm:pt modelId="{A2ADFD9D-0413-4485-8C57-89E3ADBAA2C0}" type="sibTrans" cxnId="{550A9042-EB67-442E-A05E-60D9A55612DB}">
      <dgm:prSet/>
      <dgm:spPr/>
      <dgm:t>
        <a:bodyPr/>
        <a:lstStyle/>
        <a:p>
          <a:endParaRPr lang="es-EC"/>
        </a:p>
      </dgm:t>
    </dgm:pt>
    <dgm:pt modelId="{D3167FA4-A6C1-45BA-A2DB-7E0663864B42}">
      <dgm:prSet custT="1"/>
      <dgm:spPr/>
      <dgm:t>
        <a:bodyPr/>
        <a:lstStyle/>
        <a:p>
          <a:r>
            <a:rPr lang="es-EC" sz="1400" dirty="0" smtClean="0"/>
            <a:t>Diversos estudios observan que tanto el conocimiento de la ergonomía como las condiciones de trabajo en enfermería son pobres, y ambos son factores que se relacionan con un alto riesgo de sufrir trastornos musculo esqueléticos</a:t>
          </a:r>
          <a:endParaRPr lang="es-EC" sz="1400" dirty="0"/>
        </a:p>
      </dgm:t>
    </dgm:pt>
    <dgm:pt modelId="{ED30D378-731D-4A8B-B06F-B1CE94CE9BAF}" type="parTrans" cxnId="{79378CA1-496A-4A77-8274-3BD1867A503D}">
      <dgm:prSet/>
      <dgm:spPr/>
      <dgm:t>
        <a:bodyPr/>
        <a:lstStyle/>
        <a:p>
          <a:endParaRPr lang="es-EC"/>
        </a:p>
      </dgm:t>
    </dgm:pt>
    <dgm:pt modelId="{E01836C5-3F47-4022-A549-E4B736981FD3}" type="sibTrans" cxnId="{79378CA1-496A-4A77-8274-3BD1867A503D}">
      <dgm:prSet/>
      <dgm:spPr/>
      <dgm:t>
        <a:bodyPr/>
        <a:lstStyle/>
        <a:p>
          <a:endParaRPr lang="es-EC"/>
        </a:p>
      </dgm:t>
    </dgm:pt>
    <dgm:pt modelId="{1FA18C7F-F46C-41BE-8C03-B3A5F5BDC626}">
      <dgm:prSet custT="1"/>
      <dgm:spPr/>
      <dgm:t>
        <a:bodyPr/>
        <a:lstStyle/>
        <a:p>
          <a:r>
            <a:rPr lang="es-EC" sz="1600" dirty="0" smtClean="0"/>
            <a:t>Los trabajadores de hospitales están expuestos a trastornos musculoesqueléticos como dolor lumbar, espondilosis cervical, tendinitis, bursitis y síndrome de pinzamiento del hombro, síndrome del túnel carpiano, hinchazón de miembros inferiores, venas varicosas, entre muchas otras</a:t>
          </a:r>
          <a:endParaRPr lang="es-EC" sz="1600" dirty="0"/>
        </a:p>
      </dgm:t>
    </dgm:pt>
    <dgm:pt modelId="{B46373DE-D419-482A-AFAB-CCE2FC81AB2E}" type="parTrans" cxnId="{6A617B24-5DF8-4C30-AE43-6837A212DD06}">
      <dgm:prSet/>
      <dgm:spPr/>
      <dgm:t>
        <a:bodyPr/>
        <a:lstStyle/>
        <a:p>
          <a:endParaRPr lang="es-EC"/>
        </a:p>
      </dgm:t>
    </dgm:pt>
    <dgm:pt modelId="{3B1CAA03-0231-4D4F-AF2B-D1C977D893B9}" type="sibTrans" cxnId="{6A617B24-5DF8-4C30-AE43-6837A212DD06}">
      <dgm:prSet/>
      <dgm:spPr/>
      <dgm:t>
        <a:bodyPr/>
        <a:lstStyle/>
        <a:p>
          <a:endParaRPr lang="es-EC"/>
        </a:p>
      </dgm:t>
    </dgm:pt>
    <dgm:pt modelId="{4F0ECBAD-B62A-4781-A62C-1A3C41EA982C}" type="pres">
      <dgm:prSet presAssocID="{CB4F9312-3384-499F-ACED-6A2C645A3D83}" presName="linear" presStyleCnt="0">
        <dgm:presLayoutVars>
          <dgm:dir/>
          <dgm:animLvl val="lvl"/>
          <dgm:resizeHandles val="exact"/>
        </dgm:presLayoutVars>
      </dgm:prSet>
      <dgm:spPr/>
      <dgm:t>
        <a:bodyPr/>
        <a:lstStyle/>
        <a:p>
          <a:endParaRPr lang="es-EC"/>
        </a:p>
      </dgm:t>
    </dgm:pt>
    <dgm:pt modelId="{C1822106-57AA-4037-9FF5-3E4B48EE7AC9}" type="pres">
      <dgm:prSet presAssocID="{EDC62A7E-A6CD-42C4-B08B-CED344CE7B6E}" presName="parentLin" presStyleCnt="0"/>
      <dgm:spPr/>
    </dgm:pt>
    <dgm:pt modelId="{65363602-37BE-49FC-AD40-ACBA4902894F}" type="pres">
      <dgm:prSet presAssocID="{EDC62A7E-A6CD-42C4-B08B-CED344CE7B6E}" presName="parentLeftMargin" presStyleLbl="node1" presStyleIdx="0" presStyleCnt="3"/>
      <dgm:spPr/>
      <dgm:t>
        <a:bodyPr/>
        <a:lstStyle/>
        <a:p>
          <a:endParaRPr lang="es-EC"/>
        </a:p>
      </dgm:t>
    </dgm:pt>
    <dgm:pt modelId="{D09F43D2-667B-4851-AE1E-FA3CEDFB4779}" type="pres">
      <dgm:prSet presAssocID="{EDC62A7E-A6CD-42C4-B08B-CED344CE7B6E}" presName="parentText" presStyleLbl="node1" presStyleIdx="0" presStyleCnt="3" custScaleX="123183" custScaleY="662796" custLinFactY="-200000" custLinFactNeighborX="-14063" custLinFactNeighborY="-209112">
        <dgm:presLayoutVars>
          <dgm:chMax val="0"/>
          <dgm:bulletEnabled val="1"/>
        </dgm:presLayoutVars>
      </dgm:prSet>
      <dgm:spPr/>
      <dgm:t>
        <a:bodyPr/>
        <a:lstStyle/>
        <a:p>
          <a:endParaRPr lang="es-EC"/>
        </a:p>
      </dgm:t>
    </dgm:pt>
    <dgm:pt modelId="{693310E1-2CD4-421B-A8E6-C1517CD6F03D}" type="pres">
      <dgm:prSet presAssocID="{EDC62A7E-A6CD-42C4-B08B-CED344CE7B6E}" presName="negativeSpace" presStyleCnt="0"/>
      <dgm:spPr/>
    </dgm:pt>
    <dgm:pt modelId="{A5268FF8-BCE3-4B21-9F20-9B080AC76550}" type="pres">
      <dgm:prSet presAssocID="{EDC62A7E-A6CD-42C4-B08B-CED344CE7B6E}" presName="childText" presStyleLbl="conFgAcc1" presStyleIdx="0" presStyleCnt="3">
        <dgm:presLayoutVars>
          <dgm:bulletEnabled val="1"/>
        </dgm:presLayoutVars>
      </dgm:prSet>
      <dgm:spPr/>
    </dgm:pt>
    <dgm:pt modelId="{237FEBDC-4206-4821-BD91-BE40AF3F0317}" type="pres">
      <dgm:prSet presAssocID="{A2ADFD9D-0413-4485-8C57-89E3ADBAA2C0}" presName="spaceBetweenRectangles" presStyleCnt="0"/>
      <dgm:spPr/>
    </dgm:pt>
    <dgm:pt modelId="{63504715-86C5-4973-9254-CB5A5E3386CE}" type="pres">
      <dgm:prSet presAssocID="{D3167FA4-A6C1-45BA-A2DB-7E0663864B42}" presName="parentLin" presStyleCnt="0"/>
      <dgm:spPr/>
    </dgm:pt>
    <dgm:pt modelId="{6F520E2B-F371-4DAE-86E9-7EE96E40E36A}" type="pres">
      <dgm:prSet presAssocID="{D3167FA4-A6C1-45BA-A2DB-7E0663864B42}" presName="parentLeftMargin" presStyleLbl="node1" presStyleIdx="0" presStyleCnt="3"/>
      <dgm:spPr/>
      <dgm:t>
        <a:bodyPr/>
        <a:lstStyle/>
        <a:p>
          <a:endParaRPr lang="es-EC"/>
        </a:p>
      </dgm:t>
    </dgm:pt>
    <dgm:pt modelId="{9C7B725B-3F8A-4C2E-BF49-9424EAB47D89}" type="pres">
      <dgm:prSet presAssocID="{D3167FA4-A6C1-45BA-A2DB-7E0663864B42}" presName="parentText" presStyleLbl="node1" presStyleIdx="1" presStyleCnt="3" custScaleX="121808" custScaleY="461512" custLinFactNeighborX="10045" custLinFactNeighborY="-9392">
        <dgm:presLayoutVars>
          <dgm:chMax val="0"/>
          <dgm:bulletEnabled val="1"/>
        </dgm:presLayoutVars>
      </dgm:prSet>
      <dgm:spPr/>
      <dgm:t>
        <a:bodyPr/>
        <a:lstStyle/>
        <a:p>
          <a:endParaRPr lang="es-EC"/>
        </a:p>
      </dgm:t>
    </dgm:pt>
    <dgm:pt modelId="{254B410A-79C3-46AC-AC7B-87551937DC0F}" type="pres">
      <dgm:prSet presAssocID="{D3167FA4-A6C1-45BA-A2DB-7E0663864B42}" presName="negativeSpace" presStyleCnt="0"/>
      <dgm:spPr/>
    </dgm:pt>
    <dgm:pt modelId="{7843139C-CA7C-4B8D-9339-9ED6A75BD019}" type="pres">
      <dgm:prSet presAssocID="{D3167FA4-A6C1-45BA-A2DB-7E0663864B42}" presName="childText" presStyleLbl="conFgAcc1" presStyleIdx="1" presStyleCnt="3">
        <dgm:presLayoutVars>
          <dgm:bulletEnabled val="1"/>
        </dgm:presLayoutVars>
      </dgm:prSet>
      <dgm:spPr/>
    </dgm:pt>
    <dgm:pt modelId="{0E6D89A9-52DC-4472-9FB2-D22826B84729}" type="pres">
      <dgm:prSet presAssocID="{E01836C5-3F47-4022-A549-E4B736981FD3}" presName="spaceBetweenRectangles" presStyleCnt="0"/>
      <dgm:spPr/>
    </dgm:pt>
    <dgm:pt modelId="{BB50CCE4-1CAB-4CA7-A451-0842BEE6CCB5}" type="pres">
      <dgm:prSet presAssocID="{1FA18C7F-F46C-41BE-8C03-B3A5F5BDC626}" presName="parentLin" presStyleCnt="0"/>
      <dgm:spPr/>
    </dgm:pt>
    <dgm:pt modelId="{49D98691-BD76-4D6A-8B5C-9550825E4E13}" type="pres">
      <dgm:prSet presAssocID="{1FA18C7F-F46C-41BE-8C03-B3A5F5BDC626}" presName="parentLeftMargin" presStyleLbl="node1" presStyleIdx="1" presStyleCnt="3"/>
      <dgm:spPr/>
      <dgm:t>
        <a:bodyPr/>
        <a:lstStyle/>
        <a:p>
          <a:endParaRPr lang="es-EC"/>
        </a:p>
      </dgm:t>
    </dgm:pt>
    <dgm:pt modelId="{12EFB208-50F4-4CDE-BE9D-F767F524C26C}" type="pres">
      <dgm:prSet presAssocID="{1FA18C7F-F46C-41BE-8C03-B3A5F5BDC626}" presName="parentText" presStyleLbl="node1" presStyleIdx="2" presStyleCnt="3" custScaleX="122032" custScaleY="533597" custLinFactNeighborX="6027" custLinFactNeighborY="-4175">
        <dgm:presLayoutVars>
          <dgm:chMax val="0"/>
          <dgm:bulletEnabled val="1"/>
        </dgm:presLayoutVars>
      </dgm:prSet>
      <dgm:spPr/>
      <dgm:t>
        <a:bodyPr/>
        <a:lstStyle/>
        <a:p>
          <a:endParaRPr lang="es-EC"/>
        </a:p>
      </dgm:t>
    </dgm:pt>
    <dgm:pt modelId="{240A7008-50E5-4A23-8357-0F5F2DA6DAA2}" type="pres">
      <dgm:prSet presAssocID="{1FA18C7F-F46C-41BE-8C03-B3A5F5BDC626}" presName="negativeSpace" presStyleCnt="0"/>
      <dgm:spPr/>
    </dgm:pt>
    <dgm:pt modelId="{CDEF0542-97BC-475B-97E0-3BC2041086BB}" type="pres">
      <dgm:prSet presAssocID="{1FA18C7F-F46C-41BE-8C03-B3A5F5BDC626}" presName="childText" presStyleLbl="conFgAcc1" presStyleIdx="2" presStyleCnt="3">
        <dgm:presLayoutVars>
          <dgm:bulletEnabled val="1"/>
        </dgm:presLayoutVars>
      </dgm:prSet>
      <dgm:spPr/>
    </dgm:pt>
  </dgm:ptLst>
  <dgm:cxnLst>
    <dgm:cxn modelId="{B8C8DBB1-E017-4DCD-9310-69DD781F57E4}" type="presOf" srcId="{D3167FA4-A6C1-45BA-A2DB-7E0663864B42}" destId="{9C7B725B-3F8A-4C2E-BF49-9424EAB47D89}" srcOrd="1" destOrd="0" presId="urn:microsoft.com/office/officeart/2005/8/layout/list1"/>
    <dgm:cxn modelId="{6A617B24-5DF8-4C30-AE43-6837A212DD06}" srcId="{CB4F9312-3384-499F-ACED-6A2C645A3D83}" destId="{1FA18C7F-F46C-41BE-8C03-B3A5F5BDC626}" srcOrd="2" destOrd="0" parTransId="{B46373DE-D419-482A-AFAB-CCE2FC81AB2E}" sibTransId="{3B1CAA03-0231-4D4F-AF2B-D1C977D893B9}"/>
    <dgm:cxn modelId="{17C98B42-CD07-44FA-BB1F-4F526CC470FD}" type="presOf" srcId="{EDC62A7E-A6CD-42C4-B08B-CED344CE7B6E}" destId="{D09F43D2-667B-4851-AE1E-FA3CEDFB4779}" srcOrd="1" destOrd="0" presId="urn:microsoft.com/office/officeart/2005/8/layout/list1"/>
    <dgm:cxn modelId="{14AC6A32-0DB6-4504-9457-F9503BEDC4F0}" type="presOf" srcId="{CB4F9312-3384-499F-ACED-6A2C645A3D83}" destId="{4F0ECBAD-B62A-4781-A62C-1A3C41EA982C}" srcOrd="0" destOrd="0" presId="urn:microsoft.com/office/officeart/2005/8/layout/list1"/>
    <dgm:cxn modelId="{31E122EC-88A4-4D8F-AB25-6CB804546B11}" type="presOf" srcId="{1FA18C7F-F46C-41BE-8C03-B3A5F5BDC626}" destId="{49D98691-BD76-4D6A-8B5C-9550825E4E13}" srcOrd="0" destOrd="0" presId="urn:microsoft.com/office/officeart/2005/8/layout/list1"/>
    <dgm:cxn modelId="{E010172B-E94F-4674-A138-A6CA64F8D1A4}" type="presOf" srcId="{EDC62A7E-A6CD-42C4-B08B-CED344CE7B6E}" destId="{65363602-37BE-49FC-AD40-ACBA4902894F}" srcOrd="0" destOrd="0" presId="urn:microsoft.com/office/officeart/2005/8/layout/list1"/>
    <dgm:cxn modelId="{2401BBDA-0E2B-45AF-BF03-271F94CB02A8}" type="presOf" srcId="{1FA18C7F-F46C-41BE-8C03-B3A5F5BDC626}" destId="{12EFB208-50F4-4CDE-BE9D-F767F524C26C}" srcOrd="1" destOrd="0" presId="urn:microsoft.com/office/officeart/2005/8/layout/list1"/>
    <dgm:cxn modelId="{79378CA1-496A-4A77-8274-3BD1867A503D}" srcId="{CB4F9312-3384-499F-ACED-6A2C645A3D83}" destId="{D3167FA4-A6C1-45BA-A2DB-7E0663864B42}" srcOrd="1" destOrd="0" parTransId="{ED30D378-731D-4A8B-B06F-B1CE94CE9BAF}" sibTransId="{E01836C5-3F47-4022-A549-E4B736981FD3}"/>
    <dgm:cxn modelId="{45424D8B-A5E8-43BA-8EDD-05D51633DCEC}" type="presOf" srcId="{D3167FA4-A6C1-45BA-A2DB-7E0663864B42}" destId="{6F520E2B-F371-4DAE-86E9-7EE96E40E36A}" srcOrd="0" destOrd="0" presId="urn:microsoft.com/office/officeart/2005/8/layout/list1"/>
    <dgm:cxn modelId="{550A9042-EB67-442E-A05E-60D9A55612DB}" srcId="{CB4F9312-3384-499F-ACED-6A2C645A3D83}" destId="{EDC62A7E-A6CD-42C4-B08B-CED344CE7B6E}" srcOrd="0" destOrd="0" parTransId="{9F46FF87-881A-412B-BDD3-6E4513EAAE83}" sibTransId="{A2ADFD9D-0413-4485-8C57-89E3ADBAA2C0}"/>
    <dgm:cxn modelId="{63F33D0E-1E8F-4DB7-B0CD-F2173F905072}" type="presParOf" srcId="{4F0ECBAD-B62A-4781-A62C-1A3C41EA982C}" destId="{C1822106-57AA-4037-9FF5-3E4B48EE7AC9}" srcOrd="0" destOrd="0" presId="urn:microsoft.com/office/officeart/2005/8/layout/list1"/>
    <dgm:cxn modelId="{4598D20A-9012-41EB-95AD-DA908F3BB863}" type="presParOf" srcId="{C1822106-57AA-4037-9FF5-3E4B48EE7AC9}" destId="{65363602-37BE-49FC-AD40-ACBA4902894F}" srcOrd="0" destOrd="0" presId="urn:microsoft.com/office/officeart/2005/8/layout/list1"/>
    <dgm:cxn modelId="{6BD55521-37DF-46D4-94CB-5BF55BB294C0}" type="presParOf" srcId="{C1822106-57AA-4037-9FF5-3E4B48EE7AC9}" destId="{D09F43D2-667B-4851-AE1E-FA3CEDFB4779}" srcOrd="1" destOrd="0" presId="urn:microsoft.com/office/officeart/2005/8/layout/list1"/>
    <dgm:cxn modelId="{DC5E271B-6E1E-4619-A0E6-465C7324C2E8}" type="presParOf" srcId="{4F0ECBAD-B62A-4781-A62C-1A3C41EA982C}" destId="{693310E1-2CD4-421B-A8E6-C1517CD6F03D}" srcOrd="1" destOrd="0" presId="urn:microsoft.com/office/officeart/2005/8/layout/list1"/>
    <dgm:cxn modelId="{6700A2FD-5B20-49BB-A6C8-01CDD17DE871}" type="presParOf" srcId="{4F0ECBAD-B62A-4781-A62C-1A3C41EA982C}" destId="{A5268FF8-BCE3-4B21-9F20-9B080AC76550}" srcOrd="2" destOrd="0" presId="urn:microsoft.com/office/officeart/2005/8/layout/list1"/>
    <dgm:cxn modelId="{24027676-4463-4272-9992-00EE6812B25C}" type="presParOf" srcId="{4F0ECBAD-B62A-4781-A62C-1A3C41EA982C}" destId="{237FEBDC-4206-4821-BD91-BE40AF3F0317}" srcOrd="3" destOrd="0" presId="urn:microsoft.com/office/officeart/2005/8/layout/list1"/>
    <dgm:cxn modelId="{81EE8CAD-B6FE-4DDA-87DE-3051FCE64F15}" type="presParOf" srcId="{4F0ECBAD-B62A-4781-A62C-1A3C41EA982C}" destId="{63504715-86C5-4973-9254-CB5A5E3386CE}" srcOrd="4" destOrd="0" presId="urn:microsoft.com/office/officeart/2005/8/layout/list1"/>
    <dgm:cxn modelId="{FBD24FCD-4622-4088-A189-9426A789EC85}" type="presParOf" srcId="{63504715-86C5-4973-9254-CB5A5E3386CE}" destId="{6F520E2B-F371-4DAE-86E9-7EE96E40E36A}" srcOrd="0" destOrd="0" presId="urn:microsoft.com/office/officeart/2005/8/layout/list1"/>
    <dgm:cxn modelId="{9ADE8593-6314-4344-BABE-F09490EB9B58}" type="presParOf" srcId="{63504715-86C5-4973-9254-CB5A5E3386CE}" destId="{9C7B725B-3F8A-4C2E-BF49-9424EAB47D89}" srcOrd="1" destOrd="0" presId="urn:microsoft.com/office/officeart/2005/8/layout/list1"/>
    <dgm:cxn modelId="{166C5366-AD52-443D-A271-D2A9B50F7B86}" type="presParOf" srcId="{4F0ECBAD-B62A-4781-A62C-1A3C41EA982C}" destId="{254B410A-79C3-46AC-AC7B-87551937DC0F}" srcOrd="5" destOrd="0" presId="urn:microsoft.com/office/officeart/2005/8/layout/list1"/>
    <dgm:cxn modelId="{4DFCCA7E-EAD9-47A4-96BC-AF52AB4ADD30}" type="presParOf" srcId="{4F0ECBAD-B62A-4781-A62C-1A3C41EA982C}" destId="{7843139C-CA7C-4B8D-9339-9ED6A75BD019}" srcOrd="6" destOrd="0" presId="urn:microsoft.com/office/officeart/2005/8/layout/list1"/>
    <dgm:cxn modelId="{ED0F646D-9BC4-4CCD-903D-150A4A0FC2B7}" type="presParOf" srcId="{4F0ECBAD-B62A-4781-A62C-1A3C41EA982C}" destId="{0E6D89A9-52DC-4472-9FB2-D22826B84729}" srcOrd="7" destOrd="0" presId="urn:microsoft.com/office/officeart/2005/8/layout/list1"/>
    <dgm:cxn modelId="{52198A7C-7FC8-4229-9716-D096C8BFEF3A}" type="presParOf" srcId="{4F0ECBAD-B62A-4781-A62C-1A3C41EA982C}" destId="{BB50CCE4-1CAB-4CA7-A451-0842BEE6CCB5}" srcOrd="8" destOrd="0" presId="urn:microsoft.com/office/officeart/2005/8/layout/list1"/>
    <dgm:cxn modelId="{4DA86CC4-1477-4E0E-AFCA-816CF5CBB9F6}" type="presParOf" srcId="{BB50CCE4-1CAB-4CA7-A451-0842BEE6CCB5}" destId="{49D98691-BD76-4D6A-8B5C-9550825E4E13}" srcOrd="0" destOrd="0" presId="urn:microsoft.com/office/officeart/2005/8/layout/list1"/>
    <dgm:cxn modelId="{44E95F31-554A-42CB-A850-40E3AE332985}" type="presParOf" srcId="{BB50CCE4-1CAB-4CA7-A451-0842BEE6CCB5}" destId="{12EFB208-50F4-4CDE-BE9D-F767F524C26C}" srcOrd="1" destOrd="0" presId="urn:microsoft.com/office/officeart/2005/8/layout/list1"/>
    <dgm:cxn modelId="{9E197BC6-4958-40B2-A168-B28CB8B1C75D}" type="presParOf" srcId="{4F0ECBAD-B62A-4781-A62C-1A3C41EA982C}" destId="{240A7008-50E5-4A23-8357-0F5F2DA6DAA2}" srcOrd="9" destOrd="0" presId="urn:microsoft.com/office/officeart/2005/8/layout/list1"/>
    <dgm:cxn modelId="{AFD44360-EDD1-430B-AD45-8B934D2BFAAE}" type="presParOf" srcId="{4F0ECBAD-B62A-4781-A62C-1A3C41EA982C}" destId="{CDEF0542-97BC-475B-97E0-3BC2041086BB}"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D40B0D-F8E6-4968-9F23-CDF2F2788D82}" type="doc">
      <dgm:prSet loTypeId="urn:microsoft.com/office/officeart/2005/8/layout/process4" loCatId="list" qsTypeId="urn:microsoft.com/office/officeart/2005/8/quickstyle/3d1" qsCatId="3D" csTypeId="urn:microsoft.com/office/officeart/2005/8/colors/accent1_2" csCatId="accent1" phldr="1"/>
      <dgm:spPr/>
      <dgm:t>
        <a:bodyPr/>
        <a:lstStyle/>
        <a:p>
          <a:endParaRPr lang="es-EC"/>
        </a:p>
      </dgm:t>
    </dgm:pt>
    <dgm:pt modelId="{5DF3F638-B1C1-4A92-81CE-15829252836A}">
      <dgm:prSet phldrT="[Texto]"/>
      <dgm:spPr/>
      <dgm:t>
        <a:bodyPr/>
        <a:lstStyle/>
        <a:p>
          <a:endParaRPr lang="es-EC" dirty="0"/>
        </a:p>
      </dgm:t>
    </dgm:pt>
    <dgm:pt modelId="{E41A3B78-31C2-41FC-92EF-AD886BC1ACC9}" type="parTrans" cxnId="{A2EF3C36-C8F7-4CD8-B7CB-DE85A3551309}">
      <dgm:prSet/>
      <dgm:spPr/>
      <dgm:t>
        <a:bodyPr/>
        <a:lstStyle/>
        <a:p>
          <a:endParaRPr lang="es-EC"/>
        </a:p>
      </dgm:t>
    </dgm:pt>
    <dgm:pt modelId="{1CDD3A72-8C2E-4C82-8C5C-122EF07C1576}" type="sibTrans" cxnId="{A2EF3C36-C8F7-4CD8-B7CB-DE85A3551309}">
      <dgm:prSet/>
      <dgm:spPr/>
      <dgm:t>
        <a:bodyPr/>
        <a:lstStyle/>
        <a:p>
          <a:endParaRPr lang="es-EC"/>
        </a:p>
      </dgm:t>
    </dgm:pt>
    <dgm:pt modelId="{5D9B5712-DD8C-45C3-B96A-1B6A39A60F5D}">
      <dgm:prSet phldrT="[Texto]"/>
      <dgm:spPr/>
      <dgm:t>
        <a:bodyPr/>
        <a:lstStyle/>
        <a:p>
          <a:r>
            <a:rPr lang="es-EC" dirty="0" smtClean="0"/>
            <a:t>El paciente crítico es aquel cuya condición pone en riesgo uno o varios de sus sistemas, lo que provoca un riesgo potencial a su vida; sin embargo, “presenta condiciones de reversibilidad, que hacen necesaria la aplicación de técnicas de monitorización, vigilancia, manejo y soporte vital avanzado” </a:t>
          </a:r>
          <a:endParaRPr lang="es-EC" dirty="0"/>
        </a:p>
      </dgm:t>
    </dgm:pt>
    <dgm:pt modelId="{1F135F0D-FCE4-4477-91CD-0AC8B7881C09}" type="parTrans" cxnId="{C9244696-84EE-45F4-AD35-6C8622E71E6F}">
      <dgm:prSet/>
      <dgm:spPr/>
      <dgm:t>
        <a:bodyPr/>
        <a:lstStyle/>
        <a:p>
          <a:endParaRPr lang="es-EC"/>
        </a:p>
      </dgm:t>
    </dgm:pt>
    <dgm:pt modelId="{EA562242-BA99-4D76-B4CB-9B2EF239076F}" type="sibTrans" cxnId="{C9244696-84EE-45F4-AD35-6C8622E71E6F}">
      <dgm:prSet/>
      <dgm:spPr/>
      <dgm:t>
        <a:bodyPr/>
        <a:lstStyle/>
        <a:p>
          <a:endParaRPr lang="es-EC"/>
        </a:p>
      </dgm:t>
    </dgm:pt>
    <dgm:pt modelId="{DC824C1D-3262-44BB-99F2-2CAA8FC57BE5}">
      <dgm:prSet phldrT="[Texto]"/>
      <dgm:spPr/>
      <dgm:t>
        <a:bodyPr/>
        <a:lstStyle/>
        <a:p>
          <a:endParaRPr lang="es-EC" dirty="0"/>
        </a:p>
      </dgm:t>
    </dgm:pt>
    <dgm:pt modelId="{927C320E-95C6-4718-8DDB-9FBDB6449BF1}" type="parTrans" cxnId="{3F5266B2-5248-4CDC-B43D-A1D174FA87ED}">
      <dgm:prSet/>
      <dgm:spPr/>
      <dgm:t>
        <a:bodyPr/>
        <a:lstStyle/>
        <a:p>
          <a:endParaRPr lang="es-EC"/>
        </a:p>
      </dgm:t>
    </dgm:pt>
    <dgm:pt modelId="{D1AF4F9D-CAF3-4B3C-A6A6-CD48FDC41F64}" type="sibTrans" cxnId="{3F5266B2-5248-4CDC-B43D-A1D174FA87ED}">
      <dgm:prSet/>
      <dgm:spPr/>
      <dgm:t>
        <a:bodyPr/>
        <a:lstStyle/>
        <a:p>
          <a:endParaRPr lang="es-EC"/>
        </a:p>
      </dgm:t>
    </dgm:pt>
    <dgm:pt modelId="{12E11615-7C0C-4FCE-AB37-92EFE4949A51}">
      <dgm:prSet phldrT="[Texto]"/>
      <dgm:spPr/>
      <dgm:t>
        <a:bodyPr/>
        <a:lstStyle/>
        <a:p>
          <a:r>
            <a:rPr lang="es-EC" dirty="0" smtClean="0"/>
            <a:t>En el contexto de la pandemia COVID-19, el manejo de pacientes críticos se ha incrementado de manera significativa, lo que genera desafíos para el personal de enfermería como el aumento en la carga laboral (más pacientes y más procedimientos y protocolos de seguridad), estrés, fatiga y frustración a más del riesgo constante de contagio </a:t>
          </a:r>
          <a:endParaRPr lang="es-EC" dirty="0"/>
        </a:p>
      </dgm:t>
    </dgm:pt>
    <dgm:pt modelId="{2BB9D4A2-2184-4A08-84A2-BE8D14BD160A}" type="parTrans" cxnId="{1598D1EC-BBEC-4B60-9E36-5D7193E04352}">
      <dgm:prSet/>
      <dgm:spPr/>
      <dgm:t>
        <a:bodyPr/>
        <a:lstStyle/>
        <a:p>
          <a:endParaRPr lang="es-EC"/>
        </a:p>
      </dgm:t>
    </dgm:pt>
    <dgm:pt modelId="{6FF359A5-3929-44E4-B00F-BAABF2FDC26E}" type="sibTrans" cxnId="{1598D1EC-BBEC-4B60-9E36-5D7193E04352}">
      <dgm:prSet/>
      <dgm:spPr/>
      <dgm:t>
        <a:bodyPr/>
        <a:lstStyle/>
        <a:p>
          <a:endParaRPr lang="es-EC"/>
        </a:p>
      </dgm:t>
    </dgm:pt>
    <dgm:pt modelId="{2560E416-655F-4732-9E08-16C085CD4F31}">
      <dgm:prSet phldrT="[Texto]"/>
      <dgm:spPr/>
      <dgm:t>
        <a:bodyPr/>
        <a:lstStyle/>
        <a:p>
          <a:endParaRPr lang="es-EC" dirty="0"/>
        </a:p>
      </dgm:t>
    </dgm:pt>
    <dgm:pt modelId="{116CFB33-6EEF-40B5-BB3A-E155CD44CD40}" type="parTrans" cxnId="{AFF31479-9EA6-49EC-8903-15DEB5528E14}">
      <dgm:prSet/>
      <dgm:spPr/>
      <dgm:t>
        <a:bodyPr/>
        <a:lstStyle/>
        <a:p>
          <a:endParaRPr lang="es-EC"/>
        </a:p>
      </dgm:t>
    </dgm:pt>
    <dgm:pt modelId="{85E92FA6-0ABA-4A3C-ACA3-F9D727E340E6}" type="sibTrans" cxnId="{AFF31479-9EA6-49EC-8903-15DEB5528E14}">
      <dgm:prSet/>
      <dgm:spPr/>
      <dgm:t>
        <a:bodyPr/>
        <a:lstStyle/>
        <a:p>
          <a:endParaRPr lang="es-EC"/>
        </a:p>
      </dgm:t>
    </dgm:pt>
    <dgm:pt modelId="{BDFE8B33-9F5B-4473-AC7E-C0B060FBF818}">
      <dgm:prSet phldrT="[Texto]"/>
      <dgm:spPr/>
      <dgm:t>
        <a:bodyPr/>
        <a:lstStyle/>
        <a:p>
          <a:r>
            <a:rPr lang="es-EC" i="1" dirty="0" smtClean="0"/>
            <a:t>el objetivo general propuesto para el estudio es: evaluar los riesgos ergonómicos ostemusculoesqueléticos a los que se expone el personal de enfermería en el manejo de pacientes críticos.</a:t>
          </a:r>
          <a:endParaRPr lang="es-EC" i="1" dirty="0"/>
        </a:p>
      </dgm:t>
    </dgm:pt>
    <dgm:pt modelId="{35EE4C6C-EABB-4BFE-92CC-CA09858D08F3}" type="parTrans" cxnId="{5CA168CC-B04D-41C5-8DAA-771A94AEBDBB}">
      <dgm:prSet/>
      <dgm:spPr/>
      <dgm:t>
        <a:bodyPr/>
        <a:lstStyle/>
        <a:p>
          <a:endParaRPr lang="es-EC"/>
        </a:p>
      </dgm:t>
    </dgm:pt>
    <dgm:pt modelId="{EA9CD8EC-A2CF-4E96-808B-90B94DBD5CEF}" type="sibTrans" cxnId="{5CA168CC-B04D-41C5-8DAA-771A94AEBDBB}">
      <dgm:prSet/>
      <dgm:spPr/>
      <dgm:t>
        <a:bodyPr/>
        <a:lstStyle/>
        <a:p>
          <a:endParaRPr lang="es-EC"/>
        </a:p>
      </dgm:t>
    </dgm:pt>
    <dgm:pt modelId="{B500A29D-AEFE-40AD-9D4E-87260243B75C}" type="pres">
      <dgm:prSet presAssocID="{30D40B0D-F8E6-4968-9F23-CDF2F2788D82}" presName="Name0" presStyleCnt="0">
        <dgm:presLayoutVars>
          <dgm:dir/>
          <dgm:animLvl val="lvl"/>
          <dgm:resizeHandles val="exact"/>
        </dgm:presLayoutVars>
      </dgm:prSet>
      <dgm:spPr/>
      <dgm:t>
        <a:bodyPr/>
        <a:lstStyle/>
        <a:p>
          <a:endParaRPr lang="es-EC"/>
        </a:p>
      </dgm:t>
    </dgm:pt>
    <dgm:pt modelId="{BD9F7622-9584-489D-B796-9898DFDE103D}" type="pres">
      <dgm:prSet presAssocID="{2560E416-655F-4732-9E08-16C085CD4F31}" presName="boxAndChildren" presStyleCnt="0"/>
      <dgm:spPr/>
    </dgm:pt>
    <dgm:pt modelId="{F0B1AC1C-0687-4675-8CC2-518F6B64838A}" type="pres">
      <dgm:prSet presAssocID="{2560E416-655F-4732-9E08-16C085CD4F31}" presName="parentTextBox" presStyleLbl="node1" presStyleIdx="0" presStyleCnt="3"/>
      <dgm:spPr/>
      <dgm:t>
        <a:bodyPr/>
        <a:lstStyle/>
        <a:p>
          <a:endParaRPr lang="es-EC"/>
        </a:p>
      </dgm:t>
    </dgm:pt>
    <dgm:pt modelId="{DF02B2B2-5984-4571-87DC-B03485A2F384}" type="pres">
      <dgm:prSet presAssocID="{2560E416-655F-4732-9E08-16C085CD4F31}" presName="entireBox" presStyleLbl="node1" presStyleIdx="0" presStyleCnt="3"/>
      <dgm:spPr/>
      <dgm:t>
        <a:bodyPr/>
        <a:lstStyle/>
        <a:p>
          <a:endParaRPr lang="es-EC"/>
        </a:p>
      </dgm:t>
    </dgm:pt>
    <dgm:pt modelId="{B78DD515-2020-45B9-9902-0E64BE357D75}" type="pres">
      <dgm:prSet presAssocID="{2560E416-655F-4732-9E08-16C085CD4F31}" presName="descendantBox" presStyleCnt="0"/>
      <dgm:spPr/>
    </dgm:pt>
    <dgm:pt modelId="{B4282B16-E83C-4332-A9E1-140A2F7C2F45}" type="pres">
      <dgm:prSet presAssocID="{BDFE8B33-9F5B-4473-AC7E-C0B060FBF818}" presName="childTextBox" presStyleLbl="fgAccFollowNode1" presStyleIdx="0" presStyleCnt="3" custScaleY="150747" custLinFactNeighborX="-6" custLinFactNeighborY="-62564">
        <dgm:presLayoutVars>
          <dgm:bulletEnabled val="1"/>
        </dgm:presLayoutVars>
      </dgm:prSet>
      <dgm:spPr/>
      <dgm:t>
        <a:bodyPr/>
        <a:lstStyle/>
        <a:p>
          <a:endParaRPr lang="es-EC"/>
        </a:p>
      </dgm:t>
    </dgm:pt>
    <dgm:pt modelId="{07278B8A-4F6F-4FF4-9EAA-0C2F77F2E55D}" type="pres">
      <dgm:prSet presAssocID="{D1AF4F9D-CAF3-4B3C-A6A6-CD48FDC41F64}" presName="sp" presStyleCnt="0"/>
      <dgm:spPr/>
    </dgm:pt>
    <dgm:pt modelId="{16DA8046-599E-4693-88D9-8507356C61AA}" type="pres">
      <dgm:prSet presAssocID="{DC824C1D-3262-44BB-99F2-2CAA8FC57BE5}" presName="arrowAndChildren" presStyleCnt="0"/>
      <dgm:spPr/>
    </dgm:pt>
    <dgm:pt modelId="{4B7BD243-5529-4007-B3FE-E52A1F588BF4}" type="pres">
      <dgm:prSet presAssocID="{DC824C1D-3262-44BB-99F2-2CAA8FC57BE5}" presName="parentTextArrow" presStyleLbl="node1" presStyleIdx="0" presStyleCnt="3"/>
      <dgm:spPr/>
      <dgm:t>
        <a:bodyPr/>
        <a:lstStyle/>
        <a:p>
          <a:endParaRPr lang="es-EC"/>
        </a:p>
      </dgm:t>
    </dgm:pt>
    <dgm:pt modelId="{38F243D6-482B-4E69-8167-011015C05D39}" type="pres">
      <dgm:prSet presAssocID="{DC824C1D-3262-44BB-99F2-2CAA8FC57BE5}" presName="arrow" presStyleLbl="node1" presStyleIdx="1" presStyleCnt="3"/>
      <dgm:spPr/>
      <dgm:t>
        <a:bodyPr/>
        <a:lstStyle/>
        <a:p>
          <a:endParaRPr lang="es-EC"/>
        </a:p>
      </dgm:t>
    </dgm:pt>
    <dgm:pt modelId="{A8D08B5E-99DD-42DA-A723-CBFE47ECF9F5}" type="pres">
      <dgm:prSet presAssocID="{DC824C1D-3262-44BB-99F2-2CAA8FC57BE5}" presName="descendantArrow" presStyleCnt="0"/>
      <dgm:spPr/>
    </dgm:pt>
    <dgm:pt modelId="{853E6164-F5E3-4B84-987E-D32A8146B90B}" type="pres">
      <dgm:prSet presAssocID="{12E11615-7C0C-4FCE-AB37-92EFE4949A51}" presName="childTextArrow" presStyleLbl="fgAccFollowNode1" presStyleIdx="1" presStyleCnt="3" custScaleY="165281" custLinFactNeighborX="1004" custLinFactNeighborY="-58721">
        <dgm:presLayoutVars>
          <dgm:bulletEnabled val="1"/>
        </dgm:presLayoutVars>
      </dgm:prSet>
      <dgm:spPr/>
      <dgm:t>
        <a:bodyPr/>
        <a:lstStyle/>
        <a:p>
          <a:endParaRPr lang="es-EC"/>
        </a:p>
      </dgm:t>
    </dgm:pt>
    <dgm:pt modelId="{72F1F8A1-ED8D-4990-9E13-CE1BDA49A0BA}" type="pres">
      <dgm:prSet presAssocID="{1CDD3A72-8C2E-4C82-8C5C-122EF07C1576}" presName="sp" presStyleCnt="0"/>
      <dgm:spPr/>
    </dgm:pt>
    <dgm:pt modelId="{06D035BC-F3DF-4F95-B05E-7B539AAA59E3}" type="pres">
      <dgm:prSet presAssocID="{5DF3F638-B1C1-4A92-81CE-15829252836A}" presName="arrowAndChildren" presStyleCnt="0"/>
      <dgm:spPr/>
    </dgm:pt>
    <dgm:pt modelId="{5F962D22-0F53-4219-ACD0-87D0B8B58F9D}" type="pres">
      <dgm:prSet presAssocID="{5DF3F638-B1C1-4A92-81CE-15829252836A}" presName="parentTextArrow" presStyleLbl="node1" presStyleIdx="1" presStyleCnt="3"/>
      <dgm:spPr/>
      <dgm:t>
        <a:bodyPr/>
        <a:lstStyle/>
        <a:p>
          <a:endParaRPr lang="es-EC"/>
        </a:p>
      </dgm:t>
    </dgm:pt>
    <dgm:pt modelId="{B8B1B621-8DEB-497A-8767-917D28F8AB22}" type="pres">
      <dgm:prSet presAssocID="{5DF3F638-B1C1-4A92-81CE-15829252836A}" presName="arrow" presStyleLbl="node1" presStyleIdx="2" presStyleCnt="3"/>
      <dgm:spPr/>
      <dgm:t>
        <a:bodyPr/>
        <a:lstStyle/>
        <a:p>
          <a:endParaRPr lang="es-EC"/>
        </a:p>
      </dgm:t>
    </dgm:pt>
    <dgm:pt modelId="{C84B2071-BC88-4D67-95EC-F9C6A8C7FEAD}" type="pres">
      <dgm:prSet presAssocID="{5DF3F638-B1C1-4A92-81CE-15829252836A}" presName="descendantArrow" presStyleCnt="0"/>
      <dgm:spPr/>
    </dgm:pt>
    <dgm:pt modelId="{281BFD70-A41A-4423-BC66-4F0BD14E3CF4}" type="pres">
      <dgm:prSet presAssocID="{5D9B5712-DD8C-45C3-B96A-1B6A39A60F5D}" presName="childTextArrow" presStyleLbl="fgAccFollowNode1" presStyleIdx="2" presStyleCnt="3" custScaleY="132677" custLinFactNeighborX="-104" custLinFactNeighborY="-62571">
        <dgm:presLayoutVars>
          <dgm:bulletEnabled val="1"/>
        </dgm:presLayoutVars>
      </dgm:prSet>
      <dgm:spPr/>
      <dgm:t>
        <a:bodyPr/>
        <a:lstStyle/>
        <a:p>
          <a:endParaRPr lang="es-EC"/>
        </a:p>
      </dgm:t>
    </dgm:pt>
  </dgm:ptLst>
  <dgm:cxnLst>
    <dgm:cxn modelId="{1598D1EC-BBEC-4B60-9E36-5D7193E04352}" srcId="{DC824C1D-3262-44BB-99F2-2CAA8FC57BE5}" destId="{12E11615-7C0C-4FCE-AB37-92EFE4949A51}" srcOrd="0" destOrd="0" parTransId="{2BB9D4A2-2184-4A08-84A2-BE8D14BD160A}" sibTransId="{6FF359A5-3929-44E4-B00F-BAABF2FDC26E}"/>
    <dgm:cxn modelId="{F4FB73E9-9C1A-4A6A-A9A8-B8DACEECC6E7}" type="presOf" srcId="{12E11615-7C0C-4FCE-AB37-92EFE4949A51}" destId="{853E6164-F5E3-4B84-987E-D32A8146B90B}" srcOrd="0" destOrd="0" presId="urn:microsoft.com/office/officeart/2005/8/layout/process4"/>
    <dgm:cxn modelId="{9A43AEF2-F3E7-44D1-A727-F2BD8B863605}" type="presOf" srcId="{5D9B5712-DD8C-45C3-B96A-1B6A39A60F5D}" destId="{281BFD70-A41A-4423-BC66-4F0BD14E3CF4}" srcOrd="0" destOrd="0" presId="urn:microsoft.com/office/officeart/2005/8/layout/process4"/>
    <dgm:cxn modelId="{C9244696-84EE-45F4-AD35-6C8622E71E6F}" srcId="{5DF3F638-B1C1-4A92-81CE-15829252836A}" destId="{5D9B5712-DD8C-45C3-B96A-1B6A39A60F5D}" srcOrd="0" destOrd="0" parTransId="{1F135F0D-FCE4-4477-91CD-0AC8B7881C09}" sibTransId="{EA562242-BA99-4D76-B4CB-9B2EF239076F}"/>
    <dgm:cxn modelId="{3F5266B2-5248-4CDC-B43D-A1D174FA87ED}" srcId="{30D40B0D-F8E6-4968-9F23-CDF2F2788D82}" destId="{DC824C1D-3262-44BB-99F2-2CAA8FC57BE5}" srcOrd="1" destOrd="0" parTransId="{927C320E-95C6-4718-8DDB-9FBDB6449BF1}" sibTransId="{D1AF4F9D-CAF3-4B3C-A6A6-CD48FDC41F64}"/>
    <dgm:cxn modelId="{C3200A87-F158-49EF-A810-6E60C56220B1}" type="presOf" srcId="{30D40B0D-F8E6-4968-9F23-CDF2F2788D82}" destId="{B500A29D-AEFE-40AD-9D4E-87260243B75C}" srcOrd="0" destOrd="0" presId="urn:microsoft.com/office/officeart/2005/8/layout/process4"/>
    <dgm:cxn modelId="{E6539210-2680-4449-968E-1E78A5766032}" type="presOf" srcId="{DC824C1D-3262-44BB-99F2-2CAA8FC57BE5}" destId="{38F243D6-482B-4E69-8167-011015C05D39}" srcOrd="1" destOrd="0" presId="urn:microsoft.com/office/officeart/2005/8/layout/process4"/>
    <dgm:cxn modelId="{21778018-0FEF-4DF7-A359-9E4F2A63C997}" type="presOf" srcId="{5DF3F638-B1C1-4A92-81CE-15829252836A}" destId="{5F962D22-0F53-4219-ACD0-87D0B8B58F9D}" srcOrd="0" destOrd="0" presId="urn:microsoft.com/office/officeart/2005/8/layout/process4"/>
    <dgm:cxn modelId="{3449CB26-0702-43BF-BE29-1766F0941B40}" type="presOf" srcId="{BDFE8B33-9F5B-4473-AC7E-C0B060FBF818}" destId="{B4282B16-E83C-4332-A9E1-140A2F7C2F45}" srcOrd="0" destOrd="0" presId="urn:microsoft.com/office/officeart/2005/8/layout/process4"/>
    <dgm:cxn modelId="{A2EF3C36-C8F7-4CD8-B7CB-DE85A3551309}" srcId="{30D40B0D-F8E6-4968-9F23-CDF2F2788D82}" destId="{5DF3F638-B1C1-4A92-81CE-15829252836A}" srcOrd="0" destOrd="0" parTransId="{E41A3B78-31C2-41FC-92EF-AD886BC1ACC9}" sibTransId="{1CDD3A72-8C2E-4C82-8C5C-122EF07C1576}"/>
    <dgm:cxn modelId="{21AFBD0C-3BF1-413B-8129-6A64CFD640AC}" type="presOf" srcId="{2560E416-655F-4732-9E08-16C085CD4F31}" destId="{F0B1AC1C-0687-4675-8CC2-518F6B64838A}" srcOrd="0" destOrd="0" presId="urn:microsoft.com/office/officeart/2005/8/layout/process4"/>
    <dgm:cxn modelId="{5CA168CC-B04D-41C5-8DAA-771A94AEBDBB}" srcId="{2560E416-655F-4732-9E08-16C085CD4F31}" destId="{BDFE8B33-9F5B-4473-AC7E-C0B060FBF818}" srcOrd="0" destOrd="0" parTransId="{35EE4C6C-EABB-4BFE-92CC-CA09858D08F3}" sibTransId="{EA9CD8EC-A2CF-4E96-808B-90B94DBD5CEF}"/>
    <dgm:cxn modelId="{04022D3F-F0C7-4A57-96A4-41F4392D8046}" type="presOf" srcId="{5DF3F638-B1C1-4A92-81CE-15829252836A}" destId="{B8B1B621-8DEB-497A-8767-917D28F8AB22}" srcOrd="1" destOrd="0" presId="urn:microsoft.com/office/officeart/2005/8/layout/process4"/>
    <dgm:cxn modelId="{2262DF16-BB25-4F1A-AE48-0754E50C43C3}" type="presOf" srcId="{2560E416-655F-4732-9E08-16C085CD4F31}" destId="{DF02B2B2-5984-4571-87DC-B03485A2F384}" srcOrd="1" destOrd="0" presId="urn:microsoft.com/office/officeart/2005/8/layout/process4"/>
    <dgm:cxn modelId="{AFF31479-9EA6-49EC-8903-15DEB5528E14}" srcId="{30D40B0D-F8E6-4968-9F23-CDF2F2788D82}" destId="{2560E416-655F-4732-9E08-16C085CD4F31}" srcOrd="2" destOrd="0" parTransId="{116CFB33-6EEF-40B5-BB3A-E155CD44CD40}" sibTransId="{85E92FA6-0ABA-4A3C-ACA3-F9D727E340E6}"/>
    <dgm:cxn modelId="{C569E871-1212-4B5A-8FA5-D5244FF94652}" type="presOf" srcId="{DC824C1D-3262-44BB-99F2-2CAA8FC57BE5}" destId="{4B7BD243-5529-4007-B3FE-E52A1F588BF4}" srcOrd="0" destOrd="0" presId="urn:microsoft.com/office/officeart/2005/8/layout/process4"/>
    <dgm:cxn modelId="{3954556C-25D8-4F7F-BB61-9236BE9F2671}" type="presParOf" srcId="{B500A29D-AEFE-40AD-9D4E-87260243B75C}" destId="{BD9F7622-9584-489D-B796-9898DFDE103D}" srcOrd="0" destOrd="0" presId="urn:microsoft.com/office/officeart/2005/8/layout/process4"/>
    <dgm:cxn modelId="{84903977-AAC8-48FB-8BF8-EA5E96EC7F91}" type="presParOf" srcId="{BD9F7622-9584-489D-B796-9898DFDE103D}" destId="{F0B1AC1C-0687-4675-8CC2-518F6B64838A}" srcOrd="0" destOrd="0" presId="urn:microsoft.com/office/officeart/2005/8/layout/process4"/>
    <dgm:cxn modelId="{05C6E4B8-C084-4712-9DDF-0A96733194E7}" type="presParOf" srcId="{BD9F7622-9584-489D-B796-9898DFDE103D}" destId="{DF02B2B2-5984-4571-87DC-B03485A2F384}" srcOrd="1" destOrd="0" presId="urn:microsoft.com/office/officeart/2005/8/layout/process4"/>
    <dgm:cxn modelId="{7FD519B1-475D-4CEC-93E8-C7DEF61950F7}" type="presParOf" srcId="{BD9F7622-9584-489D-B796-9898DFDE103D}" destId="{B78DD515-2020-45B9-9902-0E64BE357D75}" srcOrd="2" destOrd="0" presId="urn:microsoft.com/office/officeart/2005/8/layout/process4"/>
    <dgm:cxn modelId="{2A53C54F-96DB-4C6D-9459-771254009597}" type="presParOf" srcId="{B78DD515-2020-45B9-9902-0E64BE357D75}" destId="{B4282B16-E83C-4332-A9E1-140A2F7C2F45}" srcOrd="0" destOrd="0" presId="urn:microsoft.com/office/officeart/2005/8/layout/process4"/>
    <dgm:cxn modelId="{06768D2F-E5B6-4A33-8BD6-7680A2A743F9}" type="presParOf" srcId="{B500A29D-AEFE-40AD-9D4E-87260243B75C}" destId="{07278B8A-4F6F-4FF4-9EAA-0C2F77F2E55D}" srcOrd="1" destOrd="0" presId="urn:microsoft.com/office/officeart/2005/8/layout/process4"/>
    <dgm:cxn modelId="{9057B7F1-7E9A-462F-A4FE-30668B487CE2}" type="presParOf" srcId="{B500A29D-AEFE-40AD-9D4E-87260243B75C}" destId="{16DA8046-599E-4693-88D9-8507356C61AA}" srcOrd="2" destOrd="0" presId="urn:microsoft.com/office/officeart/2005/8/layout/process4"/>
    <dgm:cxn modelId="{4AC3169C-0B46-4C86-9BDB-5AC992DC6C37}" type="presParOf" srcId="{16DA8046-599E-4693-88D9-8507356C61AA}" destId="{4B7BD243-5529-4007-B3FE-E52A1F588BF4}" srcOrd="0" destOrd="0" presId="urn:microsoft.com/office/officeart/2005/8/layout/process4"/>
    <dgm:cxn modelId="{9714F30B-9BD4-4B24-BC5A-422900E2E006}" type="presParOf" srcId="{16DA8046-599E-4693-88D9-8507356C61AA}" destId="{38F243D6-482B-4E69-8167-011015C05D39}" srcOrd="1" destOrd="0" presId="urn:microsoft.com/office/officeart/2005/8/layout/process4"/>
    <dgm:cxn modelId="{6E9D6480-2371-47C1-8A53-FEAA22F44626}" type="presParOf" srcId="{16DA8046-599E-4693-88D9-8507356C61AA}" destId="{A8D08B5E-99DD-42DA-A723-CBFE47ECF9F5}" srcOrd="2" destOrd="0" presId="urn:microsoft.com/office/officeart/2005/8/layout/process4"/>
    <dgm:cxn modelId="{BCA00F5F-BC85-4952-9CEE-327D4E0FD04A}" type="presParOf" srcId="{A8D08B5E-99DD-42DA-A723-CBFE47ECF9F5}" destId="{853E6164-F5E3-4B84-987E-D32A8146B90B}" srcOrd="0" destOrd="0" presId="urn:microsoft.com/office/officeart/2005/8/layout/process4"/>
    <dgm:cxn modelId="{145CDB27-0DCA-47C4-8531-97F599B5D3E4}" type="presParOf" srcId="{B500A29D-AEFE-40AD-9D4E-87260243B75C}" destId="{72F1F8A1-ED8D-4990-9E13-CE1BDA49A0BA}" srcOrd="3" destOrd="0" presId="urn:microsoft.com/office/officeart/2005/8/layout/process4"/>
    <dgm:cxn modelId="{541FCCF5-1410-48AA-9B37-917498A65BA0}" type="presParOf" srcId="{B500A29D-AEFE-40AD-9D4E-87260243B75C}" destId="{06D035BC-F3DF-4F95-B05E-7B539AAA59E3}" srcOrd="4" destOrd="0" presId="urn:microsoft.com/office/officeart/2005/8/layout/process4"/>
    <dgm:cxn modelId="{5A2961B0-A2D3-432E-9193-BD7E951575F9}" type="presParOf" srcId="{06D035BC-F3DF-4F95-B05E-7B539AAA59E3}" destId="{5F962D22-0F53-4219-ACD0-87D0B8B58F9D}" srcOrd="0" destOrd="0" presId="urn:microsoft.com/office/officeart/2005/8/layout/process4"/>
    <dgm:cxn modelId="{226988E4-5335-422D-8AA1-66611B3B49FE}" type="presParOf" srcId="{06D035BC-F3DF-4F95-B05E-7B539AAA59E3}" destId="{B8B1B621-8DEB-497A-8767-917D28F8AB22}" srcOrd="1" destOrd="0" presId="urn:microsoft.com/office/officeart/2005/8/layout/process4"/>
    <dgm:cxn modelId="{F4AD4B3A-EDD6-4A4E-936D-522C3D743F8F}" type="presParOf" srcId="{06D035BC-F3DF-4F95-B05E-7B539AAA59E3}" destId="{C84B2071-BC88-4D67-95EC-F9C6A8C7FEAD}" srcOrd="2" destOrd="0" presId="urn:microsoft.com/office/officeart/2005/8/layout/process4"/>
    <dgm:cxn modelId="{8358CA94-D61A-4DBB-9457-D7B561F1C879}" type="presParOf" srcId="{C84B2071-BC88-4D67-95EC-F9C6A8C7FEAD}" destId="{281BFD70-A41A-4423-BC66-4F0BD14E3CF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557465-4087-449B-885E-53A078814611}" type="doc">
      <dgm:prSet loTypeId="urn:microsoft.com/office/officeart/2008/layout/RadialCluster" loCatId="cycle" qsTypeId="urn:microsoft.com/office/officeart/2005/8/quickstyle/3d1" qsCatId="3D" csTypeId="urn:microsoft.com/office/officeart/2005/8/colors/accent1_2" csCatId="accent1" phldr="1"/>
      <dgm:spPr/>
      <dgm:t>
        <a:bodyPr/>
        <a:lstStyle/>
        <a:p>
          <a:endParaRPr lang="es-EC"/>
        </a:p>
      </dgm:t>
    </dgm:pt>
    <dgm:pt modelId="{1F38598F-36BE-4FBB-AB6B-9B6999694DA5}">
      <dgm:prSet phldrT="[Texto]"/>
      <dgm:spPr/>
      <dgm:t>
        <a:bodyPr/>
        <a:lstStyle/>
        <a:p>
          <a:r>
            <a:rPr lang="es-EC" dirty="0" smtClean="0"/>
            <a:t>Población de referencia: Personal de enfermería con un nivel de educación de  Tercer Nivel</a:t>
          </a:r>
          <a:endParaRPr lang="es-EC" dirty="0"/>
        </a:p>
      </dgm:t>
    </dgm:pt>
    <dgm:pt modelId="{A0EB27FD-1959-4FC9-989C-7B568A38A0C5}" type="parTrans" cxnId="{0D57928F-EF04-4E03-AB4A-40E3C7E3EDFE}">
      <dgm:prSet/>
      <dgm:spPr/>
      <dgm:t>
        <a:bodyPr/>
        <a:lstStyle/>
        <a:p>
          <a:endParaRPr lang="es-EC"/>
        </a:p>
      </dgm:t>
    </dgm:pt>
    <dgm:pt modelId="{FC78CDA2-0336-48B8-BBC0-7F9B57A0182D}" type="sibTrans" cxnId="{0D57928F-EF04-4E03-AB4A-40E3C7E3EDFE}">
      <dgm:prSet/>
      <dgm:spPr/>
      <dgm:t>
        <a:bodyPr/>
        <a:lstStyle/>
        <a:p>
          <a:endParaRPr lang="es-EC"/>
        </a:p>
      </dgm:t>
    </dgm:pt>
    <dgm:pt modelId="{C8CA6C34-2D1B-45F1-8A01-5784864EB656}">
      <dgm:prSet phldrT="[Texto]"/>
      <dgm:spPr/>
      <dgm:t>
        <a:bodyPr/>
        <a:lstStyle/>
        <a:p>
          <a:r>
            <a:rPr lang="es-EC" dirty="0" smtClean="0"/>
            <a:t>Enfoque cuantitativo y de tipo descriptivo-analítico, en el que participaron 20 enfermeras y enfermeros del Hospital de las Fuerzas Armadas </a:t>
          </a:r>
          <a:endParaRPr lang="es-EC" dirty="0"/>
        </a:p>
      </dgm:t>
    </dgm:pt>
    <dgm:pt modelId="{1E6FF7F5-5381-44B6-9EFE-5128943B9EDA}" type="parTrans" cxnId="{E0A3C89D-ECE1-4AA7-88EF-4199759D6982}">
      <dgm:prSet/>
      <dgm:spPr/>
      <dgm:t>
        <a:bodyPr/>
        <a:lstStyle/>
        <a:p>
          <a:endParaRPr lang="es-EC"/>
        </a:p>
      </dgm:t>
    </dgm:pt>
    <dgm:pt modelId="{45934ECD-4CE3-41C5-A274-DA5C419C5127}" type="sibTrans" cxnId="{E0A3C89D-ECE1-4AA7-88EF-4199759D6982}">
      <dgm:prSet/>
      <dgm:spPr/>
      <dgm:t>
        <a:bodyPr/>
        <a:lstStyle/>
        <a:p>
          <a:endParaRPr lang="es-EC"/>
        </a:p>
      </dgm:t>
    </dgm:pt>
    <dgm:pt modelId="{5678EE91-54F9-471E-9277-1754F3B98E3D}">
      <dgm:prSet phldrT="[Texto]"/>
      <dgm:spPr/>
      <dgm:t>
        <a:bodyPr/>
        <a:lstStyle/>
        <a:p>
          <a:r>
            <a:rPr lang="es-EC" dirty="0" smtClean="0"/>
            <a:t>Variables del estudio: Riesgos ergonómicos ostemusculoesqueléticos y el manejo de pacientes críticos. Se midió mediante la frecuencia e intensidad de molestias en cuello, hombro, dorsal o lumbar, codo o antebrazo y muñeca o mano</a:t>
          </a:r>
          <a:endParaRPr lang="es-EC" dirty="0"/>
        </a:p>
      </dgm:t>
    </dgm:pt>
    <dgm:pt modelId="{A57CC797-FF83-4308-8F8F-A3F0BD2C2121}" type="parTrans" cxnId="{E87E21A5-2B46-4506-A201-6719041819B2}">
      <dgm:prSet/>
      <dgm:spPr/>
      <dgm:t>
        <a:bodyPr/>
        <a:lstStyle/>
        <a:p>
          <a:endParaRPr lang="es-EC"/>
        </a:p>
      </dgm:t>
    </dgm:pt>
    <dgm:pt modelId="{0CD033E8-A1D9-4916-8AC5-6642AE995198}" type="sibTrans" cxnId="{E87E21A5-2B46-4506-A201-6719041819B2}">
      <dgm:prSet/>
      <dgm:spPr/>
      <dgm:t>
        <a:bodyPr/>
        <a:lstStyle/>
        <a:p>
          <a:endParaRPr lang="es-EC"/>
        </a:p>
      </dgm:t>
    </dgm:pt>
    <dgm:pt modelId="{80482E6D-AB2D-4420-ABD8-183B2FE57F4E}">
      <dgm:prSet phldrT="[Texto]"/>
      <dgm:spPr/>
      <dgm:t>
        <a:bodyPr/>
        <a:lstStyle/>
        <a:p>
          <a:r>
            <a:rPr lang="es-EC" dirty="0" smtClean="0"/>
            <a:t>Instrumentos de recolección de datos se utilizó el Cuestionario Nórdico de Kuorinka o </a:t>
          </a:r>
          <a:r>
            <a:rPr lang="es-EC" dirty="0" err="1" smtClean="0"/>
            <a:t>Nordic</a:t>
          </a:r>
          <a:r>
            <a:rPr lang="es-EC" dirty="0" smtClean="0"/>
            <a:t> </a:t>
          </a:r>
          <a:r>
            <a:rPr lang="es-EC" dirty="0" err="1" smtClean="0"/>
            <a:t>Musculoskeletal</a:t>
          </a:r>
          <a:r>
            <a:rPr lang="es-EC" dirty="0" smtClean="0"/>
            <a:t> </a:t>
          </a:r>
          <a:r>
            <a:rPr lang="es-EC" dirty="0" err="1" smtClean="0"/>
            <a:t>Questionnaire</a:t>
          </a:r>
          <a:endParaRPr lang="es-EC" dirty="0"/>
        </a:p>
      </dgm:t>
    </dgm:pt>
    <dgm:pt modelId="{C1685DC4-5386-411B-B7E2-81D71823BAB9}" type="parTrans" cxnId="{626D0133-41E2-437F-94A2-C99E7A053DB3}">
      <dgm:prSet/>
      <dgm:spPr/>
      <dgm:t>
        <a:bodyPr/>
        <a:lstStyle/>
        <a:p>
          <a:endParaRPr lang="es-EC"/>
        </a:p>
      </dgm:t>
    </dgm:pt>
    <dgm:pt modelId="{2609337D-43B9-4352-938F-FAF9BED81BEC}" type="sibTrans" cxnId="{626D0133-41E2-437F-94A2-C99E7A053DB3}">
      <dgm:prSet/>
      <dgm:spPr/>
      <dgm:t>
        <a:bodyPr/>
        <a:lstStyle/>
        <a:p>
          <a:endParaRPr lang="es-EC"/>
        </a:p>
      </dgm:t>
    </dgm:pt>
    <dgm:pt modelId="{C263CD07-8C69-49E4-9689-5A3496E6388E}" type="pres">
      <dgm:prSet presAssocID="{64557465-4087-449B-885E-53A078814611}" presName="Name0" presStyleCnt="0">
        <dgm:presLayoutVars>
          <dgm:chMax val="1"/>
          <dgm:chPref val="1"/>
          <dgm:dir/>
          <dgm:animOne val="branch"/>
          <dgm:animLvl val="lvl"/>
        </dgm:presLayoutVars>
      </dgm:prSet>
      <dgm:spPr/>
      <dgm:t>
        <a:bodyPr/>
        <a:lstStyle/>
        <a:p>
          <a:endParaRPr lang="es-EC"/>
        </a:p>
      </dgm:t>
    </dgm:pt>
    <dgm:pt modelId="{2ACDBCDF-3D79-40AF-83E7-D733BCB763AB}" type="pres">
      <dgm:prSet presAssocID="{1F38598F-36BE-4FBB-AB6B-9B6999694DA5}" presName="singleCycle" presStyleCnt="0"/>
      <dgm:spPr/>
    </dgm:pt>
    <dgm:pt modelId="{0F86415B-D226-4EDC-BAA9-07AD6D3B28B8}" type="pres">
      <dgm:prSet presAssocID="{1F38598F-36BE-4FBB-AB6B-9B6999694DA5}" presName="singleCenter" presStyleLbl="node1" presStyleIdx="0" presStyleCnt="4" custScaleX="351304" custScaleY="65862" custLinFactNeighborX="-685" custLinFactNeighborY="-14043">
        <dgm:presLayoutVars>
          <dgm:chMax val="7"/>
          <dgm:chPref val="7"/>
        </dgm:presLayoutVars>
      </dgm:prSet>
      <dgm:spPr/>
      <dgm:t>
        <a:bodyPr/>
        <a:lstStyle/>
        <a:p>
          <a:endParaRPr lang="es-EC"/>
        </a:p>
      </dgm:t>
    </dgm:pt>
    <dgm:pt modelId="{58055967-043E-4E1E-85E2-4DEAD48332B5}" type="pres">
      <dgm:prSet presAssocID="{1E6FF7F5-5381-44B6-9EFE-5128943B9EDA}" presName="Name56" presStyleLbl="parChTrans1D2" presStyleIdx="0" presStyleCnt="3"/>
      <dgm:spPr/>
      <dgm:t>
        <a:bodyPr/>
        <a:lstStyle/>
        <a:p>
          <a:endParaRPr lang="es-EC"/>
        </a:p>
      </dgm:t>
    </dgm:pt>
    <dgm:pt modelId="{766CDCBC-1C7C-4808-B718-66DFFD359DD8}" type="pres">
      <dgm:prSet presAssocID="{C8CA6C34-2D1B-45F1-8A01-5784864EB656}" presName="text0" presStyleLbl="node1" presStyleIdx="1" presStyleCnt="4" custScaleX="666560">
        <dgm:presLayoutVars>
          <dgm:bulletEnabled val="1"/>
        </dgm:presLayoutVars>
      </dgm:prSet>
      <dgm:spPr/>
      <dgm:t>
        <a:bodyPr/>
        <a:lstStyle/>
        <a:p>
          <a:endParaRPr lang="es-EC"/>
        </a:p>
      </dgm:t>
    </dgm:pt>
    <dgm:pt modelId="{17D1A76B-00BE-4DD4-BB36-05C8FD8018DA}" type="pres">
      <dgm:prSet presAssocID="{A57CC797-FF83-4308-8F8F-A3F0BD2C2121}" presName="Name56" presStyleLbl="parChTrans1D2" presStyleIdx="1" presStyleCnt="3"/>
      <dgm:spPr/>
      <dgm:t>
        <a:bodyPr/>
        <a:lstStyle/>
        <a:p>
          <a:endParaRPr lang="es-EC"/>
        </a:p>
      </dgm:t>
    </dgm:pt>
    <dgm:pt modelId="{3728F070-522F-45AE-8E66-E7601C0AFEEB}" type="pres">
      <dgm:prSet presAssocID="{5678EE91-54F9-471E-9277-1754F3B98E3D}" presName="text0" presStyleLbl="node1" presStyleIdx="2" presStyleCnt="4" custScaleX="483625" custScaleY="162999" custRadScaleRad="130724" custRadScaleInc="-10018">
        <dgm:presLayoutVars>
          <dgm:bulletEnabled val="1"/>
        </dgm:presLayoutVars>
      </dgm:prSet>
      <dgm:spPr/>
      <dgm:t>
        <a:bodyPr/>
        <a:lstStyle/>
        <a:p>
          <a:endParaRPr lang="es-EC"/>
        </a:p>
      </dgm:t>
    </dgm:pt>
    <dgm:pt modelId="{212A8418-570B-4652-BBB9-FA5438E4A49C}" type="pres">
      <dgm:prSet presAssocID="{C1685DC4-5386-411B-B7E2-81D71823BAB9}" presName="Name56" presStyleLbl="parChTrans1D2" presStyleIdx="2" presStyleCnt="3"/>
      <dgm:spPr/>
      <dgm:t>
        <a:bodyPr/>
        <a:lstStyle/>
        <a:p>
          <a:endParaRPr lang="es-EC"/>
        </a:p>
      </dgm:t>
    </dgm:pt>
    <dgm:pt modelId="{0A48476E-ED63-4DE5-90F3-53EFBF13F305}" type="pres">
      <dgm:prSet presAssocID="{80482E6D-AB2D-4420-ABD8-183B2FE57F4E}" presName="text0" presStyleLbl="node1" presStyleIdx="3" presStyleCnt="4" custScaleX="535299" custScaleY="170432" custRadScaleRad="141425" custRadScaleInc="13210">
        <dgm:presLayoutVars>
          <dgm:bulletEnabled val="1"/>
        </dgm:presLayoutVars>
      </dgm:prSet>
      <dgm:spPr/>
      <dgm:t>
        <a:bodyPr/>
        <a:lstStyle/>
        <a:p>
          <a:endParaRPr lang="es-EC"/>
        </a:p>
      </dgm:t>
    </dgm:pt>
  </dgm:ptLst>
  <dgm:cxnLst>
    <dgm:cxn modelId="{836654D2-B62F-422F-957F-3B8F3B840982}" type="presOf" srcId="{1E6FF7F5-5381-44B6-9EFE-5128943B9EDA}" destId="{58055967-043E-4E1E-85E2-4DEAD48332B5}" srcOrd="0" destOrd="0" presId="urn:microsoft.com/office/officeart/2008/layout/RadialCluster"/>
    <dgm:cxn modelId="{626D0133-41E2-437F-94A2-C99E7A053DB3}" srcId="{1F38598F-36BE-4FBB-AB6B-9B6999694DA5}" destId="{80482E6D-AB2D-4420-ABD8-183B2FE57F4E}" srcOrd="2" destOrd="0" parTransId="{C1685DC4-5386-411B-B7E2-81D71823BAB9}" sibTransId="{2609337D-43B9-4352-938F-FAF9BED81BEC}"/>
    <dgm:cxn modelId="{CD656EA8-A3CF-46E0-A1BD-D03B0B6324CC}" type="presOf" srcId="{C8CA6C34-2D1B-45F1-8A01-5784864EB656}" destId="{766CDCBC-1C7C-4808-B718-66DFFD359DD8}" srcOrd="0" destOrd="0" presId="urn:microsoft.com/office/officeart/2008/layout/RadialCluster"/>
    <dgm:cxn modelId="{50D80179-FCF1-44DA-9844-6C6494AE229C}" type="presOf" srcId="{64557465-4087-449B-885E-53A078814611}" destId="{C263CD07-8C69-49E4-9689-5A3496E6388E}" srcOrd="0" destOrd="0" presId="urn:microsoft.com/office/officeart/2008/layout/RadialCluster"/>
    <dgm:cxn modelId="{3C91417E-0F39-4DA4-ACE9-7FE3CF5F8D96}" type="presOf" srcId="{5678EE91-54F9-471E-9277-1754F3B98E3D}" destId="{3728F070-522F-45AE-8E66-E7601C0AFEEB}" srcOrd="0" destOrd="0" presId="urn:microsoft.com/office/officeart/2008/layout/RadialCluster"/>
    <dgm:cxn modelId="{E87E21A5-2B46-4506-A201-6719041819B2}" srcId="{1F38598F-36BE-4FBB-AB6B-9B6999694DA5}" destId="{5678EE91-54F9-471E-9277-1754F3B98E3D}" srcOrd="1" destOrd="0" parTransId="{A57CC797-FF83-4308-8F8F-A3F0BD2C2121}" sibTransId="{0CD033E8-A1D9-4916-8AC5-6642AE995198}"/>
    <dgm:cxn modelId="{0D57928F-EF04-4E03-AB4A-40E3C7E3EDFE}" srcId="{64557465-4087-449B-885E-53A078814611}" destId="{1F38598F-36BE-4FBB-AB6B-9B6999694DA5}" srcOrd="0" destOrd="0" parTransId="{A0EB27FD-1959-4FC9-989C-7B568A38A0C5}" sibTransId="{FC78CDA2-0336-48B8-BBC0-7F9B57A0182D}"/>
    <dgm:cxn modelId="{F52C87B6-EA25-425A-B835-F9622C2EF3FC}" type="presOf" srcId="{A57CC797-FF83-4308-8F8F-A3F0BD2C2121}" destId="{17D1A76B-00BE-4DD4-BB36-05C8FD8018DA}" srcOrd="0" destOrd="0" presId="urn:microsoft.com/office/officeart/2008/layout/RadialCluster"/>
    <dgm:cxn modelId="{E0A3C89D-ECE1-4AA7-88EF-4199759D6982}" srcId="{1F38598F-36BE-4FBB-AB6B-9B6999694DA5}" destId="{C8CA6C34-2D1B-45F1-8A01-5784864EB656}" srcOrd="0" destOrd="0" parTransId="{1E6FF7F5-5381-44B6-9EFE-5128943B9EDA}" sibTransId="{45934ECD-4CE3-41C5-A274-DA5C419C5127}"/>
    <dgm:cxn modelId="{7A985CC0-8CE4-4853-AE4C-5FB8F3CACF01}" type="presOf" srcId="{80482E6D-AB2D-4420-ABD8-183B2FE57F4E}" destId="{0A48476E-ED63-4DE5-90F3-53EFBF13F305}" srcOrd="0" destOrd="0" presId="urn:microsoft.com/office/officeart/2008/layout/RadialCluster"/>
    <dgm:cxn modelId="{6488C85D-A9DA-41ED-AEE1-4A2FB1101EB2}" type="presOf" srcId="{C1685DC4-5386-411B-B7E2-81D71823BAB9}" destId="{212A8418-570B-4652-BBB9-FA5438E4A49C}" srcOrd="0" destOrd="0" presId="urn:microsoft.com/office/officeart/2008/layout/RadialCluster"/>
    <dgm:cxn modelId="{49A8D95C-FB6E-4E0E-8562-B1DD9646EC84}" type="presOf" srcId="{1F38598F-36BE-4FBB-AB6B-9B6999694DA5}" destId="{0F86415B-D226-4EDC-BAA9-07AD6D3B28B8}" srcOrd="0" destOrd="0" presId="urn:microsoft.com/office/officeart/2008/layout/RadialCluster"/>
    <dgm:cxn modelId="{24024B5A-3810-441A-9B4D-F6EEDE27AB5F}" type="presParOf" srcId="{C263CD07-8C69-49E4-9689-5A3496E6388E}" destId="{2ACDBCDF-3D79-40AF-83E7-D733BCB763AB}" srcOrd="0" destOrd="0" presId="urn:microsoft.com/office/officeart/2008/layout/RadialCluster"/>
    <dgm:cxn modelId="{50DBBCB2-B8FE-4DA6-B419-AA835F5BF468}" type="presParOf" srcId="{2ACDBCDF-3D79-40AF-83E7-D733BCB763AB}" destId="{0F86415B-D226-4EDC-BAA9-07AD6D3B28B8}" srcOrd="0" destOrd="0" presId="urn:microsoft.com/office/officeart/2008/layout/RadialCluster"/>
    <dgm:cxn modelId="{D138D15D-EDDF-4299-9B92-3E4F60968DAA}" type="presParOf" srcId="{2ACDBCDF-3D79-40AF-83E7-D733BCB763AB}" destId="{58055967-043E-4E1E-85E2-4DEAD48332B5}" srcOrd="1" destOrd="0" presId="urn:microsoft.com/office/officeart/2008/layout/RadialCluster"/>
    <dgm:cxn modelId="{CE241FDE-7438-4C78-81D9-8521F7834D09}" type="presParOf" srcId="{2ACDBCDF-3D79-40AF-83E7-D733BCB763AB}" destId="{766CDCBC-1C7C-4808-B718-66DFFD359DD8}" srcOrd="2" destOrd="0" presId="urn:microsoft.com/office/officeart/2008/layout/RadialCluster"/>
    <dgm:cxn modelId="{458EA3E7-18BA-44DC-BBA8-45C05AD36F69}" type="presParOf" srcId="{2ACDBCDF-3D79-40AF-83E7-D733BCB763AB}" destId="{17D1A76B-00BE-4DD4-BB36-05C8FD8018DA}" srcOrd="3" destOrd="0" presId="urn:microsoft.com/office/officeart/2008/layout/RadialCluster"/>
    <dgm:cxn modelId="{1A9D551B-CB30-4AC0-84F1-BDB8EE38B167}" type="presParOf" srcId="{2ACDBCDF-3D79-40AF-83E7-D733BCB763AB}" destId="{3728F070-522F-45AE-8E66-E7601C0AFEEB}" srcOrd="4" destOrd="0" presId="urn:microsoft.com/office/officeart/2008/layout/RadialCluster"/>
    <dgm:cxn modelId="{897E21BB-D38F-43BD-8CE9-9085E8A66D13}" type="presParOf" srcId="{2ACDBCDF-3D79-40AF-83E7-D733BCB763AB}" destId="{212A8418-570B-4652-BBB9-FA5438E4A49C}" srcOrd="5" destOrd="0" presId="urn:microsoft.com/office/officeart/2008/layout/RadialCluster"/>
    <dgm:cxn modelId="{DC19FC58-4EFB-47DA-90DC-AD71504CADF8}" type="presParOf" srcId="{2ACDBCDF-3D79-40AF-83E7-D733BCB763AB}" destId="{0A48476E-ED63-4DE5-90F3-53EFBF13F305}"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DE0DC5-8F73-4D1D-A3A2-FBD42E04946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C"/>
        </a:p>
      </dgm:t>
    </dgm:pt>
    <dgm:pt modelId="{676E0E8D-681E-40D5-8842-1D2FDBDA5CD1}">
      <dgm:prSet phldrT="[Texto]"/>
      <dgm:spPr/>
      <dgm:t>
        <a:bodyPr/>
        <a:lstStyle/>
        <a:p>
          <a:pPr algn="l"/>
          <a:r>
            <a:rPr lang="es-EC" dirty="0" smtClean="0">
              <a:latin typeface="Arial" panose="020B0604020202020204" pitchFamily="34" charset="0"/>
              <a:ea typeface="Arial" panose="020B0604020202020204" pitchFamily="34" charset="0"/>
            </a:rPr>
            <a:t>Administración de medicación. 90%</a:t>
          </a:r>
        </a:p>
        <a:p>
          <a:pPr algn="l"/>
          <a:r>
            <a:rPr lang="es-EC" dirty="0" smtClean="0">
              <a:latin typeface="Arial" panose="020B0604020202020204" pitchFamily="34" charset="0"/>
              <a:ea typeface="Arial" panose="020B0604020202020204" pitchFamily="34" charset="0"/>
            </a:rPr>
            <a:t>Manejo manual del paciente 85%</a:t>
          </a:r>
        </a:p>
        <a:p>
          <a:pPr algn="l"/>
          <a:r>
            <a:rPr lang="es-EC" dirty="0" smtClean="0">
              <a:latin typeface="Arial" panose="020B0604020202020204" pitchFamily="34" charset="0"/>
              <a:ea typeface="Arial" panose="020B0604020202020204" pitchFamily="34" charset="0"/>
            </a:rPr>
            <a:t>Cambios de posición de pacientes encamados 75% </a:t>
          </a:r>
          <a:endParaRPr lang="es-EC" dirty="0"/>
        </a:p>
      </dgm:t>
    </dgm:pt>
    <dgm:pt modelId="{94B5B0DD-8F96-45A3-BDF3-26C25FC970FF}" type="parTrans" cxnId="{499B4322-A877-465D-AFEF-7C91EF50C7F0}">
      <dgm:prSet/>
      <dgm:spPr/>
      <dgm:t>
        <a:bodyPr/>
        <a:lstStyle/>
        <a:p>
          <a:endParaRPr lang="es-EC"/>
        </a:p>
      </dgm:t>
    </dgm:pt>
    <dgm:pt modelId="{1FFF8BA4-D5B5-4B1A-968F-912B408EF0DB}" type="sibTrans" cxnId="{499B4322-A877-465D-AFEF-7C91EF50C7F0}">
      <dgm:prSet/>
      <dgm:spPr/>
      <dgm:t>
        <a:bodyPr/>
        <a:lstStyle/>
        <a:p>
          <a:endParaRPr lang="es-EC"/>
        </a:p>
      </dgm:t>
    </dgm:pt>
    <dgm:pt modelId="{24782AEF-342B-4F9D-B0C3-164790C414C0}">
      <dgm:prSet phldrT="[Texto]"/>
      <dgm:spPr/>
      <dgm:t>
        <a:bodyPr/>
        <a:lstStyle/>
        <a:p>
          <a:r>
            <a:rPr lang="es-EC" dirty="0" smtClean="0">
              <a:latin typeface="Arial" panose="020B0604020202020204" pitchFamily="34" charset="0"/>
              <a:ea typeface="Arial" panose="020B0604020202020204" pitchFamily="34" charset="0"/>
            </a:rPr>
            <a:t>La posición más frecuente entre este personal es estar de pie, con la espalda curvada o fuertemente inclinada durante los cambios de posición o baños a pacientes encamados. </a:t>
          </a:r>
          <a:endParaRPr lang="es-EC" dirty="0"/>
        </a:p>
      </dgm:t>
    </dgm:pt>
    <dgm:pt modelId="{34BFC2F1-745B-4C87-88F7-40BBBA1CBEDB}" type="parTrans" cxnId="{1256BCC3-417C-46AF-A4E5-EC18C46539B6}">
      <dgm:prSet/>
      <dgm:spPr/>
      <dgm:t>
        <a:bodyPr/>
        <a:lstStyle/>
        <a:p>
          <a:endParaRPr lang="es-EC"/>
        </a:p>
      </dgm:t>
    </dgm:pt>
    <dgm:pt modelId="{87C626B4-A800-4A2A-804D-926ED8373AC7}" type="sibTrans" cxnId="{1256BCC3-417C-46AF-A4E5-EC18C46539B6}">
      <dgm:prSet/>
      <dgm:spPr/>
      <dgm:t>
        <a:bodyPr/>
        <a:lstStyle/>
        <a:p>
          <a:endParaRPr lang="es-EC"/>
        </a:p>
      </dgm:t>
    </dgm:pt>
    <dgm:pt modelId="{6410E5C7-B7DC-4D1F-BA23-B245E065CE77}">
      <dgm:prSet/>
      <dgm:spPr/>
      <dgm:t>
        <a:bodyPr/>
        <a:lstStyle/>
        <a:p>
          <a:pPr algn="l"/>
          <a:r>
            <a:rPr lang="es-EC" dirty="0" smtClean="0">
              <a:latin typeface="Arial" panose="020B0604020202020204" pitchFamily="34" charset="0"/>
              <a:ea typeface="Arial" panose="020B0604020202020204" pitchFamily="34" charset="0"/>
            </a:rPr>
            <a:t>El 70% personal femenino </a:t>
          </a:r>
        </a:p>
        <a:p>
          <a:pPr algn="l"/>
          <a:r>
            <a:rPr lang="es-EC" dirty="0" smtClean="0">
              <a:latin typeface="Arial" panose="020B0604020202020204" pitchFamily="34" charset="0"/>
              <a:ea typeface="Arial" panose="020B0604020202020204" pitchFamily="34" charset="0"/>
            </a:rPr>
            <a:t> Antigüedad laboral que ronda entre los 5 y 6 años </a:t>
          </a:r>
          <a:endParaRPr lang="es-EC" dirty="0"/>
        </a:p>
      </dgm:t>
    </dgm:pt>
    <dgm:pt modelId="{D4B60AF0-5213-46E3-8E11-DF7491785A71}" type="parTrans" cxnId="{CFD9FE4E-08BF-4A03-960F-1C3DAAD6139C}">
      <dgm:prSet/>
      <dgm:spPr/>
      <dgm:t>
        <a:bodyPr/>
        <a:lstStyle/>
        <a:p>
          <a:endParaRPr lang="es-EC"/>
        </a:p>
      </dgm:t>
    </dgm:pt>
    <dgm:pt modelId="{A1B70967-FDBF-4C3B-959C-C805FEF4A444}" type="sibTrans" cxnId="{CFD9FE4E-08BF-4A03-960F-1C3DAAD6139C}">
      <dgm:prSet/>
      <dgm:spPr/>
      <dgm:t>
        <a:bodyPr/>
        <a:lstStyle/>
        <a:p>
          <a:endParaRPr lang="es-EC"/>
        </a:p>
      </dgm:t>
    </dgm:pt>
    <dgm:pt modelId="{4C4789FB-C791-46CF-97E1-E0CAA5824ACE}" type="pres">
      <dgm:prSet presAssocID="{12DE0DC5-8F73-4D1D-A3A2-FBD42E049460}" presName="Name0" presStyleCnt="0">
        <dgm:presLayoutVars>
          <dgm:dir/>
          <dgm:animLvl val="lvl"/>
          <dgm:resizeHandles val="exact"/>
        </dgm:presLayoutVars>
      </dgm:prSet>
      <dgm:spPr/>
    </dgm:pt>
    <dgm:pt modelId="{D9861D25-E6EA-4DD6-81D1-B19FBA695F0A}" type="pres">
      <dgm:prSet presAssocID="{6410E5C7-B7DC-4D1F-BA23-B245E065CE77}" presName="linNode" presStyleCnt="0"/>
      <dgm:spPr/>
    </dgm:pt>
    <dgm:pt modelId="{6AEBF8A2-F413-4849-98DF-0524D0EF2BEF}" type="pres">
      <dgm:prSet presAssocID="{6410E5C7-B7DC-4D1F-BA23-B245E065CE77}" presName="parentText" presStyleLbl="node1" presStyleIdx="0" presStyleCnt="3" custScaleX="210637" custScaleY="44870">
        <dgm:presLayoutVars>
          <dgm:chMax val="1"/>
          <dgm:bulletEnabled val="1"/>
        </dgm:presLayoutVars>
      </dgm:prSet>
      <dgm:spPr/>
      <dgm:t>
        <a:bodyPr/>
        <a:lstStyle/>
        <a:p>
          <a:endParaRPr lang="es-EC"/>
        </a:p>
      </dgm:t>
    </dgm:pt>
    <dgm:pt modelId="{100F6F45-79FE-4ED5-8C12-44E64F56EA28}" type="pres">
      <dgm:prSet presAssocID="{A1B70967-FDBF-4C3B-959C-C805FEF4A444}" presName="sp" presStyleCnt="0"/>
      <dgm:spPr/>
    </dgm:pt>
    <dgm:pt modelId="{C4379F09-D565-40F0-B599-57DF01BC06B8}" type="pres">
      <dgm:prSet presAssocID="{676E0E8D-681E-40D5-8842-1D2FDBDA5CD1}" presName="linNode" presStyleCnt="0"/>
      <dgm:spPr/>
    </dgm:pt>
    <dgm:pt modelId="{FC5AC0B1-AB8E-4ADB-8C67-B1403003038F}" type="pres">
      <dgm:prSet presAssocID="{676E0E8D-681E-40D5-8842-1D2FDBDA5CD1}" presName="parentText" presStyleLbl="node1" presStyleIdx="1" presStyleCnt="3" custScaleX="206510" custScaleY="50851">
        <dgm:presLayoutVars>
          <dgm:chMax val="1"/>
          <dgm:bulletEnabled val="1"/>
        </dgm:presLayoutVars>
      </dgm:prSet>
      <dgm:spPr/>
      <dgm:t>
        <a:bodyPr/>
        <a:lstStyle/>
        <a:p>
          <a:endParaRPr lang="es-EC"/>
        </a:p>
      </dgm:t>
    </dgm:pt>
    <dgm:pt modelId="{385C9C4D-7D37-4C2A-9F3A-DD7E88F4E1CA}" type="pres">
      <dgm:prSet presAssocID="{1FFF8BA4-D5B5-4B1A-968F-912B408EF0DB}" presName="sp" presStyleCnt="0"/>
      <dgm:spPr/>
    </dgm:pt>
    <dgm:pt modelId="{A65B9884-EA05-4373-8AEF-57166C298AB1}" type="pres">
      <dgm:prSet presAssocID="{24782AEF-342B-4F9D-B0C3-164790C414C0}" presName="linNode" presStyleCnt="0"/>
      <dgm:spPr/>
    </dgm:pt>
    <dgm:pt modelId="{454628DE-FAE9-4E41-AA93-C7CCFF6ABD9F}" type="pres">
      <dgm:prSet presAssocID="{24782AEF-342B-4F9D-B0C3-164790C414C0}" presName="parentText" presStyleLbl="node1" presStyleIdx="2" presStyleCnt="3" custScaleX="207668" custScaleY="48839">
        <dgm:presLayoutVars>
          <dgm:chMax val="1"/>
          <dgm:bulletEnabled val="1"/>
        </dgm:presLayoutVars>
      </dgm:prSet>
      <dgm:spPr/>
      <dgm:t>
        <a:bodyPr/>
        <a:lstStyle/>
        <a:p>
          <a:endParaRPr lang="es-EC"/>
        </a:p>
      </dgm:t>
    </dgm:pt>
  </dgm:ptLst>
  <dgm:cxnLst>
    <dgm:cxn modelId="{499B4322-A877-465D-AFEF-7C91EF50C7F0}" srcId="{12DE0DC5-8F73-4D1D-A3A2-FBD42E049460}" destId="{676E0E8D-681E-40D5-8842-1D2FDBDA5CD1}" srcOrd="1" destOrd="0" parTransId="{94B5B0DD-8F96-45A3-BDF3-26C25FC970FF}" sibTransId="{1FFF8BA4-D5B5-4B1A-968F-912B408EF0DB}"/>
    <dgm:cxn modelId="{2CC614EC-F706-4407-ADFA-CAC40A922180}" type="presOf" srcId="{24782AEF-342B-4F9D-B0C3-164790C414C0}" destId="{454628DE-FAE9-4E41-AA93-C7CCFF6ABD9F}" srcOrd="0" destOrd="0" presId="urn:microsoft.com/office/officeart/2005/8/layout/vList5"/>
    <dgm:cxn modelId="{1256BCC3-417C-46AF-A4E5-EC18C46539B6}" srcId="{12DE0DC5-8F73-4D1D-A3A2-FBD42E049460}" destId="{24782AEF-342B-4F9D-B0C3-164790C414C0}" srcOrd="2" destOrd="0" parTransId="{34BFC2F1-745B-4C87-88F7-40BBBA1CBEDB}" sibTransId="{87C626B4-A800-4A2A-804D-926ED8373AC7}"/>
    <dgm:cxn modelId="{7A0E133E-D3E4-4F0A-8FA1-DEDE0AD2FF1B}" type="presOf" srcId="{676E0E8D-681E-40D5-8842-1D2FDBDA5CD1}" destId="{FC5AC0B1-AB8E-4ADB-8C67-B1403003038F}" srcOrd="0" destOrd="0" presId="urn:microsoft.com/office/officeart/2005/8/layout/vList5"/>
    <dgm:cxn modelId="{01355B4A-28E1-460D-8203-009B8E415B8F}" type="presOf" srcId="{12DE0DC5-8F73-4D1D-A3A2-FBD42E049460}" destId="{4C4789FB-C791-46CF-97E1-E0CAA5824ACE}" srcOrd="0" destOrd="0" presId="urn:microsoft.com/office/officeart/2005/8/layout/vList5"/>
    <dgm:cxn modelId="{428C3ED1-5EA1-4B69-B64E-3ECF5BC0A6AD}" type="presOf" srcId="{6410E5C7-B7DC-4D1F-BA23-B245E065CE77}" destId="{6AEBF8A2-F413-4849-98DF-0524D0EF2BEF}" srcOrd="0" destOrd="0" presId="urn:microsoft.com/office/officeart/2005/8/layout/vList5"/>
    <dgm:cxn modelId="{CFD9FE4E-08BF-4A03-960F-1C3DAAD6139C}" srcId="{12DE0DC5-8F73-4D1D-A3A2-FBD42E049460}" destId="{6410E5C7-B7DC-4D1F-BA23-B245E065CE77}" srcOrd="0" destOrd="0" parTransId="{D4B60AF0-5213-46E3-8E11-DF7491785A71}" sibTransId="{A1B70967-FDBF-4C3B-959C-C805FEF4A444}"/>
    <dgm:cxn modelId="{42EA6B37-49AD-4F69-9725-7E0077BF46D0}" type="presParOf" srcId="{4C4789FB-C791-46CF-97E1-E0CAA5824ACE}" destId="{D9861D25-E6EA-4DD6-81D1-B19FBA695F0A}" srcOrd="0" destOrd="0" presId="urn:microsoft.com/office/officeart/2005/8/layout/vList5"/>
    <dgm:cxn modelId="{B4FE19C2-05DC-487E-931B-013E740F7D8A}" type="presParOf" srcId="{D9861D25-E6EA-4DD6-81D1-B19FBA695F0A}" destId="{6AEBF8A2-F413-4849-98DF-0524D0EF2BEF}" srcOrd="0" destOrd="0" presId="urn:microsoft.com/office/officeart/2005/8/layout/vList5"/>
    <dgm:cxn modelId="{D42FB385-A4EE-48D2-834E-D0AC734AD56A}" type="presParOf" srcId="{4C4789FB-C791-46CF-97E1-E0CAA5824ACE}" destId="{100F6F45-79FE-4ED5-8C12-44E64F56EA28}" srcOrd="1" destOrd="0" presId="urn:microsoft.com/office/officeart/2005/8/layout/vList5"/>
    <dgm:cxn modelId="{69B4E38C-0E8D-475C-8888-A57ACD7454A9}" type="presParOf" srcId="{4C4789FB-C791-46CF-97E1-E0CAA5824ACE}" destId="{C4379F09-D565-40F0-B599-57DF01BC06B8}" srcOrd="2" destOrd="0" presId="urn:microsoft.com/office/officeart/2005/8/layout/vList5"/>
    <dgm:cxn modelId="{89A77456-F939-4B5D-807D-178F0A351228}" type="presParOf" srcId="{C4379F09-D565-40F0-B599-57DF01BC06B8}" destId="{FC5AC0B1-AB8E-4ADB-8C67-B1403003038F}" srcOrd="0" destOrd="0" presId="urn:microsoft.com/office/officeart/2005/8/layout/vList5"/>
    <dgm:cxn modelId="{40EA7178-1DC5-46B4-9CCE-36F213DD8577}" type="presParOf" srcId="{4C4789FB-C791-46CF-97E1-E0CAA5824ACE}" destId="{385C9C4D-7D37-4C2A-9F3A-DD7E88F4E1CA}" srcOrd="3" destOrd="0" presId="urn:microsoft.com/office/officeart/2005/8/layout/vList5"/>
    <dgm:cxn modelId="{8850B9FD-87C7-426C-BB94-3B6A5EAED395}" type="presParOf" srcId="{4C4789FB-C791-46CF-97E1-E0CAA5824ACE}" destId="{A65B9884-EA05-4373-8AEF-57166C298AB1}" srcOrd="4" destOrd="0" presId="urn:microsoft.com/office/officeart/2005/8/layout/vList5"/>
    <dgm:cxn modelId="{80D74172-384E-455F-8E27-5C9BC04F80CE}" type="presParOf" srcId="{A65B9884-EA05-4373-8AEF-57166C298AB1}" destId="{454628DE-FAE9-4E41-AA93-C7CCFF6ABD9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06859A9-AC12-4A5C-9843-BBAF0DAC6684}"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s-EC"/>
        </a:p>
      </dgm:t>
    </dgm:pt>
    <dgm:pt modelId="{9E1668F6-D9A5-4C88-9A65-00CE06631B87}">
      <dgm:prSet phldrT="[Texto]"/>
      <dgm:spPr/>
      <dgm:t>
        <a:bodyPr/>
        <a:lstStyle/>
        <a:p>
          <a:r>
            <a:rPr lang="es-MX" dirty="0" smtClean="0"/>
            <a:t>LIMITACIONES</a:t>
          </a:r>
          <a:endParaRPr lang="es-EC" dirty="0"/>
        </a:p>
      </dgm:t>
    </dgm:pt>
    <dgm:pt modelId="{6C07DB88-DBD9-4C0E-AD1A-D9E92219688A}" type="parTrans" cxnId="{105863D5-F8C8-436B-AFCC-2D6E416DE84A}">
      <dgm:prSet/>
      <dgm:spPr/>
      <dgm:t>
        <a:bodyPr/>
        <a:lstStyle/>
        <a:p>
          <a:endParaRPr lang="es-EC"/>
        </a:p>
      </dgm:t>
    </dgm:pt>
    <dgm:pt modelId="{BCC79941-6072-4414-BEBB-632A912710DF}" type="sibTrans" cxnId="{105863D5-F8C8-436B-AFCC-2D6E416DE84A}">
      <dgm:prSet/>
      <dgm:spPr/>
      <dgm:t>
        <a:bodyPr/>
        <a:lstStyle/>
        <a:p>
          <a:endParaRPr lang="es-EC"/>
        </a:p>
      </dgm:t>
    </dgm:pt>
    <dgm:pt modelId="{65705C4E-065F-4DCC-ADC3-359FEBA5BA46}">
      <dgm:prSet phldrT="[Texto]"/>
      <dgm:spPr/>
      <dgm:t>
        <a:bodyPr/>
        <a:lstStyle/>
        <a:p>
          <a:r>
            <a:rPr lang="es-MX" dirty="0" smtClean="0"/>
            <a:t>FORTALEZAS</a:t>
          </a:r>
          <a:endParaRPr lang="es-EC" dirty="0"/>
        </a:p>
      </dgm:t>
    </dgm:pt>
    <dgm:pt modelId="{A1F8415B-92A1-42A6-A0A9-CD73E40059A3}" type="parTrans" cxnId="{59BFEE98-FCF2-4FFA-AB28-CD184222A49A}">
      <dgm:prSet/>
      <dgm:spPr/>
      <dgm:t>
        <a:bodyPr/>
        <a:lstStyle/>
        <a:p>
          <a:endParaRPr lang="es-EC"/>
        </a:p>
      </dgm:t>
    </dgm:pt>
    <dgm:pt modelId="{5BCB5663-9CE1-4BCD-80C7-70C75A23C266}" type="sibTrans" cxnId="{59BFEE98-FCF2-4FFA-AB28-CD184222A49A}">
      <dgm:prSet/>
      <dgm:spPr/>
      <dgm:t>
        <a:bodyPr/>
        <a:lstStyle/>
        <a:p>
          <a:endParaRPr lang="es-EC"/>
        </a:p>
      </dgm:t>
    </dgm:pt>
    <dgm:pt modelId="{4D215188-A5DD-4705-8B41-42A707BCCC6A}">
      <dgm:prSet/>
      <dgm:spPr/>
      <dgm:t>
        <a:bodyPr/>
        <a:lstStyle/>
        <a:p>
          <a:r>
            <a:rPr lang="es-EC" dirty="0" smtClean="0"/>
            <a:t>Población reducida debido a las dificultades de acceder a un número mayor de personal de enfermería</a:t>
          </a:r>
          <a:endParaRPr lang="es-EC" dirty="0"/>
        </a:p>
      </dgm:t>
    </dgm:pt>
    <dgm:pt modelId="{EF62A0F7-2302-4FD7-BADA-3CE8AEB74EE2}" type="parTrans" cxnId="{90E41550-08A2-4E8D-86CA-03955EFB1E10}">
      <dgm:prSet/>
      <dgm:spPr/>
      <dgm:t>
        <a:bodyPr/>
        <a:lstStyle/>
        <a:p>
          <a:endParaRPr lang="es-EC"/>
        </a:p>
      </dgm:t>
    </dgm:pt>
    <dgm:pt modelId="{59B8F759-80E2-44FD-8980-4B8C120D41A5}" type="sibTrans" cxnId="{90E41550-08A2-4E8D-86CA-03955EFB1E10}">
      <dgm:prSet/>
      <dgm:spPr/>
      <dgm:t>
        <a:bodyPr/>
        <a:lstStyle/>
        <a:p>
          <a:endParaRPr lang="es-EC"/>
        </a:p>
      </dgm:t>
    </dgm:pt>
    <dgm:pt modelId="{1DF5C538-4B0B-4C91-BD59-8B2F20F86AB2}">
      <dgm:prSet/>
      <dgm:spPr/>
      <dgm:t>
        <a:bodyPr/>
        <a:lstStyle/>
        <a:p>
          <a:r>
            <a:rPr lang="es-EC" dirty="0" smtClean="0"/>
            <a:t>Sobrecarga de trabajo actual por motivo de la pandemia COVID-19</a:t>
          </a:r>
          <a:endParaRPr lang="es-EC" dirty="0"/>
        </a:p>
      </dgm:t>
    </dgm:pt>
    <dgm:pt modelId="{E718CF2E-7D33-4EC5-8148-97ABA66333A7}" type="parTrans" cxnId="{7334938B-CC35-4750-AB79-3721C37D3E3A}">
      <dgm:prSet/>
      <dgm:spPr/>
      <dgm:t>
        <a:bodyPr/>
        <a:lstStyle/>
        <a:p>
          <a:endParaRPr lang="es-EC"/>
        </a:p>
      </dgm:t>
    </dgm:pt>
    <dgm:pt modelId="{7C9D5969-2F46-405E-8412-58710990F8EE}" type="sibTrans" cxnId="{7334938B-CC35-4750-AB79-3721C37D3E3A}">
      <dgm:prSet/>
      <dgm:spPr/>
      <dgm:t>
        <a:bodyPr/>
        <a:lstStyle/>
        <a:p>
          <a:endParaRPr lang="es-EC"/>
        </a:p>
      </dgm:t>
    </dgm:pt>
    <dgm:pt modelId="{8EB7DECB-8752-4364-BECB-A37B8657B351}">
      <dgm:prSet/>
      <dgm:spPr/>
      <dgm:t>
        <a:bodyPr/>
        <a:lstStyle/>
        <a:p>
          <a:r>
            <a:rPr lang="es-EC" dirty="0" smtClean="0"/>
            <a:t>Aplicación de métodos que requieren la toma de fotografías como el RULA o REBA. </a:t>
          </a:r>
          <a:endParaRPr lang="es-EC" dirty="0"/>
        </a:p>
      </dgm:t>
    </dgm:pt>
    <dgm:pt modelId="{7EBB2017-CEB8-401E-98F6-A546580CFC2E}" type="parTrans" cxnId="{F5156EEB-94EE-4D2C-A780-E6C4E024217C}">
      <dgm:prSet/>
      <dgm:spPr/>
      <dgm:t>
        <a:bodyPr/>
        <a:lstStyle/>
        <a:p>
          <a:endParaRPr lang="es-EC"/>
        </a:p>
      </dgm:t>
    </dgm:pt>
    <dgm:pt modelId="{96A8DCC7-9FDA-49D9-80AF-300C03A3B5FE}" type="sibTrans" cxnId="{F5156EEB-94EE-4D2C-A780-E6C4E024217C}">
      <dgm:prSet/>
      <dgm:spPr/>
      <dgm:t>
        <a:bodyPr/>
        <a:lstStyle/>
        <a:p>
          <a:endParaRPr lang="es-EC"/>
        </a:p>
      </dgm:t>
    </dgm:pt>
    <dgm:pt modelId="{A905C40B-C8D3-4598-B53D-36763A16C642}">
      <dgm:prSet/>
      <dgm:spPr/>
      <dgm:t>
        <a:bodyPr/>
        <a:lstStyle/>
        <a:p>
          <a:r>
            <a:rPr lang="es-EC" dirty="0" smtClean="0"/>
            <a:t>Aplicación del método descrito en la NTP 177 del INSHT de España, poco frecuente en su uso.</a:t>
          </a:r>
          <a:endParaRPr lang="es-EC" dirty="0"/>
        </a:p>
      </dgm:t>
    </dgm:pt>
    <dgm:pt modelId="{D052035E-0240-43A7-92AA-F22D8DCD57A2}" type="parTrans" cxnId="{79DA4FE1-8505-40FA-B6DC-70DF67B1BBDA}">
      <dgm:prSet/>
      <dgm:spPr/>
      <dgm:t>
        <a:bodyPr/>
        <a:lstStyle/>
        <a:p>
          <a:endParaRPr lang="es-EC"/>
        </a:p>
      </dgm:t>
    </dgm:pt>
    <dgm:pt modelId="{BF6E8361-539D-4AA2-97FB-CB4B3F16C711}" type="sibTrans" cxnId="{79DA4FE1-8505-40FA-B6DC-70DF67B1BBDA}">
      <dgm:prSet/>
      <dgm:spPr/>
      <dgm:t>
        <a:bodyPr/>
        <a:lstStyle/>
        <a:p>
          <a:endParaRPr lang="es-EC"/>
        </a:p>
      </dgm:t>
    </dgm:pt>
    <dgm:pt modelId="{1C3E54E3-1DCC-4350-AAC6-CD8C0F63E37C}">
      <dgm:prSet/>
      <dgm:spPr/>
      <dgm:t>
        <a:bodyPr/>
        <a:lstStyle/>
        <a:p>
          <a:r>
            <a:rPr lang="es-EC" dirty="0" smtClean="0"/>
            <a:t>Aportó información sobre la prevalencia de afecciones musculo esqueléticas y sobre la intensidad de las mismas</a:t>
          </a:r>
          <a:endParaRPr lang="es-EC" dirty="0"/>
        </a:p>
      </dgm:t>
    </dgm:pt>
    <dgm:pt modelId="{56A2F913-BE93-4F76-8DD2-2767C3CB869C}" type="parTrans" cxnId="{EF5F1573-0BA1-44A7-BB1E-AD82FA03AC26}">
      <dgm:prSet/>
      <dgm:spPr/>
      <dgm:t>
        <a:bodyPr/>
        <a:lstStyle/>
        <a:p>
          <a:endParaRPr lang="es-EC"/>
        </a:p>
      </dgm:t>
    </dgm:pt>
    <dgm:pt modelId="{3938D544-4095-4920-AB4D-C2E7D1772319}" type="sibTrans" cxnId="{EF5F1573-0BA1-44A7-BB1E-AD82FA03AC26}">
      <dgm:prSet/>
      <dgm:spPr/>
      <dgm:t>
        <a:bodyPr/>
        <a:lstStyle/>
        <a:p>
          <a:endParaRPr lang="es-EC"/>
        </a:p>
      </dgm:t>
    </dgm:pt>
    <dgm:pt modelId="{FDFB381D-FD13-4599-A09B-F63C936F47E7}" type="pres">
      <dgm:prSet presAssocID="{C06859A9-AC12-4A5C-9843-BBAF0DAC6684}" presName="Name0" presStyleCnt="0">
        <dgm:presLayoutVars>
          <dgm:dir/>
          <dgm:animLvl val="lvl"/>
          <dgm:resizeHandles/>
        </dgm:presLayoutVars>
      </dgm:prSet>
      <dgm:spPr/>
    </dgm:pt>
    <dgm:pt modelId="{2516254C-ABB2-45C3-BC1B-EC82D406FD00}" type="pres">
      <dgm:prSet presAssocID="{9E1668F6-D9A5-4C88-9A65-00CE06631B87}" presName="linNode" presStyleCnt="0"/>
      <dgm:spPr/>
    </dgm:pt>
    <dgm:pt modelId="{F9DC9360-8354-4127-B7E3-D2557C53078C}" type="pres">
      <dgm:prSet presAssocID="{9E1668F6-D9A5-4C88-9A65-00CE06631B87}" presName="parentShp" presStyleLbl="node1" presStyleIdx="0" presStyleCnt="2">
        <dgm:presLayoutVars>
          <dgm:bulletEnabled val="1"/>
        </dgm:presLayoutVars>
      </dgm:prSet>
      <dgm:spPr/>
      <dgm:t>
        <a:bodyPr/>
        <a:lstStyle/>
        <a:p>
          <a:endParaRPr lang="es-EC"/>
        </a:p>
      </dgm:t>
    </dgm:pt>
    <dgm:pt modelId="{05C6A184-7CD5-4ED1-A297-19F1EC0F6300}" type="pres">
      <dgm:prSet presAssocID="{9E1668F6-D9A5-4C88-9A65-00CE06631B87}" presName="childShp" presStyleLbl="bgAccFollowNode1" presStyleIdx="0" presStyleCnt="2">
        <dgm:presLayoutVars>
          <dgm:bulletEnabled val="1"/>
        </dgm:presLayoutVars>
      </dgm:prSet>
      <dgm:spPr/>
      <dgm:t>
        <a:bodyPr/>
        <a:lstStyle/>
        <a:p>
          <a:endParaRPr lang="es-EC"/>
        </a:p>
      </dgm:t>
    </dgm:pt>
    <dgm:pt modelId="{9ACF9333-2F79-4A1E-905D-E175A76C84CC}" type="pres">
      <dgm:prSet presAssocID="{BCC79941-6072-4414-BEBB-632A912710DF}" presName="spacing" presStyleCnt="0"/>
      <dgm:spPr/>
    </dgm:pt>
    <dgm:pt modelId="{46D2179D-96E9-4036-9CF9-A8EC9ECC5A44}" type="pres">
      <dgm:prSet presAssocID="{65705C4E-065F-4DCC-ADC3-359FEBA5BA46}" presName="linNode" presStyleCnt="0"/>
      <dgm:spPr/>
    </dgm:pt>
    <dgm:pt modelId="{66A917A5-39C2-4B6A-9704-661FB8B66005}" type="pres">
      <dgm:prSet presAssocID="{65705C4E-065F-4DCC-ADC3-359FEBA5BA46}" presName="parentShp" presStyleLbl="node1" presStyleIdx="1" presStyleCnt="2">
        <dgm:presLayoutVars>
          <dgm:bulletEnabled val="1"/>
        </dgm:presLayoutVars>
      </dgm:prSet>
      <dgm:spPr/>
    </dgm:pt>
    <dgm:pt modelId="{DF23F35D-F1F7-4295-A9E8-B2BF03B8B4E6}" type="pres">
      <dgm:prSet presAssocID="{65705C4E-065F-4DCC-ADC3-359FEBA5BA46}" presName="childShp" presStyleLbl="bgAccFollowNode1" presStyleIdx="1" presStyleCnt="2">
        <dgm:presLayoutVars>
          <dgm:bulletEnabled val="1"/>
        </dgm:presLayoutVars>
      </dgm:prSet>
      <dgm:spPr/>
      <dgm:t>
        <a:bodyPr/>
        <a:lstStyle/>
        <a:p>
          <a:endParaRPr lang="es-EC"/>
        </a:p>
      </dgm:t>
    </dgm:pt>
  </dgm:ptLst>
  <dgm:cxnLst>
    <dgm:cxn modelId="{EF5F1573-0BA1-44A7-BB1E-AD82FA03AC26}" srcId="{65705C4E-065F-4DCC-ADC3-359FEBA5BA46}" destId="{1C3E54E3-1DCC-4350-AAC6-CD8C0F63E37C}" srcOrd="1" destOrd="0" parTransId="{56A2F913-BE93-4F76-8DD2-2767C3CB869C}" sibTransId="{3938D544-4095-4920-AB4D-C2E7D1772319}"/>
    <dgm:cxn modelId="{59BFEE98-FCF2-4FFA-AB28-CD184222A49A}" srcId="{C06859A9-AC12-4A5C-9843-BBAF0DAC6684}" destId="{65705C4E-065F-4DCC-ADC3-359FEBA5BA46}" srcOrd="1" destOrd="0" parTransId="{A1F8415B-92A1-42A6-A0A9-CD73E40059A3}" sibTransId="{5BCB5663-9CE1-4BCD-80C7-70C75A23C266}"/>
    <dgm:cxn modelId="{AF5248DC-15D9-4064-8744-AB9D2A48A2CF}" type="presOf" srcId="{1DF5C538-4B0B-4C91-BD59-8B2F20F86AB2}" destId="{05C6A184-7CD5-4ED1-A297-19F1EC0F6300}" srcOrd="0" destOrd="1" presId="urn:microsoft.com/office/officeart/2005/8/layout/vList6"/>
    <dgm:cxn modelId="{79DA4FE1-8505-40FA-B6DC-70DF67B1BBDA}" srcId="{65705C4E-065F-4DCC-ADC3-359FEBA5BA46}" destId="{A905C40B-C8D3-4598-B53D-36763A16C642}" srcOrd="0" destOrd="0" parTransId="{D052035E-0240-43A7-92AA-F22D8DCD57A2}" sibTransId="{BF6E8361-539D-4AA2-97FB-CB4B3F16C711}"/>
    <dgm:cxn modelId="{105863D5-F8C8-436B-AFCC-2D6E416DE84A}" srcId="{C06859A9-AC12-4A5C-9843-BBAF0DAC6684}" destId="{9E1668F6-D9A5-4C88-9A65-00CE06631B87}" srcOrd="0" destOrd="0" parTransId="{6C07DB88-DBD9-4C0E-AD1A-D9E92219688A}" sibTransId="{BCC79941-6072-4414-BEBB-632A912710DF}"/>
    <dgm:cxn modelId="{965C3E61-5E6D-41DD-A8BE-BE224FF54B2A}" type="presOf" srcId="{8EB7DECB-8752-4364-BECB-A37B8657B351}" destId="{05C6A184-7CD5-4ED1-A297-19F1EC0F6300}" srcOrd="0" destOrd="2" presId="urn:microsoft.com/office/officeart/2005/8/layout/vList6"/>
    <dgm:cxn modelId="{336DA439-B2BD-4712-9B7C-68439E71C4AF}" type="presOf" srcId="{A905C40B-C8D3-4598-B53D-36763A16C642}" destId="{DF23F35D-F1F7-4295-A9E8-B2BF03B8B4E6}" srcOrd="0" destOrd="0" presId="urn:microsoft.com/office/officeart/2005/8/layout/vList6"/>
    <dgm:cxn modelId="{7334938B-CC35-4750-AB79-3721C37D3E3A}" srcId="{9E1668F6-D9A5-4C88-9A65-00CE06631B87}" destId="{1DF5C538-4B0B-4C91-BD59-8B2F20F86AB2}" srcOrd="1" destOrd="0" parTransId="{E718CF2E-7D33-4EC5-8148-97ABA66333A7}" sibTransId="{7C9D5969-2F46-405E-8412-58710990F8EE}"/>
    <dgm:cxn modelId="{0D0741F6-C59C-4CD8-A1CE-B7F5516B8A12}" type="presOf" srcId="{9E1668F6-D9A5-4C88-9A65-00CE06631B87}" destId="{F9DC9360-8354-4127-B7E3-D2557C53078C}" srcOrd="0" destOrd="0" presId="urn:microsoft.com/office/officeart/2005/8/layout/vList6"/>
    <dgm:cxn modelId="{0C987DF2-242B-4E0E-900A-21314C09B2F4}" type="presOf" srcId="{1C3E54E3-1DCC-4350-AAC6-CD8C0F63E37C}" destId="{DF23F35D-F1F7-4295-A9E8-B2BF03B8B4E6}" srcOrd="0" destOrd="1" presId="urn:microsoft.com/office/officeart/2005/8/layout/vList6"/>
    <dgm:cxn modelId="{4B7F1EBA-29BB-48F2-96C6-AE300EBA7F5E}" type="presOf" srcId="{C06859A9-AC12-4A5C-9843-BBAF0DAC6684}" destId="{FDFB381D-FD13-4599-A09B-F63C936F47E7}" srcOrd="0" destOrd="0" presId="urn:microsoft.com/office/officeart/2005/8/layout/vList6"/>
    <dgm:cxn modelId="{F5156EEB-94EE-4D2C-A780-E6C4E024217C}" srcId="{9E1668F6-D9A5-4C88-9A65-00CE06631B87}" destId="{8EB7DECB-8752-4364-BECB-A37B8657B351}" srcOrd="2" destOrd="0" parTransId="{7EBB2017-CEB8-401E-98F6-A546580CFC2E}" sibTransId="{96A8DCC7-9FDA-49D9-80AF-300C03A3B5FE}"/>
    <dgm:cxn modelId="{0A286DE6-FDC6-4202-A9F7-741D010A7DDF}" type="presOf" srcId="{4D215188-A5DD-4705-8B41-42A707BCCC6A}" destId="{05C6A184-7CD5-4ED1-A297-19F1EC0F6300}" srcOrd="0" destOrd="0" presId="urn:microsoft.com/office/officeart/2005/8/layout/vList6"/>
    <dgm:cxn modelId="{90E41550-08A2-4E8D-86CA-03955EFB1E10}" srcId="{9E1668F6-D9A5-4C88-9A65-00CE06631B87}" destId="{4D215188-A5DD-4705-8B41-42A707BCCC6A}" srcOrd="0" destOrd="0" parTransId="{EF62A0F7-2302-4FD7-BADA-3CE8AEB74EE2}" sibTransId="{59B8F759-80E2-44FD-8980-4B8C120D41A5}"/>
    <dgm:cxn modelId="{43076860-C7BD-49FA-B120-18BBE25462BE}" type="presOf" srcId="{65705C4E-065F-4DCC-ADC3-359FEBA5BA46}" destId="{66A917A5-39C2-4B6A-9704-661FB8B66005}" srcOrd="0" destOrd="0" presId="urn:microsoft.com/office/officeart/2005/8/layout/vList6"/>
    <dgm:cxn modelId="{33ABDF3C-1B0A-4069-BA16-1D6FE82AB889}" type="presParOf" srcId="{FDFB381D-FD13-4599-A09B-F63C936F47E7}" destId="{2516254C-ABB2-45C3-BC1B-EC82D406FD00}" srcOrd="0" destOrd="0" presId="urn:microsoft.com/office/officeart/2005/8/layout/vList6"/>
    <dgm:cxn modelId="{C23FE732-21DE-42D4-B5C9-BF6C7AE89FAD}" type="presParOf" srcId="{2516254C-ABB2-45C3-BC1B-EC82D406FD00}" destId="{F9DC9360-8354-4127-B7E3-D2557C53078C}" srcOrd="0" destOrd="0" presId="urn:microsoft.com/office/officeart/2005/8/layout/vList6"/>
    <dgm:cxn modelId="{6E07684E-A163-43F7-B828-703348882B84}" type="presParOf" srcId="{2516254C-ABB2-45C3-BC1B-EC82D406FD00}" destId="{05C6A184-7CD5-4ED1-A297-19F1EC0F6300}" srcOrd="1" destOrd="0" presId="urn:microsoft.com/office/officeart/2005/8/layout/vList6"/>
    <dgm:cxn modelId="{C4620B9E-08F3-4996-BC60-539B85578849}" type="presParOf" srcId="{FDFB381D-FD13-4599-A09B-F63C936F47E7}" destId="{9ACF9333-2F79-4A1E-905D-E175A76C84CC}" srcOrd="1" destOrd="0" presId="urn:microsoft.com/office/officeart/2005/8/layout/vList6"/>
    <dgm:cxn modelId="{240C941E-E33C-4B35-B423-252BCFB915F5}" type="presParOf" srcId="{FDFB381D-FD13-4599-A09B-F63C936F47E7}" destId="{46D2179D-96E9-4036-9CF9-A8EC9ECC5A44}" srcOrd="2" destOrd="0" presId="urn:microsoft.com/office/officeart/2005/8/layout/vList6"/>
    <dgm:cxn modelId="{1F01F579-630D-4994-8DB2-D971A9F8E97D}" type="presParOf" srcId="{46D2179D-96E9-4036-9CF9-A8EC9ECC5A44}" destId="{66A917A5-39C2-4B6A-9704-661FB8B66005}" srcOrd="0" destOrd="0" presId="urn:microsoft.com/office/officeart/2005/8/layout/vList6"/>
    <dgm:cxn modelId="{C5B61218-CF47-4B3B-B0EF-62E21BA306A2}" type="presParOf" srcId="{46D2179D-96E9-4036-9CF9-A8EC9ECC5A44}" destId="{DF23F35D-F1F7-4295-A9E8-B2BF03B8B4E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268FF8-BCE3-4B21-9F20-9B080AC76550}">
      <dsp:nvSpPr>
        <dsp:cNvPr id="0" name=""/>
        <dsp:cNvSpPr/>
      </dsp:nvSpPr>
      <dsp:spPr>
        <a:xfrm>
          <a:off x="0" y="1543544"/>
          <a:ext cx="8596312" cy="201600"/>
        </a:xfrm>
        <a:prstGeom prst="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09F43D2-667B-4851-AE1E-FA3CEDFB4779}">
      <dsp:nvSpPr>
        <dsp:cNvPr id="0" name=""/>
        <dsp:cNvSpPr/>
      </dsp:nvSpPr>
      <dsp:spPr>
        <a:xfrm>
          <a:off x="369009" y="0"/>
          <a:ext cx="7405197" cy="1565259"/>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7444" tIns="0" rIns="227444" bIns="0" numCol="1" spcCol="1270" anchor="ctr" anchorCtr="0">
          <a:noAutofit/>
        </a:bodyPr>
        <a:lstStyle/>
        <a:p>
          <a:pPr lvl="0" algn="l" defTabSz="711200">
            <a:lnSpc>
              <a:spcPct val="90000"/>
            </a:lnSpc>
            <a:spcBef>
              <a:spcPct val="0"/>
            </a:spcBef>
            <a:spcAft>
              <a:spcPct val="35000"/>
            </a:spcAft>
          </a:pPr>
          <a:r>
            <a:rPr lang="es-EC" sz="1600" kern="1200" dirty="0" smtClean="0"/>
            <a:t>La profesión de enfermería está expuesta a diversos riesgos relacionados con el trabajo debido a la carga laboral y altos tiempos de exposición a jornadas continuas; los cuales se elevan durante el manejo de pacientes críticos al aumentar sus necesidades de cuidado.</a:t>
          </a:r>
          <a:endParaRPr lang="es-EC" sz="1600" kern="1200" dirty="0"/>
        </a:p>
      </dsp:txBody>
      <dsp:txXfrm>
        <a:off x="445419" y="76410"/>
        <a:ext cx="7252377" cy="1412439"/>
      </dsp:txXfrm>
    </dsp:sp>
    <dsp:sp modelId="{7843139C-CA7C-4B8D-9339-9ED6A75BD019}">
      <dsp:nvSpPr>
        <dsp:cNvPr id="0" name=""/>
        <dsp:cNvSpPr/>
      </dsp:nvSpPr>
      <dsp:spPr>
        <a:xfrm>
          <a:off x="0" y="2760171"/>
          <a:ext cx="8596312" cy="201600"/>
        </a:xfrm>
        <a:prstGeom prst="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C7B725B-3F8A-4C2E-BF49-9424EAB47D89}">
      <dsp:nvSpPr>
        <dsp:cNvPr id="0" name=""/>
        <dsp:cNvSpPr/>
      </dsp:nvSpPr>
      <dsp:spPr>
        <a:xfrm>
          <a:off x="472528" y="1766164"/>
          <a:ext cx="7322539" cy="1089906"/>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7444" tIns="0" rIns="227444" bIns="0" numCol="1" spcCol="1270" anchor="ctr" anchorCtr="0">
          <a:noAutofit/>
        </a:bodyPr>
        <a:lstStyle/>
        <a:p>
          <a:pPr lvl="0" algn="l" defTabSz="622300">
            <a:lnSpc>
              <a:spcPct val="90000"/>
            </a:lnSpc>
            <a:spcBef>
              <a:spcPct val="0"/>
            </a:spcBef>
            <a:spcAft>
              <a:spcPct val="35000"/>
            </a:spcAft>
          </a:pPr>
          <a:r>
            <a:rPr lang="es-EC" sz="1400" kern="1200" dirty="0" smtClean="0"/>
            <a:t>Diversos estudios observan que tanto el conocimiento de la ergonomía como las condiciones de trabajo en enfermería son pobres, y ambos son factores que se relacionan con un alto riesgo de sufrir trastornos musculo esqueléticos</a:t>
          </a:r>
          <a:endParaRPr lang="es-EC" sz="1400" kern="1200" dirty="0"/>
        </a:p>
      </dsp:txBody>
      <dsp:txXfrm>
        <a:off x="525733" y="1819369"/>
        <a:ext cx="7216129" cy="983496"/>
      </dsp:txXfrm>
    </dsp:sp>
    <dsp:sp modelId="{CDEF0542-97BC-475B-97E0-3BC2041086BB}">
      <dsp:nvSpPr>
        <dsp:cNvPr id="0" name=""/>
        <dsp:cNvSpPr/>
      </dsp:nvSpPr>
      <dsp:spPr>
        <a:xfrm>
          <a:off x="0" y="4147034"/>
          <a:ext cx="8596312" cy="201600"/>
        </a:xfrm>
        <a:prstGeom prst="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2EFB208-50F4-4CDE-BE9D-F767F524C26C}">
      <dsp:nvSpPr>
        <dsp:cNvPr id="0" name=""/>
        <dsp:cNvSpPr/>
      </dsp:nvSpPr>
      <dsp:spPr>
        <a:xfrm>
          <a:off x="455275" y="2995111"/>
          <a:ext cx="7336004" cy="1260142"/>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7444" tIns="0" rIns="227444" bIns="0" numCol="1" spcCol="1270" anchor="ctr" anchorCtr="0">
          <a:noAutofit/>
        </a:bodyPr>
        <a:lstStyle/>
        <a:p>
          <a:pPr lvl="0" algn="l" defTabSz="711200">
            <a:lnSpc>
              <a:spcPct val="90000"/>
            </a:lnSpc>
            <a:spcBef>
              <a:spcPct val="0"/>
            </a:spcBef>
            <a:spcAft>
              <a:spcPct val="35000"/>
            </a:spcAft>
          </a:pPr>
          <a:r>
            <a:rPr lang="es-EC" sz="1600" kern="1200" dirty="0" smtClean="0"/>
            <a:t>Los trabajadores de hospitales están expuestos a trastornos musculoesqueléticos como dolor lumbar, espondilosis cervical, tendinitis, bursitis y síndrome de pinzamiento del hombro, síndrome del túnel carpiano, hinchazón de miembros inferiores, venas varicosas, entre muchas otras</a:t>
          </a:r>
          <a:endParaRPr lang="es-EC" sz="1600" kern="1200" dirty="0"/>
        </a:p>
      </dsp:txBody>
      <dsp:txXfrm>
        <a:off x="516790" y="3056626"/>
        <a:ext cx="7212974" cy="11371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02B2B2-5984-4571-87DC-B03485A2F384}">
      <dsp:nvSpPr>
        <dsp:cNvPr id="0" name=""/>
        <dsp:cNvSpPr/>
      </dsp:nvSpPr>
      <dsp:spPr>
        <a:xfrm>
          <a:off x="0" y="3388857"/>
          <a:ext cx="8596312" cy="1112006"/>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endParaRPr lang="es-EC" sz="2100" kern="1200" dirty="0"/>
        </a:p>
      </dsp:txBody>
      <dsp:txXfrm>
        <a:off x="0" y="3388857"/>
        <a:ext cx="8596312" cy="600483"/>
      </dsp:txXfrm>
    </dsp:sp>
    <dsp:sp modelId="{B4282B16-E83C-4332-A9E1-140A2F7C2F45}">
      <dsp:nvSpPr>
        <dsp:cNvPr id="0" name=""/>
        <dsp:cNvSpPr/>
      </dsp:nvSpPr>
      <dsp:spPr>
        <a:xfrm>
          <a:off x="0" y="3517279"/>
          <a:ext cx="8596312" cy="771105"/>
        </a:xfrm>
        <a:prstGeom prst="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s-EC" sz="1400" i="1" kern="1200" dirty="0" smtClean="0"/>
            <a:t>el objetivo general propuesto para el estudio es: evaluar los riesgos ergonómicos ostemusculoesqueléticos a los que se expone el personal de enfermería en el manejo de pacientes críticos.</a:t>
          </a:r>
          <a:endParaRPr lang="es-EC" sz="1400" i="1" kern="1200" dirty="0"/>
        </a:p>
      </dsp:txBody>
      <dsp:txXfrm>
        <a:off x="0" y="3517279"/>
        <a:ext cx="8596312" cy="771105"/>
      </dsp:txXfrm>
    </dsp:sp>
    <dsp:sp modelId="{38F243D6-482B-4E69-8167-011015C05D39}">
      <dsp:nvSpPr>
        <dsp:cNvPr id="0" name=""/>
        <dsp:cNvSpPr/>
      </dsp:nvSpPr>
      <dsp:spPr>
        <a:xfrm rot="10800000">
          <a:off x="0" y="1695271"/>
          <a:ext cx="8596312" cy="1710266"/>
        </a:xfrm>
        <a:prstGeom prst="upArrowCallou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endParaRPr lang="es-EC" sz="2100" kern="1200" dirty="0"/>
        </a:p>
      </dsp:txBody>
      <dsp:txXfrm rot="-10800000">
        <a:off x="0" y="1695271"/>
        <a:ext cx="8596312" cy="600303"/>
      </dsp:txXfrm>
    </dsp:sp>
    <dsp:sp modelId="{853E6164-F5E3-4B84-987E-D32A8146B90B}">
      <dsp:nvSpPr>
        <dsp:cNvPr id="0" name=""/>
        <dsp:cNvSpPr/>
      </dsp:nvSpPr>
      <dsp:spPr>
        <a:xfrm>
          <a:off x="0" y="1828379"/>
          <a:ext cx="8596312" cy="845196"/>
        </a:xfrm>
        <a:prstGeom prst="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s-EC" sz="1300" kern="1200" dirty="0" smtClean="0"/>
            <a:t>En el contexto de la pandemia COVID-19, el manejo de pacientes críticos se ha incrementado de manera significativa, lo que genera desafíos para el personal de enfermería como el aumento en la carga laboral (más pacientes y más procedimientos y protocolos de seguridad), estrés, fatiga y frustración a más del riesgo constante de contagio </a:t>
          </a:r>
          <a:endParaRPr lang="es-EC" sz="1300" kern="1200" dirty="0"/>
        </a:p>
      </dsp:txBody>
      <dsp:txXfrm>
        <a:off x="0" y="1828379"/>
        <a:ext cx="8596312" cy="845196"/>
      </dsp:txXfrm>
    </dsp:sp>
    <dsp:sp modelId="{B8B1B621-8DEB-497A-8767-917D28F8AB22}">
      <dsp:nvSpPr>
        <dsp:cNvPr id="0" name=""/>
        <dsp:cNvSpPr/>
      </dsp:nvSpPr>
      <dsp:spPr>
        <a:xfrm rot="10800000">
          <a:off x="0" y="1685"/>
          <a:ext cx="8596312" cy="1710266"/>
        </a:xfrm>
        <a:prstGeom prst="upArrowCallou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endParaRPr lang="es-EC" sz="2100" kern="1200" dirty="0"/>
        </a:p>
      </dsp:txBody>
      <dsp:txXfrm rot="-10800000">
        <a:off x="0" y="1685"/>
        <a:ext cx="8596312" cy="600303"/>
      </dsp:txXfrm>
    </dsp:sp>
    <dsp:sp modelId="{281BFD70-A41A-4423-BC66-4F0BD14E3CF4}">
      <dsp:nvSpPr>
        <dsp:cNvPr id="0" name=""/>
        <dsp:cNvSpPr/>
      </dsp:nvSpPr>
      <dsp:spPr>
        <a:xfrm>
          <a:off x="0" y="198469"/>
          <a:ext cx="8596312" cy="678469"/>
        </a:xfrm>
        <a:prstGeom prst="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s-EC" sz="1300" kern="1200" dirty="0" smtClean="0"/>
            <a:t>El paciente crítico es aquel cuya condición pone en riesgo uno o varios de sus sistemas, lo que provoca un riesgo potencial a su vida; sin embargo, “presenta condiciones de reversibilidad, que hacen necesaria la aplicación de técnicas de monitorización, vigilancia, manejo y soporte vital avanzado” </a:t>
          </a:r>
          <a:endParaRPr lang="es-EC" sz="1300" kern="1200" dirty="0"/>
        </a:p>
      </dsp:txBody>
      <dsp:txXfrm>
        <a:off x="0" y="198469"/>
        <a:ext cx="8596312" cy="6784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86415B-D226-4EDC-BAA9-07AD6D3B28B8}">
      <dsp:nvSpPr>
        <dsp:cNvPr id="0" name=""/>
        <dsp:cNvSpPr/>
      </dsp:nvSpPr>
      <dsp:spPr>
        <a:xfrm>
          <a:off x="2363476" y="1463131"/>
          <a:ext cx="4385820" cy="822247"/>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es-EC" sz="1600" kern="1200" dirty="0" smtClean="0"/>
            <a:t>Población de referencia: Personal de enfermería con un nivel de educación de  Tercer Nivel</a:t>
          </a:r>
          <a:endParaRPr lang="es-EC" sz="1600" kern="1200" dirty="0"/>
        </a:p>
      </dsp:txBody>
      <dsp:txXfrm>
        <a:off x="2403615" y="1503270"/>
        <a:ext cx="4305542" cy="741969"/>
      </dsp:txXfrm>
    </dsp:sp>
    <dsp:sp modelId="{58055967-043E-4E1E-85E2-4DEAD48332B5}">
      <dsp:nvSpPr>
        <dsp:cNvPr id="0" name=""/>
        <dsp:cNvSpPr/>
      </dsp:nvSpPr>
      <dsp:spPr>
        <a:xfrm rot="16265483">
          <a:off x="4294365" y="1188088"/>
          <a:ext cx="550185" cy="0"/>
        </a:xfrm>
        <a:custGeom>
          <a:avLst/>
          <a:gdLst/>
          <a:ahLst/>
          <a:cxnLst/>
          <a:rect l="0" t="0" r="0" b="0"/>
          <a:pathLst>
            <a:path>
              <a:moveTo>
                <a:pt x="0" y="0"/>
              </a:moveTo>
              <a:lnTo>
                <a:pt x="550185" y="0"/>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66CDCBC-1C7C-4808-B718-66DFFD359DD8}">
      <dsp:nvSpPr>
        <dsp:cNvPr id="0" name=""/>
        <dsp:cNvSpPr/>
      </dsp:nvSpPr>
      <dsp:spPr>
        <a:xfrm>
          <a:off x="1794928" y="76590"/>
          <a:ext cx="5575473" cy="836454"/>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es-EC" sz="1600" kern="1200" dirty="0" smtClean="0"/>
            <a:t>Enfoque cuantitativo y de tipo descriptivo-analítico, en el que participaron 20 enfermeras y enfermeros del Hospital de las Fuerzas Armadas </a:t>
          </a:r>
          <a:endParaRPr lang="es-EC" sz="1600" kern="1200" dirty="0"/>
        </a:p>
      </dsp:txBody>
      <dsp:txXfrm>
        <a:off x="1835760" y="117422"/>
        <a:ext cx="5493809" cy="754790"/>
      </dsp:txXfrm>
    </dsp:sp>
    <dsp:sp modelId="{17D1A76B-00BE-4DD4-BB36-05C8FD8018DA}">
      <dsp:nvSpPr>
        <dsp:cNvPr id="0" name=""/>
        <dsp:cNvSpPr/>
      </dsp:nvSpPr>
      <dsp:spPr>
        <a:xfrm rot="2035135">
          <a:off x="5096807" y="2518067"/>
          <a:ext cx="833977" cy="0"/>
        </a:xfrm>
        <a:custGeom>
          <a:avLst/>
          <a:gdLst/>
          <a:ahLst/>
          <a:cxnLst/>
          <a:rect l="0" t="0" r="0" b="0"/>
          <a:pathLst>
            <a:path>
              <a:moveTo>
                <a:pt x="0" y="0"/>
              </a:moveTo>
              <a:lnTo>
                <a:pt x="833977" y="0"/>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728F070-522F-45AE-8E66-E7601C0AFEEB}">
      <dsp:nvSpPr>
        <dsp:cNvPr id="0" name=""/>
        <dsp:cNvSpPr/>
      </dsp:nvSpPr>
      <dsp:spPr>
        <a:xfrm>
          <a:off x="4850935" y="2750755"/>
          <a:ext cx="4045304" cy="1363413"/>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es-EC" sz="1400" kern="1200" dirty="0" smtClean="0"/>
            <a:t>Variables del estudio: Riesgos ergonómicos ostemusculoesqueléticos y el manejo de pacientes críticos. Se midió mediante la frecuencia e intensidad de molestias en cuello, hombro, dorsal o lumbar, codo o antebrazo y muñeca o mano</a:t>
          </a:r>
          <a:endParaRPr lang="es-EC" sz="1400" kern="1200" dirty="0"/>
        </a:p>
      </dsp:txBody>
      <dsp:txXfrm>
        <a:off x="4917491" y="2817311"/>
        <a:ext cx="3912192" cy="1230301"/>
      </dsp:txXfrm>
    </dsp:sp>
    <dsp:sp modelId="{212A8418-570B-4652-BBB9-FA5438E4A49C}">
      <dsp:nvSpPr>
        <dsp:cNvPr id="0" name=""/>
        <dsp:cNvSpPr/>
      </dsp:nvSpPr>
      <dsp:spPr>
        <a:xfrm rot="8765145">
          <a:off x="3232735" y="2502526"/>
          <a:ext cx="778374" cy="0"/>
        </a:xfrm>
        <a:custGeom>
          <a:avLst/>
          <a:gdLst/>
          <a:ahLst/>
          <a:cxnLst/>
          <a:rect l="0" t="0" r="0" b="0"/>
          <a:pathLst>
            <a:path>
              <a:moveTo>
                <a:pt x="0" y="0"/>
              </a:moveTo>
              <a:lnTo>
                <a:pt x="778374" y="0"/>
              </a:lnTo>
            </a:path>
          </a:pathLst>
        </a:cu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A48476E-ED63-4DE5-90F3-53EFBF13F305}">
      <dsp:nvSpPr>
        <dsp:cNvPr id="0" name=""/>
        <dsp:cNvSpPr/>
      </dsp:nvSpPr>
      <dsp:spPr>
        <a:xfrm>
          <a:off x="0" y="2719674"/>
          <a:ext cx="4477534" cy="1425586"/>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5880" tIns="55880" rIns="55880" bIns="55880" numCol="1" spcCol="1270" anchor="ctr" anchorCtr="0">
          <a:noAutofit/>
        </a:bodyPr>
        <a:lstStyle/>
        <a:p>
          <a:pPr lvl="0" algn="ctr" defTabSz="977900">
            <a:lnSpc>
              <a:spcPct val="90000"/>
            </a:lnSpc>
            <a:spcBef>
              <a:spcPct val="0"/>
            </a:spcBef>
            <a:spcAft>
              <a:spcPct val="35000"/>
            </a:spcAft>
          </a:pPr>
          <a:r>
            <a:rPr lang="es-EC" sz="2200" kern="1200" dirty="0" smtClean="0"/>
            <a:t>Instrumentos de recolección de datos se utilizó el Cuestionario Nórdico de Kuorinka o </a:t>
          </a:r>
          <a:r>
            <a:rPr lang="es-EC" sz="2200" kern="1200" dirty="0" err="1" smtClean="0"/>
            <a:t>Nordic</a:t>
          </a:r>
          <a:r>
            <a:rPr lang="es-EC" sz="2200" kern="1200" dirty="0" smtClean="0"/>
            <a:t> </a:t>
          </a:r>
          <a:r>
            <a:rPr lang="es-EC" sz="2200" kern="1200" dirty="0" err="1" smtClean="0"/>
            <a:t>Musculoskeletal</a:t>
          </a:r>
          <a:r>
            <a:rPr lang="es-EC" sz="2200" kern="1200" dirty="0" smtClean="0"/>
            <a:t> </a:t>
          </a:r>
          <a:r>
            <a:rPr lang="es-EC" sz="2200" kern="1200" dirty="0" err="1" smtClean="0"/>
            <a:t>Questionnaire</a:t>
          </a:r>
          <a:endParaRPr lang="es-EC" sz="2200" kern="1200" dirty="0"/>
        </a:p>
      </dsp:txBody>
      <dsp:txXfrm>
        <a:off x="69591" y="2789265"/>
        <a:ext cx="4338352" cy="12864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EBF8A2-F413-4849-98DF-0524D0EF2BEF}">
      <dsp:nvSpPr>
        <dsp:cNvPr id="0" name=""/>
        <dsp:cNvSpPr/>
      </dsp:nvSpPr>
      <dsp:spPr>
        <a:xfrm>
          <a:off x="982296" y="1772"/>
          <a:ext cx="6163407" cy="12956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s-EC" sz="1800" kern="1200" dirty="0" smtClean="0">
              <a:latin typeface="Arial" panose="020B0604020202020204" pitchFamily="34" charset="0"/>
              <a:ea typeface="Arial" panose="020B0604020202020204" pitchFamily="34" charset="0"/>
            </a:rPr>
            <a:t>El 70% personal femenino </a:t>
          </a:r>
        </a:p>
        <a:p>
          <a:pPr lvl="0" algn="l" defTabSz="800100">
            <a:lnSpc>
              <a:spcPct val="90000"/>
            </a:lnSpc>
            <a:spcBef>
              <a:spcPct val="0"/>
            </a:spcBef>
            <a:spcAft>
              <a:spcPct val="35000"/>
            </a:spcAft>
          </a:pPr>
          <a:r>
            <a:rPr lang="es-EC" sz="1800" kern="1200" dirty="0" smtClean="0">
              <a:latin typeface="Arial" panose="020B0604020202020204" pitchFamily="34" charset="0"/>
              <a:ea typeface="Arial" panose="020B0604020202020204" pitchFamily="34" charset="0"/>
            </a:rPr>
            <a:t> Antigüedad laboral que ronda entre los 5 y 6 años </a:t>
          </a:r>
          <a:endParaRPr lang="es-EC" sz="1800" kern="1200" dirty="0"/>
        </a:p>
      </dsp:txBody>
      <dsp:txXfrm>
        <a:off x="1045544" y="65020"/>
        <a:ext cx="6036911" cy="1169154"/>
      </dsp:txXfrm>
    </dsp:sp>
    <dsp:sp modelId="{FC5AC0B1-AB8E-4ADB-8C67-B1403003038F}">
      <dsp:nvSpPr>
        <dsp:cNvPr id="0" name=""/>
        <dsp:cNvSpPr/>
      </dsp:nvSpPr>
      <dsp:spPr>
        <a:xfrm>
          <a:off x="982296" y="1441801"/>
          <a:ext cx="6042647" cy="146835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lvl="0" algn="l" defTabSz="755650">
            <a:lnSpc>
              <a:spcPct val="90000"/>
            </a:lnSpc>
            <a:spcBef>
              <a:spcPct val="0"/>
            </a:spcBef>
            <a:spcAft>
              <a:spcPct val="35000"/>
            </a:spcAft>
          </a:pPr>
          <a:r>
            <a:rPr lang="es-EC" sz="1700" kern="1200" dirty="0" smtClean="0">
              <a:latin typeface="Arial" panose="020B0604020202020204" pitchFamily="34" charset="0"/>
              <a:ea typeface="Arial" panose="020B0604020202020204" pitchFamily="34" charset="0"/>
            </a:rPr>
            <a:t>Administración de medicación. 90%</a:t>
          </a:r>
        </a:p>
        <a:p>
          <a:pPr lvl="0" algn="l" defTabSz="755650">
            <a:lnSpc>
              <a:spcPct val="90000"/>
            </a:lnSpc>
            <a:spcBef>
              <a:spcPct val="0"/>
            </a:spcBef>
            <a:spcAft>
              <a:spcPct val="35000"/>
            </a:spcAft>
          </a:pPr>
          <a:r>
            <a:rPr lang="es-EC" sz="1700" kern="1200" dirty="0" smtClean="0">
              <a:latin typeface="Arial" panose="020B0604020202020204" pitchFamily="34" charset="0"/>
              <a:ea typeface="Arial" panose="020B0604020202020204" pitchFamily="34" charset="0"/>
            </a:rPr>
            <a:t>Manejo manual del paciente 85%</a:t>
          </a:r>
        </a:p>
        <a:p>
          <a:pPr lvl="0" algn="l" defTabSz="755650">
            <a:lnSpc>
              <a:spcPct val="90000"/>
            </a:lnSpc>
            <a:spcBef>
              <a:spcPct val="0"/>
            </a:spcBef>
            <a:spcAft>
              <a:spcPct val="35000"/>
            </a:spcAft>
          </a:pPr>
          <a:r>
            <a:rPr lang="es-EC" sz="1700" kern="1200" dirty="0" smtClean="0">
              <a:latin typeface="Arial" panose="020B0604020202020204" pitchFamily="34" charset="0"/>
              <a:ea typeface="Arial" panose="020B0604020202020204" pitchFamily="34" charset="0"/>
            </a:rPr>
            <a:t>Cambios de posición de pacientes encamados 75% </a:t>
          </a:r>
          <a:endParaRPr lang="es-EC" sz="1700" kern="1200" dirty="0"/>
        </a:p>
      </dsp:txBody>
      <dsp:txXfrm>
        <a:off x="1053975" y="1513480"/>
        <a:ext cx="5899289" cy="1324997"/>
      </dsp:txXfrm>
    </dsp:sp>
    <dsp:sp modelId="{454628DE-FAE9-4E41-AA93-C7CCFF6ABD9F}">
      <dsp:nvSpPr>
        <dsp:cNvPr id="0" name=""/>
        <dsp:cNvSpPr/>
      </dsp:nvSpPr>
      <dsp:spPr>
        <a:xfrm>
          <a:off x="982296" y="3054535"/>
          <a:ext cx="6076531" cy="141025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EC" sz="1600" kern="1200" dirty="0" smtClean="0">
              <a:latin typeface="Arial" panose="020B0604020202020204" pitchFamily="34" charset="0"/>
              <a:ea typeface="Arial" panose="020B0604020202020204" pitchFamily="34" charset="0"/>
            </a:rPr>
            <a:t>La posición más frecuente entre este personal es estar de pie, con la espalda curvada o fuertemente inclinada durante los cambios de posición o baños a pacientes encamados. </a:t>
          </a:r>
          <a:endParaRPr lang="es-EC" sz="1600" kern="1200" dirty="0"/>
        </a:p>
      </dsp:txBody>
      <dsp:txXfrm>
        <a:off x="1051139" y="3123378"/>
        <a:ext cx="5938845" cy="12725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C6A184-7CD5-4ED1-A297-19F1EC0F6300}">
      <dsp:nvSpPr>
        <dsp:cNvPr id="0" name=""/>
        <dsp:cNvSpPr/>
      </dsp:nvSpPr>
      <dsp:spPr>
        <a:xfrm>
          <a:off x="3438524" y="569"/>
          <a:ext cx="5157787" cy="2219362"/>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EC" sz="1600" kern="1200" dirty="0" smtClean="0"/>
            <a:t>Población reducida debido a las dificultades de acceder a un número mayor de personal de enfermería</a:t>
          </a:r>
          <a:endParaRPr lang="es-EC" sz="1600" kern="1200" dirty="0"/>
        </a:p>
        <a:p>
          <a:pPr marL="171450" lvl="1" indent="-171450" algn="l" defTabSz="711200">
            <a:lnSpc>
              <a:spcPct val="90000"/>
            </a:lnSpc>
            <a:spcBef>
              <a:spcPct val="0"/>
            </a:spcBef>
            <a:spcAft>
              <a:spcPct val="15000"/>
            </a:spcAft>
            <a:buChar char="••"/>
          </a:pPr>
          <a:r>
            <a:rPr lang="es-EC" sz="1600" kern="1200" dirty="0" smtClean="0"/>
            <a:t>Sobrecarga de trabajo actual por motivo de la pandemia COVID-19</a:t>
          </a:r>
          <a:endParaRPr lang="es-EC" sz="1600" kern="1200" dirty="0"/>
        </a:p>
        <a:p>
          <a:pPr marL="171450" lvl="1" indent="-171450" algn="l" defTabSz="711200">
            <a:lnSpc>
              <a:spcPct val="90000"/>
            </a:lnSpc>
            <a:spcBef>
              <a:spcPct val="0"/>
            </a:spcBef>
            <a:spcAft>
              <a:spcPct val="15000"/>
            </a:spcAft>
            <a:buChar char="••"/>
          </a:pPr>
          <a:r>
            <a:rPr lang="es-EC" sz="1600" kern="1200" dirty="0" smtClean="0"/>
            <a:t>Aplicación de métodos que requieren la toma de fotografías como el RULA o REBA. </a:t>
          </a:r>
          <a:endParaRPr lang="es-EC" sz="1600" kern="1200" dirty="0"/>
        </a:p>
      </dsp:txBody>
      <dsp:txXfrm>
        <a:off x="3438524" y="277989"/>
        <a:ext cx="4325526" cy="1664522"/>
      </dsp:txXfrm>
    </dsp:sp>
    <dsp:sp modelId="{F9DC9360-8354-4127-B7E3-D2557C53078C}">
      <dsp:nvSpPr>
        <dsp:cNvPr id="0" name=""/>
        <dsp:cNvSpPr/>
      </dsp:nvSpPr>
      <dsp:spPr>
        <a:xfrm>
          <a:off x="0" y="569"/>
          <a:ext cx="3438524" cy="221936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s-MX" sz="3600" kern="1200" dirty="0" smtClean="0"/>
            <a:t>LIMITACIONES</a:t>
          </a:r>
          <a:endParaRPr lang="es-EC" sz="3600" kern="1200" dirty="0"/>
        </a:p>
      </dsp:txBody>
      <dsp:txXfrm>
        <a:off x="108340" y="108909"/>
        <a:ext cx="3221844" cy="2002682"/>
      </dsp:txXfrm>
    </dsp:sp>
    <dsp:sp modelId="{DF23F35D-F1F7-4295-A9E8-B2BF03B8B4E6}">
      <dsp:nvSpPr>
        <dsp:cNvPr id="0" name=""/>
        <dsp:cNvSpPr/>
      </dsp:nvSpPr>
      <dsp:spPr>
        <a:xfrm>
          <a:off x="3438524" y="2441868"/>
          <a:ext cx="5157787" cy="2219362"/>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s-EC" sz="1600" kern="1200" dirty="0" smtClean="0"/>
            <a:t>Aplicación del método descrito en la NTP 177 del INSHT de España, poco frecuente en su uso.</a:t>
          </a:r>
          <a:endParaRPr lang="es-EC" sz="1600" kern="1200" dirty="0"/>
        </a:p>
        <a:p>
          <a:pPr marL="171450" lvl="1" indent="-171450" algn="l" defTabSz="711200">
            <a:lnSpc>
              <a:spcPct val="90000"/>
            </a:lnSpc>
            <a:spcBef>
              <a:spcPct val="0"/>
            </a:spcBef>
            <a:spcAft>
              <a:spcPct val="15000"/>
            </a:spcAft>
            <a:buChar char="••"/>
          </a:pPr>
          <a:r>
            <a:rPr lang="es-EC" sz="1600" kern="1200" dirty="0" smtClean="0"/>
            <a:t>Aportó información sobre la prevalencia de afecciones musculo esqueléticas y sobre la intensidad de las mismas</a:t>
          </a:r>
          <a:endParaRPr lang="es-EC" sz="1600" kern="1200" dirty="0"/>
        </a:p>
      </dsp:txBody>
      <dsp:txXfrm>
        <a:off x="3438524" y="2719288"/>
        <a:ext cx="4325526" cy="1664522"/>
      </dsp:txXfrm>
    </dsp:sp>
    <dsp:sp modelId="{66A917A5-39C2-4B6A-9704-661FB8B66005}">
      <dsp:nvSpPr>
        <dsp:cNvPr id="0" name=""/>
        <dsp:cNvSpPr/>
      </dsp:nvSpPr>
      <dsp:spPr>
        <a:xfrm>
          <a:off x="0" y="2441868"/>
          <a:ext cx="3438524" cy="221936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s-MX" sz="3600" kern="1200" dirty="0" smtClean="0"/>
            <a:t>FORTALEZAS</a:t>
          </a:r>
          <a:endParaRPr lang="es-EC" sz="3600" kern="1200" dirty="0"/>
        </a:p>
      </dsp:txBody>
      <dsp:txXfrm>
        <a:off x="108340" y="2550208"/>
        <a:ext cx="3221844" cy="20026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s-MX" smtClean="0"/>
              <a:t>Riesgos ostemusculoesqueléticos a los que se expone el personal de enfermería en el manejo de pacientes críticos</a:t>
            </a:r>
            <a:endParaRPr lang="es-EC"/>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049551-A86F-48A1-9735-340B1B24F463}" type="datetimeFigureOut">
              <a:rPr lang="es-EC" smtClean="0"/>
              <a:t>23/2/2021</a:t>
            </a:fld>
            <a:endParaRPr lang="es-EC"/>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FE1888A-393E-4389-AE17-D7E4255F827F}" type="slidenum">
              <a:rPr lang="es-EC" smtClean="0"/>
              <a:t>‹Nº›</a:t>
            </a:fld>
            <a:endParaRPr lang="es-EC"/>
          </a:p>
        </p:txBody>
      </p:sp>
    </p:spTree>
    <p:extLst>
      <p:ext uri="{BB962C8B-B14F-4D97-AF65-F5344CB8AC3E}">
        <p14:creationId xmlns:p14="http://schemas.microsoft.com/office/powerpoint/2010/main" val="885753098"/>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s-MX" smtClean="0"/>
              <a:t>Riesgos ostemusculoesqueléticos a los que se expone el personal de enfermería en el manejo de pacientes críticos</a:t>
            </a:r>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60CA7E-7282-43C3-9B21-FF89C3D10927}" type="datetimeFigureOut">
              <a:rPr lang="es-EC" smtClean="0"/>
              <a:t>23/2/2021</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EAF7E7-3BAE-40C8-B6D8-8D0E88F72525}" type="slidenum">
              <a:rPr lang="es-EC" smtClean="0"/>
              <a:t>‹Nº›</a:t>
            </a:fld>
            <a:endParaRPr lang="es-EC"/>
          </a:p>
        </p:txBody>
      </p:sp>
    </p:spTree>
    <p:extLst>
      <p:ext uri="{BB962C8B-B14F-4D97-AF65-F5344CB8AC3E}">
        <p14:creationId xmlns:p14="http://schemas.microsoft.com/office/powerpoint/2010/main" val="1680423182"/>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5" name="Marcador de encabezado 4"/>
          <p:cNvSpPr>
            <a:spLocks noGrp="1"/>
          </p:cNvSpPr>
          <p:nvPr>
            <p:ph type="hdr" sz="quarter" idx="10"/>
          </p:nvPr>
        </p:nvSpPr>
        <p:spPr/>
        <p:txBody>
          <a:bodyPr/>
          <a:lstStyle/>
          <a:p>
            <a:r>
              <a:rPr lang="es-MX" smtClean="0"/>
              <a:t>Riesgos ostemusculoesqueléticos a los que se expone el personal de enfermería en el manejo de pacientes críticos</a:t>
            </a:r>
            <a:endParaRPr lang="es-EC"/>
          </a:p>
        </p:txBody>
      </p:sp>
    </p:spTree>
    <p:extLst>
      <p:ext uri="{BB962C8B-B14F-4D97-AF65-F5344CB8AC3E}">
        <p14:creationId xmlns:p14="http://schemas.microsoft.com/office/powerpoint/2010/main" val="3728406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57E2B12-D23B-4E4F-91F7-05FC9091B6DA}" type="datetime1">
              <a:rPr lang="es-EC" smtClean="0"/>
              <a:t>23/2/2021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636916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E192560-A583-4245-957A-BE52A354B325}" type="datetime1">
              <a:rPr lang="es-EC" smtClean="0"/>
              <a:t>23/2/2021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1112844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9EA0236-5637-4495-97CB-CE77017D775A}" type="datetime1">
              <a:rPr lang="es-EC" smtClean="0"/>
              <a:t>23/2/2021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37C2B2C-D1B1-4F47-B4FC-D8302FDA9008}" type="slidenum">
              <a:rPr lang="es-EC" smtClean="0"/>
              <a:t>‹Nº›</a:t>
            </a:fld>
            <a:endParaRPr lang="es-EC"/>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56814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23CF6D5-38B5-49E5-B4EA-55A832077CFC}" type="datetime1">
              <a:rPr lang="es-EC" smtClean="0"/>
              <a:t>23/2/2021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1852889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4EAA45-1295-41A1-B591-A5A35C16568E}" type="datetime1">
              <a:rPr lang="es-EC" smtClean="0"/>
              <a:t>23/2/2021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37C2B2C-D1B1-4F47-B4FC-D8302FDA9008}" type="slidenum">
              <a:rPr lang="es-EC" smtClean="0"/>
              <a:t>‹Nº›</a:t>
            </a:fld>
            <a:endParaRPr lang="es-EC"/>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7846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446EE6F-FD99-43C2-BC8D-516AD6A97DAC}" type="datetime1">
              <a:rPr lang="es-EC" smtClean="0"/>
              <a:t>23/2/2021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1814928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F445AF0-E049-4075-AF6D-7CC4B7AC1E2C}" type="datetime1">
              <a:rPr lang="es-EC" smtClean="0"/>
              <a:t>23/2/2021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3992222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8E0877D-0792-4DF5-9949-3824A2EA274A}" type="datetime1">
              <a:rPr lang="es-EC" smtClean="0"/>
              <a:t>23/2/2021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1295475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19E558A-C7CD-4815-89DD-CEA97E025D1A}" type="datetime1">
              <a:rPr lang="es-EC" smtClean="0"/>
              <a:t>23/2/2021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444644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FD7EFAD-F87E-43CE-9F71-039C8E5F9DFE}" type="datetime1">
              <a:rPr lang="es-EC" smtClean="0"/>
              <a:t>23/2/2021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1391450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7C6EB3-815A-4869-8A55-46202A9333FA}" type="datetime1">
              <a:rPr lang="es-EC" smtClean="0"/>
              <a:t>23/2/2021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161037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0A57FBE-F794-44DD-9134-024F6B5185CE}" type="datetime1">
              <a:rPr lang="es-EC" smtClean="0"/>
              <a:t>23/2/2021</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586652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E0D3C9F-5127-47E8-A078-32B6B8F92311}" type="datetime1">
              <a:rPr lang="es-EC" smtClean="0"/>
              <a:t>23/2/2021</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90116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C587D-EB6C-41E5-81D5-61F9530F5AE7}" type="datetime1">
              <a:rPr lang="es-EC" smtClean="0"/>
              <a:t>23/2/2021</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770249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2BE1D0A-AD6D-431F-8F0F-2944C9DCF785}" type="datetime1">
              <a:rPr lang="es-EC" smtClean="0"/>
              <a:t>23/2/2021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1113658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DDC432A-1F32-4AC2-A5AF-ED98E1771E4B}" type="datetime1">
              <a:rPr lang="es-EC" smtClean="0"/>
              <a:t>23/2/2021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37C2B2C-D1B1-4F47-B4FC-D8302FDA9008}" type="slidenum">
              <a:rPr lang="es-EC" smtClean="0"/>
              <a:t>‹Nº›</a:t>
            </a:fld>
            <a:endParaRPr lang="es-EC"/>
          </a:p>
        </p:txBody>
      </p:sp>
    </p:spTree>
    <p:extLst>
      <p:ext uri="{BB962C8B-B14F-4D97-AF65-F5344CB8AC3E}">
        <p14:creationId xmlns:p14="http://schemas.microsoft.com/office/powerpoint/2010/main" val="310033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4100D4-C675-4066-9974-671A963A36C7}" type="datetime1">
              <a:rPr lang="es-EC" smtClean="0"/>
              <a:t>23/2/2021</a:t>
            </a:fld>
            <a:endParaRPr lang="es-EC"/>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37C2B2C-D1B1-4F47-B4FC-D8302FDA9008}" type="slidenum">
              <a:rPr lang="es-EC" smtClean="0"/>
              <a:t>‹Nº›</a:t>
            </a:fld>
            <a:endParaRPr lang="es-EC"/>
          </a:p>
        </p:txBody>
      </p:sp>
    </p:spTree>
    <p:extLst>
      <p:ext uri="{BB962C8B-B14F-4D97-AF65-F5344CB8AC3E}">
        <p14:creationId xmlns:p14="http://schemas.microsoft.com/office/powerpoint/2010/main" val="147179198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MX" sz="4000" dirty="0" smtClean="0">
                <a:solidFill>
                  <a:schemeClr val="accent2">
                    <a:lumMod val="75000"/>
                  </a:schemeClr>
                </a:solidFill>
                <a:latin typeface="Arial Black" panose="020B0A04020102020204" pitchFamily="34" charset="0"/>
              </a:rPr>
              <a:t>Riesgos </a:t>
            </a:r>
            <a:r>
              <a:rPr lang="es-MX" sz="4000" dirty="0">
                <a:solidFill>
                  <a:schemeClr val="accent2">
                    <a:lumMod val="75000"/>
                  </a:schemeClr>
                </a:solidFill>
                <a:latin typeface="Arial Black" panose="020B0A04020102020204" pitchFamily="34" charset="0"/>
              </a:rPr>
              <a:t>ostemusculoesqueléticos a los que se expone el personal de enfermería en el manejo de pacientes </a:t>
            </a:r>
            <a:r>
              <a:rPr lang="es-MX" sz="4000" dirty="0" smtClean="0">
                <a:solidFill>
                  <a:schemeClr val="accent2">
                    <a:lumMod val="75000"/>
                  </a:schemeClr>
                </a:solidFill>
                <a:latin typeface="Arial Black" panose="020B0A04020102020204" pitchFamily="34" charset="0"/>
              </a:rPr>
              <a:t>críticos”</a:t>
            </a:r>
            <a:endParaRPr lang="es-EC" sz="4000" dirty="0">
              <a:solidFill>
                <a:schemeClr val="accent2">
                  <a:lumMod val="75000"/>
                </a:schemeClr>
              </a:solidFill>
              <a:latin typeface="Arial Black" panose="020B0A04020102020204" pitchFamily="34" charset="0"/>
            </a:endParaRPr>
          </a:p>
        </p:txBody>
      </p:sp>
      <p:sp>
        <p:nvSpPr>
          <p:cNvPr id="3" name="Subtítulo 2"/>
          <p:cNvSpPr>
            <a:spLocks noGrp="1"/>
          </p:cNvSpPr>
          <p:nvPr>
            <p:ph type="subTitle" idx="1"/>
          </p:nvPr>
        </p:nvSpPr>
        <p:spPr>
          <a:xfrm>
            <a:off x="299369" y="4891177"/>
            <a:ext cx="7766936" cy="1966823"/>
          </a:xfrm>
        </p:spPr>
        <p:txBody>
          <a:bodyPr>
            <a:normAutofit lnSpcReduction="10000"/>
          </a:bodyPr>
          <a:lstStyle/>
          <a:p>
            <a:pPr algn="l"/>
            <a:r>
              <a:rPr lang="es-MX" dirty="0" smtClean="0">
                <a:solidFill>
                  <a:schemeClr val="accent1">
                    <a:lumMod val="50000"/>
                  </a:schemeClr>
                </a:solidFill>
              </a:rPr>
              <a:t>AUTOR: DIANA INGA ANATOA</a:t>
            </a:r>
          </a:p>
          <a:p>
            <a:pPr algn="l"/>
            <a:r>
              <a:rPr lang="es-MX" dirty="0" smtClean="0">
                <a:solidFill>
                  <a:schemeClr val="accent1">
                    <a:lumMod val="50000"/>
                  </a:schemeClr>
                </a:solidFill>
              </a:rPr>
              <a:t>DIRECTOR: </a:t>
            </a:r>
            <a:r>
              <a:rPr lang="es-MX" dirty="0" err="1" smtClean="0">
                <a:solidFill>
                  <a:schemeClr val="accent1">
                    <a:lumMod val="50000"/>
                  </a:schemeClr>
                </a:solidFill>
              </a:rPr>
              <a:t>Mcs</a:t>
            </a:r>
            <a:r>
              <a:rPr lang="es-MX" dirty="0" smtClean="0">
                <a:solidFill>
                  <a:schemeClr val="accent1">
                    <a:lumMod val="50000"/>
                  </a:schemeClr>
                </a:solidFill>
              </a:rPr>
              <a:t>. FABIAN CELIN ORTEGA</a:t>
            </a:r>
          </a:p>
          <a:p>
            <a:pPr algn="l"/>
            <a:endParaRPr lang="es-MX" dirty="0" smtClean="0">
              <a:solidFill>
                <a:schemeClr val="accent1">
                  <a:lumMod val="50000"/>
                </a:schemeClr>
              </a:solidFill>
            </a:endParaRPr>
          </a:p>
          <a:p>
            <a:pPr algn="l"/>
            <a:endParaRPr lang="es-MX" dirty="0" smtClean="0">
              <a:solidFill>
                <a:schemeClr val="accent1">
                  <a:lumMod val="50000"/>
                </a:schemeClr>
              </a:solidFill>
            </a:endParaRPr>
          </a:p>
          <a:p>
            <a:pPr algn="ctr"/>
            <a:r>
              <a:rPr lang="es-MX" dirty="0" smtClean="0">
                <a:solidFill>
                  <a:schemeClr val="accent1">
                    <a:lumMod val="50000"/>
                  </a:schemeClr>
                </a:solidFill>
              </a:rPr>
              <a:t>Quito. Febrero 2021</a:t>
            </a:r>
            <a:endParaRPr lang="es-EC" dirty="0">
              <a:solidFill>
                <a:schemeClr val="accent1">
                  <a:lumMod val="50000"/>
                </a:schemeClr>
              </a:solidFill>
            </a:endParaRPr>
          </a:p>
        </p:txBody>
      </p:sp>
      <p:sp>
        <p:nvSpPr>
          <p:cNvPr id="4" name="Rectángulo 3"/>
          <p:cNvSpPr/>
          <p:nvPr/>
        </p:nvSpPr>
        <p:spPr>
          <a:xfrm>
            <a:off x="6852155" y="3789226"/>
            <a:ext cx="3025187" cy="523220"/>
          </a:xfrm>
          <a:prstGeom prst="rect">
            <a:avLst/>
          </a:prstGeom>
          <a:noFill/>
        </p:spPr>
        <p:txBody>
          <a:bodyPr wrap="none" lIns="91440" tIns="45720" rIns="91440" bIns="45720">
            <a:spAutoFit/>
          </a:bodyPr>
          <a:lstStyle/>
          <a:p>
            <a:pPr algn="ctr"/>
            <a:r>
              <a:rPr lang="es-ES" sz="2800" dirty="0" smtClean="0">
                <a:ln w="0"/>
                <a:solidFill>
                  <a:schemeClr val="accent1"/>
                </a:solidFill>
                <a:effectLst>
                  <a:outerShdw blurRad="38100" dist="25400" dir="5400000" algn="ctr" rotWithShape="0">
                    <a:srgbClr val="6E747A">
                      <a:alpha val="43000"/>
                    </a:srgbClr>
                  </a:outerShdw>
                </a:effectLst>
                <a:latin typeface="Britannic Bold" panose="020B0903060703020204" pitchFamily="34" charset="0"/>
              </a:rPr>
              <a:t>Articulo Científico</a:t>
            </a:r>
            <a:endParaRPr lang="es-ES" sz="2800" b="0" cap="none" spc="0" dirty="0">
              <a:ln w="0"/>
              <a:solidFill>
                <a:schemeClr val="accent1"/>
              </a:solidFill>
              <a:effectLst>
                <a:outerShdw blurRad="38100" dist="25400" dir="5400000" algn="ctr" rotWithShape="0">
                  <a:srgbClr val="6E747A">
                    <a:alpha val="43000"/>
                  </a:srgbClr>
                </a:outerShdw>
              </a:effectLst>
              <a:latin typeface="Britannic Bold" panose="020B0903060703020204" pitchFamily="34" charset="0"/>
            </a:endParaRPr>
          </a:p>
        </p:txBody>
      </p:sp>
    </p:spTree>
    <p:extLst>
      <p:ext uri="{BB962C8B-B14F-4D97-AF65-F5344CB8AC3E}">
        <p14:creationId xmlns:p14="http://schemas.microsoft.com/office/powerpoint/2010/main" val="3196656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chemeClr val="accent2">
                    <a:lumMod val="75000"/>
                  </a:schemeClr>
                </a:solidFill>
              </a:rPr>
              <a:t>RESULTADOS</a:t>
            </a:r>
            <a:endParaRPr lang="es-EC" dirty="0"/>
          </a:p>
        </p:txBody>
      </p:sp>
      <p:sp>
        <p:nvSpPr>
          <p:cNvPr id="3" name="Marcador de contenido 2"/>
          <p:cNvSpPr>
            <a:spLocks noGrp="1"/>
          </p:cNvSpPr>
          <p:nvPr>
            <p:ph idx="1"/>
          </p:nvPr>
        </p:nvSpPr>
        <p:spPr>
          <a:xfrm>
            <a:off x="677334" y="1410091"/>
            <a:ext cx="8596668" cy="410083"/>
          </a:xfrm>
        </p:spPr>
        <p:txBody>
          <a:bodyPr/>
          <a:lstStyle/>
          <a:p>
            <a:r>
              <a:rPr lang="es-EC" b="1" dirty="0">
                <a:solidFill>
                  <a:schemeClr val="accent2">
                    <a:lumMod val="75000"/>
                  </a:schemeClr>
                </a:solidFill>
              </a:rPr>
              <a:t>Intensidad de molestias ostemusculoesqueléticos</a:t>
            </a:r>
            <a:endParaRPr lang="es-EC" dirty="0">
              <a:solidFill>
                <a:schemeClr val="accent2">
                  <a:lumMod val="75000"/>
                </a:schemeClr>
              </a:solidFill>
            </a:endParaRPr>
          </a:p>
          <a:p>
            <a:endParaRPr lang="es-EC" dirty="0"/>
          </a:p>
        </p:txBody>
      </p:sp>
      <p:sp>
        <p:nvSpPr>
          <p:cNvPr id="4" name="Marcador de pie de página 3"/>
          <p:cNvSpPr>
            <a:spLocks noGrp="1"/>
          </p:cNvSpPr>
          <p:nvPr>
            <p:ph type="ftr" sz="quarter" idx="11"/>
          </p:nvPr>
        </p:nvSpPr>
        <p:spPr/>
        <p:txBody>
          <a:bodyPr/>
          <a:lstStyle/>
          <a:p>
            <a:endParaRPr lang="es-EC"/>
          </a:p>
        </p:txBody>
      </p:sp>
      <p:sp>
        <p:nvSpPr>
          <p:cNvPr id="5" name="Marcador de pie de página 5"/>
          <p:cNvSpPr txBox="1">
            <a:spLocks/>
          </p:cNvSpPr>
          <p:nvPr/>
        </p:nvSpPr>
        <p:spPr>
          <a:xfrm>
            <a:off x="677334" y="89136"/>
            <a:ext cx="8207874" cy="365125"/>
          </a:xfrm>
          <a:prstGeom prst="rect">
            <a:avLst/>
          </a:prstGeom>
        </p:spPr>
        <p:txBody>
          <a:bodyPr vert="horz" lIns="91440" tIns="45720" rIns="91440" bIns="45720" rtlCol="0" anchor="ctr"/>
          <a:lstStyle>
            <a:defPPr>
              <a:defRPr lang="es-EC"/>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i="1"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i="1" dirty="0">
              <a:solidFill>
                <a:schemeClr val="accent2">
                  <a:lumMod val="75000"/>
                </a:schemeClr>
              </a:solidFill>
            </a:endParaRPr>
          </a:p>
        </p:txBody>
      </p:sp>
      <p:graphicFrame>
        <p:nvGraphicFramePr>
          <p:cNvPr id="6" name="Tabla 5"/>
          <p:cNvGraphicFramePr>
            <a:graphicFrameLocks noGrp="1"/>
          </p:cNvGraphicFramePr>
          <p:nvPr>
            <p:extLst>
              <p:ext uri="{D42A27DB-BD31-4B8C-83A1-F6EECF244321}">
                <p14:modId xmlns:p14="http://schemas.microsoft.com/office/powerpoint/2010/main" val="3005809412"/>
              </p:ext>
            </p:extLst>
          </p:nvPr>
        </p:nvGraphicFramePr>
        <p:xfrm>
          <a:off x="1216325" y="2346386"/>
          <a:ext cx="7867289" cy="2786330"/>
        </p:xfrm>
        <a:graphic>
          <a:graphicData uri="http://schemas.openxmlformats.org/drawingml/2006/table">
            <a:tbl>
              <a:tblPr firstRow="1" bandRow="1">
                <a:tableStyleId>{5C22544A-7EE6-4342-B048-85BDC9FD1C3A}</a:tableStyleId>
              </a:tblPr>
              <a:tblGrid>
                <a:gridCol w="1407801"/>
                <a:gridCol w="620506"/>
                <a:gridCol w="620506"/>
                <a:gridCol w="640296"/>
                <a:gridCol w="640296"/>
                <a:gridCol w="600718"/>
                <a:gridCol w="600718"/>
                <a:gridCol w="679872"/>
                <a:gridCol w="679872"/>
                <a:gridCol w="688352"/>
                <a:gridCol w="688352"/>
              </a:tblGrid>
              <a:tr h="354595">
                <a:tc rowSpan="2">
                  <a:txBody>
                    <a:bodyPr/>
                    <a:lstStyle/>
                    <a:p>
                      <a:pPr>
                        <a:lnSpc>
                          <a:spcPct val="95000"/>
                        </a:lnSpc>
                        <a:spcAft>
                          <a:spcPts val="0"/>
                        </a:spcAft>
                      </a:pPr>
                      <a:r>
                        <a:rPr lang="es-EC" sz="1200" b="1" dirty="0">
                          <a:effectLst/>
                        </a:rPr>
                        <a:t>Intensidad de las molestias</a:t>
                      </a:r>
                      <a:endParaRPr lang="es-EC" sz="1200" b="1" dirty="0">
                        <a:effectLst/>
                        <a:latin typeface="Arial" panose="020B0604020202020204" pitchFamily="34" charset="0"/>
                        <a:ea typeface="Arial" panose="020B0604020202020204" pitchFamily="34" charset="0"/>
                      </a:endParaRPr>
                    </a:p>
                  </a:txBody>
                  <a:tcPr marL="68580" marR="68580" marT="0" marB="0"/>
                </a:tc>
                <a:tc gridSpan="2">
                  <a:txBody>
                    <a:bodyPr/>
                    <a:lstStyle/>
                    <a:p>
                      <a:pPr>
                        <a:lnSpc>
                          <a:spcPct val="95000"/>
                        </a:lnSpc>
                        <a:spcAft>
                          <a:spcPts val="0"/>
                        </a:spcAft>
                      </a:pPr>
                      <a:r>
                        <a:rPr lang="es-EC" sz="1100">
                          <a:effectLst/>
                        </a:rPr>
                        <a:t>1</a:t>
                      </a:r>
                      <a:endParaRPr lang="es-EC" sz="1100">
                        <a:effectLst/>
                        <a:latin typeface="Arial" panose="020B0604020202020204" pitchFamily="34" charset="0"/>
                        <a:ea typeface="Arial" panose="020B0604020202020204" pitchFamily="34" charset="0"/>
                      </a:endParaRPr>
                    </a:p>
                  </a:txBody>
                  <a:tcPr marL="68580" marR="68580" marT="0" marB="0"/>
                </a:tc>
                <a:tc hMerge="1">
                  <a:txBody>
                    <a:bodyPr/>
                    <a:lstStyle/>
                    <a:p>
                      <a:endParaRPr lang="es-EC"/>
                    </a:p>
                  </a:txBody>
                  <a:tcPr/>
                </a:tc>
                <a:tc gridSpan="2">
                  <a:txBody>
                    <a:bodyPr/>
                    <a:lstStyle/>
                    <a:p>
                      <a:pPr>
                        <a:lnSpc>
                          <a:spcPct val="95000"/>
                        </a:lnSpc>
                        <a:spcAft>
                          <a:spcPts val="0"/>
                        </a:spcAft>
                      </a:pPr>
                      <a:r>
                        <a:rPr lang="es-EC" sz="1100">
                          <a:effectLst/>
                        </a:rPr>
                        <a:t>2</a:t>
                      </a:r>
                      <a:endParaRPr lang="es-EC" sz="1100">
                        <a:effectLst/>
                        <a:latin typeface="Arial" panose="020B0604020202020204" pitchFamily="34" charset="0"/>
                        <a:ea typeface="Arial" panose="020B0604020202020204" pitchFamily="34" charset="0"/>
                      </a:endParaRPr>
                    </a:p>
                  </a:txBody>
                  <a:tcPr marL="68580" marR="68580" marT="0" marB="0"/>
                </a:tc>
                <a:tc hMerge="1">
                  <a:txBody>
                    <a:bodyPr/>
                    <a:lstStyle/>
                    <a:p>
                      <a:endParaRPr lang="es-EC"/>
                    </a:p>
                  </a:txBody>
                  <a:tcPr/>
                </a:tc>
                <a:tc gridSpan="2">
                  <a:txBody>
                    <a:bodyPr/>
                    <a:lstStyle/>
                    <a:p>
                      <a:pPr>
                        <a:lnSpc>
                          <a:spcPct val="95000"/>
                        </a:lnSpc>
                        <a:spcAft>
                          <a:spcPts val="0"/>
                        </a:spcAft>
                      </a:pPr>
                      <a:r>
                        <a:rPr lang="es-EC" sz="1100">
                          <a:effectLst/>
                        </a:rPr>
                        <a:t>3</a:t>
                      </a:r>
                      <a:endParaRPr lang="es-EC" sz="1100">
                        <a:effectLst/>
                        <a:latin typeface="Arial" panose="020B0604020202020204" pitchFamily="34" charset="0"/>
                        <a:ea typeface="Arial" panose="020B0604020202020204" pitchFamily="34" charset="0"/>
                      </a:endParaRPr>
                    </a:p>
                  </a:txBody>
                  <a:tcPr marL="68580" marR="68580" marT="0" marB="0"/>
                </a:tc>
                <a:tc hMerge="1">
                  <a:txBody>
                    <a:bodyPr/>
                    <a:lstStyle/>
                    <a:p>
                      <a:endParaRPr lang="es-EC"/>
                    </a:p>
                  </a:txBody>
                  <a:tcPr/>
                </a:tc>
                <a:tc gridSpan="2">
                  <a:txBody>
                    <a:bodyPr/>
                    <a:lstStyle/>
                    <a:p>
                      <a:pPr>
                        <a:lnSpc>
                          <a:spcPct val="95000"/>
                        </a:lnSpc>
                        <a:spcAft>
                          <a:spcPts val="0"/>
                        </a:spcAft>
                      </a:pPr>
                      <a:r>
                        <a:rPr lang="es-EC" sz="1100">
                          <a:effectLst/>
                        </a:rPr>
                        <a:t>4</a:t>
                      </a:r>
                      <a:endParaRPr lang="es-EC" sz="1100">
                        <a:effectLst/>
                        <a:latin typeface="Arial" panose="020B0604020202020204" pitchFamily="34" charset="0"/>
                        <a:ea typeface="Arial" panose="020B0604020202020204" pitchFamily="34" charset="0"/>
                      </a:endParaRPr>
                    </a:p>
                  </a:txBody>
                  <a:tcPr marL="68580" marR="68580" marT="0" marB="0"/>
                </a:tc>
                <a:tc hMerge="1">
                  <a:txBody>
                    <a:bodyPr/>
                    <a:lstStyle/>
                    <a:p>
                      <a:endParaRPr lang="es-EC"/>
                    </a:p>
                  </a:txBody>
                  <a:tcPr/>
                </a:tc>
                <a:tc gridSpan="2">
                  <a:txBody>
                    <a:bodyPr/>
                    <a:lstStyle/>
                    <a:p>
                      <a:pPr>
                        <a:lnSpc>
                          <a:spcPct val="95000"/>
                        </a:lnSpc>
                        <a:spcAft>
                          <a:spcPts val="0"/>
                        </a:spcAft>
                      </a:pPr>
                      <a:r>
                        <a:rPr lang="es-EC" sz="1100">
                          <a:effectLst/>
                        </a:rPr>
                        <a:t>5</a:t>
                      </a:r>
                      <a:endParaRPr lang="es-EC" sz="1100">
                        <a:effectLst/>
                        <a:latin typeface="Arial" panose="020B0604020202020204" pitchFamily="34" charset="0"/>
                        <a:ea typeface="Arial" panose="020B0604020202020204" pitchFamily="34" charset="0"/>
                      </a:endParaRPr>
                    </a:p>
                  </a:txBody>
                  <a:tcPr marL="68580" marR="68580" marT="0" marB="0"/>
                </a:tc>
                <a:tc hMerge="1">
                  <a:txBody>
                    <a:bodyPr/>
                    <a:lstStyle/>
                    <a:p>
                      <a:endParaRPr lang="es-EC"/>
                    </a:p>
                  </a:txBody>
                  <a:tcPr/>
                </a:tc>
              </a:tr>
              <a:tr h="354595">
                <a:tc vMerge="1">
                  <a:txBody>
                    <a:bodyPr/>
                    <a:lstStyle/>
                    <a:p>
                      <a:endParaRPr lang="es-EC"/>
                    </a:p>
                  </a:txBody>
                  <a:tcPr/>
                </a:tc>
                <a:tc>
                  <a:txBody>
                    <a:bodyPr/>
                    <a:lstStyle/>
                    <a:p>
                      <a:pPr>
                        <a:lnSpc>
                          <a:spcPct val="95000"/>
                        </a:lnSpc>
                        <a:spcAft>
                          <a:spcPts val="0"/>
                        </a:spcAft>
                      </a:pPr>
                      <a:r>
                        <a:rPr lang="es-EC" sz="1100" dirty="0">
                          <a:effectLst/>
                        </a:rPr>
                        <a:t>n</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n</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n</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n</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n</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a:t>
                      </a:r>
                      <a:endParaRPr lang="es-EC" sz="1100">
                        <a:effectLst/>
                        <a:latin typeface="Arial" panose="020B0604020202020204" pitchFamily="34" charset="0"/>
                        <a:ea typeface="Arial" panose="020B0604020202020204" pitchFamily="34" charset="0"/>
                      </a:endParaRPr>
                    </a:p>
                  </a:txBody>
                  <a:tcPr marL="68580" marR="68580" marT="0" marB="0"/>
                </a:tc>
              </a:tr>
              <a:tr h="354595">
                <a:tc>
                  <a:txBody>
                    <a:bodyPr/>
                    <a:lstStyle/>
                    <a:p>
                      <a:pPr>
                        <a:lnSpc>
                          <a:spcPct val="95000"/>
                        </a:lnSpc>
                        <a:spcAft>
                          <a:spcPts val="0"/>
                        </a:spcAft>
                      </a:pPr>
                      <a:r>
                        <a:rPr lang="es-EC" sz="1200" b="1" dirty="0">
                          <a:effectLst/>
                        </a:rPr>
                        <a:t>Cuello</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0%</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4</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20%</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6</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30%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5</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25%</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5</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25%</a:t>
                      </a:r>
                      <a:endParaRPr lang="es-EC" sz="1100">
                        <a:effectLst/>
                        <a:latin typeface="Arial" panose="020B0604020202020204" pitchFamily="34" charset="0"/>
                        <a:ea typeface="Arial" panose="020B0604020202020204" pitchFamily="34" charset="0"/>
                      </a:endParaRPr>
                    </a:p>
                  </a:txBody>
                  <a:tcPr marL="68580" marR="68580" marT="0" marB="0"/>
                </a:tc>
              </a:tr>
              <a:tr h="354595">
                <a:tc>
                  <a:txBody>
                    <a:bodyPr/>
                    <a:lstStyle/>
                    <a:p>
                      <a:pPr>
                        <a:lnSpc>
                          <a:spcPct val="95000"/>
                        </a:lnSpc>
                        <a:spcAft>
                          <a:spcPts val="0"/>
                        </a:spcAft>
                      </a:pPr>
                      <a:r>
                        <a:rPr lang="es-EC" sz="1200" b="1" dirty="0">
                          <a:effectLst/>
                        </a:rPr>
                        <a:t>Hombro</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7</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35%</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10</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50%</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2</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10%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1</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5%</a:t>
                      </a:r>
                      <a:endParaRPr lang="es-EC" sz="1100">
                        <a:effectLst/>
                        <a:latin typeface="Arial" panose="020B0604020202020204" pitchFamily="34" charset="0"/>
                        <a:ea typeface="Arial" panose="020B0604020202020204" pitchFamily="34" charset="0"/>
                      </a:endParaRPr>
                    </a:p>
                  </a:txBody>
                  <a:tcPr marL="68580" marR="68580" marT="0" marB="0"/>
                </a:tc>
              </a:tr>
              <a:tr h="354595">
                <a:tc>
                  <a:txBody>
                    <a:bodyPr/>
                    <a:lstStyle/>
                    <a:p>
                      <a:pPr>
                        <a:lnSpc>
                          <a:spcPct val="95000"/>
                        </a:lnSpc>
                        <a:spcAft>
                          <a:spcPts val="0"/>
                        </a:spcAft>
                      </a:pPr>
                      <a:r>
                        <a:rPr lang="es-EC" sz="1200" b="1" dirty="0">
                          <a:effectLst/>
                        </a:rPr>
                        <a:t>Dorsal o lumbar</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15</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75%</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3</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15%</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2</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10%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 </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r>
              <a:tr h="658760">
                <a:tc>
                  <a:txBody>
                    <a:bodyPr/>
                    <a:lstStyle/>
                    <a:p>
                      <a:pPr>
                        <a:lnSpc>
                          <a:spcPct val="95000"/>
                        </a:lnSpc>
                        <a:spcAft>
                          <a:spcPts val="0"/>
                        </a:spcAft>
                      </a:pPr>
                      <a:r>
                        <a:rPr lang="es-EC" sz="1200" b="1" dirty="0">
                          <a:effectLst/>
                        </a:rPr>
                        <a:t>Codo o antebrazo</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5</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50%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5</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50%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0</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0%</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r>
              <a:tr h="354595">
                <a:tc>
                  <a:txBody>
                    <a:bodyPr/>
                    <a:lstStyle/>
                    <a:p>
                      <a:pPr>
                        <a:lnSpc>
                          <a:spcPct val="95000"/>
                        </a:lnSpc>
                        <a:spcAft>
                          <a:spcPts val="0"/>
                        </a:spcAft>
                      </a:pPr>
                      <a:r>
                        <a:rPr lang="es-EC" sz="1200" b="1" dirty="0">
                          <a:effectLst/>
                        </a:rPr>
                        <a:t>Muñeca o mano</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18</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90%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2</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10%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a:effectLst/>
                        </a:rPr>
                        <a:t>0</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0%</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0</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100" dirty="0">
                          <a:effectLst/>
                        </a:rPr>
                        <a:t>0%</a:t>
                      </a:r>
                      <a:endParaRPr lang="es-EC" sz="1100" dirty="0">
                        <a:effectLst/>
                        <a:latin typeface="Arial" panose="020B0604020202020204" pitchFamily="34" charset="0"/>
                        <a:ea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269304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chemeClr val="accent2">
                    <a:lumMod val="75000"/>
                  </a:schemeClr>
                </a:solidFill>
              </a:rPr>
              <a:t>DISCUSION</a:t>
            </a:r>
            <a:endParaRPr lang="es-EC" dirty="0">
              <a:solidFill>
                <a:schemeClr val="accent2">
                  <a:lumMod val="75000"/>
                </a:schemeClr>
              </a:solidFill>
            </a:endParaRPr>
          </a:p>
        </p:txBody>
      </p:sp>
      <p:sp>
        <p:nvSpPr>
          <p:cNvPr id="3" name="Marcador de contenido 2"/>
          <p:cNvSpPr>
            <a:spLocks noGrp="1"/>
          </p:cNvSpPr>
          <p:nvPr>
            <p:ph idx="1"/>
          </p:nvPr>
        </p:nvSpPr>
        <p:spPr/>
        <p:txBody>
          <a:bodyPr/>
          <a:lstStyle/>
          <a:p>
            <a:endParaRPr lang="es-MX" dirty="0" smtClean="0"/>
          </a:p>
          <a:p>
            <a:endParaRPr lang="es-MX" dirty="0"/>
          </a:p>
          <a:p>
            <a:endParaRPr lang="es-MX" dirty="0" smtClean="0"/>
          </a:p>
          <a:p>
            <a:endParaRPr lang="es-EC" dirty="0"/>
          </a:p>
        </p:txBody>
      </p:sp>
      <p:sp>
        <p:nvSpPr>
          <p:cNvPr id="4" name="Marcador de pie de página 3"/>
          <p:cNvSpPr>
            <a:spLocks noGrp="1"/>
          </p:cNvSpPr>
          <p:nvPr>
            <p:ph type="ftr" sz="quarter" idx="11"/>
          </p:nvPr>
        </p:nvSpPr>
        <p:spPr/>
        <p:txBody>
          <a:bodyPr/>
          <a:lstStyle/>
          <a:p>
            <a:endParaRPr lang="es-EC"/>
          </a:p>
        </p:txBody>
      </p:sp>
      <p:sp>
        <p:nvSpPr>
          <p:cNvPr id="5" name="Marcador de pie de página 5"/>
          <p:cNvSpPr txBox="1">
            <a:spLocks/>
          </p:cNvSpPr>
          <p:nvPr/>
        </p:nvSpPr>
        <p:spPr>
          <a:xfrm>
            <a:off x="677334" y="89136"/>
            <a:ext cx="8207874" cy="365125"/>
          </a:xfrm>
          <a:prstGeom prst="rect">
            <a:avLst/>
          </a:prstGeom>
        </p:spPr>
        <p:txBody>
          <a:bodyPr vert="horz" lIns="91440" tIns="45720" rIns="91440" bIns="45720" rtlCol="0" anchor="ctr"/>
          <a:lstStyle>
            <a:defPPr>
              <a:defRPr lang="es-EC"/>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i="1" dirty="0"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i="1" dirty="0">
              <a:solidFill>
                <a:schemeClr val="accent2">
                  <a:lumMod val="75000"/>
                </a:schemeClr>
              </a:solidFill>
            </a:endParaRPr>
          </a:p>
        </p:txBody>
      </p:sp>
      <p:graphicFrame>
        <p:nvGraphicFramePr>
          <p:cNvPr id="9" name="Diagrama 8"/>
          <p:cNvGraphicFramePr/>
          <p:nvPr>
            <p:extLst>
              <p:ext uri="{D42A27DB-BD31-4B8C-83A1-F6EECF244321}">
                <p14:modId xmlns:p14="http://schemas.microsoft.com/office/powerpoint/2010/main" val="1853884650"/>
              </p:ext>
            </p:extLst>
          </p:nvPr>
        </p:nvGraphicFramePr>
        <p:xfrm>
          <a:off x="911668" y="1270001"/>
          <a:ext cx="8128000" cy="44665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4987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chemeClr val="accent2">
                    <a:lumMod val="75000"/>
                  </a:schemeClr>
                </a:solidFill>
              </a:rPr>
              <a:t>DISCUSION</a:t>
            </a:r>
            <a:endParaRPr lang="es-EC" dirty="0"/>
          </a:p>
        </p:txBody>
      </p:sp>
      <p:sp>
        <p:nvSpPr>
          <p:cNvPr id="3" name="Marcador de contenido 2"/>
          <p:cNvSpPr>
            <a:spLocks noGrp="1"/>
          </p:cNvSpPr>
          <p:nvPr>
            <p:ph idx="1"/>
          </p:nvPr>
        </p:nvSpPr>
        <p:spPr/>
        <p:txBody>
          <a:bodyPr/>
          <a:lstStyle/>
          <a:p>
            <a:pPr marL="0" indent="0">
              <a:buNone/>
            </a:pPr>
            <a:r>
              <a:rPr lang="es-EC" dirty="0"/>
              <a:t>S</a:t>
            </a:r>
            <a:r>
              <a:rPr lang="es-EC" dirty="0" smtClean="0"/>
              <a:t>e </a:t>
            </a:r>
            <a:r>
              <a:rPr lang="es-EC" dirty="0"/>
              <a:t>encontraron molestias en el cuello en el 100</a:t>
            </a:r>
            <a:r>
              <a:rPr lang="es-EC" dirty="0" smtClean="0"/>
              <a:t>%</a:t>
            </a:r>
          </a:p>
          <a:p>
            <a:r>
              <a:rPr lang="es-EC" dirty="0" smtClean="0"/>
              <a:t>El  </a:t>
            </a:r>
            <a:r>
              <a:rPr lang="es-EC" dirty="0"/>
              <a:t>25% tienen una intensidad de 5 en una escala de 1 a </a:t>
            </a:r>
            <a:r>
              <a:rPr lang="es-EC" dirty="0" smtClean="0"/>
              <a:t>5</a:t>
            </a:r>
          </a:p>
          <a:p>
            <a:r>
              <a:rPr lang="es-EC" dirty="0"/>
              <a:t>E</a:t>
            </a:r>
            <a:r>
              <a:rPr lang="es-EC" dirty="0" smtClean="0"/>
              <a:t>l </a:t>
            </a:r>
            <a:r>
              <a:rPr lang="es-EC" dirty="0"/>
              <a:t>100% también registró molestias en los hombros con </a:t>
            </a:r>
            <a:r>
              <a:rPr lang="es-EC" dirty="0" smtClean="0"/>
              <a:t>una intensidad </a:t>
            </a:r>
            <a:r>
              <a:rPr lang="es-EC" dirty="0"/>
              <a:t>en 4 sobre una escala de 5 puntos. </a:t>
            </a:r>
            <a:endParaRPr lang="es-EC" dirty="0"/>
          </a:p>
        </p:txBody>
      </p:sp>
      <p:sp>
        <p:nvSpPr>
          <p:cNvPr id="4" name="Marcador de pie de página 3"/>
          <p:cNvSpPr>
            <a:spLocks noGrp="1"/>
          </p:cNvSpPr>
          <p:nvPr>
            <p:ph type="ftr" sz="quarter" idx="11"/>
          </p:nvPr>
        </p:nvSpPr>
        <p:spPr/>
        <p:txBody>
          <a:bodyPr/>
          <a:lstStyle/>
          <a:p>
            <a:endParaRPr lang="es-EC"/>
          </a:p>
        </p:txBody>
      </p:sp>
      <p:sp>
        <p:nvSpPr>
          <p:cNvPr id="6" name="Rectángulo 5"/>
          <p:cNvSpPr/>
          <p:nvPr/>
        </p:nvSpPr>
        <p:spPr>
          <a:xfrm>
            <a:off x="534838" y="133190"/>
            <a:ext cx="8358996" cy="246221"/>
          </a:xfrm>
          <a:prstGeom prst="rect">
            <a:avLst/>
          </a:prstGeom>
        </p:spPr>
        <p:txBody>
          <a:bodyPr wrap="square">
            <a:spAutoFit/>
          </a:bodyPr>
          <a:lstStyle/>
          <a:p>
            <a:r>
              <a:rPr lang="es-MX" sz="1000" i="1" dirty="0"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sz="1000" i="1" dirty="0">
              <a:solidFill>
                <a:schemeClr val="accent2">
                  <a:lumMod val="75000"/>
                </a:schemeClr>
              </a:solidFill>
            </a:endParaRPr>
          </a:p>
        </p:txBody>
      </p:sp>
      <p:sp>
        <p:nvSpPr>
          <p:cNvPr id="7" name="CuadroTexto 6"/>
          <p:cNvSpPr txBox="1"/>
          <p:nvPr/>
        </p:nvSpPr>
        <p:spPr>
          <a:xfrm>
            <a:off x="1503536" y="4007933"/>
            <a:ext cx="6944264" cy="1200329"/>
          </a:xfrm>
          <a:prstGeom prst="rect">
            <a:avLst/>
          </a:prstGeom>
          <a:noFill/>
          <a:ln w="19050">
            <a:solidFill>
              <a:schemeClr val="accent4">
                <a:lumMod val="75000"/>
              </a:schemeClr>
            </a:solidFill>
          </a:ln>
          <a:scene3d>
            <a:camera prst="orthographicFront"/>
            <a:lightRig rig="threePt" dir="t"/>
          </a:scene3d>
          <a:sp3d>
            <a:bevelT w="165100" prst="coolSlant"/>
          </a:sp3d>
        </p:spPr>
        <p:txBody>
          <a:bodyPr wrap="square" rtlCol="0">
            <a:spAutoFit/>
          </a:bodyPr>
          <a:lstStyle/>
          <a:p>
            <a:pPr algn="just"/>
            <a:r>
              <a:rPr lang="es-EC" i="1" dirty="0" smtClean="0">
                <a:solidFill>
                  <a:schemeClr val="accent1">
                    <a:lumMod val="75000"/>
                  </a:schemeClr>
                </a:solidFill>
              </a:rPr>
              <a:t>La </a:t>
            </a:r>
            <a:r>
              <a:rPr lang="es-EC" i="1" dirty="0">
                <a:solidFill>
                  <a:schemeClr val="accent1">
                    <a:lumMod val="75000"/>
                  </a:schemeClr>
                </a:solidFill>
              </a:rPr>
              <a:t>población estudiada se encuentra en situación de riesgo por manejo manual de pacientes críticos, con afectación ostemusculoesqueléticos a cuello y hombros, y con menor intensidad en columna dorsal y codos/antebrazos</a:t>
            </a:r>
            <a:endParaRPr lang="es-EC" i="1" dirty="0">
              <a:solidFill>
                <a:schemeClr val="accent1">
                  <a:lumMod val="75000"/>
                </a:schemeClr>
              </a:solidFill>
            </a:endParaRPr>
          </a:p>
        </p:txBody>
      </p:sp>
    </p:spTree>
    <p:extLst>
      <p:ext uri="{BB962C8B-B14F-4D97-AF65-F5344CB8AC3E}">
        <p14:creationId xmlns:p14="http://schemas.microsoft.com/office/powerpoint/2010/main" val="42167144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1"/>
            <a:ext cx="8596668" cy="641230"/>
          </a:xfrm>
        </p:spPr>
        <p:txBody>
          <a:bodyPr/>
          <a:lstStyle/>
          <a:p>
            <a:r>
              <a:rPr lang="es-MX" dirty="0">
                <a:solidFill>
                  <a:schemeClr val="accent2">
                    <a:lumMod val="75000"/>
                  </a:schemeClr>
                </a:solidFill>
              </a:rPr>
              <a:t>DISCUSION</a:t>
            </a:r>
            <a:endParaRPr lang="es-EC"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158864236"/>
              </p:ext>
            </p:extLst>
          </p:nvPr>
        </p:nvGraphicFramePr>
        <p:xfrm>
          <a:off x="677863" y="1380226"/>
          <a:ext cx="8596312" cy="466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pie de página 3"/>
          <p:cNvSpPr>
            <a:spLocks noGrp="1"/>
          </p:cNvSpPr>
          <p:nvPr>
            <p:ph type="ftr" sz="quarter" idx="11"/>
          </p:nvPr>
        </p:nvSpPr>
        <p:spPr/>
        <p:txBody>
          <a:bodyPr/>
          <a:lstStyle/>
          <a:p>
            <a:endParaRPr lang="es-EC"/>
          </a:p>
        </p:txBody>
      </p:sp>
      <p:sp>
        <p:nvSpPr>
          <p:cNvPr id="5" name="Rectángulo 4"/>
          <p:cNvSpPr/>
          <p:nvPr/>
        </p:nvSpPr>
        <p:spPr>
          <a:xfrm>
            <a:off x="534838" y="133190"/>
            <a:ext cx="8358996" cy="246221"/>
          </a:xfrm>
          <a:prstGeom prst="rect">
            <a:avLst/>
          </a:prstGeom>
        </p:spPr>
        <p:txBody>
          <a:bodyPr wrap="square">
            <a:spAutoFit/>
          </a:bodyPr>
          <a:lstStyle/>
          <a:p>
            <a:r>
              <a:rPr lang="es-MX" sz="1000" i="1" dirty="0"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sz="1000" i="1" dirty="0">
              <a:solidFill>
                <a:schemeClr val="accent2">
                  <a:lumMod val="75000"/>
                </a:schemeClr>
              </a:solidFill>
            </a:endParaRPr>
          </a:p>
        </p:txBody>
      </p:sp>
    </p:spTree>
    <p:extLst>
      <p:ext uri="{BB962C8B-B14F-4D97-AF65-F5344CB8AC3E}">
        <p14:creationId xmlns:p14="http://schemas.microsoft.com/office/powerpoint/2010/main" val="3894259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701615"/>
          </a:xfrm>
        </p:spPr>
        <p:txBody>
          <a:bodyPr/>
          <a:lstStyle/>
          <a:p>
            <a:r>
              <a:rPr lang="es-MX" dirty="0" smtClean="0"/>
              <a:t>CONCLUSIONES</a:t>
            </a:r>
            <a:endParaRPr lang="es-EC" dirty="0"/>
          </a:p>
        </p:txBody>
      </p:sp>
      <p:sp>
        <p:nvSpPr>
          <p:cNvPr id="3" name="Marcador de contenido 2"/>
          <p:cNvSpPr>
            <a:spLocks noGrp="1"/>
          </p:cNvSpPr>
          <p:nvPr>
            <p:ph idx="1"/>
          </p:nvPr>
        </p:nvSpPr>
        <p:spPr>
          <a:xfrm>
            <a:off x="608322" y="1541404"/>
            <a:ext cx="9441452" cy="4945660"/>
          </a:xfrm>
        </p:spPr>
        <p:txBody>
          <a:bodyPr>
            <a:normAutofit lnSpcReduction="10000"/>
          </a:bodyPr>
          <a:lstStyle/>
          <a:p>
            <a:r>
              <a:rPr lang="es-EC" dirty="0"/>
              <a:t>L</a:t>
            </a:r>
            <a:r>
              <a:rPr lang="es-EC" dirty="0" smtClean="0"/>
              <a:t>a </a:t>
            </a:r>
            <a:r>
              <a:rPr lang="es-EC" dirty="0"/>
              <a:t>población de personal de enfermería que maneja pacientes críticos, está actualmente en una alta exposición a riesgos ergonómicos</a:t>
            </a:r>
            <a:r>
              <a:rPr lang="es-EC" dirty="0" smtClean="0"/>
              <a:t>.</a:t>
            </a:r>
          </a:p>
          <a:p>
            <a:r>
              <a:rPr lang="es-EC" dirty="0" smtClean="0"/>
              <a:t>Las </a:t>
            </a:r>
            <a:r>
              <a:rPr lang="es-EC" dirty="0"/>
              <a:t>condiciones que enfrenta este personal en las unidades de cuidado intensivo son muy diferentes a las de hace dos años. La pandemia COVID-19 ha hecho necesario modificar los protocolos y procedimientos médicos para manejo de los pacientes, y la sobredemanda de servicios ha aumentado la proporción de pacientes-enfermeros/as, elevando el riesgo por manejo manual de los mismos. </a:t>
            </a:r>
          </a:p>
          <a:p>
            <a:r>
              <a:rPr lang="es-EC" dirty="0"/>
              <a:t>Los riesgos se concentran principalmente en el área del cuello y los hombros, donde se tiene los niveles de molestia más intensos. No obstante, como se observó en la literatura, los largos turnos y la fatiga se suman al manejo manual de pacientes, elevando el riesgo. </a:t>
            </a:r>
          </a:p>
          <a:p>
            <a:r>
              <a:rPr lang="es-EC" dirty="0"/>
              <a:t>Siendo una situación poco estudiada en el actual contexto de la pandemia, se recomienda la realización de estudios que defiendan la implementación de medidas urgentes para apoyar la labor de los enfermeros de las unidades de cuidados intensivos, sea con diversos y mejores equipos o implementos, y con el cambio de protocolos y procedimientos para el manejo manual de pacientes. En estos estudios se sugiere aplicar el método MAPO que evalúa directamente el riesgo por movilización de pacientes.</a:t>
            </a:r>
          </a:p>
          <a:p>
            <a:endParaRPr lang="es-EC" dirty="0"/>
          </a:p>
        </p:txBody>
      </p:sp>
      <p:sp>
        <p:nvSpPr>
          <p:cNvPr id="4" name="Marcador de pie de página 3"/>
          <p:cNvSpPr>
            <a:spLocks noGrp="1"/>
          </p:cNvSpPr>
          <p:nvPr>
            <p:ph type="ftr" sz="quarter" idx="11"/>
          </p:nvPr>
        </p:nvSpPr>
        <p:spPr/>
        <p:txBody>
          <a:bodyPr/>
          <a:lstStyle/>
          <a:p>
            <a:endParaRPr lang="es-EC"/>
          </a:p>
        </p:txBody>
      </p:sp>
      <p:sp>
        <p:nvSpPr>
          <p:cNvPr id="5" name="Rectángulo 4"/>
          <p:cNvSpPr/>
          <p:nvPr/>
        </p:nvSpPr>
        <p:spPr>
          <a:xfrm>
            <a:off x="534838" y="133190"/>
            <a:ext cx="8358996" cy="246221"/>
          </a:xfrm>
          <a:prstGeom prst="rect">
            <a:avLst/>
          </a:prstGeom>
        </p:spPr>
        <p:txBody>
          <a:bodyPr wrap="square">
            <a:spAutoFit/>
          </a:bodyPr>
          <a:lstStyle/>
          <a:p>
            <a:r>
              <a:rPr lang="es-MX" sz="1000" i="1" dirty="0"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sz="1000" i="1" dirty="0">
              <a:solidFill>
                <a:schemeClr val="accent2">
                  <a:lumMod val="75000"/>
                </a:schemeClr>
              </a:solidFill>
            </a:endParaRPr>
          </a:p>
        </p:txBody>
      </p:sp>
    </p:spTree>
    <p:extLst>
      <p:ext uri="{BB962C8B-B14F-4D97-AF65-F5344CB8AC3E}">
        <p14:creationId xmlns:p14="http://schemas.microsoft.com/office/powerpoint/2010/main" val="2808635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2384875"/>
            <a:ext cx="8596668" cy="3880773"/>
          </a:xfrm>
        </p:spPr>
        <p:txBody>
          <a:bodyPr>
            <a:normAutofit/>
          </a:bodyPr>
          <a:lstStyle/>
          <a:p>
            <a:pPr marL="0" indent="0" algn="ctr">
              <a:buNone/>
            </a:pPr>
            <a:r>
              <a:rPr lang="es-MX" sz="13800" dirty="0" smtClean="0">
                <a:solidFill>
                  <a:schemeClr val="accent1">
                    <a:lumMod val="75000"/>
                  </a:schemeClr>
                </a:solidFill>
                <a:latin typeface="Bradley Hand ITC" panose="03070402050302030203" pitchFamily="66" charset="0"/>
              </a:rPr>
              <a:t>GRACIAS</a:t>
            </a:r>
            <a:endParaRPr lang="es-EC" sz="13800" dirty="0">
              <a:solidFill>
                <a:schemeClr val="accent1">
                  <a:lumMod val="75000"/>
                </a:schemeClr>
              </a:solidFill>
              <a:latin typeface="Bradley Hand ITC" panose="03070402050302030203" pitchFamily="66" charset="0"/>
            </a:endParaRPr>
          </a:p>
        </p:txBody>
      </p:sp>
      <p:sp>
        <p:nvSpPr>
          <p:cNvPr id="5" name="Rectángulo 4"/>
          <p:cNvSpPr/>
          <p:nvPr/>
        </p:nvSpPr>
        <p:spPr>
          <a:xfrm>
            <a:off x="534838" y="133190"/>
            <a:ext cx="8358996" cy="246221"/>
          </a:xfrm>
          <a:prstGeom prst="rect">
            <a:avLst/>
          </a:prstGeom>
        </p:spPr>
        <p:txBody>
          <a:bodyPr wrap="square">
            <a:spAutoFit/>
          </a:bodyPr>
          <a:lstStyle/>
          <a:p>
            <a:r>
              <a:rPr lang="es-MX" sz="1000" i="1" dirty="0"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sz="1000" i="1" dirty="0">
              <a:solidFill>
                <a:schemeClr val="accent2">
                  <a:lumMod val="75000"/>
                </a:schemeClr>
              </a:solidFill>
            </a:endParaRPr>
          </a:p>
        </p:txBody>
      </p:sp>
    </p:spTree>
    <p:extLst>
      <p:ext uri="{BB962C8B-B14F-4D97-AF65-F5344CB8AC3E}">
        <p14:creationId xmlns:p14="http://schemas.microsoft.com/office/powerpoint/2010/main" val="3943031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507" y="600973"/>
            <a:ext cx="8596668" cy="692989"/>
          </a:xfrm>
        </p:spPr>
        <p:txBody>
          <a:bodyPr/>
          <a:lstStyle/>
          <a:p>
            <a:r>
              <a:rPr lang="es-MX" dirty="0" smtClean="0">
                <a:ln w="0"/>
                <a:solidFill>
                  <a:schemeClr val="accent2">
                    <a:lumMod val="75000"/>
                  </a:schemeClr>
                </a:solidFill>
                <a:effectLst>
                  <a:outerShdw blurRad="38100" dist="25400" dir="5400000" algn="ctr" rotWithShape="0">
                    <a:srgbClr val="6E747A">
                      <a:alpha val="43000"/>
                    </a:srgbClr>
                  </a:outerShdw>
                </a:effectLst>
              </a:rPr>
              <a:t>INTRODUCCION</a:t>
            </a:r>
            <a:endParaRPr lang="es-EC" dirty="0">
              <a:solidFill>
                <a:schemeClr val="accent2">
                  <a:lumMod val="75000"/>
                </a:schemeClr>
              </a:solidFill>
            </a:endParaRPr>
          </a:p>
        </p:txBody>
      </p:sp>
      <p:graphicFrame>
        <p:nvGraphicFramePr>
          <p:cNvPr id="7" name="Marcador de contenido 6"/>
          <p:cNvGraphicFramePr>
            <a:graphicFrameLocks noGrp="1"/>
          </p:cNvGraphicFramePr>
          <p:nvPr>
            <p:ph idx="1"/>
            <p:extLst>
              <p:ext uri="{D42A27DB-BD31-4B8C-83A1-F6EECF244321}">
                <p14:modId xmlns:p14="http://schemas.microsoft.com/office/powerpoint/2010/main" val="1232237310"/>
              </p:ext>
            </p:extLst>
          </p:nvPr>
        </p:nvGraphicFramePr>
        <p:xfrm>
          <a:off x="677863" y="1431925"/>
          <a:ext cx="8596312" cy="444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Marcador de pie de página 5"/>
          <p:cNvSpPr>
            <a:spLocks noGrp="1"/>
          </p:cNvSpPr>
          <p:nvPr>
            <p:ph type="ftr" sz="quarter" idx="11"/>
          </p:nvPr>
        </p:nvSpPr>
        <p:spPr>
          <a:xfrm>
            <a:off x="677334" y="89136"/>
            <a:ext cx="8207874" cy="365125"/>
          </a:xfrm>
        </p:spPr>
        <p:txBody>
          <a:bodyPr/>
          <a:lstStyle/>
          <a:p>
            <a:r>
              <a:rPr lang="es-MX" i="1" dirty="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i="1" dirty="0">
              <a:solidFill>
                <a:schemeClr val="accent2">
                  <a:lumMod val="75000"/>
                </a:schemeClr>
              </a:solidFill>
            </a:endParaRPr>
          </a:p>
        </p:txBody>
      </p:sp>
    </p:spTree>
    <p:extLst>
      <p:ext uri="{BB962C8B-B14F-4D97-AF65-F5344CB8AC3E}">
        <p14:creationId xmlns:p14="http://schemas.microsoft.com/office/powerpoint/2010/main" val="1251306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6949" y="600974"/>
            <a:ext cx="8596668" cy="831011"/>
          </a:xfrm>
        </p:spPr>
        <p:txBody>
          <a:bodyPr/>
          <a:lstStyle/>
          <a:p>
            <a:r>
              <a:rPr lang="es-MX" dirty="0">
                <a:ln w="0"/>
                <a:solidFill>
                  <a:schemeClr val="accent2">
                    <a:lumMod val="75000"/>
                  </a:schemeClr>
                </a:solidFill>
                <a:effectLst>
                  <a:outerShdw blurRad="38100" dist="25400" dir="5400000" algn="ctr" rotWithShape="0">
                    <a:srgbClr val="6E747A">
                      <a:alpha val="43000"/>
                    </a:srgbClr>
                  </a:outerShdw>
                </a:effectLst>
              </a:rPr>
              <a:t>INTRODUCCION</a:t>
            </a:r>
            <a:endParaRPr lang="es-EC" dirty="0">
              <a:solidFill>
                <a:schemeClr val="accent2">
                  <a:lumMod val="75000"/>
                </a:schemeClr>
              </a:solidFill>
            </a:endParaRP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3256838455"/>
              </p:ext>
            </p:extLst>
          </p:nvPr>
        </p:nvGraphicFramePr>
        <p:xfrm>
          <a:off x="677863" y="1431925"/>
          <a:ext cx="8596312" cy="4610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pie de página 3"/>
          <p:cNvSpPr>
            <a:spLocks noGrp="1"/>
          </p:cNvSpPr>
          <p:nvPr>
            <p:ph type="ftr" sz="quarter" idx="11"/>
          </p:nvPr>
        </p:nvSpPr>
        <p:spPr/>
        <p:txBody>
          <a:bodyPr/>
          <a:lstStyle/>
          <a:p>
            <a:r>
              <a:rPr lang="es-EC" dirty="0"/>
              <a:t>Herrera E, Infante A. Guías 2004 de organización y funcionamiento de unidades de pacientes críticos. Revista Chilena de medicina intensiva. 2004; 19(4): p. 209-223</a:t>
            </a:r>
          </a:p>
        </p:txBody>
      </p:sp>
      <p:sp>
        <p:nvSpPr>
          <p:cNvPr id="5" name="Marcador de pie de página 5"/>
          <p:cNvSpPr txBox="1">
            <a:spLocks/>
          </p:cNvSpPr>
          <p:nvPr/>
        </p:nvSpPr>
        <p:spPr>
          <a:xfrm>
            <a:off x="677334" y="115015"/>
            <a:ext cx="8207874" cy="365125"/>
          </a:xfrm>
          <a:prstGeom prst="rect">
            <a:avLst/>
          </a:prstGeom>
        </p:spPr>
        <p:txBody>
          <a:bodyPr vert="horz" lIns="91440" tIns="45720" rIns="91440" bIns="45720" rtlCol="0" anchor="ctr"/>
          <a:lstStyle>
            <a:defPPr>
              <a:defRPr lang="es-EC"/>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i="1" dirty="0"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i="1" dirty="0">
              <a:solidFill>
                <a:schemeClr val="accent2">
                  <a:lumMod val="75000"/>
                </a:schemeClr>
              </a:solidFill>
            </a:endParaRPr>
          </a:p>
        </p:txBody>
      </p:sp>
    </p:spTree>
    <p:extLst>
      <p:ext uri="{BB962C8B-B14F-4D97-AF65-F5344CB8AC3E}">
        <p14:creationId xmlns:p14="http://schemas.microsoft.com/office/powerpoint/2010/main" val="3375906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52732"/>
            <a:ext cx="8596668" cy="736121"/>
          </a:xfrm>
        </p:spPr>
        <p:txBody>
          <a:bodyPr/>
          <a:lstStyle/>
          <a:p>
            <a:r>
              <a:rPr lang="es-MX" dirty="0" smtClean="0">
                <a:solidFill>
                  <a:schemeClr val="accent2">
                    <a:lumMod val="75000"/>
                  </a:schemeClr>
                </a:solidFill>
              </a:rPr>
              <a:t>MATERIALES Y METODOS</a:t>
            </a:r>
            <a:endParaRPr lang="es-EC" dirty="0">
              <a:solidFill>
                <a:schemeClr val="accent2">
                  <a:lumMod val="75000"/>
                </a:schemeClr>
              </a:solidFill>
            </a:endParaRPr>
          </a:p>
        </p:txBody>
      </p:sp>
      <p:graphicFrame>
        <p:nvGraphicFramePr>
          <p:cNvPr id="10" name="Marcador de contenido 9"/>
          <p:cNvGraphicFramePr>
            <a:graphicFrameLocks noGrp="1"/>
          </p:cNvGraphicFramePr>
          <p:nvPr>
            <p:ph idx="1"/>
            <p:extLst>
              <p:ext uri="{D42A27DB-BD31-4B8C-83A1-F6EECF244321}">
                <p14:modId xmlns:p14="http://schemas.microsoft.com/office/powerpoint/2010/main" val="4174398674"/>
              </p:ext>
            </p:extLst>
          </p:nvPr>
        </p:nvGraphicFramePr>
        <p:xfrm>
          <a:off x="677863" y="1880558"/>
          <a:ext cx="8949216" cy="4161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pie de página 3"/>
          <p:cNvSpPr>
            <a:spLocks noGrp="1"/>
          </p:cNvSpPr>
          <p:nvPr>
            <p:ph type="ftr" sz="quarter" idx="11"/>
          </p:nvPr>
        </p:nvSpPr>
        <p:spPr/>
        <p:txBody>
          <a:bodyPr/>
          <a:lstStyle/>
          <a:p>
            <a:endParaRPr lang="es-EC"/>
          </a:p>
        </p:txBody>
      </p:sp>
      <p:sp>
        <p:nvSpPr>
          <p:cNvPr id="5" name="Marcador de pie de página 5"/>
          <p:cNvSpPr txBox="1">
            <a:spLocks/>
          </p:cNvSpPr>
          <p:nvPr/>
        </p:nvSpPr>
        <p:spPr>
          <a:xfrm>
            <a:off x="677334" y="115015"/>
            <a:ext cx="8207874" cy="365125"/>
          </a:xfrm>
          <a:prstGeom prst="rect">
            <a:avLst/>
          </a:prstGeom>
        </p:spPr>
        <p:txBody>
          <a:bodyPr vert="horz" lIns="91440" tIns="45720" rIns="91440" bIns="45720" rtlCol="0" anchor="ctr"/>
          <a:lstStyle>
            <a:defPPr>
              <a:defRPr lang="es-EC"/>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i="1" dirty="0"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i="1" dirty="0">
              <a:solidFill>
                <a:schemeClr val="accent2">
                  <a:lumMod val="75000"/>
                </a:schemeClr>
              </a:solidFill>
            </a:endParaRPr>
          </a:p>
        </p:txBody>
      </p:sp>
    </p:spTree>
    <p:extLst>
      <p:ext uri="{BB962C8B-B14F-4D97-AF65-F5344CB8AC3E}">
        <p14:creationId xmlns:p14="http://schemas.microsoft.com/office/powerpoint/2010/main" val="2443277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dirty="0" smtClean="0">
                <a:solidFill>
                  <a:schemeClr val="accent2">
                    <a:lumMod val="75000"/>
                  </a:schemeClr>
                </a:solidFill>
              </a:rPr>
              <a:t>RESULTADOS</a:t>
            </a:r>
            <a:endParaRPr lang="es-EC" dirty="0">
              <a:solidFill>
                <a:schemeClr val="accent2">
                  <a:lumMod val="75000"/>
                </a:schemeClr>
              </a:solidFill>
            </a:endParaRP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2682749447"/>
              </p:ext>
            </p:extLst>
          </p:nvPr>
        </p:nvGraphicFramePr>
        <p:xfrm>
          <a:off x="1278946" y="2365421"/>
          <a:ext cx="7004649" cy="2824146"/>
        </p:xfrm>
        <a:graphic>
          <a:graphicData uri="http://schemas.openxmlformats.org/drawingml/2006/table">
            <a:tbl>
              <a:tblPr firstRow="1" firstCol="1" bandRow="1">
                <a:tableStyleId>{5C22544A-7EE6-4342-B048-85BDC9FD1C3A}</a:tableStyleId>
              </a:tblPr>
              <a:tblGrid>
                <a:gridCol w="2168778"/>
                <a:gridCol w="1999538"/>
                <a:gridCol w="1554499"/>
                <a:gridCol w="1281834"/>
              </a:tblGrid>
              <a:tr h="740088">
                <a:tc>
                  <a:txBody>
                    <a:bodyPr/>
                    <a:lstStyle/>
                    <a:p>
                      <a:pPr>
                        <a:lnSpc>
                          <a:spcPct val="95000"/>
                        </a:lnSpc>
                        <a:spcAft>
                          <a:spcPts val="0"/>
                        </a:spcAft>
                      </a:pPr>
                      <a:r>
                        <a:rPr lang="es-EC" sz="900" dirty="0">
                          <a:effectLst/>
                          <a:latin typeface="Arial Black" panose="020B0A04020102020204" pitchFamily="34" charset="0"/>
                        </a:rPr>
                        <a:t> </a:t>
                      </a:r>
                      <a:endParaRPr lang="es-EC" sz="800" dirty="0">
                        <a:effectLst/>
                        <a:latin typeface="Arial Black" panose="020B0A04020102020204" pitchFamily="34" charset="0"/>
                      </a:endParaRPr>
                    </a:p>
                    <a:p>
                      <a:pPr>
                        <a:lnSpc>
                          <a:spcPct val="95000"/>
                        </a:lnSpc>
                        <a:spcAft>
                          <a:spcPts val="0"/>
                        </a:spcAft>
                      </a:pPr>
                      <a:r>
                        <a:rPr lang="es-EC" sz="1800" dirty="0">
                          <a:effectLst/>
                          <a:latin typeface="Arial Black" panose="020B0A04020102020204" pitchFamily="34" charset="0"/>
                        </a:rPr>
                        <a:t>Variable</a:t>
                      </a:r>
                      <a:endParaRPr lang="es-EC" sz="1600" dirty="0">
                        <a:effectLst/>
                        <a:latin typeface="Arial Black" panose="020B0A040201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900" dirty="0">
                          <a:effectLst/>
                        </a:rPr>
                        <a:t> </a:t>
                      </a:r>
                      <a:endParaRPr lang="es-EC" sz="8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900">
                          <a:effectLst/>
                        </a:rPr>
                        <a:t> </a:t>
                      </a:r>
                      <a:endParaRPr lang="es-EC" sz="800">
                        <a:effectLst/>
                      </a:endParaRPr>
                    </a:p>
                    <a:p>
                      <a:pPr>
                        <a:lnSpc>
                          <a:spcPct val="95000"/>
                        </a:lnSpc>
                        <a:spcAft>
                          <a:spcPts val="0"/>
                        </a:spcAft>
                      </a:pPr>
                      <a:r>
                        <a:rPr lang="es-EC" sz="900">
                          <a:effectLst/>
                        </a:rPr>
                        <a:t>n=20</a:t>
                      </a:r>
                      <a:endParaRPr lang="es-EC" sz="8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900">
                          <a:effectLst/>
                        </a:rPr>
                        <a:t> </a:t>
                      </a:r>
                      <a:endParaRPr lang="es-EC" sz="800">
                        <a:effectLst/>
                      </a:endParaRPr>
                    </a:p>
                    <a:p>
                      <a:pPr>
                        <a:lnSpc>
                          <a:spcPct val="95000"/>
                        </a:lnSpc>
                        <a:spcAft>
                          <a:spcPts val="0"/>
                        </a:spcAft>
                      </a:pPr>
                      <a:r>
                        <a:rPr lang="es-EC" sz="900">
                          <a:effectLst/>
                        </a:rPr>
                        <a:t>%</a:t>
                      </a:r>
                      <a:endParaRPr lang="es-EC" sz="800">
                        <a:effectLst/>
                        <a:latin typeface="Arial" panose="020B0604020202020204" pitchFamily="34" charset="0"/>
                        <a:ea typeface="Arial" panose="020B0604020202020204" pitchFamily="34" charset="0"/>
                      </a:endParaRPr>
                    </a:p>
                  </a:txBody>
                  <a:tcPr marL="68580" marR="68580" marT="0" marB="0"/>
                </a:tc>
              </a:tr>
              <a:tr h="347343">
                <a:tc rowSpan="2">
                  <a:txBody>
                    <a:bodyPr/>
                    <a:lstStyle/>
                    <a:p>
                      <a:pPr algn="ctr">
                        <a:lnSpc>
                          <a:spcPct val="95000"/>
                        </a:lnSpc>
                        <a:spcAft>
                          <a:spcPts val="0"/>
                        </a:spcAft>
                      </a:pPr>
                      <a:r>
                        <a:rPr lang="es-EC" sz="1600" dirty="0">
                          <a:effectLst/>
                          <a:latin typeface="Arial Black" panose="020B0A04020102020204" pitchFamily="34" charset="0"/>
                        </a:rPr>
                        <a:t> </a:t>
                      </a:r>
                      <a:endParaRPr lang="es-EC" sz="1400" dirty="0">
                        <a:effectLst/>
                        <a:latin typeface="Arial Black" panose="020B0A04020102020204" pitchFamily="34" charset="0"/>
                      </a:endParaRPr>
                    </a:p>
                    <a:p>
                      <a:pPr algn="ctr">
                        <a:lnSpc>
                          <a:spcPct val="95000"/>
                        </a:lnSpc>
                        <a:spcAft>
                          <a:spcPts val="0"/>
                        </a:spcAft>
                      </a:pPr>
                      <a:r>
                        <a:rPr lang="es-EC" sz="1600" dirty="0">
                          <a:effectLst/>
                          <a:latin typeface="Arial Black" panose="020B0A04020102020204" pitchFamily="34" charset="0"/>
                        </a:rPr>
                        <a:t>Género</a:t>
                      </a:r>
                      <a:endParaRPr lang="es-EC" sz="1400" dirty="0">
                        <a:effectLst/>
                        <a:latin typeface="Arial Black" panose="020B0A040201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dirty="0">
                          <a:effectLst/>
                        </a:rPr>
                        <a:t>Masculino</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gn="ctr">
                        <a:lnSpc>
                          <a:spcPct val="95000"/>
                        </a:lnSpc>
                        <a:spcAft>
                          <a:spcPts val="0"/>
                        </a:spcAft>
                      </a:pPr>
                      <a:r>
                        <a:rPr lang="es-EC" sz="1200">
                          <a:effectLst/>
                        </a:rPr>
                        <a:t>6</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a:effectLst/>
                        </a:rPr>
                        <a:t>30%</a:t>
                      </a:r>
                      <a:endParaRPr lang="es-EC" sz="1100">
                        <a:effectLst/>
                        <a:latin typeface="Arial" panose="020B0604020202020204" pitchFamily="34" charset="0"/>
                        <a:ea typeface="Arial" panose="020B0604020202020204" pitchFamily="34" charset="0"/>
                      </a:endParaRPr>
                    </a:p>
                  </a:txBody>
                  <a:tcPr marL="68580" marR="68580" marT="0" marB="0"/>
                </a:tc>
              </a:tr>
              <a:tr h="347343">
                <a:tc vMerge="1">
                  <a:txBody>
                    <a:bodyPr/>
                    <a:lstStyle/>
                    <a:p>
                      <a:endParaRPr lang="es-EC"/>
                    </a:p>
                  </a:txBody>
                  <a:tcPr/>
                </a:tc>
                <a:tc>
                  <a:txBody>
                    <a:bodyPr/>
                    <a:lstStyle/>
                    <a:p>
                      <a:pPr>
                        <a:lnSpc>
                          <a:spcPct val="95000"/>
                        </a:lnSpc>
                        <a:spcAft>
                          <a:spcPts val="0"/>
                        </a:spcAft>
                      </a:pPr>
                      <a:r>
                        <a:rPr lang="es-EC" sz="1200" dirty="0">
                          <a:effectLst/>
                        </a:rPr>
                        <a:t>Femenino</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gn="ctr">
                        <a:lnSpc>
                          <a:spcPct val="95000"/>
                        </a:lnSpc>
                        <a:spcAft>
                          <a:spcPts val="0"/>
                        </a:spcAft>
                      </a:pPr>
                      <a:r>
                        <a:rPr lang="es-EC" sz="1200">
                          <a:effectLst/>
                        </a:rPr>
                        <a:t>14</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a:effectLst/>
                        </a:rPr>
                        <a:t>70%</a:t>
                      </a:r>
                      <a:endParaRPr lang="es-EC" sz="1100">
                        <a:effectLst/>
                        <a:latin typeface="Arial" panose="020B0604020202020204" pitchFamily="34" charset="0"/>
                        <a:ea typeface="Arial" panose="020B0604020202020204" pitchFamily="34" charset="0"/>
                      </a:endParaRPr>
                    </a:p>
                  </a:txBody>
                  <a:tcPr marL="68580" marR="68580" marT="0" marB="0"/>
                </a:tc>
              </a:tr>
              <a:tr h="347343">
                <a:tc rowSpan="4">
                  <a:txBody>
                    <a:bodyPr/>
                    <a:lstStyle/>
                    <a:p>
                      <a:pPr algn="ctr">
                        <a:lnSpc>
                          <a:spcPct val="95000"/>
                        </a:lnSpc>
                        <a:spcAft>
                          <a:spcPts val="0"/>
                        </a:spcAft>
                      </a:pPr>
                      <a:r>
                        <a:rPr lang="es-EC" sz="1600" dirty="0">
                          <a:effectLst/>
                          <a:latin typeface="Arial Black" panose="020B0A04020102020204" pitchFamily="34" charset="0"/>
                        </a:rPr>
                        <a:t> </a:t>
                      </a:r>
                      <a:endParaRPr lang="es-EC" sz="1400" dirty="0">
                        <a:effectLst/>
                        <a:latin typeface="Arial Black" panose="020B0A04020102020204" pitchFamily="34" charset="0"/>
                      </a:endParaRPr>
                    </a:p>
                    <a:p>
                      <a:pPr algn="ctr">
                        <a:lnSpc>
                          <a:spcPct val="95000"/>
                        </a:lnSpc>
                        <a:spcAft>
                          <a:spcPts val="0"/>
                        </a:spcAft>
                      </a:pPr>
                      <a:r>
                        <a:rPr lang="es-EC" sz="1600" dirty="0">
                          <a:effectLst/>
                          <a:latin typeface="Arial Black" panose="020B0A04020102020204" pitchFamily="34" charset="0"/>
                        </a:rPr>
                        <a:t>Años</a:t>
                      </a:r>
                      <a:endParaRPr lang="es-EC" sz="1400" dirty="0">
                        <a:effectLst/>
                        <a:latin typeface="Arial Black" panose="020B0A04020102020204" pitchFamily="34" charset="0"/>
                      </a:endParaRPr>
                    </a:p>
                    <a:p>
                      <a:pPr algn="ctr">
                        <a:lnSpc>
                          <a:spcPct val="95000"/>
                        </a:lnSpc>
                        <a:spcAft>
                          <a:spcPts val="0"/>
                        </a:spcAft>
                      </a:pPr>
                      <a:r>
                        <a:rPr lang="es-EC" sz="1600" dirty="0">
                          <a:effectLst/>
                          <a:latin typeface="Arial Black" panose="020B0A04020102020204" pitchFamily="34" charset="0"/>
                        </a:rPr>
                        <a:t>de</a:t>
                      </a:r>
                      <a:endParaRPr lang="es-EC" sz="1400" dirty="0">
                        <a:effectLst/>
                        <a:latin typeface="Arial Black" panose="020B0A04020102020204" pitchFamily="34" charset="0"/>
                      </a:endParaRPr>
                    </a:p>
                    <a:p>
                      <a:pPr algn="ctr">
                        <a:lnSpc>
                          <a:spcPct val="95000"/>
                        </a:lnSpc>
                        <a:spcAft>
                          <a:spcPts val="0"/>
                        </a:spcAft>
                      </a:pPr>
                      <a:r>
                        <a:rPr lang="es-EC" sz="1600" dirty="0">
                          <a:effectLst/>
                          <a:latin typeface="Arial Black" panose="020B0A04020102020204" pitchFamily="34" charset="0"/>
                        </a:rPr>
                        <a:t>trabajo</a:t>
                      </a:r>
                      <a:endParaRPr lang="es-EC" sz="1400" dirty="0">
                        <a:effectLst/>
                        <a:latin typeface="Arial Black" panose="020B0A040201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dirty="0">
                          <a:effectLst/>
                        </a:rPr>
                        <a:t>0-5 años</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gn="ctr">
                        <a:lnSpc>
                          <a:spcPct val="95000"/>
                        </a:lnSpc>
                        <a:spcAft>
                          <a:spcPts val="0"/>
                        </a:spcAft>
                      </a:pPr>
                      <a:r>
                        <a:rPr lang="es-EC" sz="1200">
                          <a:effectLst/>
                        </a:rPr>
                        <a:t>6</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a:effectLst/>
                        </a:rPr>
                        <a:t>30%</a:t>
                      </a:r>
                      <a:endParaRPr lang="es-EC" sz="1100">
                        <a:effectLst/>
                        <a:latin typeface="Arial" panose="020B0604020202020204" pitchFamily="34" charset="0"/>
                        <a:ea typeface="Arial" panose="020B0604020202020204" pitchFamily="34" charset="0"/>
                      </a:endParaRPr>
                    </a:p>
                  </a:txBody>
                  <a:tcPr marL="68580" marR="68580" marT="0" marB="0"/>
                </a:tc>
              </a:tr>
              <a:tr h="347343">
                <a:tc vMerge="1">
                  <a:txBody>
                    <a:bodyPr/>
                    <a:lstStyle/>
                    <a:p>
                      <a:endParaRPr lang="es-EC"/>
                    </a:p>
                  </a:txBody>
                  <a:tcPr/>
                </a:tc>
                <a:tc>
                  <a:txBody>
                    <a:bodyPr/>
                    <a:lstStyle/>
                    <a:p>
                      <a:pPr>
                        <a:lnSpc>
                          <a:spcPct val="95000"/>
                        </a:lnSpc>
                        <a:spcAft>
                          <a:spcPts val="0"/>
                        </a:spcAft>
                      </a:pPr>
                      <a:r>
                        <a:rPr lang="es-EC" sz="1200" dirty="0">
                          <a:effectLst/>
                        </a:rPr>
                        <a:t>6-10 años</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gn="ctr">
                        <a:lnSpc>
                          <a:spcPct val="95000"/>
                        </a:lnSpc>
                        <a:spcAft>
                          <a:spcPts val="0"/>
                        </a:spcAft>
                      </a:pPr>
                      <a:r>
                        <a:rPr lang="es-EC" sz="1200">
                          <a:effectLst/>
                        </a:rPr>
                        <a:t>7</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a:effectLst/>
                        </a:rPr>
                        <a:t>35%</a:t>
                      </a:r>
                      <a:endParaRPr lang="es-EC" sz="1100">
                        <a:effectLst/>
                        <a:latin typeface="Arial" panose="020B0604020202020204" pitchFamily="34" charset="0"/>
                        <a:ea typeface="Arial" panose="020B0604020202020204" pitchFamily="34" charset="0"/>
                      </a:endParaRPr>
                    </a:p>
                  </a:txBody>
                  <a:tcPr marL="68580" marR="68580" marT="0" marB="0"/>
                </a:tc>
              </a:tr>
              <a:tr h="347343">
                <a:tc vMerge="1">
                  <a:txBody>
                    <a:bodyPr/>
                    <a:lstStyle/>
                    <a:p>
                      <a:endParaRPr lang="es-EC"/>
                    </a:p>
                  </a:txBody>
                  <a:tcPr/>
                </a:tc>
                <a:tc>
                  <a:txBody>
                    <a:bodyPr/>
                    <a:lstStyle/>
                    <a:p>
                      <a:pPr>
                        <a:lnSpc>
                          <a:spcPct val="95000"/>
                        </a:lnSpc>
                        <a:spcAft>
                          <a:spcPts val="0"/>
                        </a:spcAft>
                      </a:pPr>
                      <a:r>
                        <a:rPr lang="es-EC" sz="1200" dirty="0">
                          <a:effectLst/>
                        </a:rPr>
                        <a:t>11-15 años</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gn="ctr">
                        <a:lnSpc>
                          <a:spcPct val="95000"/>
                        </a:lnSpc>
                        <a:spcAft>
                          <a:spcPts val="0"/>
                        </a:spcAft>
                      </a:pPr>
                      <a:r>
                        <a:rPr lang="es-EC" sz="1200">
                          <a:effectLst/>
                        </a:rPr>
                        <a:t>5</a:t>
                      </a:r>
                      <a:endParaRPr lang="es-EC" sz="11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a:effectLst/>
                        </a:rPr>
                        <a:t>25%</a:t>
                      </a:r>
                      <a:endParaRPr lang="es-EC" sz="1100">
                        <a:effectLst/>
                        <a:latin typeface="Arial" panose="020B0604020202020204" pitchFamily="34" charset="0"/>
                        <a:ea typeface="Arial" panose="020B0604020202020204" pitchFamily="34" charset="0"/>
                      </a:endParaRPr>
                    </a:p>
                  </a:txBody>
                  <a:tcPr marL="68580" marR="68580" marT="0" marB="0"/>
                </a:tc>
              </a:tr>
              <a:tr h="347343">
                <a:tc vMerge="1">
                  <a:txBody>
                    <a:bodyPr/>
                    <a:lstStyle/>
                    <a:p>
                      <a:endParaRPr lang="es-EC"/>
                    </a:p>
                  </a:txBody>
                  <a:tcPr/>
                </a:tc>
                <a:tc>
                  <a:txBody>
                    <a:bodyPr/>
                    <a:lstStyle/>
                    <a:p>
                      <a:pPr>
                        <a:lnSpc>
                          <a:spcPct val="95000"/>
                        </a:lnSpc>
                        <a:spcAft>
                          <a:spcPts val="0"/>
                        </a:spcAft>
                      </a:pPr>
                      <a:r>
                        <a:rPr lang="es-EC" sz="1200" dirty="0">
                          <a:effectLst/>
                        </a:rPr>
                        <a:t>16-20 años</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gn="ctr">
                        <a:lnSpc>
                          <a:spcPct val="95000"/>
                        </a:lnSpc>
                        <a:spcAft>
                          <a:spcPts val="0"/>
                        </a:spcAft>
                      </a:pPr>
                      <a:r>
                        <a:rPr lang="es-EC" sz="1200" dirty="0">
                          <a:effectLst/>
                        </a:rPr>
                        <a:t>2</a:t>
                      </a:r>
                      <a:endParaRPr lang="es-EC" sz="11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dirty="0">
                          <a:effectLst/>
                        </a:rPr>
                        <a:t>10%</a:t>
                      </a:r>
                      <a:endParaRPr lang="es-EC" sz="1100" dirty="0">
                        <a:effectLst/>
                        <a:latin typeface="Arial" panose="020B0604020202020204" pitchFamily="34" charset="0"/>
                        <a:ea typeface="Arial" panose="020B0604020202020204" pitchFamily="34" charset="0"/>
                      </a:endParaRPr>
                    </a:p>
                  </a:txBody>
                  <a:tcPr marL="68580" marR="68580" marT="0" marB="0"/>
                </a:tc>
              </a:tr>
            </a:tbl>
          </a:graphicData>
        </a:graphic>
      </p:graphicFrame>
      <p:sp>
        <p:nvSpPr>
          <p:cNvPr id="4" name="Marcador de pie de página 3"/>
          <p:cNvSpPr>
            <a:spLocks noGrp="1"/>
          </p:cNvSpPr>
          <p:nvPr>
            <p:ph type="ftr" sz="quarter" idx="11"/>
          </p:nvPr>
        </p:nvSpPr>
        <p:spPr/>
        <p:txBody>
          <a:bodyPr/>
          <a:lstStyle/>
          <a:p>
            <a:endParaRPr lang="es-EC"/>
          </a:p>
        </p:txBody>
      </p:sp>
      <p:sp>
        <p:nvSpPr>
          <p:cNvPr id="5" name="Marcador de pie de página 5"/>
          <p:cNvSpPr txBox="1">
            <a:spLocks/>
          </p:cNvSpPr>
          <p:nvPr/>
        </p:nvSpPr>
        <p:spPr>
          <a:xfrm>
            <a:off x="677334" y="89136"/>
            <a:ext cx="8207874" cy="365125"/>
          </a:xfrm>
          <a:prstGeom prst="rect">
            <a:avLst/>
          </a:prstGeom>
        </p:spPr>
        <p:txBody>
          <a:bodyPr vert="horz" lIns="91440" tIns="45720" rIns="91440" bIns="45720" rtlCol="0" anchor="ctr"/>
          <a:lstStyle>
            <a:defPPr>
              <a:defRPr lang="es-EC"/>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i="1"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i="1" dirty="0">
              <a:solidFill>
                <a:schemeClr val="accent2">
                  <a:lumMod val="75000"/>
                </a:schemeClr>
              </a:solidFill>
            </a:endParaRPr>
          </a:p>
        </p:txBody>
      </p:sp>
    </p:spTree>
    <p:extLst>
      <p:ext uri="{BB962C8B-B14F-4D97-AF65-F5344CB8AC3E}">
        <p14:creationId xmlns:p14="http://schemas.microsoft.com/office/powerpoint/2010/main" val="650368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6345" y="2006600"/>
            <a:ext cx="8596668" cy="190750"/>
          </a:xfrm>
        </p:spPr>
        <p:txBody>
          <a:bodyPr>
            <a:noAutofit/>
          </a:bodyPr>
          <a:lstStyle/>
          <a:p>
            <a:pPr lvl="0" defTabSz="914400" eaLnBrk="0" fontAlgn="base" hangingPunct="0">
              <a:spcAft>
                <a:spcPct val="0"/>
              </a:spcAft>
            </a:pPr>
            <a:r>
              <a:rPr lang="es-EC" altLang="es-EC" sz="2400" b="1" dirty="0" smtClean="0">
                <a:solidFill>
                  <a:schemeClr val="accent2">
                    <a:lumMod val="75000"/>
                  </a:schemeClr>
                </a:solidFill>
                <a:latin typeface="Arial" panose="020B0604020202020204" pitchFamily="34" charset="0"/>
                <a:ea typeface="Arial" panose="020B0604020202020204" pitchFamily="34" charset="0"/>
              </a:rPr>
              <a:t>Actividades </a:t>
            </a:r>
            <a:r>
              <a:rPr lang="es-EC" altLang="es-EC" sz="2400" b="1" dirty="0">
                <a:solidFill>
                  <a:schemeClr val="accent2">
                    <a:lumMod val="75000"/>
                  </a:schemeClr>
                </a:solidFill>
                <a:latin typeface="Arial" panose="020B0604020202020204" pitchFamily="34" charset="0"/>
                <a:ea typeface="Arial" panose="020B0604020202020204" pitchFamily="34" charset="0"/>
              </a:rPr>
              <a:t>principales en el manejo de paciente críticos.</a:t>
            </a:r>
            <a:r>
              <a:rPr lang="es-EC" altLang="es-EC" sz="2400" dirty="0">
                <a:solidFill>
                  <a:schemeClr val="accent2">
                    <a:lumMod val="75000"/>
                  </a:schemeClr>
                </a:solidFill>
                <a:latin typeface="Arial" panose="020B0604020202020204" pitchFamily="34" charset="0"/>
              </a:rPr>
              <a:t/>
            </a:r>
            <a:br>
              <a:rPr lang="es-EC" altLang="es-EC" sz="2400" dirty="0">
                <a:solidFill>
                  <a:schemeClr val="accent2">
                    <a:lumMod val="75000"/>
                  </a:schemeClr>
                </a:solidFill>
                <a:latin typeface="Arial" panose="020B0604020202020204" pitchFamily="34" charset="0"/>
              </a:rPr>
            </a:br>
            <a:r>
              <a:rPr lang="es-EC" altLang="es-EC" sz="6000" dirty="0">
                <a:solidFill>
                  <a:schemeClr val="accent2">
                    <a:lumMod val="75000"/>
                  </a:schemeClr>
                </a:solidFill>
                <a:latin typeface="Arial" panose="020B0604020202020204" pitchFamily="34" charset="0"/>
              </a:rPr>
              <a:t/>
            </a:r>
            <a:br>
              <a:rPr lang="es-EC" altLang="es-EC" sz="6000" dirty="0">
                <a:solidFill>
                  <a:schemeClr val="accent2">
                    <a:lumMod val="75000"/>
                  </a:schemeClr>
                </a:solidFill>
                <a:latin typeface="Arial" panose="020B0604020202020204" pitchFamily="34" charset="0"/>
              </a:rPr>
            </a:br>
            <a:endParaRPr lang="es-EC" sz="2400" dirty="0">
              <a:solidFill>
                <a:schemeClr val="accent2">
                  <a:lumMod val="75000"/>
                </a:schemeClr>
              </a:solidFill>
            </a:endParaRP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1931661308"/>
              </p:ext>
            </p:extLst>
          </p:nvPr>
        </p:nvGraphicFramePr>
        <p:xfrm>
          <a:off x="1207698" y="2932978"/>
          <a:ext cx="7565365" cy="2562049"/>
        </p:xfrm>
        <a:graphic>
          <a:graphicData uri="http://schemas.openxmlformats.org/drawingml/2006/table">
            <a:tbl>
              <a:tblPr firstRow="1" bandRow="1">
                <a:tableStyleId>{5C22544A-7EE6-4342-B048-85BDC9FD1C3A}</a:tableStyleId>
              </a:tblPr>
              <a:tblGrid>
                <a:gridCol w="5152014"/>
                <a:gridCol w="1085630"/>
                <a:gridCol w="1327721"/>
              </a:tblGrid>
              <a:tr h="299305">
                <a:tc>
                  <a:txBody>
                    <a:bodyPr/>
                    <a:lstStyle/>
                    <a:p>
                      <a:pPr>
                        <a:lnSpc>
                          <a:spcPct val="95000"/>
                        </a:lnSpc>
                        <a:spcAft>
                          <a:spcPts val="0"/>
                        </a:spcAft>
                      </a:pPr>
                      <a:r>
                        <a:rPr lang="es-EC" sz="900" dirty="0">
                          <a:effectLst/>
                        </a:rPr>
                        <a:t> </a:t>
                      </a:r>
                      <a:endParaRPr lang="es-EC" sz="8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900">
                          <a:effectLst/>
                        </a:rPr>
                        <a:t>n</a:t>
                      </a:r>
                      <a:endParaRPr lang="es-EC" sz="8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900">
                          <a:effectLst/>
                        </a:rPr>
                        <a:t>%</a:t>
                      </a:r>
                      <a:endParaRPr lang="es-EC" sz="800">
                        <a:effectLst/>
                        <a:latin typeface="Arial" panose="020B0604020202020204" pitchFamily="34" charset="0"/>
                        <a:ea typeface="Arial" panose="020B0604020202020204" pitchFamily="34" charset="0"/>
                      </a:endParaRPr>
                    </a:p>
                  </a:txBody>
                  <a:tcPr marL="68580" marR="68580" marT="0" marB="0"/>
                </a:tc>
              </a:tr>
              <a:tr h="299305">
                <a:tc>
                  <a:txBody>
                    <a:bodyPr/>
                    <a:lstStyle/>
                    <a:p>
                      <a:pPr>
                        <a:lnSpc>
                          <a:spcPct val="95000"/>
                        </a:lnSpc>
                        <a:spcAft>
                          <a:spcPts val="0"/>
                        </a:spcAft>
                      </a:pPr>
                      <a:r>
                        <a:rPr lang="es-EC" sz="1400" b="1" dirty="0">
                          <a:effectLst/>
                        </a:rPr>
                        <a:t>Baño de pacientes encamados</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15</a:t>
                      </a:r>
                      <a:endParaRPr lang="es-EC" sz="12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75%</a:t>
                      </a:r>
                      <a:endParaRPr lang="es-EC" sz="1200">
                        <a:effectLst/>
                        <a:latin typeface="Arial" panose="020B0604020202020204" pitchFamily="34" charset="0"/>
                        <a:ea typeface="Arial" panose="020B0604020202020204" pitchFamily="34" charset="0"/>
                      </a:endParaRPr>
                    </a:p>
                  </a:txBody>
                  <a:tcPr marL="68580" marR="68580" marT="0" marB="0"/>
                </a:tc>
              </a:tr>
              <a:tr h="454943">
                <a:tc>
                  <a:txBody>
                    <a:bodyPr/>
                    <a:lstStyle/>
                    <a:p>
                      <a:pPr>
                        <a:lnSpc>
                          <a:spcPct val="95000"/>
                        </a:lnSpc>
                        <a:spcAft>
                          <a:spcPts val="0"/>
                        </a:spcAft>
                      </a:pPr>
                      <a:r>
                        <a:rPr lang="es-EC" sz="1400" b="1" dirty="0">
                          <a:effectLst/>
                        </a:rPr>
                        <a:t>Aspiración de secreciones </a:t>
                      </a:r>
                      <a:r>
                        <a:rPr lang="es-EC" sz="1400" b="1" dirty="0" err="1">
                          <a:effectLst/>
                        </a:rPr>
                        <a:t>endotraqueales</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18</a:t>
                      </a:r>
                      <a:endParaRPr lang="es-EC" sz="12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90%</a:t>
                      </a:r>
                      <a:endParaRPr lang="es-EC" sz="1200">
                        <a:effectLst/>
                        <a:latin typeface="Arial" panose="020B0604020202020204" pitchFamily="34" charset="0"/>
                        <a:ea typeface="Arial" panose="020B0604020202020204" pitchFamily="34" charset="0"/>
                      </a:endParaRPr>
                    </a:p>
                  </a:txBody>
                  <a:tcPr marL="68580" marR="68580" marT="0" marB="0"/>
                </a:tc>
              </a:tr>
              <a:tr h="299305">
                <a:tc>
                  <a:txBody>
                    <a:bodyPr/>
                    <a:lstStyle/>
                    <a:p>
                      <a:pPr>
                        <a:lnSpc>
                          <a:spcPct val="95000"/>
                        </a:lnSpc>
                        <a:spcAft>
                          <a:spcPts val="0"/>
                        </a:spcAft>
                      </a:pPr>
                      <a:r>
                        <a:rPr lang="es-EC" sz="1400" b="1" dirty="0">
                          <a:effectLst/>
                        </a:rPr>
                        <a:t>Administración de medicación</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20</a:t>
                      </a:r>
                      <a:endParaRPr lang="es-EC" sz="12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100%</a:t>
                      </a:r>
                      <a:endParaRPr lang="es-EC" sz="1200" dirty="0">
                        <a:effectLst/>
                        <a:latin typeface="Arial" panose="020B0604020202020204" pitchFamily="34" charset="0"/>
                        <a:ea typeface="Arial" panose="020B0604020202020204" pitchFamily="34" charset="0"/>
                      </a:endParaRPr>
                    </a:p>
                  </a:txBody>
                  <a:tcPr marL="68580" marR="68580" marT="0" marB="0"/>
                </a:tc>
              </a:tr>
              <a:tr h="454943">
                <a:tc>
                  <a:txBody>
                    <a:bodyPr/>
                    <a:lstStyle/>
                    <a:p>
                      <a:pPr>
                        <a:lnSpc>
                          <a:spcPct val="95000"/>
                        </a:lnSpc>
                        <a:spcAft>
                          <a:spcPts val="0"/>
                        </a:spcAft>
                      </a:pPr>
                      <a:r>
                        <a:rPr lang="es-EC" sz="1400" b="1" dirty="0">
                          <a:effectLst/>
                        </a:rPr>
                        <a:t>Cambios de posición de pacientes encamados</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17</a:t>
                      </a:r>
                      <a:endParaRPr lang="es-EC" sz="12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85%</a:t>
                      </a:r>
                      <a:endParaRPr lang="es-EC" sz="1200">
                        <a:effectLst/>
                        <a:latin typeface="Arial" panose="020B0604020202020204" pitchFamily="34" charset="0"/>
                        <a:ea typeface="Arial" panose="020B0604020202020204" pitchFamily="34" charset="0"/>
                      </a:endParaRPr>
                    </a:p>
                  </a:txBody>
                  <a:tcPr marL="68580" marR="68580" marT="0" marB="0"/>
                </a:tc>
              </a:tr>
              <a:tr h="454943">
                <a:tc>
                  <a:txBody>
                    <a:bodyPr/>
                    <a:lstStyle/>
                    <a:p>
                      <a:pPr>
                        <a:lnSpc>
                          <a:spcPct val="95000"/>
                        </a:lnSpc>
                        <a:spcAft>
                          <a:spcPts val="0"/>
                        </a:spcAft>
                      </a:pPr>
                      <a:r>
                        <a:rPr lang="es-EC" sz="1400" b="1" dirty="0">
                          <a:effectLst/>
                        </a:rPr>
                        <a:t>Parte administrativa. Chequeo de actividades</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12</a:t>
                      </a:r>
                      <a:endParaRPr lang="es-EC" sz="12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60%</a:t>
                      </a:r>
                      <a:endParaRPr lang="es-EC" sz="1200">
                        <a:effectLst/>
                        <a:latin typeface="Arial" panose="020B0604020202020204" pitchFamily="34" charset="0"/>
                        <a:ea typeface="Arial" panose="020B0604020202020204" pitchFamily="34" charset="0"/>
                      </a:endParaRPr>
                    </a:p>
                  </a:txBody>
                  <a:tcPr marL="68580" marR="68580" marT="0" marB="0"/>
                </a:tc>
              </a:tr>
              <a:tr h="299305">
                <a:tc>
                  <a:txBody>
                    <a:bodyPr/>
                    <a:lstStyle/>
                    <a:p>
                      <a:pPr>
                        <a:lnSpc>
                          <a:spcPct val="95000"/>
                        </a:lnSpc>
                        <a:spcAft>
                          <a:spcPts val="0"/>
                        </a:spcAft>
                      </a:pPr>
                      <a:r>
                        <a:rPr lang="es-EC" sz="1400" b="1" dirty="0">
                          <a:effectLst/>
                        </a:rPr>
                        <a:t>Toma de muestras de sangre.</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14</a:t>
                      </a:r>
                      <a:endParaRPr lang="es-EC" sz="12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70%</a:t>
                      </a:r>
                      <a:endParaRPr lang="es-EC" sz="1200" dirty="0">
                        <a:effectLst/>
                        <a:latin typeface="Arial" panose="020B0604020202020204" pitchFamily="34" charset="0"/>
                        <a:ea typeface="Arial" panose="020B0604020202020204" pitchFamily="34" charset="0"/>
                      </a:endParaRPr>
                    </a:p>
                  </a:txBody>
                  <a:tcPr marL="68580" marR="68580" marT="0" marB="0"/>
                </a:tc>
              </a:tr>
            </a:tbl>
          </a:graphicData>
        </a:graphic>
      </p:graphicFrame>
      <p:sp>
        <p:nvSpPr>
          <p:cNvPr id="4" name="Marcador de pie de página 3"/>
          <p:cNvSpPr>
            <a:spLocks noGrp="1"/>
          </p:cNvSpPr>
          <p:nvPr>
            <p:ph type="ftr" sz="quarter" idx="11"/>
          </p:nvPr>
        </p:nvSpPr>
        <p:spPr/>
        <p:txBody>
          <a:bodyPr/>
          <a:lstStyle/>
          <a:p>
            <a:endParaRPr lang="es-EC"/>
          </a:p>
        </p:txBody>
      </p:sp>
      <p:sp>
        <p:nvSpPr>
          <p:cNvPr id="5" name="Marcador de pie de página 5"/>
          <p:cNvSpPr txBox="1">
            <a:spLocks/>
          </p:cNvSpPr>
          <p:nvPr/>
        </p:nvSpPr>
        <p:spPr>
          <a:xfrm>
            <a:off x="746345" y="168275"/>
            <a:ext cx="8207874" cy="365125"/>
          </a:xfrm>
          <a:prstGeom prst="rect">
            <a:avLst/>
          </a:prstGeom>
        </p:spPr>
        <p:txBody>
          <a:bodyPr vert="horz" lIns="91440" tIns="45720" rIns="91440" bIns="45720" rtlCol="0" anchor="ctr"/>
          <a:lstStyle>
            <a:defPPr>
              <a:defRPr lang="es-EC"/>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i="1"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i="1" dirty="0">
              <a:solidFill>
                <a:schemeClr val="accent2">
                  <a:lumMod val="75000"/>
                </a:schemeClr>
              </a:solidFill>
            </a:endParaRPr>
          </a:p>
        </p:txBody>
      </p:sp>
      <p:sp>
        <p:nvSpPr>
          <p:cNvPr id="8" name="Título 1"/>
          <p:cNvSpPr txBox="1">
            <a:spLocks/>
          </p:cNvSpPr>
          <p:nvPr/>
        </p:nvSpPr>
        <p:spPr>
          <a:xfrm>
            <a:off x="677334" y="6096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dirty="0" smtClean="0">
                <a:solidFill>
                  <a:schemeClr val="accent2">
                    <a:lumMod val="75000"/>
                  </a:schemeClr>
                </a:solidFill>
              </a:rPr>
              <a:t>RESULTADOS</a:t>
            </a:r>
            <a:endParaRPr lang="es-EC" dirty="0">
              <a:solidFill>
                <a:schemeClr val="accent2">
                  <a:lumMod val="75000"/>
                </a:schemeClr>
              </a:solidFill>
            </a:endParaRPr>
          </a:p>
        </p:txBody>
      </p:sp>
    </p:spTree>
    <p:extLst>
      <p:ext uri="{BB962C8B-B14F-4D97-AF65-F5344CB8AC3E}">
        <p14:creationId xmlns:p14="http://schemas.microsoft.com/office/powerpoint/2010/main" val="1695701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35337" y="1256581"/>
            <a:ext cx="8596668" cy="1320800"/>
          </a:xfrm>
        </p:spPr>
        <p:txBody>
          <a:bodyPr>
            <a:normAutofit/>
          </a:bodyPr>
          <a:lstStyle/>
          <a:p>
            <a:r>
              <a:rPr lang="es-EC" sz="2400" b="1" dirty="0">
                <a:solidFill>
                  <a:schemeClr val="accent2">
                    <a:lumMod val="75000"/>
                  </a:schemeClr>
                </a:solidFill>
              </a:rPr>
              <a:t>Posturas más recurrentes </a:t>
            </a:r>
            <a:endParaRPr lang="es-EC" sz="2400" dirty="0">
              <a:solidFill>
                <a:schemeClr val="accent2">
                  <a:lumMod val="75000"/>
                </a:schemeClr>
              </a:solidFill>
            </a:endParaRPr>
          </a:p>
        </p:txBody>
      </p:sp>
      <p:graphicFrame>
        <p:nvGraphicFramePr>
          <p:cNvPr id="7" name="Marcador de contenido 6"/>
          <p:cNvGraphicFramePr>
            <a:graphicFrameLocks noGrp="1"/>
          </p:cNvGraphicFramePr>
          <p:nvPr>
            <p:ph idx="1"/>
            <p:extLst>
              <p:ext uri="{D42A27DB-BD31-4B8C-83A1-F6EECF244321}">
                <p14:modId xmlns:p14="http://schemas.microsoft.com/office/powerpoint/2010/main" val="3337517876"/>
              </p:ext>
            </p:extLst>
          </p:nvPr>
        </p:nvGraphicFramePr>
        <p:xfrm>
          <a:off x="595223" y="1850882"/>
          <a:ext cx="7944928" cy="4190480"/>
        </p:xfrm>
        <a:graphic>
          <a:graphicData uri="http://schemas.openxmlformats.org/drawingml/2006/table">
            <a:tbl>
              <a:tblPr firstRow="1" firstCol="1" bandRow="1">
                <a:tableStyleId>{5C22544A-7EE6-4342-B048-85BDC9FD1C3A}</a:tableStyleId>
              </a:tblPr>
              <a:tblGrid>
                <a:gridCol w="1298200"/>
                <a:gridCol w="1209857"/>
                <a:gridCol w="1274243"/>
                <a:gridCol w="2081314"/>
                <a:gridCol w="2081314"/>
              </a:tblGrid>
              <a:tr h="626614">
                <a:tc gridSpan="2">
                  <a:txBody>
                    <a:bodyPr/>
                    <a:lstStyle/>
                    <a:p>
                      <a:pPr>
                        <a:lnSpc>
                          <a:spcPct val="95000"/>
                        </a:lnSpc>
                        <a:spcAft>
                          <a:spcPts val="0"/>
                        </a:spcAft>
                      </a:pPr>
                      <a:r>
                        <a:rPr lang="es-EC" sz="1400" dirty="0">
                          <a:effectLst/>
                        </a:rPr>
                        <a:t>Postura</a:t>
                      </a:r>
                      <a:endParaRPr lang="es-EC" sz="1400" dirty="0">
                        <a:effectLst/>
                        <a:latin typeface="Arial" panose="020B0604020202020204" pitchFamily="34" charset="0"/>
                        <a:ea typeface="Arial" panose="020B0604020202020204" pitchFamily="34" charset="0"/>
                      </a:endParaRPr>
                    </a:p>
                  </a:txBody>
                  <a:tcPr marL="68580" marR="68580" marT="0" marB="0"/>
                </a:tc>
                <a:tc hMerge="1">
                  <a:txBody>
                    <a:bodyPr/>
                    <a:lstStyle/>
                    <a:p>
                      <a:endParaRPr lang="es-EC"/>
                    </a:p>
                  </a:txBody>
                  <a:tcPr/>
                </a:tc>
                <a:tc>
                  <a:txBody>
                    <a:bodyPr/>
                    <a:lstStyle/>
                    <a:p>
                      <a:pPr>
                        <a:lnSpc>
                          <a:spcPct val="95000"/>
                        </a:lnSpc>
                        <a:spcAft>
                          <a:spcPts val="0"/>
                        </a:spcAft>
                      </a:pPr>
                      <a:r>
                        <a:rPr lang="es-EC" sz="1400">
                          <a:effectLst/>
                        </a:rPr>
                        <a:t>Duración postura min</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 de veces al día que adopta la postura</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Actividad que involucra a la postura</a:t>
                      </a:r>
                      <a:endParaRPr lang="es-EC" sz="1400">
                        <a:effectLst/>
                        <a:latin typeface="Arial" panose="020B0604020202020204" pitchFamily="34" charset="0"/>
                        <a:ea typeface="Arial" panose="020B0604020202020204" pitchFamily="34" charset="0"/>
                      </a:endParaRPr>
                    </a:p>
                  </a:txBody>
                  <a:tcPr marL="68580" marR="68580" marT="0" marB="0"/>
                </a:tc>
              </a:tr>
              <a:tr h="626614">
                <a:tc>
                  <a:txBody>
                    <a:bodyPr/>
                    <a:lstStyle/>
                    <a:p>
                      <a:pPr>
                        <a:lnSpc>
                          <a:spcPct val="95000"/>
                        </a:lnSpc>
                        <a:spcAft>
                          <a:spcPts val="0"/>
                        </a:spcAft>
                      </a:pPr>
                      <a:r>
                        <a:rPr lang="es-EC" sz="1400" dirty="0">
                          <a:effectLst/>
                        </a:rPr>
                        <a:t>Sentado</a:t>
                      </a:r>
                      <a:endParaRPr lang="es-EC" sz="14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Normal</a:t>
                      </a:r>
                      <a:endParaRPr lang="es-EC" sz="14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15</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Entre 5 y 10 veces al día</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Sacar indicaciones, actividades administrativas</a:t>
                      </a:r>
                      <a:endParaRPr lang="es-EC" sz="1400">
                        <a:effectLst/>
                        <a:latin typeface="Arial" panose="020B0604020202020204" pitchFamily="34" charset="0"/>
                        <a:ea typeface="Arial" panose="020B0604020202020204" pitchFamily="34" charset="0"/>
                      </a:endParaRPr>
                    </a:p>
                  </a:txBody>
                  <a:tcPr marL="68580" marR="68580" marT="0" marB="0"/>
                </a:tc>
              </a:tr>
              <a:tr h="783267">
                <a:tc rowSpan="3">
                  <a:txBody>
                    <a:bodyPr/>
                    <a:lstStyle/>
                    <a:p>
                      <a:pPr>
                        <a:lnSpc>
                          <a:spcPct val="95000"/>
                        </a:lnSpc>
                        <a:spcAft>
                          <a:spcPts val="0"/>
                        </a:spcAft>
                      </a:pPr>
                      <a:r>
                        <a:rPr lang="es-EC" sz="1400">
                          <a:effectLst/>
                        </a:rPr>
                        <a:t>De pie</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Normal</a:t>
                      </a:r>
                      <a:endParaRPr lang="es-EC" sz="14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5-10 min</a:t>
                      </a:r>
                      <a:endParaRPr lang="es-EC" sz="14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Más de 20 veces</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Administración de medicación, toma de muestras de sangre</a:t>
                      </a:r>
                      <a:endParaRPr lang="es-EC" sz="1400">
                        <a:effectLst/>
                        <a:latin typeface="Arial" panose="020B0604020202020204" pitchFamily="34" charset="0"/>
                        <a:ea typeface="Arial" panose="020B0604020202020204" pitchFamily="34" charset="0"/>
                      </a:endParaRPr>
                    </a:p>
                  </a:txBody>
                  <a:tcPr marL="68580" marR="68580" marT="0" marB="0"/>
                </a:tc>
              </a:tr>
              <a:tr h="783267">
                <a:tc vMerge="1">
                  <a:txBody>
                    <a:bodyPr/>
                    <a:lstStyle/>
                    <a:p>
                      <a:endParaRPr lang="es-EC"/>
                    </a:p>
                  </a:txBody>
                  <a:tcPr/>
                </a:tc>
                <a:tc>
                  <a:txBody>
                    <a:bodyPr/>
                    <a:lstStyle/>
                    <a:p>
                      <a:pPr>
                        <a:lnSpc>
                          <a:spcPct val="95000"/>
                        </a:lnSpc>
                        <a:spcAft>
                          <a:spcPts val="0"/>
                        </a:spcAft>
                      </a:pPr>
                      <a:r>
                        <a:rPr lang="es-EC" sz="1400">
                          <a:effectLst/>
                        </a:rPr>
                        <a:t>Curvado</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5 min</a:t>
                      </a:r>
                      <a:endParaRPr lang="es-EC" sz="14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Entre 10 y 15 veces</a:t>
                      </a:r>
                      <a:endParaRPr lang="es-EC" sz="14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Cambios de posición al paciente, aspiración de secreciones</a:t>
                      </a:r>
                      <a:endParaRPr lang="es-EC" sz="1400" dirty="0">
                        <a:effectLst/>
                        <a:latin typeface="Arial" panose="020B0604020202020204" pitchFamily="34" charset="0"/>
                        <a:ea typeface="Arial" panose="020B0604020202020204" pitchFamily="34" charset="0"/>
                      </a:endParaRPr>
                    </a:p>
                  </a:txBody>
                  <a:tcPr marL="68580" marR="68580" marT="0" marB="0"/>
                </a:tc>
              </a:tr>
              <a:tr h="469960">
                <a:tc vMerge="1">
                  <a:txBody>
                    <a:bodyPr/>
                    <a:lstStyle/>
                    <a:p>
                      <a:endParaRPr lang="es-EC"/>
                    </a:p>
                  </a:txBody>
                  <a:tcPr/>
                </a:tc>
                <a:tc>
                  <a:txBody>
                    <a:bodyPr/>
                    <a:lstStyle/>
                    <a:p>
                      <a:pPr>
                        <a:lnSpc>
                          <a:spcPct val="95000"/>
                        </a:lnSpc>
                        <a:spcAft>
                          <a:spcPts val="0"/>
                        </a:spcAft>
                      </a:pPr>
                      <a:r>
                        <a:rPr lang="es-EC" sz="1400">
                          <a:effectLst/>
                        </a:rPr>
                        <a:t>Fuertemente curvado</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20 a 30 min</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6 a 8 veces al día</a:t>
                      </a:r>
                      <a:endParaRPr lang="es-EC" sz="14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Baño al paciente encamado</a:t>
                      </a:r>
                      <a:endParaRPr lang="es-EC" sz="1400" dirty="0">
                        <a:effectLst/>
                        <a:latin typeface="Arial" panose="020B0604020202020204" pitchFamily="34" charset="0"/>
                        <a:ea typeface="Arial" panose="020B0604020202020204" pitchFamily="34" charset="0"/>
                      </a:endParaRPr>
                    </a:p>
                  </a:txBody>
                  <a:tcPr marL="68580" marR="68580" marT="0" marB="0"/>
                </a:tc>
              </a:tr>
              <a:tr h="274144">
                <a:tc>
                  <a:txBody>
                    <a:bodyPr/>
                    <a:lstStyle/>
                    <a:p>
                      <a:pPr>
                        <a:lnSpc>
                          <a:spcPct val="95000"/>
                        </a:lnSpc>
                        <a:spcAft>
                          <a:spcPts val="0"/>
                        </a:spcAft>
                      </a:pPr>
                      <a:r>
                        <a:rPr lang="es-EC" sz="1200">
                          <a:effectLst/>
                        </a:rPr>
                        <a:t>Arrodillado</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Ninguna</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a:t>
                      </a:r>
                      <a:endParaRPr lang="es-EC" sz="1400" dirty="0">
                        <a:effectLst/>
                        <a:latin typeface="Arial" panose="020B0604020202020204" pitchFamily="34" charset="0"/>
                        <a:ea typeface="Arial" panose="020B0604020202020204" pitchFamily="34" charset="0"/>
                      </a:endParaRPr>
                    </a:p>
                  </a:txBody>
                  <a:tcPr marL="68580" marR="68580" marT="0" marB="0"/>
                </a:tc>
              </a:tr>
              <a:tr h="313307">
                <a:tc>
                  <a:txBody>
                    <a:bodyPr/>
                    <a:lstStyle/>
                    <a:p>
                      <a:pPr>
                        <a:lnSpc>
                          <a:spcPct val="95000"/>
                        </a:lnSpc>
                        <a:spcAft>
                          <a:spcPts val="0"/>
                        </a:spcAft>
                      </a:pPr>
                      <a:r>
                        <a:rPr lang="es-EC" sz="1400">
                          <a:effectLst/>
                        </a:rPr>
                        <a:t>Tumbado</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Ninguna</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a:t>
                      </a:r>
                      <a:endParaRPr lang="es-EC" sz="1400" dirty="0">
                        <a:effectLst/>
                        <a:latin typeface="Arial" panose="020B0604020202020204" pitchFamily="34" charset="0"/>
                        <a:ea typeface="Arial" panose="020B0604020202020204" pitchFamily="34" charset="0"/>
                      </a:endParaRPr>
                    </a:p>
                  </a:txBody>
                  <a:tcPr marL="68580" marR="68580" marT="0" marB="0"/>
                </a:tc>
              </a:tr>
              <a:tr h="313307">
                <a:tc>
                  <a:txBody>
                    <a:bodyPr/>
                    <a:lstStyle/>
                    <a:p>
                      <a:pPr>
                        <a:lnSpc>
                          <a:spcPct val="95000"/>
                        </a:lnSpc>
                        <a:spcAft>
                          <a:spcPts val="0"/>
                        </a:spcAft>
                      </a:pPr>
                      <a:r>
                        <a:rPr lang="es-EC" sz="1400">
                          <a:effectLst/>
                        </a:rPr>
                        <a:t>En cuclillas</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Ninguna</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a:effectLst/>
                        </a:rPr>
                        <a:t>-</a:t>
                      </a:r>
                      <a:endParaRPr lang="es-EC" sz="14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400" dirty="0">
                          <a:effectLst/>
                        </a:rPr>
                        <a:t>-</a:t>
                      </a:r>
                      <a:endParaRPr lang="es-EC" sz="1400" dirty="0">
                        <a:effectLst/>
                        <a:latin typeface="Arial" panose="020B0604020202020204" pitchFamily="34" charset="0"/>
                        <a:ea typeface="Arial" panose="020B0604020202020204" pitchFamily="34" charset="0"/>
                      </a:endParaRPr>
                    </a:p>
                  </a:txBody>
                  <a:tcPr marL="68580" marR="68580" marT="0" marB="0"/>
                </a:tc>
              </a:tr>
            </a:tbl>
          </a:graphicData>
        </a:graphic>
      </p:graphicFrame>
      <p:sp>
        <p:nvSpPr>
          <p:cNvPr id="4" name="Marcador de pie de página 3"/>
          <p:cNvSpPr>
            <a:spLocks noGrp="1"/>
          </p:cNvSpPr>
          <p:nvPr>
            <p:ph type="ftr" sz="quarter" idx="11"/>
          </p:nvPr>
        </p:nvSpPr>
        <p:spPr/>
        <p:txBody>
          <a:bodyPr/>
          <a:lstStyle/>
          <a:p>
            <a:endParaRPr lang="es-EC"/>
          </a:p>
        </p:txBody>
      </p:sp>
      <p:sp>
        <p:nvSpPr>
          <p:cNvPr id="5" name="Marcador de pie de página 5"/>
          <p:cNvSpPr txBox="1">
            <a:spLocks/>
          </p:cNvSpPr>
          <p:nvPr/>
        </p:nvSpPr>
        <p:spPr>
          <a:xfrm>
            <a:off x="677334" y="89136"/>
            <a:ext cx="8207874" cy="365125"/>
          </a:xfrm>
          <a:prstGeom prst="rect">
            <a:avLst/>
          </a:prstGeom>
        </p:spPr>
        <p:txBody>
          <a:bodyPr vert="horz" lIns="91440" tIns="45720" rIns="91440" bIns="45720" rtlCol="0" anchor="ctr"/>
          <a:lstStyle>
            <a:defPPr>
              <a:defRPr lang="es-EC"/>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s-MX" i="1" dirty="0" smtClean="0">
              <a:solidFill>
                <a:schemeClr val="accent2">
                  <a:lumMod val="75000"/>
                </a:schemeClr>
              </a:solidFill>
              <a:latin typeface="Arial Black" panose="020B0A04020102020204" pitchFamily="34" charset="0"/>
            </a:endParaRPr>
          </a:p>
          <a:p>
            <a:endParaRPr lang="es-MX" i="1" dirty="0">
              <a:solidFill>
                <a:schemeClr val="accent2">
                  <a:lumMod val="75000"/>
                </a:schemeClr>
              </a:solidFill>
              <a:latin typeface="Arial Black" panose="020B0A04020102020204" pitchFamily="34" charset="0"/>
            </a:endParaRPr>
          </a:p>
          <a:p>
            <a:endParaRPr lang="es-MX" i="1" dirty="0" smtClean="0">
              <a:solidFill>
                <a:schemeClr val="accent2">
                  <a:lumMod val="75000"/>
                </a:schemeClr>
              </a:solidFill>
              <a:latin typeface="Arial Black" panose="020B0A04020102020204" pitchFamily="34" charset="0"/>
            </a:endParaRPr>
          </a:p>
          <a:p>
            <a:endParaRPr lang="es-MX" i="1" dirty="0">
              <a:solidFill>
                <a:schemeClr val="accent2">
                  <a:lumMod val="75000"/>
                </a:schemeClr>
              </a:solidFill>
              <a:latin typeface="Arial Black" panose="020B0A04020102020204" pitchFamily="34" charset="0"/>
            </a:endParaRPr>
          </a:p>
          <a:p>
            <a:endParaRPr lang="es-MX" i="1" dirty="0" smtClean="0">
              <a:solidFill>
                <a:schemeClr val="accent2">
                  <a:lumMod val="75000"/>
                </a:schemeClr>
              </a:solidFill>
              <a:latin typeface="Arial Black" panose="020B0A04020102020204" pitchFamily="34" charset="0"/>
            </a:endParaRPr>
          </a:p>
          <a:p>
            <a:endParaRPr lang="es-EC" i="1" dirty="0">
              <a:solidFill>
                <a:schemeClr val="accent2">
                  <a:lumMod val="75000"/>
                </a:schemeClr>
              </a:solidFill>
            </a:endParaRPr>
          </a:p>
        </p:txBody>
      </p:sp>
      <p:sp>
        <p:nvSpPr>
          <p:cNvPr id="6" name="Marcador de pie de página 5"/>
          <p:cNvSpPr txBox="1">
            <a:spLocks/>
          </p:cNvSpPr>
          <p:nvPr/>
        </p:nvSpPr>
        <p:spPr>
          <a:xfrm>
            <a:off x="677334" y="95508"/>
            <a:ext cx="8207874" cy="365125"/>
          </a:xfrm>
          <a:prstGeom prst="rect">
            <a:avLst/>
          </a:prstGeom>
        </p:spPr>
        <p:txBody>
          <a:bodyPr vert="horz" lIns="91440" tIns="45720" rIns="91440" bIns="45720" rtlCol="0" anchor="ctr"/>
          <a:lstStyle>
            <a:defPPr>
              <a:defRPr lang="es-EC"/>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i="1" dirty="0"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i="1" dirty="0">
              <a:solidFill>
                <a:schemeClr val="accent2">
                  <a:lumMod val="75000"/>
                </a:schemeClr>
              </a:solidFill>
            </a:endParaRPr>
          </a:p>
        </p:txBody>
      </p:sp>
      <p:sp>
        <p:nvSpPr>
          <p:cNvPr id="8" name="Rectángulo 7"/>
          <p:cNvSpPr/>
          <p:nvPr/>
        </p:nvSpPr>
        <p:spPr>
          <a:xfrm>
            <a:off x="595223" y="629846"/>
            <a:ext cx="2682815" cy="523220"/>
          </a:xfrm>
          <a:prstGeom prst="rect">
            <a:avLst/>
          </a:prstGeom>
        </p:spPr>
        <p:txBody>
          <a:bodyPr wrap="square">
            <a:spAutoFit/>
          </a:bodyPr>
          <a:lstStyle/>
          <a:p>
            <a:r>
              <a:rPr lang="es-MX" sz="2800" dirty="0" smtClean="0">
                <a:solidFill>
                  <a:schemeClr val="accent2">
                    <a:lumMod val="75000"/>
                  </a:schemeClr>
                </a:solidFill>
              </a:rPr>
              <a:t>RESULTADOS</a:t>
            </a:r>
            <a:endParaRPr lang="es-EC" sz="2800" dirty="0">
              <a:solidFill>
                <a:schemeClr val="accent2">
                  <a:lumMod val="75000"/>
                </a:schemeClr>
              </a:solidFill>
            </a:endParaRPr>
          </a:p>
        </p:txBody>
      </p:sp>
    </p:spTree>
    <p:extLst>
      <p:ext uri="{BB962C8B-B14F-4D97-AF65-F5344CB8AC3E}">
        <p14:creationId xmlns:p14="http://schemas.microsoft.com/office/powerpoint/2010/main" val="4136940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58483"/>
          </a:xfrm>
        </p:spPr>
        <p:txBody>
          <a:bodyPr>
            <a:normAutofit fontScale="90000"/>
          </a:bodyPr>
          <a:lstStyle/>
          <a:p>
            <a:r>
              <a:rPr lang="es-MX" dirty="0">
                <a:solidFill>
                  <a:schemeClr val="accent2">
                    <a:lumMod val="75000"/>
                  </a:schemeClr>
                </a:solidFill>
              </a:rPr>
              <a:t>RESULTADOS</a:t>
            </a:r>
            <a:r>
              <a:rPr lang="es-EC" dirty="0">
                <a:solidFill>
                  <a:schemeClr val="accent2">
                    <a:lumMod val="75000"/>
                  </a:schemeClr>
                </a:solidFill>
              </a:rPr>
              <a:t/>
            </a:r>
            <a:br>
              <a:rPr lang="es-EC" dirty="0">
                <a:solidFill>
                  <a:schemeClr val="accent2">
                    <a:lumMod val="75000"/>
                  </a:schemeClr>
                </a:solidFill>
              </a:rPr>
            </a:br>
            <a:endParaRPr lang="es-EC" dirty="0"/>
          </a:p>
        </p:txBody>
      </p:sp>
      <p:sp>
        <p:nvSpPr>
          <p:cNvPr id="3" name="Marcador de contenido 2"/>
          <p:cNvSpPr>
            <a:spLocks noGrp="1"/>
          </p:cNvSpPr>
          <p:nvPr>
            <p:ph idx="1"/>
          </p:nvPr>
        </p:nvSpPr>
        <p:spPr>
          <a:xfrm>
            <a:off x="482937" y="1487729"/>
            <a:ext cx="8596668" cy="591239"/>
          </a:xfrm>
        </p:spPr>
        <p:txBody>
          <a:bodyPr/>
          <a:lstStyle/>
          <a:p>
            <a:r>
              <a:rPr lang="es-EC" dirty="0">
                <a:ln w="0"/>
                <a:solidFill>
                  <a:schemeClr val="accent2">
                    <a:lumMod val="75000"/>
                  </a:schemeClr>
                </a:solidFill>
                <a:effectLst>
                  <a:outerShdw blurRad="38100" dist="25400" dir="5400000" algn="ctr" rotWithShape="0">
                    <a:srgbClr val="6E747A">
                      <a:alpha val="43000"/>
                    </a:srgbClr>
                  </a:outerShdw>
                </a:effectLst>
              </a:rPr>
              <a:t>Intensidad de la fuerza en el manejo de pacientes críticos</a:t>
            </a:r>
          </a:p>
        </p:txBody>
      </p:sp>
      <p:sp>
        <p:nvSpPr>
          <p:cNvPr id="4" name="Marcador de pie de página 3"/>
          <p:cNvSpPr>
            <a:spLocks noGrp="1"/>
          </p:cNvSpPr>
          <p:nvPr>
            <p:ph type="ftr" sz="quarter" idx="11"/>
          </p:nvPr>
        </p:nvSpPr>
        <p:spPr/>
        <p:txBody>
          <a:bodyPr/>
          <a:lstStyle/>
          <a:p>
            <a:endParaRPr lang="es-EC"/>
          </a:p>
        </p:txBody>
      </p:sp>
      <p:sp>
        <p:nvSpPr>
          <p:cNvPr id="5" name="Marcador de pie de página 5"/>
          <p:cNvSpPr txBox="1">
            <a:spLocks/>
          </p:cNvSpPr>
          <p:nvPr/>
        </p:nvSpPr>
        <p:spPr>
          <a:xfrm>
            <a:off x="677334" y="89136"/>
            <a:ext cx="8207874" cy="365125"/>
          </a:xfrm>
          <a:prstGeom prst="rect">
            <a:avLst/>
          </a:prstGeom>
        </p:spPr>
        <p:txBody>
          <a:bodyPr vert="horz" lIns="91440" tIns="45720" rIns="91440" bIns="45720" rtlCol="0" anchor="ctr"/>
          <a:lstStyle>
            <a:defPPr>
              <a:defRPr lang="es-EC"/>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i="1"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i="1" dirty="0">
              <a:solidFill>
                <a:schemeClr val="accent2">
                  <a:lumMod val="75000"/>
                </a:schemeClr>
              </a:solidFill>
            </a:endParaRPr>
          </a:p>
        </p:txBody>
      </p:sp>
      <p:graphicFrame>
        <p:nvGraphicFramePr>
          <p:cNvPr id="7" name="Tabla 6"/>
          <p:cNvGraphicFramePr>
            <a:graphicFrameLocks noGrp="1"/>
          </p:cNvGraphicFramePr>
          <p:nvPr>
            <p:extLst>
              <p:ext uri="{D42A27DB-BD31-4B8C-83A1-F6EECF244321}">
                <p14:modId xmlns:p14="http://schemas.microsoft.com/office/powerpoint/2010/main" val="1295598361"/>
              </p:ext>
            </p:extLst>
          </p:nvPr>
        </p:nvGraphicFramePr>
        <p:xfrm>
          <a:off x="1112806" y="2078968"/>
          <a:ext cx="7418718" cy="3995928"/>
        </p:xfrm>
        <a:graphic>
          <a:graphicData uri="http://schemas.openxmlformats.org/drawingml/2006/table">
            <a:tbl>
              <a:tblPr firstRow="1" firstCol="1" bandRow="1">
                <a:tableStyleId>{5C22544A-7EE6-4342-B048-85BDC9FD1C3A}</a:tableStyleId>
              </a:tblPr>
              <a:tblGrid>
                <a:gridCol w="947663"/>
                <a:gridCol w="947663"/>
                <a:gridCol w="2761696"/>
                <a:gridCol w="2761696"/>
              </a:tblGrid>
              <a:tr h="145840">
                <a:tc>
                  <a:txBody>
                    <a:bodyPr/>
                    <a:lstStyle/>
                    <a:p>
                      <a:pPr>
                        <a:lnSpc>
                          <a:spcPct val="95000"/>
                        </a:lnSpc>
                        <a:spcAft>
                          <a:spcPts val="0"/>
                        </a:spcAft>
                      </a:pPr>
                      <a:r>
                        <a:rPr lang="es-EC" sz="1200" b="1" dirty="0">
                          <a:effectLst/>
                        </a:rPr>
                        <a:t> </a:t>
                      </a:r>
                      <a:endParaRPr lang="es-EC" sz="1200" b="1" dirty="0">
                        <a:effectLst/>
                        <a:latin typeface="Arial" panose="020B0604020202020204" pitchFamily="34" charset="0"/>
                        <a:ea typeface="Arial" panose="020B0604020202020204" pitchFamily="34" charset="0"/>
                      </a:endParaRPr>
                    </a:p>
                  </a:txBody>
                  <a:tcPr marL="68580" marR="68580" marT="0" marB="0"/>
                </a:tc>
                <a:tc gridSpan="2">
                  <a:txBody>
                    <a:bodyPr/>
                    <a:lstStyle/>
                    <a:p>
                      <a:pPr>
                        <a:lnSpc>
                          <a:spcPct val="95000"/>
                        </a:lnSpc>
                        <a:spcAft>
                          <a:spcPts val="0"/>
                        </a:spcAft>
                      </a:pPr>
                      <a:r>
                        <a:rPr lang="es-EC" sz="1200" b="1">
                          <a:effectLst/>
                        </a:rPr>
                        <a:t>Intensidad de la fuerza</a:t>
                      </a:r>
                      <a:endParaRPr lang="es-EC" sz="1200" b="1">
                        <a:effectLst/>
                        <a:latin typeface="Arial" panose="020B0604020202020204" pitchFamily="34" charset="0"/>
                        <a:ea typeface="Arial" panose="020B0604020202020204" pitchFamily="34" charset="0"/>
                      </a:endParaRPr>
                    </a:p>
                  </a:txBody>
                  <a:tcPr marL="68580" marR="68580" marT="0" marB="0"/>
                </a:tc>
                <a:tc hMerge="1">
                  <a:txBody>
                    <a:bodyPr/>
                    <a:lstStyle/>
                    <a:p>
                      <a:endParaRPr lang="es-EC"/>
                    </a:p>
                  </a:txBody>
                  <a:tcPr/>
                </a:tc>
                <a:tc>
                  <a:txBody>
                    <a:bodyPr/>
                    <a:lstStyle/>
                    <a:p>
                      <a:pPr>
                        <a:lnSpc>
                          <a:spcPct val="95000"/>
                        </a:lnSpc>
                        <a:spcAft>
                          <a:spcPts val="0"/>
                        </a:spcAft>
                      </a:pPr>
                      <a:r>
                        <a:rPr lang="es-EC" sz="1200" b="1">
                          <a:effectLst/>
                        </a:rPr>
                        <a:t>Actividad</a:t>
                      </a:r>
                      <a:endParaRPr lang="es-EC" sz="1200" b="1">
                        <a:effectLst/>
                        <a:latin typeface="Arial" panose="020B0604020202020204" pitchFamily="34" charset="0"/>
                        <a:ea typeface="Arial" panose="020B0604020202020204" pitchFamily="34" charset="0"/>
                      </a:endParaRPr>
                    </a:p>
                  </a:txBody>
                  <a:tcPr marL="68580" marR="68580" marT="0" marB="0"/>
                </a:tc>
              </a:tr>
              <a:tr h="729199">
                <a:tc rowSpan="3">
                  <a:txBody>
                    <a:bodyPr/>
                    <a:lstStyle/>
                    <a:p>
                      <a:pPr>
                        <a:lnSpc>
                          <a:spcPct val="95000"/>
                        </a:lnSpc>
                        <a:spcAft>
                          <a:spcPts val="0"/>
                        </a:spcAft>
                      </a:pPr>
                      <a:r>
                        <a:rPr lang="es-EC" sz="1200" b="1" dirty="0">
                          <a:effectLst/>
                        </a:rPr>
                        <a:t>Manos</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dirty="0">
                          <a:effectLst/>
                        </a:rPr>
                        <a:t>Ligero</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dirty="0">
                          <a:effectLst/>
                        </a:rPr>
                        <a:t>X</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a:effectLst/>
                        </a:rPr>
                        <a:t> </a:t>
                      </a:r>
                    </a:p>
                    <a:p>
                      <a:pPr>
                        <a:lnSpc>
                          <a:spcPct val="95000"/>
                        </a:lnSpc>
                        <a:spcAft>
                          <a:spcPts val="0"/>
                        </a:spcAft>
                      </a:pPr>
                      <a:r>
                        <a:rPr lang="es-EC" sz="1200" b="1">
                          <a:effectLst/>
                        </a:rPr>
                        <a:t>Actividades administrativas Administración de medicación, Toma de muestras de sangre</a:t>
                      </a:r>
                    </a:p>
                    <a:p>
                      <a:pPr>
                        <a:lnSpc>
                          <a:spcPct val="95000"/>
                        </a:lnSpc>
                        <a:spcAft>
                          <a:spcPts val="0"/>
                        </a:spcAft>
                      </a:pPr>
                      <a:r>
                        <a:rPr lang="es-EC" sz="1200" b="1">
                          <a:effectLst/>
                        </a:rPr>
                        <a:t> </a:t>
                      </a:r>
                      <a:endParaRPr lang="es-EC" sz="1200" b="1">
                        <a:effectLst/>
                        <a:latin typeface="Arial" panose="020B0604020202020204" pitchFamily="34" charset="0"/>
                        <a:ea typeface="Arial" panose="020B0604020202020204" pitchFamily="34" charset="0"/>
                      </a:endParaRPr>
                    </a:p>
                  </a:txBody>
                  <a:tcPr marL="68580" marR="68580" marT="0" marB="0"/>
                </a:tc>
              </a:tr>
              <a:tr h="437519">
                <a:tc vMerge="1">
                  <a:txBody>
                    <a:bodyPr/>
                    <a:lstStyle/>
                    <a:p>
                      <a:endParaRPr lang="es-EC"/>
                    </a:p>
                  </a:txBody>
                  <a:tcPr/>
                </a:tc>
                <a:tc>
                  <a:txBody>
                    <a:bodyPr/>
                    <a:lstStyle/>
                    <a:p>
                      <a:pPr>
                        <a:lnSpc>
                          <a:spcPct val="95000"/>
                        </a:lnSpc>
                        <a:spcAft>
                          <a:spcPts val="0"/>
                        </a:spcAft>
                      </a:pPr>
                      <a:r>
                        <a:rPr lang="es-EC" sz="1200" b="1">
                          <a:effectLst/>
                        </a:rPr>
                        <a:t>Medio</a:t>
                      </a:r>
                      <a:endParaRPr lang="es-EC" sz="1200" b="1">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dirty="0">
                          <a:effectLst/>
                        </a:rPr>
                        <a:t>X</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a:effectLst/>
                        </a:rPr>
                        <a:t> </a:t>
                      </a:r>
                    </a:p>
                    <a:p>
                      <a:pPr>
                        <a:lnSpc>
                          <a:spcPct val="95000"/>
                        </a:lnSpc>
                        <a:spcAft>
                          <a:spcPts val="0"/>
                        </a:spcAft>
                      </a:pPr>
                      <a:r>
                        <a:rPr lang="es-EC" sz="1200" b="1">
                          <a:effectLst/>
                        </a:rPr>
                        <a:t>Aspiración de secreciones</a:t>
                      </a:r>
                    </a:p>
                    <a:p>
                      <a:pPr>
                        <a:lnSpc>
                          <a:spcPct val="95000"/>
                        </a:lnSpc>
                        <a:spcAft>
                          <a:spcPts val="0"/>
                        </a:spcAft>
                      </a:pPr>
                      <a:r>
                        <a:rPr lang="es-EC" sz="1200" b="1">
                          <a:effectLst/>
                        </a:rPr>
                        <a:t> </a:t>
                      </a:r>
                      <a:endParaRPr lang="es-EC" sz="1200" b="1">
                        <a:effectLst/>
                        <a:latin typeface="Arial" panose="020B0604020202020204" pitchFamily="34" charset="0"/>
                        <a:ea typeface="Arial" panose="020B0604020202020204" pitchFamily="34" charset="0"/>
                      </a:endParaRPr>
                    </a:p>
                  </a:txBody>
                  <a:tcPr marL="68580" marR="68580" marT="0" marB="0"/>
                </a:tc>
              </a:tr>
              <a:tr h="437519">
                <a:tc vMerge="1">
                  <a:txBody>
                    <a:bodyPr/>
                    <a:lstStyle/>
                    <a:p>
                      <a:endParaRPr lang="es-EC"/>
                    </a:p>
                  </a:txBody>
                  <a:tcPr/>
                </a:tc>
                <a:tc>
                  <a:txBody>
                    <a:bodyPr/>
                    <a:lstStyle/>
                    <a:p>
                      <a:pPr>
                        <a:lnSpc>
                          <a:spcPct val="95000"/>
                        </a:lnSpc>
                        <a:spcAft>
                          <a:spcPts val="0"/>
                        </a:spcAft>
                      </a:pPr>
                      <a:r>
                        <a:rPr lang="es-EC" sz="1200" b="1">
                          <a:effectLst/>
                        </a:rPr>
                        <a:t>Pesado</a:t>
                      </a:r>
                      <a:endParaRPr lang="es-EC" sz="1200" b="1">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dirty="0">
                          <a:effectLst/>
                        </a:rPr>
                        <a:t>-</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a:effectLst/>
                        </a:rPr>
                        <a:t> </a:t>
                      </a:r>
                    </a:p>
                    <a:p>
                      <a:pPr>
                        <a:lnSpc>
                          <a:spcPct val="95000"/>
                        </a:lnSpc>
                        <a:spcAft>
                          <a:spcPts val="0"/>
                        </a:spcAft>
                      </a:pPr>
                      <a:r>
                        <a:rPr lang="es-EC" sz="1200" b="1">
                          <a:effectLst/>
                        </a:rPr>
                        <a:t>-</a:t>
                      </a:r>
                    </a:p>
                    <a:p>
                      <a:pPr>
                        <a:lnSpc>
                          <a:spcPct val="95000"/>
                        </a:lnSpc>
                        <a:spcAft>
                          <a:spcPts val="0"/>
                        </a:spcAft>
                      </a:pPr>
                      <a:r>
                        <a:rPr lang="es-EC" sz="1200" b="1">
                          <a:effectLst/>
                        </a:rPr>
                        <a:t> </a:t>
                      </a:r>
                      <a:endParaRPr lang="es-EC" sz="1200" b="1">
                        <a:effectLst/>
                        <a:latin typeface="Arial" panose="020B0604020202020204" pitchFamily="34" charset="0"/>
                        <a:ea typeface="Arial" panose="020B0604020202020204" pitchFamily="34" charset="0"/>
                      </a:endParaRPr>
                    </a:p>
                  </a:txBody>
                  <a:tcPr marL="68580" marR="68580" marT="0" marB="0"/>
                </a:tc>
              </a:tr>
              <a:tr h="437519">
                <a:tc rowSpan="3">
                  <a:txBody>
                    <a:bodyPr/>
                    <a:lstStyle/>
                    <a:p>
                      <a:pPr>
                        <a:lnSpc>
                          <a:spcPct val="95000"/>
                        </a:lnSpc>
                        <a:spcAft>
                          <a:spcPts val="0"/>
                        </a:spcAft>
                      </a:pPr>
                      <a:r>
                        <a:rPr lang="es-EC" sz="1200" b="1">
                          <a:effectLst/>
                        </a:rPr>
                        <a:t>2 brazos</a:t>
                      </a:r>
                      <a:endParaRPr lang="es-EC" sz="1200" b="1">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a:effectLst/>
                        </a:rPr>
                        <a:t> </a:t>
                      </a:r>
                    </a:p>
                    <a:p>
                      <a:pPr>
                        <a:lnSpc>
                          <a:spcPct val="95000"/>
                        </a:lnSpc>
                        <a:spcAft>
                          <a:spcPts val="0"/>
                        </a:spcAft>
                      </a:pPr>
                      <a:r>
                        <a:rPr lang="es-EC" sz="1200" b="1">
                          <a:effectLst/>
                        </a:rPr>
                        <a:t>Ligero</a:t>
                      </a:r>
                    </a:p>
                    <a:p>
                      <a:pPr>
                        <a:lnSpc>
                          <a:spcPct val="95000"/>
                        </a:lnSpc>
                        <a:spcAft>
                          <a:spcPts val="0"/>
                        </a:spcAft>
                      </a:pPr>
                      <a:r>
                        <a:rPr lang="es-EC" sz="1200" b="1">
                          <a:effectLst/>
                        </a:rPr>
                        <a:t> </a:t>
                      </a:r>
                      <a:endParaRPr lang="es-EC" sz="1200" b="1">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dirty="0">
                          <a:effectLst/>
                        </a:rPr>
                        <a:t>-</a:t>
                      </a:r>
                      <a:endParaRPr lang="es-EC" sz="1200" b="1"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dirty="0">
                          <a:effectLst/>
                        </a:rPr>
                        <a:t>-</a:t>
                      </a:r>
                      <a:endParaRPr lang="es-EC" sz="1200" b="1" dirty="0">
                        <a:effectLst/>
                        <a:latin typeface="Arial" panose="020B0604020202020204" pitchFamily="34" charset="0"/>
                        <a:ea typeface="Arial" panose="020B0604020202020204" pitchFamily="34" charset="0"/>
                      </a:endParaRPr>
                    </a:p>
                  </a:txBody>
                  <a:tcPr marL="68580" marR="68580" marT="0" marB="0"/>
                </a:tc>
              </a:tr>
              <a:tr h="437519">
                <a:tc vMerge="1">
                  <a:txBody>
                    <a:bodyPr/>
                    <a:lstStyle/>
                    <a:p>
                      <a:endParaRPr lang="es-EC"/>
                    </a:p>
                  </a:txBody>
                  <a:tcPr/>
                </a:tc>
                <a:tc>
                  <a:txBody>
                    <a:bodyPr/>
                    <a:lstStyle/>
                    <a:p>
                      <a:pPr>
                        <a:lnSpc>
                          <a:spcPct val="95000"/>
                        </a:lnSpc>
                        <a:spcAft>
                          <a:spcPts val="0"/>
                        </a:spcAft>
                      </a:pPr>
                      <a:r>
                        <a:rPr lang="es-EC" sz="1200" b="1">
                          <a:effectLst/>
                        </a:rPr>
                        <a:t> </a:t>
                      </a:r>
                    </a:p>
                    <a:p>
                      <a:pPr>
                        <a:lnSpc>
                          <a:spcPct val="95000"/>
                        </a:lnSpc>
                        <a:spcAft>
                          <a:spcPts val="0"/>
                        </a:spcAft>
                      </a:pPr>
                      <a:r>
                        <a:rPr lang="es-EC" sz="1200" b="1">
                          <a:effectLst/>
                        </a:rPr>
                        <a:t>Medio</a:t>
                      </a:r>
                    </a:p>
                    <a:p>
                      <a:pPr>
                        <a:lnSpc>
                          <a:spcPct val="95000"/>
                        </a:lnSpc>
                        <a:spcAft>
                          <a:spcPts val="0"/>
                        </a:spcAft>
                      </a:pPr>
                      <a:r>
                        <a:rPr lang="es-EC" sz="1200" b="1">
                          <a:effectLst/>
                        </a:rPr>
                        <a:t> </a:t>
                      </a:r>
                      <a:endParaRPr lang="es-EC" sz="1200" b="1">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a:effectLst/>
                        </a:rPr>
                        <a:t>-</a:t>
                      </a:r>
                      <a:endParaRPr lang="es-EC" sz="1200" b="1">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dirty="0">
                          <a:effectLst/>
                        </a:rPr>
                        <a:t>-</a:t>
                      </a:r>
                      <a:endParaRPr lang="es-EC" sz="1200" b="1" dirty="0">
                        <a:effectLst/>
                        <a:latin typeface="Arial" panose="020B0604020202020204" pitchFamily="34" charset="0"/>
                        <a:ea typeface="Arial" panose="020B0604020202020204" pitchFamily="34" charset="0"/>
                      </a:endParaRPr>
                    </a:p>
                  </a:txBody>
                  <a:tcPr marL="68580" marR="68580" marT="0" marB="0"/>
                </a:tc>
              </a:tr>
              <a:tr h="729199">
                <a:tc vMerge="1">
                  <a:txBody>
                    <a:bodyPr/>
                    <a:lstStyle/>
                    <a:p>
                      <a:endParaRPr lang="es-EC"/>
                    </a:p>
                  </a:txBody>
                  <a:tcPr/>
                </a:tc>
                <a:tc>
                  <a:txBody>
                    <a:bodyPr/>
                    <a:lstStyle/>
                    <a:p>
                      <a:pPr>
                        <a:lnSpc>
                          <a:spcPct val="95000"/>
                        </a:lnSpc>
                        <a:spcAft>
                          <a:spcPts val="0"/>
                        </a:spcAft>
                      </a:pPr>
                      <a:r>
                        <a:rPr lang="es-EC" sz="1200" b="1">
                          <a:effectLst/>
                        </a:rPr>
                        <a:t>Pesado</a:t>
                      </a:r>
                      <a:endParaRPr lang="es-EC" sz="1200" b="1">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a:effectLst/>
                        </a:rPr>
                        <a:t>X</a:t>
                      </a:r>
                      <a:endParaRPr lang="es-EC" sz="1200" b="1">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200" b="1" dirty="0">
                          <a:effectLst/>
                        </a:rPr>
                        <a:t>Cambios de posición a pacientes encamados</a:t>
                      </a:r>
                    </a:p>
                    <a:p>
                      <a:pPr>
                        <a:lnSpc>
                          <a:spcPct val="95000"/>
                        </a:lnSpc>
                        <a:spcAft>
                          <a:spcPts val="0"/>
                        </a:spcAft>
                      </a:pPr>
                      <a:r>
                        <a:rPr lang="es-EC" sz="1200" b="1" dirty="0">
                          <a:effectLst/>
                        </a:rPr>
                        <a:t>Baño a pacientes</a:t>
                      </a:r>
                    </a:p>
                    <a:p>
                      <a:pPr>
                        <a:lnSpc>
                          <a:spcPct val="95000"/>
                        </a:lnSpc>
                        <a:spcAft>
                          <a:spcPts val="0"/>
                        </a:spcAft>
                      </a:pPr>
                      <a:r>
                        <a:rPr lang="es-EC" sz="1200" b="1" dirty="0">
                          <a:effectLst/>
                        </a:rPr>
                        <a:t>Traslado lateral del paciente</a:t>
                      </a:r>
                    </a:p>
                    <a:p>
                      <a:pPr>
                        <a:lnSpc>
                          <a:spcPct val="95000"/>
                        </a:lnSpc>
                        <a:spcAft>
                          <a:spcPts val="0"/>
                        </a:spcAft>
                      </a:pPr>
                      <a:r>
                        <a:rPr lang="es-EC" sz="1200" b="1" dirty="0">
                          <a:effectLst/>
                        </a:rPr>
                        <a:t> </a:t>
                      </a:r>
                      <a:endParaRPr lang="es-EC" sz="1200" b="1" dirty="0">
                        <a:effectLst/>
                        <a:latin typeface="Arial" panose="020B0604020202020204" pitchFamily="34" charset="0"/>
                        <a:ea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735030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84362"/>
          </a:xfrm>
        </p:spPr>
        <p:txBody>
          <a:bodyPr>
            <a:normAutofit fontScale="90000"/>
          </a:bodyPr>
          <a:lstStyle/>
          <a:p>
            <a:r>
              <a:rPr lang="es-MX" dirty="0">
                <a:solidFill>
                  <a:schemeClr val="accent2">
                    <a:lumMod val="75000"/>
                  </a:schemeClr>
                </a:solidFill>
              </a:rPr>
              <a:t>RESULTADOS</a:t>
            </a:r>
            <a:r>
              <a:rPr lang="es-EC" dirty="0">
                <a:solidFill>
                  <a:schemeClr val="accent2">
                    <a:lumMod val="75000"/>
                  </a:schemeClr>
                </a:solidFill>
              </a:rPr>
              <a:t/>
            </a:r>
            <a:br>
              <a:rPr lang="es-EC" dirty="0">
                <a:solidFill>
                  <a:schemeClr val="accent2">
                    <a:lumMod val="75000"/>
                  </a:schemeClr>
                </a:solidFill>
              </a:rPr>
            </a:br>
            <a:endParaRPr lang="es-EC" dirty="0"/>
          </a:p>
        </p:txBody>
      </p:sp>
      <p:sp>
        <p:nvSpPr>
          <p:cNvPr id="3" name="Marcador de contenido 2"/>
          <p:cNvSpPr>
            <a:spLocks noGrp="1"/>
          </p:cNvSpPr>
          <p:nvPr>
            <p:ph idx="1"/>
          </p:nvPr>
        </p:nvSpPr>
        <p:spPr>
          <a:xfrm>
            <a:off x="677334" y="1293962"/>
            <a:ext cx="8596668" cy="539479"/>
          </a:xfrm>
        </p:spPr>
        <p:txBody>
          <a:bodyPr/>
          <a:lstStyle/>
          <a:p>
            <a:r>
              <a:rPr lang="es-EC" b="1" dirty="0">
                <a:solidFill>
                  <a:schemeClr val="accent2">
                    <a:lumMod val="75000"/>
                  </a:schemeClr>
                </a:solidFill>
              </a:rPr>
              <a:t>Prevalencia de molestias ostemusculoesqueléticos</a:t>
            </a:r>
            <a:endParaRPr lang="es-EC" dirty="0">
              <a:solidFill>
                <a:schemeClr val="accent2">
                  <a:lumMod val="75000"/>
                </a:schemeClr>
              </a:solidFill>
            </a:endParaRPr>
          </a:p>
          <a:p>
            <a:endParaRPr lang="es-EC" dirty="0"/>
          </a:p>
        </p:txBody>
      </p:sp>
      <p:sp>
        <p:nvSpPr>
          <p:cNvPr id="4" name="Marcador de pie de página 3"/>
          <p:cNvSpPr>
            <a:spLocks noGrp="1"/>
          </p:cNvSpPr>
          <p:nvPr>
            <p:ph type="ftr" sz="quarter" idx="11"/>
          </p:nvPr>
        </p:nvSpPr>
        <p:spPr/>
        <p:txBody>
          <a:bodyPr/>
          <a:lstStyle/>
          <a:p>
            <a:endParaRPr lang="es-EC"/>
          </a:p>
        </p:txBody>
      </p:sp>
      <p:sp>
        <p:nvSpPr>
          <p:cNvPr id="5" name="Marcador de pie de página 5"/>
          <p:cNvSpPr txBox="1">
            <a:spLocks/>
          </p:cNvSpPr>
          <p:nvPr/>
        </p:nvSpPr>
        <p:spPr>
          <a:xfrm>
            <a:off x="677334" y="89136"/>
            <a:ext cx="8207874" cy="365125"/>
          </a:xfrm>
          <a:prstGeom prst="rect">
            <a:avLst/>
          </a:prstGeom>
        </p:spPr>
        <p:txBody>
          <a:bodyPr vert="horz" lIns="91440" tIns="45720" rIns="91440" bIns="45720" rtlCol="0" anchor="ctr"/>
          <a:lstStyle>
            <a:defPPr>
              <a:defRPr lang="es-EC"/>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i="1" smtClean="0">
                <a:solidFill>
                  <a:schemeClr val="accent2">
                    <a:lumMod val="75000"/>
                  </a:schemeClr>
                </a:solidFill>
                <a:latin typeface="Arial Black" panose="020B0A04020102020204" pitchFamily="34" charset="0"/>
              </a:rPr>
              <a:t>Riesgos ostemusculoesqueléticos a los que se expone el personal de enfermería en el manejo de pacientes críticos</a:t>
            </a:r>
            <a:endParaRPr lang="es-EC" i="1" dirty="0">
              <a:solidFill>
                <a:schemeClr val="accent2">
                  <a:lumMod val="75000"/>
                </a:schemeClr>
              </a:solidFill>
            </a:endParaRPr>
          </a:p>
        </p:txBody>
      </p:sp>
      <p:graphicFrame>
        <p:nvGraphicFramePr>
          <p:cNvPr id="6" name="Tabla 5"/>
          <p:cNvGraphicFramePr>
            <a:graphicFrameLocks noGrp="1"/>
          </p:cNvGraphicFramePr>
          <p:nvPr>
            <p:extLst>
              <p:ext uri="{D42A27DB-BD31-4B8C-83A1-F6EECF244321}">
                <p14:modId xmlns:p14="http://schemas.microsoft.com/office/powerpoint/2010/main" val="1435500568"/>
              </p:ext>
            </p:extLst>
          </p:nvPr>
        </p:nvGraphicFramePr>
        <p:xfrm>
          <a:off x="1488041" y="2616168"/>
          <a:ext cx="6318864" cy="2559682"/>
        </p:xfrm>
        <a:graphic>
          <a:graphicData uri="http://schemas.openxmlformats.org/drawingml/2006/table">
            <a:tbl>
              <a:tblPr firstRow="1" bandRow="1">
                <a:tableStyleId>{5C22544A-7EE6-4342-B048-85BDC9FD1C3A}</a:tableStyleId>
              </a:tblPr>
              <a:tblGrid>
                <a:gridCol w="1937408"/>
                <a:gridCol w="1153387"/>
                <a:gridCol w="878839"/>
                <a:gridCol w="1245375"/>
                <a:gridCol w="1103855"/>
              </a:tblGrid>
              <a:tr h="561104">
                <a:tc>
                  <a:txBody>
                    <a:bodyPr/>
                    <a:lstStyle/>
                    <a:p>
                      <a:pPr>
                        <a:lnSpc>
                          <a:spcPct val="95000"/>
                        </a:lnSpc>
                        <a:spcAft>
                          <a:spcPts val="0"/>
                        </a:spcAft>
                      </a:pPr>
                      <a:r>
                        <a:rPr lang="es-EC" sz="1600" dirty="0">
                          <a:effectLst/>
                        </a:rPr>
                        <a:t> </a:t>
                      </a:r>
                      <a:endParaRPr lang="es-EC" sz="1600" dirty="0">
                        <a:effectLst/>
                        <a:latin typeface="Arial" panose="020B0604020202020204" pitchFamily="34" charset="0"/>
                        <a:ea typeface="Arial" panose="020B0604020202020204" pitchFamily="34" charset="0"/>
                      </a:endParaRPr>
                    </a:p>
                  </a:txBody>
                  <a:tcPr marL="68580" marR="68580" marT="0" marB="0"/>
                </a:tc>
                <a:tc gridSpan="2">
                  <a:txBody>
                    <a:bodyPr/>
                    <a:lstStyle/>
                    <a:p>
                      <a:pPr>
                        <a:lnSpc>
                          <a:spcPct val="95000"/>
                        </a:lnSpc>
                        <a:spcAft>
                          <a:spcPts val="0"/>
                        </a:spcAft>
                      </a:pPr>
                      <a:r>
                        <a:rPr lang="es-EC" sz="1600" dirty="0">
                          <a:effectLst/>
                        </a:rPr>
                        <a:t>Dolor último año</a:t>
                      </a:r>
                      <a:endParaRPr lang="es-EC" sz="1600" dirty="0">
                        <a:effectLst/>
                        <a:latin typeface="Arial" panose="020B0604020202020204" pitchFamily="34" charset="0"/>
                        <a:ea typeface="Arial" panose="020B0604020202020204" pitchFamily="34" charset="0"/>
                      </a:endParaRPr>
                    </a:p>
                  </a:txBody>
                  <a:tcPr marL="68580" marR="68580" marT="0" marB="0"/>
                </a:tc>
                <a:tc hMerge="1">
                  <a:txBody>
                    <a:bodyPr/>
                    <a:lstStyle/>
                    <a:p>
                      <a:endParaRPr lang="es-EC"/>
                    </a:p>
                  </a:txBody>
                  <a:tcPr/>
                </a:tc>
                <a:tc gridSpan="2">
                  <a:txBody>
                    <a:bodyPr/>
                    <a:lstStyle/>
                    <a:p>
                      <a:pPr>
                        <a:lnSpc>
                          <a:spcPct val="95000"/>
                        </a:lnSpc>
                        <a:spcAft>
                          <a:spcPts val="0"/>
                        </a:spcAft>
                      </a:pPr>
                      <a:r>
                        <a:rPr lang="es-EC" sz="1600">
                          <a:effectLst/>
                        </a:rPr>
                        <a:t>Dolor últimos  días</a:t>
                      </a:r>
                      <a:endParaRPr lang="es-EC" sz="1600">
                        <a:effectLst/>
                        <a:latin typeface="Arial" panose="020B0604020202020204" pitchFamily="34" charset="0"/>
                        <a:ea typeface="Arial" panose="020B0604020202020204" pitchFamily="34" charset="0"/>
                      </a:endParaRPr>
                    </a:p>
                  </a:txBody>
                  <a:tcPr marL="68580" marR="68580" marT="0" marB="0"/>
                </a:tc>
                <a:tc hMerge="1">
                  <a:txBody>
                    <a:bodyPr/>
                    <a:lstStyle/>
                    <a:p>
                      <a:endParaRPr lang="es-EC"/>
                    </a:p>
                  </a:txBody>
                  <a:tcPr/>
                </a:tc>
              </a:tr>
              <a:tr h="306208">
                <a:tc>
                  <a:txBody>
                    <a:bodyPr/>
                    <a:lstStyle/>
                    <a:p>
                      <a:pPr>
                        <a:lnSpc>
                          <a:spcPct val="95000"/>
                        </a:lnSpc>
                        <a:spcAft>
                          <a:spcPts val="0"/>
                        </a:spcAft>
                      </a:pPr>
                      <a:r>
                        <a:rPr lang="es-EC" sz="1600">
                          <a:effectLst/>
                        </a:rPr>
                        <a:t>Molestias en:</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n</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dirty="0">
                          <a:effectLst/>
                        </a:rPr>
                        <a:t>%</a:t>
                      </a:r>
                      <a:endParaRPr lang="es-EC" sz="16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n</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a:t>
                      </a:r>
                      <a:endParaRPr lang="es-EC" sz="1600">
                        <a:effectLst/>
                        <a:latin typeface="Arial" panose="020B0604020202020204" pitchFamily="34" charset="0"/>
                        <a:ea typeface="Arial" panose="020B0604020202020204" pitchFamily="34" charset="0"/>
                      </a:endParaRPr>
                    </a:p>
                  </a:txBody>
                  <a:tcPr marL="68580" marR="68580" marT="0" marB="0"/>
                </a:tc>
              </a:tr>
              <a:tr h="306208">
                <a:tc>
                  <a:txBody>
                    <a:bodyPr/>
                    <a:lstStyle/>
                    <a:p>
                      <a:pPr>
                        <a:lnSpc>
                          <a:spcPct val="95000"/>
                        </a:lnSpc>
                        <a:spcAft>
                          <a:spcPts val="0"/>
                        </a:spcAft>
                      </a:pPr>
                      <a:r>
                        <a:rPr lang="es-EC" sz="1600">
                          <a:effectLst/>
                        </a:rPr>
                        <a:t>Cuello</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20</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dirty="0">
                          <a:effectLst/>
                        </a:rPr>
                        <a:t>100%</a:t>
                      </a:r>
                      <a:endParaRPr lang="es-EC" sz="16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dirty="0">
                          <a:effectLst/>
                        </a:rPr>
                        <a:t>20</a:t>
                      </a:r>
                      <a:endParaRPr lang="es-EC" sz="16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100%</a:t>
                      </a:r>
                      <a:endParaRPr lang="es-EC" sz="1600">
                        <a:effectLst/>
                        <a:latin typeface="Arial" panose="020B0604020202020204" pitchFamily="34" charset="0"/>
                        <a:ea typeface="Arial" panose="020B0604020202020204" pitchFamily="34" charset="0"/>
                      </a:endParaRPr>
                    </a:p>
                  </a:txBody>
                  <a:tcPr marL="68580" marR="68580" marT="0" marB="0"/>
                </a:tc>
              </a:tr>
              <a:tr h="306208">
                <a:tc>
                  <a:txBody>
                    <a:bodyPr/>
                    <a:lstStyle/>
                    <a:p>
                      <a:pPr>
                        <a:lnSpc>
                          <a:spcPct val="95000"/>
                        </a:lnSpc>
                        <a:spcAft>
                          <a:spcPts val="0"/>
                        </a:spcAft>
                      </a:pPr>
                      <a:r>
                        <a:rPr lang="es-EC" sz="1600">
                          <a:effectLst/>
                        </a:rPr>
                        <a:t>Hombro</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20</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100%</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dirty="0">
                          <a:effectLst/>
                        </a:rPr>
                        <a:t>20</a:t>
                      </a:r>
                      <a:endParaRPr lang="es-EC" sz="16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100%</a:t>
                      </a:r>
                      <a:endParaRPr lang="es-EC" sz="1600">
                        <a:effectLst/>
                        <a:latin typeface="Arial" panose="020B0604020202020204" pitchFamily="34" charset="0"/>
                        <a:ea typeface="Arial" panose="020B0604020202020204" pitchFamily="34" charset="0"/>
                      </a:endParaRPr>
                    </a:p>
                  </a:txBody>
                  <a:tcPr marL="68580" marR="68580" marT="0" marB="0"/>
                </a:tc>
              </a:tr>
              <a:tr h="306208">
                <a:tc>
                  <a:txBody>
                    <a:bodyPr/>
                    <a:lstStyle/>
                    <a:p>
                      <a:pPr>
                        <a:lnSpc>
                          <a:spcPct val="95000"/>
                        </a:lnSpc>
                        <a:spcAft>
                          <a:spcPts val="0"/>
                        </a:spcAft>
                      </a:pPr>
                      <a:r>
                        <a:rPr lang="es-EC" sz="1600">
                          <a:effectLst/>
                        </a:rPr>
                        <a:t>Dorsal o lumbar</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20</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100%</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dirty="0">
                          <a:effectLst/>
                        </a:rPr>
                        <a:t>20</a:t>
                      </a:r>
                      <a:endParaRPr lang="es-EC" sz="16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100%</a:t>
                      </a:r>
                      <a:endParaRPr lang="es-EC" sz="1600">
                        <a:effectLst/>
                        <a:latin typeface="Arial" panose="020B0604020202020204" pitchFamily="34" charset="0"/>
                        <a:ea typeface="Arial" panose="020B0604020202020204" pitchFamily="34" charset="0"/>
                      </a:endParaRPr>
                    </a:p>
                  </a:txBody>
                  <a:tcPr marL="68580" marR="68580" marT="0" marB="0"/>
                </a:tc>
              </a:tr>
              <a:tr h="467538">
                <a:tc>
                  <a:txBody>
                    <a:bodyPr/>
                    <a:lstStyle/>
                    <a:p>
                      <a:pPr>
                        <a:lnSpc>
                          <a:spcPct val="95000"/>
                        </a:lnSpc>
                        <a:spcAft>
                          <a:spcPts val="0"/>
                        </a:spcAft>
                      </a:pPr>
                      <a:r>
                        <a:rPr lang="es-EC" sz="1600">
                          <a:effectLst/>
                        </a:rPr>
                        <a:t>Codo o antebrazo</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10</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50%</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dirty="0">
                          <a:effectLst/>
                        </a:rPr>
                        <a:t>8</a:t>
                      </a:r>
                      <a:endParaRPr lang="es-EC" sz="1600" dirty="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dirty="0">
                          <a:effectLst/>
                        </a:rPr>
                        <a:t>40%</a:t>
                      </a:r>
                      <a:endParaRPr lang="es-EC" sz="1600" dirty="0">
                        <a:effectLst/>
                        <a:latin typeface="Arial" panose="020B0604020202020204" pitchFamily="34" charset="0"/>
                        <a:ea typeface="Arial" panose="020B0604020202020204" pitchFamily="34" charset="0"/>
                      </a:endParaRPr>
                    </a:p>
                  </a:txBody>
                  <a:tcPr marL="68580" marR="68580" marT="0" marB="0"/>
                </a:tc>
              </a:tr>
              <a:tr h="306208">
                <a:tc>
                  <a:txBody>
                    <a:bodyPr/>
                    <a:lstStyle/>
                    <a:p>
                      <a:pPr>
                        <a:lnSpc>
                          <a:spcPct val="95000"/>
                        </a:lnSpc>
                        <a:spcAft>
                          <a:spcPts val="0"/>
                        </a:spcAft>
                      </a:pPr>
                      <a:r>
                        <a:rPr lang="es-EC" sz="1600">
                          <a:effectLst/>
                        </a:rPr>
                        <a:t>Muñeca o mano</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20</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100%</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a:effectLst/>
                        </a:rPr>
                        <a:t>20</a:t>
                      </a:r>
                      <a:endParaRPr lang="es-EC" sz="1600">
                        <a:effectLst/>
                        <a:latin typeface="Arial" panose="020B0604020202020204" pitchFamily="34" charset="0"/>
                        <a:ea typeface="Arial" panose="020B0604020202020204" pitchFamily="34" charset="0"/>
                      </a:endParaRPr>
                    </a:p>
                  </a:txBody>
                  <a:tcPr marL="68580" marR="68580" marT="0" marB="0"/>
                </a:tc>
                <a:tc>
                  <a:txBody>
                    <a:bodyPr/>
                    <a:lstStyle/>
                    <a:p>
                      <a:pPr>
                        <a:lnSpc>
                          <a:spcPct val="95000"/>
                        </a:lnSpc>
                        <a:spcAft>
                          <a:spcPts val="0"/>
                        </a:spcAft>
                      </a:pPr>
                      <a:r>
                        <a:rPr lang="es-EC" sz="1600" dirty="0">
                          <a:effectLst/>
                        </a:rPr>
                        <a:t>100%</a:t>
                      </a:r>
                      <a:endParaRPr lang="es-EC" sz="1600" dirty="0">
                        <a:effectLst/>
                        <a:latin typeface="Arial" panose="020B0604020202020204" pitchFamily="34" charset="0"/>
                        <a:ea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298101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156</TotalTime>
  <Words>1534</Words>
  <Application>Microsoft Office PowerPoint</Application>
  <PresentationFormat>Panorámica</PresentationFormat>
  <Paragraphs>308</Paragraphs>
  <Slides>15</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15</vt:i4>
      </vt:variant>
    </vt:vector>
  </HeadingPairs>
  <TitlesOfParts>
    <vt:vector size="23" baseType="lpstr">
      <vt:lpstr>Arial</vt:lpstr>
      <vt:lpstr>Arial Black</vt:lpstr>
      <vt:lpstr>Bradley Hand ITC</vt:lpstr>
      <vt:lpstr>Britannic Bold</vt:lpstr>
      <vt:lpstr>Calibri</vt:lpstr>
      <vt:lpstr>Trebuchet MS</vt:lpstr>
      <vt:lpstr>Wingdings 3</vt:lpstr>
      <vt:lpstr>Faceta</vt:lpstr>
      <vt:lpstr>Riesgos ostemusculoesqueléticos a los que se expone el personal de enfermería en el manejo de pacientes críticos”</vt:lpstr>
      <vt:lpstr>INTRODUCCION</vt:lpstr>
      <vt:lpstr>INTRODUCCION</vt:lpstr>
      <vt:lpstr>MATERIALES Y METODOS</vt:lpstr>
      <vt:lpstr>RESULTADOS</vt:lpstr>
      <vt:lpstr>Actividades principales en el manejo de paciente críticos.  </vt:lpstr>
      <vt:lpstr>Posturas más recurrentes </vt:lpstr>
      <vt:lpstr>RESULTADOS </vt:lpstr>
      <vt:lpstr>RESULTADOS </vt:lpstr>
      <vt:lpstr>RESULTADOS</vt:lpstr>
      <vt:lpstr>DISCUSION</vt:lpstr>
      <vt:lpstr>DISCUSION</vt:lpstr>
      <vt:lpstr>DISCUSION</vt:lpstr>
      <vt:lpstr>CONCLUSIONES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Riesgos ostemusculoesqueléticos a los que se expone el personal de enfermería en el manejo de pacientes críticos”</dc:title>
  <dc:creator>Diana</dc:creator>
  <cp:lastModifiedBy>Diana</cp:lastModifiedBy>
  <cp:revision>12</cp:revision>
  <dcterms:created xsi:type="dcterms:W3CDTF">2021-02-22T19:19:18Z</dcterms:created>
  <dcterms:modified xsi:type="dcterms:W3CDTF">2021-02-23T16:12:10Z</dcterms:modified>
</cp:coreProperties>
</file>