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59" r:id="rId5"/>
    <p:sldId id="263" r:id="rId6"/>
    <p:sldId id="262" r:id="rId7"/>
    <p:sldId id="261" r:id="rId8"/>
    <p:sldId id="260" r:id="rId9"/>
    <p:sldId id="264" r:id="rId10"/>
    <p:sldId id="267" r:id="rId11"/>
    <p:sldId id="266" r:id="rId12"/>
    <p:sldId id="271" r:id="rId13"/>
    <p:sldId id="270" r:id="rId14"/>
    <p:sldId id="269" r:id="rId15"/>
    <p:sldId id="268" r:id="rId16"/>
    <p:sldId id="265" r:id="rId17"/>
    <p:sldId id="272" r:id="rId18"/>
    <p:sldId id="273" r:id="rId19"/>
    <p:sldId id="274" r:id="rId20"/>
    <p:sldId id="278" r:id="rId21"/>
    <p:sldId id="277" r:id="rId22"/>
    <p:sldId id="276" r:id="rId23"/>
    <p:sldId id="275" r:id="rId24"/>
    <p:sldId id="279"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32889080399795"/>
          <c:y val="2.8743681012476176E-2"/>
          <c:w val="0.50769761625029874"/>
          <c:h val="0.64343896738935036"/>
        </c:manualLayout>
      </c:layout>
      <c:barChart>
        <c:barDir val="bar"/>
        <c:grouping val="clustered"/>
        <c:varyColors val="0"/>
        <c:ser>
          <c:idx val="0"/>
          <c:order val="0"/>
          <c:tx>
            <c:strRef>
              <c:f>Hoja6!$N$3</c:f>
              <c:strCache>
                <c:ptCount val="1"/>
                <c:pt idx="0">
                  <c:v>Nivel 1 Riesgo aceptable</c:v>
                </c:pt>
              </c:strCache>
            </c:strRef>
          </c:tx>
          <c:spPr>
            <a:solidFill>
              <a:schemeClr val="accent1"/>
            </a:solidFill>
            <a:ln>
              <a:noFill/>
            </a:ln>
            <a:effectLst/>
          </c:spPr>
          <c:invertIfNegative val="0"/>
          <c:cat>
            <c:strRef>
              <c:f>Hoja6!$O$2:$S$2</c:f>
              <c:strCache>
                <c:ptCount val="5"/>
                <c:pt idx="0">
                  <c:v>Barrer</c:v>
                </c:pt>
                <c:pt idx="1">
                  <c:v>Trapear</c:v>
                </c:pt>
                <c:pt idx="2">
                  <c:v>Empuje  de carga o levantamiento de objetos</c:v>
                </c:pt>
                <c:pt idx="3">
                  <c:v>Limpieza de superficies</c:v>
                </c:pt>
                <c:pt idx="4">
                  <c:v>Basura</c:v>
                </c:pt>
              </c:strCache>
            </c:strRef>
          </c:cat>
          <c:val>
            <c:numRef>
              <c:f>Hoja6!$O$3:$S$3</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0-645B-41CF-95C7-02CCBDEBC569}"/>
            </c:ext>
          </c:extLst>
        </c:ser>
        <c:ser>
          <c:idx val="1"/>
          <c:order val="1"/>
          <c:tx>
            <c:strRef>
              <c:f>Hoja6!$N$4</c:f>
              <c:strCache>
                <c:ptCount val="1"/>
                <c:pt idx="0">
                  <c:v>Nivel 2 Pueden requerirse cambios en la tarea; es conveniente profundizar en el estudio</c:v>
                </c:pt>
              </c:strCache>
            </c:strRef>
          </c:tx>
          <c:spPr>
            <a:solidFill>
              <a:schemeClr val="accent2"/>
            </a:solidFill>
            <a:ln>
              <a:noFill/>
            </a:ln>
            <a:effectLst/>
          </c:spPr>
          <c:invertIfNegative val="0"/>
          <c:dLbls>
            <c:dLbl>
              <c:idx val="2"/>
              <c:layout>
                <c:manualLayout>
                  <c:x val="-4.3081254860482955E-2"/>
                  <c:y val="2.2939544778546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45B-41CF-95C7-02CCBDEBC56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45B-41CF-95C7-02CCBDEBC569}"/>
                </c:ext>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Hoja6!$O$2:$S$2</c:f>
              <c:strCache>
                <c:ptCount val="5"/>
                <c:pt idx="0">
                  <c:v>Barrer</c:v>
                </c:pt>
                <c:pt idx="1">
                  <c:v>Trapear</c:v>
                </c:pt>
                <c:pt idx="2">
                  <c:v>Empuje  de carga o levantamiento de objetos</c:v>
                </c:pt>
                <c:pt idx="3">
                  <c:v>Limpieza de superficies</c:v>
                </c:pt>
                <c:pt idx="4">
                  <c:v>Basura</c:v>
                </c:pt>
              </c:strCache>
            </c:strRef>
          </c:cat>
          <c:val>
            <c:numRef>
              <c:f>Hoja6!$O$4:$S$4</c:f>
              <c:numCache>
                <c:formatCode>General</c:formatCode>
                <c:ptCount val="5"/>
                <c:pt idx="0">
                  <c:v>51.6</c:v>
                </c:pt>
                <c:pt idx="1">
                  <c:v>22.6</c:v>
                </c:pt>
                <c:pt idx="2">
                  <c:v>19.399999999999999</c:v>
                </c:pt>
                <c:pt idx="3">
                  <c:v>54.8</c:v>
                </c:pt>
                <c:pt idx="4">
                  <c:v>0</c:v>
                </c:pt>
              </c:numCache>
            </c:numRef>
          </c:val>
          <c:extLst xmlns:c16r2="http://schemas.microsoft.com/office/drawing/2015/06/chart">
            <c:ext xmlns:c16="http://schemas.microsoft.com/office/drawing/2014/chart" uri="{C3380CC4-5D6E-409C-BE32-E72D297353CC}">
              <c16:uniqueId val="{00000001-645B-41CF-95C7-02CCBDEBC569}"/>
            </c:ext>
          </c:extLst>
        </c:ser>
        <c:ser>
          <c:idx val="2"/>
          <c:order val="2"/>
          <c:tx>
            <c:strRef>
              <c:f>Hoja6!$N$5</c:f>
              <c:strCache>
                <c:ptCount val="1"/>
                <c:pt idx="0">
                  <c:v>Nivel 3 Se requiere el rediseño de la tarea</c:v>
                </c:pt>
              </c:strCache>
            </c:strRef>
          </c:tx>
          <c:spPr>
            <a:solidFill>
              <a:schemeClr val="accent3"/>
            </a:solidFill>
            <a:ln>
              <a:noFill/>
            </a:ln>
            <a:effectLst/>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45B-41CF-95C7-02CCBDEBC569}"/>
                </c:ext>
              </c:extLst>
            </c:dLbl>
            <c:dLbl>
              <c:idx val="2"/>
              <c:layout>
                <c:manualLayout>
                  <c:x val="3.4202650705429591E-2"/>
                  <c:y val="-3.917333664006151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45B-41CF-95C7-02CCBDEBC56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45B-41CF-95C7-02CCBDEBC569}"/>
                </c:ext>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Hoja6!$O$2:$S$2</c:f>
              <c:strCache>
                <c:ptCount val="5"/>
                <c:pt idx="0">
                  <c:v>Barrer</c:v>
                </c:pt>
                <c:pt idx="1">
                  <c:v>Trapear</c:v>
                </c:pt>
                <c:pt idx="2">
                  <c:v>Empuje  de carga o levantamiento de objetos</c:v>
                </c:pt>
                <c:pt idx="3">
                  <c:v>Limpieza de superficies</c:v>
                </c:pt>
                <c:pt idx="4">
                  <c:v>Basura</c:v>
                </c:pt>
              </c:strCache>
            </c:strRef>
          </c:cat>
          <c:val>
            <c:numRef>
              <c:f>Hoja6!$O$5:$S$5</c:f>
              <c:numCache>
                <c:formatCode>General</c:formatCode>
                <c:ptCount val="5"/>
                <c:pt idx="0">
                  <c:v>3.2</c:v>
                </c:pt>
                <c:pt idx="1">
                  <c:v>0</c:v>
                </c:pt>
                <c:pt idx="2">
                  <c:v>22.6</c:v>
                </c:pt>
                <c:pt idx="3">
                  <c:v>16.100000000000001</c:v>
                </c:pt>
                <c:pt idx="4">
                  <c:v>0</c:v>
                </c:pt>
              </c:numCache>
            </c:numRef>
          </c:val>
          <c:extLst xmlns:c16r2="http://schemas.microsoft.com/office/drawing/2015/06/chart">
            <c:ext xmlns:c16="http://schemas.microsoft.com/office/drawing/2014/chart" uri="{C3380CC4-5D6E-409C-BE32-E72D297353CC}">
              <c16:uniqueId val="{00000002-645B-41CF-95C7-02CCBDEBC569}"/>
            </c:ext>
          </c:extLst>
        </c:ser>
        <c:ser>
          <c:idx val="3"/>
          <c:order val="3"/>
          <c:tx>
            <c:strRef>
              <c:f>Hoja6!$N$6</c:f>
              <c:strCache>
                <c:ptCount val="1"/>
                <c:pt idx="0">
                  <c:v>Nivel 4 Se requieren cambios urgentes en la tarea</c:v>
                </c:pt>
              </c:strCache>
            </c:strRef>
          </c:tx>
          <c:spPr>
            <a:solidFill>
              <a:schemeClr val="accent4"/>
            </a:solidFill>
            <a:ln>
              <a:noFill/>
            </a:ln>
            <a:effectLst/>
          </c:spPr>
          <c:invertIfNegative val="0"/>
          <c:dLbls>
            <c:dLbl>
              <c:idx val="2"/>
              <c:layout>
                <c:manualLayout>
                  <c:x val="0"/>
                  <c:y val="-1.2820512820512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45B-41CF-95C7-02CCBDEBC569}"/>
                </c:ext>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Hoja6!$O$2:$S$2</c:f>
              <c:strCache>
                <c:ptCount val="5"/>
                <c:pt idx="0">
                  <c:v>Barrer</c:v>
                </c:pt>
                <c:pt idx="1">
                  <c:v>Trapear</c:v>
                </c:pt>
                <c:pt idx="2">
                  <c:v>Empuje  de carga o levantamiento de objetos</c:v>
                </c:pt>
                <c:pt idx="3">
                  <c:v>Limpieza de superficies</c:v>
                </c:pt>
                <c:pt idx="4">
                  <c:v>Basura</c:v>
                </c:pt>
              </c:strCache>
            </c:strRef>
          </c:cat>
          <c:val>
            <c:numRef>
              <c:f>Hoja6!$O$6:$S$6</c:f>
              <c:numCache>
                <c:formatCode>General</c:formatCode>
                <c:ptCount val="5"/>
                <c:pt idx="2">
                  <c:v>12.9</c:v>
                </c:pt>
                <c:pt idx="3">
                  <c:v>3.2</c:v>
                </c:pt>
                <c:pt idx="4">
                  <c:v>9.6999999999999993</c:v>
                </c:pt>
              </c:numCache>
            </c:numRef>
          </c:val>
          <c:extLst xmlns:c16r2="http://schemas.microsoft.com/office/drawing/2015/06/chart">
            <c:ext xmlns:c16="http://schemas.microsoft.com/office/drawing/2014/chart" uri="{C3380CC4-5D6E-409C-BE32-E72D297353CC}">
              <c16:uniqueId val="{00000003-645B-41CF-95C7-02CCBDEBC569}"/>
            </c:ext>
          </c:extLst>
        </c:ser>
        <c:dLbls>
          <c:showLegendKey val="0"/>
          <c:showVal val="0"/>
          <c:showCatName val="0"/>
          <c:showSerName val="0"/>
          <c:showPercent val="0"/>
          <c:showBubbleSize val="0"/>
        </c:dLbls>
        <c:gapWidth val="219"/>
        <c:axId val="157619712"/>
        <c:axId val="104328000"/>
      </c:barChart>
      <c:catAx>
        <c:axId val="15761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04328000"/>
        <c:crosses val="autoZero"/>
        <c:auto val="1"/>
        <c:lblAlgn val="ctr"/>
        <c:lblOffset val="100"/>
        <c:noMultiLvlLbl val="0"/>
      </c:catAx>
      <c:valAx>
        <c:axId val="10432800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C"/>
          </a:p>
        </c:txPr>
        <c:crossAx val="157619712"/>
        <c:crosses val="autoZero"/>
        <c:crossBetween val="between"/>
        <c:majorUnit val="25"/>
      </c:valAx>
      <c:spPr>
        <a:noFill/>
        <a:ln>
          <a:noFill/>
        </a:ln>
        <a:effectLst/>
      </c:spPr>
    </c:plotArea>
    <c:legend>
      <c:legendPos val="b"/>
      <c:layout>
        <c:manualLayout>
          <c:xMode val="edge"/>
          <c:yMode val="edge"/>
          <c:x val="9.0984773760911353E-2"/>
          <c:y val="0.7340190558371984"/>
          <c:w val="0.81803045247817729"/>
          <c:h val="0.2659809441628016"/>
        </c:manualLayout>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s-EC"/>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Riesgos ergonomicos relacionados al manejo manual de cargas y posturas en el personal de limpieza hospitalario</a:t>
            </a:r>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7A5667-A1A7-43DC-A654-2FB8382F4F8C}" type="datetime1">
              <a:rPr lang="es-EC" smtClean="0"/>
              <a:t>22/02/2021</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Universidad Internacional SEK</a:t>
            </a: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6EDDC4-F7CE-447C-A462-38CDE61CECEB}" type="slidenum">
              <a:rPr lang="es-EC" smtClean="0"/>
              <a:t>‹Nº›</a:t>
            </a:fld>
            <a:endParaRPr lang="es-EC"/>
          </a:p>
        </p:txBody>
      </p:sp>
    </p:spTree>
    <p:extLst>
      <p:ext uri="{BB962C8B-B14F-4D97-AF65-F5344CB8AC3E}">
        <p14:creationId xmlns:p14="http://schemas.microsoft.com/office/powerpoint/2010/main" val="421848339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Riesgos ergonomicos relacionados al manejo manual de cargas y posturas en el personal de limpieza hospitalario</a:t>
            </a: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200A1-8CA6-4174-ABD7-0775EBAA9FA8}" type="datetime1">
              <a:rPr lang="es-EC" smtClean="0"/>
              <a:t>22/02/2021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Universidad Internacional SEK</a:t>
            </a: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77B3D-96AB-4B78-887D-FD617E033ACE}" type="slidenum">
              <a:rPr lang="es-EC" smtClean="0"/>
              <a:t>‹Nº›</a:t>
            </a:fld>
            <a:endParaRPr lang="es-EC"/>
          </a:p>
        </p:txBody>
      </p:sp>
    </p:spTree>
    <p:extLst>
      <p:ext uri="{BB962C8B-B14F-4D97-AF65-F5344CB8AC3E}">
        <p14:creationId xmlns:p14="http://schemas.microsoft.com/office/powerpoint/2010/main" val="2781181746"/>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encabezado"/>
          <p:cNvSpPr>
            <a:spLocks noGrp="1"/>
          </p:cNvSpPr>
          <p:nvPr>
            <p:ph type="hdr" sz="quarter" idx="10"/>
          </p:nvPr>
        </p:nvSpPr>
        <p:spPr/>
        <p:txBody>
          <a:bodyPr/>
          <a:lstStyle/>
          <a:p>
            <a:r>
              <a:rPr lang="es-EC" dirty="0" smtClean="0"/>
              <a:t>Riesgos </a:t>
            </a:r>
            <a:r>
              <a:rPr lang="es-EC" dirty="0" err="1" smtClean="0"/>
              <a:t>ergonomicos</a:t>
            </a:r>
            <a:r>
              <a:rPr lang="es-EC" smtClean="0"/>
              <a:t> relacionados al manejo manual de cargas y posturas en el personal de limpieza hospitalario</a:t>
            </a:r>
            <a:endParaRPr lang="es-EC"/>
          </a:p>
        </p:txBody>
      </p:sp>
      <p:sp>
        <p:nvSpPr>
          <p:cNvPr id="6" name="5 Marcador de pie de página"/>
          <p:cNvSpPr>
            <a:spLocks noGrp="1"/>
          </p:cNvSpPr>
          <p:nvPr>
            <p:ph type="ftr" sz="quarter" idx="11"/>
          </p:nvPr>
        </p:nvSpPr>
        <p:spPr/>
        <p:txBody>
          <a:bodyPr/>
          <a:lstStyle/>
          <a:p>
            <a:r>
              <a:rPr lang="es-EC" smtClean="0"/>
              <a:t>Universidad Internacional SEK</a:t>
            </a:r>
            <a:endParaRPr lang="es-EC"/>
          </a:p>
        </p:txBody>
      </p:sp>
    </p:spTree>
    <p:extLst>
      <p:ext uri="{BB962C8B-B14F-4D97-AF65-F5344CB8AC3E}">
        <p14:creationId xmlns:p14="http://schemas.microsoft.com/office/powerpoint/2010/main" val="252794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Riesgos ergonomicos relacionados al manejo manual de cargas y posturas en el personal de limpieza hospitalario</a:t>
            </a:r>
            <a:endParaRPr lang="es-EC"/>
          </a:p>
        </p:txBody>
      </p:sp>
      <p:sp>
        <p:nvSpPr>
          <p:cNvPr id="7" name="6 Marcador de pie de página"/>
          <p:cNvSpPr>
            <a:spLocks noGrp="1"/>
          </p:cNvSpPr>
          <p:nvPr>
            <p:ph type="ftr" sz="quarter" idx="11"/>
          </p:nvPr>
        </p:nvSpPr>
        <p:spPr/>
        <p:txBody>
          <a:bodyPr/>
          <a:lstStyle/>
          <a:p>
            <a:r>
              <a:rPr lang="es-EC" smtClean="0"/>
              <a:t>Universidad Internacional SEK</a:t>
            </a:r>
            <a:endParaRPr lang="es-EC"/>
          </a:p>
        </p:txBody>
      </p:sp>
    </p:spTree>
    <p:extLst>
      <p:ext uri="{BB962C8B-B14F-4D97-AF65-F5344CB8AC3E}">
        <p14:creationId xmlns:p14="http://schemas.microsoft.com/office/powerpoint/2010/main" val="345793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encabezado"/>
          <p:cNvSpPr>
            <a:spLocks noGrp="1"/>
          </p:cNvSpPr>
          <p:nvPr>
            <p:ph type="hdr" sz="quarter" idx="10"/>
          </p:nvPr>
        </p:nvSpPr>
        <p:spPr/>
        <p:txBody>
          <a:bodyPr/>
          <a:lstStyle/>
          <a:p>
            <a:r>
              <a:rPr lang="es-EC" smtClean="0"/>
              <a:t>Riesgos ergonomicos relacionados al manejo manual de cargas y posturas en el personal de limpieza hospitalario</a:t>
            </a:r>
            <a:endParaRPr lang="es-EC"/>
          </a:p>
        </p:txBody>
      </p:sp>
      <p:sp>
        <p:nvSpPr>
          <p:cNvPr id="6" name="5 Marcador de pie de página"/>
          <p:cNvSpPr>
            <a:spLocks noGrp="1"/>
          </p:cNvSpPr>
          <p:nvPr>
            <p:ph type="ftr" sz="quarter" idx="11"/>
          </p:nvPr>
        </p:nvSpPr>
        <p:spPr/>
        <p:txBody>
          <a:bodyPr/>
          <a:lstStyle/>
          <a:p>
            <a:r>
              <a:rPr lang="es-EC" smtClean="0"/>
              <a:t>Universidad Internacional SEK</a:t>
            </a:r>
            <a:endParaRPr lang="es-EC"/>
          </a:p>
        </p:txBody>
      </p:sp>
    </p:spTree>
    <p:extLst>
      <p:ext uri="{BB962C8B-B14F-4D97-AF65-F5344CB8AC3E}">
        <p14:creationId xmlns:p14="http://schemas.microsoft.com/office/powerpoint/2010/main" val="422735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5FBED6E6-38C4-47FC-826F-BD933F7DFD0E}" type="datetime1">
              <a:rPr lang="es-EC" smtClean="0"/>
              <a:t>22/02/2021</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70779AC1-818D-426F-8C3E-76F8541E30B5}"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7E98A99-AD32-4BA4-8713-6DE9A8B5A2A5}" type="datetime1">
              <a:rPr lang="es-EC" smtClean="0"/>
              <a:t>22/02/2021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C18CE94-DF26-40F5-BC24-3E603F8CADC6}" type="datetime1">
              <a:rPr lang="es-EC" smtClean="0"/>
              <a:t>22/02/2021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1E2F6A9-5269-47AD-B0DD-0AD44601C666}" type="datetime1">
              <a:rPr lang="es-EC" smtClean="0"/>
              <a:t>22/02/2021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CB60C4A-83A2-4D23-9DD0-E8A15523636D}" type="datetime1">
              <a:rPr lang="es-EC" smtClean="0"/>
              <a:t>22/02/2021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0779AC1-818D-426F-8C3E-76F8541E30B5}"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EEC458C4-637C-4A9D-A766-B595E44A0DAA}" type="datetime1">
              <a:rPr lang="es-EC" smtClean="0"/>
              <a:t>22/02/2021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D78B5A72-F645-4A81-A836-E44AE53703A6}" type="datetime1">
              <a:rPr lang="es-EC" smtClean="0"/>
              <a:t>22/02/2021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519A8C80-1F81-4283-8234-6A5F58F3C3DA}" type="datetime1">
              <a:rPr lang="es-EC" smtClean="0"/>
              <a:t>22/02/2021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53AB0-7A28-4FE1-95B3-3F5ADD23F722}" type="datetime1">
              <a:rPr lang="es-EC" smtClean="0"/>
              <a:t>22/02/2021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92C68E74-5421-41B5-B846-D47248116609}" type="datetime1">
              <a:rPr lang="es-EC" smtClean="0"/>
              <a:t>22/02/2021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0779AC1-818D-426F-8C3E-76F8541E30B5}"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8889D496-104B-447B-964B-FA5E9C24A4A7}" type="datetime1">
              <a:rPr lang="es-EC" smtClean="0"/>
              <a:t>22/02/2021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70779AC1-818D-426F-8C3E-76F8541E30B5}" type="slidenum">
              <a:rPr lang="es-EC" smtClean="0"/>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2535B6-DECD-405A-920C-A5C5D25509E2}" type="datetime1">
              <a:rPr lang="es-EC" smtClean="0"/>
              <a:t>22/02/2021</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779AC1-818D-426F-8C3E-76F8541E30B5}" type="slidenum">
              <a:rPr lang="es-EC" smtClean="0"/>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63688" y="4221088"/>
            <a:ext cx="5797128" cy="1543590"/>
          </a:xfrm>
        </p:spPr>
        <p:txBody>
          <a:bodyPr>
            <a:normAutofit fontScale="92500" lnSpcReduction="20000"/>
          </a:bodyPr>
          <a:lstStyle/>
          <a:p>
            <a:pPr algn="ctr"/>
            <a:r>
              <a:rPr lang="es-EC" sz="1900" b="1" dirty="0" smtClean="0"/>
              <a:t>AUTOR: CARINA ELIZABETH CUNALATA CONDOR</a:t>
            </a:r>
          </a:p>
          <a:p>
            <a:pPr algn="ctr"/>
            <a:endParaRPr lang="es-EC" sz="1900" b="1" dirty="0" smtClean="0"/>
          </a:p>
          <a:p>
            <a:pPr algn="ctr"/>
            <a:r>
              <a:rPr lang="es-EC" sz="1900" b="1" dirty="0" smtClean="0"/>
              <a:t>TUTOR: DR.FABIAN CELIN</a:t>
            </a:r>
          </a:p>
          <a:p>
            <a:pPr algn="ctr"/>
            <a:endParaRPr lang="es-EC" sz="1900" b="1" dirty="0" smtClean="0"/>
          </a:p>
          <a:p>
            <a:pPr algn="ctr"/>
            <a:r>
              <a:rPr lang="es-EC" sz="1900" b="1" dirty="0" smtClean="0"/>
              <a:t>QUITO 2021</a:t>
            </a:r>
          </a:p>
          <a:p>
            <a:pPr algn="ctr"/>
            <a:endParaRPr lang="es-EC" b="1" dirty="0"/>
          </a:p>
        </p:txBody>
      </p:sp>
      <p:sp>
        <p:nvSpPr>
          <p:cNvPr id="5" name="4 Rectángulo"/>
          <p:cNvSpPr/>
          <p:nvPr/>
        </p:nvSpPr>
        <p:spPr>
          <a:xfrm>
            <a:off x="1151191" y="2759418"/>
            <a:ext cx="6768752" cy="1235275"/>
          </a:xfrm>
          <a:prstGeom prst="rect">
            <a:avLst/>
          </a:prstGeom>
          <a:noFill/>
        </p:spPr>
        <p:txBody>
          <a:bodyPr wrap="square" lIns="91440" tIns="45720" rIns="91440" bIns="45720">
            <a:spAutoFit/>
          </a:bodyPr>
          <a:lstStyle/>
          <a:p>
            <a:pPr>
              <a:lnSpc>
                <a:spcPct val="200000"/>
              </a:lnSpc>
              <a:spcAft>
                <a:spcPts val="1000"/>
              </a:spcAft>
            </a:pPr>
            <a:r>
              <a:rPr lang="es-ES_tradnl" sz="2000"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a:ea typeface="SimSun"/>
              </a:rPr>
              <a:t>Riesgos ergonómicos relacionados al manejo manual de cargas y posturas en personal de limpieza hospitalario</a:t>
            </a:r>
            <a:endParaRPr lang="es-EC" sz="20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79" y="1303719"/>
            <a:ext cx="2841458" cy="13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63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3250704" cy="722344"/>
          </a:xfrm>
        </p:spPr>
        <p:txBody>
          <a:bodyPr>
            <a:normAutofit/>
          </a:bodyPr>
          <a:lstStyle/>
          <a:p>
            <a:r>
              <a:rPr lang="es-EC" sz="4000" dirty="0" smtClean="0">
                <a:solidFill>
                  <a:srgbClr val="FF0000"/>
                </a:solidFill>
              </a:rPr>
              <a:t>RESULTADOS</a:t>
            </a:r>
            <a:endParaRPr lang="es-EC" sz="4000" dirty="0">
              <a:solidFill>
                <a:srgbClr val="FF0000"/>
              </a:solidFill>
            </a:endParaRPr>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4824536" cy="3621013"/>
          </a:xfrm>
          <a:prstGeom prst="rect">
            <a:avLst/>
          </a:prstGeom>
          <a:noFill/>
          <a:ln>
            <a:solidFill>
              <a:schemeClr val="bg1">
                <a:lumMod val="50000"/>
              </a:schemeClr>
            </a:solidFill>
          </a:ln>
        </p:spPr>
      </p:pic>
      <p:sp>
        <p:nvSpPr>
          <p:cNvPr id="5" name="4 Rectángulo"/>
          <p:cNvSpPr/>
          <p:nvPr/>
        </p:nvSpPr>
        <p:spPr>
          <a:xfrm>
            <a:off x="899592" y="5661248"/>
            <a:ext cx="4322722" cy="369332"/>
          </a:xfrm>
          <a:prstGeom prst="rect">
            <a:avLst/>
          </a:prstGeom>
          <a:solidFill>
            <a:srgbClr val="7030A0"/>
          </a:solidFill>
        </p:spPr>
        <p:txBody>
          <a:bodyPr wrap="none">
            <a:spAutoFit/>
          </a:bodyPr>
          <a:lstStyle/>
          <a:p>
            <a:r>
              <a:rPr lang="es-ES_tradnl" dirty="0"/>
              <a:t>Figura 1. Pirámide poblacional del estudio</a:t>
            </a:r>
            <a:endParaRPr lang="es-EC" dirty="0"/>
          </a:p>
        </p:txBody>
      </p:sp>
    </p:spTree>
    <p:extLst>
      <p:ext uri="{BB962C8B-B14F-4D97-AF65-F5344CB8AC3E}">
        <p14:creationId xmlns:p14="http://schemas.microsoft.com/office/powerpoint/2010/main" val="7694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2962672" cy="866360"/>
          </a:xfrm>
        </p:spPr>
        <p:txBody>
          <a:bodyPr>
            <a:normAutofit/>
          </a:bodyPr>
          <a:lstStyle/>
          <a:p>
            <a:r>
              <a:rPr lang="es-EC" sz="4000" dirty="0" smtClean="0">
                <a:solidFill>
                  <a:srgbClr val="FF0000"/>
                </a:solidFill>
              </a:rPr>
              <a:t>RESULTADOS</a:t>
            </a:r>
            <a:endParaRPr lang="es-EC" sz="4000" dirty="0">
              <a:solidFill>
                <a:srgbClr val="FF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544553711"/>
              </p:ext>
            </p:extLst>
          </p:nvPr>
        </p:nvGraphicFramePr>
        <p:xfrm>
          <a:off x="2483768" y="2564904"/>
          <a:ext cx="4104456" cy="2016224"/>
        </p:xfrm>
        <a:graphic>
          <a:graphicData uri="http://schemas.openxmlformats.org/drawingml/2006/table">
            <a:tbl>
              <a:tblPr firstRow="1" firstCol="1" bandRow="1"/>
              <a:tblGrid>
                <a:gridCol w="1291244"/>
                <a:gridCol w="1291244"/>
                <a:gridCol w="1521968"/>
              </a:tblGrid>
              <a:tr h="469671">
                <a:tc>
                  <a:txBody>
                    <a:bodyPr/>
                    <a:lstStyle/>
                    <a:p>
                      <a:pPr>
                        <a:lnSpc>
                          <a:spcPct val="115000"/>
                        </a:lnSpc>
                        <a:spcAft>
                          <a:spcPts val="0"/>
                        </a:spcAft>
                      </a:pPr>
                      <a:r>
                        <a:rPr lang="es-EC"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s-EC" sz="1200" dirty="0">
                          <a:effectLst/>
                          <a:latin typeface="Calibri"/>
                          <a:ea typeface="Calibri"/>
                          <a:cs typeface="Times New Roman"/>
                        </a:rPr>
                        <a:t>FRECUENCIA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s-EC" sz="1200" dirty="0">
                          <a:effectLst/>
                          <a:latin typeface="Calibri"/>
                          <a:ea typeface="Calibri"/>
                          <a:cs typeface="Times New Roman"/>
                        </a:rPr>
                        <a:t>PORCENTAJE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618621">
                <a:tc>
                  <a:txBody>
                    <a:bodyPr/>
                    <a:lstStyle/>
                    <a:p>
                      <a:pPr>
                        <a:lnSpc>
                          <a:spcPct val="115000"/>
                        </a:lnSpc>
                        <a:spcAft>
                          <a:spcPts val="0"/>
                        </a:spcAft>
                      </a:pPr>
                      <a:r>
                        <a:rPr lang="es-EC" sz="1200" dirty="0">
                          <a:effectLst/>
                          <a:latin typeface="Calibri"/>
                          <a:ea typeface="Calibri"/>
                          <a:cs typeface="Times New Roman"/>
                        </a:rPr>
                        <a:t>Riesgo tolerable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Calibri"/>
                          <a:ea typeface="Calibri"/>
                          <a:cs typeface="Times New Roman"/>
                        </a:rPr>
                        <a:t>80.6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21">
                <a:tc>
                  <a:txBody>
                    <a:bodyPr/>
                    <a:lstStyle/>
                    <a:p>
                      <a:pPr>
                        <a:lnSpc>
                          <a:spcPct val="115000"/>
                        </a:lnSpc>
                        <a:spcAft>
                          <a:spcPts val="0"/>
                        </a:spcAft>
                      </a:pPr>
                      <a:r>
                        <a:rPr lang="es-EC" sz="1200" dirty="0">
                          <a:effectLst/>
                          <a:latin typeface="Calibri"/>
                          <a:ea typeface="Calibri"/>
                          <a:cs typeface="Times New Roman"/>
                        </a:rPr>
                        <a:t>Riesgo no tolerable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200" dirty="0">
                          <a:effectLst/>
                          <a:latin typeface="Calibri"/>
                          <a:ea typeface="Calibri"/>
                          <a:cs typeface="Times New Roman"/>
                        </a:rPr>
                        <a:t>19.4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09311">
                <a:tc>
                  <a:txBody>
                    <a:bodyPr/>
                    <a:lstStyle/>
                    <a:p>
                      <a:pPr>
                        <a:lnSpc>
                          <a:spcPct val="115000"/>
                        </a:lnSpc>
                        <a:spcAft>
                          <a:spcPts val="0"/>
                        </a:spcAft>
                      </a:pPr>
                      <a:r>
                        <a:rPr lang="es-EC" sz="1200" dirty="0">
                          <a:effectLst/>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effectLst/>
                          <a:latin typeface="Calibri"/>
                          <a:ea typeface="Calibri"/>
                          <a:cs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5 Rectángulo"/>
          <p:cNvSpPr/>
          <p:nvPr/>
        </p:nvSpPr>
        <p:spPr>
          <a:xfrm>
            <a:off x="1547664" y="5373216"/>
            <a:ext cx="4566250" cy="369332"/>
          </a:xfrm>
          <a:prstGeom prst="rect">
            <a:avLst/>
          </a:prstGeom>
          <a:solidFill>
            <a:srgbClr val="7030A0"/>
          </a:solidFill>
        </p:spPr>
        <p:txBody>
          <a:bodyPr wrap="none">
            <a:spAutoFit/>
          </a:bodyPr>
          <a:lstStyle/>
          <a:p>
            <a:r>
              <a:rPr lang="es-ES_tradnl" dirty="0"/>
              <a:t>Tabla 1. Riesgo por manejo manual de cargas</a:t>
            </a:r>
            <a:endParaRPr lang="es-EC" dirty="0"/>
          </a:p>
        </p:txBody>
      </p:sp>
      <p:sp>
        <p:nvSpPr>
          <p:cNvPr id="7" name="6 Rectángulo"/>
          <p:cNvSpPr/>
          <p:nvPr/>
        </p:nvSpPr>
        <p:spPr>
          <a:xfrm>
            <a:off x="900050" y="1844824"/>
            <a:ext cx="2930739" cy="369332"/>
          </a:xfrm>
          <a:prstGeom prst="rect">
            <a:avLst/>
          </a:prstGeom>
          <a:solidFill>
            <a:schemeClr val="bg1"/>
          </a:solidFill>
        </p:spPr>
        <p:txBody>
          <a:bodyPr wrap="none">
            <a:spAutoFit/>
          </a:bodyPr>
          <a:lstStyle/>
          <a:p>
            <a:r>
              <a:rPr lang="es-ES_tradnl" b="1" dirty="0">
                <a:solidFill>
                  <a:srgbClr val="FF0000"/>
                </a:solidFill>
              </a:rPr>
              <a:t>Manejo manual de cargas</a:t>
            </a:r>
            <a:endParaRPr lang="es-EC" b="1" dirty="0">
              <a:solidFill>
                <a:srgbClr val="FF0000"/>
              </a:solidFill>
            </a:endParaRPr>
          </a:p>
        </p:txBody>
      </p:sp>
    </p:spTree>
    <p:extLst>
      <p:ext uri="{BB962C8B-B14F-4D97-AF65-F5344CB8AC3E}">
        <p14:creationId xmlns:p14="http://schemas.microsoft.com/office/powerpoint/2010/main" val="249867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64704"/>
            <a:ext cx="2376264" cy="710952"/>
          </a:xfrm>
        </p:spPr>
        <p:txBody>
          <a:bodyPr>
            <a:normAutofit/>
          </a:bodyPr>
          <a:lstStyle/>
          <a:p>
            <a:r>
              <a:rPr lang="es-EC" sz="3200" dirty="0" smtClean="0">
                <a:solidFill>
                  <a:srgbClr val="FF0000"/>
                </a:solidFill>
              </a:rPr>
              <a:t>RESULTADOS</a:t>
            </a:r>
            <a:endParaRPr lang="es-EC" sz="3200" dirty="0">
              <a:solidFill>
                <a:srgbClr val="FF0000"/>
              </a:solidFill>
            </a:endParaRPr>
          </a:p>
        </p:txBody>
      </p:sp>
      <p:sp>
        <p:nvSpPr>
          <p:cNvPr id="3" name="2 Marcador de contenido"/>
          <p:cNvSpPr>
            <a:spLocks noGrp="1"/>
          </p:cNvSpPr>
          <p:nvPr>
            <p:ph idx="1"/>
          </p:nvPr>
        </p:nvSpPr>
        <p:spPr>
          <a:xfrm>
            <a:off x="323528" y="4941168"/>
            <a:ext cx="2016224" cy="1133480"/>
          </a:xfrm>
          <a:solidFill>
            <a:srgbClr val="7030A0"/>
          </a:solidFill>
        </p:spPr>
        <p:txBody>
          <a:bodyPr>
            <a:normAutofit lnSpcReduction="10000"/>
          </a:bodyPr>
          <a:lstStyle/>
          <a:p>
            <a:pPr marL="0" indent="0">
              <a:buNone/>
            </a:pPr>
            <a:r>
              <a:rPr lang="es-ES_tradnl" sz="1700" dirty="0"/>
              <a:t>Tabla 2.  Detalles sobre </a:t>
            </a:r>
            <a:endParaRPr lang="es-ES_tradnl" sz="1700" dirty="0" smtClean="0"/>
          </a:p>
          <a:p>
            <a:pPr marL="0" indent="0">
              <a:buNone/>
            </a:pPr>
            <a:r>
              <a:rPr lang="es-ES_tradnl" sz="1700" dirty="0" smtClean="0"/>
              <a:t>el </a:t>
            </a:r>
            <a:r>
              <a:rPr lang="es-ES_tradnl" sz="1700" dirty="0"/>
              <a:t>manejo manual de carga</a:t>
            </a:r>
            <a:endParaRPr lang="es-EC" sz="1700"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852783496"/>
              </p:ext>
            </p:extLst>
          </p:nvPr>
        </p:nvGraphicFramePr>
        <p:xfrm>
          <a:off x="2699792" y="476678"/>
          <a:ext cx="6264696" cy="6508603"/>
        </p:xfrm>
        <a:graphic>
          <a:graphicData uri="http://schemas.openxmlformats.org/drawingml/2006/table">
            <a:tbl>
              <a:tblPr bandRow="1">
                <a:tableStyleId>{5C22544A-7EE6-4342-B048-85BDC9FD1C3A}</a:tableStyleId>
              </a:tblPr>
              <a:tblGrid>
                <a:gridCol w="2084838"/>
                <a:gridCol w="2084838"/>
                <a:gridCol w="1047510"/>
                <a:gridCol w="1047510"/>
              </a:tblGrid>
              <a:tr h="253955">
                <a:tc>
                  <a:txBody>
                    <a:bodyPr/>
                    <a:lstStyle/>
                    <a:p>
                      <a:endParaRPr lang="es-EC" sz="1100" dirty="0">
                        <a:solidFill>
                          <a:srgbClr val="000000"/>
                        </a:solidFill>
                        <a:effectLst/>
                        <a:latin typeface="Calibri"/>
                        <a:ea typeface="Calibri"/>
                        <a:cs typeface="Times New Roman"/>
                      </a:endParaRPr>
                    </a:p>
                  </a:txBody>
                  <a:tcPr marL="68580" marR="68580" marT="0" marB="0" anchor="ctr"/>
                </a:tc>
                <a:tc>
                  <a:txBody>
                    <a:bodyPr/>
                    <a:lstStyle/>
                    <a:p>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n</a:t>
                      </a:r>
                      <a:endParaRPr lang="es-EC" sz="11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800" dirty="0">
                          <a:effectLst/>
                        </a:rPr>
                        <a:t>%</a:t>
                      </a:r>
                      <a:endParaRPr lang="es-EC" sz="800" dirty="0">
                        <a:solidFill>
                          <a:srgbClr val="000000"/>
                        </a:solidFill>
                        <a:effectLst/>
                        <a:latin typeface="Arial"/>
                        <a:ea typeface="SimSun"/>
                        <a:cs typeface="Times New Roman"/>
                      </a:endParaRPr>
                    </a:p>
                  </a:txBody>
                  <a:tcPr marL="68580" marR="68580" marT="0" marB="0"/>
                </a:tc>
              </a:tr>
              <a:tr h="198739">
                <a:tc rowSpan="5">
                  <a:txBody>
                    <a:bodyPr/>
                    <a:lstStyle/>
                    <a:p>
                      <a:pPr>
                        <a:lnSpc>
                          <a:spcPct val="115000"/>
                        </a:lnSpc>
                        <a:spcAft>
                          <a:spcPts val="0"/>
                        </a:spcAft>
                      </a:pPr>
                      <a:r>
                        <a:rPr lang="es-EC" sz="1100" dirty="0">
                          <a:effectLst/>
                        </a:rPr>
                        <a:t>Peso aproximado unitario de carga transportada en la jornada de trabajo </a:t>
                      </a:r>
                      <a:endParaRPr lang="es-EC" sz="1100" dirty="0">
                        <a:solidFill>
                          <a:srgbClr val="000000"/>
                        </a:solidFill>
                        <a:effectLst/>
                        <a:latin typeface="Arial"/>
                        <a:ea typeface="SimSun"/>
                        <a:cs typeface="Times New Roman"/>
                      </a:endParaRPr>
                    </a:p>
                  </a:txBody>
                  <a:tcPr marL="68580" marR="68580" marT="0" marB="0" anchor="ctr"/>
                </a:tc>
                <a:tc>
                  <a:txBody>
                    <a:bodyPr/>
                    <a:lstStyle/>
                    <a:p>
                      <a:pPr>
                        <a:lnSpc>
                          <a:spcPct val="115000"/>
                        </a:lnSpc>
                        <a:spcAft>
                          <a:spcPts val="0"/>
                        </a:spcAft>
                      </a:pPr>
                      <a:r>
                        <a:rPr lang="es-EC" sz="1200" dirty="0">
                          <a:effectLst/>
                        </a:rPr>
                        <a:t>&lt;= 5 kg</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8</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25,8</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6 - 10 kg</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19</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61,3</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11 - 20 kg</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6,5</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21 - 30 kg</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6,5</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 </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 </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 </a:t>
                      </a:r>
                      <a:endParaRPr lang="es-EC" sz="1200" dirty="0">
                        <a:solidFill>
                          <a:srgbClr val="000000"/>
                        </a:solidFill>
                        <a:effectLst/>
                        <a:latin typeface="Arial"/>
                        <a:ea typeface="SimSun"/>
                        <a:cs typeface="Times New Roman"/>
                      </a:endParaRPr>
                    </a:p>
                  </a:txBody>
                  <a:tcPr marL="68580" marR="68580" marT="0" marB="0"/>
                </a:tc>
              </a:tr>
              <a:tr h="253955">
                <a:tc>
                  <a:txBody>
                    <a:bodyPr/>
                    <a:lstStyle/>
                    <a:p>
                      <a:endParaRPr lang="es-EC" sz="1100" dirty="0">
                        <a:solidFill>
                          <a:srgbClr val="000000"/>
                        </a:solidFill>
                        <a:effectLst/>
                        <a:latin typeface="Calibri"/>
                        <a:ea typeface="Calibri"/>
                        <a:cs typeface="Times New Roman"/>
                      </a:endParaRPr>
                    </a:p>
                  </a:txBody>
                  <a:tcPr marL="68580" marR="68580" marT="0" marB="0" anchor="ctr"/>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r>
              <a:tr h="198739">
                <a:tc rowSpan="5">
                  <a:txBody>
                    <a:bodyPr/>
                    <a:lstStyle/>
                    <a:p>
                      <a:pPr>
                        <a:lnSpc>
                          <a:spcPct val="115000"/>
                        </a:lnSpc>
                        <a:spcAft>
                          <a:spcPts val="0"/>
                        </a:spcAft>
                      </a:pPr>
                      <a:r>
                        <a:rPr lang="es-EC" sz="1100" dirty="0">
                          <a:effectLst/>
                        </a:rPr>
                        <a:t>Distancia de transporte de carga </a:t>
                      </a:r>
                      <a:endParaRPr lang="es-EC" sz="1100" dirty="0">
                        <a:solidFill>
                          <a:srgbClr val="000000"/>
                        </a:solidFill>
                        <a:effectLst/>
                        <a:latin typeface="Arial"/>
                        <a:ea typeface="SimSun"/>
                        <a:cs typeface="Times New Roman"/>
                      </a:endParaRPr>
                    </a:p>
                  </a:txBody>
                  <a:tcPr marL="68580" marR="68580" marT="0" marB="0" anchor="ctr"/>
                </a:tc>
                <a:tc>
                  <a:txBody>
                    <a:bodyPr/>
                    <a:lstStyle/>
                    <a:p>
                      <a:pPr>
                        <a:lnSpc>
                          <a:spcPct val="115000"/>
                        </a:lnSpc>
                        <a:spcAft>
                          <a:spcPts val="0"/>
                        </a:spcAft>
                      </a:pPr>
                      <a:r>
                        <a:rPr lang="es-EC" sz="1200" dirty="0">
                          <a:effectLst/>
                        </a:rPr>
                        <a:t>&lt;= 3 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19,4</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4 - 5 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10</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32,3</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6 - 7 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8</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25,8</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8 - 10 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4</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12,9</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13 o más 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3</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9,7</a:t>
                      </a:r>
                      <a:endParaRPr lang="es-EC" sz="1200" dirty="0">
                        <a:solidFill>
                          <a:srgbClr val="000000"/>
                        </a:solidFill>
                        <a:effectLst/>
                        <a:latin typeface="Arial"/>
                        <a:ea typeface="SimSun"/>
                        <a:cs typeface="Times New Roman"/>
                      </a:endParaRPr>
                    </a:p>
                  </a:txBody>
                  <a:tcPr marL="68580" marR="68580" marT="0" marB="0"/>
                </a:tc>
              </a:tr>
              <a:tr h="253955">
                <a:tc>
                  <a:txBody>
                    <a:bodyPr/>
                    <a:lstStyle/>
                    <a:p>
                      <a:endParaRPr lang="es-EC" sz="1100" dirty="0">
                        <a:solidFill>
                          <a:srgbClr val="000000"/>
                        </a:solidFill>
                        <a:effectLst/>
                        <a:latin typeface="Calibri"/>
                        <a:ea typeface="Calibri"/>
                        <a:cs typeface="Times New Roman"/>
                      </a:endParaRPr>
                    </a:p>
                  </a:txBody>
                  <a:tcPr marL="68580" marR="68580" marT="0" marB="0" anchor="ctr"/>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r>
              <a:tr h="198739">
                <a:tc rowSpan="5">
                  <a:txBody>
                    <a:bodyPr/>
                    <a:lstStyle/>
                    <a:p>
                      <a:pPr>
                        <a:lnSpc>
                          <a:spcPct val="115000"/>
                        </a:lnSpc>
                        <a:spcAft>
                          <a:spcPts val="0"/>
                        </a:spcAft>
                      </a:pPr>
                      <a:r>
                        <a:rPr lang="es-EC" sz="1100" dirty="0">
                          <a:effectLst/>
                        </a:rPr>
                        <a:t>Altura de manipulación de carga</a:t>
                      </a:r>
                      <a:endParaRPr lang="es-EC" sz="1100" dirty="0">
                        <a:solidFill>
                          <a:srgbClr val="000000"/>
                        </a:solidFill>
                        <a:effectLst/>
                        <a:latin typeface="Arial"/>
                        <a:ea typeface="SimSun"/>
                        <a:cs typeface="Times New Roman"/>
                      </a:endParaRPr>
                    </a:p>
                  </a:txBody>
                  <a:tcPr marL="68580" marR="68580" marT="0" marB="0" anchor="ctr"/>
                </a:tc>
                <a:tc>
                  <a:txBody>
                    <a:bodyPr/>
                    <a:lstStyle/>
                    <a:p>
                      <a:pPr>
                        <a:lnSpc>
                          <a:spcPct val="115000"/>
                        </a:lnSpc>
                        <a:spcAft>
                          <a:spcPts val="0"/>
                        </a:spcAft>
                      </a:pPr>
                      <a:r>
                        <a:rPr lang="es-EC" sz="1200" dirty="0">
                          <a:effectLst/>
                        </a:rPr>
                        <a:t>Altura de la cabeza</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3</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9,7</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Altura del hombro</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11</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35,5</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Altura del codo</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13</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41,9</a:t>
                      </a:r>
                      <a:endParaRPr lang="es-EC" sz="1200" dirty="0">
                        <a:solidFill>
                          <a:srgbClr val="000000"/>
                        </a:solidFill>
                        <a:effectLst/>
                        <a:latin typeface="Arial"/>
                        <a:ea typeface="SimSun"/>
                        <a:cs typeface="Times New Roman"/>
                      </a:endParaRPr>
                    </a:p>
                  </a:txBody>
                  <a:tcPr marL="68580" marR="68580" marT="0" marB="0"/>
                </a:tc>
              </a:tr>
              <a:tr h="411138">
                <a:tc vMerge="1">
                  <a:txBody>
                    <a:bodyPr/>
                    <a:lstStyle/>
                    <a:p>
                      <a:endParaRPr lang="es-EC"/>
                    </a:p>
                  </a:txBody>
                  <a:tcPr/>
                </a:tc>
                <a:tc>
                  <a:txBody>
                    <a:bodyPr/>
                    <a:lstStyle/>
                    <a:p>
                      <a:pPr>
                        <a:lnSpc>
                          <a:spcPct val="115000"/>
                        </a:lnSpc>
                        <a:spcAft>
                          <a:spcPts val="0"/>
                        </a:spcAft>
                      </a:pPr>
                      <a:r>
                        <a:rPr lang="es-EC" sz="1200" dirty="0">
                          <a:effectLst/>
                        </a:rPr>
                        <a:t>Altura de los nudillos</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6,5</a:t>
                      </a:r>
                      <a:endParaRPr lang="es-EC" sz="1200" dirty="0">
                        <a:solidFill>
                          <a:srgbClr val="000000"/>
                        </a:solidFill>
                        <a:effectLst/>
                        <a:latin typeface="Arial"/>
                        <a:ea typeface="SimSun"/>
                        <a:cs typeface="Times New Roman"/>
                      </a:endParaRPr>
                    </a:p>
                  </a:txBody>
                  <a:tcPr marL="68580" marR="68580" marT="0" marB="0"/>
                </a:tc>
              </a:tr>
              <a:tr h="411138">
                <a:tc vMerge="1">
                  <a:txBody>
                    <a:bodyPr/>
                    <a:lstStyle/>
                    <a:p>
                      <a:endParaRPr lang="es-EC"/>
                    </a:p>
                  </a:txBody>
                  <a:tcPr/>
                </a:tc>
                <a:tc>
                  <a:txBody>
                    <a:bodyPr/>
                    <a:lstStyle/>
                    <a:p>
                      <a:pPr>
                        <a:lnSpc>
                          <a:spcPct val="115000"/>
                        </a:lnSpc>
                        <a:spcAft>
                          <a:spcPts val="0"/>
                        </a:spcAft>
                      </a:pPr>
                      <a:r>
                        <a:rPr lang="es-EC" sz="1200" dirty="0">
                          <a:effectLst/>
                        </a:rPr>
                        <a:t>Altura de media pierna</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6,5</a:t>
                      </a:r>
                      <a:endParaRPr lang="es-EC" sz="1200" dirty="0">
                        <a:solidFill>
                          <a:srgbClr val="000000"/>
                        </a:solidFill>
                        <a:effectLst/>
                        <a:latin typeface="Arial"/>
                        <a:ea typeface="SimSun"/>
                        <a:cs typeface="Times New Roman"/>
                      </a:endParaRPr>
                    </a:p>
                  </a:txBody>
                  <a:tcPr marL="68580" marR="68580" marT="0" marB="0"/>
                </a:tc>
              </a:tr>
              <a:tr h="253955">
                <a:tc>
                  <a:txBody>
                    <a:bodyPr/>
                    <a:lstStyle/>
                    <a:p>
                      <a:endParaRPr lang="es-EC" sz="1100" dirty="0">
                        <a:solidFill>
                          <a:srgbClr val="000000"/>
                        </a:solidFill>
                        <a:effectLst/>
                        <a:latin typeface="Calibri"/>
                        <a:ea typeface="Calibri"/>
                        <a:cs typeface="Times New Roman"/>
                      </a:endParaRPr>
                    </a:p>
                  </a:txBody>
                  <a:tcPr marL="68580" marR="68580" marT="0" marB="0" anchor="ctr"/>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r>
              <a:tr h="198739">
                <a:tc rowSpan="3">
                  <a:txBody>
                    <a:bodyPr/>
                    <a:lstStyle/>
                    <a:p>
                      <a:pPr>
                        <a:lnSpc>
                          <a:spcPct val="115000"/>
                        </a:lnSpc>
                        <a:spcAft>
                          <a:spcPts val="0"/>
                        </a:spcAft>
                      </a:pPr>
                      <a:r>
                        <a:rPr lang="es-EC" sz="1100" dirty="0">
                          <a:effectLst/>
                        </a:rPr>
                        <a:t>Distancia a la que manipula la carga</a:t>
                      </a:r>
                      <a:endParaRPr lang="es-EC" sz="1100" dirty="0">
                        <a:solidFill>
                          <a:srgbClr val="000000"/>
                        </a:solidFill>
                        <a:effectLst/>
                        <a:latin typeface="Arial"/>
                        <a:ea typeface="SimSun"/>
                        <a:cs typeface="Times New Roman"/>
                      </a:endParaRPr>
                    </a:p>
                  </a:txBody>
                  <a:tcPr marL="68580" marR="68580" marT="0" marB="0" anchor="ctr"/>
                </a:tc>
                <a:tc>
                  <a:txBody>
                    <a:bodyPr/>
                    <a:lstStyle/>
                    <a:p>
                      <a:pPr>
                        <a:lnSpc>
                          <a:spcPct val="115000"/>
                        </a:lnSpc>
                        <a:spcAft>
                          <a:spcPts val="0"/>
                        </a:spcAft>
                      </a:pPr>
                      <a:r>
                        <a:rPr lang="es-EC" sz="1200" dirty="0">
                          <a:effectLst/>
                        </a:rPr>
                        <a:t>Cerca del cuerpo</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19</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61,3</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Cerca del cuerpo</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8</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25,8</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Lejos del cuerpo</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4</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12,9</a:t>
                      </a:r>
                      <a:endParaRPr lang="es-EC" sz="1200" dirty="0">
                        <a:solidFill>
                          <a:srgbClr val="000000"/>
                        </a:solidFill>
                        <a:effectLst/>
                        <a:latin typeface="Arial"/>
                        <a:ea typeface="SimSun"/>
                        <a:cs typeface="Times New Roman"/>
                      </a:endParaRPr>
                    </a:p>
                  </a:txBody>
                  <a:tcPr marL="68580" marR="68580" marT="0" marB="0"/>
                </a:tc>
              </a:tr>
              <a:tr h="253955">
                <a:tc>
                  <a:txBody>
                    <a:bodyPr/>
                    <a:lstStyle/>
                    <a:p>
                      <a:endParaRPr lang="es-EC" sz="1100" dirty="0">
                        <a:solidFill>
                          <a:srgbClr val="000000"/>
                        </a:solidFill>
                        <a:effectLst/>
                        <a:latin typeface="Calibri"/>
                        <a:ea typeface="Calibri"/>
                        <a:cs typeface="Times New Roman"/>
                      </a:endParaRPr>
                    </a:p>
                  </a:txBody>
                  <a:tcPr marL="68580" marR="68580" marT="0" marB="0" anchor="ctr"/>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c>
                  <a:txBody>
                    <a:bodyPr/>
                    <a:lstStyle/>
                    <a:p>
                      <a:endParaRPr lang="es-EC" sz="1200" dirty="0">
                        <a:solidFill>
                          <a:srgbClr val="000000"/>
                        </a:solidFill>
                        <a:effectLst/>
                        <a:latin typeface="Calibri"/>
                        <a:ea typeface="Calibri"/>
                        <a:cs typeface="Times New Roman"/>
                      </a:endParaRPr>
                    </a:p>
                  </a:txBody>
                  <a:tcPr marL="68580" marR="68580" marT="0" marB="0"/>
                </a:tc>
              </a:tr>
              <a:tr h="198739">
                <a:tc rowSpan="5">
                  <a:txBody>
                    <a:bodyPr/>
                    <a:lstStyle/>
                    <a:p>
                      <a:pPr>
                        <a:lnSpc>
                          <a:spcPct val="115000"/>
                        </a:lnSpc>
                        <a:spcAft>
                          <a:spcPts val="0"/>
                        </a:spcAft>
                      </a:pPr>
                      <a:r>
                        <a:rPr lang="es-EC" sz="1100" dirty="0">
                          <a:effectLst/>
                        </a:rPr>
                        <a:t>Distancia a la que eleva la carga</a:t>
                      </a:r>
                      <a:endParaRPr lang="es-EC" sz="1100" dirty="0">
                        <a:solidFill>
                          <a:srgbClr val="000000"/>
                        </a:solidFill>
                        <a:effectLst/>
                        <a:latin typeface="Arial"/>
                        <a:ea typeface="SimSun"/>
                        <a:cs typeface="Times New Roman"/>
                      </a:endParaRPr>
                    </a:p>
                  </a:txBody>
                  <a:tcPr marL="68580" marR="68580" marT="0" marB="0" anchor="ctr"/>
                </a:tc>
                <a:tc>
                  <a:txBody>
                    <a:bodyPr/>
                    <a:lstStyle/>
                    <a:p>
                      <a:pPr>
                        <a:lnSpc>
                          <a:spcPct val="115000"/>
                        </a:lnSpc>
                        <a:spcAft>
                          <a:spcPts val="0"/>
                        </a:spcAft>
                      </a:pPr>
                      <a:r>
                        <a:rPr lang="es-EC" sz="1200" dirty="0">
                          <a:effectLst/>
                        </a:rPr>
                        <a:t>Hasta 25 cm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19,4</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Hasta 50 cm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7</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22,6</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Hasta 100 cm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13</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41,9</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Hasta 175 cm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3</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9,7</a:t>
                      </a:r>
                      <a:endParaRPr lang="es-EC" sz="1200" dirty="0">
                        <a:solidFill>
                          <a:srgbClr val="000000"/>
                        </a:solidFill>
                        <a:effectLst/>
                        <a:latin typeface="Arial"/>
                        <a:ea typeface="SimSun"/>
                        <a:cs typeface="Times New Roman"/>
                      </a:endParaRPr>
                    </a:p>
                  </a:txBody>
                  <a:tcPr marL="68580" marR="68580" marT="0" marB="0"/>
                </a:tc>
              </a:tr>
              <a:tr h="198739">
                <a:tc vMerge="1">
                  <a:txBody>
                    <a:bodyPr/>
                    <a:lstStyle/>
                    <a:p>
                      <a:endParaRPr lang="es-EC"/>
                    </a:p>
                  </a:txBody>
                  <a:tcPr/>
                </a:tc>
                <a:tc>
                  <a:txBody>
                    <a:bodyPr/>
                    <a:lstStyle/>
                    <a:p>
                      <a:pPr>
                        <a:lnSpc>
                          <a:spcPct val="115000"/>
                        </a:lnSpc>
                        <a:spcAft>
                          <a:spcPts val="0"/>
                        </a:spcAft>
                      </a:pPr>
                      <a:r>
                        <a:rPr lang="es-EC" sz="1200" dirty="0">
                          <a:effectLst/>
                        </a:rPr>
                        <a:t>Más de 175 cm</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2</a:t>
                      </a:r>
                      <a:endParaRPr lang="es-EC" sz="1200" dirty="0">
                        <a:solidFill>
                          <a:srgbClr val="000000"/>
                        </a:solidFill>
                        <a:effectLst/>
                        <a:latin typeface="Arial"/>
                        <a:ea typeface="SimSun"/>
                        <a:cs typeface="Times New Roman"/>
                      </a:endParaRPr>
                    </a:p>
                  </a:txBody>
                  <a:tcPr marL="68580" marR="68580" marT="0" marB="0"/>
                </a:tc>
                <a:tc>
                  <a:txBody>
                    <a:bodyPr/>
                    <a:lstStyle/>
                    <a:p>
                      <a:pPr algn="ctr">
                        <a:lnSpc>
                          <a:spcPct val="115000"/>
                        </a:lnSpc>
                        <a:spcAft>
                          <a:spcPts val="0"/>
                        </a:spcAft>
                      </a:pPr>
                      <a:r>
                        <a:rPr lang="es-EC" sz="1200" dirty="0">
                          <a:effectLst/>
                        </a:rPr>
                        <a:t>6,5</a:t>
                      </a:r>
                      <a:endParaRPr lang="es-EC" sz="1200" dirty="0">
                        <a:solidFill>
                          <a:srgbClr val="000000"/>
                        </a:solidFill>
                        <a:effectLst/>
                        <a:latin typeface="Arial"/>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264060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 y="188640"/>
            <a:ext cx="2962672" cy="722344"/>
          </a:xfrm>
        </p:spPr>
        <p:txBody>
          <a:bodyPr>
            <a:normAutofit/>
          </a:bodyPr>
          <a:lstStyle/>
          <a:p>
            <a:r>
              <a:rPr lang="es-EC" sz="4000" dirty="0" smtClean="0">
                <a:solidFill>
                  <a:srgbClr val="FF0000"/>
                </a:solidFill>
              </a:rPr>
              <a:t>RESULTADOS</a:t>
            </a:r>
            <a:endParaRPr lang="es-EC" sz="4000" dirty="0">
              <a:solidFill>
                <a:srgbClr val="FF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981398643"/>
              </p:ext>
            </p:extLst>
          </p:nvPr>
        </p:nvGraphicFramePr>
        <p:xfrm>
          <a:off x="611560" y="1916832"/>
          <a:ext cx="7848872" cy="3798615"/>
        </p:xfrm>
        <a:graphic>
          <a:graphicData uri="http://schemas.openxmlformats.org/drawingml/2006/table">
            <a:tbl>
              <a:tblPr firstRow="1" bandRow="1">
                <a:tableStyleId>{5C22544A-7EE6-4342-B048-85BDC9FD1C3A}</a:tableStyleId>
              </a:tblPr>
              <a:tblGrid>
                <a:gridCol w="1962218"/>
                <a:gridCol w="1962218"/>
                <a:gridCol w="1962218"/>
                <a:gridCol w="1962218"/>
              </a:tblGrid>
              <a:tr h="315254">
                <a:tc rowSpan="2" gridSpan="2">
                  <a:txBody>
                    <a:bodyPr/>
                    <a:lstStyle/>
                    <a:p>
                      <a:pPr>
                        <a:lnSpc>
                          <a:spcPct val="115000"/>
                        </a:lnSpc>
                        <a:spcAft>
                          <a:spcPts val="0"/>
                        </a:spcAft>
                      </a:pPr>
                      <a:r>
                        <a:rPr lang="es-EC" sz="1200" dirty="0">
                          <a:effectLst/>
                        </a:rPr>
                        <a:t> </a:t>
                      </a:r>
                      <a:endParaRPr lang="es-EC" sz="1200" dirty="0">
                        <a:solidFill>
                          <a:srgbClr val="000000"/>
                        </a:solidFill>
                        <a:effectLst/>
                        <a:latin typeface="Arial"/>
                        <a:ea typeface="SimSun"/>
                        <a:cs typeface="Times New Roman"/>
                      </a:endParaRPr>
                    </a:p>
                  </a:txBody>
                  <a:tcPr marL="68580" marR="68580" marT="0" marB="0"/>
                </a:tc>
                <a:tc rowSpan="2" hMerge="1">
                  <a:txBody>
                    <a:bodyPr/>
                    <a:lstStyle/>
                    <a:p>
                      <a:endParaRPr lang="es-EC"/>
                    </a:p>
                  </a:txBody>
                  <a:tcPr/>
                </a:tc>
                <a:tc gridSpan="2">
                  <a:txBody>
                    <a:bodyPr/>
                    <a:lstStyle/>
                    <a:p>
                      <a:pPr marL="38100" marR="38100" algn="ctr">
                        <a:lnSpc>
                          <a:spcPct val="115000"/>
                        </a:lnSpc>
                        <a:spcAft>
                          <a:spcPts val="0"/>
                        </a:spcAft>
                      </a:pPr>
                      <a:r>
                        <a:rPr lang="es-EC" sz="1200" dirty="0">
                          <a:effectLst/>
                        </a:rPr>
                        <a:t>Respuestas</a:t>
                      </a:r>
                      <a:endParaRPr lang="es-EC" sz="1200" dirty="0">
                        <a:solidFill>
                          <a:srgbClr val="000000"/>
                        </a:solidFill>
                        <a:effectLst/>
                        <a:latin typeface="Arial"/>
                        <a:ea typeface="SimSun"/>
                        <a:cs typeface="Times New Roman"/>
                      </a:endParaRPr>
                    </a:p>
                  </a:txBody>
                  <a:tcPr marL="68580" marR="68580" marT="0" marB="0"/>
                </a:tc>
                <a:tc hMerge="1">
                  <a:txBody>
                    <a:bodyPr/>
                    <a:lstStyle/>
                    <a:p>
                      <a:endParaRPr lang="es-EC"/>
                    </a:p>
                  </a:txBody>
                  <a:tcPr/>
                </a:tc>
              </a:tr>
              <a:tr h="315254">
                <a:tc gridSpan="2" vMerge="1">
                  <a:txBody>
                    <a:bodyPr/>
                    <a:lstStyle/>
                    <a:p>
                      <a:endParaRPr lang="es-EC"/>
                    </a:p>
                  </a:txBody>
                  <a:tcPr/>
                </a:tc>
                <a:tc hMerge="1" vMerge="1">
                  <a:txBody>
                    <a:bodyPr/>
                    <a:lstStyle/>
                    <a:p>
                      <a:endParaRPr lang="es-EC"/>
                    </a:p>
                  </a:txBody>
                  <a:tcPr/>
                </a:tc>
                <a:tc>
                  <a:txBody>
                    <a:bodyPr/>
                    <a:lstStyle/>
                    <a:p>
                      <a:pPr marL="38100" marR="38100" algn="ctr">
                        <a:lnSpc>
                          <a:spcPct val="115000"/>
                        </a:lnSpc>
                        <a:spcAft>
                          <a:spcPts val="0"/>
                        </a:spcAft>
                      </a:pPr>
                      <a:r>
                        <a:rPr lang="es-EC" sz="1200" dirty="0">
                          <a:effectLst/>
                        </a:rPr>
                        <a:t>N</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Porcentaje</a:t>
                      </a:r>
                      <a:endParaRPr lang="es-EC" sz="1200" dirty="0">
                        <a:solidFill>
                          <a:srgbClr val="000000"/>
                        </a:solidFill>
                        <a:effectLst/>
                        <a:latin typeface="Arial"/>
                        <a:ea typeface="SimSun"/>
                        <a:cs typeface="Times New Roman"/>
                      </a:endParaRPr>
                    </a:p>
                  </a:txBody>
                  <a:tcPr marL="68580" marR="68580" marT="0" marB="0"/>
                </a:tc>
              </a:tr>
              <a:tr h="605789">
                <a:tc rowSpan="4">
                  <a:txBody>
                    <a:bodyPr/>
                    <a:lstStyle/>
                    <a:p>
                      <a:pPr marL="38100" marR="38100" algn="ctr">
                        <a:lnSpc>
                          <a:spcPct val="115000"/>
                        </a:lnSpc>
                        <a:spcAft>
                          <a:spcPts val="0"/>
                        </a:spcAft>
                      </a:pPr>
                      <a:r>
                        <a:rPr lang="es-EC" sz="1200" dirty="0">
                          <a:effectLst/>
                        </a:rPr>
                        <a:t>Puntuación </a:t>
                      </a:r>
                      <a:r>
                        <a:rPr lang="es-EC" sz="1200" dirty="0" err="1">
                          <a:effectLst/>
                        </a:rPr>
                        <a:t>global</a:t>
                      </a:r>
                      <a:r>
                        <a:rPr lang="es-EC" sz="1200" baseline="30000" dirty="0" err="1">
                          <a:effectLst/>
                        </a:rPr>
                        <a:t>a</a:t>
                      </a:r>
                      <a:endParaRPr lang="es-EC" sz="1200" dirty="0">
                        <a:solidFill>
                          <a:srgbClr val="000000"/>
                        </a:solidFill>
                        <a:effectLst/>
                        <a:latin typeface="Arial"/>
                        <a:ea typeface="SimSun"/>
                        <a:cs typeface="Times New Roman"/>
                      </a:endParaRPr>
                    </a:p>
                  </a:txBody>
                  <a:tcPr marL="68580" marR="68580" marT="0" marB="0" vert="vert270"/>
                </a:tc>
                <a:tc>
                  <a:txBody>
                    <a:bodyPr/>
                    <a:lstStyle/>
                    <a:p>
                      <a:pPr marL="38100" marR="38100">
                        <a:lnSpc>
                          <a:spcPct val="115000"/>
                        </a:lnSpc>
                        <a:spcAft>
                          <a:spcPts val="0"/>
                        </a:spcAft>
                      </a:pPr>
                      <a:r>
                        <a:rPr lang="es-EC" sz="1200" dirty="0">
                          <a:effectLst/>
                        </a:rPr>
                        <a:t>Nivel 1. Riesgo aceptable</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0</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0%</a:t>
                      </a:r>
                      <a:endParaRPr lang="es-EC" sz="1200" dirty="0">
                        <a:solidFill>
                          <a:srgbClr val="000000"/>
                        </a:solidFill>
                        <a:effectLst/>
                        <a:latin typeface="Arial"/>
                        <a:ea typeface="SimSun"/>
                        <a:cs typeface="Times New Roman"/>
                      </a:endParaRPr>
                    </a:p>
                  </a:txBody>
                  <a:tcPr marL="68580" marR="68580" marT="0" marB="0"/>
                </a:tc>
              </a:tr>
              <a:tr h="989099">
                <a:tc vMerge="1">
                  <a:txBody>
                    <a:bodyPr/>
                    <a:lstStyle/>
                    <a:p>
                      <a:endParaRPr lang="es-EC"/>
                    </a:p>
                  </a:txBody>
                  <a:tcPr/>
                </a:tc>
                <a:tc>
                  <a:txBody>
                    <a:bodyPr/>
                    <a:lstStyle/>
                    <a:p>
                      <a:pPr marL="38100" marR="38100">
                        <a:lnSpc>
                          <a:spcPct val="115000"/>
                        </a:lnSpc>
                        <a:spcAft>
                          <a:spcPts val="0"/>
                        </a:spcAft>
                      </a:pPr>
                      <a:r>
                        <a:rPr lang="es-EC" sz="1200" dirty="0">
                          <a:effectLst/>
                        </a:rPr>
                        <a:t>Nivel 2 Pueden requerirse cambios en la tarea; es conveniente profundizar en el estudio</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46</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68,7%</a:t>
                      </a:r>
                      <a:endParaRPr lang="es-EC" sz="1200" dirty="0">
                        <a:solidFill>
                          <a:srgbClr val="000000"/>
                        </a:solidFill>
                        <a:effectLst/>
                        <a:latin typeface="Arial"/>
                        <a:ea typeface="SimSun"/>
                        <a:cs typeface="Times New Roman"/>
                      </a:endParaRPr>
                    </a:p>
                  </a:txBody>
                  <a:tcPr marL="68580" marR="68580" marT="0" marB="0"/>
                </a:tc>
              </a:tr>
              <a:tr h="605789">
                <a:tc vMerge="1">
                  <a:txBody>
                    <a:bodyPr/>
                    <a:lstStyle/>
                    <a:p>
                      <a:endParaRPr lang="es-EC"/>
                    </a:p>
                  </a:txBody>
                  <a:tcPr/>
                </a:tc>
                <a:tc>
                  <a:txBody>
                    <a:bodyPr/>
                    <a:lstStyle/>
                    <a:p>
                      <a:pPr marL="38100" marR="38100">
                        <a:lnSpc>
                          <a:spcPct val="115000"/>
                        </a:lnSpc>
                        <a:spcAft>
                          <a:spcPts val="0"/>
                        </a:spcAft>
                      </a:pPr>
                      <a:r>
                        <a:rPr lang="es-EC" sz="1200" dirty="0">
                          <a:effectLst/>
                        </a:rPr>
                        <a:t>Nivel 3 Se requiere el rediseño de la tarea</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a:effectLst/>
                        </a:rPr>
                        <a:t>13</a:t>
                      </a:r>
                      <a:endParaRPr lang="es-EC" sz="120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19,4%</a:t>
                      </a:r>
                      <a:endParaRPr lang="es-EC" sz="1200" dirty="0">
                        <a:solidFill>
                          <a:srgbClr val="000000"/>
                        </a:solidFill>
                        <a:effectLst/>
                        <a:latin typeface="Arial"/>
                        <a:ea typeface="SimSun"/>
                        <a:cs typeface="Times New Roman"/>
                      </a:endParaRPr>
                    </a:p>
                  </a:txBody>
                  <a:tcPr marL="68580" marR="68580" marT="0" marB="0"/>
                </a:tc>
              </a:tr>
              <a:tr h="652176">
                <a:tc vMerge="1">
                  <a:txBody>
                    <a:bodyPr/>
                    <a:lstStyle/>
                    <a:p>
                      <a:endParaRPr lang="es-EC"/>
                    </a:p>
                  </a:txBody>
                  <a:tcPr/>
                </a:tc>
                <a:tc>
                  <a:txBody>
                    <a:bodyPr/>
                    <a:lstStyle/>
                    <a:p>
                      <a:pPr marL="38100" marR="38100">
                        <a:lnSpc>
                          <a:spcPct val="115000"/>
                        </a:lnSpc>
                        <a:spcAft>
                          <a:spcPts val="0"/>
                        </a:spcAft>
                      </a:pPr>
                      <a:r>
                        <a:rPr lang="es-EC" sz="1200" dirty="0">
                          <a:effectLst/>
                        </a:rPr>
                        <a:t>Nivel 4 Se requieren cambios urgentes en la tarea</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a:effectLst/>
                        </a:rPr>
                        <a:t>8</a:t>
                      </a:r>
                      <a:endParaRPr lang="es-EC" sz="120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11,9%</a:t>
                      </a:r>
                      <a:endParaRPr lang="es-EC" sz="1200" dirty="0">
                        <a:solidFill>
                          <a:srgbClr val="000000"/>
                        </a:solidFill>
                        <a:effectLst/>
                        <a:latin typeface="Arial"/>
                        <a:ea typeface="SimSun"/>
                        <a:cs typeface="Times New Roman"/>
                      </a:endParaRPr>
                    </a:p>
                  </a:txBody>
                  <a:tcPr marL="68580" marR="68580" marT="0" marB="0"/>
                </a:tc>
              </a:tr>
              <a:tr h="315254">
                <a:tc gridSpan="2">
                  <a:txBody>
                    <a:bodyPr/>
                    <a:lstStyle/>
                    <a:p>
                      <a:pPr marL="38100" marR="38100">
                        <a:lnSpc>
                          <a:spcPct val="115000"/>
                        </a:lnSpc>
                        <a:spcAft>
                          <a:spcPts val="0"/>
                        </a:spcAft>
                      </a:pPr>
                      <a:r>
                        <a:rPr lang="es-EC" sz="1200" dirty="0">
                          <a:effectLst/>
                        </a:rPr>
                        <a:t>Total</a:t>
                      </a:r>
                      <a:endParaRPr lang="es-EC" sz="1200" dirty="0">
                        <a:solidFill>
                          <a:srgbClr val="000000"/>
                        </a:solidFill>
                        <a:effectLst/>
                        <a:latin typeface="Arial"/>
                        <a:ea typeface="SimSun"/>
                        <a:cs typeface="Times New Roman"/>
                      </a:endParaRPr>
                    </a:p>
                  </a:txBody>
                  <a:tcPr marL="68580" marR="68580" marT="0" marB="0"/>
                </a:tc>
                <a:tc hMerge="1">
                  <a:txBody>
                    <a:bodyPr/>
                    <a:lstStyle/>
                    <a:p>
                      <a:endParaRPr lang="es-EC"/>
                    </a:p>
                  </a:txBody>
                  <a:tcPr/>
                </a:tc>
                <a:tc>
                  <a:txBody>
                    <a:bodyPr/>
                    <a:lstStyle/>
                    <a:p>
                      <a:pPr marL="38100" marR="38100" algn="ctr">
                        <a:lnSpc>
                          <a:spcPct val="115000"/>
                        </a:lnSpc>
                        <a:spcAft>
                          <a:spcPts val="0"/>
                        </a:spcAft>
                      </a:pPr>
                      <a:r>
                        <a:rPr lang="es-EC" sz="1200" dirty="0">
                          <a:effectLst/>
                        </a:rPr>
                        <a:t>67</a:t>
                      </a:r>
                      <a:endParaRPr lang="es-EC" sz="1200" dirty="0">
                        <a:solidFill>
                          <a:srgbClr val="000000"/>
                        </a:solidFill>
                        <a:effectLst/>
                        <a:latin typeface="Arial"/>
                        <a:ea typeface="SimSun"/>
                        <a:cs typeface="Times New Roman"/>
                      </a:endParaRPr>
                    </a:p>
                  </a:txBody>
                  <a:tcPr marL="68580" marR="68580" marT="0" marB="0"/>
                </a:tc>
                <a:tc>
                  <a:txBody>
                    <a:bodyPr/>
                    <a:lstStyle/>
                    <a:p>
                      <a:pPr marL="38100" marR="38100" algn="ctr">
                        <a:lnSpc>
                          <a:spcPct val="115000"/>
                        </a:lnSpc>
                        <a:spcAft>
                          <a:spcPts val="0"/>
                        </a:spcAft>
                      </a:pPr>
                      <a:r>
                        <a:rPr lang="es-EC" sz="1200" dirty="0">
                          <a:effectLst/>
                        </a:rPr>
                        <a:t>100,0%</a:t>
                      </a:r>
                      <a:endParaRPr lang="es-EC" sz="1200" dirty="0">
                        <a:solidFill>
                          <a:srgbClr val="000000"/>
                        </a:solidFill>
                        <a:effectLst/>
                        <a:latin typeface="Arial"/>
                        <a:ea typeface="SimSun"/>
                        <a:cs typeface="Times New Roman"/>
                      </a:endParaRPr>
                    </a:p>
                  </a:txBody>
                  <a:tcPr marL="68580" marR="68580" marT="0" marB="0"/>
                </a:tc>
              </a:tr>
            </a:tbl>
          </a:graphicData>
        </a:graphic>
      </p:graphicFrame>
      <p:sp>
        <p:nvSpPr>
          <p:cNvPr id="5" name="4 Rectángulo"/>
          <p:cNvSpPr/>
          <p:nvPr/>
        </p:nvSpPr>
        <p:spPr>
          <a:xfrm>
            <a:off x="827584" y="5949280"/>
            <a:ext cx="4752528" cy="646331"/>
          </a:xfrm>
          <a:prstGeom prst="rect">
            <a:avLst/>
          </a:prstGeom>
          <a:solidFill>
            <a:srgbClr val="7030A0"/>
          </a:solidFill>
        </p:spPr>
        <p:txBody>
          <a:bodyPr wrap="square">
            <a:spAutoFit/>
          </a:bodyPr>
          <a:lstStyle/>
          <a:p>
            <a:r>
              <a:rPr lang="es-ES_tradnl" dirty="0"/>
              <a:t>Tabla 3. Evaluación del riesgo ergonómico según el Nivel de actuación, método RULA</a:t>
            </a:r>
            <a:endParaRPr lang="es-EC" dirty="0"/>
          </a:p>
        </p:txBody>
      </p:sp>
      <p:sp>
        <p:nvSpPr>
          <p:cNvPr id="6" name="5 Rectángulo"/>
          <p:cNvSpPr/>
          <p:nvPr/>
        </p:nvSpPr>
        <p:spPr>
          <a:xfrm>
            <a:off x="611560" y="1206044"/>
            <a:ext cx="4523033" cy="369332"/>
          </a:xfrm>
          <a:prstGeom prst="rect">
            <a:avLst/>
          </a:prstGeom>
        </p:spPr>
        <p:txBody>
          <a:bodyPr wrap="none">
            <a:spAutoFit/>
          </a:bodyPr>
          <a:lstStyle/>
          <a:p>
            <a:r>
              <a:rPr lang="es-EC" b="1" dirty="0">
                <a:solidFill>
                  <a:srgbClr val="FF0000"/>
                </a:solidFill>
              </a:rPr>
              <a:t>Riesgo</a:t>
            </a:r>
            <a:r>
              <a:rPr lang="es-EC" b="1" dirty="0"/>
              <a:t> </a:t>
            </a:r>
            <a:r>
              <a:rPr lang="es-EC" b="1" dirty="0">
                <a:solidFill>
                  <a:srgbClr val="FF0000"/>
                </a:solidFill>
              </a:rPr>
              <a:t>ergonómico según método RULA</a:t>
            </a:r>
            <a:endParaRPr lang="es-EC" dirty="0">
              <a:solidFill>
                <a:srgbClr val="FF0000"/>
              </a:solidFill>
            </a:endParaRPr>
          </a:p>
        </p:txBody>
      </p:sp>
    </p:spTree>
    <p:extLst>
      <p:ext uri="{BB962C8B-B14F-4D97-AF65-F5344CB8AC3E}">
        <p14:creationId xmlns:p14="http://schemas.microsoft.com/office/powerpoint/2010/main" val="107478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2890664" cy="650336"/>
          </a:xfrm>
        </p:spPr>
        <p:txBody>
          <a:bodyPr>
            <a:normAutofit fontScale="90000"/>
          </a:bodyPr>
          <a:lstStyle/>
          <a:p>
            <a:r>
              <a:rPr lang="es-EC" sz="4000" dirty="0" smtClean="0">
                <a:solidFill>
                  <a:srgbClr val="FF0000"/>
                </a:solidFill>
              </a:rPr>
              <a:t>RESULTADOS</a:t>
            </a:r>
            <a:endParaRPr lang="es-EC" sz="4000" dirty="0">
              <a:solidFill>
                <a:srgbClr val="FF0000"/>
              </a:solidFill>
            </a:endParaRPr>
          </a:p>
        </p:txBody>
      </p:sp>
      <p:graphicFrame>
        <p:nvGraphicFramePr>
          <p:cNvPr id="4" name="3 Gráfico"/>
          <p:cNvGraphicFramePr/>
          <p:nvPr>
            <p:extLst>
              <p:ext uri="{D42A27DB-BD31-4B8C-83A1-F6EECF244321}">
                <p14:modId xmlns:p14="http://schemas.microsoft.com/office/powerpoint/2010/main" val="3763482021"/>
              </p:ext>
            </p:extLst>
          </p:nvPr>
        </p:nvGraphicFramePr>
        <p:xfrm>
          <a:off x="1979712" y="1196752"/>
          <a:ext cx="6021769" cy="497867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39552" y="6309320"/>
            <a:ext cx="4477893" cy="369332"/>
          </a:xfrm>
          <a:prstGeom prst="rect">
            <a:avLst/>
          </a:prstGeom>
          <a:solidFill>
            <a:srgbClr val="7030A0"/>
          </a:solidFill>
        </p:spPr>
        <p:txBody>
          <a:bodyPr wrap="none">
            <a:spAutoFit/>
          </a:bodyPr>
          <a:lstStyle/>
          <a:p>
            <a:r>
              <a:rPr lang="es-ES_tradnl" dirty="0"/>
              <a:t>Figura 2. Niveles de actuación por actividad</a:t>
            </a:r>
            <a:endParaRPr lang="es-EC" dirty="0"/>
          </a:p>
        </p:txBody>
      </p:sp>
    </p:spTree>
    <p:extLst>
      <p:ext uri="{BB962C8B-B14F-4D97-AF65-F5344CB8AC3E}">
        <p14:creationId xmlns:p14="http://schemas.microsoft.com/office/powerpoint/2010/main" val="421022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2772697" cy="650336"/>
          </a:xfrm>
        </p:spPr>
        <p:txBody>
          <a:bodyPr>
            <a:normAutofit fontScale="90000"/>
          </a:bodyPr>
          <a:lstStyle/>
          <a:p>
            <a:r>
              <a:rPr lang="es-EC" sz="4000" dirty="0" smtClean="0">
                <a:solidFill>
                  <a:srgbClr val="FF0000"/>
                </a:solidFill>
              </a:rPr>
              <a:t>RESULTADOS</a:t>
            </a:r>
            <a:endParaRPr lang="es-EC" sz="4000" dirty="0">
              <a:solidFill>
                <a:srgbClr val="FF0000"/>
              </a:solidFill>
            </a:endParaRPr>
          </a:p>
        </p:txBody>
      </p:sp>
      <p:sp>
        <p:nvSpPr>
          <p:cNvPr id="3" name="2 Marcador de contenido"/>
          <p:cNvSpPr>
            <a:spLocks noGrp="1"/>
          </p:cNvSpPr>
          <p:nvPr>
            <p:ph idx="1"/>
          </p:nvPr>
        </p:nvSpPr>
        <p:spPr>
          <a:xfrm>
            <a:off x="467544" y="1268760"/>
            <a:ext cx="4114800" cy="557416"/>
          </a:xfrm>
        </p:spPr>
        <p:txBody>
          <a:bodyPr>
            <a:normAutofit fontScale="92500"/>
          </a:bodyPr>
          <a:lstStyle/>
          <a:p>
            <a:pPr marL="0" indent="0">
              <a:buNone/>
            </a:pPr>
            <a:r>
              <a:rPr lang="es-EC" b="1" dirty="0">
                <a:solidFill>
                  <a:srgbClr val="FF0000"/>
                </a:solidFill>
              </a:rPr>
              <a:t>Correlación de resultados</a:t>
            </a:r>
            <a:endParaRPr lang="es-EC" dirty="0">
              <a:solidFill>
                <a:srgbClr val="FF0000"/>
              </a:solidFill>
            </a:endParaRPr>
          </a:p>
          <a:p>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val="2521832068"/>
              </p:ext>
            </p:extLst>
          </p:nvPr>
        </p:nvGraphicFramePr>
        <p:xfrm>
          <a:off x="2555776" y="1988840"/>
          <a:ext cx="7460183" cy="3803677"/>
        </p:xfrm>
        <a:graphic>
          <a:graphicData uri="http://schemas.openxmlformats.org/presentationml/2006/ole">
            <mc:AlternateContent xmlns:mc="http://schemas.openxmlformats.org/markup-compatibility/2006">
              <mc:Choice xmlns:v="urn:schemas-microsoft-com:vml" Requires="v">
                <p:oleObj spid="_x0000_s8209" name="Documento" r:id="rId3" imgW="7044305" imgH="3606257" progId="Word.Document.12">
                  <p:embed/>
                </p:oleObj>
              </mc:Choice>
              <mc:Fallback>
                <p:oleObj name="Documento" r:id="rId3" imgW="7044305" imgH="3606257" progId="Word.Document.12">
                  <p:embed/>
                  <p:pic>
                    <p:nvPicPr>
                      <p:cNvPr id="0" name=""/>
                      <p:cNvPicPr/>
                      <p:nvPr/>
                    </p:nvPicPr>
                    <p:blipFill>
                      <a:blip r:embed="rId4"/>
                      <a:stretch>
                        <a:fillRect/>
                      </a:stretch>
                    </p:blipFill>
                    <p:spPr>
                      <a:xfrm>
                        <a:off x="2555776" y="1988840"/>
                        <a:ext cx="7460183" cy="3803677"/>
                      </a:xfrm>
                      <a:prstGeom prst="rect">
                        <a:avLst/>
                      </a:prstGeom>
                    </p:spPr>
                  </p:pic>
                </p:oleObj>
              </mc:Fallback>
            </mc:AlternateContent>
          </a:graphicData>
        </a:graphic>
      </p:graphicFrame>
      <p:sp>
        <p:nvSpPr>
          <p:cNvPr id="5" name="4 Rectángulo"/>
          <p:cNvSpPr/>
          <p:nvPr/>
        </p:nvSpPr>
        <p:spPr>
          <a:xfrm>
            <a:off x="1403648" y="5661248"/>
            <a:ext cx="4572000" cy="646331"/>
          </a:xfrm>
          <a:prstGeom prst="rect">
            <a:avLst/>
          </a:prstGeom>
          <a:solidFill>
            <a:srgbClr val="7030A0"/>
          </a:solidFill>
        </p:spPr>
        <p:txBody>
          <a:bodyPr>
            <a:spAutoFit/>
          </a:bodyPr>
          <a:lstStyle/>
          <a:p>
            <a:r>
              <a:rPr lang="es-ES_tradnl" dirty="0"/>
              <a:t>Tabla 4. Correlación entre riesgo ergonómico y riesgo por manejo manual de cargas</a:t>
            </a:r>
            <a:endParaRPr lang="es-EC" dirty="0"/>
          </a:p>
        </p:txBody>
      </p:sp>
    </p:spTree>
    <p:extLst>
      <p:ext uri="{BB962C8B-B14F-4D97-AF65-F5344CB8AC3E}">
        <p14:creationId xmlns:p14="http://schemas.microsoft.com/office/powerpoint/2010/main" val="313137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3034680" cy="866360"/>
          </a:xfrm>
        </p:spPr>
        <p:txBody>
          <a:bodyPr>
            <a:normAutofit/>
          </a:bodyPr>
          <a:lstStyle/>
          <a:p>
            <a:r>
              <a:rPr lang="es-EC" sz="4000" dirty="0" smtClean="0">
                <a:solidFill>
                  <a:srgbClr val="FF0000"/>
                </a:solidFill>
              </a:rPr>
              <a:t>RESULTADOS</a:t>
            </a:r>
            <a:endParaRPr lang="es-EC" sz="4000" dirty="0">
              <a:solidFill>
                <a:srgbClr val="FF0000"/>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839882789"/>
              </p:ext>
            </p:extLst>
          </p:nvPr>
        </p:nvGraphicFramePr>
        <p:xfrm>
          <a:off x="2123728" y="2348880"/>
          <a:ext cx="10369152" cy="2615233"/>
        </p:xfrm>
        <a:graphic>
          <a:graphicData uri="http://schemas.openxmlformats.org/presentationml/2006/ole">
            <mc:AlternateContent xmlns:mc="http://schemas.openxmlformats.org/markup-compatibility/2006">
              <mc:Choice xmlns:v="urn:schemas-microsoft-com:vml" Requires="v">
                <p:oleObj spid="_x0000_s9230" name="Documento" r:id="rId3" imgW="6470320" imgH="1618063" progId="Word.Document.12">
                  <p:embed/>
                </p:oleObj>
              </mc:Choice>
              <mc:Fallback>
                <p:oleObj name="Documento" r:id="rId3" imgW="6470320" imgH="1618063" progId="Word.Document.12">
                  <p:embed/>
                  <p:pic>
                    <p:nvPicPr>
                      <p:cNvPr id="0" name=""/>
                      <p:cNvPicPr/>
                      <p:nvPr/>
                    </p:nvPicPr>
                    <p:blipFill>
                      <a:blip r:embed="rId4"/>
                      <a:stretch>
                        <a:fillRect/>
                      </a:stretch>
                    </p:blipFill>
                    <p:spPr>
                      <a:xfrm>
                        <a:off x="2123728" y="2348880"/>
                        <a:ext cx="10369152" cy="2615233"/>
                      </a:xfrm>
                      <a:prstGeom prst="rect">
                        <a:avLst/>
                      </a:prstGeom>
                    </p:spPr>
                  </p:pic>
                </p:oleObj>
              </mc:Fallback>
            </mc:AlternateContent>
          </a:graphicData>
        </a:graphic>
      </p:graphicFrame>
      <p:sp>
        <p:nvSpPr>
          <p:cNvPr id="5" name="4 Rectángulo"/>
          <p:cNvSpPr/>
          <p:nvPr/>
        </p:nvSpPr>
        <p:spPr>
          <a:xfrm>
            <a:off x="827584" y="5843170"/>
            <a:ext cx="7416824" cy="923330"/>
          </a:xfrm>
          <a:prstGeom prst="rect">
            <a:avLst/>
          </a:prstGeom>
          <a:blipFill>
            <a:blip r:embed="rId5"/>
            <a:tile tx="0" ty="0" sx="100000" sy="100000" flip="none" algn="tl"/>
          </a:blipFill>
        </p:spPr>
        <p:txBody>
          <a:bodyPr wrap="square">
            <a:spAutoFit/>
          </a:bodyPr>
          <a:lstStyle/>
          <a:p>
            <a:r>
              <a:rPr lang="es-ES_tradnl" dirty="0"/>
              <a:t>Tabla 5. Correlaciones significativas entre Nivel de actuación, método RULA y factores asociados al riesgo por manejo manual de cargas (correlaciones más fuertes)</a:t>
            </a:r>
            <a:endParaRPr lang="es-EC" dirty="0"/>
          </a:p>
        </p:txBody>
      </p:sp>
    </p:spTree>
    <p:extLst>
      <p:ext uri="{BB962C8B-B14F-4D97-AF65-F5344CB8AC3E}">
        <p14:creationId xmlns:p14="http://schemas.microsoft.com/office/powerpoint/2010/main" val="112505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2674640" cy="722344"/>
          </a:xfrm>
        </p:spPr>
        <p:txBody>
          <a:bodyPr>
            <a:normAutofit/>
          </a:bodyPr>
          <a:lstStyle/>
          <a:p>
            <a:r>
              <a:rPr lang="es-EC" sz="4000" dirty="0" smtClean="0">
                <a:solidFill>
                  <a:srgbClr val="FF0000"/>
                </a:solidFill>
              </a:rPr>
              <a:t>DISCUSION</a:t>
            </a:r>
            <a:endParaRPr lang="es-EC" sz="4000" dirty="0">
              <a:solidFill>
                <a:srgbClr val="FF0000"/>
              </a:solidFill>
            </a:endParaRPr>
          </a:p>
        </p:txBody>
      </p:sp>
      <p:sp>
        <p:nvSpPr>
          <p:cNvPr id="4" name="3 Rectángulo"/>
          <p:cNvSpPr/>
          <p:nvPr/>
        </p:nvSpPr>
        <p:spPr>
          <a:xfrm>
            <a:off x="658356" y="2564904"/>
            <a:ext cx="910827" cy="369332"/>
          </a:xfrm>
          <a:prstGeom prst="rect">
            <a:avLst/>
          </a:prstGeom>
        </p:spPr>
        <p:txBody>
          <a:bodyPr wrap="none">
            <a:spAutoFit/>
          </a:bodyPr>
          <a:lstStyle/>
          <a:p>
            <a:r>
              <a:rPr lang="es-EC" dirty="0"/>
              <a:t>68,7%, </a:t>
            </a:r>
          </a:p>
        </p:txBody>
      </p:sp>
      <p:sp>
        <p:nvSpPr>
          <p:cNvPr id="5" name="4 Rectángulo"/>
          <p:cNvSpPr/>
          <p:nvPr/>
        </p:nvSpPr>
        <p:spPr>
          <a:xfrm>
            <a:off x="2843808" y="2564904"/>
            <a:ext cx="5112568" cy="923330"/>
          </a:xfrm>
          <a:prstGeom prst="rect">
            <a:avLst/>
          </a:prstGeom>
        </p:spPr>
        <p:txBody>
          <a:bodyPr wrap="square">
            <a:spAutoFit/>
          </a:bodyPr>
          <a:lstStyle/>
          <a:p>
            <a:r>
              <a:rPr lang="es-EC" dirty="0" smtClean="0">
                <a:solidFill>
                  <a:srgbClr val="FF0000"/>
                </a:solidFill>
              </a:rPr>
              <a:t>Nivel </a:t>
            </a:r>
            <a:r>
              <a:rPr lang="es-EC" dirty="0">
                <a:solidFill>
                  <a:srgbClr val="FF0000"/>
                </a:solidFill>
              </a:rPr>
              <a:t>de actuación </a:t>
            </a:r>
            <a:r>
              <a:rPr lang="es-EC" dirty="0" smtClean="0">
                <a:solidFill>
                  <a:srgbClr val="FF0000"/>
                </a:solidFill>
              </a:rPr>
              <a:t>2: </a:t>
            </a:r>
            <a:r>
              <a:rPr lang="es-EC" dirty="0" smtClean="0"/>
              <a:t>“Pueden </a:t>
            </a:r>
            <a:r>
              <a:rPr lang="es-EC" dirty="0"/>
              <a:t>requerirse cambios en la tarea; es conveniente profundizar en el estudio</a:t>
            </a:r>
            <a:r>
              <a:rPr lang="es-EC" dirty="0" smtClean="0"/>
              <a:t>”.</a:t>
            </a:r>
            <a:endParaRPr lang="es-EC" dirty="0"/>
          </a:p>
        </p:txBody>
      </p:sp>
      <p:sp>
        <p:nvSpPr>
          <p:cNvPr id="6" name="5 Rectángulo"/>
          <p:cNvSpPr/>
          <p:nvPr/>
        </p:nvSpPr>
        <p:spPr>
          <a:xfrm>
            <a:off x="1331640" y="1341608"/>
            <a:ext cx="5688632" cy="1015663"/>
          </a:xfrm>
          <a:prstGeom prst="rect">
            <a:avLst/>
          </a:prstGeom>
        </p:spPr>
        <p:txBody>
          <a:bodyPr wrap="square">
            <a:spAutoFit/>
          </a:bodyPr>
          <a:lstStyle/>
          <a:p>
            <a:r>
              <a:rPr lang="es-EC" sz="2000" b="1" dirty="0" smtClean="0"/>
              <a:t>RIESGO ERGONÓMICO EN EL PERSONAL DE LIMPIEZA HOSPITALARIA EVALUADO MEDIANTE EL MÉTODO RULA </a:t>
            </a:r>
            <a:endParaRPr lang="es-EC" sz="2000" b="1" dirty="0"/>
          </a:p>
        </p:txBody>
      </p:sp>
      <p:sp>
        <p:nvSpPr>
          <p:cNvPr id="7" name="6 Rectángulo"/>
          <p:cNvSpPr/>
          <p:nvPr/>
        </p:nvSpPr>
        <p:spPr>
          <a:xfrm>
            <a:off x="3114092" y="4437111"/>
            <a:ext cx="4572000" cy="646331"/>
          </a:xfrm>
          <a:prstGeom prst="rect">
            <a:avLst/>
          </a:prstGeom>
        </p:spPr>
        <p:txBody>
          <a:bodyPr>
            <a:spAutoFit/>
          </a:bodyPr>
          <a:lstStyle/>
          <a:p>
            <a:r>
              <a:rPr lang="es-EC" dirty="0">
                <a:solidFill>
                  <a:srgbClr val="FF0000"/>
                </a:solidFill>
              </a:rPr>
              <a:t>nivel 3 y </a:t>
            </a:r>
            <a:r>
              <a:rPr lang="es-EC" dirty="0" smtClean="0">
                <a:solidFill>
                  <a:srgbClr val="FF0000"/>
                </a:solidFill>
              </a:rPr>
              <a:t>4: </a:t>
            </a:r>
            <a:r>
              <a:rPr lang="es-EC" dirty="0" smtClean="0"/>
              <a:t>lo </a:t>
            </a:r>
            <a:r>
              <a:rPr lang="es-EC" dirty="0"/>
              <a:t>que se relaciona con niveles de riesgo mayor </a:t>
            </a:r>
          </a:p>
        </p:txBody>
      </p:sp>
      <p:sp>
        <p:nvSpPr>
          <p:cNvPr id="8" name="7 Rectángulo"/>
          <p:cNvSpPr/>
          <p:nvPr/>
        </p:nvSpPr>
        <p:spPr>
          <a:xfrm>
            <a:off x="770510" y="4517961"/>
            <a:ext cx="776816" cy="369332"/>
          </a:xfrm>
          <a:prstGeom prst="rect">
            <a:avLst/>
          </a:prstGeom>
        </p:spPr>
        <p:txBody>
          <a:bodyPr wrap="none">
            <a:spAutoFit/>
          </a:bodyPr>
          <a:lstStyle/>
          <a:p>
            <a:r>
              <a:rPr lang="es-EC" dirty="0" smtClean="0"/>
              <a:t>31.3% </a:t>
            </a:r>
            <a:endParaRPr lang="es-EC" dirty="0"/>
          </a:p>
        </p:txBody>
      </p:sp>
      <p:sp>
        <p:nvSpPr>
          <p:cNvPr id="9" name="8 Flecha derecha"/>
          <p:cNvSpPr/>
          <p:nvPr/>
        </p:nvSpPr>
        <p:spPr>
          <a:xfrm>
            <a:off x="1777275" y="4460311"/>
            <a:ext cx="978408" cy="4846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erecha"/>
          <p:cNvSpPr/>
          <p:nvPr/>
        </p:nvSpPr>
        <p:spPr>
          <a:xfrm>
            <a:off x="1754615" y="2508257"/>
            <a:ext cx="978408" cy="4846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2696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2458616" cy="866360"/>
          </a:xfrm>
        </p:spPr>
        <p:txBody>
          <a:bodyPr>
            <a:normAutofit/>
          </a:bodyPr>
          <a:lstStyle/>
          <a:p>
            <a:r>
              <a:rPr lang="es-EC" sz="4000" dirty="0" smtClean="0">
                <a:solidFill>
                  <a:srgbClr val="FF0000"/>
                </a:solidFill>
              </a:rPr>
              <a:t>DISCUSION</a:t>
            </a:r>
            <a:endParaRPr lang="es-EC" sz="4000" dirty="0">
              <a:solidFill>
                <a:srgbClr val="FF0000"/>
              </a:solidFill>
            </a:endParaRPr>
          </a:p>
        </p:txBody>
      </p:sp>
      <p:sp>
        <p:nvSpPr>
          <p:cNvPr id="3" name="2 Marcador de contenido"/>
          <p:cNvSpPr>
            <a:spLocks noGrp="1"/>
          </p:cNvSpPr>
          <p:nvPr>
            <p:ph idx="1"/>
          </p:nvPr>
        </p:nvSpPr>
        <p:spPr>
          <a:xfrm>
            <a:off x="467544" y="1628800"/>
            <a:ext cx="8229600" cy="1061472"/>
          </a:xfrm>
        </p:spPr>
        <p:style>
          <a:lnRef idx="2">
            <a:schemeClr val="accent4">
              <a:shade val="50000"/>
            </a:schemeClr>
          </a:lnRef>
          <a:fillRef idx="1">
            <a:schemeClr val="accent4"/>
          </a:fillRef>
          <a:effectRef idx="0">
            <a:schemeClr val="accent4"/>
          </a:effectRef>
          <a:fontRef idx="minor">
            <a:schemeClr val="lt1"/>
          </a:fontRef>
        </p:style>
        <p:txBody>
          <a:bodyPr/>
          <a:lstStyle/>
          <a:p>
            <a:pPr marL="0" indent="0">
              <a:buNone/>
            </a:pPr>
            <a:r>
              <a:rPr lang="es-EC" dirty="0" smtClean="0"/>
              <a:t>En </a:t>
            </a:r>
            <a:r>
              <a:rPr lang="es-EC" dirty="0"/>
              <a:t>cuanto a las actividades que demandan mayores niveles de actuación según el método RULA</a:t>
            </a:r>
          </a:p>
        </p:txBody>
      </p:sp>
      <p:sp>
        <p:nvSpPr>
          <p:cNvPr id="4" name="3 Rectángulo"/>
          <p:cNvSpPr/>
          <p:nvPr/>
        </p:nvSpPr>
        <p:spPr>
          <a:xfrm>
            <a:off x="899592" y="3212976"/>
            <a:ext cx="5112568" cy="646331"/>
          </a:xfrm>
          <a:prstGeom prst="rect">
            <a:avLst/>
          </a:prstGeom>
          <a:blipFill>
            <a:blip r:embed="rId2"/>
            <a:tile tx="0" ty="0" sx="100000" sy="100000" flip="none" algn="tl"/>
          </a:blipFill>
        </p:spPr>
        <p:txBody>
          <a:bodyPr wrap="square">
            <a:spAutoFit/>
          </a:bodyPr>
          <a:lstStyle/>
          <a:p>
            <a:r>
              <a:rPr lang="es-EC" dirty="0"/>
              <a:t>manejo de la  basura y el empuje de carga o levantamiento de mobiliario</a:t>
            </a:r>
          </a:p>
        </p:txBody>
      </p:sp>
      <p:sp>
        <p:nvSpPr>
          <p:cNvPr id="5" name="4 Rectángulo"/>
          <p:cNvSpPr/>
          <p:nvPr/>
        </p:nvSpPr>
        <p:spPr>
          <a:xfrm>
            <a:off x="6990248" y="3397642"/>
            <a:ext cx="144016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a:spAutoFit/>
          </a:bodyPr>
          <a:lstStyle/>
          <a:p>
            <a:r>
              <a:rPr lang="es-EC" dirty="0"/>
              <a:t>un 9,7% </a:t>
            </a:r>
          </a:p>
        </p:txBody>
      </p:sp>
      <p:sp>
        <p:nvSpPr>
          <p:cNvPr id="6" name="5 Rectángulo"/>
          <p:cNvSpPr/>
          <p:nvPr/>
        </p:nvSpPr>
        <p:spPr>
          <a:xfrm>
            <a:off x="1226667" y="5371475"/>
            <a:ext cx="6450696"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wrap="square">
            <a:spAutoFit/>
          </a:bodyPr>
          <a:lstStyle/>
          <a:p>
            <a:r>
              <a:rPr lang="es-EC" dirty="0" smtClean="0"/>
              <a:t> Y el  12,7</a:t>
            </a:r>
            <a:r>
              <a:rPr lang="es-EC" dirty="0"/>
              <a:t>% respectivamente de posturas evaluadas en nivel 4 “Se requieren cambios urgentes en la tarea”</a:t>
            </a:r>
          </a:p>
        </p:txBody>
      </p:sp>
      <p:sp>
        <p:nvSpPr>
          <p:cNvPr id="7" name="6 Flecha abajo"/>
          <p:cNvSpPr/>
          <p:nvPr/>
        </p:nvSpPr>
        <p:spPr>
          <a:xfrm>
            <a:off x="4644008" y="4149079"/>
            <a:ext cx="864096" cy="122239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8864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3034680" cy="722344"/>
          </a:xfrm>
        </p:spPr>
        <p:txBody>
          <a:bodyPr>
            <a:normAutofit/>
          </a:bodyPr>
          <a:lstStyle/>
          <a:p>
            <a:r>
              <a:rPr lang="es-EC" sz="4000" dirty="0" smtClean="0">
                <a:solidFill>
                  <a:srgbClr val="FF0000"/>
                </a:solidFill>
              </a:rPr>
              <a:t>DISCUSION</a:t>
            </a:r>
            <a:endParaRPr lang="es-EC" sz="4000" dirty="0">
              <a:solidFill>
                <a:srgbClr val="FF0000"/>
              </a:solidFill>
            </a:endParaRPr>
          </a:p>
        </p:txBody>
      </p:sp>
      <p:sp>
        <p:nvSpPr>
          <p:cNvPr id="3" name="2 Marcador de contenido"/>
          <p:cNvSpPr>
            <a:spLocks noGrp="1"/>
          </p:cNvSpPr>
          <p:nvPr>
            <p:ph idx="1"/>
          </p:nvPr>
        </p:nvSpPr>
        <p:spPr>
          <a:xfrm>
            <a:off x="467544" y="1772816"/>
            <a:ext cx="5688632" cy="720080"/>
          </a:xfrm>
        </p:spPr>
        <p:txBody>
          <a:bodyPr/>
          <a:lstStyle/>
          <a:p>
            <a:pPr marL="0" indent="0">
              <a:buNone/>
            </a:pPr>
            <a:r>
              <a:rPr lang="es-EC" dirty="0" smtClean="0"/>
              <a:t> </a:t>
            </a:r>
            <a:r>
              <a:rPr lang="es-EC" b="1" dirty="0" smtClean="0"/>
              <a:t>MANEJO MANUAL DE CARGAS </a:t>
            </a:r>
            <a:endParaRPr lang="es-EC" b="1" dirty="0"/>
          </a:p>
        </p:txBody>
      </p:sp>
      <p:sp>
        <p:nvSpPr>
          <p:cNvPr id="4" name="3 Rectángulo"/>
          <p:cNvSpPr/>
          <p:nvPr/>
        </p:nvSpPr>
        <p:spPr>
          <a:xfrm>
            <a:off x="490503" y="2506089"/>
            <a:ext cx="7776864" cy="923330"/>
          </a:xfrm>
          <a:prstGeom prst="rect">
            <a:avLst/>
          </a:prstGeom>
          <a:blipFill>
            <a:blip r:embed="rId2"/>
            <a:tile tx="0" ty="0" sx="100000" sy="100000" flip="none" algn="tl"/>
          </a:blipFill>
        </p:spPr>
        <p:txBody>
          <a:bodyPr wrap="square">
            <a:spAutoFit/>
          </a:bodyPr>
          <a:lstStyle/>
          <a:p>
            <a:r>
              <a:rPr lang="es-EC" dirty="0"/>
              <a:t>80,6% de riesgo tolerable, situación que refleja un manejo primario de pesos menores a 10kg, con distancias y alturas cortas de transportación, y el manejo de manera cómoda en lo posible</a:t>
            </a:r>
          </a:p>
        </p:txBody>
      </p:sp>
      <p:sp>
        <p:nvSpPr>
          <p:cNvPr id="5" name="4 Rectángulo"/>
          <p:cNvSpPr/>
          <p:nvPr/>
        </p:nvSpPr>
        <p:spPr>
          <a:xfrm>
            <a:off x="490504" y="3789040"/>
            <a:ext cx="7776864" cy="646331"/>
          </a:xfrm>
          <a:prstGeom prst="rect">
            <a:avLst/>
          </a:prstGeom>
          <a:blipFill>
            <a:blip r:embed="rId3"/>
            <a:tile tx="0" ty="0" sx="100000" sy="100000" flip="none" algn="tl"/>
          </a:blipFill>
        </p:spPr>
        <p:txBody>
          <a:bodyPr wrap="square">
            <a:spAutoFit/>
          </a:bodyPr>
          <a:lstStyle/>
          <a:p>
            <a:r>
              <a:rPr lang="es-EC" dirty="0"/>
              <a:t>Los resultados obtenidos permiten sostener que el riesgo por manejo manual de cargas en el personal de limpieza es principalmente bajo</a:t>
            </a:r>
            <a:endParaRPr lang="es-EC" dirty="0"/>
          </a:p>
        </p:txBody>
      </p:sp>
      <p:sp>
        <p:nvSpPr>
          <p:cNvPr id="6" name="5 Rectángulo"/>
          <p:cNvSpPr/>
          <p:nvPr/>
        </p:nvSpPr>
        <p:spPr>
          <a:xfrm>
            <a:off x="490503" y="4653136"/>
            <a:ext cx="7776863" cy="646331"/>
          </a:xfrm>
          <a:prstGeom prst="rect">
            <a:avLst/>
          </a:prstGeom>
          <a:blipFill>
            <a:blip r:embed="rId4"/>
            <a:tile tx="0" ty="0" sx="100000" sy="100000" flip="none" algn="tl"/>
          </a:blipFill>
        </p:spPr>
        <p:txBody>
          <a:bodyPr wrap="square">
            <a:spAutoFit/>
          </a:bodyPr>
          <a:lstStyle/>
          <a:p>
            <a:r>
              <a:rPr lang="es-EC" dirty="0"/>
              <a:t>Por otro lado, los niveles de actuación más altos identificados con el método RULA, se corresponden con las actividades de manejo de basura</a:t>
            </a:r>
            <a:endParaRPr lang="es-EC" dirty="0"/>
          </a:p>
        </p:txBody>
      </p:sp>
      <p:sp>
        <p:nvSpPr>
          <p:cNvPr id="7" name="6 Rectángulo"/>
          <p:cNvSpPr/>
          <p:nvPr/>
        </p:nvSpPr>
        <p:spPr>
          <a:xfrm>
            <a:off x="490503" y="5517232"/>
            <a:ext cx="7776863" cy="923330"/>
          </a:xfrm>
          <a:prstGeom prst="rect">
            <a:avLst/>
          </a:prstGeom>
          <a:blipFill>
            <a:blip r:embed="rId5"/>
            <a:tile tx="0" ty="0" sx="100000" sy="100000" flip="none" algn="tl"/>
          </a:blipFill>
        </p:spPr>
        <p:txBody>
          <a:bodyPr wrap="square">
            <a:spAutoFit/>
          </a:bodyPr>
          <a:lstStyle/>
          <a:p>
            <a:r>
              <a:rPr lang="es-EC" dirty="0" smtClean="0"/>
              <a:t>En </a:t>
            </a:r>
            <a:r>
              <a:rPr lang="es-EC" dirty="0"/>
              <a:t>cuanto al empuje de cargas o levantamiento de muebles, </a:t>
            </a:r>
            <a:r>
              <a:rPr lang="es-EC" dirty="0" smtClean="0"/>
              <a:t>el </a:t>
            </a:r>
            <a:r>
              <a:rPr lang="es-EC" dirty="0"/>
              <a:t>personal adopta una postura con uno de los brazos muy elevado, o con la espalda </a:t>
            </a:r>
            <a:r>
              <a:rPr lang="es-EC" dirty="0" smtClean="0"/>
              <a:t>curvada.</a:t>
            </a:r>
            <a:endParaRPr lang="es-EC" dirty="0"/>
          </a:p>
        </p:txBody>
      </p:sp>
    </p:spTree>
    <p:extLst>
      <p:ext uri="{BB962C8B-B14F-4D97-AF65-F5344CB8AC3E}">
        <p14:creationId xmlns:p14="http://schemas.microsoft.com/office/powerpoint/2010/main" val="400666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solidFill>
                  <a:srgbClr val="FF0000"/>
                </a:solidFill>
              </a:rPr>
              <a:t>INTRODUCCION</a:t>
            </a:r>
            <a:endParaRPr lang="es-EC" sz="3600" b="1" dirty="0">
              <a:solidFill>
                <a:srgbClr val="FF0000"/>
              </a:solidFill>
            </a:endParaRPr>
          </a:p>
        </p:txBody>
      </p:sp>
      <p:sp>
        <p:nvSpPr>
          <p:cNvPr id="3" name="2 Marcador de contenido"/>
          <p:cNvSpPr>
            <a:spLocks noGrp="1"/>
          </p:cNvSpPr>
          <p:nvPr>
            <p:ph idx="1"/>
          </p:nvPr>
        </p:nvSpPr>
        <p:spPr>
          <a:xfrm>
            <a:off x="457200" y="2204864"/>
            <a:ext cx="8291264" cy="720080"/>
          </a:xfrm>
          <a:solidFill>
            <a:srgbClr val="FFC000"/>
          </a:solidFill>
        </p:spPr>
        <p:txBody>
          <a:bodyPr/>
          <a:lstStyle/>
          <a:p>
            <a:pPr marL="0" indent="0">
              <a:buNone/>
            </a:pPr>
            <a:r>
              <a:rPr lang="es-EC" dirty="0" smtClean="0"/>
              <a:t>DURANTE EL SEGUNDO Y TERCER TRIMESTRE 2020</a:t>
            </a:r>
          </a:p>
          <a:p>
            <a:pPr marL="0" indent="0">
              <a:buNone/>
            </a:pPr>
            <a:endParaRPr lang="es-EC" dirty="0"/>
          </a:p>
          <a:p>
            <a:pPr marL="0" indent="0">
              <a:buNone/>
            </a:pPr>
            <a:endParaRPr lang="es-EC" dirty="0" smtClean="0"/>
          </a:p>
          <a:p>
            <a:pPr marL="0" indent="0">
              <a:buNone/>
            </a:pPr>
            <a:endParaRPr lang="es-EC" dirty="0"/>
          </a:p>
        </p:txBody>
      </p:sp>
      <p:sp>
        <p:nvSpPr>
          <p:cNvPr id="4" name="3 Rectángulo"/>
          <p:cNvSpPr/>
          <p:nvPr/>
        </p:nvSpPr>
        <p:spPr>
          <a:xfrm>
            <a:off x="1043608" y="3428999"/>
            <a:ext cx="4572000" cy="646331"/>
          </a:xfrm>
          <a:prstGeom prst="rect">
            <a:avLst/>
          </a:prstGeom>
          <a:solidFill>
            <a:srgbClr val="00B0F0"/>
          </a:solidFill>
        </p:spPr>
        <p:txBody>
          <a:bodyPr>
            <a:spAutoFit/>
          </a:bodyPr>
          <a:lstStyle/>
          <a:p>
            <a:r>
              <a:rPr lang="es-ES_tradnl" dirty="0"/>
              <a:t>I</a:t>
            </a:r>
            <a:r>
              <a:rPr lang="es-ES_tradnl" dirty="0" smtClean="0"/>
              <a:t>ncrementó </a:t>
            </a:r>
            <a:r>
              <a:rPr lang="es-ES_tradnl" dirty="0"/>
              <a:t>la actividad dentro de las instituciones de salud.</a:t>
            </a:r>
            <a:endParaRPr lang="es-EC" dirty="0"/>
          </a:p>
        </p:txBody>
      </p:sp>
      <p:sp>
        <p:nvSpPr>
          <p:cNvPr id="5" name="4 Rectángulo"/>
          <p:cNvSpPr/>
          <p:nvPr/>
        </p:nvSpPr>
        <p:spPr>
          <a:xfrm>
            <a:off x="1043608" y="4869160"/>
            <a:ext cx="4572000" cy="923330"/>
          </a:xfrm>
          <a:prstGeom prst="rect">
            <a:avLst/>
          </a:prstGeom>
          <a:solidFill>
            <a:srgbClr val="00B0F0"/>
          </a:solidFill>
        </p:spPr>
        <p:txBody>
          <a:bodyPr>
            <a:spAutoFit/>
          </a:bodyPr>
          <a:lstStyle/>
          <a:p>
            <a:r>
              <a:rPr lang="es-ES_tradnl" dirty="0" smtClean="0"/>
              <a:t>Aumento de la </a:t>
            </a:r>
            <a:r>
              <a:rPr lang="es-ES_tradnl" dirty="0"/>
              <a:t>frecuencia </a:t>
            </a:r>
            <a:r>
              <a:rPr lang="es-ES_tradnl" dirty="0" smtClean="0"/>
              <a:t>de limpieza </a:t>
            </a:r>
            <a:r>
              <a:rPr lang="es-ES_tradnl" dirty="0"/>
              <a:t>de todo tipo de espacios y la cantidad de insumos descartados.</a:t>
            </a:r>
            <a:endParaRPr lang="es-EC" dirty="0"/>
          </a:p>
        </p:txBody>
      </p:sp>
    </p:spTree>
    <p:extLst>
      <p:ext uri="{BB962C8B-B14F-4D97-AF65-F5344CB8AC3E}">
        <p14:creationId xmlns:p14="http://schemas.microsoft.com/office/powerpoint/2010/main" val="57182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7953" y="476672"/>
            <a:ext cx="2746648" cy="794352"/>
          </a:xfrm>
        </p:spPr>
        <p:txBody>
          <a:bodyPr/>
          <a:lstStyle/>
          <a:p>
            <a:r>
              <a:rPr lang="es-EC" sz="4000" dirty="0" smtClean="0">
                <a:solidFill>
                  <a:srgbClr val="FF0000"/>
                </a:solidFill>
              </a:rPr>
              <a:t>DISCUSION</a:t>
            </a:r>
            <a:endParaRPr lang="es-EC" sz="4000" dirty="0">
              <a:solidFill>
                <a:srgbClr val="FF0000"/>
              </a:solidFill>
            </a:endParaRPr>
          </a:p>
        </p:txBody>
      </p:sp>
      <p:sp>
        <p:nvSpPr>
          <p:cNvPr id="4" name="3 Rectángulo"/>
          <p:cNvSpPr/>
          <p:nvPr/>
        </p:nvSpPr>
        <p:spPr>
          <a:xfrm>
            <a:off x="683568" y="1340768"/>
            <a:ext cx="4572000" cy="1754326"/>
          </a:xfrm>
          <a:prstGeom prst="rect">
            <a:avLst/>
          </a:prstGeom>
          <a:solidFill>
            <a:schemeClr val="bg2">
              <a:lumMod val="90000"/>
            </a:schemeClr>
          </a:solidFill>
        </p:spPr>
        <p:txBody>
          <a:bodyPr wrap="square">
            <a:spAutoFit/>
          </a:bodyPr>
          <a:lstStyle/>
          <a:p>
            <a:r>
              <a:rPr lang="es-EC" dirty="0"/>
              <a:t>En contraste con otros estudios, se encontró que el diseño de los espacios de trabajo parecen tener una alta asociación con los desórdenes musculo-esqueléticos, principalmente la altura de origen o de destino durante el manejo manual de </a:t>
            </a:r>
            <a:r>
              <a:rPr lang="es-EC" dirty="0" smtClean="0"/>
              <a:t>cargas</a:t>
            </a:r>
            <a:endParaRPr lang="es-EC" dirty="0"/>
          </a:p>
        </p:txBody>
      </p:sp>
      <p:sp>
        <p:nvSpPr>
          <p:cNvPr id="5" name="4 Rectángulo"/>
          <p:cNvSpPr/>
          <p:nvPr/>
        </p:nvSpPr>
        <p:spPr>
          <a:xfrm>
            <a:off x="6588224" y="1930172"/>
            <a:ext cx="1709936" cy="369332"/>
          </a:xfrm>
          <a:prstGeom prst="rect">
            <a:avLst/>
          </a:prstGeom>
          <a:solidFill>
            <a:schemeClr val="bg2">
              <a:lumMod val="90000"/>
            </a:schemeClr>
          </a:solidFill>
        </p:spPr>
        <p:txBody>
          <a:bodyPr wrap="square">
            <a:spAutoFit/>
          </a:bodyPr>
          <a:lstStyle/>
          <a:p>
            <a:r>
              <a:rPr lang="es-EC" dirty="0" smtClean="0"/>
              <a:t>39 </a:t>
            </a:r>
            <a:r>
              <a:rPr lang="es-EC" dirty="0"/>
              <a:t>y el 54</a:t>
            </a:r>
            <a:r>
              <a:rPr lang="es-EC" dirty="0" smtClean="0"/>
              <a:t>%</a:t>
            </a:r>
            <a:endParaRPr lang="es-EC" dirty="0"/>
          </a:p>
        </p:txBody>
      </p:sp>
      <p:sp>
        <p:nvSpPr>
          <p:cNvPr id="6" name="5 Rectángulo"/>
          <p:cNvSpPr/>
          <p:nvPr/>
        </p:nvSpPr>
        <p:spPr>
          <a:xfrm>
            <a:off x="683568" y="3861048"/>
            <a:ext cx="4572000" cy="1477328"/>
          </a:xfrm>
          <a:prstGeom prst="rect">
            <a:avLst/>
          </a:prstGeom>
          <a:solidFill>
            <a:schemeClr val="accent5"/>
          </a:solidFill>
        </p:spPr>
        <p:txBody>
          <a:bodyPr>
            <a:spAutoFit/>
          </a:bodyPr>
          <a:lstStyle/>
          <a:p>
            <a:r>
              <a:rPr lang="es-EC" dirty="0"/>
              <a:t>En otro estudio realizado en Perú con el personal de limpieza de dos municipalidades se encontró una prevalencia de lesiones musculo-esqueléticas </a:t>
            </a:r>
            <a:endParaRPr lang="es-EC" dirty="0"/>
          </a:p>
        </p:txBody>
      </p:sp>
      <p:sp>
        <p:nvSpPr>
          <p:cNvPr id="7" name="6 Rectángulo"/>
          <p:cNvSpPr/>
          <p:nvPr/>
        </p:nvSpPr>
        <p:spPr>
          <a:xfrm>
            <a:off x="7215385" y="4415046"/>
            <a:ext cx="966290" cy="369332"/>
          </a:xfrm>
          <a:prstGeom prst="rect">
            <a:avLst/>
          </a:prstGeom>
          <a:solidFill>
            <a:schemeClr val="accent6">
              <a:lumMod val="60000"/>
              <a:lumOff val="40000"/>
            </a:schemeClr>
          </a:solidFill>
        </p:spPr>
        <p:txBody>
          <a:bodyPr wrap="none">
            <a:spAutoFit/>
          </a:bodyPr>
          <a:lstStyle/>
          <a:p>
            <a:r>
              <a:rPr lang="es-EC" dirty="0"/>
              <a:t>84,93% </a:t>
            </a:r>
            <a:endParaRPr lang="es-EC" dirty="0"/>
          </a:p>
        </p:txBody>
      </p:sp>
      <p:sp>
        <p:nvSpPr>
          <p:cNvPr id="8" name="7 Flecha derecha"/>
          <p:cNvSpPr/>
          <p:nvPr/>
        </p:nvSpPr>
        <p:spPr>
          <a:xfrm>
            <a:off x="5436096" y="1930172"/>
            <a:ext cx="1008112" cy="369332"/>
          </a:xfrm>
          <a:prstGeom prst="rightArrow">
            <a:avLst/>
          </a:prstGeom>
          <a:solidFill>
            <a:srgbClr val="CD09A3"/>
          </a:solidFill>
          <a:ln>
            <a:solidFill>
              <a:srgbClr val="CD0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erecha"/>
          <p:cNvSpPr/>
          <p:nvPr/>
        </p:nvSpPr>
        <p:spPr>
          <a:xfrm>
            <a:off x="5580112" y="4415046"/>
            <a:ext cx="1008112" cy="369332"/>
          </a:xfrm>
          <a:prstGeom prst="rightArrow">
            <a:avLst/>
          </a:prstGeom>
          <a:solidFill>
            <a:srgbClr val="CD09A3"/>
          </a:solidFill>
          <a:ln>
            <a:solidFill>
              <a:srgbClr val="CD0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859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4762872" cy="792088"/>
          </a:xfrm>
        </p:spPr>
        <p:txBody>
          <a:bodyPr>
            <a:normAutofit/>
          </a:bodyPr>
          <a:lstStyle/>
          <a:p>
            <a:r>
              <a:rPr lang="es-EC" sz="4000" dirty="0" smtClean="0">
                <a:solidFill>
                  <a:srgbClr val="FF0000"/>
                </a:solidFill>
              </a:rPr>
              <a:t>DISCUSION</a:t>
            </a:r>
            <a:endParaRPr lang="es-EC" sz="4000" dirty="0">
              <a:solidFill>
                <a:srgbClr val="FF0000"/>
              </a:solidFill>
            </a:endParaRPr>
          </a:p>
        </p:txBody>
      </p:sp>
      <p:sp>
        <p:nvSpPr>
          <p:cNvPr id="3" name="2 Marcador de contenido"/>
          <p:cNvSpPr>
            <a:spLocks noGrp="1"/>
          </p:cNvSpPr>
          <p:nvPr>
            <p:ph idx="1"/>
          </p:nvPr>
        </p:nvSpPr>
        <p:spPr>
          <a:xfrm>
            <a:off x="611560" y="1412776"/>
            <a:ext cx="8075240" cy="49118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pPr marL="0" indent="0">
              <a:buNone/>
            </a:pPr>
            <a:r>
              <a:rPr lang="es-EC" dirty="0" smtClean="0">
                <a:solidFill>
                  <a:srgbClr val="FF0000"/>
                </a:solidFill>
              </a:rPr>
              <a:t>LIMITACIONES:</a:t>
            </a:r>
          </a:p>
          <a:p>
            <a:r>
              <a:rPr lang="es-EC" dirty="0"/>
              <a:t>F</a:t>
            </a:r>
            <a:r>
              <a:rPr lang="es-EC" dirty="0" smtClean="0"/>
              <a:t>alta </a:t>
            </a:r>
            <a:r>
              <a:rPr lang="es-EC" dirty="0"/>
              <a:t>de acceso a personal de limpieza que labora en los pisos dedicados a pacientes </a:t>
            </a:r>
            <a:r>
              <a:rPr lang="es-EC" dirty="0" smtClean="0"/>
              <a:t>COVID.</a:t>
            </a:r>
          </a:p>
          <a:p>
            <a:pPr marL="0" indent="0">
              <a:buNone/>
            </a:pPr>
            <a:endParaRPr lang="es-EC" dirty="0" smtClean="0"/>
          </a:p>
          <a:p>
            <a:r>
              <a:rPr lang="es-EC" dirty="0" smtClean="0"/>
              <a:t>Las </a:t>
            </a:r>
            <a:r>
              <a:rPr lang="es-EC" dirty="0"/>
              <a:t>indagaciones en buscadores académicos como </a:t>
            </a:r>
            <a:r>
              <a:rPr lang="es-EC" dirty="0" err="1"/>
              <a:t>Pudmed</a:t>
            </a:r>
            <a:r>
              <a:rPr lang="es-EC" dirty="0"/>
              <a:t> y </a:t>
            </a:r>
            <a:r>
              <a:rPr lang="es-EC" dirty="0" err="1"/>
              <a:t>Elsevier</a:t>
            </a:r>
            <a:r>
              <a:rPr lang="es-EC" dirty="0"/>
              <a:t>, arrojaron pocos resultados al indagar temas relacionados con el personal de limpieza, usando los términos </a:t>
            </a:r>
            <a:r>
              <a:rPr lang="es-EC" i="1" dirty="0" err="1"/>
              <a:t>cleaning</a:t>
            </a:r>
            <a:r>
              <a:rPr lang="es-EC" i="1" dirty="0"/>
              <a:t> </a:t>
            </a:r>
            <a:r>
              <a:rPr lang="es-EC" i="1" dirty="0" err="1"/>
              <a:t>staff</a:t>
            </a:r>
            <a:r>
              <a:rPr lang="es-EC" i="1" dirty="0"/>
              <a:t>, </a:t>
            </a:r>
            <a:r>
              <a:rPr lang="es-EC" i="1" dirty="0" err="1"/>
              <a:t>cleaning</a:t>
            </a:r>
            <a:r>
              <a:rPr lang="es-EC" i="1" dirty="0"/>
              <a:t> </a:t>
            </a:r>
            <a:r>
              <a:rPr lang="es-EC" i="1" dirty="0" err="1"/>
              <a:t>workers</a:t>
            </a:r>
            <a:r>
              <a:rPr lang="es-EC" i="1" dirty="0"/>
              <a:t>, </a:t>
            </a:r>
            <a:r>
              <a:rPr lang="es-EC" i="1" dirty="0" err="1"/>
              <a:t>service</a:t>
            </a:r>
            <a:r>
              <a:rPr lang="es-EC" i="1" dirty="0"/>
              <a:t> </a:t>
            </a:r>
            <a:r>
              <a:rPr lang="es-EC" i="1" dirty="0" err="1"/>
              <a:t>staff</a:t>
            </a:r>
            <a:r>
              <a:rPr lang="es-EC" dirty="0"/>
              <a:t> y </a:t>
            </a:r>
            <a:r>
              <a:rPr lang="es-EC" i="1" dirty="0" err="1"/>
              <a:t>janitor</a:t>
            </a:r>
            <a:r>
              <a:rPr lang="es-EC" dirty="0"/>
              <a:t>, junto con </a:t>
            </a:r>
            <a:r>
              <a:rPr lang="es-EC" i="1" dirty="0" err="1"/>
              <a:t>ergonomic</a:t>
            </a:r>
            <a:r>
              <a:rPr lang="es-EC" i="1" dirty="0"/>
              <a:t> </a:t>
            </a:r>
            <a:r>
              <a:rPr lang="es-EC" i="1" dirty="0" err="1"/>
              <a:t>risk</a:t>
            </a:r>
            <a:r>
              <a:rPr lang="es-EC" i="1" dirty="0"/>
              <a:t> </a:t>
            </a:r>
            <a:r>
              <a:rPr lang="es-EC" dirty="0"/>
              <a:t>y </a:t>
            </a:r>
            <a:r>
              <a:rPr lang="es-EC" i="1" dirty="0"/>
              <a:t>manual</a:t>
            </a:r>
            <a:r>
              <a:rPr lang="es-EC" dirty="0"/>
              <a:t> </a:t>
            </a:r>
            <a:r>
              <a:rPr lang="es-EC" i="1" dirty="0" err="1"/>
              <a:t>handling</a:t>
            </a:r>
            <a:r>
              <a:rPr lang="es-EC" i="1" dirty="0"/>
              <a:t> of </a:t>
            </a:r>
            <a:r>
              <a:rPr lang="es-EC" i="1" dirty="0" err="1"/>
              <a:t>loads</a:t>
            </a:r>
            <a:r>
              <a:rPr lang="es-EC" dirty="0"/>
              <a:t>. </a:t>
            </a:r>
          </a:p>
        </p:txBody>
      </p:sp>
    </p:spTree>
    <p:extLst>
      <p:ext uri="{BB962C8B-B14F-4D97-AF65-F5344CB8AC3E}">
        <p14:creationId xmlns:p14="http://schemas.microsoft.com/office/powerpoint/2010/main" val="205883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a:bodyPr>
          <a:lstStyle/>
          <a:p>
            <a:r>
              <a:rPr lang="es-EC" sz="4000" dirty="0" smtClean="0">
                <a:solidFill>
                  <a:srgbClr val="FF0000"/>
                </a:solidFill>
              </a:rPr>
              <a:t>DISCUSION</a:t>
            </a:r>
            <a:endParaRPr lang="es-EC" sz="4000" dirty="0">
              <a:solidFill>
                <a:srgbClr val="FF0000"/>
              </a:solidFill>
            </a:endParaRPr>
          </a:p>
        </p:txBody>
      </p:sp>
      <p:sp>
        <p:nvSpPr>
          <p:cNvPr id="3" name="2 Marcador de contenido"/>
          <p:cNvSpPr>
            <a:spLocks noGrp="1"/>
          </p:cNvSpPr>
          <p:nvPr>
            <p:ph idx="1"/>
          </p:nvPr>
        </p:nvSpPr>
        <p:spPr>
          <a:xfrm>
            <a:off x="457200" y="1935480"/>
            <a:ext cx="8229600" cy="271765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marL="0" indent="0">
              <a:buNone/>
            </a:pPr>
            <a:r>
              <a:rPr lang="es-EC" dirty="0" smtClean="0">
                <a:solidFill>
                  <a:srgbClr val="FF0000"/>
                </a:solidFill>
              </a:rPr>
              <a:t>FORTALEZAS:</a:t>
            </a:r>
          </a:p>
          <a:p>
            <a:pPr marL="0" indent="0">
              <a:buNone/>
            </a:pPr>
            <a:endParaRPr lang="es-EC" dirty="0" smtClean="0"/>
          </a:p>
          <a:p>
            <a:pPr marL="0" indent="0">
              <a:buNone/>
            </a:pPr>
            <a:r>
              <a:rPr lang="es-EC" dirty="0"/>
              <a:t>E</a:t>
            </a:r>
            <a:r>
              <a:rPr lang="es-EC" dirty="0" smtClean="0"/>
              <a:t>l </a:t>
            </a:r>
            <a:r>
              <a:rPr lang="es-EC" dirty="0"/>
              <a:t>abordar una población que ha pasado principalmente desapercibida en los estudios de ergonomía del sector hospitalario</a:t>
            </a:r>
          </a:p>
        </p:txBody>
      </p:sp>
    </p:spTree>
    <p:extLst>
      <p:ext uri="{BB962C8B-B14F-4D97-AF65-F5344CB8AC3E}">
        <p14:creationId xmlns:p14="http://schemas.microsoft.com/office/powerpoint/2010/main" val="198974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3034680" cy="636680"/>
          </a:xfrm>
        </p:spPr>
        <p:txBody>
          <a:bodyPr>
            <a:normAutofit fontScale="90000"/>
          </a:bodyPr>
          <a:lstStyle/>
          <a:p>
            <a:r>
              <a:rPr lang="es-EC" sz="4000" dirty="0" smtClean="0">
                <a:solidFill>
                  <a:srgbClr val="FF0000"/>
                </a:solidFill>
              </a:rPr>
              <a:t>DISCUSION</a:t>
            </a:r>
            <a:endParaRPr lang="es-EC" sz="4000" dirty="0">
              <a:solidFill>
                <a:srgbClr val="FF0000"/>
              </a:solidFill>
            </a:endParaRPr>
          </a:p>
        </p:txBody>
      </p:sp>
      <p:sp>
        <p:nvSpPr>
          <p:cNvPr id="3" name="2 Marcador de contenido"/>
          <p:cNvSpPr>
            <a:spLocks noGrp="1"/>
          </p:cNvSpPr>
          <p:nvPr>
            <p:ph idx="1"/>
          </p:nvPr>
        </p:nvSpPr>
        <p:spPr>
          <a:xfrm>
            <a:off x="539552" y="1196752"/>
            <a:ext cx="8229600" cy="2520280"/>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s-EC" sz="2000" dirty="0"/>
              <a:t>Los resultados obtenidos son representativos de la labor que actualmente ejerce el personal de limpieza en instituciones de salud, sin embargo, tras la limitación ante el tiempo de observación, se recomiendan futuras investigaciones que puedan profundizar en la evaluación postural </a:t>
            </a:r>
            <a:r>
              <a:rPr lang="es-EC" sz="2000" dirty="0" smtClean="0"/>
              <a:t>multitareas, </a:t>
            </a:r>
            <a:r>
              <a:rPr lang="es-EC" sz="2000" dirty="0"/>
              <a:t>y la utilización de una escala de dolor musculo esquelético, lo que permitiría confirmar o refutar los resultados obtenidos en este estudio. </a:t>
            </a:r>
          </a:p>
          <a:p>
            <a:endParaRPr lang="es-EC" dirty="0"/>
          </a:p>
        </p:txBody>
      </p:sp>
      <p:sp>
        <p:nvSpPr>
          <p:cNvPr id="4" name="3 Rectángulo"/>
          <p:cNvSpPr/>
          <p:nvPr/>
        </p:nvSpPr>
        <p:spPr>
          <a:xfrm>
            <a:off x="1547664" y="3883734"/>
            <a:ext cx="720080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C" sz="2000" dirty="0"/>
              <a:t>Se pudo concluir que el manejo manual de cargas no es un factor que explique el riesgo ergonómico evaluado mediante el método RULA, en más del 30% de casos dada una correlación del 0,355. </a:t>
            </a:r>
          </a:p>
        </p:txBody>
      </p:sp>
      <p:sp>
        <p:nvSpPr>
          <p:cNvPr id="5" name="4 Rectángulo"/>
          <p:cNvSpPr/>
          <p:nvPr/>
        </p:nvSpPr>
        <p:spPr>
          <a:xfrm>
            <a:off x="1100868" y="5013176"/>
            <a:ext cx="7647596"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C" dirty="0"/>
              <a:t>Sin embargo, existen actividades que si se relacionan con un nivel de actuación 3 y 4 (y por ende con un nivel medio y alto de riesgo asociado) que evidencias posturas inadecuadas, principalmente la actividad de vaciar basureros, resultado que se confirmó con otros estudios. </a:t>
            </a:r>
          </a:p>
        </p:txBody>
      </p:sp>
    </p:spTree>
    <p:extLst>
      <p:ext uri="{BB962C8B-B14F-4D97-AF65-F5344CB8AC3E}">
        <p14:creationId xmlns:p14="http://schemas.microsoft.com/office/powerpoint/2010/main" val="410467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28"/>
            <a:ext cx="9144000" cy="697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21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FF0000"/>
                </a:solidFill>
              </a:rPr>
              <a:t>INTRODUCCION</a:t>
            </a:r>
            <a:endParaRPr lang="es-EC" dirty="0">
              <a:solidFill>
                <a:srgbClr val="FF0000"/>
              </a:solidFill>
            </a:endParaRPr>
          </a:p>
        </p:txBody>
      </p:sp>
      <p:sp>
        <p:nvSpPr>
          <p:cNvPr id="3" name="2 Marcador de contenido"/>
          <p:cNvSpPr>
            <a:spLocks noGrp="1"/>
          </p:cNvSpPr>
          <p:nvPr>
            <p:ph idx="1"/>
          </p:nvPr>
        </p:nvSpPr>
        <p:spPr>
          <a:xfrm>
            <a:off x="269677" y="2528900"/>
            <a:ext cx="2448272" cy="648072"/>
          </a:xfrm>
          <a:solidFill>
            <a:srgbClr val="00B0F0"/>
          </a:solidFill>
        </p:spPr>
        <p:txBody>
          <a:bodyPr/>
          <a:lstStyle/>
          <a:p>
            <a:pPr marL="0" indent="0">
              <a:buNone/>
            </a:pPr>
            <a:r>
              <a:rPr lang="es-EC" dirty="0" smtClean="0">
                <a:solidFill>
                  <a:schemeClr val="tx2">
                    <a:lumMod val="75000"/>
                  </a:schemeClr>
                </a:solidFill>
              </a:rPr>
              <a:t>ECUADOR</a:t>
            </a:r>
            <a:endParaRPr lang="es-EC" dirty="0">
              <a:solidFill>
                <a:schemeClr val="tx2">
                  <a:lumMod val="75000"/>
                </a:schemeClr>
              </a:solidFill>
            </a:endParaRPr>
          </a:p>
        </p:txBody>
      </p:sp>
      <p:sp>
        <p:nvSpPr>
          <p:cNvPr id="4" name="3 Flecha derecha"/>
          <p:cNvSpPr/>
          <p:nvPr/>
        </p:nvSpPr>
        <p:spPr>
          <a:xfrm>
            <a:off x="3104974" y="2482911"/>
            <a:ext cx="1512168" cy="57606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4753407" y="2621960"/>
            <a:ext cx="1301202" cy="369332"/>
          </a:xfrm>
          <a:prstGeom prst="rect">
            <a:avLst/>
          </a:prstGeom>
          <a:solidFill>
            <a:srgbClr val="92D050"/>
          </a:solidFill>
        </p:spPr>
        <p:txBody>
          <a:bodyPr wrap="square">
            <a:spAutoFit/>
          </a:bodyPr>
          <a:lstStyle/>
          <a:p>
            <a:r>
              <a:rPr lang="es-ES_tradnl" dirty="0" smtClean="0"/>
              <a:t>CHAMBA</a:t>
            </a:r>
            <a:endParaRPr lang="es-EC" dirty="0"/>
          </a:p>
        </p:txBody>
      </p:sp>
      <p:sp>
        <p:nvSpPr>
          <p:cNvPr id="6" name="5 Rectángulo"/>
          <p:cNvSpPr/>
          <p:nvPr/>
        </p:nvSpPr>
        <p:spPr>
          <a:xfrm>
            <a:off x="3118008" y="4365104"/>
            <a:ext cx="4572000" cy="1200329"/>
          </a:xfrm>
          <a:prstGeom prst="rect">
            <a:avLst/>
          </a:prstGeom>
          <a:solidFill>
            <a:srgbClr val="00B050"/>
          </a:solidFill>
        </p:spPr>
        <p:txBody>
          <a:bodyPr>
            <a:spAutoFit/>
          </a:bodyPr>
          <a:lstStyle/>
          <a:p>
            <a:r>
              <a:rPr lang="es-ES_tradnl" dirty="0"/>
              <a:t>E</a:t>
            </a:r>
            <a:r>
              <a:rPr lang="es-ES_tradnl" dirty="0" smtClean="0"/>
              <a:t>ncontró </a:t>
            </a:r>
            <a:r>
              <a:rPr lang="es-ES_tradnl" dirty="0"/>
              <a:t>que, de cada 100 trabajadores, al menos 90 reportaron molestias en cuello, hombros, dorsal, codo, antebrazo, muñeca o mano.</a:t>
            </a:r>
            <a:endParaRPr lang="es-EC"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46634" y="3415103"/>
            <a:ext cx="914746"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18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r>
              <a:rPr lang="es-EC" dirty="0" smtClean="0">
                <a:solidFill>
                  <a:srgbClr val="FF0000"/>
                </a:solidFill>
              </a:rPr>
              <a:t>INTRODUCCION</a:t>
            </a:r>
            <a:endParaRPr lang="es-EC" dirty="0">
              <a:solidFill>
                <a:srgbClr val="FF0000"/>
              </a:solidFill>
            </a:endParaRPr>
          </a:p>
        </p:txBody>
      </p:sp>
      <p:sp>
        <p:nvSpPr>
          <p:cNvPr id="3" name="2 Marcador de contenido"/>
          <p:cNvSpPr>
            <a:spLocks noGrp="1"/>
          </p:cNvSpPr>
          <p:nvPr>
            <p:ph idx="1"/>
          </p:nvPr>
        </p:nvSpPr>
        <p:spPr>
          <a:xfrm>
            <a:off x="457200" y="1935480"/>
            <a:ext cx="4618856" cy="485408"/>
          </a:xfrm>
          <a:solidFill>
            <a:srgbClr val="FFC000"/>
          </a:solidFill>
        </p:spPr>
        <p:txBody>
          <a:bodyPr>
            <a:normAutofit lnSpcReduction="10000"/>
          </a:bodyPr>
          <a:lstStyle/>
          <a:p>
            <a:pPr marL="0" indent="0">
              <a:buNone/>
            </a:pPr>
            <a:r>
              <a:rPr lang="es-EC" dirty="0" smtClean="0"/>
              <a:t>A NIVEL INTERNACIONAL</a:t>
            </a:r>
            <a:endParaRPr lang="es-EC" dirty="0"/>
          </a:p>
        </p:txBody>
      </p:sp>
      <p:sp>
        <p:nvSpPr>
          <p:cNvPr id="4" name="3 Rectángulo"/>
          <p:cNvSpPr/>
          <p:nvPr/>
        </p:nvSpPr>
        <p:spPr>
          <a:xfrm>
            <a:off x="251520" y="2874069"/>
            <a:ext cx="3288080" cy="369332"/>
          </a:xfrm>
          <a:prstGeom prst="rect">
            <a:avLst/>
          </a:prstGeom>
          <a:solidFill>
            <a:schemeClr val="accent3">
              <a:lumMod val="40000"/>
              <a:lumOff val="60000"/>
            </a:schemeClr>
          </a:solidFill>
        </p:spPr>
        <p:txBody>
          <a:bodyPr wrap="none">
            <a:spAutoFit/>
          </a:bodyPr>
          <a:lstStyle/>
          <a:p>
            <a:r>
              <a:rPr lang="es-ES_tradnl" dirty="0" err="1"/>
              <a:t>Carrivick</a:t>
            </a:r>
            <a:r>
              <a:rPr lang="es-ES_tradnl" dirty="0"/>
              <a:t>, Lee, </a:t>
            </a:r>
            <a:r>
              <a:rPr lang="es-ES_tradnl" dirty="0" err="1"/>
              <a:t>Yae</a:t>
            </a:r>
            <a:r>
              <a:rPr lang="es-ES_tradnl" dirty="0"/>
              <a:t> y Stevenson </a:t>
            </a:r>
            <a:endParaRPr lang="es-EC" dirty="0"/>
          </a:p>
        </p:txBody>
      </p:sp>
      <p:sp>
        <p:nvSpPr>
          <p:cNvPr id="5" name="4 Rectángulo"/>
          <p:cNvSpPr/>
          <p:nvPr/>
        </p:nvSpPr>
        <p:spPr>
          <a:xfrm>
            <a:off x="4355976" y="2598003"/>
            <a:ext cx="4572000" cy="923330"/>
          </a:xfrm>
          <a:prstGeom prst="rect">
            <a:avLst/>
          </a:prstGeom>
          <a:solidFill>
            <a:srgbClr val="00B0F0"/>
          </a:solidFill>
        </p:spPr>
        <p:txBody>
          <a:bodyPr>
            <a:spAutoFit/>
          </a:bodyPr>
          <a:lstStyle/>
          <a:p>
            <a:r>
              <a:rPr lang="es-ES_tradnl" dirty="0"/>
              <a:t>cerca del 35% del personal de limpieza había perdido horas de trabajo como resultado de lesiones por manejo manual de carga </a:t>
            </a:r>
            <a:endParaRPr lang="es-EC" dirty="0"/>
          </a:p>
        </p:txBody>
      </p:sp>
      <p:sp>
        <p:nvSpPr>
          <p:cNvPr id="6" name="5 Rectángulo"/>
          <p:cNvSpPr/>
          <p:nvPr/>
        </p:nvSpPr>
        <p:spPr>
          <a:xfrm>
            <a:off x="254069" y="4117722"/>
            <a:ext cx="1698798" cy="369332"/>
          </a:xfrm>
          <a:prstGeom prst="rect">
            <a:avLst/>
          </a:prstGeom>
          <a:solidFill>
            <a:schemeClr val="accent1">
              <a:lumMod val="75000"/>
            </a:schemeClr>
          </a:solidFill>
        </p:spPr>
        <p:txBody>
          <a:bodyPr wrap="none">
            <a:spAutoFit/>
          </a:bodyPr>
          <a:lstStyle/>
          <a:p>
            <a:r>
              <a:rPr lang="es-ES_tradnl" dirty="0" err="1"/>
              <a:t>Akturk</a:t>
            </a:r>
            <a:r>
              <a:rPr lang="es-ES_tradnl" dirty="0"/>
              <a:t> y </a:t>
            </a:r>
            <a:r>
              <a:rPr lang="es-ES_tradnl" dirty="0" err="1"/>
              <a:t>Kavak</a:t>
            </a:r>
            <a:endParaRPr lang="es-EC" dirty="0"/>
          </a:p>
        </p:txBody>
      </p:sp>
      <p:sp>
        <p:nvSpPr>
          <p:cNvPr id="7" name="6 Rectángulo"/>
          <p:cNvSpPr/>
          <p:nvPr/>
        </p:nvSpPr>
        <p:spPr>
          <a:xfrm>
            <a:off x="4355976" y="3751872"/>
            <a:ext cx="4537361" cy="1477328"/>
          </a:xfrm>
          <a:prstGeom prst="rect">
            <a:avLst/>
          </a:prstGeom>
          <a:solidFill>
            <a:schemeClr val="accent3">
              <a:lumMod val="60000"/>
              <a:lumOff val="40000"/>
            </a:schemeClr>
          </a:solidFill>
        </p:spPr>
        <p:txBody>
          <a:bodyPr wrap="square">
            <a:spAutoFit/>
          </a:bodyPr>
          <a:lstStyle/>
          <a:p>
            <a:r>
              <a:rPr lang="es-ES_tradnl" dirty="0"/>
              <a:t>entre el 46 al 65,8% de </a:t>
            </a:r>
            <a:r>
              <a:rPr lang="es-ES_tradnl" dirty="0" smtClean="0"/>
              <a:t>trabajadores esta expuesto</a:t>
            </a:r>
          </a:p>
          <a:p>
            <a:r>
              <a:rPr lang="es-ES_tradnl" dirty="0" smtClean="0"/>
              <a:t> </a:t>
            </a:r>
            <a:r>
              <a:rPr lang="es-ES_tradnl" dirty="0"/>
              <a:t>a múltiples factores que provocan lesiones o dolor </a:t>
            </a:r>
            <a:endParaRPr lang="es-ES_tradnl" dirty="0" smtClean="0"/>
          </a:p>
          <a:p>
            <a:r>
              <a:rPr lang="es-ES_tradnl" dirty="0" smtClean="0"/>
              <a:t>de </a:t>
            </a:r>
            <a:r>
              <a:rPr lang="es-ES_tradnl" dirty="0"/>
              <a:t>espalda</a:t>
            </a:r>
            <a:r>
              <a:rPr lang="es-ES_tradnl" dirty="0" smtClean="0"/>
              <a:t> </a:t>
            </a:r>
            <a:endParaRPr lang="es-EC" dirty="0"/>
          </a:p>
        </p:txBody>
      </p:sp>
      <p:sp>
        <p:nvSpPr>
          <p:cNvPr id="8" name="7 Rectángulo"/>
          <p:cNvSpPr/>
          <p:nvPr/>
        </p:nvSpPr>
        <p:spPr>
          <a:xfrm>
            <a:off x="251520" y="5229200"/>
            <a:ext cx="2928302" cy="646331"/>
          </a:xfrm>
          <a:prstGeom prst="rect">
            <a:avLst/>
          </a:prstGeom>
          <a:solidFill>
            <a:srgbClr val="00B0F0"/>
          </a:solidFill>
        </p:spPr>
        <p:txBody>
          <a:bodyPr wrap="none">
            <a:spAutoFit/>
          </a:bodyPr>
          <a:lstStyle/>
          <a:p>
            <a:r>
              <a:rPr lang="es-ES_tradnl" dirty="0"/>
              <a:t>Martínez, </a:t>
            </a:r>
            <a:r>
              <a:rPr lang="es-ES_tradnl" dirty="0" err="1"/>
              <a:t>Nóbrega</a:t>
            </a:r>
            <a:r>
              <a:rPr lang="es-ES_tradnl" dirty="0"/>
              <a:t>, Pérez y </a:t>
            </a:r>
            <a:endParaRPr lang="es-ES_tradnl" dirty="0" smtClean="0"/>
          </a:p>
          <a:p>
            <a:r>
              <a:rPr lang="es-ES_tradnl" dirty="0" smtClean="0"/>
              <a:t>Chacón </a:t>
            </a:r>
            <a:endParaRPr lang="es-EC" dirty="0"/>
          </a:p>
        </p:txBody>
      </p:sp>
      <p:sp>
        <p:nvSpPr>
          <p:cNvPr id="9" name="8 Rectángulo"/>
          <p:cNvSpPr/>
          <p:nvPr/>
        </p:nvSpPr>
        <p:spPr>
          <a:xfrm>
            <a:off x="4350874" y="5413866"/>
            <a:ext cx="4572000" cy="923330"/>
          </a:xfrm>
          <a:prstGeom prst="rect">
            <a:avLst/>
          </a:prstGeom>
          <a:solidFill>
            <a:schemeClr val="accent3">
              <a:lumMod val="40000"/>
              <a:lumOff val="60000"/>
            </a:schemeClr>
          </a:solidFill>
        </p:spPr>
        <p:txBody>
          <a:bodyPr>
            <a:spAutoFit/>
          </a:bodyPr>
          <a:lstStyle/>
          <a:p>
            <a:r>
              <a:rPr lang="es-ES_tradnl" dirty="0"/>
              <a:t>94% de trabajadores con dolores </a:t>
            </a:r>
            <a:r>
              <a:rPr lang="es-ES_tradnl" dirty="0" err="1"/>
              <a:t>musculoesqueléticos</a:t>
            </a:r>
            <a:r>
              <a:rPr lang="es-ES_tradnl" dirty="0"/>
              <a:t>, donde destacaron los problemas de columna.</a:t>
            </a:r>
            <a:endParaRPr lang="es-EC" dirty="0"/>
          </a:p>
        </p:txBody>
      </p:sp>
      <p:sp>
        <p:nvSpPr>
          <p:cNvPr id="10" name="9 Flecha a la derecha con bandas"/>
          <p:cNvSpPr/>
          <p:nvPr/>
        </p:nvSpPr>
        <p:spPr>
          <a:xfrm>
            <a:off x="3687077" y="3022175"/>
            <a:ext cx="600352" cy="1846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4117721"/>
            <a:ext cx="1359469" cy="37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00" y="5753293"/>
            <a:ext cx="628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19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08688"/>
          </a:xfrm>
        </p:spPr>
        <p:txBody>
          <a:bodyPr>
            <a:normAutofit fontScale="90000"/>
          </a:bodyPr>
          <a:lstStyle/>
          <a:p>
            <a:r>
              <a:rPr lang="es-EC" dirty="0" smtClean="0">
                <a:solidFill>
                  <a:srgbClr val="FF0000"/>
                </a:solidFill>
              </a:rPr>
              <a:t>INTRODUCCION</a:t>
            </a:r>
            <a:endParaRPr lang="es-EC" dirty="0">
              <a:solidFill>
                <a:srgbClr val="FF0000"/>
              </a:solidFill>
            </a:endParaRPr>
          </a:p>
        </p:txBody>
      </p:sp>
      <p:sp>
        <p:nvSpPr>
          <p:cNvPr id="4" name="3 Rectángulo"/>
          <p:cNvSpPr/>
          <p:nvPr/>
        </p:nvSpPr>
        <p:spPr>
          <a:xfrm>
            <a:off x="2212258" y="2276872"/>
            <a:ext cx="4572000" cy="923330"/>
          </a:xfrm>
          <a:prstGeom prst="rect">
            <a:avLst/>
          </a:prstGeom>
          <a:solidFill>
            <a:schemeClr val="accent4"/>
          </a:solidFill>
        </p:spPr>
        <p:txBody>
          <a:bodyPr>
            <a:spAutoFit/>
          </a:bodyPr>
          <a:lstStyle/>
          <a:p>
            <a:r>
              <a:rPr lang="es-ES_tradnl" dirty="0"/>
              <a:t>los factores de riesgo más importantes asociados con el trabajo físico de los limpiadores </a:t>
            </a:r>
            <a:endParaRPr lang="es-EC" dirty="0"/>
          </a:p>
        </p:txBody>
      </p:sp>
      <p:sp>
        <p:nvSpPr>
          <p:cNvPr id="6" name="5 Elipse"/>
          <p:cNvSpPr/>
          <p:nvPr/>
        </p:nvSpPr>
        <p:spPr>
          <a:xfrm>
            <a:off x="664086" y="4221088"/>
            <a:ext cx="3096344" cy="20357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bg1"/>
                </a:solidFill>
                <a:latin typeface="Arial"/>
                <a:ea typeface="SimSun"/>
              </a:rPr>
              <a:t>L</a:t>
            </a:r>
            <a:r>
              <a:rPr lang="es-ES_tradnl" dirty="0" smtClean="0">
                <a:solidFill>
                  <a:schemeClr val="bg1"/>
                </a:solidFill>
                <a:effectLst/>
                <a:latin typeface="Arial"/>
                <a:ea typeface="SimSun"/>
              </a:rPr>
              <a:t>as cargas musculares estáticas </a:t>
            </a:r>
            <a:endParaRPr lang="es-EC" dirty="0">
              <a:solidFill>
                <a:schemeClr val="bg1"/>
              </a:solidFill>
            </a:endParaRPr>
          </a:p>
        </p:txBody>
      </p:sp>
      <p:sp>
        <p:nvSpPr>
          <p:cNvPr id="8" name="7 Elipse"/>
          <p:cNvSpPr/>
          <p:nvPr/>
        </p:nvSpPr>
        <p:spPr>
          <a:xfrm>
            <a:off x="5580112" y="4150395"/>
            <a:ext cx="3196055" cy="21064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_tradnl" sz="1600" dirty="0">
                <a:solidFill>
                  <a:prstClr val="white"/>
                </a:solidFill>
                <a:latin typeface="Arial"/>
                <a:ea typeface="SimSun"/>
              </a:rPr>
              <a:t>Los movimientos repetitivos de los brazos y las manos con una aplicación elevada de fuerza</a:t>
            </a:r>
            <a:endParaRPr lang="es-EC" sz="1600" dirty="0">
              <a:solidFill>
                <a:prstClr val="white"/>
              </a:solidFill>
            </a:endParaRPr>
          </a:p>
        </p:txBody>
      </p:sp>
      <p:sp>
        <p:nvSpPr>
          <p:cNvPr id="10" name="9 Flecha izquierda y derecha"/>
          <p:cNvSpPr/>
          <p:nvPr/>
        </p:nvSpPr>
        <p:spPr>
          <a:xfrm>
            <a:off x="3864994" y="5073913"/>
            <a:ext cx="1584176" cy="504056"/>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1940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3610744" cy="1010376"/>
          </a:xfrm>
        </p:spPr>
        <p:txBody>
          <a:bodyPr>
            <a:normAutofit/>
          </a:bodyPr>
          <a:lstStyle/>
          <a:p>
            <a:r>
              <a:rPr lang="es-EC" sz="4000" dirty="0" smtClean="0">
                <a:solidFill>
                  <a:srgbClr val="FF0000"/>
                </a:solidFill>
              </a:rPr>
              <a:t>INTRODUCCION</a:t>
            </a:r>
            <a:endParaRPr lang="es-EC" sz="4000" dirty="0">
              <a:solidFill>
                <a:srgbClr val="FF0000"/>
              </a:solidFill>
            </a:endParaRPr>
          </a:p>
        </p:txBody>
      </p:sp>
      <p:sp>
        <p:nvSpPr>
          <p:cNvPr id="3" name="2 Marcador de contenido"/>
          <p:cNvSpPr>
            <a:spLocks noGrp="1"/>
          </p:cNvSpPr>
          <p:nvPr>
            <p:ph idx="1"/>
          </p:nvPr>
        </p:nvSpPr>
        <p:spPr>
          <a:xfrm>
            <a:off x="457200" y="1935480"/>
            <a:ext cx="8229600" cy="845448"/>
          </a:xfrm>
        </p:spPr>
        <p:txBody>
          <a:bodyPr/>
          <a:lstStyle/>
          <a:p>
            <a:pPr marL="0" indent="0">
              <a:buNone/>
            </a:pPr>
            <a:r>
              <a:rPr lang="es-ES_tradnl" sz="2800" dirty="0">
                <a:latin typeface="Arial"/>
                <a:ea typeface="SimSun"/>
              </a:rPr>
              <a:t>Por tanto, el objetivo general del estudio </a:t>
            </a:r>
            <a:r>
              <a:rPr lang="es-ES_tradnl" sz="2800" dirty="0" smtClean="0">
                <a:latin typeface="Arial"/>
                <a:ea typeface="SimSun"/>
              </a:rPr>
              <a:t>fue :</a:t>
            </a:r>
          </a:p>
          <a:p>
            <a:pPr marL="0" indent="0">
              <a:buNone/>
            </a:pPr>
            <a:endParaRPr lang="es-EC" dirty="0"/>
          </a:p>
        </p:txBody>
      </p:sp>
      <p:sp>
        <p:nvSpPr>
          <p:cNvPr id="4" name="3 Rectángulo"/>
          <p:cNvSpPr/>
          <p:nvPr/>
        </p:nvSpPr>
        <p:spPr>
          <a:xfrm>
            <a:off x="2051720" y="3501008"/>
            <a:ext cx="495029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_tradnl" sz="2400" dirty="0"/>
              <a:t>D</a:t>
            </a:r>
            <a:r>
              <a:rPr lang="es-ES_tradnl" sz="2400" dirty="0" smtClean="0"/>
              <a:t>efinir </a:t>
            </a:r>
            <a:r>
              <a:rPr lang="es-ES_tradnl" sz="2400" dirty="0"/>
              <a:t>los riesgos ergonómicos a los que está expuesto el personal de limpieza hospitalario debido al manejo manual de cargas y posturas forzadas.</a:t>
            </a:r>
            <a:endParaRPr lang="es-EC" sz="2400" dirty="0"/>
          </a:p>
        </p:txBody>
      </p:sp>
    </p:spTree>
    <p:extLst>
      <p:ext uri="{BB962C8B-B14F-4D97-AF65-F5344CB8AC3E}">
        <p14:creationId xmlns:p14="http://schemas.microsoft.com/office/powerpoint/2010/main" val="49167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3610744" cy="1143000"/>
          </a:xfrm>
        </p:spPr>
        <p:txBody>
          <a:bodyPr>
            <a:normAutofit/>
          </a:bodyPr>
          <a:lstStyle/>
          <a:p>
            <a:r>
              <a:rPr lang="es-EC" sz="4000" dirty="0" smtClean="0">
                <a:solidFill>
                  <a:srgbClr val="FF0000"/>
                </a:solidFill>
              </a:rPr>
              <a:t>INTRODUCCION</a:t>
            </a:r>
            <a:endParaRPr lang="es-EC" sz="4000" dirty="0">
              <a:solidFill>
                <a:srgbClr val="FF0000"/>
              </a:solidFill>
            </a:endParaRPr>
          </a:p>
        </p:txBody>
      </p:sp>
      <p:sp>
        <p:nvSpPr>
          <p:cNvPr id="3" name="2 Marcador de contenido"/>
          <p:cNvSpPr>
            <a:spLocks noGrp="1"/>
          </p:cNvSpPr>
          <p:nvPr>
            <p:ph idx="1"/>
          </p:nvPr>
        </p:nvSpPr>
        <p:spPr>
          <a:xfrm>
            <a:off x="768660" y="2348880"/>
            <a:ext cx="3034680" cy="629424"/>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pPr>
            <a:endParaRPr lang="es-EC" dirty="0" smtClean="0"/>
          </a:p>
          <a:p>
            <a:pPr marL="0" indent="0">
              <a:buNone/>
            </a:pPr>
            <a:r>
              <a:rPr lang="es-EC" dirty="0" smtClean="0"/>
              <a:t>OBJETIVO ESPECIFICO</a:t>
            </a:r>
            <a:endParaRPr lang="es-EC" dirty="0"/>
          </a:p>
        </p:txBody>
      </p:sp>
      <p:sp>
        <p:nvSpPr>
          <p:cNvPr id="4" name="3 Rectángulo"/>
          <p:cNvSpPr/>
          <p:nvPr/>
        </p:nvSpPr>
        <p:spPr>
          <a:xfrm>
            <a:off x="2286000" y="3717032"/>
            <a:ext cx="4734272"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ES_tradnl" sz="2000" dirty="0" smtClean="0"/>
              <a:t>Identificar </a:t>
            </a:r>
            <a:r>
              <a:rPr lang="es-ES_tradnl" sz="2000" dirty="0"/>
              <a:t>la prevalencia del riesgo ergonómico físico en el personal de limpieza, e identificar la asociación del riesgo ergonómico físico del personal de limpieza con el manejo manual de cargas. </a:t>
            </a:r>
            <a:endParaRPr lang="es-EC" sz="2000" dirty="0"/>
          </a:p>
        </p:txBody>
      </p:sp>
    </p:spTree>
    <p:extLst>
      <p:ext uri="{BB962C8B-B14F-4D97-AF65-F5344CB8AC3E}">
        <p14:creationId xmlns:p14="http://schemas.microsoft.com/office/powerpoint/2010/main" val="410542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3538736" cy="866360"/>
          </a:xfrm>
        </p:spPr>
        <p:txBody>
          <a:bodyPr>
            <a:normAutofit/>
          </a:bodyPr>
          <a:lstStyle/>
          <a:p>
            <a:r>
              <a:rPr lang="es-EC" sz="4000" dirty="0" smtClean="0">
                <a:solidFill>
                  <a:srgbClr val="FF0000"/>
                </a:solidFill>
              </a:rPr>
              <a:t>INTRODUCCION</a:t>
            </a:r>
            <a:endParaRPr lang="es-EC" sz="4000" dirty="0">
              <a:solidFill>
                <a:srgbClr val="FF0000"/>
              </a:solidFill>
            </a:endParaRPr>
          </a:p>
        </p:txBody>
      </p:sp>
      <p:sp>
        <p:nvSpPr>
          <p:cNvPr id="3" name="2 Marcador de contenido"/>
          <p:cNvSpPr>
            <a:spLocks noGrp="1"/>
          </p:cNvSpPr>
          <p:nvPr>
            <p:ph idx="1"/>
          </p:nvPr>
        </p:nvSpPr>
        <p:spPr>
          <a:blipFill>
            <a:blip r:embed="rId2"/>
            <a:tile tx="0" ty="0" sx="100000" sy="100000" flip="none" algn="tl"/>
          </a:blipFill>
        </p:spPr>
        <p:txBody>
          <a:bodyPr/>
          <a:lstStyle/>
          <a:p>
            <a:pPr marL="0" indent="0">
              <a:buNone/>
            </a:pPr>
            <a:r>
              <a:rPr lang="es-ES_tradnl" dirty="0"/>
              <a:t>Las hipótesis propuestas son:</a:t>
            </a:r>
            <a:endParaRPr lang="es-EC" dirty="0"/>
          </a:p>
          <a:p>
            <a:pPr marL="0" indent="0">
              <a:buNone/>
            </a:pPr>
            <a:endParaRPr lang="es-EC" dirty="0"/>
          </a:p>
          <a:p>
            <a:pPr lvl="0"/>
            <a:r>
              <a:rPr lang="es-ES_tradnl" dirty="0"/>
              <a:t>El personal de limpieza tiene una alta prevalencia del riesgo ergonómico físico.</a:t>
            </a:r>
            <a:endParaRPr lang="es-EC" dirty="0"/>
          </a:p>
          <a:p>
            <a:pPr lvl="0"/>
            <a:r>
              <a:rPr lang="es-ES_tradnl" dirty="0"/>
              <a:t>El riesgo ergonómico físico del personal de limpieza tiene una fuerte asociación con el manejo manual de cargas y posturas forzadas.</a:t>
            </a:r>
            <a:endParaRPr lang="es-EC" dirty="0"/>
          </a:p>
          <a:p>
            <a:endParaRPr lang="es-EC" dirty="0"/>
          </a:p>
        </p:txBody>
      </p:sp>
    </p:spTree>
    <p:extLst>
      <p:ext uri="{BB962C8B-B14F-4D97-AF65-F5344CB8AC3E}">
        <p14:creationId xmlns:p14="http://schemas.microsoft.com/office/powerpoint/2010/main" val="352656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5482952" cy="794352"/>
          </a:xfrm>
        </p:spPr>
        <p:txBody>
          <a:bodyPr>
            <a:normAutofit/>
          </a:bodyPr>
          <a:lstStyle/>
          <a:p>
            <a:r>
              <a:rPr lang="es-EC" sz="4000" dirty="0" smtClean="0">
                <a:solidFill>
                  <a:srgbClr val="FF0000"/>
                </a:solidFill>
              </a:rPr>
              <a:t>MATERIALES Y METODOS</a:t>
            </a:r>
            <a:endParaRPr lang="es-EC" sz="4000" dirty="0">
              <a:solidFill>
                <a:srgbClr val="FF0000"/>
              </a:solidFill>
            </a:endParaRPr>
          </a:p>
        </p:txBody>
      </p:sp>
      <p:sp>
        <p:nvSpPr>
          <p:cNvPr id="3" name="2 Marcador de contenido"/>
          <p:cNvSpPr>
            <a:spLocks noGrp="1"/>
          </p:cNvSpPr>
          <p:nvPr>
            <p:ph idx="1"/>
          </p:nvPr>
        </p:nvSpPr>
        <p:spPr>
          <a:xfrm>
            <a:off x="575965" y="1196752"/>
            <a:ext cx="8229600" cy="504056"/>
          </a:xfrm>
          <a:solidFill>
            <a:srgbClr val="7030A0"/>
          </a:solidFill>
        </p:spPr>
        <p:txBody>
          <a:bodyPr/>
          <a:lstStyle/>
          <a:p>
            <a:pPr marL="0" indent="0">
              <a:buNone/>
            </a:pPr>
            <a:r>
              <a:rPr lang="es-ES_tradnl" sz="2000" dirty="0" smtClean="0"/>
              <a:t>Estudio cuantitativo </a:t>
            </a:r>
            <a:r>
              <a:rPr lang="es-ES_tradnl" sz="2000" dirty="0"/>
              <a:t>y con alcance correlacional.</a:t>
            </a:r>
            <a:endParaRPr lang="es-EC" sz="2000" dirty="0"/>
          </a:p>
          <a:p>
            <a:pPr marL="0" indent="0">
              <a:buNone/>
            </a:pPr>
            <a:endParaRPr lang="es-EC" dirty="0"/>
          </a:p>
        </p:txBody>
      </p:sp>
      <p:sp>
        <p:nvSpPr>
          <p:cNvPr id="4" name="3 Rectángulo"/>
          <p:cNvSpPr/>
          <p:nvPr/>
        </p:nvSpPr>
        <p:spPr>
          <a:xfrm>
            <a:off x="615864" y="1844824"/>
            <a:ext cx="8204607" cy="646331"/>
          </a:xfrm>
          <a:prstGeom prst="rect">
            <a:avLst/>
          </a:prstGeom>
          <a:blipFill>
            <a:blip r:embed="rId2"/>
            <a:tile tx="0" ty="0" sx="100000" sy="100000" flip="none" algn="tl"/>
          </a:blipFill>
        </p:spPr>
        <p:txBody>
          <a:bodyPr wrap="square">
            <a:spAutoFit/>
          </a:bodyPr>
          <a:lstStyle/>
          <a:p>
            <a:r>
              <a:rPr lang="es-ES_tradnl" dirty="0"/>
              <a:t>P</a:t>
            </a:r>
            <a:r>
              <a:rPr lang="es-ES_tradnl" dirty="0" smtClean="0"/>
              <a:t>oblación </a:t>
            </a:r>
            <a:r>
              <a:rPr lang="es-ES_tradnl" dirty="0"/>
              <a:t>de referencia estuvo compuesta por personal de limpieza que labore en hospitales de segundo y tercer nivel.</a:t>
            </a:r>
            <a:endParaRPr lang="es-EC" dirty="0"/>
          </a:p>
        </p:txBody>
      </p:sp>
      <p:sp>
        <p:nvSpPr>
          <p:cNvPr id="5" name="4 Rectángulo"/>
          <p:cNvSpPr/>
          <p:nvPr/>
        </p:nvSpPr>
        <p:spPr>
          <a:xfrm>
            <a:off x="615865" y="2677226"/>
            <a:ext cx="8204606" cy="646331"/>
          </a:xfrm>
          <a:prstGeom prst="rect">
            <a:avLst/>
          </a:prstGeom>
          <a:solidFill>
            <a:srgbClr val="7030A0"/>
          </a:solidFill>
        </p:spPr>
        <p:txBody>
          <a:bodyPr wrap="square">
            <a:spAutoFit/>
          </a:bodyPr>
          <a:lstStyle/>
          <a:p>
            <a:r>
              <a:rPr lang="es-ES_tradnl" dirty="0"/>
              <a:t>personal </a:t>
            </a:r>
            <a:r>
              <a:rPr lang="es-ES_tradnl" dirty="0" smtClean="0"/>
              <a:t>que </a:t>
            </a:r>
            <a:r>
              <a:rPr lang="es-ES_tradnl" dirty="0"/>
              <a:t>ha laborado más de seis </a:t>
            </a:r>
            <a:r>
              <a:rPr lang="es-ES_tradnl" dirty="0" smtClean="0"/>
              <a:t>meses, </a:t>
            </a:r>
            <a:r>
              <a:rPr lang="es-ES_tradnl" dirty="0"/>
              <a:t>y en la misma institución, en actividades de limpieza hospitalaria. </a:t>
            </a:r>
            <a:endParaRPr lang="es-EC" dirty="0"/>
          </a:p>
        </p:txBody>
      </p:sp>
      <p:sp>
        <p:nvSpPr>
          <p:cNvPr id="6" name="5 Rectángulo"/>
          <p:cNvSpPr/>
          <p:nvPr/>
        </p:nvSpPr>
        <p:spPr>
          <a:xfrm>
            <a:off x="615864" y="3501008"/>
            <a:ext cx="8204607" cy="923330"/>
          </a:xfrm>
          <a:prstGeom prst="rect">
            <a:avLst/>
          </a:prstGeom>
          <a:blipFill>
            <a:blip r:embed="rId2"/>
            <a:tile tx="0" ty="0" sx="100000" sy="100000" flip="none" algn="tl"/>
          </a:blipFill>
        </p:spPr>
        <p:txBody>
          <a:bodyPr wrap="square">
            <a:spAutoFit/>
          </a:bodyPr>
          <a:lstStyle/>
          <a:p>
            <a:r>
              <a:rPr lang="es-ES_tradnl" dirty="0" smtClean="0"/>
              <a:t>Dirigido al personal </a:t>
            </a:r>
            <a:r>
              <a:rPr lang="es-ES_tradnl" dirty="0"/>
              <a:t>reportado con más de 1 año de labor en la institución suma 52 individuos, de los cuales se tuvo acceso solo a 31 </a:t>
            </a:r>
            <a:r>
              <a:rPr lang="es-ES_tradnl" dirty="0" smtClean="0"/>
              <a:t>trabajadores.</a:t>
            </a:r>
          </a:p>
          <a:p>
            <a:endParaRPr lang="es-EC" dirty="0"/>
          </a:p>
        </p:txBody>
      </p:sp>
      <p:sp>
        <p:nvSpPr>
          <p:cNvPr id="7" name="6 Rectángulo"/>
          <p:cNvSpPr/>
          <p:nvPr/>
        </p:nvSpPr>
        <p:spPr>
          <a:xfrm>
            <a:off x="615864" y="4581128"/>
            <a:ext cx="8204607" cy="923330"/>
          </a:xfrm>
          <a:prstGeom prst="rect">
            <a:avLst/>
          </a:prstGeom>
          <a:solidFill>
            <a:srgbClr val="7030A0"/>
          </a:solidFill>
        </p:spPr>
        <p:txBody>
          <a:bodyPr wrap="square">
            <a:spAutoFit/>
          </a:bodyPr>
          <a:lstStyle/>
          <a:p>
            <a:r>
              <a:rPr lang="es-ES_tradnl" dirty="0"/>
              <a:t>La evaluación del manejo manual de cargas toma como referente la metodología del Instituto Nacional de Seguridad e Higiene en el Trabajo de </a:t>
            </a:r>
            <a:r>
              <a:rPr lang="es-ES_tradnl" dirty="0" smtClean="0"/>
              <a:t>España-INSHT. </a:t>
            </a:r>
            <a:r>
              <a:rPr lang="es-ES_tradnl" dirty="0"/>
              <a:t>Además, se evaluará el riesgo ergonómico mediante el método RULA</a:t>
            </a:r>
            <a:endParaRPr lang="es-EC" dirty="0"/>
          </a:p>
        </p:txBody>
      </p:sp>
      <p:sp>
        <p:nvSpPr>
          <p:cNvPr id="8" name="7 Rectángulo"/>
          <p:cNvSpPr/>
          <p:nvPr/>
        </p:nvSpPr>
        <p:spPr>
          <a:xfrm>
            <a:off x="687873" y="5805264"/>
            <a:ext cx="8132598" cy="646331"/>
          </a:xfrm>
          <a:prstGeom prst="rect">
            <a:avLst/>
          </a:prstGeom>
          <a:blipFill>
            <a:blip r:embed="rId2"/>
            <a:tile tx="0" ty="0" sx="100000" sy="100000" flip="none" algn="tl"/>
          </a:blipFill>
        </p:spPr>
        <p:txBody>
          <a:bodyPr wrap="square">
            <a:spAutoFit/>
          </a:bodyPr>
          <a:lstStyle/>
          <a:p>
            <a:r>
              <a:rPr lang="es-ES_tradnl" dirty="0"/>
              <a:t>E</a:t>
            </a:r>
            <a:r>
              <a:rPr lang="es-ES_tradnl" dirty="0" smtClean="0"/>
              <a:t>l </a:t>
            </a:r>
            <a:r>
              <a:rPr lang="es-ES_tradnl" dirty="0"/>
              <a:t>análisis estadístico se </a:t>
            </a:r>
            <a:r>
              <a:rPr lang="es-ES_tradnl" dirty="0" smtClean="0"/>
              <a:t>realizo con el cálculo </a:t>
            </a:r>
            <a:r>
              <a:rPr lang="es-ES_tradnl" dirty="0"/>
              <a:t>de asociación mediante el coeficiente de Pearson </a:t>
            </a:r>
            <a:endParaRPr lang="es-EC" dirty="0"/>
          </a:p>
        </p:txBody>
      </p:sp>
    </p:spTree>
    <p:extLst>
      <p:ext uri="{BB962C8B-B14F-4D97-AF65-F5344CB8AC3E}">
        <p14:creationId xmlns:p14="http://schemas.microsoft.com/office/powerpoint/2010/main" val="3615087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493</TotalTime>
  <Words>1384</Words>
  <Application>Microsoft Office PowerPoint</Application>
  <PresentationFormat>Presentación en pantalla (4:3)</PresentationFormat>
  <Paragraphs>219</Paragraphs>
  <Slides>24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Flujo</vt:lpstr>
      <vt:lpstr>Documento</vt:lpstr>
      <vt:lpstr>Presentación de PowerPoint</vt:lpstr>
      <vt:lpstr>INTRODUCCION</vt:lpstr>
      <vt:lpstr>INTRODUCCION</vt:lpstr>
      <vt:lpstr>INTRODUCCION</vt:lpstr>
      <vt:lpstr>INTRODUCCION</vt:lpstr>
      <vt:lpstr>INTRODUCCION</vt:lpstr>
      <vt:lpstr>INTRODUCCION</vt:lpstr>
      <vt:lpstr>INTRODUCCION</vt:lpstr>
      <vt:lpstr>MATERIALES Y METODOS</vt:lpstr>
      <vt:lpstr>RESULTADOS</vt:lpstr>
      <vt:lpstr>RESULTADOS</vt:lpstr>
      <vt:lpstr>RESULTADOS</vt:lpstr>
      <vt:lpstr>RESULTADOS</vt:lpstr>
      <vt:lpstr>RESULTADOS</vt:lpstr>
      <vt:lpstr>RESULTADOS</vt:lpstr>
      <vt:lpstr>RESULTADOS</vt:lpstr>
      <vt:lpstr>DISCUSION</vt:lpstr>
      <vt:lpstr>DISCUSION</vt:lpstr>
      <vt:lpstr>DISCUSION</vt:lpstr>
      <vt:lpstr>DISCUSION</vt:lpstr>
      <vt:lpstr>DISCUSION</vt:lpstr>
      <vt:lpstr>DISCUSION</vt:lpstr>
      <vt:lpstr>DISCUSION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51</cp:revision>
  <dcterms:created xsi:type="dcterms:W3CDTF">2021-02-21T21:40:43Z</dcterms:created>
  <dcterms:modified xsi:type="dcterms:W3CDTF">2021-02-22T21:31:07Z</dcterms:modified>
</cp:coreProperties>
</file>