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78"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dministrador\Documents\CHIO\ARTICULO\RECOGIDA%20DE%20DATO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baseline="0">
                <a:solidFill>
                  <a:schemeClr val="dk1">
                    <a:lumMod val="75000"/>
                    <a:lumOff val="25000"/>
                  </a:schemeClr>
                </a:solidFill>
                <a:latin typeface="+mn-lt"/>
                <a:ea typeface="+mn-ea"/>
                <a:cs typeface="+mn-cs"/>
              </a:defRPr>
            </a:pPr>
            <a:r>
              <a:rPr lang="es-EC"/>
              <a:t>DOLOR LUMBAR</a:t>
            </a:r>
          </a:p>
        </c:rich>
      </c:tx>
      <c:layout/>
      <c:overlay val="0"/>
      <c:spPr>
        <a:noFill/>
        <a:ln>
          <a:noFill/>
        </a:ln>
        <a:effectLst/>
      </c:spPr>
      <c:txPr>
        <a:bodyPr rot="0" spcFirstLastPara="1" vertOverflow="ellipsis" vert="horz" wrap="square" anchor="ctr" anchorCtr="1"/>
        <a:lstStyle/>
        <a:p>
          <a:pPr>
            <a:defRPr sz="2160" b="1" i="0" u="none" strike="noStrike" kern="1200" baseline="0">
              <a:solidFill>
                <a:schemeClr val="dk1">
                  <a:lumMod val="75000"/>
                  <a:lumOff val="25000"/>
                </a:schemeClr>
              </a:solidFill>
              <a:latin typeface="+mn-lt"/>
              <a:ea typeface="+mn-ea"/>
              <a:cs typeface="+mn-cs"/>
            </a:defRPr>
          </a:pPr>
          <a:endParaRPr lang="es-EC"/>
        </a:p>
      </c:txPr>
    </c:title>
    <c:autoTitleDeleted val="0"/>
    <c:plotArea>
      <c:layout/>
      <c:pieChart>
        <c:varyColors val="1"/>
        <c:ser>
          <c:idx val="0"/>
          <c:order val="0"/>
          <c:spPr>
            <a:solidFill>
              <a:schemeClr val="accent3"/>
            </a:solidFill>
          </c:spPr>
          <c:dPt>
            <c:idx val="0"/>
            <c:bubble3D val="0"/>
            <c:spPr>
              <a:solidFill>
                <a:schemeClr val="accent3"/>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800" b="1" i="0" u="none" strike="noStrike" kern="1200" baseline="0">
                    <a:solidFill>
                      <a:schemeClr val="lt1"/>
                    </a:solidFill>
                    <a:latin typeface="+mn-lt"/>
                    <a:ea typeface="+mn-ea"/>
                    <a:cs typeface="+mn-cs"/>
                  </a:defRPr>
                </a:pPr>
                <a:endParaRPr lang="es-EC"/>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multiLvlStrRef>
              <c:f>Hoja2!$C$1:$D$2</c:f>
              <c:multiLvlStrCache>
                <c:ptCount val="2"/>
                <c:lvl>
                  <c:pt idx="0">
                    <c:v>SI</c:v>
                  </c:pt>
                  <c:pt idx="1">
                    <c:v>NO</c:v>
                  </c:pt>
                </c:lvl>
                <c:lvl>
                  <c:pt idx="0">
                    <c:v>DOLOR LUMBAR</c:v>
                  </c:pt>
                </c:lvl>
              </c:multiLvlStrCache>
            </c:multiLvlStrRef>
          </c:cat>
          <c:val>
            <c:numRef>
              <c:f>Hoja2!$C$3:$D$3</c:f>
              <c:numCache>
                <c:formatCode>General</c:formatCode>
                <c:ptCount val="2"/>
                <c:pt idx="0">
                  <c:v>83</c:v>
                </c:pt>
                <c:pt idx="1">
                  <c:v>17</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es-EC"/>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800"/>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C"/>
          </a:p>
        </p:txBody>
      </p:sp>
      <p:sp>
        <p:nvSpPr>
          <p:cNvPr id="4" name="Marcador de fecha 3"/>
          <p:cNvSpPr>
            <a:spLocks noGrp="1"/>
          </p:cNvSpPr>
          <p:nvPr>
            <p:ph type="dt" sz="half" idx="10"/>
          </p:nvPr>
        </p:nvSpPr>
        <p:spPr/>
        <p:txBody>
          <a:bodyPr/>
          <a:lstStyle/>
          <a:p>
            <a:fld id="{5B839848-5E87-46B8-8604-9CDAB1CED960}" type="datetimeFigureOut">
              <a:rPr lang="es-EC" smtClean="0"/>
              <a:t>21/2/2021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77900D9-EA70-414C-A653-629CE6A1E1D1}" type="slidenum">
              <a:rPr lang="es-EC" smtClean="0"/>
              <a:t>‹Nº›</a:t>
            </a:fld>
            <a:endParaRPr lang="es-EC"/>
          </a:p>
        </p:txBody>
      </p:sp>
    </p:spTree>
    <p:extLst>
      <p:ext uri="{BB962C8B-B14F-4D97-AF65-F5344CB8AC3E}">
        <p14:creationId xmlns:p14="http://schemas.microsoft.com/office/powerpoint/2010/main" val="320185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5B839848-5E87-46B8-8604-9CDAB1CED960}" type="datetimeFigureOut">
              <a:rPr lang="es-EC" smtClean="0"/>
              <a:t>21/2/2021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77900D9-EA70-414C-A653-629CE6A1E1D1}" type="slidenum">
              <a:rPr lang="es-EC" smtClean="0"/>
              <a:t>‹Nº›</a:t>
            </a:fld>
            <a:endParaRPr lang="es-EC"/>
          </a:p>
        </p:txBody>
      </p:sp>
    </p:spTree>
    <p:extLst>
      <p:ext uri="{BB962C8B-B14F-4D97-AF65-F5344CB8AC3E}">
        <p14:creationId xmlns:p14="http://schemas.microsoft.com/office/powerpoint/2010/main" val="122430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5B839848-5E87-46B8-8604-9CDAB1CED960}" type="datetimeFigureOut">
              <a:rPr lang="es-EC" smtClean="0"/>
              <a:t>21/2/2021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77900D9-EA70-414C-A653-629CE6A1E1D1}" type="slidenum">
              <a:rPr lang="es-EC" smtClean="0"/>
              <a:t>‹Nº›</a:t>
            </a:fld>
            <a:endParaRPr lang="es-EC"/>
          </a:p>
        </p:txBody>
      </p:sp>
    </p:spTree>
    <p:extLst>
      <p:ext uri="{BB962C8B-B14F-4D97-AF65-F5344CB8AC3E}">
        <p14:creationId xmlns:p14="http://schemas.microsoft.com/office/powerpoint/2010/main" val="31433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5B839848-5E87-46B8-8604-9CDAB1CED960}" type="datetimeFigureOut">
              <a:rPr lang="es-EC" smtClean="0"/>
              <a:t>21/2/2021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77900D9-EA70-414C-A653-629CE6A1E1D1}" type="slidenum">
              <a:rPr lang="es-EC" smtClean="0"/>
              <a:t>‹Nº›</a:t>
            </a:fld>
            <a:endParaRPr lang="es-EC"/>
          </a:p>
        </p:txBody>
      </p:sp>
    </p:spTree>
    <p:extLst>
      <p:ext uri="{BB962C8B-B14F-4D97-AF65-F5344CB8AC3E}">
        <p14:creationId xmlns:p14="http://schemas.microsoft.com/office/powerpoint/2010/main" val="198775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B839848-5E87-46B8-8604-9CDAB1CED960}" type="datetimeFigureOut">
              <a:rPr lang="es-EC" smtClean="0"/>
              <a:t>21/2/2021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77900D9-EA70-414C-A653-629CE6A1E1D1}" type="slidenum">
              <a:rPr lang="es-EC" smtClean="0"/>
              <a:t>‹Nº›</a:t>
            </a:fld>
            <a:endParaRPr lang="es-EC"/>
          </a:p>
        </p:txBody>
      </p:sp>
    </p:spTree>
    <p:extLst>
      <p:ext uri="{BB962C8B-B14F-4D97-AF65-F5344CB8AC3E}">
        <p14:creationId xmlns:p14="http://schemas.microsoft.com/office/powerpoint/2010/main" val="184198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5B839848-5E87-46B8-8604-9CDAB1CED960}" type="datetimeFigureOut">
              <a:rPr lang="es-EC" smtClean="0"/>
              <a:t>21/2/2021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377900D9-EA70-414C-A653-629CE6A1E1D1}" type="slidenum">
              <a:rPr lang="es-EC" smtClean="0"/>
              <a:t>‹Nº›</a:t>
            </a:fld>
            <a:endParaRPr lang="es-EC"/>
          </a:p>
        </p:txBody>
      </p:sp>
    </p:spTree>
    <p:extLst>
      <p:ext uri="{BB962C8B-B14F-4D97-AF65-F5344CB8AC3E}">
        <p14:creationId xmlns:p14="http://schemas.microsoft.com/office/powerpoint/2010/main" val="75478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5B839848-5E87-46B8-8604-9CDAB1CED960}" type="datetimeFigureOut">
              <a:rPr lang="es-EC" smtClean="0"/>
              <a:t>21/2/2021</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377900D9-EA70-414C-A653-629CE6A1E1D1}" type="slidenum">
              <a:rPr lang="es-EC" smtClean="0"/>
              <a:t>‹Nº›</a:t>
            </a:fld>
            <a:endParaRPr lang="es-EC"/>
          </a:p>
        </p:txBody>
      </p:sp>
    </p:spTree>
    <p:extLst>
      <p:ext uri="{BB962C8B-B14F-4D97-AF65-F5344CB8AC3E}">
        <p14:creationId xmlns:p14="http://schemas.microsoft.com/office/powerpoint/2010/main" val="4012391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5B839848-5E87-46B8-8604-9CDAB1CED960}" type="datetimeFigureOut">
              <a:rPr lang="es-EC" smtClean="0"/>
              <a:t>21/2/2021</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377900D9-EA70-414C-A653-629CE6A1E1D1}" type="slidenum">
              <a:rPr lang="es-EC" smtClean="0"/>
              <a:t>‹Nº›</a:t>
            </a:fld>
            <a:endParaRPr lang="es-EC"/>
          </a:p>
        </p:txBody>
      </p:sp>
    </p:spTree>
    <p:extLst>
      <p:ext uri="{BB962C8B-B14F-4D97-AF65-F5344CB8AC3E}">
        <p14:creationId xmlns:p14="http://schemas.microsoft.com/office/powerpoint/2010/main" val="862567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B839848-5E87-46B8-8604-9CDAB1CED960}" type="datetimeFigureOut">
              <a:rPr lang="es-EC" smtClean="0"/>
              <a:t>21/2/2021</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377900D9-EA70-414C-A653-629CE6A1E1D1}" type="slidenum">
              <a:rPr lang="es-EC" smtClean="0"/>
              <a:t>‹Nº›</a:t>
            </a:fld>
            <a:endParaRPr lang="es-EC"/>
          </a:p>
        </p:txBody>
      </p:sp>
    </p:spTree>
    <p:extLst>
      <p:ext uri="{BB962C8B-B14F-4D97-AF65-F5344CB8AC3E}">
        <p14:creationId xmlns:p14="http://schemas.microsoft.com/office/powerpoint/2010/main" val="409987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B839848-5E87-46B8-8604-9CDAB1CED960}" type="datetimeFigureOut">
              <a:rPr lang="es-EC" smtClean="0"/>
              <a:t>21/2/2021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377900D9-EA70-414C-A653-629CE6A1E1D1}" type="slidenum">
              <a:rPr lang="es-EC" smtClean="0"/>
              <a:t>‹Nº›</a:t>
            </a:fld>
            <a:endParaRPr lang="es-EC"/>
          </a:p>
        </p:txBody>
      </p:sp>
    </p:spTree>
    <p:extLst>
      <p:ext uri="{BB962C8B-B14F-4D97-AF65-F5344CB8AC3E}">
        <p14:creationId xmlns:p14="http://schemas.microsoft.com/office/powerpoint/2010/main" val="2793493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B839848-5E87-46B8-8604-9CDAB1CED960}" type="datetimeFigureOut">
              <a:rPr lang="es-EC" smtClean="0"/>
              <a:t>21/2/2021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377900D9-EA70-414C-A653-629CE6A1E1D1}" type="slidenum">
              <a:rPr lang="es-EC" smtClean="0"/>
              <a:t>‹Nº›</a:t>
            </a:fld>
            <a:endParaRPr lang="es-EC"/>
          </a:p>
        </p:txBody>
      </p:sp>
    </p:spTree>
    <p:extLst>
      <p:ext uri="{BB962C8B-B14F-4D97-AF65-F5344CB8AC3E}">
        <p14:creationId xmlns:p14="http://schemas.microsoft.com/office/powerpoint/2010/main" val="362622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65000"/>
                <a:lumOff val="35000"/>
              </a:schemeClr>
            </a:gs>
            <a:gs pos="23000">
              <a:schemeClr val="tx1">
                <a:lumMod val="75000"/>
                <a:lumOff val="25000"/>
              </a:schemeClr>
            </a:gs>
            <a:gs pos="69000">
              <a:schemeClr val="tx1">
                <a:lumMod val="85000"/>
                <a:lumOff val="15000"/>
              </a:schemeClr>
            </a:gs>
            <a:gs pos="97000">
              <a:schemeClr val="tx1">
                <a:lumMod val="85000"/>
                <a:lumOff val="1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39848-5E87-46B8-8604-9CDAB1CED960}" type="datetimeFigureOut">
              <a:rPr lang="es-EC" smtClean="0"/>
              <a:t>21/2/2021</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900D9-EA70-414C-A653-629CE6A1E1D1}" type="slidenum">
              <a:rPr lang="es-EC" smtClean="0"/>
              <a:t>‹Nº›</a:t>
            </a:fld>
            <a:endParaRPr lang="es-EC"/>
          </a:p>
        </p:txBody>
      </p:sp>
    </p:spTree>
    <p:extLst>
      <p:ext uri="{BB962C8B-B14F-4D97-AF65-F5344CB8AC3E}">
        <p14:creationId xmlns:p14="http://schemas.microsoft.com/office/powerpoint/2010/main" val="2286376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5.xml"/><Relationship Id="rId7"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5.png"/><Relationship Id="rId5" Type="http://schemas.openxmlformats.org/officeDocument/2006/relationships/slide" Target="slide11.xml"/><Relationship Id="rId10" Type="http://schemas.openxmlformats.org/officeDocument/2006/relationships/image" Target="../media/image4.png"/><Relationship Id="rId4" Type="http://schemas.openxmlformats.org/officeDocument/2006/relationships/image" Target="../media/image2.png"/><Relationship Id="rId9" Type="http://schemas.openxmlformats.org/officeDocument/2006/relationships/slide" Target="slide2.xml"/></Relationships>
</file>

<file path=ppt/slides/_rels/slide10.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xml"/><Relationship Id="rId7" Type="http://schemas.openxmlformats.org/officeDocument/2006/relationships/slide" Target="slide6.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xml"/><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chart" Target="../charts/chart1.xml"/><Relationship Id="rId3" Type="http://schemas.openxmlformats.org/officeDocument/2006/relationships/slide" Target="slide5.xml"/><Relationship Id="rId7" Type="http://schemas.openxmlformats.org/officeDocument/2006/relationships/slide" Target="slide6.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xml"/><Relationship Id="rId5" Type="http://schemas.openxmlformats.org/officeDocument/2006/relationships/image" Target="../media/image3.png"/><Relationship Id="rId15" Type="http://schemas.openxmlformats.org/officeDocument/2006/relationships/image" Target="../media/image7.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slide" Target="slide12.xml"/></Relationships>
</file>

<file path=ppt/slides/_rels/slide12.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slide" Target="slide13.xml"/><Relationship Id="rId3" Type="http://schemas.openxmlformats.org/officeDocument/2006/relationships/slide" Target="slide5.xml"/><Relationship Id="rId7" Type="http://schemas.openxmlformats.org/officeDocument/2006/relationships/slide" Target="slide6.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xml"/><Relationship Id="rId5" Type="http://schemas.openxmlformats.org/officeDocument/2006/relationships/image" Target="../media/image3.png"/><Relationship Id="rId15" Type="http://schemas.openxmlformats.org/officeDocument/2006/relationships/image" Target="../media/image14.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xml"/><Relationship Id="rId7" Type="http://schemas.openxmlformats.org/officeDocument/2006/relationships/slide" Target="slide6.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xml"/><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slide" Target="slide4.xml"/><Relationship Id="rId3" Type="http://schemas.openxmlformats.org/officeDocument/2006/relationships/slide" Target="slide5.xml"/><Relationship Id="rId7" Type="http://schemas.openxmlformats.org/officeDocument/2006/relationships/slide" Target="slide6.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xml"/><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image" Target="../media/image9.png"/><Relationship Id="rId3" Type="http://schemas.openxmlformats.org/officeDocument/2006/relationships/slide" Target="slide5.xml"/><Relationship Id="rId7" Type="http://schemas.openxmlformats.org/officeDocument/2006/relationships/slide" Target="slide6.xml"/><Relationship Id="rId12" Type="http://schemas.openxmlformats.org/officeDocument/2006/relationships/image" Target="../media/image6.png"/><Relationship Id="rId2" Type="http://schemas.openxmlformats.org/officeDocument/2006/relationships/image" Target="../media/image1.png"/><Relationship Id="rId16"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xml"/><Relationship Id="rId5" Type="http://schemas.openxmlformats.org/officeDocument/2006/relationships/image" Target="../media/image3.png"/><Relationship Id="rId15" Type="http://schemas.openxmlformats.org/officeDocument/2006/relationships/image" Target="../media/image11.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5.xml"/><Relationship Id="rId7" Type="http://schemas.openxmlformats.org/officeDocument/2006/relationships/slide" Target="slide6.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xml"/><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slide" Target="slide3.xml"/><Relationship Id="rId12" Type="http://schemas.openxmlformats.org/officeDocument/2006/relationships/slide" Target="slide1.xml"/><Relationship Id="rId17" Type="http://schemas.openxmlformats.org/officeDocument/2006/relationships/image" Target="../media/image7.png"/><Relationship Id="rId2" Type="http://schemas.openxmlformats.org/officeDocument/2006/relationships/slideLayout" Target="../slideLayouts/slideLayout1.xml"/><Relationship Id="rId16" Type="http://schemas.openxmlformats.org/officeDocument/2006/relationships/slide" Target="slide7.xml"/><Relationship Id="rId1" Type="http://schemas.openxmlformats.org/officeDocument/2006/relationships/vmlDrawing" Target="../drawings/vmlDrawing1.vml"/><Relationship Id="rId6" Type="http://schemas.openxmlformats.org/officeDocument/2006/relationships/image" Target="../media/image3.png"/><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13.emf"/><Relationship Id="rId10" Type="http://schemas.openxmlformats.org/officeDocument/2006/relationships/image" Target="../media/image4.png"/><Relationship Id="rId4" Type="http://schemas.openxmlformats.org/officeDocument/2006/relationships/slide" Target="slide5.xml"/><Relationship Id="rId9" Type="http://schemas.openxmlformats.org/officeDocument/2006/relationships/slide" Target="slide2.xml"/><Relationship Id="rId14" Type="http://schemas.openxmlformats.org/officeDocument/2006/relationships/package" Target="../embeddings/Hoja_de_c_lculo_de_Microsoft_Excel1.xlsx"/></Relationships>
</file>

<file path=ppt/slides/_rels/slide7.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slide" Target="slide8.xml"/><Relationship Id="rId3" Type="http://schemas.openxmlformats.org/officeDocument/2006/relationships/slide" Target="slide5.xml"/><Relationship Id="rId7" Type="http://schemas.openxmlformats.org/officeDocument/2006/relationships/slide" Target="slide6.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xml"/><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slide" Target="slide9.xml"/><Relationship Id="rId3" Type="http://schemas.openxmlformats.org/officeDocument/2006/relationships/slide" Target="slide5.xml"/><Relationship Id="rId7" Type="http://schemas.openxmlformats.org/officeDocument/2006/relationships/slide" Target="slide6.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xml"/><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slide" Target="slide2.xml"/><Relationship Id="rId13" Type="http://schemas.openxmlformats.org/officeDocument/2006/relationships/slide" Target="slide10.xml"/><Relationship Id="rId3" Type="http://schemas.openxmlformats.org/officeDocument/2006/relationships/slide" Target="slide5.xml"/><Relationship Id="rId7" Type="http://schemas.openxmlformats.org/officeDocument/2006/relationships/slide" Target="slide6.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3.xml"/><Relationship Id="rId11" Type="http://schemas.openxmlformats.org/officeDocument/2006/relationships/slide" Target="slide1.xml"/><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59254" y="2771680"/>
            <a:ext cx="859726"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85927" y="2682919"/>
            <a:ext cx="814003" cy="814003"/>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7"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3"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8"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a:hlinkClick r:id="rId5" action="ppaction://hlinksldjump"/>
          </p:cNvPr>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9"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8" action="ppaction://hlinksldjump"/>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Tree>
    <p:extLst>
      <p:ext uri="{BB962C8B-B14F-4D97-AF65-F5344CB8AC3E}">
        <p14:creationId xmlns:p14="http://schemas.microsoft.com/office/powerpoint/2010/main" val="398373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94506" y="2771680"/>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8537" y="2723935"/>
            <a:ext cx="735715" cy="735715"/>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6"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3"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7"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8"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6"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
        <p:nvSpPr>
          <p:cNvPr id="32" name="Rectángulo redondeado 31"/>
          <p:cNvSpPr/>
          <p:nvPr/>
        </p:nvSpPr>
        <p:spPr>
          <a:xfrm>
            <a:off x="1309387" y="1359420"/>
            <a:ext cx="9872964" cy="5086471"/>
          </a:xfrm>
          <a:prstGeom prst="roundRect">
            <a:avLst/>
          </a:prstGeom>
          <a:gradFill flip="none" rotWithShape="1">
            <a:gsLst>
              <a:gs pos="0">
                <a:schemeClr val="accent3">
                  <a:lumMod val="0"/>
                  <a:lumOff val="100000"/>
                  <a:alpha val="84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33" name="Imagen 32">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14411" y="1405313"/>
            <a:ext cx="657552" cy="657552"/>
          </a:xfrm>
          <a:prstGeom prst="rect">
            <a:avLst/>
          </a:prstGeom>
        </p:spPr>
      </p:pic>
      <p:graphicFrame>
        <p:nvGraphicFramePr>
          <p:cNvPr id="8" name="Tabla 7"/>
          <p:cNvGraphicFramePr>
            <a:graphicFrameLocks noGrp="1"/>
          </p:cNvGraphicFramePr>
          <p:nvPr>
            <p:extLst>
              <p:ext uri="{D42A27DB-BD31-4B8C-83A1-F6EECF244321}">
                <p14:modId xmlns:p14="http://schemas.microsoft.com/office/powerpoint/2010/main" val="2971536"/>
              </p:ext>
            </p:extLst>
          </p:nvPr>
        </p:nvGraphicFramePr>
        <p:xfrm>
          <a:off x="1866900" y="1618540"/>
          <a:ext cx="8157364" cy="4534610"/>
        </p:xfrm>
        <a:graphic>
          <a:graphicData uri="http://schemas.openxmlformats.org/drawingml/2006/table">
            <a:tbl>
              <a:tblPr/>
              <a:tblGrid>
                <a:gridCol w="3198966"/>
                <a:gridCol w="3358915"/>
                <a:gridCol w="1599483"/>
              </a:tblGrid>
              <a:tr h="650368">
                <a:tc gridSpan="3">
                  <a:txBody>
                    <a:bodyPr/>
                    <a:lstStyle/>
                    <a:p>
                      <a:pPr algn="ctr" fontAlgn="b"/>
                      <a:r>
                        <a:rPr lang="pt-BR" sz="1400" b="0" i="0" u="none" strike="noStrike" dirty="0">
                          <a:solidFill>
                            <a:srgbClr val="000000"/>
                          </a:solidFill>
                          <a:effectLst/>
                          <a:latin typeface="Arial" panose="020B0604020202020204" pitchFamily="34" charset="0"/>
                        </a:rPr>
                        <a:t>Tabla N° 6  Valores para cálculo de índice MAPO</a:t>
                      </a:r>
                      <a:br>
                        <a:rPr lang="pt-BR" sz="1400" b="0" i="0" u="none" strike="noStrike" dirty="0">
                          <a:solidFill>
                            <a:srgbClr val="000000"/>
                          </a:solidFill>
                          <a:effectLst/>
                          <a:latin typeface="Arial" panose="020B0604020202020204" pitchFamily="34" charset="0"/>
                        </a:rPr>
                      </a:br>
                      <a:endParaRPr lang="pt-BR" sz="1400" b="0" i="0" u="none" strike="noStrike" dirty="0">
                        <a:solidFill>
                          <a:srgbClr val="000000"/>
                        </a:solidFill>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r>
              <a:tr h="359319">
                <a:tc gridSpan="3">
                  <a:txBody>
                    <a:bodyPr/>
                    <a:lstStyle/>
                    <a:p>
                      <a:pPr algn="ctr" fontAlgn="ctr"/>
                      <a:r>
                        <a:rPr lang="es-EC" sz="1400" b="1" i="0" u="none" strike="noStrike" dirty="0">
                          <a:solidFill>
                            <a:srgbClr val="000000"/>
                          </a:solidFill>
                          <a:effectLst/>
                          <a:latin typeface="Arial" panose="020B0604020202020204" pitchFamily="34" charset="0"/>
                        </a:rPr>
                        <a:t>FACTORES DEL METODO MAPO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r>
              <a:tr h="538980">
                <a:tc>
                  <a:txBody>
                    <a:bodyPr/>
                    <a:lstStyle/>
                    <a:p>
                      <a:pPr algn="l" fontAlgn="ctr"/>
                      <a:r>
                        <a:rPr lang="es-EC" sz="1400" b="0" i="0" u="none" strike="noStrike" dirty="0">
                          <a:solidFill>
                            <a:srgbClr val="000000"/>
                          </a:solidFill>
                          <a:effectLst/>
                          <a:latin typeface="Arial" panose="020B0604020202020204" pitchFamily="34" charset="0"/>
                        </a:rPr>
                        <a:t>PACIENTE NO COLABORADOR / OPERADOR</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NC/Op</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EC" sz="1400" b="0" i="0" u="none" strike="noStrike">
                          <a:solidFill>
                            <a:srgbClr val="000000"/>
                          </a:solidFill>
                          <a:effectLst/>
                          <a:latin typeface="Arial" panose="020B0604020202020204" pitchFamily="34" charset="0"/>
                        </a:rPr>
                        <a:t>3,5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9319">
                <a:tc>
                  <a:txBody>
                    <a:bodyPr/>
                    <a:lstStyle/>
                    <a:p>
                      <a:pPr algn="l" fontAlgn="ctr"/>
                      <a:r>
                        <a:rPr lang="es-EC" sz="1400" b="0" i="0" u="none" strike="noStrike" dirty="0">
                          <a:solidFill>
                            <a:srgbClr val="000000"/>
                          </a:solidFill>
                          <a:effectLst/>
                          <a:latin typeface="Arial" panose="020B0604020202020204" pitchFamily="34" charset="0"/>
                        </a:rPr>
                        <a:t>FACTOR DE ELEVACION</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FS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EC" sz="1400" b="0" i="0" u="none" strike="noStrike">
                          <a:solidFill>
                            <a:srgbClr val="000000"/>
                          </a:solidFill>
                          <a:effectLst/>
                          <a:latin typeface="Arial" panose="020B0604020202020204" pitchFamily="34" charset="0"/>
                        </a:rPr>
                        <a:t>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8980">
                <a:tc>
                  <a:txBody>
                    <a:bodyPr/>
                    <a:lstStyle/>
                    <a:p>
                      <a:pPr algn="l" fontAlgn="ctr"/>
                      <a:r>
                        <a:rPr lang="es-EC" sz="1400" b="0" i="0" u="none" strike="noStrike" dirty="0">
                          <a:solidFill>
                            <a:srgbClr val="000000"/>
                          </a:solidFill>
                          <a:effectLst/>
                          <a:latin typeface="Arial" panose="020B0604020202020204" pitchFamily="34" charset="0"/>
                        </a:rPr>
                        <a:t>PACIENTE PARCIALMENTE COLABORADO / OPERADOR</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PC/Op</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EC" sz="1400" b="0" i="0" u="none" strike="noStrike">
                          <a:solidFill>
                            <a:srgbClr val="000000"/>
                          </a:solidFill>
                          <a:effectLst/>
                          <a:latin typeface="Arial" panose="020B0604020202020204" pitchFamily="34" charset="0"/>
                        </a:rPr>
                        <a:t>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9319">
                <a:tc>
                  <a:txBody>
                    <a:bodyPr/>
                    <a:lstStyle/>
                    <a:p>
                      <a:pPr algn="l" fontAlgn="ctr"/>
                      <a:r>
                        <a:rPr lang="es-EC" sz="1400" b="0" i="0" u="none" strike="noStrike" dirty="0">
                          <a:solidFill>
                            <a:srgbClr val="000000"/>
                          </a:solidFill>
                          <a:effectLst/>
                          <a:latin typeface="Arial" panose="020B0604020202020204" pitchFamily="34" charset="0"/>
                        </a:rPr>
                        <a:t>FACTOR AYUDAS MENORES</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FA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EC" sz="14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9319">
                <a:tc>
                  <a:txBody>
                    <a:bodyPr/>
                    <a:lstStyle/>
                    <a:p>
                      <a:pPr algn="l" fontAlgn="ctr"/>
                      <a:r>
                        <a:rPr lang="es-EC" sz="1400" b="0" i="0" u="none" strike="noStrike" dirty="0">
                          <a:solidFill>
                            <a:srgbClr val="000000"/>
                          </a:solidFill>
                          <a:effectLst/>
                          <a:latin typeface="Arial" panose="020B0604020202020204" pitchFamily="34" charset="0"/>
                        </a:rPr>
                        <a:t>FACTOR SILLA DE RUEDAS</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FC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EC" sz="1400" b="0" i="0" u="none" strike="noStrike">
                          <a:solidFill>
                            <a:srgbClr val="000000"/>
                          </a:solidFill>
                          <a:effectLst/>
                          <a:latin typeface="Arial" panose="020B0604020202020204" pitchFamily="34" charset="0"/>
                        </a:rPr>
                        <a:t>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9319">
                <a:tc>
                  <a:txBody>
                    <a:bodyPr/>
                    <a:lstStyle/>
                    <a:p>
                      <a:pPr algn="l" fontAlgn="ctr"/>
                      <a:r>
                        <a:rPr lang="es-EC" sz="1400" b="0" i="0" u="none" strike="noStrike" dirty="0">
                          <a:solidFill>
                            <a:srgbClr val="000000"/>
                          </a:solidFill>
                          <a:effectLst/>
                          <a:latin typeface="Arial" panose="020B0604020202020204" pitchFamily="34" charset="0"/>
                        </a:rPr>
                        <a:t>FACTOR ENTORNO</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Famb</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EC" sz="1400" b="0" i="0" u="none" strike="noStrike" dirty="0">
                          <a:solidFill>
                            <a:srgbClr val="000000"/>
                          </a:solidFill>
                          <a:effectLst/>
                          <a:latin typeface="Arial" panose="020B0604020202020204" pitchFamily="34" charset="0"/>
                        </a:rPr>
                        <a:t>1,25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9319">
                <a:tc>
                  <a:txBody>
                    <a:bodyPr/>
                    <a:lstStyle/>
                    <a:p>
                      <a:pPr algn="l" fontAlgn="ctr"/>
                      <a:r>
                        <a:rPr lang="es-EC" sz="1400" b="0" i="0" u="none" strike="noStrike" dirty="0">
                          <a:solidFill>
                            <a:srgbClr val="000000"/>
                          </a:solidFill>
                          <a:effectLst/>
                          <a:latin typeface="Arial" panose="020B0604020202020204" pitchFamily="34" charset="0"/>
                        </a:rPr>
                        <a:t>FACTOR FORMACION</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dirty="0">
                          <a:solidFill>
                            <a:srgbClr val="000000"/>
                          </a:solidFill>
                          <a:effectLst/>
                          <a:latin typeface="Arial" panose="020B0604020202020204" pitchFamily="34" charset="0"/>
                        </a:rPr>
                        <a:t>FF</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EC" sz="1400" b="0" i="0" u="none" strike="noStrike" dirty="0">
                          <a:solidFill>
                            <a:srgbClr val="000000"/>
                          </a:solidFill>
                          <a:effectLst/>
                          <a:latin typeface="Arial" panose="020B0604020202020204" pitchFamily="34" charset="0"/>
                        </a:rPr>
                        <a:t>2</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50368">
                <a:tc gridSpan="2">
                  <a:txBody>
                    <a:bodyPr/>
                    <a:lstStyle/>
                    <a:p>
                      <a:pPr algn="l" fontAlgn="b"/>
                      <a:r>
                        <a:rPr lang="es-EC" sz="1400" b="1" i="0" u="none" strike="noStrike" baseline="0" dirty="0" smtClean="0">
                          <a:solidFill>
                            <a:srgbClr val="000000"/>
                          </a:solidFill>
                          <a:effectLst/>
                          <a:latin typeface="Arial" panose="020B0604020202020204" pitchFamily="34" charset="0"/>
                        </a:rPr>
                        <a:t> </a:t>
                      </a:r>
                      <a:r>
                        <a:rPr lang="es-EC" sz="2200" b="1" i="0" u="none" strike="noStrike" baseline="0" dirty="0" smtClean="0">
                          <a:solidFill>
                            <a:srgbClr val="000000"/>
                          </a:solidFill>
                          <a:effectLst/>
                          <a:latin typeface="Arial" panose="020B0604020202020204" pitchFamily="34" charset="0"/>
                        </a:rPr>
                        <a:t>  </a:t>
                      </a:r>
                      <a:r>
                        <a:rPr lang="es-EC" sz="2200" b="1" i="0" u="none" strike="noStrike" dirty="0" smtClean="0">
                          <a:solidFill>
                            <a:srgbClr val="000000"/>
                          </a:solidFill>
                          <a:effectLst/>
                          <a:latin typeface="Arial" panose="020B0604020202020204" pitchFamily="34" charset="0"/>
                        </a:rPr>
                        <a:t>(</a:t>
                      </a:r>
                      <a:r>
                        <a:rPr lang="es-EC" sz="2200" b="1" i="0" u="none" strike="noStrike" dirty="0">
                          <a:solidFill>
                            <a:srgbClr val="000000"/>
                          </a:solidFill>
                          <a:effectLst/>
                          <a:latin typeface="Arial" panose="020B0604020202020204" pitchFamily="34" charset="0"/>
                        </a:rPr>
                        <a:t>NC/OP x FS + PC/OP x FA) x FC x </a:t>
                      </a:r>
                      <a:r>
                        <a:rPr lang="es-EC" sz="2200" b="1" i="0" u="none" strike="noStrike" dirty="0" err="1">
                          <a:solidFill>
                            <a:srgbClr val="000000"/>
                          </a:solidFill>
                          <a:effectLst/>
                          <a:latin typeface="Arial" panose="020B0604020202020204" pitchFamily="34" charset="0"/>
                        </a:rPr>
                        <a:t>Famb</a:t>
                      </a:r>
                      <a:r>
                        <a:rPr lang="es-EC" sz="2200" b="1" i="0" u="none" strike="noStrike" dirty="0">
                          <a:solidFill>
                            <a:srgbClr val="000000"/>
                          </a:solidFill>
                          <a:effectLst/>
                          <a:latin typeface="Arial" panose="020B0604020202020204" pitchFamily="34" charset="0"/>
                        </a:rPr>
                        <a:t> x FF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ctr" fontAlgn="ctr"/>
                      <a:r>
                        <a:rPr lang="es-EC" sz="1400" b="1" i="0" u="none" strike="noStrike" dirty="0">
                          <a:solidFill>
                            <a:srgbClr val="000000"/>
                          </a:solidFill>
                          <a:effectLst/>
                          <a:latin typeface="Arial" panose="020B0604020202020204" pitchFamily="34" charset="0"/>
                        </a:rPr>
                        <a:t>17,5</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1045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94506" y="2771680"/>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8537" y="2723935"/>
            <a:ext cx="735715" cy="735715"/>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6"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3"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7"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8"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6"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
        <p:nvSpPr>
          <p:cNvPr id="32" name="Rectángulo redondeado 31"/>
          <p:cNvSpPr/>
          <p:nvPr/>
        </p:nvSpPr>
        <p:spPr>
          <a:xfrm>
            <a:off x="1309387" y="1359420"/>
            <a:ext cx="9872964" cy="5086471"/>
          </a:xfrm>
          <a:prstGeom prst="roundRect">
            <a:avLst/>
          </a:prstGeom>
          <a:gradFill flip="none" rotWithShape="1">
            <a:gsLst>
              <a:gs pos="0">
                <a:schemeClr val="accent3">
                  <a:lumMod val="0"/>
                  <a:lumOff val="100000"/>
                  <a:alpha val="84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33" name="Imagen 32">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14411" y="1405313"/>
            <a:ext cx="657552" cy="657552"/>
          </a:xfrm>
          <a:prstGeom prst="rect">
            <a:avLst/>
          </a:prstGeom>
        </p:spPr>
      </p:pic>
      <p:sp>
        <p:nvSpPr>
          <p:cNvPr id="2" name="Rectángulo 1"/>
          <p:cNvSpPr/>
          <p:nvPr/>
        </p:nvSpPr>
        <p:spPr>
          <a:xfrm>
            <a:off x="1764950" y="1726783"/>
            <a:ext cx="8259313" cy="1754326"/>
          </a:xfrm>
          <a:prstGeom prst="rect">
            <a:avLst/>
          </a:prstGeom>
        </p:spPr>
        <p:txBody>
          <a:bodyPr wrap="square">
            <a:spAutoFit/>
          </a:bodyPr>
          <a:lstStyle/>
          <a:p>
            <a:r>
              <a:rPr lang="es-EC" dirty="0" smtClean="0">
                <a:latin typeface="Arial" panose="020B0604020202020204" pitchFamily="34" charset="0"/>
                <a:cs typeface="Arial" panose="020B0604020202020204" pitchFamily="34" charset="0"/>
              </a:rPr>
              <a:t>En el área de emergencia </a:t>
            </a:r>
            <a:r>
              <a:rPr lang="es-EC" dirty="0" err="1" smtClean="0">
                <a:latin typeface="Arial" panose="020B0604020202020204" pitchFamily="34" charset="0"/>
                <a:cs typeface="Arial" panose="020B0604020202020204" pitchFamily="34" charset="0"/>
              </a:rPr>
              <a:t>covid</a:t>
            </a:r>
            <a:r>
              <a:rPr lang="es-EC" dirty="0" smtClean="0">
                <a:latin typeface="Arial" panose="020B0604020202020204" pitchFamily="34" charset="0"/>
                <a:cs typeface="Arial" panose="020B0604020202020204" pitchFamily="34" charset="0"/>
              </a:rPr>
              <a:t> 19, las tareas que realizan los profesionales de salud son de altas exigencias posturales y de elevada fuerza por la movilización de pacientes.</a:t>
            </a:r>
          </a:p>
          <a:p>
            <a:r>
              <a:rPr lang="es-EC" dirty="0" smtClean="0">
                <a:latin typeface="Arial" panose="020B0604020202020204" pitchFamily="34" charset="0"/>
                <a:cs typeface="Arial" panose="020B0604020202020204" pitchFamily="34" charset="0"/>
              </a:rPr>
              <a:t>Los resultados en los que nos centraremos es el de 83% correspondiente a dolor lumbar. </a:t>
            </a:r>
          </a:p>
          <a:p>
            <a:r>
              <a:rPr lang="es-EC" dirty="0" smtClean="0">
                <a:latin typeface="Arial" panose="020B0604020202020204" pitchFamily="34" charset="0"/>
                <a:cs typeface="Arial" panose="020B0604020202020204" pitchFamily="34" charset="0"/>
              </a:rPr>
              <a:t>El índice MAPO fue de 17,50 que es un rango ELEVADO</a:t>
            </a:r>
            <a:endParaRPr lang="es-EC" dirty="0">
              <a:latin typeface="Arial" panose="020B0604020202020204" pitchFamily="34" charset="0"/>
              <a:cs typeface="Arial" panose="020B0604020202020204" pitchFamily="34" charset="0"/>
            </a:endParaRPr>
          </a:p>
        </p:txBody>
      </p:sp>
      <p:graphicFrame>
        <p:nvGraphicFramePr>
          <p:cNvPr id="36" name="Gráfico 35"/>
          <p:cNvGraphicFramePr>
            <a:graphicFrameLocks/>
          </p:cNvGraphicFramePr>
          <p:nvPr>
            <p:extLst>
              <p:ext uri="{D42A27DB-BD31-4B8C-83A1-F6EECF244321}">
                <p14:modId xmlns:p14="http://schemas.microsoft.com/office/powerpoint/2010/main" val="385203126"/>
              </p:ext>
            </p:extLst>
          </p:nvPr>
        </p:nvGraphicFramePr>
        <p:xfrm>
          <a:off x="4087475" y="3592282"/>
          <a:ext cx="4501277" cy="2747952"/>
        </p:xfrm>
        <a:graphic>
          <a:graphicData uri="http://schemas.openxmlformats.org/drawingml/2006/chart">
            <c:chart xmlns:c="http://schemas.openxmlformats.org/drawingml/2006/chart" xmlns:r="http://schemas.openxmlformats.org/officeDocument/2006/relationships" r:id="rId13"/>
          </a:graphicData>
        </a:graphic>
      </p:graphicFrame>
      <p:pic>
        <p:nvPicPr>
          <p:cNvPr id="37" name="Imagen 36">
            <a:hlinkClick r:id="rId14" action="ppaction://hlinksldjump"/>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9899935" y="5674519"/>
            <a:ext cx="708730" cy="708730"/>
          </a:xfrm>
          <a:prstGeom prst="rect">
            <a:avLst/>
          </a:prstGeom>
        </p:spPr>
      </p:pic>
    </p:spTree>
    <p:extLst>
      <p:ext uri="{BB962C8B-B14F-4D97-AF65-F5344CB8AC3E}">
        <p14:creationId xmlns:p14="http://schemas.microsoft.com/office/powerpoint/2010/main" val="429305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94506" y="2771680"/>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8537" y="2723935"/>
            <a:ext cx="735715" cy="735715"/>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6"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3"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7"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8"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6"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
        <p:nvSpPr>
          <p:cNvPr id="32" name="Rectángulo redondeado 31"/>
          <p:cNvSpPr/>
          <p:nvPr/>
        </p:nvSpPr>
        <p:spPr>
          <a:xfrm>
            <a:off x="1309387" y="1359420"/>
            <a:ext cx="9872964" cy="5086471"/>
          </a:xfrm>
          <a:prstGeom prst="roundRect">
            <a:avLst/>
          </a:prstGeom>
          <a:gradFill flip="none" rotWithShape="1">
            <a:gsLst>
              <a:gs pos="0">
                <a:schemeClr val="accent3">
                  <a:lumMod val="0"/>
                  <a:lumOff val="100000"/>
                  <a:alpha val="84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33" name="Imagen 32">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14411" y="1405313"/>
            <a:ext cx="657552" cy="657552"/>
          </a:xfrm>
          <a:prstGeom prst="rect">
            <a:avLst/>
          </a:prstGeom>
        </p:spPr>
      </p:pic>
      <p:sp>
        <p:nvSpPr>
          <p:cNvPr id="3" name="Rectángulo 2"/>
          <p:cNvSpPr/>
          <p:nvPr/>
        </p:nvSpPr>
        <p:spPr>
          <a:xfrm>
            <a:off x="1646903" y="2049816"/>
            <a:ext cx="9025059" cy="2308324"/>
          </a:xfrm>
          <a:prstGeom prst="rect">
            <a:avLst/>
          </a:prstGeom>
        </p:spPr>
        <p:txBody>
          <a:bodyPr wrap="square">
            <a:spAutoFit/>
          </a:bodyPr>
          <a:lstStyle/>
          <a:p>
            <a:pPr algn="just"/>
            <a:r>
              <a:rPr lang="es-ES_tradnl" dirty="0" smtClean="0">
                <a:latin typeface="Arial" panose="020B0604020202020204" pitchFamily="34" charset="0"/>
                <a:cs typeface="Arial" panose="020B0604020202020204" pitchFamily="34" charset="0"/>
              </a:rPr>
              <a:t>A partir  de los resultados encontrados, se identificó que la manipulación manual de pacientes está relacionado al dolor dorso lumbar en el personal de enfermeras y auxiliares de enfermería.</a:t>
            </a:r>
            <a:endParaRPr lang="es-EC" dirty="0" smtClean="0">
              <a:latin typeface="Arial" panose="020B0604020202020204" pitchFamily="34" charset="0"/>
              <a:cs typeface="Arial" panose="020B0604020202020204" pitchFamily="34" charset="0"/>
            </a:endParaRPr>
          </a:p>
          <a:p>
            <a:pPr algn="just"/>
            <a:r>
              <a:rPr lang="es-ES_tradnl" dirty="0" smtClean="0">
                <a:latin typeface="Arial" panose="020B0604020202020204" pitchFamily="34" charset="0"/>
                <a:cs typeface="Arial" panose="020B0604020202020204" pitchFamily="34" charset="0"/>
              </a:rPr>
              <a:t>Estos resultados tienen relación con lo expuesto por (Durán Eufemia, 2016), que indica que el personal expuesto a manipulación manual de pacientes en hospital es ELEVADA y que están expuesto a trastornos músculo esqueléticos hasta 5,6 veces más alta que le resto de la población, esto es acorde con lo que en este estudio se halla.</a:t>
            </a:r>
            <a:endParaRPr lang="es-EC" dirty="0">
              <a:latin typeface="Arial" panose="020B0604020202020204" pitchFamily="34" charset="0"/>
              <a:cs typeface="Arial" panose="020B0604020202020204" pitchFamily="34" charset="0"/>
            </a:endParaRPr>
          </a:p>
        </p:txBody>
      </p:sp>
      <p:pic>
        <p:nvPicPr>
          <p:cNvPr id="37" name="Imagen 36">
            <a:hlinkClick r:id="rId13" action="ppaction://hlinksldjump"/>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899935" y="5674519"/>
            <a:ext cx="708730" cy="708730"/>
          </a:xfrm>
          <a:prstGeom prst="rect">
            <a:avLst/>
          </a:prstGeom>
        </p:spPr>
      </p:pic>
      <p:pic>
        <p:nvPicPr>
          <p:cNvPr id="8" name="Imagen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888045" y="4101489"/>
            <a:ext cx="4083151" cy="2322860"/>
          </a:xfrm>
          <a:prstGeom prst="rect">
            <a:avLst/>
          </a:prstGeom>
        </p:spPr>
      </p:pic>
    </p:spTree>
    <p:extLst>
      <p:ext uri="{BB962C8B-B14F-4D97-AF65-F5344CB8AC3E}">
        <p14:creationId xmlns:p14="http://schemas.microsoft.com/office/powerpoint/2010/main" val="395124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3831770" y="1952623"/>
            <a:ext cx="4890217" cy="4724400"/>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059931" y="2252659"/>
            <a:ext cx="4433892" cy="41243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57095" y="203131"/>
            <a:ext cx="5164892" cy="1549468"/>
          </a:xfrm>
          <a:prstGeom prst="rect">
            <a:avLst/>
          </a:prstGeom>
        </p:spPr>
      </p:pic>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0991" y="3476623"/>
            <a:ext cx="3831771" cy="1676400"/>
          </a:xfrm>
          <a:prstGeom prst="rect">
            <a:avLst/>
          </a:prstGeom>
        </p:spPr>
      </p:pic>
    </p:spTree>
    <p:extLst>
      <p:ext uri="{BB962C8B-B14F-4D97-AF65-F5344CB8AC3E}">
        <p14:creationId xmlns:p14="http://schemas.microsoft.com/office/powerpoint/2010/main" val="136964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94506" y="2771680"/>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8537" y="2723935"/>
            <a:ext cx="735715" cy="735715"/>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6"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3"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7"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8"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6"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
        <p:nvSpPr>
          <p:cNvPr id="32" name="Rectángulo redondeado 31"/>
          <p:cNvSpPr/>
          <p:nvPr/>
        </p:nvSpPr>
        <p:spPr>
          <a:xfrm>
            <a:off x="1399135" y="1120781"/>
            <a:ext cx="9718044" cy="5086471"/>
          </a:xfrm>
          <a:prstGeom prst="roundRect">
            <a:avLst/>
          </a:prstGeom>
          <a:gradFill flip="none" rotWithShape="1">
            <a:gsLst>
              <a:gs pos="0">
                <a:schemeClr val="accent3">
                  <a:lumMod val="0"/>
                  <a:lumOff val="100000"/>
                  <a:alpha val="68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3" name="CuadroTexto 32"/>
          <p:cNvSpPr txBox="1"/>
          <p:nvPr/>
        </p:nvSpPr>
        <p:spPr>
          <a:xfrm>
            <a:off x="1973789" y="1849158"/>
            <a:ext cx="8576554" cy="1323439"/>
          </a:xfrm>
          <a:prstGeom prst="rect">
            <a:avLst/>
          </a:prstGeom>
          <a:noFill/>
        </p:spPr>
        <p:txBody>
          <a:bodyPr wrap="square" rtlCol="0">
            <a:spAutoFit/>
          </a:bodyPr>
          <a:lstStyle/>
          <a:p>
            <a:pPr algn="just"/>
            <a:r>
              <a:rPr lang="es-EC" sz="2000" b="1" dirty="0" smtClean="0">
                <a:latin typeface="Arial" panose="020B0604020202020204" pitchFamily="34" charset="0"/>
                <a:cs typeface="Arial" panose="020B0604020202020204" pitchFamily="34" charset="0"/>
              </a:rPr>
              <a:t>“Prevalencia de Lumbalgias en el personal de Enfermeras y Auxiliares de Enfermería expuestos a Manipulación Manual de Cargas (MMC) en el área de Emergencias Covid-19 de un  Hospital de la ciudad de Quito”</a:t>
            </a:r>
            <a:endParaRPr lang="es-EC" sz="2000" b="1" dirty="0"/>
          </a:p>
        </p:txBody>
      </p:sp>
      <p:sp>
        <p:nvSpPr>
          <p:cNvPr id="34" name="CuadroTexto 33"/>
          <p:cNvSpPr txBox="1"/>
          <p:nvPr/>
        </p:nvSpPr>
        <p:spPr>
          <a:xfrm>
            <a:off x="1973789" y="3575448"/>
            <a:ext cx="8576554" cy="1945148"/>
          </a:xfrm>
          <a:prstGeom prst="rect">
            <a:avLst/>
          </a:prstGeom>
          <a:noFill/>
        </p:spPr>
        <p:txBody>
          <a:bodyPr wrap="square" rtlCol="0">
            <a:spAutoFit/>
          </a:bodyPr>
          <a:lstStyle/>
          <a:p>
            <a:pPr algn="r"/>
            <a:r>
              <a:rPr lang="es-EC" sz="2000" b="1" dirty="0" smtClean="0">
                <a:latin typeface="Arial" panose="020B0604020202020204" pitchFamily="34" charset="0"/>
                <a:cs typeface="Arial" panose="020B0604020202020204" pitchFamily="34" charset="0"/>
              </a:rPr>
              <a:t>ARTICULO CIENTIFICO</a:t>
            </a:r>
          </a:p>
          <a:p>
            <a:pPr algn="ctr">
              <a:lnSpc>
                <a:spcPts val="1975"/>
              </a:lnSpc>
              <a:spcBef>
                <a:spcPts val="98"/>
              </a:spcBef>
            </a:pPr>
            <a:endParaRPr lang="es-EC" sz="2000" spc="19" dirty="0" smtClean="0">
              <a:latin typeface="Arial" panose="020B0604020202020204" pitchFamily="34" charset="0"/>
              <a:cs typeface="Arial" panose="020B0604020202020204" pitchFamily="34" charset="0"/>
            </a:endParaRPr>
          </a:p>
          <a:p>
            <a:pPr algn="ctr">
              <a:lnSpc>
                <a:spcPts val="1975"/>
              </a:lnSpc>
              <a:spcBef>
                <a:spcPts val="98"/>
              </a:spcBef>
            </a:pPr>
            <a:endParaRPr lang="es-EC" sz="2000" spc="19" dirty="0" smtClean="0">
              <a:latin typeface="Arial" panose="020B0604020202020204" pitchFamily="34" charset="0"/>
              <a:cs typeface="Arial" panose="020B0604020202020204" pitchFamily="34" charset="0"/>
            </a:endParaRPr>
          </a:p>
          <a:p>
            <a:pPr algn="ctr">
              <a:lnSpc>
                <a:spcPts val="1975"/>
              </a:lnSpc>
              <a:spcBef>
                <a:spcPts val="98"/>
              </a:spcBef>
            </a:pPr>
            <a:r>
              <a:rPr lang="es-EC" sz="2000" spc="19" dirty="0" smtClean="0">
                <a:latin typeface="Arial" panose="020B0604020202020204" pitchFamily="34" charset="0"/>
                <a:cs typeface="Arial" panose="020B0604020202020204" pitchFamily="34" charset="0"/>
              </a:rPr>
              <a:t>A</a:t>
            </a:r>
            <a:r>
              <a:rPr lang="es-EC" sz="2000" spc="-25" dirty="0" smtClean="0">
                <a:latin typeface="Arial" panose="020B0604020202020204" pitchFamily="34" charset="0"/>
                <a:cs typeface="Arial" panose="020B0604020202020204" pitchFamily="34" charset="0"/>
              </a:rPr>
              <a:t>U</a:t>
            </a:r>
            <a:r>
              <a:rPr lang="es-EC" sz="2000" spc="-9" dirty="0" smtClean="0">
                <a:latin typeface="Arial" panose="020B0604020202020204" pitchFamily="34" charset="0"/>
                <a:cs typeface="Arial" panose="020B0604020202020204" pitchFamily="34" charset="0"/>
              </a:rPr>
              <a:t>T</a:t>
            </a:r>
            <a:r>
              <a:rPr lang="es-EC" sz="2000" dirty="0" smtClean="0">
                <a:latin typeface="Arial" panose="020B0604020202020204" pitchFamily="34" charset="0"/>
                <a:cs typeface="Arial" panose="020B0604020202020204" pitchFamily="34" charset="0"/>
              </a:rPr>
              <a:t>OR:</a:t>
            </a:r>
            <a:r>
              <a:rPr lang="es-EC" sz="2000" spc="4" dirty="0" smtClean="0">
                <a:latin typeface="Arial" panose="020B0604020202020204" pitchFamily="34" charset="0"/>
                <a:cs typeface="Arial" panose="020B0604020202020204" pitchFamily="34" charset="0"/>
              </a:rPr>
              <a:t> </a:t>
            </a:r>
            <a:r>
              <a:rPr lang="es-EC" sz="2000" spc="-14" dirty="0" smtClean="0">
                <a:latin typeface="Arial" panose="020B0604020202020204" pitchFamily="34" charset="0"/>
                <a:cs typeface="Arial" panose="020B0604020202020204" pitchFamily="34" charset="0"/>
              </a:rPr>
              <a:t>NANCY DEL ROCIO COLA PANELUISA</a:t>
            </a:r>
            <a:endParaRPr lang="es-EC" sz="2000" dirty="0" smtClean="0">
              <a:latin typeface="Arial" panose="020B0604020202020204" pitchFamily="34" charset="0"/>
              <a:cs typeface="Arial" panose="020B0604020202020204" pitchFamily="34" charset="0"/>
            </a:endParaRPr>
          </a:p>
          <a:p>
            <a:pPr marL="950595" marR="965236" algn="ctr">
              <a:lnSpc>
                <a:spcPct val="102172"/>
              </a:lnSpc>
              <a:spcBef>
                <a:spcPts val="934"/>
              </a:spcBef>
            </a:pPr>
            <a:r>
              <a:rPr lang="es-EC" sz="2000" dirty="0" smtClean="0">
                <a:latin typeface="Arial" panose="020B0604020202020204" pitchFamily="34" charset="0"/>
                <a:cs typeface="Arial" panose="020B0604020202020204" pitchFamily="34" charset="0"/>
              </a:rPr>
              <a:t>D</a:t>
            </a:r>
            <a:r>
              <a:rPr lang="es-EC" sz="2000" spc="29" dirty="0" smtClean="0">
                <a:latin typeface="Arial" panose="020B0604020202020204" pitchFamily="34" charset="0"/>
                <a:cs typeface="Arial" panose="020B0604020202020204" pitchFamily="34" charset="0"/>
              </a:rPr>
              <a:t>I</a:t>
            </a:r>
            <a:r>
              <a:rPr lang="es-EC" sz="2000" dirty="0" smtClean="0">
                <a:latin typeface="Arial" panose="020B0604020202020204" pitchFamily="34" charset="0"/>
                <a:cs typeface="Arial" panose="020B0604020202020204" pitchFamily="34" charset="0"/>
              </a:rPr>
              <a:t>REC</a:t>
            </a:r>
            <a:r>
              <a:rPr lang="es-EC" sz="2000" spc="-14" dirty="0" smtClean="0">
                <a:latin typeface="Arial" panose="020B0604020202020204" pitchFamily="34" charset="0"/>
                <a:cs typeface="Arial" panose="020B0604020202020204" pitchFamily="34" charset="0"/>
              </a:rPr>
              <a:t>T</a:t>
            </a:r>
            <a:r>
              <a:rPr lang="es-EC" sz="2000" dirty="0" smtClean="0">
                <a:latin typeface="Arial" panose="020B0604020202020204" pitchFamily="34" charset="0"/>
                <a:cs typeface="Arial" panose="020B0604020202020204" pitchFamily="34" charset="0"/>
              </a:rPr>
              <a:t>OR:</a:t>
            </a:r>
            <a:r>
              <a:rPr lang="es-EC" sz="2000" spc="481" dirty="0" smtClean="0">
                <a:latin typeface="Arial" panose="020B0604020202020204" pitchFamily="34" charset="0"/>
                <a:cs typeface="Arial" panose="020B0604020202020204" pitchFamily="34" charset="0"/>
              </a:rPr>
              <a:t> </a:t>
            </a:r>
            <a:r>
              <a:rPr lang="es-EC" sz="2000" dirty="0" smtClean="0">
                <a:latin typeface="Arial" panose="020B0604020202020204" pitchFamily="34" charset="0"/>
                <a:cs typeface="Arial" panose="020B0604020202020204" pitchFamily="34" charset="0"/>
              </a:rPr>
              <a:t>DR.</a:t>
            </a:r>
            <a:r>
              <a:rPr lang="es-EC" sz="2000" spc="-25" dirty="0" smtClean="0">
                <a:latin typeface="Arial" panose="020B0604020202020204" pitchFamily="34" charset="0"/>
                <a:cs typeface="Arial" panose="020B0604020202020204" pitchFamily="34" charset="0"/>
              </a:rPr>
              <a:t> FABIAN CELIN</a:t>
            </a:r>
          </a:p>
          <a:p>
            <a:pPr algn="just"/>
            <a:endParaRPr lang="es-EC" sz="2000" b="1" dirty="0"/>
          </a:p>
        </p:txBody>
      </p:sp>
      <p:sp>
        <p:nvSpPr>
          <p:cNvPr id="35" name="CuadroTexto 34"/>
          <p:cNvSpPr txBox="1"/>
          <p:nvPr/>
        </p:nvSpPr>
        <p:spPr>
          <a:xfrm>
            <a:off x="2063538" y="5599834"/>
            <a:ext cx="8576554" cy="707886"/>
          </a:xfrm>
          <a:prstGeom prst="rect">
            <a:avLst/>
          </a:prstGeom>
          <a:noFill/>
        </p:spPr>
        <p:txBody>
          <a:bodyPr wrap="square" rtlCol="0">
            <a:spAutoFit/>
          </a:bodyPr>
          <a:lstStyle/>
          <a:p>
            <a:pPr algn="ctr"/>
            <a:r>
              <a:rPr lang="es-EC" sz="2000" spc="-25" dirty="0" smtClean="0">
                <a:latin typeface="Arial" panose="020B0604020202020204" pitchFamily="34" charset="0"/>
                <a:cs typeface="Arial" panose="020B0604020202020204" pitchFamily="34" charset="0"/>
              </a:rPr>
              <a:t>QUITO 2021</a:t>
            </a:r>
            <a:endParaRPr lang="es-EC" sz="2000" dirty="0" smtClean="0">
              <a:latin typeface="Arial" panose="020B0604020202020204" pitchFamily="34" charset="0"/>
              <a:cs typeface="Arial" panose="020B0604020202020204" pitchFamily="34" charset="0"/>
            </a:endParaRPr>
          </a:p>
          <a:p>
            <a:pPr algn="r"/>
            <a:endParaRPr lang="es-EC" sz="2000" b="1" dirty="0"/>
          </a:p>
        </p:txBody>
      </p:sp>
      <p:pic>
        <p:nvPicPr>
          <p:cNvPr id="36" name="Imagen 35">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100943" y="1206971"/>
            <a:ext cx="657552" cy="657552"/>
          </a:xfrm>
          <a:prstGeom prst="rect">
            <a:avLst/>
          </a:prstGeom>
        </p:spPr>
      </p:pic>
    </p:spTree>
    <p:extLst>
      <p:ext uri="{BB962C8B-B14F-4D97-AF65-F5344CB8AC3E}">
        <p14:creationId xmlns:p14="http://schemas.microsoft.com/office/powerpoint/2010/main" val="156645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94506" y="2771680"/>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8537" y="2723935"/>
            <a:ext cx="735715" cy="735715"/>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6"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3"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7"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8"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6"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
        <p:nvSpPr>
          <p:cNvPr id="32" name="Rectángulo redondeado 31"/>
          <p:cNvSpPr/>
          <p:nvPr/>
        </p:nvSpPr>
        <p:spPr>
          <a:xfrm>
            <a:off x="1388553" y="1023101"/>
            <a:ext cx="9718044" cy="5086471"/>
          </a:xfrm>
          <a:prstGeom prst="roundRect">
            <a:avLst/>
          </a:prstGeom>
          <a:gradFill flip="none" rotWithShape="1">
            <a:gsLst>
              <a:gs pos="0">
                <a:schemeClr val="accent3">
                  <a:lumMod val="0"/>
                  <a:lumOff val="100000"/>
                  <a:alpha val="84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3" name="CuadroTexto 32"/>
          <p:cNvSpPr txBox="1"/>
          <p:nvPr/>
        </p:nvSpPr>
        <p:spPr>
          <a:xfrm>
            <a:off x="1899263" y="1693568"/>
            <a:ext cx="8576554" cy="2246769"/>
          </a:xfrm>
          <a:prstGeom prst="rect">
            <a:avLst/>
          </a:prstGeom>
          <a:noFill/>
        </p:spPr>
        <p:txBody>
          <a:bodyPr wrap="square" rtlCol="0">
            <a:spAutoFit/>
          </a:bodyPr>
          <a:lstStyle/>
          <a:p>
            <a:pPr algn="just"/>
            <a:r>
              <a:rPr lang="es-EC" sz="2000" dirty="0" smtClean="0"/>
              <a:t>El dolor lumbar es una problemática en salud pública por su alta prevalencia, consecuencia de esto los profesionales se ven afectados en sus jornadas laborales, esta es una de las principales causas a nivel mundial por discapacidad y ausentismo laboral en trabajadores con edad inferior a 45 años.</a:t>
            </a:r>
          </a:p>
          <a:p>
            <a:pPr algn="just"/>
            <a:r>
              <a:rPr lang="es-EC" sz="2000" dirty="0" smtClean="0"/>
              <a:t>Existen múltiples factores que determinan el dolor lumbar tales como sobreesfuerzo físicos o mecánicos, posturas inadecuadas, sobrepeso, sedentarismo.</a:t>
            </a:r>
            <a:endParaRPr lang="es-EC" sz="2000" dirty="0"/>
          </a:p>
        </p:txBody>
      </p:sp>
      <p:pic>
        <p:nvPicPr>
          <p:cNvPr id="34" name="Imagen 33">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90361" y="1109291"/>
            <a:ext cx="657552" cy="657552"/>
          </a:xfrm>
          <a:prstGeom prst="rect">
            <a:avLst/>
          </a:prstGeom>
        </p:spPr>
      </p:pic>
      <p:pic>
        <p:nvPicPr>
          <p:cNvPr id="35" name="Imagen 34">
            <a:hlinkClick r:id="rId13" action="ppaction://hlinksldjump"/>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971958" y="5091065"/>
            <a:ext cx="869622" cy="869622"/>
          </a:xfrm>
          <a:prstGeom prst="rect">
            <a:avLst/>
          </a:prstGeom>
        </p:spPr>
      </p:pic>
      <p:pic>
        <p:nvPicPr>
          <p:cNvPr id="36" name="Imagen 35"/>
          <p:cNvPicPr>
            <a:picLocks noChangeAspect="1"/>
          </p:cNvPicPr>
          <p:nvPr/>
        </p:nvPicPr>
        <p:blipFill rotWithShape="1">
          <a:blip r:embed="rId15">
            <a:extLst>
              <a:ext uri="{28A0092B-C50C-407E-A947-70E740481C1C}">
                <a14:useLocalDpi xmlns:a14="http://schemas.microsoft.com/office/drawing/2010/main" val="0"/>
              </a:ext>
            </a:extLst>
          </a:blip>
          <a:srcRect l="28244" r="27536"/>
          <a:stretch/>
        </p:blipFill>
        <p:spPr>
          <a:xfrm>
            <a:off x="5270147" y="3793505"/>
            <a:ext cx="1665818" cy="2167182"/>
          </a:xfrm>
          <a:prstGeom prst="rect">
            <a:avLst/>
          </a:prstGeom>
        </p:spPr>
      </p:pic>
    </p:spTree>
    <p:extLst>
      <p:ext uri="{BB962C8B-B14F-4D97-AF65-F5344CB8AC3E}">
        <p14:creationId xmlns:p14="http://schemas.microsoft.com/office/powerpoint/2010/main" val="363740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94506" y="2771680"/>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8537" y="2723935"/>
            <a:ext cx="735715" cy="735715"/>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6"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3"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7"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8"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6"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
        <p:nvSpPr>
          <p:cNvPr id="32" name="Rectángulo redondeado 31"/>
          <p:cNvSpPr/>
          <p:nvPr/>
        </p:nvSpPr>
        <p:spPr>
          <a:xfrm>
            <a:off x="1325672" y="1023101"/>
            <a:ext cx="9718044" cy="5086471"/>
          </a:xfrm>
          <a:prstGeom prst="roundRect">
            <a:avLst/>
          </a:prstGeom>
          <a:gradFill flip="none" rotWithShape="1">
            <a:gsLst>
              <a:gs pos="0">
                <a:schemeClr val="accent3">
                  <a:lumMod val="0"/>
                  <a:lumOff val="100000"/>
                  <a:alpha val="84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3" name="CuadroTexto 32"/>
          <p:cNvSpPr txBox="1"/>
          <p:nvPr/>
        </p:nvSpPr>
        <p:spPr>
          <a:xfrm>
            <a:off x="1887627" y="1744367"/>
            <a:ext cx="8576554" cy="1323439"/>
          </a:xfrm>
          <a:prstGeom prst="rect">
            <a:avLst/>
          </a:prstGeom>
          <a:noFill/>
        </p:spPr>
        <p:txBody>
          <a:bodyPr wrap="square" rtlCol="0">
            <a:spAutoFit/>
          </a:bodyPr>
          <a:lstStyle/>
          <a:p>
            <a:pPr algn="just"/>
            <a:r>
              <a:rPr lang="es-EC" sz="2000" dirty="0" smtClean="0"/>
              <a:t>Los (TME) de origen laboral son alteraciones que sufren estructuras corporales como los músculos, articulaciones, tendones, causadas o agravadas fundamentalmente por el trabajo.</a:t>
            </a:r>
            <a:endParaRPr lang="es-EC" sz="2000" baseline="30000" dirty="0" smtClean="0"/>
          </a:p>
          <a:p>
            <a:pPr algn="just"/>
            <a:r>
              <a:rPr lang="es-EC" sz="2000" dirty="0" smtClean="0"/>
              <a:t>Tales trastornos afectan principalmente a.</a:t>
            </a:r>
            <a:endParaRPr lang="es-EC" sz="2000" baseline="30000" dirty="0"/>
          </a:p>
        </p:txBody>
      </p:sp>
      <p:pic>
        <p:nvPicPr>
          <p:cNvPr id="34" name="Imagen 33">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78725" y="1160090"/>
            <a:ext cx="657552" cy="657552"/>
          </a:xfrm>
          <a:prstGeom prst="rect">
            <a:avLst/>
          </a:prstGeom>
        </p:spPr>
      </p:pic>
      <p:pic>
        <p:nvPicPr>
          <p:cNvPr id="35" name="Imagen 34"/>
          <p:cNvPicPr>
            <a:picLocks noChangeAspect="1"/>
          </p:cNvPicPr>
          <p:nvPr/>
        </p:nvPicPr>
        <p:blipFill rotWithShape="1">
          <a:blip r:embed="rId13" cstate="print">
            <a:extLst>
              <a:ext uri="{28A0092B-C50C-407E-A947-70E740481C1C}">
                <a14:useLocalDpi xmlns:a14="http://schemas.microsoft.com/office/drawing/2010/main" val="0"/>
              </a:ext>
            </a:extLst>
          </a:blip>
          <a:srcRect l="32803" r="30738"/>
          <a:stretch/>
        </p:blipFill>
        <p:spPr>
          <a:xfrm>
            <a:off x="2919738" y="3664545"/>
            <a:ext cx="1284379" cy="2290030"/>
          </a:xfrm>
          <a:prstGeom prst="rect">
            <a:avLst/>
          </a:prstGeom>
        </p:spPr>
      </p:pic>
      <p:pic>
        <p:nvPicPr>
          <p:cNvPr id="36" name="Imagen 35"/>
          <p:cNvPicPr>
            <a:picLocks noChangeAspect="1"/>
          </p:cNvPicPr>
          <p:nvPr/>
        </p:nvPicPr>
        <p:blipFill rotWithShape="1">
          <a:blip r:embed="rId14">
            <a:extLst>
              <a:ext uri="{28A0092B-C50C-407E-A947-70E740481C1C}">
                <a14:useLocalDpi xmlns:a14="http://schemas.microsoft.com/office/drawing/2010/main" val="0"/>
              </a:ext>
            </a:extLst>
          </a:blip>
          <a:srcRect l="22631" r="21482"/>
          <a:stretch/>
        </p:blipFill>
        <p:spPr>
          <a:xfrm>
            <a:off x="6390161" y="3699538"/>
            <a:ext cx="1197735" cy="2143125"/>
          </a:xfrm>
          <a:prstGeom prst="rect">
            <a:avLst/>
          </a:prstGeom>
        </p:spPr>
      </p:pic>
      <p:pic>
        <p:nvPicPr>
          <p:cNvPr id="37" name="Imagen 36"/>
          <p:cNvPicPr>
            <a:picLocks noChangeAspect="1"/>
          </p:cNvPicPr>
          <p:nvPr/>
        </p:nvPicPr>
        <p:blipFill rotWithShape="1">
          <a:blip r:embed="rId15" cstate="print">
            <a:extLst>
              <a:ext uri="{28A0092B-C50C-407E-A947-70E740481C1C}">
                <a14:useLocalDpi xmlns:a14="http://schemas.microsoft.com/office/drawing/2010/main" val="0"/>
              </a:ext>
            </a:extLst>
          </a:blip>
          <a:srcRect l="27633" r="32337" b="6077"/>
          <a:stretch/>
        </p:blipFill>
        <p:spPr>
          <a:xfrm>
            <a:off x="4587750" y="3683455"/>
            <a:ext cx="1352282" cy="2276147"/>
          </a:xfrm>
          <a:prstGeom prst="rect">
            <a:avLst/>
          </a:prstGeom>
        </p:spPr>
      </p:pic>
      <p:pic>
        <p:nvPicPr>
          <p:cNvPr id="38" name="Imagen 37"/>
          <p:cNvPicPr>
            <a:picLocks noChangeAspect="1"/>
          </p:cNvPicPr>
          <p:nvPr/>
        </p:nvPicPr>
        <p:blipFill rotWithShape="1">
          <a:blip r:embed="rId16" cstate="print">
            <a:extLst>
              <a:ext uri="{28A0092B-C50C-407E-A947-70E740481C1C}">
                <a14:useLocalDpi xmlns:a14="http://schemas.microsoft.com/office/drawing/2010/main" val="0"/>
              </a:ext>
            </a:extLst>
          </a:blip>
          <a:srcRect l="26877" r="24917"/>
          <a:stretch/>
        </p:blipFill>
        <p:spPr>
          <a:xfrm>
            <a:off x="8036466" y="3683359"/>
            <a:ext cx="1690657" cy="2279659"/>
          </a:xfrm>
          <a:prstGeom prst="rect">
            <a:avLst/>
          </a:prstGeom>
        </p:spPr>
      </p:pic>
    </p:spTree>
    <p:extLst>
      <p:ext uri="{BB962C8B-B14F-4D97-AF65-F5344CB8AC3E}">
        <p14:creationId xmlns:p14="http://schemas.microsoft.com/office/powerpoint/2010/main" val="389355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94506" y="2771680"/>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8537" y="2723935"/>
            <a:ext cx="735715" cy="735715"/>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6"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3"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7"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8"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6"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
        <p:nvSpPr>
          <p:cNvPr id="32" name="Rectángulo redondeado 31"/>
          <p:cNvSpPr/>
          <p:nvPr/>
        </p:nvSpPr>
        <p:spPr>
          <a:xfrm>
            <a:off x="1391801" y="1047646"/>
            <a:ext cx="9718044" cy="5086471"/>
          </a:xfrm>
          <a:prstGeom prst="roundRect">
            <a:avLst/>
          </a:prstGeom>
          <a:gradFill flip="none" rotWithShape="1">
            <a:gsLst>
              <a:gs pos="0">
                <a:schemeClr val="accent3">
                  <a:lumMod val="0"/>
                  <a:lumOff val="100000"/>
                  <a:alpha val="84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33" name="Imagen 32">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19015" y="1133835"/>
            <a:ext cx="657552" cy="657552"/>
          </a:xfrm>
          <a:prstGeom prst="rect">
            <a:avLst/>
          </a:prstGeom>
        </p:spPr>
      </p:pic>
      <p:sp>
        <p:nvSpPr>
          <p:cNvPr id="34" name="Rectángulo redondeado 33"/>
          <p:cNvSpPr/>
          <p:nvPr/>
        </p:nvSpPr>
        <p:spPr>
          <a:xfrm>
            <a:off x="2127460" y="1785192"/>
            <a:ext cx="7773152" cy="3769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5" name="CuadroTexto 34"/>
          <p:cNvSpPr txBox="1"/>
          <p:nvPr/>
        </p:nvSpPr>
        <p:spPr>
          <a:xfrm>
            <a:off x="2251895" y="1863240"/>
            <a:ext cx="7495977" cy="646331"/>
          </a:xfrm>
          <a:prstGeom prst="rect">
            <a:avLst/>
          </a:prstGeom>
          <a:noFill/>
        </p:spPr>
        <p:txBody>
          <a:bodyPr wrap="square" rtlCol="0">
            <a:spAutoFit/>
          </a:bodyPr>
          <a:lstStyle/>
          <a:p>
            <a:r>
              <a:rPr lang="es-EC" dirty="0" smtClean="0">
                <a:latin typeface="Arial" panose="020B0604020202020204" pitchFamily="34" charset="0"/>
                <a:cs typeface="Arial" panose="020B0604020202020204" pitchFamily="34" charset="0"/>
              </a:rPr>
              <a:t>El estudio es descriptivo transversal</a:t>
            </a:r>
          </a:p>
          <a:p>
            <a:endParaRPr lang="es-EC" dirty="0"/>
          </a:p>
        </p:txBody>
      </p:sp>
      <p:sp>
        <p:nvSpPr>
          <p:cNvPr id="36" name="Rectángulo redondeado 35"/>
          <p:cNvSpPr/>
          <p:nvPr/>
        </p:nvSpPr>
        <p:spPr>
          <a:xfrm>
            <a:off x="2127460" y="2489476"/>
            <a:ext cx="7773152" cy="39768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7" name="CuadroTexto 36"/>
          <p:cNvSpPr txBox="1"/>
          <p:nvPr/>
        </p:nvSpPr>
        <p:spPr>
          <a:xfrm>
            <a:off x="2251895" y="2567524"/>
            <a:ext cx="7991277" cy="615553"/>
          </a:xfrm>
          <a:prstGeom prst="rect">
            <a:avLst/>
          </a:prstGeom>
          <a:noFill/>
        </p:spPr>
        <p:txBody>
          <a:bodyPr wrap="square" rtlCol="0">
            <a:spAutoFit/>
          </a:bodyPr>
          <a:lstStyle/>
          <a:p>
            <a:r>
              <a:rPr lang="es-EC" sz="1600" dirty="0" smtClean="0">
                <a:latin typeface="Arial" panose="020B0604020202020204" pitchFamily="34" charset="0"/>
                <a:cs typeface="Arial" panose="020B0604020202020204" pitchFamily="34" charset="0"/>
              </a:rPr>
              <a:t>Realizado</a:t>
            </a:r>
            <a:r>
              <a:rPr lang="es-EC" sz="1600" dirty="0" smtClean="0">
                <a:latin typeface="Arial" panose="020B0604020202020204" pitchFamily="34" charset="0"/>
                <a:cs typeface="Arial" panose="020B0604020202020204" pitchFamily="34" charset="0"/>
              </a:rPr>
              <a:t> a 35 profesionales de Salud entre Enfermeras y Auxiliares de Enfermería </a:t>
            </a:r>
          </a:p>
          <a:p>
            <a:endParaRPr lang="es-EC" dirty="0"/>
          </a:p>
        </p:txBody>
      </p:sp>
      <p:sp>
        <p:nvSpPr>
          <p:cNvPr id="38" name="Rectángulo redondeado 37"/>
          <p:cNvSpPr/>
          <p:nvPr/>
        </p:nvSpPr>
        <p:spPr>
          <a:xfrm>
            <a:off x="2127460" y="3251843"/>
            <a:ext cx="7773152" cy="61116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0" name="CuadroTexto 39"/>
          <p:cNvSpPr txBox="1"/>
          <p:nvPr/>
        </p:nvSpPr>
        <p:spPr>
          <a:xfrm>
            <a:off x="2251895" y="3329891"/>
            <a:ext cx="7991277" cy="1107996"/>
          </a:xfrm>
          <a:prstGeom prst="rect">
            <a:avLst/>
          </a:prstGeom>
          <a:noFill/>
        </p:spPr>
        <p:txBody>
          <a:bodyPr wrap="square" rtlCol="0">
            <a:spAutoFit/>
          </a:bodyPr>
          <a:lstStyle/>
          <a:p>
            <a:r>
              <a:rPr lang="es-EC" sz="1600" dirty="0" smtClean="0">
                <a:latin typeface="Arial" panose="020B0604020202020204" pitchFamily="34" charset="0"/>
                <a:cs typeface="Arial" panose="020B0604020202020204" pitchFamily="34" charset="0"/>
              </a:rPr>
              <a:t>El cuestionario Nórdico de </a:t>
            </a:r>
            <a:r>
              <a:rPr lang="es-EC" sz="1600" dirty="0" err="1" smtClean="0">
                <a:latin typeface="Arial" panose="020B0604020202020204" pitchFamily="34" charset="0"/>
                <a:cs typeface="Arial" panose="020B0604020202020204" pitchFamily="34" charset="0"/>
              </a:rPr>
              <a:t>Kuorinka</a:t>
            </a:r>
            <a:r>
              <a:rPr lang="es-EC" sz="1600" dirty="0" smtClean="0">
                <a:latin typeface="Arial" panose="020B0604020202020204" pitchFamily="34" charset="0"/>
                <a:cs typeface="Arial" panose="020B0604020202020204" pitchFamily="34" charset="0"/>
              </a:rPr>
              <a:t> estandarizado  para  la  detección  y  análisis     de  síntomas  musculo  esquelético.</a:t>
            </a:r>
          </a:p>
          <a:p>
            <a:r>
              <a:rPr lang="es-EC" sz="1600" dirty="0" smtClean="0">
                <a:latin typeface="Arial" panose="020B0604020202020204" pitchFamily="34" charset="0"/>
                <a:cs typeface="Arial" panose="020B0604020202020204" pitchFamily="34" charset="0"/>
              </a:rPr>
              <a:t> </a:t>
            </a:r>
          </a:p>
          <a:p>
            <a:endParaRPr lang="es-EC" dirty="0"/>
          </a:p>
        </p:txBody>
      </p:sp>
      <p:sp>
        <p:nvSpPr>
          <p:cNvPr id="42" name="Rectángulo redondeado 41"/>
          <p:cNvSpPr/>
          <p:nvPr/>
        </p:nvSpPr>
        <p:spPr>
          <a:xfrm>
            <a:off x="2127460" y="4185400"/>
            <a:ext cx="7773152" cy="61116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1" name="CuadroTexto 50"/>
          <p:cNvSpPr txBox="1"/>
          <p:nvPr/>
        </p:nvSpPr>
        <p:spPr>
          <a:xfrm>
            <a:off x="2251895" y="4263448"/>
            <a:ext cx="7991277" cy="1107996"/>
          </a:xfrm>
          <a:prstGeom prst="rect">
            <a:avLst/>
          </a:prstGeom>
          <a:noFill/>
        </p:spPr>
        <p:txBody>
          <a:bodyPr wrap="square" rtlCol="0">
            <a:spAutoFit/>
          </a:bodyPr>
          <a:lstStyle/>
          <a:p>
            <a:r>
              <a:rPr lang="es-EC" sz="1600" dirty="0" smtClean="0">
                <a:latin typeface="Arial" panose="020B0604020202020204" pitchFamily="34" charset="0"/>
                <a:cs typeface="Arial" panose="020B0604020202020204" pitchFamily="34" charset="0"/>
              </a:rPr>
              <a:t>El método MAPO valora el riesgo de sobrecarga biomecánico de la zona lumbar durante el traslado de pacientes.</a:t>
            </a:r>
            <a:endParaRPr lang="es-EC" sz="1600" dirty="0" smtClean="0"/>
          </a:p>
          <a:p>
            <a:r>
              <a:rPr lang="es-EC" sz="1600" dirty="0" smtClean="0">
                <a:latin typeface="Arial" panose="020B0604020202020204" pitchFamily="34" charset="0"/>
                <a:cs typeface="Arial" panose="020B0604020202020204" pitchFamily="34" charset="0"/>
              </a:rPr>
              <a:t> </a:t>
            </a:r>
          </a:p>
          <a:p>
            <a:endParaRPr lang="es-EC" dirty="0"/>
          </a:p>
        </p:txBody>
      </p:sp>
    </p:spTree>
    <p:extLst>
      <p:ext uri="{BB962C8B-B14F-4D97-AF65-F5344CB8AC3E}">
        <p14:creationId xmlns:p14="http://schemas.microsoft.com/office/powerpoint/2010/main" val="31747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94506" y="2771680"/>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28537" y="2723935"/>
            <a:ext cx="735715" cy="735715"/>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7"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4"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8"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9"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8" action="ppaction://hlinksldjump"/>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
        <p:nvSpPr>
          <p:cNvPr id="32" name="Rectángulo redondeado 31"/>
          <p:cNvSpPr/>
          <p:nvPr/>
        </p:nvSpPr>
        <p:spPr>
          <a:xfrm>
            <a:off x="681032" y="1047646"/>
            <a:ext cx="10429455" cy="5086471"/>
          </a:xfrm>
          <a:prstGeom prst="roundRect">
            <a:avLst/>
          </a:prstGeom>
          <a:gradFill flip="none" rotWithShape="1">
            <a:gsLst>
              <a:gs pos="0">
                <a:schemeClr val="accent3">
                  <a:lumMod val="0"/>
                  <a:lumOff val="100000"/>
                  <a:alpha val="84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33" name="Imagen 32">
            <a:hlinkClick r:id="rId12" action="ppaction://hlinksldjump"/>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802046" y="1085780"/>
            <a:ext cx="657552" cy="657552"/>
          </a:xfrm>
          <a:prstGeom prst="rect">
            <a:avLst/>
          </a:prstGeom>
        </p:spPr>
      </p:pic>
      <p:graphicFrame>
        <p:nvGraphicFramePr>
          <p:cNvPr id="34" name="Objeto 33"/>
          <p:cNvGraphicFramePr>
            <a:graphicFrameLocks noChangeAspect="1"/>
          </p:cNvGraphicFramePr>
          <p:nvPr>
            <p:extLst>
              <p:ext uri="{D42A27DB-BD31-4B8C-83A1-F6EECF244321}">
                <p14:modId xmlns:p14="http://schemas.microsoft.com/office/powerpoint/2010/main" val="3028341025"/>
              </p:ext>
            </p:extLst>
          </p:nvPr>
        </p:nvGraphicFramePr>
        <p:xfrm>
          <a:off x="2797833" y="1828677"/>
          <a:ext cx="7661765" cy="3457455"/>
        </p:xfrm>
        <a:graphic>
          <a:graphicData uri="http://schemas.openxmlformats.org/presentationml/2006/ole">
            <mc:AlternateContent xmlns:mc="http://schemas.openxmlformats.org/markup-compatibility/2006">
              <mc:Choice xmlns:v="urn:schemas-microsoft-com:vml" Requires="v">
                <p:oleObj spid="_x0000_s7183" name="Hoja de cálculo" r:id="rId14" imgW="4676856" imgH="1590739" progId="Excel.Sheet.12">
                  <p:embed/>
                </p:oleObj>
              </mc:Choice>
              <mc:Fallback>
                <p:oleObj name="Hoja de cálculo" r:id="rId14" imgW="4676856" imgH="1590739" progId="Excel.Sheet.12">
                  <p:embed/>
                  <p:pic>
                    <p:nvPicPr>
                      <p:cNvPr id="0" name=""/>
                      <p:cNvPicPr/>
                      <p:nvPr/>
                    </p:nvPicPr>
                    <p:blipFill>
                      <a:blip r:embed="rId15"/>
                      <a:stretch>
                        <a:fillRect/>
                      </a:stretch>
                    </p:blipFill>
                    <p:spPr>
                      <a:xfrm>
                        <a:off x="2797833" y="1828677"/>
                        <a:ext cx="7661765" cy="3457455"/>
                      </a:xfrm>
                      <a:prstGeom prst="rect">
                        <a:avLst/>
                      </a:prstGeom>
                    </p:spPr>
                  </p:pic>
                </p:oleObj>
              </mc:Fallback>
            </mc:AlternateContent>
          </a:graphicData>
        </a:graphic>
      </p:graphicFrame>
      <p:sp>
        <p:nvSpPr>
          <p:cNvPr id="35" name="CuadroTexto 34"/>
          <p:cNvSpPr txBox="1"/>
          <p:nvPr/>
        </p:nvSpPr>
        <p:spPr>
          <a:xfrm>
            <a:off x="681031" y="1844732"/>
            <a:ext cx="2199856" cy="1200329"/>
          </a:xfrm>
          <a:prstGeom prst="rect">
            <a:avLst/>
          </a:prstGeom>
          <a:noFill/>
        </p:spPr>
        <p:txBody>
          <a:bodyPr wrap="square" rtlCol="0">
            <a:spAutoFit/>
          </a:bodyPr>
          <a:lstStyle/>
          <a:p>
            <a:r>
              <a:rPr lang="es-EC" dirty="0" smtClean="0"/>
              <a:t>De los 35 participantes existió una tasa respuesta de un 83%</a:t>
            </a:r>
            <a:endParaRPr lang="es-EC" dirty="0"/>
          </a:p>
        </p:txBody>
      </p:sp>
      <p:pic>
        <p:nvPicPr>
          <p:cNvPr id="36" name="Imagen 35">
            <a:hlinkClick r:id="rId16" action="ppaction://hlinksldjump"/>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9693277" y="5400348"/>
            <a:ext cx="776441" cy="776441"/>
          </a:xfrm>
          <a:prstGeom prst="rect">
            <a:avLst/>
          </a:prstGeom>
        </p:spPr>
      </p:pic>
    </p:spTree>
    <p:extLst>
      <p:ext uri="{BB962C8B-B14F-4D97-AF65-F5344CB8AC3E}">
        <p14:creationId xmlns:p14="http://schemas.microsoft.com/office/powerpoint/2010/main" val="395783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94506" y="2771680"/>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8537" y="2723935"/>
            <a:ext cx="735715" cy="735715"/>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6"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3"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7"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8"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6"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
        <p:nvSpPr>
          <p:cNvPr id="32" name="Rectángulo redondeado 31"/>
          <p:cNvSpPr/>
          <p:nvPr/>
        </p:nvSpPr>
        <p:spPr>
          <a:xfrm>
            <a:off x="1309386" y="1098266"/>
            <a:ext cx="9872964" cy="5086471"/>
          </a:xfrm>
          <a:prstGeom prst="roundRect">
            <a:avLst/>
          </a:prstGeom>
          <a:gradFill flip="none" rotWithShape="1">
            <a:gsLst>
              <a:gs pos="0">
                <a:schemeClr val="accent3">
                  <a:lumMod val="0"/>
                  <a:lumOff val="100000"/>
                  <a:alpha val="84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33" name="Imagen 32">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14410" y="1144159"/>
            <a:ext cx="657552" cy="657552"/>
          </a:xfrm>
          <a:prstGeom prst="rect">
            <a:avLst/>
          </a:prstGeom>
        </p:spPr>
      </p:pic>
      <p:graphicFrame>
        <p:nvGraphicFramePr>
          <p:cNvPr id="34" name="Tabla 33"/>
          <p:cNvGraphicFramePr>
            <a:graphicFrameLocks noGrp="1"/>
          </p:cNvGraphicFramePr>
          <p:nvPr>
            <p:extLst>
              <p:ext uri="{D42A27DB-BD31-4B8C-83A1-F6EECF244321}">
                <p14:modId xmlns:p14="http://schemas.microsoft.com/office/powerpoint/2010/main" val="604511779"/>
              </p:ext>
            </p:extLst>
          </p:nvPr>
        </p:nvGraphicFramePr>
        <p:xfrm>
          <a:off x="2303443" y="1781990"/>
          <a:ext cx="7668024" cy="3722057"/>
        </p:xfrm>
        <a:graphic>
          <a:graphicData uri="http://schemas.openxmlformats.org/drawingml/2006/table">
            <a:tbl>
              <a:tblPr/>
              <a:tblGrid>
                <a:gridCol w="2768455"/>
                <a:gridCol w="1254769"/>
                <a:gridCol w="916179"/>
                <a:gridCol w="1314517"/>
                <a:gridCol w="1414104"/>
              </a:tblGrid>
              <a:tr h="452207">
                <a:tc gridSpan="5">
                  <a:txBody>
                    <a:bodyPr/>
                    <a:lstStyle/>
                    <a:p>
                      <a:pPr algn="ctr" fontAlgn="ctr"/>
                      <a:r>
                        <a:rPr lang="es-MX" sz="1400" b="0" i="0" u="none" strike="noStrike" dirty="0">
                          <a:solidFill>
                            <a:srgbClr val="000000"/>
                          </a:solidFill>
                          <a:effectLst/>
                          <a:latin typeface="Arial" panose="020B0604020202020204" pitchFamily="34" charset="0"/>
                        </a:rPr>
                        <a:t>Tabla N° 4  Molestias presentadas en el personal</a:t>
                      </a:r>
                      <a:br>
                        <a:rPr lang="es-MX" sz="1400" b="0" i="0" u="none" strike="noStrike" dirty="0">
                          <a:solidFill>
                            <a:srgbClr val="000000"/>
                          </a:solidFill>
                          <a:effectLst/>
                          <a:latin typeface="Arial" panose="020B0604020202020204" pitchFamily="34" charset="0"/>
                        </a:rPr>
                      </a:br>
                      <a:endParaRPr lang="es-MX" sz="14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26985">
                <a:tc>
                  <a:txBody>
                    <a:bodyPr/>
                    <a:lstStyle/>
                    <a:p>
                      <a:pPr algn="l" fontAlgn="b"/>
                      <a:r>
                        <a:rPr lang="es-EC" sz="1400" b="0" i="0" u="none" strike="noStrike">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r" fontAlgn="ctr"/>
                      <a:r>
                        <a:rPr lang="es-EC" sz="1400" b="1" i="0" u="none" strike="noStrike" dirty="0">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l" fontAlgn="ctr"/>
                      <a:r>
                        <a:rPr lang="es-EC" sz="1400" b="1" i="0" u="none" strike="noStrike">
                          <a:solidFill>
                            <a:srgbClr val="000000"/>
                          </a:solidFill>
                          <a:effectLst/>
                          <a:latin typeface="Arial" panose="020B0604020202020204" pitchFamily="34" charset="0"/>
                        </a:rPr>
                        <a:t>Frecuencia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s-EC" sz="1400" b="1" i="0" u="none" strike="noStrike">
                          <a:solidFill>
                            <a:srgbClr val="000000"/>
                          </a:solidFill>
                          <a:effectLst/>
                          <a:latin typeface="Arial" panose="020B0604020202020204" pitchFamily="34" charset="0"/>
                        </a:rPr>
                        <a:t>Porcentaje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985">
                <a:tc rowSpan="9">
                  <a:txBody>
                    <a:bodyPr/>
                    <a:lstStyle/>
                    <a:p>
                      <a:pPr algn="ctr" fontAlgn="ctr"/>
                      <a:r>
                        <a:rPr lang="es-MX" sz="1400" b="0" i="0" u="none" strike="noStrike">
                          <a:solidFill>
                            <a:srgbClr val="000000"/>
                          </a:solidFill>
                          <a:effectLst/>
                          <a:latin typeface="Arial" panose="020B0604020202020204" pitchFamily="34" charset="0"/>
                        </a:rPr>
                        <a:t>1. ¿ha tenido molestias en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C" sz="1400" b="1" i="0" u="none" strike="noStrike" dirty="0">
                          <a:solidFill>
                            <a:srgbClr val="000000"/>
                          </a:solidFill>
                          <a:effectLst/>
                          <a:latin typeface="Arial" panose="020B0604020202020204" pitchFamily="34" charset="0"/>
                        </a:rPr>
                        <a:t>CUELLO</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1" i="0" u="none" strike="noStrike">
                          <a:solidFill>
                            <a:srgbClr val="000000"/>
                          </a:solidFill>
                          <a:effectLst/>
                          <a:latin typeface="Arial" panose="020B0604020202020204" pitchFamily="34" charset="0"/>
                        </a:rPr>
                        <a:t>SI</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31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326985">
                <a:tc vMerge="1">
                  <a:txBody>
                    <a:bodyPr/>
                    <a:lstStyle/>
                    <a:p>
                      <a:endParaRPr lang="es-EC"/>
                    </a:p>
                  </a:txBody>
                  <a:tcPr/>
                </a:tc>
                <a:tc vMerge="1">
                  <a:txBody>
                    <a:bodyPr/>
                    <a:lstStyle/>
                    <a:p>
                      <a:endParaRPr lang="es-EC"/>
                    </a:p>
                  </a:txBody>
                  <a:tcPr/>
                </a:tc>
                <a:tc>
                  <a:txBody>
                    <a:bodyPr/>
                    <a:lstStyle/>
                    <a:p>
                      <a:pPr algn="ctr" fontAlgn="ctr"/>
                      <a:r>
                        <a:rPr lang="es-EC" sz="1400" b="1" i="0" u="none" strike="noStrike">
                          <a:solidFill>
                            <a:srgbClr val="000000"/>
                          </a:solidFill>
                          <a:effectLst/>
                          <a:latin typeface="Arial" panose="020B0604020202020204" pitchFamily="34" charset="0"/>
                        </a:rPr>
                        <a:t>NO</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24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69</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326985">
                <a:tc vMerge="1">
                  <a:txBody>
                    <a:bodyPr/>
                    <a:lstStyle/>
                    <a:p>
                      <a:endParaRPr lang="es-EC"/>
                    </a:p>
                  </a:txBody>
                  <a:tcPr/>
                </a:tc>
                <a:tc rowSpan="2">
                  <a:txBody>
                    <a:bodyPr/>
                    <a:lstStyle/>
                    <a:p>
                      <a:pPr algn="ctr" fontAlgn="ctr"/>
                      <a:r>
                        <a:rPr lang="es-EC" sz="1400" b="1" i="0" u="none" strike="noStrike" dirty="0">
                          <a:solidFill>
                            <a:srgbClr val="000000"/>
                          </a:solidFill>
                          <a:effectLst/>
                          <a:latin typeface="Arial" panose="020B0604020202020204" pitchFamily="34" charset="0"/>
                        </a:rPr>
                        <a:t>LUMBAR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1" i="0" u="none" strike="noStrike">
                          <a:solidFill>
                            <a:srgbClr val="000000"/>
                          </a:solidFill>
                          <a:effectLst/>
                          <a:latin typeface="Arial" panose="020B0604020202020204" pitchFamily="34" charset="0"/>
                        </a:rPr>
                        <a:t>SI</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83</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326985">
                <a:tc vMerge="1">
                  <a:txBody>
                    <a:bodyPr/>
                    <a:lstStyle/>
                    <a:p>
                      <a:endParaRPr lang="es-EC"/>
                    </a:p>
                  </a:txBody>
                  <a:tcPr/>
                </a:tc>
                <a:tc vMerge="1">
                  <a:txBody>
                    <a:bodyPr/>
                    <a:lstStyle/>
                    <a:p>
                      <a:endParaRPr lang="es-EC"/>
                    </a:p>
                  </a:txBody>
                  <a:tcPr/>
                </a:tc>
                <a:tc>
                  <a:txBody>
                    <a:bodyPr/>
                    <a:lstStyle/>
                    <a:p>
                      <a:pPr algn="ctr" fontAlgn="ctr"/>
                      <a:r>
                        <a:rPr lang="es-EC" sz="1400" b="1" i="0" u="none" strike="noStrike">
                          <a:solidFill>
                            <a:srgbClr val="000000"/>
                          </a:solidFill>
                          <a:effectLst/>
                          <a:latin typeface="Arial" panose="020B0604020202020204" pitchFamily="34" charset="0"/>
                        </a:rPr>
                        <a:t>NO</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17</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326985">
                <a:tc vMerge="1">
                  <a:txBody>
                    <a:bodyPr/>
                    <a:lstStyle/>
                    <a:p>
                      <a:endParaRPr lang="es-EC"/>
                    </a:p>
                  </a:txBody>
                  <a:tcPr/>
                </a:tc>
                <a:tc rowSpan="5">
                  <a:txBody>
                    <a:bodyPr/>
                    <a:lstStyle/>
                    <a:p>
                      <a:pPr algn="ctr" fontAlgn="ctr"/>
                      <a:r>
                        <a:rPr lang="es-EC" sz="1400" b="1" i="0" u="none" strike="noStrike" dirty="0">
                          <a:solidFill>
                            <a:srgbClr val="000000"/>
                          </a:solidFill>
                          <a:effectLst/>
                          <a:latin typeface="Arial" panose="020B0604020202020204" pitchFamily="34" charset="0"/>
                        </a:rPr>
                        <a:t>MANO / MUÑECA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1" i="0" u="none" strike="noStrike">
                          <a:solidFill>
                            <a:srgbClr val="000000"/>
                          </a:solidFill>
                          <a:effectLst/>
                          <a:latin typeface="Arial" panose="020B0604020202020204" pitchFamily="34" charset="0"/>
                        </a:rPr>
                        <a:t>SI</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31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326985">
                <a:tc vMerge="1">
                  <a:txBody>
                    <a:bodyPr/>
                    <a:lstStyle/>
                    <a:p>
                      <a:endParaRPr lang="es-EC"/>
                    </a:p>
                  </a:txBody>
                  <a:tcPr/>
                </a:tc>
                <a:tc vMerge="1">
                  <a:txBody>
                    <a:bodyPr/>
                    <a:lstStyle/>
                    <a:p>
                      <a:endParaRPr lang="es-EC"/>
                    </a:p>
                  </a:txBody>
                  <a:tcPr/>
                </a:tc>
                <a:tc>
                  <a:txBody>
                    <a:bodyPr/>
                    <a:lstStyle/>
                    <a:p>
                      <a:pPr algn="ctr" fontAlgn="ctr"/>
                      <a:r>
                        <a:rPr lang="es-EC" sz="1400" b="1" i="0" u="none" strike="noStrike" dirty="0">
                          <a:solidFill>
                            <a:srgbClr val="000000"/>
                          </a:solidFill>
                          <a:effectLst/>
                          <a:latin typeface="Arial" panose="020B0604020202020204" pitchFamily="34" charset="0"/>
                        </a:rPr>
                        <a:t>NO</a:t>
                      </a:r>
                    </a:p>
                  </a:txBody>
                  <a:tcPr marL="9525" marR="9525" marT="9525" marB="0" anchor="ctr">
                    <a:lnL>
                      <a:noFill/>
                    </a:lnL>
                    <a:lnR>
                      <a:noFill/>
                    </a:lnR>
                    <a:lnT>
                      <a:noFill/>
                    </a:lnT>
                    <a:lnB>
                      <a:noFill/>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24</a:t>
                      </a:r>
                    </a:p>
                  </a:txBody>
                  <a:tcPr marL="9525" marR="9525" marT="9525" marB="0" anchor="ctr">
                    <a:lnL>
                      <a:noFill/>
                    </a:lnL>
                    <a:lnR>
                      <a:noFill/>
                    </a:lnR>
                    <a:lnT>
                      <a:noFill/>
                    </a:lnT>
                    <a:lnB>
                      <a:noFill/>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69</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26985">
                <a:tc vMerge="1">
                  <a:txBody>
                    <a:bodyPr/>
                    <a:lstStyle/>
                    <a:p>
                      <a:endParaRPr lang="es-EC"/>
                    </a:p>
                  </a:txBody>
                  <a:tcPr/>
                </a:tc>
                <a:tc vMerge="1">
                  <a:txBody>
                    <a:bodyPr/>
                    <a:lstStyle/>
                    <a:p>
                      <a:endParaRPr lang="es-EC"/>
                    </a:p>
                  </a:txBody>
                  <a:tcPr/>
                </a:tc>
                <a:tc>
                  <a:txBody>
                    <a:bodyPr/>
                    <a:lstStyle/>
                    <a:p>
                      <a:pPr algn="ctr" fontAlgn="ctr"/>
                      <a:r>
                        <a:rPr lang="es-EC" sz="1400" b="1" i="0" u="none" strike="noStrike">
                          <a:solidFill>
                            <a:srgbClr val="000000"/>
                          </a:solidFill>
                          <a:effectLst/>
                          <a:latin typeface="Arial" panose="020B0604020202020204" pitchFamily="34" charset="0"/>
                        </a:rPr>
                        <a:t>I</a:t>
                      </a:r>
                    </a:p>
                  </a:txBody>
                  <a:tcPr marL="9525" marR="9525" marT="9525" marB="0" anchor="ctr">
                    <a:lnL>
                      <a:noFill/>
                    </a:lnL>
                    <a:lnR>
                      <a:noFill/>
                    </a:lnR>
                    <a:lnT>
                      <a:noFill/>
                    </a:lnT>
                    <a:lnB>
                      <a:noFill/>
                    </a:lnB>
                    <a:solidFill>
                      <a:srgbClr val="FFFFFF"/>
                    </a:solidFill>
                  </a:tcPr>
                </a:tc>
                <a:tc>
                  <a:txBody>
                    <a:bodyPr/>
                    <a:lstStyle/>
                    <a:p>
                      <a:pPr algn="ctr" fontAlgn="ctr"/>
                      <a:r>
                        <a:rPr lang="es-EC" sz="14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26985">
                <a:tc vMerge="1">
                  <a:txBody>
                    <a:bodyPr/>
                    <a:lstStyle/>
                    <a:p>
                      <a:endParaRPr lang="es-EC"/>
                    </a:p>
                  </a:txBody>
                  <a:tcPr/>
                </a:tc>
                <a:tc vMerge="1">
                  <a:txBody>
                    <a:bodyPr/>
                    <a:lstStyle/>
                    <a:p>
                      <a:endParaRPr lang="es-EC"/>
                    </a:p>
                  </a:txBody>
                  <a:tcPr/>
                </a:tc>
                <a:tc>
                  <a:txBody>
                    <a:bodyPr/>
                    <a:lstStyle/>
                    <a:p>
                      <a:pPr algn="ctr" fontAlgn="ctr"/>
                      <a:r>
                        <a:rPr lang="es-EC" sz="1400" b="1" i="0" u="none" strike="noStrike">
                          <a:solidFill>
                            <a:srgbClr val="000000"/>
                          </a:solidFill>
                          <a:effectLst/>
                          <a:latin typeface="Arial" panose="020B0604020202020204" pitchFamily="34" charset="0"/>
                        </a:rPr>
                        <a:t>D</a:t>
                      </a:r>
                    </a:p>
                  </a:txBody>
                  <a:tcPr marL="9525" marR="9525" marT="9525" marB="0" anchor="ctr">
                    <a:lnL>
                      <a:noFill/>
                    </a:lnL>
                    <a:lnR>
                      <a:noFill/>
                    </a:lnR>
                    <a:lnT>
                      <a:noFill/>
                    </a:lnT>
                    <a:lnB>
                      <a:noFill/>
                    </a:lnB>
                    <a:solidFill>
                      <a:srgbClr val="FFFFFF"/>
                    </a:solidFill>
                  </a:tcPr>
                </a:tc>
                <a:tc>
                  <a:txBody>
                    <a:bodyPr/>
                    <a:lstStyle/>
                    <a:p>
                      <a:pPr algn="ctr" fontAlgn="ctr"/>
                      <a:r>
                        <a:rPr lang="es-EC" sz="1400" b="0" i="0" u="none" strike="noStrike" dirty="0">
                          <a:solidFill>
                            <a:srgbClr val="000000"/>
                          </a:solidFill>
                          <a:effectLst/>
                          <a:latin typeface="Arial" panose="020B0604020202020204" pitchFamily="34" charset="0"/>
                        </a:rPr>
                        <a:t>11</a:t>
                      </a:r>
                    </a:p>
                  </a:txBody>
                  <a:tcPr marL="9525" marR="9525" marT="9525" marB="0" anchor="ctr">
                    <a:lnL>
                      <a:noFill/>
                    </a:lnL>
                    <a:lnR>
                      <a:noFill/>
                    </a:lnR>
                    <a:lnT>
                      <a:noFill/>
                    </a:lnT>
                    <a:lnB>
                      <a:noFill/>
                    </a:lnB>
                    <a:solidFill>
                      <a:srgbClr val="FFFFFF"/>
                    </a:solidFill>
                  </a:tcPr>
                </a:tc>
                <a:tc>
                  <a:txBody>
                    <a:bodyPr/>
                    <a:lstStyle/>
                    <a:p>
                      <a:pPr algn="ctr" fontAlgn="ctr"/>
                      <a:r>
                        <a:rPr lang="es-EC" sz="1400" b="0" i="0" u="none" strike="noStrike" dirty="0">
                          <a:solidFill>
                            <a:srgbClr val="000000"/>
                          </a:solidFill>
                          <a:effectLst/>
                          <a:latin typeface="Arial" panose="020B0604020202020204" pitchFamily="34" charset="0"/>
                        </a:rPr>
                        <a:t>31</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26985">
                <a:tc vMerge="1">
                  <a:txBody>
                    <a:bodyPr/>
                    <a:lstStyle/>
                    <a:p>
                      <a:endParaRPr lang="es-EC"/>
                    </a:p>
                  </a:txBody>
                  <a:tcPr/>
                </a:tc>
                <a:tc vMerge="1">
                  <a:txBody>
                    <a:bodyPr/>
                    <a:lstStyle/>
                    <a:p>
                      <a:endParaRPr lang="es-EC"/>
                    </a:p>
                  </a:txBody>
                  <a:tcPr/>
                </a:tc>
                <a:tc>
                  <a:txBody>
                    <a:bodyPr/>
                    <a:lstStyle/>
                    <a:p>
                      <a:pPr algn="ctr" fontAlgn="ctr"/>
                      <a:r>
                        <a:rPr lang="es-EC" sz="1400" b="1" i="0" u="none" strike="noStrike">
                          <a:solidFill>
                            <a:srgbClr val="000000"/>
                          </a:solidFill>
                          <a:effectLst/>
                          <a:latin typeface="Arial" panose="020B0604020202020204" pitchFamily="34" charset="0"/>
                        </a:rPr>
                        <a:t>AM</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400" b="0" i="0" u="none" strike="noStrike" dirty="0">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pic>
        <p:nvPicPr>
          <p:cNvPr id="35" name="Imagen 34">
            <a:hlinkClick r:id="rId13" action="ppaction://hlinksldjump"/>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899934" y="5475739"/>
            <a:ext cx="772028" cy="772028"/>
          </a:xfrm>
          <a:prstGeom prst="rect">
            <a:avLst/>
          </a:prstGeom>
        </p:spPr>
      </p:pic>
    </p:spTree>
    <p:extLst>
      <p:ext uri="{BB962C8B-B14F-4D97-AF65-F5344CB8AC3E}">
        <p14:creationId xmlns:p14="http://schemas.microsoft.com/office/powerpoint/2010/main" val="180757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94506" y="2771680"/>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8537" y="2723935"/>
            <a:ext cx="735715" cy="735715"/>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6"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3"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7"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8"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6"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
        <p:nvSpPr>
          <p:cNvPr id="32" name="Rectángulo redondeado 31"/>
          <p:cNvSpPr/>
          <p:nvPr/>
        </p:nvSpPr>
        <p:spPr>
          <a:xfrm>
            <a:off x="1309387" y="1359420"/>
            <a:ext cx="9872964" cy="5086471"/>
          </a:xfrm>
          <a:prstGeom prst="roundRect">
            <a:avLst/>
          </a:prstGeom>
          <a:gradFill flip="none" rotWithShape="1">
            <a:gsLst>
              <a:gs pos="0">
                <a:schemeClr val="accent3">
                  <a:lumMod val="0"/>
                  <a:lumOff val="100000"/>
                  <a:alpha val="84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33" name="Imagen 32">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14411" y="1405313"/>
            <a:ext cx="657552" cy="657552"/>
          </a:xfrm>
          <a:prstGeom prst="rect">
            <a:avLst/>
          </a:prstGeom>
        </p:spPr>
      </p:pic>
      <p:graphicFrame>
        <p:nvGraphicFramePr>
          <p:cNvPr id="34" name="Tabla 33"/>
          <p:cNvGraphicFramePr>
            <a:graphicFrameLocks noGrp="1"/>
          </p:cNvGraphicFramePr>
          <p:nvPr>
            <p:extLst>
              <p:ext uri="{D42A27DB-BD31-4B8C-83A1-F6EECF244321}">
                <p14:modId xmlns:p14="http://schemas.microsoft.com/office/powerpoint/2010/main" val="2591564457"/>
              </p:ext>
            </p:extLst>
          </p:nvPr>
        </p:nvGraphicFramePr>
        <p:xfrm>
          <a:off x="2190749" y="1412196"/>
          <a:ext cx="7389754" cy="4898913"/>
        </p:xfrm>
        <a:graphic>
          <a:graphicData uri="http://schemas.openxmlformats.org/drawingml/2006/table">
            <a:tbl>
              <a:tblPr/>
              <a:tblGrid>
                <a:gridCol w="1515741"/>
                <a:gridCol w="920125"/>
                <a:gridCol w="821540"/>
                <a:gridCol w="870832"/>
                <a:gridCol w="874941"/>
                <a:gridCol w="805110"/>
                <a:gridCol w="805110"/>
                <a:gridCol w="776355"/>
              </a:tblGrid>
              <a:tr h="335232">
                <a:tc gridSpan="8">
                  <a:txBody>
                    <a:bodyPr/>
                    <a:lstStyle/>
                    <a:p>
                      <a:pPr algn="ctr" fontAlgn="ctr"/>
                      <a:r>
                        <a:rPr lang="es-EC" sz="1100" b="0" i="0" u="none" strike="noStrike" dirty="0">
                          <a:solidFill>
                            <a:srgbClr val="000000"/>
                          </a:solidFill>
                          <a:effectLst/>
                          <a:latin typeface="Arial" panose="020B0604020202020204" pitchFamily="34" charset="0"/>
                        </a:rPr>
                        <a:t>Tabla N° 5 Prevalencia de molestias músculo esquelética</a:t>
                      </a:r>
                      <a:br>
                        <a:rPr lang="es-EC" sz="1100" b="0" i="0" u="none" strike="noStrike" dirty="0">
                          <a:solidFill>
                            <a:srgbClr val="000000"/>
                          </a:solidFill>
                          <a:effectLst/>
                          <a:latin typeface="Arial" panose="020B0604020202020204" pitchFamily="34" charset="0"/>
                        </a:rPr>
                      </a:br>
                      <a:endParaRPr lang="es-EC"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90684">
                <a:tc>
                  <a:txBody>
                    <a:bodyPr/>
                    <a:lstStyle/>
                    <a:p>
                      <a:pPr algn="l" fontAlgn="ctr"/>
                      <a:r>
                        <a:rPr lang="es-EC" sz="8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C" sz="11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s-EC" sz="1100" b="0" i="0" u="none" strike="noStrike" dirty="0">
                          <a:solidFill>
                            <a:srgbClr val="000000"/>
                          </a:solidFill>
                          <a:effectLst/>
                          <a:latin typeface="Arial" panose="020B0604020202020204" pitchFamily="34" charset="0"/>
                        </a:rPr>
                        <a:t>CUELLO</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gridSpan="2">
                  <a:txBody>
                    <a:bodyPr/>
                    <a:lstStyle/>
                    <a:p>
                      <a:pPr algn="ctr" fontAlgn="ctr"/>
                      <a:r>
                        <a:rPr lang="es-EC" sz="1100" b="0" i="0" u="none" strike="noStrike">
                          <a:solidFill>
                            <a:srgbClr val="000000"/>
                          </a:solidFill>
                          <a:effectLst/>
                          <a:latin typeface="Arial" panose="020B0604020202020204" pitchFamily="34" charset="0"/>
                        </a:rPr>
                        <a:t>DORSAL O LUMBAR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gridSpan="2">
                  <a:txBody>
                    <a:bodyPr/>
                    <a:lstStyle/>
                    <a:p>
                      <a:pPr algn="ctr" fontAlgn="ctr"/>
                      <a:r>
                        <a:rPr lang="es-EC" sz="1100" b="0" i="0" u="none" strike="noStrike">
                          <a:solidFill>
                            <a:srgbClr val="000000"/>
                          </a:solidFill>
                          <a:effectLst/>
                          <a:latin typeface="Arial" panose="020B0604020202020204" pitchFamily="34" charset="0"/>
                        </a:rPr>
                        <a:t>MUÑECA O MANO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r>
              <a:tr h="264657">
                <a:tc>
                  <a:txBody>
                    <a:bodyPr/>
                    <a:lstStyle/>
                    <a:p>
                      <a:pPr algn="l" fontAlgn="ctr"/>
                      <a:r>
                        <a:rPr lang="es-EC" sz="8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C" sz="11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Frecuencia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Porcentaje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Frecuencia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Porcentaje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Frecuencia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Porcentaje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8081">
                <a:tc rowSpan="4">
                  <a:txBody>
                    <a:bodyPr/>
                    <a:lstStyle/>
                    <a:p>
                      <a:pPr algn="r" fontAlgn="ctr"/>
                      <a:r>
                        <a:rPr lang="es-MX" sz="1100" b="0" i="0" u="none" strike="noStrike" dirty="0">
                          <a:solidFill>
                            <a:srgbClr val="000000"/>
                          </a:solidFill>
                          <a:effectLst/>
                          <a:latin typeface="Arial" panose="020B0604020202020204" pitchFamily="34" charset="0"/>
                        </a:rPr>
                        <a:t> ¿Cuánto tiempo ha tenido molestias en los últimos 12 meses?</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s-EC" sz="1100" b="0" i="0" u="none" strike="noStrike">
                          <a:solidFill>
                            <a:srgbClr val="000000"/>
                          </a:solidFill>
                          <a:effectLst/>
                          <a:latin typeface="Arial" panose="020B0604020202020204" pitchFamily="34" charset="0"/>
                        </a:rPr>
                        <a:t>1 - 7 días</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23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66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31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340273">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8 - 30 días</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6</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17</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40273">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&gt; 30 días no seguidos</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52054">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siempre</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264657">
                <a:tc rowSpan="5">
                  <a:txBody>
                    <a:bodyPr/>
                    <a:lstStyle/>
                    <a:p>
                      <a:pPr algn="r" fontAlgn="ctr"/>
                      <a:r>
                        <a:rPr lang="es-EC" sz="1100" b="0" i="0" u="none" strike="noStrike" dirty="0">
                          <a:solidFill>
                            <a:srgbClr val="000000"/>
                          </a:solidFill>
                          <a:effectLst/>
                          <a:latin typeface="Arial" panose="020B0604020202020204" pitchFamily="34" charset="0"/>
                        </a:rPr>
                        <a:t>¿Cuánto dura cada episodio?</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s-EC" sz="1100" b="0" i="0" u="none" strike="noStrike">
                          <a:solidFill>
                            <a:srgbClr val="000000"/>
                          </a:solidFill>
                          <a:effectLst/>
                          <a:latin typeface="Arial" panose="020B0604020202020204" pitchFamily="34" charset="0"/>
                        </a:rPr>
                        <a:t>&lt; 1 hora</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264657">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1 - 24 horas</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6</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17</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14</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40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6</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17</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64657">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1 - 7 días</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5</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14</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15</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43</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5</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14</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77259">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1 - 4 semanas</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64657">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&gt; 1 mes</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352875">
                <a:tc rowSpan="4">
                  <a:txBody>
                    <a:bodyPr/>
                    <a:lstStyle/>
                    <a:p>
                      <a:pPr algn="r" fontAlgn="ctr"/>
                      <a:r>
                        <a:rPr lang="es-MX" sz="1100" b="0" i="0" u="none" strike="noStrike" dirty="0">
                          <a:solidFill>
                            <a:srgbClr val="000000"/>
                          </a:solidFill>
                          <a:effectLst/>
                          <a:latin typeface="Arial" panose="020B0604020202020204" pitchFamily="34" charset="0"/>
                        </a:rPr>
                        <a:t>¿Cuánto tiempo estas molestias le han impedido hacer su trabajo en los últimos 12 meses?</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s-EC" sz="1100" b="0" i="0" u="none" strike="noStrike">
                          <a:solidFill>
                            <a:srgbClr val="000000"/>
                          </a:solidFill>
                          <a:effectLst/>
                          <a:latin typeface="Arial" panose="020B0604020202020204" pitchFamily="34" charset="0"/>
                        </a:rPr>
                        <a:t>0 días</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31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264657">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1 - 7 días</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78081">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1 - 4 semanas</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52054">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&gt; 1 mes</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pic>
        <p:nvPicPr>
          <p:cNvPr id="35" name="Imagen 34">
            <a:hlinkClick r:id="rId13" action="ppaction://hlinksldjump"/>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899935" y="5674519"/>
            <a:ext cx="708730" cy="708730"/>
          </a:xfrm>
          <a:prstGeom prst="rect">
            <a:avLst/>
          </a:prstGeom>
        </p:spPr>
      </p:pic>
    </p:spTree>
    <p:extLst>
      <p:ext uri="{BB962C8B-B14F-4D97-AF65-F5344CB8AC3E}">
        <p14:creationId xmlns:p14="http://schemas.microsoft.com/office/powerpoint/2010/main" val="36241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571999" y="1828799"/>
            <a:ext cx="3135086" cy="3091544"/>
            <a:chOff x="4571999" y="1828799"/>
            <a:chExt cx="3135086" cy="3091544"/>
          </a:xfrm>
        </p:grpSpPr>
        <p:sp>
          <p:nvSpPr>
            <p:cNvPr id="4" name="Anillo 3"/>
            <p:cNvSpPr/>
            <p:nvPr/>
          </p:nvSpPr>
          <p:spPr>
            <a:xfrm>
              <a:off x="4572000" y="1828799"/>
              <a:ext cx="3135085" cy="3091544"/>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
          <p:nvSpPr>
            <p:cNvPr id="6" name="Anillo 5"/>
            <p:cNvSpPr/>
            <p:nvPr/>
          </p:nvSpPr>
          <p:spPr>
            <a:xfrm>
              <a:off x="4571999" y="1828799"/>
              <a:ext cx="3135085" cy="3091544"/>
            </a:xfrm>
            <a:prstGeom prst="donut">
              <a:avLst/>
            </a:prstGeom>
            <a:gradFill flip="none" rotWithShape="1">
              <a:gsLst>
                <a:gs pos="55000">
                  <a:srgbClr val="92D050"/>
                </a:gs>
                <a:gs pos="39000">
                  <a:srgbClr val="FFFF00"/>
                </a:gs>
                <a:gs pos="9000">
                  <a:srgbClr val="FF0000"/>
                </a:gs>
                <a:gs pos="26000">
                  <a:srgbClr val="FFC000"/>
                </a:gs>
                <a:gs pos="73000">
                  <a:srgbClr val="00B0F0"/>
                </a:gs>
                <a:gs pos="87000">
                  <a:srgbClr val="7030A0"/>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grpSp>
      <p:sp>
        <p:nvSpPr>
          <p:cNvPr id="5" name="Elipse 4"/>
          <p:cNvSpPr/>
          <p:nvPr/>
        </p:nvSpPr>
        <p:spPr>
          <a:xfrm>
            <a:off x="4767941" y="2057399"/>
            <a:ext cx="2743200" cy="26343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9745" y="2947909"/>
            <a:ext cx="2220313" cy="666094"/>
          </a:xfrm>
          <a:prstGeom prst="rect">
            <a:avLst/>
          </a:prstGeom>
        </p:spPr>
      </p:pic>
      <p:sp>
        <p:nvSpPr>
          <p:cNvPr id="22" name="Elipse 21"/>
          <p:cNvSpPr/>
          <p:nvPr/>
        </p:nvSpPr>
        <p:spPr>
          <a:xfrm>
            <a:off x="5737356" y="5584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3" name="Elipse 22"/>
          <p:cNvSpPr/>
          <p:nvPr/>
        </p:nvSpPr>
        <p:spPr>
          <a:xfrm>
            <a:off x="5795411" y="60775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4" name="Elipse 23"/>
          <p:cNvSpPr/>
          <p:nvPr/>
        </p:nvSpPr>
        <p:spPr>
          <a:xfrm>
            <a:off x="8123389" y="269960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8" name="Elipse 27"/>
          <p:cNvSpPr/>
          <p:nvPr/>
        </p:nvSpPr>
        <p:spPr>
          <a:xfrm>
            <a:off x="5796702" y="5531492"/>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Elipse 29"/>
          <p:cNvSpPr/>
          <p:nvPr/>
        </p:nvSpPr>
        <p:spPr>
          <a:xfrm>
            <a:off x="3358260" y="3717521"/>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1" name="Elipse 40"/>
          <p:cNvSpPr/>
          <p:nvPr/>
        </p:nvSpPr>
        <p:spPr>
          <a:xfrm>
            <a:off x="3420912" y="3778712"/>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3" name="Conector angular 42"/>
          <p:cNvCxnSpPr>
            <a:endCxn id="30" idx="2"/>
          </p:cNvCxnSpPr>
          <p:nvPr/>
        </p:nvCxnSpPr>
        <p:spPr>
          <a:xfrm>
            <a:off x="1309386" y="377871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44" name="Imagen 43">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98613" y="3684697"/>
            <a:ext cx="866705" cy="911133"/>
          </a:xfrm>
          <a:prstGeom prst="rect">
            <a:avLst/>
          </a:prstGeom>
        </p:spPr>
      </p:pic>
      <p:sp>
        <p:nvSpPr>
          <p:cNvPr id="46" name="Elipse 45"/>
          <p:cNvSpPr/>
          <p:nvPr/>
        </p:nvSpPr>
        <p:spPr>
          <a:xfrm>
            <a:off x="8194506" y="2771680"/>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Elipse 47"/>
          <p:cNvSpPr/>
          <p:nvPr/>
        </p:nvSpPr>
        <p:spPr>
          <a:xfrm>
            <a:off x="5859354" y="5582291"/>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47" name="Imagen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8537" y="2723935"/>
            <a:ext cx="735715" cy="735715"/>
          </a:xfrm>
          <a:prstGeom prst="rect">
            <a:avLst/>
          </a:prstGeom>
        </p:spPr>
      </p:pic>
      <p:cxnSp>
        <p:nvCxnSpPr>
          <p:cNvPr id="49" name="Conector angular 48"/>
          <p:cNvCxnSpPr/>
          <p:nvPr/>
        </p:nvCxnSpPr>
        <p:spPr>
          <a:xfrm>
            <a:off x="3730570" y="5592682"/>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0" name="Conector angular 49"/>
          <p:cNvCxnSpPr/>
          <p:nvPr/>
        </p:nvCxnSpPr>
        <p:spPr>
          <a:xfrm flipV="1">
            <a:off x="9041654" y="2813821"/>
            <a:ext cx="1945515" cy="39600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2" name="Conector angular 51"/>
          <p:cNvCxnSpPr/>
          <p:nvPr/>
        </p:nvCxnSpPr>
        <p:spPr>
          <a:xfrm flipV="1">
            <a:off x="6631475" y="607751"/>
            <a:ext cx="1957278" cy="39054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55" name="CuadroTexto 54">
            <a:hlinkClick r:id="rId6" action="ppaction://hlinksldjump"/>
          </p:cNvPr>
          <p:cNvSpPr txBox="1"/>
          <p:nvPr/>
        </p:nvSpPr>
        <p:spPr>
          <a:xfrm>
            <a:off x="642276" y="1939862"/>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INTRODUCCIÓN</a:t>
            </a:r>
            <a:endParaRPr lang="es-EC" sz="1600" b="1" dirty="0">
              <a:solidFill>
                <a:schemeClr val="bg1"/>
              </a:solidFill>
              <a:latin typeface="Arial" panose="020B0604020202020204" pitchFamily="34" charset="0"/>
              <a:cs typeface="Arial" panose="020B0604020202020204" pitchFamily="34" charset="0"/>
            </a:endParaRPr>
          </a:p>
        </p:txBody>
      </p:sp>
      <p:sp>
        <p:nvSpPr>
          <p:cNvPr id="57" name="CuadroTexto 56">
            <a:hlinkClick r:id="rId3" action="ppaction://hlinksldjump"/>
          </p:cNvPr>
          <p:cNvSpPr txBox="1"/>
          <p:nvPr/>
        </p:nvSpPr>
        <p:spPr>
          <a:xfrm>
            <a:off x="1171554" y="381390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METODOS</a:t>
            </a:r>
            <a:endParaRPr lang="es-EC" sz="1600" b="1" dirty="0">
              <a:solidFill>
                <a:schemeClr val="bg1"/>
              </a:solidFill>
              <a:latin typeface="Arial" panose="020B0604020202020204" pitchFamily="34" charset="0"/>
              <a:cs typeface="Arial" panose="020B0604020202020204" pitchFamily="34" charset="0"/>
            </a:endParaRPr>
          </a:p>
        </p:txBody>
      </p:sp>
      <p:sp>
        <p:nvSpPr>
          <p:cNvPr id="58" name="CuadroTexto 57">
            <a:hlinkClick r:id="rId7" action="ppaction://hlinksldjump"/>
          </p:cNvPr>
          <p:cNvSpPr txBox="1"/>
          <p:nvPr/>
        </p:nvSpPr>
        <p:spPr>
          <a:xfrm>
            <a:off x="3218911" y="5625211"/>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RESULTADOS</a:t>
            </a:r>
            <a:endParaRPr lang="es-EC" sz="1600" b="1" dirty="0">
              <a:solidFill>
                <a:schemeClr val="bg1"/>
              </a:solidFill>
              <a:latin typeface="Arial" panose="020B0604020202020204" pitchFamily="34" charset="0"/>
              <a:cs typeface="Arial" panose="020B0604020202020204" pitchFamily="34" charset="0"/>
            </a:endParaRPr>
          </a:p>
        </p:txBody>
      </p:sp>
      <p:sp>
        <p:nvSpPr>
          <p:cNvPr id="59" name="CuadroTexto 58"/>
          <p:cNvSpPr txBox="1"/>
          <p:nvPr/>
        </p:nvSpPr>
        <p:spPr>
          <a:xfrm>
            <a:off x="10024264" y="2887806"/>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DISCUSIÓN</a:t>
            </a:r>
            <a:endParaRPr lang="es-EC" sz="1600" b="1" dirty="0">
              <a:solidFill>
                <a:schemeClr val="bg1"/>
              </a:solidFill>
              <a:latin typeface="Arial" panose="020B0604020202020204" pitchFamily="34" charset="0"/>
              <a:cs typeface="Arial" panose="020B0604020202020204" pitchFamily="34" charset="0"/>
            </a:endParaRPr>
          </a:p>
        </p:txBody>
      </p:sp>
      <p:sp>
        <p:nvSpPr>
          <p:cNvPr id="64" name="Elipse 63"/>
          <p:cNvSpPr/>
          <p:nvPr/>
        </p:nvSpPr>
        <p:spPr>
          <a:xfrm>
            <a:off x="3448009" y="1849944"/>
            <a:ext cx="930729" cy="914399"/>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5" name="Elipse 64"/>
          <p:cNvSpPr/>
          <p:nvPr/>
        </p:nvSpPr>
        <p:spPr>
          <a:xfrm>
            <a:off x="3510661" y="1911135"/>
            <a:ext cx="805424" cy="8128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6" name="Imagen 65">
            <a:hlinkClick r:id="rId8"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95760" y="733715"/>
            <a:ext cx="584200" cy="584200"/>
          </a:xfrm>
          <a:prstGeom prst="rect">
            <a:avLst/>
          </a:prstGeom>
        </p:spPr>
      </p:pic>
      <p:cxnSp>
        <p:nvCxnSpPr>
          <p:cNvPr id="67" name="Conector angular 66"/>
          <p:cNvCxnSpPr>
            <a:endCxn id="64" idx="2"/>
          </p:cNvCxnSpPr>
          <p:nvPr/>
        </p:nvCxnSpPr>
        <p:spPr>
          <a:xfrm>
            <a:off x="1399135" y="1911135"/>
            <a:ext cx="2048874" cy="39600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68" name="CuadroTexto 67">
            <a:hlinkClick r:id="rId8" action="ppaction://hlinksldjump"/>
          </p:cNvPr>
          <p:cNvSpPr txBox="1"/>
          <p:nvPr/>
        </p:nvSpPr>
        <p:spPr>
          <a:xfrm>
            <a:off x="7614764" y="633748"/>
            <a:ext cx="2009257" cy="338554"/>
          </a:xfrm>
          <a:prstGeom prst="rect">
            <a:avLst/>
          </a:prstGeom>
          <a:noFill/>
        </p:spPr>
        <p:txBody>
          <a:bodyPr wrap="square" rtlCol="0">
            <a:spAutoFit/>
          </a:bodyPr>
          <a:lstStyle/>
          <a:p>
            <a:r>
              <a:rPr lang="es-EC" sz="1600" b="1" dirty="0" smtClean="0">
                <a:solidFill>
                  <a:schemeClr val="bg1"/>
                </a:solidFill>
                <a:latin typeface="Arial" panose="020B0604020202020204" pitchFamily="34" charset="0"/>
                <a:cs typeface="Arial" panose="020B0604020202020204" pitchFamily="34" charset="0"/>
              </a:rPr>
              <a:t>TEMA</a:t>
            </a:r>
            <a:endParaRPr lang="es-EC" sz="1600" b="1" dirty="0">
              <a:solidFill>
                <a:schemeClr val="bg1"/>
              </a:solidFill>
              <a:latin typeface="Arial" panose="020B0604020202020204" pitchFamily="34" charset="0"/>
              <a:cs typeface="Arial" panose="020B0604020202020204" pitchFamily="34" charset="0"/>
            </a:endParaRPr>
          </a:p>
        </p:txBody>
      </p:sp>
      <p:pic>
        <p:nvPicPr>
          <p:cNvPr id="39" name="Imagen 38">
            <a:hlinkClick r:id="rId6" action="ppaction://hlinksldjump"/>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94923" y="1973152"/>
            <a:ext cx="680864" cy="680864"/>
          </a:xfrm>
          <a:prstGeom prst="rect">
            <a:avLst/>
          </a:prstGeom>
        </p:spPr>
      </p:pic>
      <p:pic>
        <p:nvPicPr>
          <p:cNvPr id="45" name="Imagen 44">
            <a:hlinkClick r:id="rId7"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95760" y="5611221"/>
            <a:ext cx="729013" cy="729013"/>
          </a:xfrm>
          <a:prstGeom prst="rect">
            <a:avLst/>
          </a:prstGeom>
        </p:spPr>
      </p:pic>
      <p:sp>
        <p:nvSpPr>
          <p:cNvPr id="32" name="Rectángulo redondeado 31"/>
          <p:cNvSpPr/>
          <p:nvPr/>
        </p:nvSpPr>
        <p:spPr>
          <a:xfrm>
            <a:off x="1309387" y="1359420"/>
            <a:ext cx="9872964" cy="5086471"/>
          </a:xfrm>
          <a:prstGeom prst="roundRect">
            <a:avLst/>
          </a:prstGeom>
          <a:gradFill flip="none" rotWithShape="1">
            <a:gsLst>
              <a:gs pos="0">
                <a:schemeClr val="accent3">
                  <a:lumMod val="0"/>
                  <a:lumOff val="100000"/>
                  <a:alpha val="84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33" name="Imagen 32">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14411" y="1405313"/>
            <a:ext cx="657552" cy="657552"/>
          </a:xfrm>
          <a:prstGeom prst="rect">
            <a:avLst/>
          </a:prstGeom>
        </p:spPr>
      </p:pic>
      <p:graphicFrame>
        <p:nvGraphicFramePr>
          <p:cNvPr id="3" name="Tabla 2"/>
          <p:cNvGraphicFramePr>
            <a:graphicFrameLocks noGrp="1"/>
          </p:cNvGraphicFramePr>
          <p:nvPr>
            <p:extLst>
              <p:ext uri="{D42A27DB-BD31-4B8C-83A1-F6EECF244321}">
                <p14:modId xmlns:p14="http://schemas.microsoft.com/office/powerpoint/2010/main" val="32219299"/>
              </p:ext>
            </p:extLst>
          </p:nvPr>
        </p:nvGraphicFramePr>
        <p:xfrm>
          <a:off x="2038350" y="1458650"/>
          <a:ext cx="7790731" cy="4915445"/>
        </p:xfrm>
        <a:graphic>
          <a:graphicData uri="http://schemas.openxmlformats.org/drawingml/2006/table">
            <a:tbl>
              <a:tblPr/>
              <a:tblGrid>
                <a:gridCol w="1573497"/>
                <a:gridCol w="1074584"/>
                <a:gridCol w="852844"/>
                <a:gridCol w="904015"/>
                <a:gridCol w="908278"/>
                <a:gridCol w="835788"/>
                <a:gridCol w="835788"/>
                <a:gridCol w="805937"/>
              </a:tblGrid>
              <a:tr h="310944">
                <a:tc gridSpan="8">
                  <a:txBody>
                    <a:bodyPr/>
                    <a:lstStyle/>
                    <a:p>
                      <a:pPr algn="ctr" fontAlgn="ctr"/>
                      <a:r>
                        <a:rPr lang="es-EC" sz="1100" b="0" i="0" u="none" strike="noStrike" dirty="0">
                          <a:solidFill>
                            <a:srgbClr val="000000"/>
                          </a:solidFill>
                          <a:effectLst/>
                          <a:latin typeface="Arial" panose="020B0604020202020204" pitchFamily="34" charset="0"/>
                        </a:rPr>
                        <a:t>Tabla N° 5 Prevalencia de molestias músculo esquelética</a:t>
                      </a:r>
                      <a:br>
                        <a:rPr lang="es-EC" sz="1100" b="0" i="0" u="none" strike="noStrike" dirty="0">
                          <a:solidFill>
                            <a:srgbClr val="000000"/>
                          </a:solidFill>
                          <a:effectLst/>
                          <a:latin typeface="Arial" panose="020B0604020202020204" pitchFamily="34" charset="0"/>
                        </a:rPr>
                      </a:br>
                      <a:endParaRPr lang="es-EC" sz="11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62378">
                <a:tc>
                  <a:txBody>
                    <a:bodyPr/>
                    <a:lstStyle/>
                    <a:p>
                      <a:pPr algn="l" fontAlgn="ctr"/>
                      <a:r>
                        <a:rPr lang="es-EC" sz="8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C" sz="1100" b="0" i="0" u="none" strike="noStrike" dirty="0">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s-EC" sz="1100" b="0" i="0" u="none" strike="noStrike" dirty="0">
                          <a:solidFill>
                            <a:srgbClr val="000000"/>
                          </a:solidFill>
                          <a:effectLst/>
                          <a:latin typeface="Arial" panose="020B0604020202020204" pitchFamily="34" charset="0"/>
                        </a:rPr>
                        <a:t>CUELLO</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gridSpan="2">
                  <a:txBody>
                    <a:bodyPr/>
                    <a:lstStyle/>
                    <a:p>
                      <a:pPr algn="ctr" fontAlgn="ctr"/>
                      <a:r>
                        <a:rPr lang="es-EC" sz="1100" b="0" i="0" u="none" strike="noStrike">
                          <a:solidFill>
                            <a:srgbClr val="000000"/>
                          </a:solidFill>
                          <a:effectLst/>
                          <a:latin typeface="Arial" panose="020B0604020202020204" pitchFamily="34" charset="0"/>
                        </a:rPr>
                        <a:t>DORSAL O LUMBAR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gridSpan="2">
                  <a:txBody>
                    <a:bodyPr/>
                    <a:lstStyle/>
                    <a:p>
                      <a:pPr algn="ctr" fontAlgn="ctr"/>
                      <a:r>
                        <a:rPr lang="es-EC" sz="1100" b="0" i="0" u="none" strike="noStrike">
                          <a:solidFill>
                            <a:srgbClr val="000000"/>
                          </a:solidFill>
                          <a:effectLst/>
                          <a:latin typeface="Arial" panose="020B0604020202020204" pitchFamily="34" charset="0"/>
                        </a:rPr>
                        <a:t>MUÑECA O MANO</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r>
              <a:tr h="245482">
                <a:tc>
                  <a:txBody>
                    <a:bodyPr/>
                    <a:lstStyle/>
                    <a:p>
                      <a:pPr algn="l" fontAlgn="ctr"/>
                      <a:r>
                        <a:rPr lang="es-EC" sz="800" b="0" i="0" u="none" strike="noStrike">
                          <a:solidFill>
                            <a:srgbClr val="000000"/>
                          </a:solidFill>
                          <a:effectLst/>
                          <a:latin typeface="Arial" panose="020B0604020202020204" pitchFamily="34" charset="0"/>
                        </a:rPr>
                        <a:t> </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C" sz="11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Frecuencia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Porcentaje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Frecuencia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Porcentaje</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Frecuencia</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Porcentaje</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14343">
                <a:tc rowSpan="2">
                  <a:txBody>
                    <a:bodyPr/>
                    <a:lstStyle/>
                    <a:p>
                      <a:pPr algn="r" fontAlgn="ctr"/>
                      <a:r>
                        <a:rPr lang="es-MX" sz="1200" b="0" i="0" u="none" strike="noStrike" dirty="0">
                          <a:solidFill>
                            <a:srgbClr val="000000"/>
                          </a:solidFill>
                          <a:effectLst/>
                          <a:latin typeface="Arial" panose="020B0604020202020204" pitchFamily="34" charset="0"/>
                        </a:rPr>
                        <a:t>¿Ha recibido tratamiento por estas molestias en los últimos 12 meses?</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s-EC" sz="1100" b="0" i="0" u="none" strike="noStrike">
                          <a:solidFill>
                            <a:srgbClr val="000000"/>
                          </a:solidFill>
                          <a:effectLst/>
                          <a:latin typeface="Arial" panose="020B0604020202020204" pitchFamily="34" charset="0"/>
                        </a:rPr>
                        <a:t>SI</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397447">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NO</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11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31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29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83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31</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432516">
                <a:tc rowSpan="2">
                  <a:txBody>
                    <a:bodyPr/>
                    <a:lstStyle/>
                    <a:p>
                      <a:pPr algn="r" fontAlgn="ctr"/>
                      <a:r>
                        <a:rPr lang="es-MX" sz="1200" b="0" i="0" u="none" strike="noStrike" dirty="0">
                          <a:solidFill>
                            <a:srgbClr val="000000"/>
                          </a:solidFill>
                          <a:effectLst/>
                          <a:latin typeface="Arial" panose="020B0604020202020204" pitchFamily="34" charset="0"/>
                        </a:rPr>
                        <a:t>¿Ha tenido molestias en los últimos 7 días?</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s-EC" sz="1100" b="0" i="0" u="none" strike="noStrike">
                          <a:solidFill>
                            <a:srgbClr val="000000"/>
                          </a:solidFill>
                          <a:effectLst/>
                          <a:latin typeface="Arial" panose="020B0604020202020204" pitchFamily="34" charset="0"/>
                        </a:rPr>
                        <a:t>SI</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31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29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31</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303930">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NO</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24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69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24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69</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350689">
                <a:tc rowSpan="5">
                  <a:txBody>
                    <a:bodyPr/>
                    <a:lstStyle/>
                    <a:p>
                      <a:pPr algn="ctr" fontAlgn="ctr"/>
                      <a:r>
                        <a:rPr lang="es-MX" sz="1200" b="0" i="0" u="none" strike="noStrike" dirty="0">
                          <a:solidFill>
                            <a:srgbClr val="000000"/>
                          </a:solidFill>
                          <a:effectLst/>
                          <a:latin typeface="Arial" panose="020B0604020202020204" pitchFamily="34" charset="0"/>
                        </a:rPr>
                        <a:t> Póngale nota a sus molestias entre o (sin molestias) y 5 (molestias muy fuertes)</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s-EC" sz="1100" b="0" i="0" u="none" strike="noStrike">
                          <a:solidFill>
                            <a:srgbClr val="000000"/>
                          </a:solidFill>
                          <a:effectLst/>
                          <a:latin typeface="Arial" panose="020B0604020202020204" pitchFamily="34" charset="0"/>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233792">
                <a:tc vMerge="1">
                  <a:txBody>
                    <a:bodyPr/>
                    <a:lstStyle/>
                    <a:p>
                      <a:endParaRPr lang="es-EC"/>
                    </a:p>
                  </a:txBody>
                  <a:tcPr/>
                </a:tc>
                <a:tc>
                  <a:txBody>
                    <a:bodyPr/>
                    <a:lstStyle/>
                    <a:p>
                      <a:pPr algn="r" fontAlgn="ctr"/>
                      <a:r>
                        <a:rPr lang="es-EC" sz="1100" b="0" i="0" u="none" strike="noStrike">
                          <a:solidFill>
                            <a:srgbClr val="000000"/>
                          </a:solidFill>
                          <a:effectLst/>
                          <a:latin typeface="Arial" panose="020B0604020202020204" pitchFamily="34" charset="0"/>
                        </a:rPr>
                        <a:t>2</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2</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6</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2</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33792">
                <a:tc vMerge="1">
                  <a:txBody>
                    <a:bodyPr/>
                    <a:lstStyle/>
                    <a:p>
                      <a:endParaRPr lang="es-EC"/>
                    </a:p>
                  </a:txBody>
                  <a:tcPr/>
                </a:tc>
                <a:tc>
                  <a:txBody>
                    <a:bodyPr/>
                    <a:lstStyle/>
                    <a:p>
                      <a:pPr algn="r" fontAlgn="ctr"/>
                      <a:r>
                        <a:rPr lang="es-EC" sz="1100" b="0" i="0" u="none" strike="noStrike">
                          <a:solidFill>
                            <a:srgbClr val="000000"/>
                          </a:solidFill>
                          <a:effectLst/>
                          <a:latin typeface="Arial" panose="020B0604020202020204" pitchFamily="34" charset="0"/>
                        </a:rPr>
                        <a:t>3</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8</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23</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8</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23</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2</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6</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33792">
                <a:tc vMerge="1">
                  <a:txBody>
                    <a:bodyPr/>
                    <a:lstStyle/>
                    <a:p>
                      <a:endParaRPr lang="es-EC"/>
                    </a:p>
                  </a:txBody>
                  <a:tcPr/>
                </a:tc>
                <a:tc>
                  <a:txBody>
                    <a:bodyPr/>
                    <a:lstStyle/>
                    <a:p>
                      <a:pPr algn="r" fontAlgn="ctr"/>
                      <a:r>
                        <a:rPr lang="es-EC" sz="1100" b="0" i="0" u="none" strike="noStrike">
                          <a:solidFill>
                            <a:srgbClr val="000000"/>
                          </a:solidFill>
                          <a:effectLst/>
                          <a:latin typeface="Arial" panose="020B0604020202020204" pitchFamily="34" charset="0"/>
                        </a:rPr>
                        <a:t>4</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19</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54</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8</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23</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233792">
                <a:tc vMerge="1">
                  <a:txBody>
                    <a:bodyPr/>
                    <a:lstStyle/>
                    <a:p>
                      <a:endParaRPr lang="es-EC"/>
                    </a:p>
                  </a:txBody>
                  <a:tcPr/>
                </a:tc>
                <a:tc>
                  <a:txBody>
                    <a:bodyPr/>
                    <a:lstStyle/>
                    <a:p>
                      <a:pPr algn="r" fontAlgn="ctr"/>
                      <a:r>
                        <a:rPr lang="es-EC" sz="1100" b="0" i="0" u="none" strike="noStrike">
                          <a:solidFill>
                            <a:srgbClr val="000000"/>
                          </a:solidFill>
                          <a:effectLst/>
                          <a:latin typeface="Arial" panose="020B0604020202020204" pitchFamily="34" charset="0"/>
                        </a:rPr>
                        <a:t>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r h="350689">
                <a:tc rowSpan="3">
                  <a:txBody>
                    <a:bodyPr/>
                    <a:lstStyle/>
                    <a:p>
                      <a:pPr algn="r" fontAlgn="ctr"/>
                      <a:r>
                        <a:rPr lang="es-MX" sz="1200" b="0" i="0" u="none" strike="noStrike" dirty="0">
                          <a:solidFill>
                            <a:srgbClr val="000000"/>
                          </a:solidFill>
                          <a:effectLst/>
                          <a:latin typeface="Arial" panose="020B0604020202020204" pitchFamily="34" charset="0"/>
                        </a:rPr>
                        <a:t>¿A qué atribuye estas molestias?</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C" sz="1100" b="0" i="0" u="none" strike="noStrike">
                          <a:solidFill>
                            <a:srgbClr val="000000"/>
                          </a:solidFill>
                          <a:effectLst/>
                          <a:latin typeface="Arial" panose="020B0604020202020204" pitchFamily="34" charset="0"/>
                        </a:rPr>
                        <a:t>Esfuerzo fisico</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17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40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17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r>
              <a:tr h="350689">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Manejo de pacientes</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5</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14</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15</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43</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5</a:t>
                      </a:r>
                    </a:p>
                  </a:txBody>
                  <a:tcPr marL="9525" marR="9525" marT="9525" marB="0" anchor="ctr">
                    <a:lnL>
                      <a:noFill/>
                    </a:lnL>
                    <a:lnR>
                      <a:noFill/>
                    </a:lnR>
                    <a:lnT>
                      <a:noFill/>
                    </a:lnT>
                    <a:lnB>
                      <a:noFill/>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14</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r>
              <a:tr h="327309">
                <a:tc vMerge="1">
                  <a:txBody>
                    <a:bodyPr/>
                    <a:lstStyle/>
                    <a:p>
                      <a:endParaRPr lang="es-EC"/>
                    </a:p>
                  </a:txBody>
                  <a:tcPr/>
                </a:tc>
                <a:tc>
                  <a:txBody>
                    <a:bodyPr/>
                    <a:lstStyle/>
                    <a:p>
                      <a:pPr algn="l" fontAlgn="ctr"/>
                      <a:r>
                        <a:rPr lang="es-EC" sz="1100" b="0" i="0" u="none" strike="noStrike">
                          <a:solidFill>
                            <a:srgbClr val="000000"/>
                          </a:solidFill>
                          <a:effectLst/>
                          <a:latin typeface="Arial" panose="020B0604020202020204" pitchFamily="34" charset="0"/>
                        </a:rPr>
                        <a:t>Mala Postura</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100" b="0" i="0" u="none" strike="noStrike" dirty="0">
                          <a:solidFill>
                            <a:srgbClr val="000000"/>
                          </a:solidFill>
                          <a:effectLst/>
                          <a:latin typeface="Arial" panose="020B0604020202020204" pitchFamily="34" charset="0"/>
                        </a:rPr>
                        <a:t>0</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pic>
        <p:nvPicPr>
          <p:cNvPr id="37" name="Imagen 36">
            <a:hlinkClick r:id="rId13" action="ppaction://hlinksldjump"/>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899935" y="5674519"/>
            <a:ext cx="708730" cy="708730"/>
          </a:xfrm>
          <a:prstGeom prst="rect">
            <a:avLst/>
          </a:prstGeom>
        </p:spPr>
      </p:pic>
    </p:spTree>
    <p:extLst>
      <p:ext uri="{BB962C8B-B14F-4D97-AF65-F5344CB8AC3E}">
        <p14:creationId xmlns:p14="http://schemas.microsoft.com/office/powerpoint/2010/main" val="333897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902</Words>
  <Application>Microsoft Office PowerPoint</Application>
  <PresentationFormat>Panorámica</PresentationFormat>
  <Paragraphs>355</Paragraphs>
  <Slides>13</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Tema de Office</vt:lpstr>
      <vt:lpstr>Hoja de cálculo de Microsoft Excel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Administrador</dc:creator>
  <cp:lastModifiedBy>Administrador</cp:lastModifiedBy>
  <cp:revision>37</cp:revision>
  <dcterms:created xsi:type="dcterms:W3CDTF">2021-02-22T02:46:05Z</dcterms:created>
  <dcterms:modified xsi:type="dcterms:W3CDTF">2021-02-22T07:36:12Z</dcterms:modified>
</cp:coreProperties>
</file>