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5" r:id="rId4"/>
    <p:sldId id="266" r:id="rId5"/>
    <p:sldId id="267" r:id="rId6"/>
    <p:sldId id="268" r:id="rId7"/>
    <p:sldId id="269" r:id="rId8"/>
    <p:sldId id="270" r:id="rId9"/>
    <p:sldId id="271" r:id="rId10"/>
    <p:sldId id="272" r:id="rId11"/>
    <p:sldId id="273" r:id="rId12"/>
    <p:sldId id="274" r:id="rId13"/>
    <p:sldId id="275" r:id="rId14"/>
  </p:sldIdLst>
  <p:sldSz cx="12192000" cy="6858000"/>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99"/>
    <a:srgbClr val="CC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1" d="100"/>
          <a:sy n="51" d="100"/>
        </p:scale>
        <p:origin x="78" y="5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dministrador\Documents\CHIO\ARTICULO\RECOGIDA%20DE%20DATOS.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60" b="1" i="0" u="none" strike="noStrike" kern="1200" baseline="0">
                <a:solidFill>
                  <a:schemeClr val="dk1">
                    <a:lumMod val="75000"/>
                    <a:lumOff val="25000"/>
                  </a:schemeClr>
                </a:solidFill>
                <a:latin typeface="+mn-lt"/>
                <a:ea typeface="+mn-ea"/>
                <a:cs typeface="+mn-cs"/>
              </a:defRPr>
            </a:pPr>
            <a:r>
              <a:rPr lang="es-EC"/>
              <a:t>DOLOR LUMBAR</a:t>
            </a:r>
          </a:p>
        </c:rich>
      </c:tx>
      <c:layout/>
      <c:overlay val="0"/>
      <c:spPr>
        <a:noFill/>
        <a:ln>
          <a:noFill/>
        </a:ln>
        <a:effectLst/>
      </c:spPr>
      <c:txPr>
        <a:bodyPr rot="0" spcFirstLastPara="1" vertOverflow="ellipsis" vert="horz" wrap="square" anchor="ctr" anchorCtr="1"/>
        <a:lstStyle/>
        <a:p>
          <a:pPr>
            <a:defRPr sz="2160" b="1" i="0" u="none" strike="noStrike" kern="1200" baseline="0">
              <a:solidFill>
                <a:schemeClr val="dk1">
                  <a:lumMod val="75000"/>
                  <a:lumOff val="25000"/>
                </a:schemeClr>
              </a:solidFill>
              <a:latin typeface="+mn-lt"/>
              <a:ea typeface="+mn-ea"/>
              <a:cs typeface="+mn-cs"/>
            </a:defRPr>
          </a:pPr>
          <a:endParaRPr lang="es-EC"/>
        </a:p>
      </c:txPr>
    </c:title>
    <c:autoTitleDeleted val="0"/>
    <c:plotArea>
      <c:layout/>
      <c:pieChart>
        <c:varyColors val="1"/>
        <c:ser>
          <c:idx val="0"/>
          <c:order val="0"/>
          <c:spPr>
            <a:solidFill>
              <a:schemeClr val="accent3"/>
            </a:solidFill>
          </c:spPr>
          <c:dPt>
            <c:idx val="0"/>
            <c:bubble3D val="0"/>
            <c:spPr>
              <a:solidFill>
                <a:schemeClr val="accent3"/>
              </a:solidFill>
              <a:ln>
                <a:noFill/>
              </a:ln>
              <a:effectLst>
                <a:outerShdw blurRad="254000" sx="102000" sy="102000" algn="ctr" rotWithShape="0">
                  <a:prstClr val="black">
                    <a:alpha val="20000"/>
                  </a:prstClr>
                </a:outerShdw>
              </a:effectLst>
            </c:spPr>
          </c:dPt>
          <c:dPt>
            <c:idx val="1"/>
            <c:bubble3D val="0"/>
            <c:spPr>
              <a:solidFill>
                <a:schemeClr val="accent2"/>
              </a:solidFill>
              <a:ln>
                <a:noFill/>
              </a:ln>
              <a:effectLst>
                <a:outerShdw blurRad="254000" sx="102000" sy="102000" algn="ctr" rotWithShape="0">
                  <a:prstClr val="black">
                    <a:alpha val="20000"/>
                  </a:prstClr>
                </a:outerShdw>
              </a:effectLst>
            </c:spPr>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anchor="ctr" anchorCtr="1"/>
              <a:lstStyle/>
              <a:p>
                <a:pPr>
                  <a:defRPr sz="1800" b="1" i="0" u="none" strike="noStrike" kern="1200" baseline="0">
                    <a:solidFill>
                      <a:schemeClr val="lt1"/>
                    </a:solidFill>
                    <a:latin typeface="+mn-lt"/>
                    <a:ea typeface="+mn-ea"/>
                    <a:cs typeface="+mn-cs"/>
                  </a:defRPr>
                </a:pPr>
                <a:endParaRPr lang="es-EC"/>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multiLvlStrRef>
              <c:f>Hoja2!$C$1:$D$2</c:f>
              <c:multiLvlStrCache>
                <c:ptCount val="2"/>
                <c:lvl>
                  <c:pt idx="0">
                    <c:v>SI</c:v>
                  </c:pt>
                  <c:pt idx="1">
                    <c:v>NO</c:v>
                  </c:pt>
                </c:lvl>
                <c:lvl>
                  <c:pt idx="0">
                    <c:v>DOLOR LUMBAR</c:v>
                  </c:pt>
                </c:lvl>
              </c:multiLvlStrCache>
            </c:multiLvlStrRef>
          </c:cat>
          <c:val>
            <c:numRef>
              <c:f>Hoja2!$C$3:$D$3</c:f>
              <c:numCache>
                <c:formatCode>General</c:formatCode>
                <c:ptCount val="2"/>
                <c:pt idx="0">
                  <c:v>83</c:v>
                </c:pt>
                <c:pt idx="1">
                  <c:v>17</c:v>
                </c:pt>
              </c:numCache>
            </c:numRef>
          </c:val>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ayout/>
      <c:overlay val="0"/>
      <c:spPr>
        <a:solidFill>
          <a:schemeClr val="lt1">
            <a:lumMod val="95000"/>
            <a:alpha val="39000"/>
          </a:schemeClr>
        </a:solidFill>
        <a:ln>
          <a:noFill/>
        </a:ln>
        <a:effectLst/>
      </c:spPr>
      <c:txPr>
        <a:bodyPr rot="0" spcFirstLastPara="1" vertOverflow="ellipsis" vert="horz" wrap="square" anchor="ctr" anchorCtr="1"/>
        <a:lstStyle/>
        <a:p>
          <a:pPr>
            <a:defRPr sz="1800" b="0" i="0" u="none" strike="noStrike" kern="1200" baseline="0">
              <a:solidFill>
                <a:schemeClr val="dk1">
                  <a:lumMod val="75000"/>
                  <a:lumOff val="25000"/>
                </a:schemeClr>
              </a:solidFill>
              <a:latin typeface="+mn-lt"/>
              <a:ea typeface="+mn-ea"/>
              <a:cs typeface="+mn-cs"/>
            </a:defRPr>
          </a:pPr>
          <a:endParaRPr lang="es-EC"/>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sz="1800"/>
      </a:pPr>
      <a:endParaRPr lang="es-EC"/>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3.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C"/>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C"/>
          </a:p>
        </p:txBody>
      </p:sp>
      <p:sp>
        <p:nvSpPr>
          <p:cNvPr id="4" name="Marcador de fecha 3"/>
          <p:cNvSpPr>
            <a:spLocks noGrp="1"/>
          </p:cNvSpPr>
          <p:nvPr>
            <p:ph type="dt" sz="half" idx="10"/>
          </p:nvPr>
        </p:nvSpPr>
        <p:spPr/>
        <p:txBody>
          <a:bodyPr/>
          <a:lstStyle/>
          <a:p>
            <a:fld id="{5B839848-5E87-46B8-8604-9CDAB1CED960}" type="datetimeFigureOut">
              <a:rPr lang="es-EC" smtClean="0"/>
              <a:t>21/2/2021</a:t>
            </a:fld>
            <a:endParaRPr lang="es-EC"/>
          </a:p>
        </p:txBody>
      </p:sp>
      <p:sp>
        <p:nvSpPr>
          <p:cNvPr id="5" name="Marcador de pie de página 4"/>
          <p:cNvSpPr>
            <a:spLocks noGrp="1"/>
          </p:cNvSpPr>
          <p:nvPr>
            <p:ph type="ftr" sz="quarter" idx="11"/>
          </p:nvPr>
        </p:nvSpPr>
        <p:spPr/>
        <p:txBody>
          <a:bodyPr/>
          <a:lstStyle/>
          <a:p>
            <a:endParaRPr lang="es-EC"/>
          </a:p>
        </p:txBody>
      </p:sp>
      <p:sp>
        <p:nvSpPr>
          <p:cNvPr id="6" name="Marcador de número de diapositiva 5"/>
          <p:cNvSpPr>
            <a:spLocks noGrp="1"/>
          </p:cNvSpPr>
          <p:nvPr>
            <p:ph type="sldNum" sz="quarter" idx="12"/>
          </p:nvPr>
        </p:nvSpPr>
        <p:spPr/>
        <p:txBody>
          <a:bodyPr/>
          <a:lstStyle/>
          <a:p>
            <a:fld id="{377900D9-EA70-414C-A653-629CE6A1E1D1}" type="slidenum">
              <a:rPr lang="es-EC" smtClean="0"/>
              <a:t>‹Nº›</a:t>
            </a:fld>
            <a:endParaRPr lang="es-EC"/>
          </a:p>
        </p:txBody>
      </p:sp>
    </p:spTree>
    <p:extLst>
      <p:ext uri="{BB962C8B-B14F-4D97-AF65-F5344CB8AC3E}">
        <p14:creationId xmlns:p14="http://schemas.microsoft.com/office/powerpoint/2010/main" val="3201851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C"/>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Marcador de fecha 3"/>
          <p:cNvSpPr>
            <a:spLocks noGrp="1"/>
          </p:cNvSpPr>
          <p:nvPr>
            <p:ph type="dt" sz="half" idx="10"/>
          </p:nvPr>
        </p:nvSpPr>
        <p:spPr/>
        <p:txBody>
          <a:bodyPr/>
          <a:lstStyle/>
          <a:p>
            <a:fld id="{5B839848-5E87-46B8-8604-9CDAB1CED960}" type="datetimeFigureOut">
              <a:rPr lang="es-EC" smtClean="0"/>
              <a:t>21/2/2021</a:t>
            </a:fld>
            <a:endParaRPr lang="es-EC"/>
          </a:p>
        </p:txBody>
      </p:sp>
      <p:sp>
        <p:nvSpPr>
          <p:cNvPr id="5" name="Marcador de pie de página 4"/>
          <p:cNvSpPr>
            <a:spLocks noGrp="1"/>
          </p:cNvSpPr>
          <p:nvPr>
            <p:ph type="ftr" sz="quarter" idx="11"/>
          </p:nvPr>
        </p:nvSpPr>
        <p:spPr/>
        <p:txBody>
          <a:bodyPr/>
          <a:lstStyle/>
          <a:p>
            <a:endParaRPr lang="es-EC"/>
          </a:p>
        </p:txBody>
      </p:sp>
      <p:sp>
        <p:nvSpPr>
          <p:cNvPr id="6" name="Marcador de número de diapositiva 5"/>
          <p:cNvSpPr>
            <a:spLocks noGrp="1"/>
          </p:cNvSpPr>
          <p:nvPr>
            <p:ph type="sldNum" sz="quarter" idx="12"/>
          </p:nvPr>
        </p:nvSpPr>
        <p:spPr/>
        <p:txBody>
          <a:bodyPr/>
          <a:lstStyle/>
          <a:p>
            <a:fld id="{377900D9-EA70-414C-A653-629CE6A1E1D1}" type="slidenum">
              <a:rPr lang="es-EC" smtClean="0"/>
              <a:t>‹Nº›</a:t>
            </a:fld>
            <a:endParaRPr lang="es-EC"/>
          </a:p>
        </p:txBody>
      </p:sp>
    </p:spTree>
    <p:extLst>
      <p:ext uri="{BB962C8B-B14F-4D97-AF65-F5344CB8AC3E}">
        <p14:creationId xmlns:p14="http://schemas.microsoft.com/office/powerpoint/2010/main" val="1224308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C"/>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Marcador de fecha 3"/>
          <p:cNvSpPr>
            <a:spLocks noGrp="1"/>
          </p:cNvSpPr>
          <p:nvPr>
            <p:ph type="dt" sz="half" idx="10"/>
          </p:nvPr>
        </p:nvSpPr>
        <p:spPr/>
        <p:txBody>
          <a:bodyPr/>
          <a:lstStyle/>
          <a:p>
            <a:fld id="{5B839848-5E87-46B8-8604-9CDAB1CED960}" type="datetimeFigureOut">
              <a:rPr lang="es-EC" smtClean="0"/>
              <a:t>21/2/2021</a:t>
            </a:fld>
            <a:endParaRPr lang="es-EC"/>
          </a:p>
        </p:txBody>
      </p:sp>
      <p:sp>
        <p:nvSpPr>
          <p:cNvPr id="5" name="Marcador de pie de página 4"/>
          <p:cNvSpPr>
            <a:spLocks noGrp="1"/>
          </p:cNvSpPr>
          <p:nvPr>
            <p:ph type="ftr" sz="quarter" idx="11"/>
          </p:nvPr>
        </p:nvSpPr>
        <p:spPr/>
        <p:txBody>
          <a:bodyPr/>
          <a:lstStyle/>
          <a:p>
            <a:endParaRPr lang="es-EC"/>
          </a:p>
        </p:txBody>
      </p:sp>
      <p:sp>
        <p:nvSpPr>
          <p:cNvPr id="6" name="Marcador de número de diapositiva 5"/>
          <p:cNvSpPr>
            <a:spLocks noGrp="1"/>
          </p:cNvSpPr>
          <p:nvPr>
            <p:ph type="sldNum" sz="quarter" idx="12"/>
          </p:nvPr>
        </p:nvSpPr>
        <p:spPr/>
        <p:txBody>
          <a:bodyPr/>
          <a:lstStyle/>
          <a:p>
            <a:fld id="{377900D9-EA70-414C-A653-629CE6A1E1D1}" type="slidenum">
              <a:rPr lang="es-EC" smtClean="0"/>
              <a:t>‹Nº›</a:t>
            </a:fld>
            <a:endParaRPr lang="es-EC"/>
          </a:p>
        </p:txBody>
      </p:sp>
    </p:spTree>
    <p:extLst>
      <p:ext uri="{BB962C8B-B14F-4D97-AF65-F5344CB8AC3E}">
        <p14:creationId xmlns:p14="http://schemas.microsoft.com/office/powerpoint/2010/main" val="314337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C"/>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Marcador de fecha 3"/>
          <p:cNvSpPr>
            <a:spLocks noGrp="1"/>
          </p:cNvSpPr>
          <p:nvPr>
            <p:ph type="dt" sz="half" idx="10"/>
          </p:nvPr>
        </p:nvSpPr>
        <p:spPr/>
        <p:txBody>
          <a:bodyPr/>
          <a:lstStyle/>
          <a:p>
            <a:fld id="{5B839848-5E87-46B8-8604-9CDAB1CED960}" type="datetimeFigureOut">
              <a:rPr lang="es-EC" smtClean="0"/>
              <a:t>21/2/2021</a:t>
            </a:fld>
            <a:endParaRPr lang="es-EC"/>
          </a:p>
        </p:txBody>
      </p:sp>
      <p:sp>
        <p:nvSpPr>
          <p:cNvPr id="5" name="Marcador de pie de página 4"/>
          <p:cNvSpPr>
            <a:spLocks noGrp="1"/>
          </p:cNvSpPr>
          <p:nvPr>
            <p:ph type="ftr" sz="quarter" idx="11"/>
          </p:nvPr>
        </p:nvSpPr>
        <p:spPr/>
        <p:txBody>
          <a:bodyPr/>
          <a:lstStyle/>
          <a:p>
            <a:endParaRPr lang="es-EC"/>
          </a:p>
        </p:txBody>
      </p:sp>
      <p:sp>
        <p:nvSpPr>
          <p:cNvPr id="6" name="Marcador de número de diapositiva 5"/>
          <p:cNvSpPr>
            <a:spLocks noGrp="1"/>
          </p:cNvSpPr>
          <p:nvPr>
            <p:ph type="sldNum" sz="quarter" idx="12"/>
          </p:nvPr>
        </p:nvSpPr>
        <p:spPr/>
        <p:txBody>
          <a:bodyPr/>
          <a:lstStyle/>
          <a:p>
            <a:fld id="{377900D9-EA70-414C-A653-629CE6A1E1D1}" type="slidenum">
              <a:rPr lang="es-EC" smtClean="0"/>
              <a:t>‹Nº›</a:t>
            </a:fld>
            <a:endParaRPr lang="es-EC"/>
          </a:p>
        </p:txBody>
      </p:sp>
    </p:spTree>
    <p:extLst>
      <p:ext uri="{BB962C8B-B14F-4D97-AF65-F5344CB8AC3E}">
        <p14:creationId xmlns:p14="http://schemas.microsoft.com/office/powerpoint/2010/main" val="1987756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C"/>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5B839848-5E87-46B8-8604-9CDAB1CED960}" type="datetimeFigureOut">
              <a:rPr lang="es-EC" smtClean="0"/>
              <a:t>21/2/2021</a:t>
            </a:fld>
            <a:endParaRPr lang="es-EC"/>
          </a:p>
        </p:txBody>
      </p:sp>
      <p:sp>
        <p:nvSpPr>
          <p:cNvPr id="5" name="Marcador de pie de página 4"/>
          <p:cNvSpPr>
            <a:spLocks noGrp="1"/>
          </p:cNvSpPr>
          <p:nvPr>
            <p:ph type="ftr" sz="quarter" idx="11"/>
          </p:nvPr>
        </p:nvSpPr>
        <p:spPr/>
        <p:txBody>
          <a:bodyPr/>
          <a:lstStyle/>
          <a:p>
            <a:endParaRPr lang="es-EC"/>
          </a:p>
        </p:txBody>
      </p:sp>
      <p:sp>
        <p:nvSpPr>
          <p:cNvPr id="6" name="Marcador de número de diapositiva 5"/>
          <p:cNvSpPr>
            <a:spLocks noGrp="1"/>
          </p:cNvSpPr>
          <p:nvPr>
            <p:ph type="sldNum" sz="quarter" idx="12"/>
          </p:nvPr>
        </p:nvSpPr>
        <p:spPr/>
        <p:txBody>
          <a:bodyPr/>
          <a:lstStyle/>
          <a:p>
            <a:fld id="{377900D9-EA70-414C-A653-629CE6A1E1D1}" type="slidenum">
              <a:rPr lang="es-EC" smtClean="0"/>
              <a:t>‹Nº›</a:t>
            </a:fld>
            <a:endParaRPr lang="es-EC"/>
          </a:p>
        </p:txBody>
      </p:sp>
    </p:spTree>
    <p:extLst>
      <p:ext uri="{BB962C8B-B14F-4D97-AF65-F5344CB8AC3E}">
        <p14:creationId xmlns:p14="http://schemas.microsoft.com/office/powerpoint/2010/main" val="1841987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C"/>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5" name="Marcador de fecha 4"/>
          <p:cNvSpPr>
            <a:spLocks noGrp="1"/>
          </p:cNvSpPr>
          <p:nvPr>
            <p:ph type="dt" sz="half" idx="10"/>
          </p:nvPr>
        </p:nvSpPr>
        <p:spPr/>
        <p:txBody>
          <a:bodyPr/>
          <a:lstStyle/>
          <a:p>
            <a:fld id="{5B839848-5E87-46B8-8604-9CDAB1CED960}" type="datetimeFigureOut">
              <a:rPr lang="es-EC" smtClean="0"/>
              <a:t>21/2/2021</a:t>
            </a:fld>
            <a:endParaRPr lang="es-EC"/>
          </a:p>
        </p:txBody>
      </p:sp>
      <p:sp>
        <p:nvSpPr>
          <p:cNvPr id="6" name="Marcador de pie de página 5"/>
          <p:cNvSpPr>
            <a:spLocks noGrp="1"/>
          </p:cNvSpPr>
          <p:nvPr>
            <p:ph type="ftr" sz="quarter" idx="11"/>
          </p:nvPr>
        </p:nvSpPr>
        <p:spPr/>
        <p:txBody>
          <a:bodyPr/>
          <a:lstStyle/>
          <a:p>
            <a:endParaRPr lang="es-EC"/>
          </a:p>
        </p:txBody>
      </p:sp>
      <p:sp>
        <p:nvSpPr>
          <p:cNvPr id="7" name="Marcador de número de diapositiva 6"/>
          <p:cNvSpPr>
            <a:spLocks noGrp="1"/>
          </p:cNvSpPr>
          <p:nvPr>
            <p:ph type="sldNum" sz="quarter" idx="12"/>
          </p:nvPr>
        </p:nvSpPr>
        <p:spPr/>
        <p:txBody>
          <a:bodyPr/>
          <a:lstStyle/>
          <a:p>
            <a:fld id="{377900D9-EA70-414C-A653-629CE6A1E1D1}" type="slidenum">
              <a:rPr lang="es-EC" smtClean="0"/>
              <a:t>‹Nº›</a:t>
            </a:fld>
            <a:endParaRPr lang="es-EC"/>
          </a:p>
        </p:txBody>
      </p:sp>
    </p:spTree>
    <p:extLst>
      <p:ext uri="{BB962C8B-B14F-4D97-AF65-F5344CB8AC3E}">
        <p14:creationId xmlns:p14="http://schemas.microsoft.com/office/powerpoint/2010/main" val="754781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C"/>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7" name="Marcador de fecha 6"/>
          <p:cNvSpPr>
            <a:spLocks noGrp="1"/>
          </p:cNvSpPr>
          <p:nvPr>
            <p:ph type="dt" sz="half" idx="10"/>
          </p:nvPr>
        </p:nvSpPr>
        <p:spPr/>
        <p:txBody>
          <a:bodyPr/>
          <a:lstStyle/>
          <a:p>
            <a:fld id="{5B839848-5E87-46B8-8604-9CDAB1CED960}" type="datetimeFigureOut">
              <a:rPr lang="es-EC" smtClean="0"/>
              <a:t>21/2/2021</a:t>
            </a:fld>
            <a:endParaRPr lang="es-EC"/>
          </a:p>
        </p:txBody>
      </p:sp>
      <p:sp>
        <p:nvSpPr>
          <p:cNvPr id="8" name="Marcador de pie de página 7"/>
          <p:cNvSpPr>
            <a:spLocks noGrp="1"/>
          </p:cNvSpPr>
          <p:nvPr>
            <p:ph type="ftr" sz="quarter" idx="11"/>
          </p:nvPr>
        </p:nvSpPr>
        <p:spPr/>
        <p:txBody>
          <a:bodyPr/>
          <a:lstStyle/>
          <a:p>
            <a:endParaRPr lang="es-EC"/>
          </a:p>
        </p:txBody>
      </p:sp>
      <p:sp>
        <p:nvSpPr>
          <p:cNvPr id="9" name="Marcador de número de diapositiva 8"/>
          <p:cNvSpPr>
            <a:spLocks noGrp="1"/>
          </p:cNvSpPr>
          <p:nvPr>
            <p:ph type="sldNum" sz="quarter" idx="12"/>
          </p:nvPr>
        </p:nvSpPr>
        <p:spPr/>
        <p:txBody>
          <a:bodyPr/>
          <a:lstStyle/>
          <a:p>
            <a:fld id="{377900D9-EA70-414C-A653-629CE6A1E1D1}" type="slidenum">
              <a:rPr lang="es-EC" smtClean="0"/>
              <a:t>‹Nº›</a:t>
            </a:fld>
            <a:endParaRPr lang="es-EC"/>
          </a:p>
        </p:txBody>
      </p:sp>
    </p:spTree>
    <p:extLst>
      <p:ext uri="{BB962C8B-B14F-4D97-AF65-F5344CB8AC3E}">
        <p14:creationId xmlns:p14="http://schemas.microsoft.com/office/powerpoint/2010/main" val="4012391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C"/>
          </a:p>
        </p:txBody>
      </p:sp>
      <p:sp>
        <p:nvSpPr>
          <p:cNvPr id="3" name="Marcador de fecha 2"/>
          <p:cNvSpPr>
            <a:spLocks noGrp="1"/>
          </p:cNvSpPr>
          <p:nvPr>
            <p:ph type="dt" sz="half" idx="10"/>
          </p:nvPr>
        </p:nvSpPr>
        <p:spPr/>
        <p:txBody>
          <a:bodyPr/>
          <a:lstStyle/>
          <a:p>
            <a:fld id="{5B839848-5E87-46B8-8604-9CDAB1CED960}" type="datetimeFigureOut">
              <a:rPr lang="es-EC" smtClean="0"/>
              <a:t>21/2/2021</a:t>
            </a:fld>
            <a:endParaRPr lang="es-EC"/>
          </a:p>
        </p:txBody>
      </p:sp>
      <p:sp>
        <p:nvSpPr>
          <p:cNvPr id="4" name="Marcador de pie de página 3"/>
          <p:cNvSpPr>
            <a:spLocks noGrp="1"/>
          </p:cNvSpPr>
          <p:nvPr>
            <p:ph type="ftr" sz="quarter" idx="11"/>
          </p:nvPr>
        </p:nvSpPr>
        <p:spPr/>
        <p:txBody>
          <a:bodyPr/>
          <a:lstStyle/>
          <a:p>
            <a:endParaRPr lang="es-EC"/>
          </a:p>
        </p:txBody>
      </p:sp>
      <p:sp>
        <p:nvSpPr>
          <p:cNvPr id="5" name="Marcador de número de diapositiva 4"/>
          <p:cNvSpPr>
            <a:spLocks noGrp="1"/>
          </p:cNvSpPr>
          <p:nvPr>
            <p:ph type="sldNum" sz="quarter" idx="12"/>
          </p:nvPr>
        </p:nvSpPr>
        <p:spPr/>
        <p:txBody>
          <a:bodyPr/>
          <a:lstStyle/>
          <a:p>
            <a:fld id="{377900D9-EA70-414C-A653-629CE6A1E1D1}" type="slidenum">
              <a:rPr lang="es-EC" smtClean="0"/>
              <a:t>‹Nº›</a:t>
            </a:fld>
            <a:endParaRPr lang="es-EC"/>
          </a:p>
        </p:txBody>
      </p:sp>
    </p:spTree>
    <p:extLst>
      <p:ext uri="{BB962C8B-B14F-4D97-AF65-F5344CB8AC3E}">
        <p14:creationId xmlns:p14="http://schemas.microsoft.com/office/powerpoint/2010/main" val="8625676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5B839848-5E87-46B8-8604-9CDAB1CED960}" type="datetimeFigureOut">
              <a:rPr lang="es-EC" smtClean="0"/>
              <a:t>21/2/2021</a:t>
            </a:fld>
            <a:endParaRPr lang="es-EC"/>
          </a:p>
        </p:txBody>
      </p:sp>
      <p:sp>
        <p:nvSpPr>
          <p:cNvPr id="3" name="Marcador de pie de página 2"/>
          <p:cNvSpPr>
            <a:spLocks noGrp="1"/>
          </p:cNvSpPr>
          <p:nvPr>
            <p:ph type="ftr" sz="quarter" idx="11"/>
          </p:nvPr>
        </p:nvSpPr>
        <p:spPr/>
        <p:txBody>
          <a:bodyPr/>
          <a:lstStyle/>
          <a:p>
            <a:endParaRPr lang="es-EC"/>
          </a:p>
        </p:txBody>
      </p:sp>
      <p:sp>
        <p:nvSpPr>
          <p:cNvPr id="4" name="Marcador de número de diapositiva 3"/>
          <p:cNvSpPr>
            <a:spLocks noGrp="1"/>
          </p:cNvSpPr>
          <p:nvPr>
            <p:ph type="sldNum" sz="quarter" idx="12"/>
          </p:nvPr>
        </p:nvSpPr>
        <p:spPr/>
        <p:txBody>
          <a:bodyPr/>
          <a:lstStyle/>
          <a:p>
            <a:fld id="{377900D9-EA70-414C-A653-629CE6A1E1D1}" type="slidenum">
              <a:rPr lang="es-EC" smtClean="0"/>
              <a:t>‹Nº›</a:t>
            </a:fld>
            <a:endParaRPr lang="es-EC"/>
          </a:p>
        </p:txBody>
      </p:sp>
    </p:spTree>
    <p:extLst>
      <p:ext uri="{BB962C8B-B14F-4D97-AF65-F5344CB8AC3E}">
        <p14:creationId xmlns:p14="http://schemas.microsoft.com/office/powerpoint/2010/main" val="4099872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C"/>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5B839848-5E87-46B8-8604-9CDAB1CED960}" type="datetimeFigureOut">
              <a:rPr lang="es-EC" smtClean="0"/>
              <a:t>21/2/2021</a:t>
            </a:fld>
            <a:endParaRPr lang="es-EC"/>
          </a:p>
        </p:txBody>
      </p:sp>
      <p:sp>
        <p:nvSpPr>
          <p:cNvPr id="6" name="Marcador de pie de página 5"/>
          <p:cNvSpPr>
            <a:spLocks noGrp="1"/>
          </p:cNvSpPr>
          <p:nvPr>
            <p:ph type="ftr" sz="quarter" idx="11"/>
          </p:nvPr>
        </p:nvSpPr>
        <p:spPr/>
        <p:txBody>
          <a:bodyPr/>
          <a:lstStyle/>
          <a:p>
            <a:endParaRPr lang="es-EC"/>
          </a:p>
        </p:txBody>
      </p:sp>
      <p:sp>
        <p:nvSpPr>
          <p:cNvPr id="7" name="Marcador de número de diapositiva 6"/>
          <p:cNvSpPr>
            <a:spLocks noGrp="1"/>
          </p:cNvSpPr>
          <p:nvPr>
            <p:ph type="sldNum" sz="quarter" idx="12"/>
          </p:nvPr>
        </p:nvSpPr>
        <p:spPr/>
        <p:txBody>
          <a:bodyPr/>
          <a:lstStyle/>
          <a:p>
            <a:fld id="{377900D9-EA70-414C-A653-629CE6A1E1D1}" type="slidenum">
              <a:rPr lang="es-EC" smtClean="0"/>
              <a:t>‹Nº›</a:t>
            </a:fld>
            <a:endParaRPr lang="es-EC"/>
          </a:p>
        </p:txBody>
      </p:sp>
    </p:spTree>
    <p:extLst>
      <p:ext uri="{BB962C8B-B14F-4D97-AF65-F5344CB8AC3E}">
        <p14:creationId xmlns:p14="http://schemas.microsoft.com/office/powerpoint/2010/main" val="2793493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C"/>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C"/>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5B839848-5E87-46B8-8604-9CDAB1CED960}" type="datetimeFigureOut">
              <a:rPr lang="es-EC" smtClean="0"/>
              <a:t>21/2/2021</a:t>
            </a:fld>
            <a:endParaRPr lang="es-EC"/>
          </a:p>
        </p:txBody>
      </p:sp>
      <p:sp>
        <p:nvSpPr>
          <p:cNvPr id="6" name="Marcador de pie de página 5"/>
          <p:cNvSpPr>
            <a:spLocks noGrp="1"/>
          </p:cNvSpPr>
          <p:nvPr>
            <p:ph type="ftr" sz="quarter" idx="11"/>
          </p:nvPr>
        </p:nvSpPr>
        <p:spPr/>
        <p:txBody>
          <a:bodyPr/>
          <a:lstStyle/>
          <a:p>
            <a:endParaRPr lang="es-EC"/>
          </a:p>
        </p:txBody>
      </p:sp>
      <p:sp>
        <p:nvSpPr>
          <p:cNvPr id="7" name="Marcador de número de diapositiva 6"/>
          <p:cNvSpPr>
            <a:spLocks noGrp="1"/>
          </p:cNvSpPr>
          <p:nvPr>
            <p:ph type="sldNum" sz="quarter" idx="12"/>
          </p:nvPr>
        </p:nvSpPr>
        <p:spPr/>
        <p:txBody>
          <a:bodyPr/>
          <a:lstStyle/>
          <a:p>
            <a:fld id="{377900D9-EA70-414C-A653-629CE6A1E1D1}" type="slidenum">
              <a:rPr lang="es-EC" smtClean="0"/>
              <a:t>‹Nº›</a:t>
            </a:fld>
            <a:endParaRPr lang="es-EC"/>
          </a:p>
        </p:txBody>
      </p:sp>
    </p:spTree>
    <p:extLst>
      <p:ext uri="{BB962C8B-B14F-4D97-AF65-F5344CB8AC3E}">
        <p14:creationId xmlns:p14="http://schemas.microsoft.com/office/powerpoint/2010/main" val="362622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tx1">
                <a:lumMod val="65000"/>
                <a:lumOff val="35000"/>
              </a:schemeClr>
            </a:gs>
            <a:gs pos="23000">
              <a:schemeClr val="tx1">
                <a:lumMod val="75000"/>
                <a:lumOff val="25000"/>
              </a:schemeClr>
            </a:gs>
            <a:gs pos="69000">
              <a:schemeClr val="tx1">
                <a:lumMod val="85000"/>
                <a:lumOff val="15000"/>
              </a:schemeClr>
            </a:gs>
            <a:gs pos="97000">
              <a:schemeClr val="tx1">
                <a:lumMod val="85000"/>
                <a:lumOff val="1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C"/>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839848-5E87-46B8-8604-9CDAB1CED960}" type="datetimeFigureOut">
              <a:rPr lang="es-EC" smtClean="0"/>
              <a:t>21/2/2021</a:t>
            </a:fld>
            <a:endParaRPr lang="es-EC"/>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7900D9-EA70-414C-A653-629CE6A1E1D1}" type="slidenum">
              <a:rPr lang="es-EC" smtClean="0"/>
              <a:t>‹Nº›</a:t>
            </a:fld>
            <a:endParaRPr lang="es-EC"/>
          </a:p>
        </p:txBody>
      </p:sp>
    </p:spTree>
    <p:extLst>
      <p:ext uri="{BB962C8B-B14F-4D97-AF65-F5344CB8AC3E}">
        <p14:creationId xmlns:p14="http://schemas.microsoft.com/office/powerpoint/2010/main" val="22863765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6.xml"/><Relationship Id="rId3" Type="http://schemas.openxmlformats.org/officeDocument/2006/relationships/slide" Target="slide5.xml"/><Relationship Id="rId7" Type="http://schemas.openxmlformats.org/officeDocument/2006/relationships/slide" Target="slide3.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png"/><Relationship Id="rId11" Type="http://schemas.openxmlformats.org/officeDocument/2006/relationships/image" Target="../media/image5.png"/><Relationship Id="rId5" Type="http://schemas.openxmlformats.org/officeDocument/2006/relationships/slide" Target="slide11.xml"/><Relationship Id="rId10" Type="http://schemas.openxmlformats.org/officeDocument/2006/relationships/image" Target="../media/image4.png"/><Relationship Id="rId4" Type="http://schemas.openxmlformats.org/officeDocument/2006/relationships/image" Target="../media/image2.png"/><Relationship Id="rId9" Type="http://schemas.openxmlformats.org/officeDocument/2006/relationships/slide" Target="slide2.xml"/></Relationships>
</file>

<file path=ppt/slides/_rels/slide10.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slide" Target="slide5.xml"/><Relationship Id="rId7" Type="http://schemas.openxmlformats.org/officeDocument/2006/relationships/slide" Target="slide6.xml"/><Relationship Id="rId12"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3.xml"/><Relationship Id="rId11" Type="http://schemas.openxmlformats.org/officeDocument/2006/relationships/slide" Target="slide1.xml"/><Relationship Id="rId5" Type="http://schemas.openxmlformats.org/officeDocument/2006/relationships/image" Target="../media/image3.png"/><Relationship Id="rId10" Type="http://schemas.openxmlformats.org/officeDocument/2006/relationships/image" Target="../media/image5.png"/><Relationship Id="rId4" Type="http://schemas.openxmlformats.org/officeDocument/2006/relationships/image" Target="../media/image2.png"/><Relationship Id="rId9" Type="http://schemas.openxmlformats.org/officeDocument/2006/relationships/image" Target="../media/image4.png"/></Relationships>
</file>

<file path=ppt/slides/_rels/slide11.xml.rels><?xml version="1.0" encoding="UTF-8" standalone="yes"?>
<Relationships xmlns="http://schemas.openxmlformats.org/package/2006/relationships"><Relationship Id="rId8" Type="http://schemas.openxmlformats.org/officeDocument/2006/relationships/slide" Target="slide2.xml"/><Relationship Id="rId13" Type="http://schemas.openxmlformats.org/officeDocument/2006/relationships/chart" Target="../charts/chart1.xml"/><Relationship Id="rId3" Type="http://schemas.openxmlformats.org/officeDocument/2006/relationships/slide" Target="slide5.xml"/><Relationship Id="rId7" Type="http://schemas.openxmlformats.org/officeDocument/2006/relationships/slide" Target="slide6.xml"/><Relationship Id="rId12"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3.xml"/><Relationship Id="rId11" Type="http://schemas.openxmlformats.org/officeDocument/2006/relationships/slide" Target="slide1.xml"/><Relationship Id="rId5" Type="http://schemas.openxmlformats.org/officeDocument/2006/relationships/image" Target="../media/image3.png"/><Relationship Id="rId15" Type="http://schemas.openxmlformats.org/officeDocument/2006/relationships/image" Target="../media/image7.png"/><Relationship Id="rId10" Type="http://schemas.openxmlformats.org/officeDocument/2006/relationships/image" Target="../media/image5.png"/><Relationship Id="rId4" Type="http://schemas.openxmlformats.org/officeDocument/2006/relationships/image" Target="../media/image2.png"/><Relationship Id="rId9" Type="http://schemas.openxmlformats.org/officeDocument/2006/relationships/image" Target="../media/image4.png"/><Relationship Id="rId14" Type="http://schemas.openxmlformats.org/officeDocument/2006/relationships/slide" Target="slide12.xml"/></Relationships>
</file>

<file path=ppt/slides/_rels/slide12.xml.rels><?xml version="1.0" encoding="UTF-8" standalone="yes"?>
<Relationships xmlns="http://schemas.openxmlformats.org/package/2006/relationships"><Relationship Id="rId8" Type="http://schemas.openxmlformats.org/officeDocument/2006/relationships/slide" Target="slide2.xml"/><Relationship Id="rId13" Type="http://schemas.openxmlformats.org/officeDocument/2006/relationships/slide" Target="slide13.xml"/><Relationship Id="rId3" Type="http://schemas.openxmlformats.org/officeDocument/2006/relationships/slide" Target="slide5.xml"/><Relationship Id="rId7" Type="http://schemas.openxmlformats.org/officeDocument/2006/relationships/slide" Target="slide6.xml"/><Relationship Id="rId12"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3.xml"/><Relationship Id="rId11" Type="http://schemas.openxmlformats.org/officeDocument/2006/relationships/slide" Target="slide1.xml"/><Relationship Id="rId5" Type="http://schemas.openxmlformats.org/officeDocument/2006/relationships/image" Target="../media/image3.png"/><Relationship Id="rId15" Type="http://schemas.openxmlformats.org/officeDocument/2006/relationships/image" Target="../media/image14.png"/><Relationship Id="rId10" Type="http://schemas.openxmlformats.org/officeDocument/2006/relationships/image" Target="../media/image5.png"/><Relationship Id="rId4" Type="http://schemas.openxmlformats.org/officeDocument/2006/relationships/image" Target="../media/image2.png"/><Relationship Id="rId9" Type="http://schemas.openxmlformats.org/officeDocument/2006/relationships/image" Target="../media/image4.png"/><Relationship Id="rId1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slide" Target="slide5.xml"/><Relationship Id="rId7" Type="http://schemas.openxmlformats.org/officeDocument/2006/relationships/slide" Target="slide6.xml"/><Relationship Id="rId12"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3.xml"/><Relationship Id="rId11" Type="http://schemas.openxmlformats.org/officeDocument/2006/relationships/slide" Target="slide1.xml"/><Relationship Id="rId5" Type="http://schemas.openxmlformats.org/officeDocument/2006/relationships/image" Target="../media/image3.png"/><Relationship Id="rId10" Type="http://schemas.openxmlformats.org/officeDocument/2006/relationships/image" Target="../media/image5.png"/><Relationship Id="rId4" Type="http://schemas.openxmlformats.org/officeDocument/2006/relationships/image" Target="../media/image2.png"/><Relationship Id="rId9" Type="http://schemas.openxmlformats.org/officeDocument/2006/relationships/image" Target="../media/image4.png"/></Relationships>
</file>

<file path=ppt/slides/_rels/slide3.xml.rels><?xml version="1.0" encoding="UTF-8" standalone="yes"?>
<Relationships xmlns="http://schemas.openxmlformats.org/package/2006/relationships"><Relationship Id="rId8" Type="http://schemas.openxmlformats.org/officeDocument/2006/relationships/slide" Target="slide2.xml"/><Relationship Id="rId13" Type="http://schemas.openxmlformats.org/officeDocument/2006/relationships/slide" Target="slide4.xml"/><Relationship Id="rId3" Type="http://schemas.openxmlformats.org/officeDocument/2006/relationships/slide" Target="slide5.xml"/><Relationship Id="rId7" Type="http://schemas.openxmlformats.org/officeDocument/2006/relationships/slide" Target="slide6.xml"/><Relationship Id="rId12"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3.xml"/><Relationship Id="rId11" Type="http://schemas.openxmlformats.org/officeDocument/2006/relationships/slide" Target="slide1.xml"/><Relationship Id="rId5" Type="http://schemas.openxmlformats.org/officeDocument/2006/relationships/image" Target="../media/image3.png"/><Relationship Id="rId15" Type="http://schemas.openxmlformats.org/officeDocument/2006/relationships/image" Target="../media/image8.png"/><Relationship Id="rId10" Type="http://schemas.openxmlformats.org/officeDocument/2006/relationships/image" Target="../media/image5.png"/><Relationship Id="rId4" Type="http://schemas.openxmlformats.org/officeDocument/2006/relationships/image" Target="../media/image2.png"/><Relationship Id="rId9" Type="http://schemas.openxmlformats.org/officeDocument/2006/relationships/image" Target="../media/image4.png"/><Relationship Id="rId14" Type="http://schemas.openxmlformats.org/officeDocument/2006/relationships/image" Target="../media/image7.png"/></Relationships>
</file>

<file path=ppt/slides/_rels/slide4.xml.rels><?xml version="1.0" encoding="UTF-8" standalone="yes"?>
<Relationships xmlns="http://schemas.openxmlformats.org/package/2006/relationships"><Relationship Id="rId8" Type="http://schemas.openxmlformats.org/officeDocument/2006/relationships/slide" Target="slide2.xml"/><Relationship Id="rId13" Type="http://schemas.openxmlformats.org/officeDocument/2006/relationships/image" Target="../media/image9.png"/><Relationship Id="rId3" Type="http://schemas.openxmlformats.org/officeDocument/2006/relationships/slide" Target="slide5.xml"/><Relationship Id="rId7" Type="http://schemas.openxmlformats.org/officeDocument/2006/relationships/slide" Target="slide6.xml"/><Relationship Id="rId12" Type="http://schemas.openxmlformats.org/officeDocument/2006/relationships/image" Target="../media/image6.png"/><Relationship Id="rId2" Type="http://schemas.openxmlformats.org/officeDocument/2006/relationships/image" Target="../media/image1.png"/><Relationship Id="rId16" Type="http://schemas.openxmlformats.org/officeDocument/2006/relationships/image" Target="../media/image12.png"/><Relationship Id="rId1" Type="http://schemas.openxmlformats.org/officeDocument/2006/relationships/slideLayout" Target="../slideLayouts/slideLayout1.xml"/><Relationship Id="rId6" Type="http://schemas.openxmlformats.org/officeDocument/2006/relationships/slide" Target="slide3.xml"/><Relationship Id="rId11" Type="http://schemas.openxmlformats.org/officeDocument/2006/relationships/slide" Target="slide1.xml"/><Relationship Id="rId5" Type="http://schemas.openxmlformats.org/officeDocument/2006/relationships/image" Target="../media/image3.png"/><Relationship Id="rId15" Type="http://schemas.openxmlformats.org/officeDocument/2006/relationships/image" Target="../media/image11.png"/><Relationship Id="rId10" Type="http://schemas.openxmlformats.org/officeDocument/2006/relationships/image" Target="../media/image5.png"/><Relationship Id="rId4" Type="http://schemas.openxmlformats.org/officeDocument/2006/relationships/image" Target="../media/image2.png"/><Relationship Id="rId9" Type="http://schemas.openxmlformats.org/officeDocument/2006/relationships/image" Target="../media/image4.png"/><Relationship Id="rId14" Type="http://schemas.openxmlformats.org/officeDocument/2006/relationships/image" Target="../media/image10.png"/></Relationships>
</file>

<file path=ppt/slides/_rels/slide5.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slide" Target="slide5.xml"/><Relationship Id="rId7" Type="http://schemas.openxmlformats.org/officeDocument/2006/relationships/slide" Target="slide6.xml"/><Relationship Id="rId12"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3.xml"/><Relationship Id="rId11" Type="http://schemas.openxmlformats.org/officeDocument/2006/relationships/slide" Target="slide1.xml"/><Relationship Id="rId5" Type="http://schemas.openxmlformats.org/officeDocument/2006/relationships/image" Target="../media/image3.png"/><Relationship Id="rId10" Type="http://schemas.openxmlformats.org/officeDocument/2006/relationships/image" Target="../media/image5.png"/><Relationship Id="rId4" Type="http://schemas.openxmlformats.org/officeDocument/2006/relationships/image" Target="../media/image2.png"/><Relationship Id="rId9" Type="http://schemas.openxmlformats.org/officeDocument/2006/relationships/image" Target="../media/image4.png"/></Relationships>
</file>

<file path=ppt/slides/_rels/slide6.xml.rels><?xml version="1.0" encoding="UTF-8" standalone="yes"?>
<Relationships xmlns="http://schemas.openxmlformats.org/package/2006/relationships"><Relationship Id="rId8" Type="http://schemas.openxmlformats.org/officeDocument/2006/relationships/slide" Target="slide6.xml"/><Relationship Id="rId13"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slide" Target="slide3.xml"/><Relationship Id="rId12" Type="http://schemas.openxmlformats.org/officeDocument/2006/relationships/slide" Target="slide1.xml"/><Relationship Id="rId17" Type="http://schemas.openxmlformats.org/officeDocument/2006/relationships/image" Target="../media/image7.png"/><Relationship Id="rId2" Type="http://schemas.openxmlformats.org/officeDocument/2006/relationships/slideLayout" Target="../slideLayouts/slideLayout1.xml"/><Relationship Id="rId16" Type="http://schemas.openxmlformats.org/officeDocument/2006/relationships/slide" Target="slide7.xml"/><Relationship Id="rId1" Type="http://schemas.openxmlformats.org/officeDocument/2006/relationships/vmlDrawing" Target="../drawings/vmlDrawing1.vml"/><Relationship Id="rId6" Type="http://schemas.openxmlformats.org/officeDocument/2006/relationships/image" Target="../media/image3.png"/><Relationship Id="rId11" Type="http://schemas.openxmlformats.org/officeDocument/2006/relationships/image" Target="../media/image5.png"/><Relationship Id="rId5" Type="http://schemas.openxmlformats.org/officeDocument/2006/relationships/image" Target="../media/image2.png"/><Relationship Id="rId15" Type="http://schemas.openxmlformats.org/officeDocument/2006/relationships/image" Target="../media/image13.emf"/><Relationship Id="rId10" Type="http://schemas.openxmlformats.org/officeDocument/2006/relationships/image" Target="../media/image4.png"/><Relationship Id="rId4" Type="http://schemas.openxmlformats.org/officeDocument/2006/relationships/slide" Target="slide5.xml"/><Relationship Id="rId9" Type="http://schemas.openxmlformats.org/officeDocument/2006/relationships/slide" Target="slide2.xml"/><Relationship Id="rId14" Type="http://schemas.openxmlformats.org/officeDocument/2006/relationships/package" Target="../embeddings/Hoja_de_c_lculo_de_Microsoft_Excel1.xlsx"/></Relationships>
</file>

<file path=ppt/slides/_rels/slide7.xml.rels><?xml version="1.0" encoding="UTF-8" standalone="yes"?>
<Relationships xmlns="http://schemas.openxmlformats.org/package/2006/relationships"><Relationship Id="rId8" Type="http://schemas.openxmlformats.org/officeDocument/2006/relationships/slide" Target="slide2.xml"/><Relationship Id="rId13" Type="http://schemas.openxmlformats.org/officeDocument/2006/relationships/slide" Target="slide8.xml"/><Relationship Id="rId3" Type="http://schemas.openxmlformats.org/officeDocument/2006/relationships/slide" Target="slide5.xml"/><Relationship Id="rId7" Type="http://schemas.openxmlformats.org/officeDocument/2006/relationships/slide" Target="slide6.xml"/><Relationship Id="rId12"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3.xml"/><Relationship Id="rId11" Type="http://schemas.openxmlformats.org/officeDocument/2006/relationships/slide" Target="slide1.xml"/><Relationship Id="rId5" Type="http://schemas.openxmlformats.org/officeDocument/2006/relationships/image" Target="../media/image3.png"/><Relationship Id="rId10" Type="http://schemas.openxmlformats.org/officeDocument/2006/relationships/image" Target="../media/image5.png"/><Relationship Id="rId4" Type="http://schemas.openxmlformats.org/officeDocument/2006/relationships/image" Target="../media/image2.png"/><Relationship Id="rId9" Type="http://schemas.openxmlformats.org/officeDocument/2006/relationships/image" Target="../media/image4.png"/><Relationship Id="rId14" Type="http://schemas.openxmlformats.org/officeDocument/2006/relationships/image" Target="../media/image7.png"/></Relationships>
</file>

<file path=ppt/slides/_rels/slide8.xml.rels><?xml version="1.0" encoding="UTF-8" standalone="yes"?>
<Relationships xmlns="http://schemas.openxmlformats.org/package/2006/relationships"><Relationship Id="rId8" Type="http://schemas.openxmlformats.org/officeDocument/2006/relationships/slide" Target="slide2.xml"/><Relationship Id="rId13" Type="http://schemas.openxmlformats.org/officeDocument/2006/relationships/slide" Target="slide9.xml"/><Relationship Id="rId3" Type="http://schemas.openxmlformats.org/officeDocument/2006/relationships/slide" Target="slide5.xml"/><Relationship Id="rId7" Type="http://schemas.openxmlformats.org/officeDocument/2006/relationships/slide" Target="slide6.xml"/><Relationship Id="rId12"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3.xml"/><Relationship Id="rId11" Type="http://schemas.openxmlformats.org/officeDocument/2006/relationships/slide" Target="slide1.xml"/><Relationship Id="rId5" Type="http://schemas.openxmlformats.org/officeDocument/2006/relationships/image" Target="../media/image3.png"/><Relationship Id="rId10" Type="http://schemas.openxmlformats.org/officeDocument/2006/relationships/image" Target="../media/image5.png"/><Relationship Id="rId4" Type="http://schemas.openxmlformats.org/officeDocument/2006/relationships/image" Target="../media/image2.png"/><Relationship Id="rId9" Type="http://schemas.openxmlformats.org/officeDocument/2006/relationships/image" Target="../media/image4.png"/><Relationship Id="rId14" Type="http://schemas.openxmlformats.org/officeDocument/2006/relationships/image" Target="../media/image7.png"/></Relationships>
</file>

<file path=ppt/slides/_rels/slide9.xml.rels><?xml version="1.0" encoding="UTF-8" standalone="yes"?>
<Relationships xmlns="http://schemas.openxmlformats.org/package/2006/relationships"><Relationship Id="rId8" Type="http://schemas.openxmlformats.org/officeDocument/2006/relationships/slide" Target="slide2.xml"/><Relationship Id="rId13" Type="http://schemas.openxmlformats.org/officeDocument/2006/relationships/slide" Target="slide10.xml"/><Relationship Id="rId3" Type="http://schemas.openxmlformats.org/officeDocument/2006/relationships/slide" Target="slide5.xml"/><Relationship Id="rId7" Type="http://schemas.openxmlformats.org/officeDocument/2006/relationships/slide" Target="slide6.xml"/><Relationship Id="rId12"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3.xml"/><Relationship Id="rId11" Type="http://schemas.openxmlformats.org/officeDocument/2006/relationships/slide" Target="slide1.xml"/><Relationship Id="rId5" Type="http://schemas.openxmlformats.org/officeDocument/2006/relationships/image" Target="../media/image3.png"/><Relationship Id="rId10" Type="http://schemas.openxmlformats.org/officeDocument/2006/relationships/image" Target="../media/image5.png"/><Relationship Id="rId4" Type="http://schemas.openxmlformats.org/officeDocument/2006/relationships/image" Target="../media/image2.png"/><Relationship Id="rId9" Type="http://schemas.openxmlformats.org/officeDocument/2006/relationships/image" Target="../media/image4.png"/><Relationship Id="rId1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upo 6"/>
          <p:cNvGrpSpPr/>
          <p:nvPr/>
        </p:nvGrpSpPr>
        <p:grpSpPr>
          <a:xfrm>
            <a:off x="4571999" y="1828799"/>
            <a:ext cx="3135086" cy="3091544"/>
            <a:chOff x="4571999" y="1828799"/>
            <a:chExt cx="3135086" cy="3091544"/>
          </a:xfrm>
        </p:grpSpPr>
        <p:sp>
          <p:nvSpPr>
            <p:cNvPr id="4" name="Anillo 3"/>
            <p:cNvSpPr/>
            <p:nvPr/>
          </p:nvSpPr>
          <p:spPr>
            <a:xfrm>
              <a:off x="4572000" y="1828799"/>
              <a:ext cx="3135085" cy="3091544"/>
            </a:xfrm>
            <a:prstGeom prst="donu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solidFill>
                  <a:schemeClr val="tx1"/>
                </a:solidFill>
              </a:endParaRPr>
            </a:p>
          </p:txBody>
        </p:sp>
        <p:sp>
          <p:nvSpPr>
            <p:cNvPr id="6" name="Anillo 5"/>
            <p:cNvSpPr/>
            <p:nvPr/>
          </p:nvSpPr>
          <p:spPr>
            <a:xfrm>
              <a:off x="4571999" y="1828799"/>
              <a:ext cx="3135085" cy="3091544"/>
            </a:xfrm>
            <a:prstGeom prst="donut">
              <a:avLst/>
            </a:prstGeom>
            <a:gradFill flip="none" rotWithShape="1">
              <a:gsLst>
                <a:gs pos="55000">
                  <a:srgbClr val="92D050"/>
                </a:gs>
                <a:gs pos="39000">
                  <a:srgbClr val="FFFF00"/>
                </a:gs>
                <a:gs pos="9000">
                  <a:srgbClr val="FF0000"/>
                </a:gs>
                <a:gs pos="26000">
                  <a:srgbClr val="FFC000"/>
                </a:gs>
                <a:gs pos="73000">
                  <a:srgbClr val="00B0F0"/>
                </a:gs>
                <a:gs pos="87000">
                  <a:srgbClr val="7030A0"/>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solidFill>
                  <a:schemeClr val="tx1"/>
                </a:solidFill>
              </a:endParaRPr>
            </a:p>
          </p:txBody>
        </p:sp>
      </p:grpSp>
      <p:sp>
        <p:nvSpPr>
          <p:cNvPr id="5" name="Elipse 4"/>
          <p:cNvSpPr/>
          <p:nvPr/>
        </p:nvSpPr>
        <p:spPr>
          <a:xfrm>
            <a:off x="4767941" y="2057399"/>
            <a:ext cx="2743200" cy="263434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9" name="Imagen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49745" y="2947909"/>
            <a:ext cx="2220313" cy="666094"/>
          </a:xfrm>
          <a:prstGeom prst="rect">
            <a:avLst/>
          </a:prstGeom>
        </p:spPr>
      </p:pic>
      <p:sp>
        <p:nvSpPr>
          <p:cNvPr id="22" name="Elipse 21"/>
          <p:cNvSpPr/>
          <p:nvPr/>
        </p:nvSpPr>
        <p:spPr>
          <a:xfrm>
            <a:off x="5737356" y="558404"/>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23" name="Elipse 22"/>
          <p:cNvSpPr/>
          <p:nvPr/>
        </p:nvSpPr>
        <p:spPr>
          <a:xfrm>
            <a:off x="5795411" y="607751"/>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24" name="Elipse 23"/>
          <p:cNvSpPr/>
          <p:nvPr/>
        </p:nvSpPr>
        <p:spPr>
          <a:xfrm>
            <a:off x="8123389" y="2699604"/>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28" name="Elipse 27"/>
          <p:cNvSpPr/>
          <p:nvPr/>
        </p:nvSpPr>
        <p:spPr>
          <a:xfrm>
            <a:off x="5796702" y="5531492"/>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30" name="Elipse 29"/>
          <p:cNvSpPr/>
          <p:nvPr/>
        </p:nvSpPr>
        <p:spPr>
          <a:xfrm>
            <a:off x="3358260" y="3717521"/>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41" name="Elipse 40"/>
          <p:cNvSpPr/>
          <p:nvPr/>
        </p:nvSpPr>
        <p:spPr>
          <a:xfrm>
            <a:off x="3420912" y="3778712"/>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cxnSp>
        <p:nvCxnSpPr>
          <p:cNvPr id="43" name="Conector angular 42"/>
          <p:cNvCxnSpPr>
            <a:endCxn id="30" idx="2"/>
          </p:cNvCxnSpPr>
          <p:nvPr/>
        </p:nvCxnSpPr>
        <p:spPr>
          <a:xfrm>
            <a:off x="1309386" y="3778712"/>
            <a:ext cx="2048874" cy="396009"/>
          </a:xfrm>
          <a:prstGeom prst="bentConnector3">
            <a:avLst/>
          </a:prstGeom>
        </p:spPr>
        <p:style>
          <a:lnRef idx="1">
            <a:schemeClr val="accent1"/>
          </a:lnRef>
          <a:fillRef idx="0">
            <a:schemeClr val="accent1"/>
          </a:fillRef>
          <a:effectRef idx="0">
            <a:schemeClr val="accent1"/>
          </a:effectRef>
          <a:fontRef idx="minor">
            <a:schemeClr val="tx1"/>
          </a:fontRef>
        </p:style>
      </p:cxnSp>
      <p:pic>
        <p:nvPicPr>
          <p:cNvPr id="44" name="Imagen 43">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98613" y="3684697"/>
            <a:ext cx="866705" cy="911133"/>
          </a:xfrm>
          <a:prstGeom prst="rect">
            <a:avLst/>
          </a:prstGeom>
        </p:spPr>
      </p:pic>
      <p:sp>
        <p:nvSpPr>
          <p:cNvPr id="46" name="Elipse 45"/>
          <p:cNvSpPr/>
          <p:nvPr/>
        </p:nvSpPr>
        <p:spPr>
          <a:xfrm>
            <a:off x="8159254" y="2771680"/>
            <a:ext cx="859726"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48" name="Elipse 47"/>
          <p:cNvSpPr/>
          <p:nvPr/>
        </p:nvSpPr>
        <p:spPr>
          <a:xfrm>
            <a:off x="5859354" y="5582291"/>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47" name="Imagen 46">
            <a:hlinkClick r:id="rId5" action="ppaction://hlinksldjump"/>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185927" y="2682919"/>
            <a:ext cx="814003" cy="814003"/>
          </a:xfrm>
          <a:prstGeom prst="rect">
            <a:avLst/>
          </a:prstGeom>
        </p:spPr>
      </p:pic>
      <p:cxnSp>
        <p:nvCxnSpPr>
          <p:cNvPr id="49" name="Conector angular 48"/>
          <p:cNvCxnSpPr/>
          <p:nvPr/>
        </p:nvCxnSpPr>
        <p:spPr>
          <a:xfrm>
            <a:off x="3730570" y="5592682"/>
            <a:ext cx="2048874" cy="396009"/>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50" name="Conector angular 49"/>
          <p:cNvCxnSpPr/>
          <p:nvPr/>
        </p:nvCxnSpPr>
        <p:spPr>
          <a:xfrm flipV="1">
            <a:off x="9041654" y="2813821"/>
            <a:ext cx="1945515" cy="396009"/>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52" name="Conector angular 51"/>
          <p:cNvCxnSpPr/>
          <p:nvPr/>
        </p:nvCxnSpPr>
        <p:spPr>
          <a:xfrm flipV="1">
            <a:off x="6631475" y="607751"/>
            <a:ext cx="1957278" cy="390548"/>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55" name="CuadroTexto 54">
            <a:hlinkClick r:id="rId7" action="ppaction://hlinksldjump"/>
          </p:cNvPr>
          <p:cNvSpPr txBox="1"/>
          <p:nvPr/>
        </p:nvSpPr>
        <p:spPr>
          <a:xfrm>
            <a:off x="642276" y="1939862"/>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INTRODUCCIÓN</a:t>
            </a:r>
            <a:endParaRPr lang="es-EC" sz="1600" b="1" dirty="0">
              <a:solidFill>
                <a:schemeClr val="bg1"/>
              </a:solidFill>
              <a:latin typeface="Arial" panose="020B0604020202020204" pitchFamily="34" charset="0"/>
              <a:cs typeface="Arial" panose="020B0604020202020204" pitchFamily="34" charset="0"/>
            </a:endParaRPr>
          </a:p>
        </p:txBody>
      </p:sp>
      <p:sp>
        <p:nvSpPr>
          <p:cNvPr id="57" name="CuadroTexto 56">
            <a:hlinkClick r:id="rId3" action="ppaction://hlinksldjump"/>
          </p:cNvPr>
          <p:cNvSpPr txBox="1"/>
          <p:nvPr/>
        </p:nvSpPr>
        <p:spPr>
          <a:xfrm>
            <a:off x="1171554" y="3813901"/>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METODOS</a:t>
            </a:r>
            <a:endParaRPr lang="es-EC" sz="1600" b="1" dirty="0">
              <a:solidFill>
                <a:schemeClr val="bg1"/>
              </a:solidFill>
              <a:latin typeface="Arial" panose="020B0604020202020204" pitchFamily="34" charset="0"/>
              <a:cs typeface="Arial" panose="020B0604020202020204" pitchFamily="34" charset="0"/>
            </a:endParaRPr>
          </a:p>
        </p:txBody>
      </p:sp>
      <p:sp>
        <p:nvSpPr>
          <p:cNvPr id="58" name="CuadroTexto 57">
            <a:hlinkClick r:id="rId8" action="ppaction://hlinksldjump"/>
          </p:cNvPr>
          <p:cNvSpPr txBox="1"/>
          <p:nvPr/>
        </p:nvSpPr>
        <p:spPr>
          <a:xfrm>
            <a:off x="3218911" y="5625211"/>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RESULTADOS</a:t>
            </a:r>
            <a:endParaRPr lang="es-EC" sz="1600" b="1" dirty="0">
              <a:solidFill>
                <a:schemeClr val="bg1"/>
              </a:solidFill>
              <a:latin typeface="Arial" panose="020B0604020202020204" pitchFamily="34" charset="0"/>
              <a:cs typeface="Arial" panose="020B0604020202020204" pitchFamily="34" charset="0"/>
            </a:endParaRPr>
          </a:p>
        </p:txBody>
      </p:sp>
      <p:sp>
        <p:nvSpPr>
          <p:cNvPr id="59" name="CuadroTexto 58">
            <a:hlinkClick r:id="rId5" action="ppaction://hlinksldjump"/>
          </p:cNvPr>
          <p:cNvSpPr txBox="1"/>
          <p:nvPr/>
        </p:nvSpPr>
        <p:spPr>
          <a:xfrm>
            <a:off x="10024264" y="2887806"/>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DISCUSIÓN</a:t>
            </a:r>
            <a:endParaRPr lang="es-EC" sz="1600" b="1" dirty="0">
              <a:solidFill>
                <a:schemeClr val="bg1"/>
              </a:solidFill>
              <a:latin typeface="Arial" panose="020B0604020202020204" pitchFamily="34" charset="0"/>
              <a:cs typeface="Arial" panose="020B0604020202020204" pitchFamily="34" charset="0"/>
            </a:endParaRPr>
          </a:p>
        </p:txBody>
      </p:sp>
      <p:sp>
        <p:nvSpPr>
          <p:cNvPr id="64" name="Elipse 63"/>
          <p:cNvSpPr/>
          <p:nvPr/>
        </p:nvSpPr>
        <p:spPr>
          <a:xfrm>
            <a:off x="3448009" y="1849944"/>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65" name="Elipse 64"/>
          <p:cNvSpPr/>
          <p:nvPr/>
        </p:nvSpPr>
        <p:spPr>
          <a:xfrm>
            <a:off x="3510661" y="1911135"/>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6" name="Imagen 65">
            <a:hlinkClick r:id="rId9" action="ppaction://hlinksldjump"/>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895760" y="733715"/>
            <a:ext cx="584200" cy="584200"/>
          </a:xfrm>
          <a:prstGeom prst="rect">
            <a:avLst/>
          </a:prstGeom>
        </p:spPr>
      </p:pic>
      <p:cxnSp>
        <p:nvCxnSpPr>
          <p:cNvPr id="67" name="Conector angular 66"/>
          <p:cNvCxnSpPr>
            <a:endCxn id="64" idx="2"/>
          </p:cNvCxnSpPr>
          <p:nvPr/>
        </p:nvCxnSpPr>
        <p:spPr>
          <a:xfrm>
            <a:off x="1399135" y="1911135"/>
            <a:ext cx="2048874" cy="396009"/>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68" name="CuadroTexto 67">
            <a:hlinkClick r:id="rId9" action="ppaction://hlinksldjump"/>
          </p:cNvPr>
          <p:cNvSpPr txBox="1"/>
          <p:nvPr/>
        </p:nvSpPr>
        <p:spPr>
          <a:xfrm>
            <a:off x="7614764" y="633748"/>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TEMA</a:t>
            </a:r>
            <a:endParaRPr lang="es-EC" sz="1600" b="1" dirty="0">
              <a:solidFill>
                <a:schemeClr val="bg1"/>
              </a:solidFill>
              <a:latin typeface="Arial" panose="020B0604020202020204" pitchFamily="34" charset="0"/>
              <a:cs typeface="Arial" panose="020B0604020202020204" pitchFamily="34" charset="0"/>
            </a:endParaRPr>
          </a:p>
        </p:txBody>
      </p:sp>
      <p:pic>
        <p:nvPicPr>
          <p:cNvPr id="39" name="Imagen 38">
            <a:hlinkClick r:id="rId7" action="ppaction://hlinksldjump"/>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594923" y="1973152"/>
            <a:ext cx="680864" cy="680864"/>
          </a:xfrm>
          <a:prstGeom prst="rect">
            <a:avLst/>
          </a:prstGeom>
        </p:spPr>
      </p:pic>
      <p:pic>
        <p:nvPicPr>
          <p:cNvPr id="45" name="Imagen 44">
            <a:hlinkClick r:id="rId8" action="ppaction://hlinksldjump"/>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5895760" y="5611221"/>
            <a:ext cx="729013" cy="729013"/>
          </a:xfrm>
          <a:prstGeom prst="rect">
            <a:avLst/>
          </a:prstGeom>
        </p:spPr>
      </p:pic>
    </p:spTree>
    <p:extLst>
      <p:ext uri="{BB962C8B-B14F-4D97-AF65-F5344CB8AC3E}">
        <p14:creationId xmlns:p14="http://schemas.microsoft.com/office/powerpoint/2010/main" val="3983731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repeatCount="indefinite" fill="hold" nodeType="clickEffect">
                                  <p:stCondLst>
                                    <p:cond delay="0"/>
                                  </p:stCondLst>
                                  <p:childTnLst>
                                    <p:animRot by="21600000">
                                      <p:cBhvr>
                                        <p:cTn id="6" dur="2000" fill="hold"/>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upo 6"/>
          <p:cNvGrpSpPr/>
          <p:nvPr/>
        </p:nvGrpSpPr>
        <p:grpSpPr>
          <a:xfrm>
            <a:off x="4571999" y="1828799"/>
            <a:ext cx="3135086" cy="3091544"/>
            <a:chOff x="4571999" y="1828799"/>
            <a:chExt cx="3135086" cy="3091544"/>
          </a:xfrm>
        </p:grpSpPr>
        <p:sp>
          <p:nvSpPr>
            <p:cNvPr id="4" name="Anillo 3"/>
            <p:cNvSpPr/>
            <p:nvPr/>
          </p:nvSpPr>
          <p:spPr>
            <a:xfrm>
              <a:off x="4572000" y="1828799"/>
              <a:ext cx="3135085" cy="3091544"/>
            </a:xfrm>
            <a:prstGeom prst="donu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solidFill>
                  <a:schemeClr val="tx1"/>
                </a:solidFill>
              </a:endParaRPr>
            </a:p>
          </p:txBody>
        </p:sp>
        <p:sp>
          <p:nvSpPr>
            <p:cNvPr id="6" name="Anillo 5"/>
            <p:cNvSpPr/>
            <p:nvPr/>
          </p:nvSpPr>
          <p:spPr>
            <a:xfrm>
              <a:off x="4571999" y="1828799"/>
              <a:ext cx="3135085" cy="3091544"/>
            </a:xfrm>
            <a:prstGeom prst="donut">
              <a:avLst/>
            </a:prstGeom>
            <a:gradFill flip="none" rotWithShape="1">
              <a:gsLst>
                <a:gs pos="55000">
                  <a:srgbClr val="92D050"/>
                </a:gs>
                <a:gs pos="39000">
                  <a:srgbClr val="FFFF00"/>
                </a:gs>
                <a:gs pos="9000">
                  <a:srgbClr val="FF0000"/>
                </a:gs>
                <a:gs pos="26000">
                  <a:srgbClr val="FFC000"/>
                </a:gs>
                <a:gs pos="73000">
                  <a:srgbClr val="00B0F0"/>
                </a:gs>
                <a:gs pos="87000">
                  <a:srgbClr val="7030A0"/>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solidFill>
                  <a:schemeClr val="tx1"/>
                </a:solidFill>
              </a:endParaRPr>
            </a:p>
          </p:txBody>
        </p:sp>
      </p:grpSp>
      <p:sp>
        <p:nvSpPr>
          <p:cNvPr id="5" name="Elipse 4"/>
          <p:cNvSpPr/>
          <p:nvPr/>
        </p:nvSpPr>
        <p:spPr>
          <a:xfrm>
            <a:off x="4767941" y="2057399"/>
            <a:ext cx="2743200" cy="263434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9" name="Imagen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49745" y="2947909"/>
            <a:ext cx="2220313" cy="666094"/>
          </a:xfrm>
          <a:prstGeom prst="rect">
            <a:avLst/>
          </a:prstGeom>
        </p:spPr>
      </p:pic>
      <p:sp>
        <p:nvSpPr>
          <p:cNvPr id="22" name="Elipse 21"/>
          <p:cNvSpPr/>
          <p:nvPr/>
        </p:nvSpPr>
        <p:spPr>
          <a:xfrm>
            <a:off x="5737356" y="558404"/>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23" name="Elipse 22"/>
          <p:cNvSpPr/>
          <p:nvPr/>
        </p:nvSpPr>
        <p:spPr>
          <a:xfrm>
            <a:off x="5795411" y="607751"/>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24" name="Elipse 23"/>
          <p:cNvSpPr/>
          <p:nvPr/>
        </p:nvSpPr>
        <p:spPr>
          <a:xfrm>
            <a:off x="8123389" y="2699604"/>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28" name="Elipse 27"/>
          <p:cNvSpPr/>
          <p:nvPr/>
        </p:nvSpPr>
        <p:spPr>
          <a:xfrm>
            <a:off x="5796702" y="5531492"/>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30" name="Elipse 29"/>
          <p:cNvSpPr/>
          <p:nvPr/>
        </p:nvSpPr>
        <p:spPr>
          <a:xfrm>
            <a:off x="3358260" y="3717521"/>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41" name="Elipse 40"/>
          <p:cNvSpPr/>
          <p:nvPr/>
        </p:nvSpPr>
        <p:spPr>
          <a:xfrm>
            <a:off x="3420912" y="3778712"/>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cxnSp>
        <p:nvCxnSpPr>
          <p:cNvPr id="43" name="Conector angular 42"/>
          <p:cNvCxnSpPr>
            <a:endCxn id="30" idx="2"/>
          </p:cNvCxnSpPr>
          <p:nvPr/>
        </p:nvCxnSpPr>
        <p:spPr>
          <a:xfrm>
            <a:off x="1309386" y="3778712"/>
            <a:ext cx="2048874" cy="396009"/>
          </a:xfrm>
          <a:prstGeom prst="bentConnector3">
            <a:avLst/>
          </a:prstGeom>
        </p:spPr>
        <p:style>
          <a:lnRef idx="1">
            <a:schemeClr val="accent1"/>
          </a:lnRef>
          <a:fillRef idx="0">
            <a:schemeClr val="accent1"/>
          </a:fillRef>
          <a:effectRef idx="0">
            <a:schemeClr val="accent1"/>
          </a:effectRef>
          <a:fontRef idx="minor">
            <a:schemeClr val="tx1"/>
          </a:fontRef>
        </p:style>
      </p:cxnSp>
      <p:pic>
        <p:nvPicPr>
          <p:cNvPr id="44" name="Imagen 43">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98613" y="3684697"/>
            <a:ext cx="866705" cy="911133"/>
          </a:xfrm>
          <a:prstGeom prst="rect">
            <a:avLst/>
          </a:prstGeom>
        </p:spPr>
      </p:pic>
      <p:sp>
        <p:nvSpPr>
          <p:cNvPr id="46" name="Elipse 45"/>
          <p:cNvSpPr/>
          <p:nvPr/>
        </p:nvSpPr>
        <p:spPr>
          <a:xfrm>
            <a:off x="8194506" y="2771680"/>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48" name="Elipse 47"/>
          <p:cNvSpPr/>
          <p:nvPr/>
        </p:nvSpPr>
        <p:spPr>
          <a:xfrm>
            <a:off x="5859354" y="5582291"/>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47" name="Imagen 4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28537" y="2723935"/>
            <a:ext cx="735715" cy="735715"/>
          </a:xfrm>
          <a:prstGeom prst="rect">
            <a:avLst/>
          </a:prstGeom>
        </p:spPr>
      </p:pic>
      <p:cxnSp>
        <p:nvCxnSpPr>
          <p:cNvPr id="49" name="Conector angular 48"/>
          <p:cNvCxnSpPr/>
          <p:nvPr/>
        </p:nvCxnSpPr>
        <p:spPr>
          <a:xfrm>
            <a:off x="3730570" y="5592682"/>
            <a:ext cx="2048874" cy="396009"/>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50" name="Conector angular 49"/>
          <p:cNvCxnSpPr/>
          <p:nvPr/>
        </p:nvCxnSpPr>
        <p:spPr>
          <a:xfrm flipV="1">
            <a:off x="9041654" y="2813821"/>
            <a:ext cx="1945515" cy="396009"/>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52" name="Conector angular 51"/>
          <p:cNvCxnSpPr/>
          <p:nvPr/>
        </p:nvCxnSpPr>
        <p:spPr>
          <a:xfrm flipV="1">
            <a:off x="6631475" y="607751"/>
            <a:ext cx="1957278" cy="390548"/>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55" name="CuadroTexto 54">
            <a:hlinkClick r:id="rId6" action="ppaction://hlinksldjump"/>
          </p:cNvPr>
          <p:cNvSpPr txBox="1"/>
          <p:nvPr/>
        </p:nvSpPr>
        <p:spPr>
          <a:xfrm>
            <a:off x="642276" y="1939862"/>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INTRODUCCIÓN</a:t>
            </a:r>
            <a:endParaRPr lang="es-EC" sz="1600" b="1" dirty="0">
              <a:solidFill>
                <a:schemeClr val="bg1"/>
              </a:solidFill>
              <a:latin typeface="Arial" panose="020B0604020202020204" pitchFamily="34" charset="0"/>
              <a:cs typeface="Arial" panose="020B0604020202020204" pitchFamily="34" charset="0"/>
            </a:endParaRPr>
          </a:p>
        </p:txBody>
      </p:sp>
      <p:sp>
        <p:nvSpPr>
          <p:cNvPr id="57" name="CuadroTexto 56">
            <a:hlinkClick r:id="rId3" action="ppaction://hlinksldjump"/>
          </p:cNvPr>
          <p:cNvSpPr txBox="1"/>
          <p:nvPr/>
        </p:nvSpPr>
        <p:spPr>
          <a:xfrm>
            <a:off x="1171554" y="3813901"/>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METODOS</a:t>
            </a:r>
            <a:endParaRPr lang="es-EC" sz="1600" b="1" dirty="0">
              <a:solidFill>
                <a:schemeClr val="bg1"/>
              </a:solidFill>
              <a:latin typeface="Arial" panose="020B0604020202020204" pitchFamily="34" charset="0"/>
              <a:cs typeface="Arial" panose="020B0604020202020204" pitchFamily="34" charset="0"/>
            </a:endParaRPr>
          </a:p>
        </p:txBody>
      </p:sp>
      <p:sp>
        <p:nvSpPr>
          <p:cNvPr id="58" name="CuadroTexto 57">
            <a:hlinkClick r:id="rId7" action="ppaction://hlinksldjump"/>
          </p:cNvPr>
          <p:cNvSpPr txBox="1"/>
          <p:nvPr/>
        </p:nvSpPr>
        <p:spPr>
          <a:xfrm>
            <a:off x="3218911" y="5625211"/>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RESULTADOS</a:t>
            </a:r>
            <a:endParaRPr lang="es-EC" sz="1600" b="1" dirty="0">
              <a:solidFill>
                <a:schemeClr val="bg1"/>
              </a:solidFill>
              <a:latin typeface="Arial" panose="020B0604020202020204" pitchFamily="34" charset="0"/>
              <a:cs typeface="Arial" panose="020B0604020202020204" pitchFamily="34" charset="0"/>
            </a:endParaRPr>
          </a:p>
        </p:txBody>
      </p:sp>
      <p:sp>
        <p:nvSpPr>
          <p:cNvPr id="59" name="CuadroTexto 58"/>
          <p:cNvSpPr txBox="1"/>
          <p:nvPr/>
        </p:nvSpPr>
        <p:spPr>
          <a:xfrm>
            <a:off x="10024264" y="2887806"/>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DISCUSIÓN</a:t>
            </a:r>
            <a:endParaRPr lang="es-EC" sz="1600" b="1" dirty="0">
              <a:solidFill>
                <a:schemeClr val="bg1"/>
              </a:solidFill>
              <a:latin typeface="Arial" panose="020B0604020202020204" pitchFamily="34" charset="0"/>
              <a:cs typeface="Arial" panose="020B0604020202020204" pitchFamily="34" charset="0"/>
            </a:endParaRPr>
          </a:p>
        </p:txBody>
      </p:sp>
      <p:sp>
        <p:nvSpPr>
          <p:cNvPr id="64" name="Elipse 63"/>
          <p:cNvSpPr/>
          <p:nvPr/>
        </p:nvSpPr>
        <p:spPr>
          <a:xfrm>
            <a:off x="3448009" y="1849944"/>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65" name="Elipse 64"/>
          <p:cNvSpPr/>
          <p:nvPr/>
        </p:nvSpPr>
        <p:spPr>
          <a:xfrm>
            <a:off x="3510661" y="1911135"/>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6" name="Imagen 65">
            <a:hlinkClick r:id="rId8" action="ppaction://hlinksldjump"/>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895760" y="733715"/>
            <a:ext cx="584200" cy="584200"/>
          </a:xfrm>
          <a:prstGeom prst="rect">
            <a:avLst/>
          </a:prstGeom>
        </p:spPr>
      </p:pic>
      <p:cxnSp>
        <p:nvCxnSpPr>
          <p:cNvPr id="67" name="Conector angular 66"/>
          <p:cNvCxnSpPr>
            <a:endCxn id="64" idx="2"/>
          </p:cNvCxnSpPr>
          <p:nvPr/>
        </p:nvCxnSpPr>
        <p:spPr>
          <a:xfrm>
            <a:off x="1399135" y="1911135"/>
            <a:ext cx="2048874" cy="396009"/>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68" name="CuadroTexto 67">
            <a:hlinkClick r:id="rId8" action="ppaction://hlinksldjump"/>
          </p:cNvPr>
          <p:cNvSpPr txBox="1"/>
          <p:nvPr/>
        </p:nvSpPr>
        <p:spPr>
          <a:xfrm>
            <a:off x="7614764" y="633748"/>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TEMA</a:t>
            </a:r>
            <a:endParaRPr lang="es-EC" sz="1600" b="1" dirty="0">
              <a:solidFill>
                <a:schemeClr val="bg1"/>
              </a:solidFill>
              <a:latin typeface="Arial" panose="020B0604020202020204" pitchFamily="34" charset="0"/>
              <a:cs typeface="Arial" panose="020B0604020202020204" pitchFamily="34" charset="0"/>
            </a:endParaRPr>
          </a:p>
        </p:txBody>
      </p:sp>
      <p:pic>
        <p:nvPicPr>
          <p:cNvPr id="39" name="Imagen 38">
            <a:hlinkClick r:id="rId6" action="ppaction://hlinksldjump"/>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594923" y="1973152"/>
            <a:ext cx="680864" cy="680864"/>
          </a:xfrm>
          <a:prstGeom prst="rect">
            <a:avLst/>
          </a:prstGeom>
        </p:spPr>
      </p:pic>
      <p:pic>
        <p:nvPicPr>
          <p:cNvPr id="45" name="Imagen 44">
            <a:hlinkClick r:id="rId7" action="ppaction://hlinksldjump"/>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895760" y="5611221"/>
            <a:ext cx="729013" cy="729013"/>
          </a:xfrm>
          <a:prstGeom prst="rect">
            <a:avLst/>
          </a:prstGeom>
        </p:spPr>
      </p:pic>
      <p:sp>
        <p:nvSpPr>
          <p:cNvPr id="32" name="Rectángulo redondeado 31"/>
          <p:cNvSpPr/>
          <p:nvPr/>
        </p:nvSpPr>
        <p:spPr>
          <a:xfrm>
            <a:off x="1309387" y="1359420"/>
            <a:ext cx="9872964" cy="5086471"/>
          </a:xfrm>
          <a:prstGeom prst="roundRect">
            <a:avLst/>
          </a:prstGeom>
          <a:gradFill flip="none" rotWithShape="1">
            <a:gsLst>
              <a:gs pos="0">
                <a:schemeClr val="accent3">
                  <a:lumMod val="0"/>
                  <a:lumOff val="100000"/>
                  <a:alpha val="84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33" name="Imagen 32">
            <a:hlinkClick r:id="rId11" action="ppaction://hlinksldjump"/>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0014411" y="1405313"/>
            <a:ext cx="657552" cy="657552"/>
          </a:xfrm>
          <a:prstGeom prst="rect">
            <a:avLst/>
          </a:prstGeom>
        </p:spPr>
      </p:pic>
      <p:graphicFrame>
        <p:nvGraphicFramePr>
          <p:cNvPr id="8" name="Tabla 7"/>
          <p:cNvGraphicFramePr>
            <a:graphicFrameLocks noGrp="1"/>
          </p:cNvGraphicFramePr>
          <p:nvPr>
            <p:extLst>
              <p:ext uri="{D42A27DB-BD31-4B8C-83A1-F6EECF244321}">
                <p14:modId xmlns:p14="http://schemas.microsoft.com/office/powerpoint/2010/main" val="2971536"/>
              </p:ext>
            </p:extLst>
          </p:nvPr>
        </p:nvGraphicFramePr>
        <p:xfrm>
          <a:off x="1866900" y="1618540"/>
          <a:ext cx="8157364" cy="4534610"/>
        </p:xfrm>
        <a:graphic>
          <a:graphicData uri="http://schemas.openxmlformats.org/drawingml/2006/table">
            <a:tbl>
              <a:tblPr/>
              <a:tblGrid>
                <a:gridCol w="3198966"/>
                <a:gridCol w="3358915"/>
                <a:gridCol w="1599483"/>
              </a:tblGrid>
              <a:tr h="650368">
                <a:tc gridSpan="3">
                  <a:txBody>
                    <a:bodyPr/>
                    <a:lstStyle/>
                    <a:p>
                      <a:pPr algn="ctr" fontAlgn="b"/>
                      <a:r>
                        <a:rPr lang="pt-BR" sz="1400" b="0" i="0" u="none" strike="noStrike" dirty="0">
                          <a:solidFill>
                            <a:srgbClr val="000000"/>
                          </a:solidFill>
                          <a:effectLst/>
                          <a:latin typeface="Arial" panose="020B0604020202020204" pitchFamily="34" charset="0"/>
                        </a:rPr>
                        <a:t>Tabla N° 6  Valores para cálculo de índice MAPO</a:t>
                      </a:r>
                      <a:br>
                        <a:rPr lang="pt-BR" sz="1400" b="0" i="0" u="none" strike="noStrike" dirty="0">
                          <a:solidFill>
                            <a:srgbClr val="000000"/>
                          </a:solidFill>
                          <a:effectLst/>
                          <a:latin typeface="Arial" panose="020B0604020202020204" pitchFamily="34" charset="0"/>
                        </a:rPr>
                      </a:br>
                      <a:endParaRPr lang="pt-BR" sz="1400" b="0" i="0" u="none" strike="noStrike" dirty="0">
                        <a:solidFill>
                          <a:srgbClr val="000000"/>
                        </a:solidFill>
                        <a:effectLst/>
                        <a:latin typeface="Arial" panose="020B060402020202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s-EC"/>
                    </a:p>
                  </a:txBody>
                  <a:tcPr/>
                </a:tc>
                <a:tc hMerge="1">
                  <a:txBody>
                    <a:bodyPr/>
                    <a:lstStyle/>
                    <a:p>
                      <a:endParaRPr lang="es-EC"/>
                    </a:p>
                  </a:txBody>
                  <a:tcPr/>
                </a:tc>
              </a:tr>
              <a:tr h="359319">
                <a:tc gridSpan="3">
                  <a:txBody>
                    <a:bodyPr/>
                    <a:lstStyle/>
                    <a:p>
                      <a:pPr algn="ctr" fontAlgn="ctr"/>
                      <a:r>
                        <a:rPr lang="es-EC" sz="1400" b="1" i="0" u="none" strike="noStrike" dirty="0">
                          <a:solidFill>
                            <a:srgbClr val="000000"/>
                          </a:solidFill>
                          <a:effectLst/>
                          <a:latin typeface="Arial" panose="020B0604020202020204" pitchFamily="34" charset="0"/>
                        </a:rPr>
                        <a:t>FACTORES DEL METODO MAPO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s-EC"/>
                    </a:p>
                  </a:txBody>
                  <a:tcPr/>
                </a:tc>
                <a:tc hMerge="1">
                  <a:txBody>
                    <a:bodyPr/>
                    <a:lstStyle/>
                    <a:p>
                      <a:endParaRPr lang="es-EC"/>
                    </a:p>
                  </a:txBody>
                  <a:tcPr/>
                </a:tc>
              </a:tr>
              <a:tr h="538980">
                <a:tc>
                  <a:txBody>
                    <a:bodyPr/>
                    <a:lstStyle/>
                    <a:p>
                      <a:pPr algn="l" fontAlgn="ctr"/>
                      <a:r>
                        <a:rPr lang="es-EC" sz="1400" b="0" i="0" u="none" strike="noStrike" dirty="0">
                          <a:solidFill>
                            <a:srgbClr val="000000"/>
                          </a:solidFill>
                          <a:effectLst/>
                          <a:latin typeface="Arial" panose="020B0604020202020204" pitchFamily="34" charset="0"/>
                        </a:rPr>
                        <a:t>PACIENTE NO COLABORADOR / OPERADOR</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400" b="0" i="0" u="none" strike="noStrike">
                          <a:solidFill>
                            <a:srgbClr val="000000"/>
                          </a:solidFill>
                          <a:effectLst/>
                          <a:latin typeface="Arial" panose="020B0604020202020204" pitchFamily="34" charset="0"/>
                        </a:rPr>
                        <a:t>NC/Op</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s-EC" sz="1400" b="0" i="0" u="none" strike="noStrike">
                          <a:solidFill>
                            <a:srgbClr val="000000"/>
                          </a:solidFill>
                          <a:effectLst/>
                          <a:latin typeface="Arial" panose="020B0604020202020204" pitchFamily="34" charset="0"/>
                        </a:rPr>
                        <a:t>3,5</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59319">
                <a:tc>
                  <a:txBody>
                    <a:bodyPr/>
                    <a:lstStyle/>
                    <a:p>
                      <a:pPr algn="l" fontAlgn="ctr"/>
                      <a:r>
                        <a:rPr lang="es-EC" sz="1400" b="0" i="0" u="none" strike="noStrike" dirty="0">
                          <a:solidFill>
                            <a:srgbClr val="000000"/>
                          </a:solidFill>
                          <a:effectLst/>
                          <a:latin typeface="Arial" panose="020B0604020202020204" pitchFamily="34" charset="0"/>
                        </a:rPr>
                        <a:t>FACTOR DE ELEVACION</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400" b="0" i="0" u="none" strike="noStrike">
                          <a:solidFill>
                            <a:srgbClr val="000000"/>
                          </a:solidFill>
                          <a:effectLst/>
                          <a:latin typeface="Arial" panose="020B0604020202020204" pitchFamily="34" charset="0"/>
                        </a:rPr>
                        <a:t>FS</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s-EC" sz="1400" b="0" i="0" u="none" strike="noStrike">
                          <a:solidFill>
                            <a:srgbClr val="000000"/>
                          </a:solidFill>
                          <a:effectLst/>
                          <a:latin typeface="Arial" panose="020B0604020202020204" pitchFamily="34" charset="0"/>
                        </a:rPr>
                        <a:t>2</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538980">
                <a:tc>
                  <a:txBody>
                    <a:bodyPr/>
                    <a:lstStyle/>
                    <a:p>
                      <a:pPr algn="l" fontAlgn="ctr"/>
                      <a:r>
                        <a:rPr lang="es-EC" sz="1400" b="0" i="0" u="none" strike="noStrike" dirty="0">
                          <a:solidFill>
                            <a:srgbClr val="000000"/>
                          </a:solidFill>
                          <a:effectLst/>
                          <a:latin typeface="Arial" panose="020B0604020202020204" pitchFamily="34" charset="0"/>
                        </a:rPr>
                        <a:t>PACIENTE PARCIALMENTE COLABORADO / OPERADOR</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400" b="0" i="0" u="none" strike="noStrike">
                          <a:solidFill>
                            <a:srgbClr val="000000"/>
                          </a:solidFill>
                          <a:effectLst/>
                          <a:latin typeface="Arial" panose="020B0604020202020204" pitchFamily="34" charset="0"/>
                        </a:rPr>
                        <a:t>PC/Op</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s-EC" sz="1400" b="0" i="0" u="none" strike="noStrike">
                          <a:solidFill>
                            <a:srgbClr val="000000"/>
                          </a:solidFill>
                          <a:effectLst/>
                          <a:latin typeface="Arial" panose="020B0604020202020204" pitchFamily="34" charset="0"/>
                        </a:rPr>
                        <a:t>1</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59319">
                <a:tc>
                  <a:txBody>
                    <a:bodyPr/>
                    <a:lstStyle/>
                    <a:p>
                      <a:pPr algn="l" fontAlgn="ctr"/>
                      <a:r>
                        <a:rPr lang="es-EC" sz="1400" b="0" i="0" u="none" strike="noStrike" dirty="0">
                          <a:solidFill>
                            <a:srgbClr val="000000"/>
                          </a:solidFill>
                          <a:effectLst/>
                          <a:latin typeface="Arial" panose="020B0604020202020204" pitchFamily="34" charset="0"/>
                        </a:rPr>
                        <a:t>FACTOR AYUDAS MENORES</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400" b="0" i="0" u="none" strike="noStrike">
                          <a:solidFill>
                            <a:srgbClr val="000000"/>
                          </a:solidFill>
                          <a:effectLst/>
                          <a:latin typeface="Arial" panose="020B0604020202020204" pitchFamily="34" charset="0"/>
                        </a:rPr>
                        <a:t>FA</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s-EC" sz="1400" b="0" i="0" u="none" strike="noStrike">
                          <a:solidFill>
                            <a:srgbClr val="000000"/>
                          </a:solidFill>
                          <a:effectLst/>
                          <a:latin typeface="Arial" panose="020B0604020202020204" pitchFamily="34" charset="0"/>
                        </a:rPr>
                        <a:t>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59319">
                <a:tc>
                  <a:txBody>
                    <a:bodyPr/>
                    <a:lstStyle/>
                    <a:p>
                      <a:pPr algn="l" fontAlgn="ctr"/>
                      <a:r>
                        <a:rPr lang="es-EC" sz="1400" b="0" i="0" u="none" strike="noStrike" dirty="0">
                          <a:solidFill>
                            <a:srgbClr val="000000"/>
                          </a:solidFill>
                          <a:effectLst/>
                          <a:latin typeface="Arial" panose="020B0604020202020204" pitchFamily="34" charset="0"/>
                        </a:rPr>
                        <a:t>FACTOR SILLA DE RUEDAS</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400" b="0" i="0" u="none" strike="noStrike">
                          <a:solidFill>
                            <a:srgbClr val="000000"/>
                          </a:solidFill>
                          <a:effectLst/>
                          <a:latin typeface="Arial" panose="020B0604020202020204" pitchFamily="34" charset="0"/>
                        </a:rPr>
                        <a:t>FC</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s-EC" sz="1400" b="0" i="0" u="none" strike="noStrike">
                          <a:solidFill>
                            <a:srgbClr val="000000"/>
                          </a:solidFill>
                          <a:effectLst/>
                          <a:latin typeface="Arial" panose="020B0604020202020204" pitchFamily="34" charset="0"/>
                        </a:rPr>
                        <a:t>1</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59319">
                <a:tc>
                  <a:txBody>
                    <a:bodyPr/>
                    <a:lstStyle/>
                    <a:p>
                      <a:pPr algn="l" fontAlgn="ctr"/>
                      <a:r>
                        <a:rPr lang="es-EC" sz="1400" b="0" i="0" u="none" strike="noStrike" dirty="0">
                          <a:solidFill>
                            <a:srgbClr val="000000"/>
                          </a:solidFill>
                          <a:effectLst/>
                          <a:latin typeface="Arial" panose="020B0604020202020204" pitchFamily="34" charset="0"/>
                        </a:rPr>
                        <a:t>FACTOR ENTORNO</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400" b="0" i="0" u="none" strike="noStrike">
                          <a:solidFill>
                            <a:srgbClr val="000000"/>
                          </a:solidFill>
                          <a:effectLst/>
                          <a:latin typeface="Arial" panose="020B0604020202020204" pitchFamily="34" charset="0"/>
                        </a:rPr>
                        <a:t>Famb</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s-EC" sz="1400" b="0" i="0" u="none" strike="noStrike" dirty="0">
                          <a:solidFill>
                            <a:srgbClr val="000000"/>
                          </a:solidFill>
                          <a:effectLst/>
                          <a:latin typeface="Arial" panose="020B0604020202020204" pitchFamily="34" charset="0"/>
                        </a:rPr>
                        <a:t>1,25</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59319">
                <a:tc>
                  <a:txBody>
                    <a:bodyPr/>
                    <a:lstStyle/>
                    <a:p>
                      <a:pPr algn="l" fontAlgn="ctr"/>
                      <a:r>
                        <a:rPr lang="es-EC" sz="1400" b="0" i="0" u="none" strike="noStrike" dirty="0">
                          <a:solidFill>
                            <a:srgbClr val="000000"/>
                          </a:solidFill>
                          <a:effectLst/>
                          <a:latin typeface="Arial" panose="020B0604020202020204" pitchFamily="34" charset="0"/>
                        </a:rPr>
                        <a:t>FACTOR FORMACION</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400" b="0" i="0" u="none" strike="noStrike" dirty="0">
                          <a:solidFill>
                            <a:srgbClr val="000000"/>
                          </a:solidFill>
                          <a:effectLst/>
                          <a:latin typeface="Arial" panose="020B0604020202020204" pitchFamily="34" charset="0"/>
                        </a:rPr>
                        <a:t>FF</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s-EC" sz="1400" b="0" i="0" u="none" strike="noStrike" dirty="0">
                          <a:solidFill>
                            <a:srgbClr val="000000"/>
                          </a:solidFill>
                          <a:effectLst/>
                          <a:latin typeface="Arial" panose="020B0604020202020204" pitchFamily="34" charset="0"/>
                        </a:rPr>
                        <a:t>2</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650368">
                <a:tc gridSpan="2">
                  <a:txBody>
                    <a:bodyPr/>
                    <a:lstStyle/>
                    <a:p>
                      <a:pPr algn="l" fontAlgn="b"/>
                      <a:r>
                        <a:rPr lang="es-EC" sz="1400" b="1" i="0" u="none" strike="noStrike" baseline="0" dirty="0" smtClean="0">
                          <a:solidFill>
                            <a:srgbClr val="000000"/>
                          </a:solidFill>
                          <a:effectLst/>
                          <a:latin typeface="Arial" panose="020B0604020202020204" pitchFamily="34" charset="0"/>
                        </a:rPr>
                        <a:t> </a:t>
                      </a:r>
                      <a:r>
                        <a:rPr lang="es-EC" sz="2200" b="1" i="0" u="none" strike="noStrike" baseline="0" dirty="0" smtClean="0">
                          <a:solidFill>
                            <a:srgbClr val="000000"/>
                          </a:solidFill>
                          <a:effectLst/>
                          <a:latin typeface="Arial" panose="020B0604020202020204" pitchFamily="34" charset="0"/>
                        </a:rPr>
                        <a:t>  </a:t>
                      </a:r>
                      <a:r>
                        <a:rPr lang="es-EC" sz="2200" b="1" i="0" u="none" strike="noStrike" dirty="0" smtClean="0">
                          <a:solidFill>
                            <a:srgbClr val="000000"/>
                          </a:solidFill>
                          <a:effectLst/>
                          <a:latin typeface="Arial" panose="020B0604020202020204" pitchFamily="34" charset="0"/>
                        </a:rPr>
                        <a:t>(</a:t>
                      </a:r>
                      <a:r>
                        <a:rPr lang="es-EC" sz="2200" b="1" i="0" u="none" strike="noStrike" dirty="0">
                          <a:solidFill>
                            <a:srgbClr val="000000"/>
                          </a:solidFill>
                          <a:effectLst/>
                          <a:latin typeface="Arial" panose="020B0604020202020204" pitchFamily="34" charset="0"/>
                        </a:rPr>
                        <a:t>NC/OP x FS + PC/OP x FA) x FC x </a:t>
                      </a:r>
                      <a:r>
                        <a:rPr lang="es-EC" sz="2200" b="1" i="0" u="none" strike="noStrike" dirty="0" err="1">
                          <a:solidFill>
                            <a:srgbClr val="000000"/>
                          </a:solidFill>
                          <a:effectLst/>
                          <a:latin typeface="Arial" panose="020B0604020202020204" pitchFamily="34" charset="0"/>
                        </a:rPr>
                        <a:t>Famb</a:t>
                      </a:r>
                      <a:r>
                        <a:rPr lang="es-EC" sz="2200" b="1" i="0" u="none" strike="noStrike" dirty="0">
                          <a:solidFill>
                            <a:srgbClr val="000000"/>
                          </a:solidFill>
                          <a:effectLst/>
                          <a:latin typeface="Arial" panose="020B0604020202020204" pitchFamily="34" charset="0"/>
                        </a:rPr>
                        <a:t> x FF =</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s-EC"/>
                    </a:p>
                  </a:txBody>
                  <a:tcPr/>
                </a:tc>
                <a:tc>
                  <a:txBody>
                    <a:bodyPr/>
                    <a:lstStyle/>
                    <a:p>
                      <a:pPr algn="ctr" fontAlgn="ctr"/>
                      <a:r>
                        <a:rPr lang="es-EC" sz="1400" b="1" i="0" u="none" strike="noStrike" dirty="0">
                          <a:solidFill>
                            <a:srgbClr val="000000"/>
                          </a:solidFill>
                          <a:effectLst/>
                          <a:latin typeface="Arial" panose="020B0604020202020204" pitchFamily="34" charset="0"/>
                        </a:rPr>
                        <a:t>17,5</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4010459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repeatCount="indefinite" fill="hold" nodeType="clickEffect">
                                  <p:stCondLst>
                                    <p:cond delay="0"/>
                                  </p:stCondLst>
                                  <p:childTnLst>
                                    <p:animRot by="21600000">
                                      <p:cBhvr>
                                        <p:cTn id="6" dur="2000" fill="hold"/>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upo 6"/>
          <p:cNvGrpSpPr/>
          <p:nvPr/>
        </p:nvGrpSpPr>
        <p:grpSpPr>
          <a:xfrm>
            <a:off x="4571999" y="1828799"/>
            <a:ext cx="3135086" cy="3091544"/>
            <a:chOff x="4571999" y="1828799"/>
            <a:chExt cx="3135086" cy="3091544"/>
          </a:xfrm>
        </p:grpSpPr>
        <p:sp>
          <p:nvSpPr>
            <p:cNvPr id="4" name="Anillo 3"/>
            <p:cNvSpPr/>
            <p:nvPr/>
          </p:nvSpPr>
          <p:spPr>
            <a:xfrm>
              <a:off x="4572000" y="1828799"/>
              <a:ext cx="3135085" cy="3091544"/>
            </a:xfrm>
            <a:prstGeom prst="donu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solidFill>
                  <a:schemeClr val="tx1"/>
                </a:solidFill>
              </a:endParaRPr>
            </a:p>
          </p:txBody>
        </p:sp>
        <p:sp>
          <p:nvSpPr>
            <p:cNvPr id="6" name="Anillo 5"/>
            <p:cNvSpPr/>
            <p:nvPr/>
          </p:nvSpPr>
          <p:spPr>
            <a:xfrm>
              <a:off x="4571999" y="1828799"/>
              <a:ext cx="3135085" cy="3091544"/>
            </a:xfrm>
            <a:prstGeom prst="donut">
              <a:avLst/>
            </a:prstGeom>
            <a:gradFill flip="none" rotWithShape="1">
              <a:gsLst>
                <a:gs pos="55000">
                  <a:srgbClr val="92D050"/>
                </a:gs>
                <a:gs pos="39000">
                  <a:srgbClr val="FFFF00"/>
                </a:gs>
                <a:gs pos="9000">
                  <a:srgbClr val="FF0000"/>
                </a:gs>
                <a:gs pos="26000">
                  <a:srgbClr val="FFC000"/>
                </a:gs>
                <a:gs pos="73000">
                  <a:srgbClr val="00B0F0"/>
                </a:gs>
                <a:gs pos="87000">
                  <a:srgbClr val="7030A0"/>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solidFill>
                  <a:schemeClr val="tx1"/>
                </a:solidFill>
              </a:endParaRPr>
            </a:p>
          </p:txBody>
        </p:sp>
      </p:grpSp>
      <p:sp>
        <p:nvSpPr>
          <p:cNvPr id="5" name="Elipse 4"/>
          <p:cNvSpPr/>
          <p:nvPr/>
        </p:nvSpPr>
        <p:spPr>
          <a:xfrm>
            <a:off x="4767941" y="2057399"/>
            <a:ext cx="2743200" cy="263434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9" name="Imagen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49745" y="2947909"/>
            <a:ext cx="2220313" cy="666094"/>
          </a:xfrm>
          <a:prstGeom prst="rect">
            <a:avLst/>
          </a:prstGeom>
        </p:spPr>
      </p:pic>
      <p:sp>
        <p:nvSpPr>
          <p:cNvPr id="22" name="Elipse 21"/>
          <p:cNvSpPr/>
          <p:nvPr/>
        </p:nvSpPr>
        <p:spPr>
          <a:xfrm>
            <a:off x="5737356" y="558404"/>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23" name="Elipse 22"/>
          <p:cNvSpPr/>
          <p:nvPr/>
        </p:nvSpPr>
        <p:spPr>
          <a:xfrm>
            <a:off x="5795411" y="607751"/>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24" name="Elipse 23"/>
          <p:cNvSpPr/>
          <p:nvPr/>
        </p:nvSpPr>
        <p:spPr>
          <a:xfrm>
            <a:off x="8123389" y="2699604"/>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28" name="Elipse 27"/>
          <p:cNvSpPr/>
          <p:nvPr/>
        </p:nvSpPr>
        <p:spPr>
          <a:xfrm>
            <a:off x="5796702" y="5531492"/>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30" name="Elipse 29"/>
          <p:cNvSpPr/>
          <p:nvPr/>
        </p:nvSpPr>
        <p:spPr>
          <a:xfrm>
            <a:off x="3358260" y="3717521"/>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41" name="Elipse 40"/>
          <p:cNvSpPr/>
          <p:nvPr/>
        </p:nvSpPr>
        <p:spPr>
          <a:xfrm>
            <a:off x="3420912" y="3778712"/>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cxnSp>
        <p:nvCxnSpPr>
          <p:cNvPr id="43" name="Conector angular 42"/>
          <p:cNvCxnSpPr>
            <a:endCxn id="30" idx="2"/>
          </p:cNvCxnSpPr>
          <p:nvPr/>
        </p:nvCxnSpPr>
        <p:spPr>
          <a:xfrm>
            <a:off x="1309386" y="3778712"/>
            <a:ext cx="2048874" cy="396009"/>
          </a:xfrm>
          <a:prstGeom prst="bentConnector3">
            <a:avLst/>
          </a:prstGeom>
        </p:spPr>
        <p:style>
          <a:lnRef idx="1">
            <a:schemeClr val="accent1"/>
          </a:lnRef>
          <a:fillRef idx="0">
            <a:schemeClr val="accent1"/>
          </a:fillRef>
          <a:effectRef idx="0">
            <a:schemeClr val="accent1"/>
          </a:effectRef>
          <a:fontRef idx="minor">
            <a:schemeClr val="tx1"/>
          </a:fontRef>
        </p:style>
      </p:cxnSp>
      <p:pic>
        <p:nvPicPr>
          <p:cNvPr id="44" name="Imagen 43">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98613" y="3684697"/>
            <a:ext cx="866705" cy="911133"/>
          </a:xfrm>
          <a:prstGeom prst="rect">
            <a:avLst/>
          </a:prstGeom>
        </p:spPr>
      </p:pic>
      <p:sp>
        <p:nvSpPr>
          <p:cNvPr id="46" name="Elipse 45"/>
          <p:cNvSpPr/>
          <p:nvPr/>
        </p:nvSpPr>
        <p:spPr>
          <a:xfrm>
            <a:off x="8194506" y="2771680"/>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48" name="Elipse 47"/>
          <p:cNvSpPr/>
          <p:nvPr/>
        </p:nvSpPr>
        <p:spPr>
          <a:xfrm>
            <a:off x="5859354" y="5582291"/>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47" name="Imagen 4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28537" y="2723935"/>
            <a:ext cx="735715" cy="735715"/>
          </a:xfrm>
          <a:prstGeom prst="rect">
            <a:avLst/>
          </a:prstGeom>
        </p:spPr>
      </p:pic>
      <p:cxnSp>
        <p:nvCxnSpPr>
          <p:cNvPr id="49" name="Conector angular 48"/>
          <p:cNvCxnSpPr/>
          <p:nvPr/>
        </p:nvCxnSpPr>
        <p:spPr>
          <a:xfrm>
            <a:off x="3730570" y="5592682"/>
            <a:ext cx="2048874" cy="396009"/>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50" name="Conector angular 49"/>
          <p:cNvCxnSpPr/>
          <p:nvPr/>
        </p:nvCxnSpPr>
        <p:spPr>
          <a:xfrm flipV="1">
            <a:off x="9041654" y="2813821"/>
            <a:ext cx="1945515" cy="396009"/>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52" name="Conector angular 51"/>
          <p:cNvCxnSpPr/>
          <p:nvPr/>
        </p:nvCxnSpPr>
        <p:spPr>
          <a:xfrm flipV="1">
            <a:off x="6631475" y="607751"/>
            <a:ext cx="1957278" cy="390548"/>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55" name="CuadroTexto 54">
            <a:hlinkClick r:id="rId6" action="ppaction://hlinksldjump"/>
          </p:cNvPr>
          <p:cNvSpPr txBox="1"/>
          <p:nvPr/>
        </p:nvSpPr>
        <p:spPr>
          <a:xfrm>
            <a:off x="642276" y="1939862"/>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INTRODUCCIÓN</a:t>
            </a:r>
            <a:endParaRPr lang="es-EC" sz="1600" b="1" dirty="0">
              <a:solidFill>
                <a:schemeClr val="bg1"/>
              </a:solidFill>
              <a:latin typeface="Arial" panose="020B0604020202020204" pitchFamily="34" charset="0"/>
              <a:cs typeface="Arial" panose="020B0604020202020204" pitchFamily="34" charset="0"/>
            </a:endParaRPr>
          </a:p>
        </p:txBody>
      </p:sp>
      <p:sp>
        <p:nvSpPr>
          <p:cNvPr id="57" name="CuadroTexto 56">
            <a:hlinkClick r:id="rId3" action="ppaction://hlinksldjump"/>
          </p:cNvPr>
          <p:cNvSpPr txBox="1"/>
          <p:nvPr/>
        </p:nvSpPr>
        <p:spPr>
          <a:xfrm>
            <a:off x="1171554" y="3813901"/>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METODOS</a:t>
            </a:r>
            <a:endParaRPr lang="es-EC" sz="1600" b="1" dirty="0">
              <a:solidFill>
                <a:schemeClr val="bg1"/>
              </a:solidFill>
              <a:latin typeface="Arial" panose="020B0604020202020204" pitchFamily="34" charset="0"/>
              <a:cs typeface="Arial" panose="020B0604020202020204" pitchFamily="34" charset="0"/>
            </a:endParaRPr>
          </a:p>
        </p:txBody>
      </p:sp>
      <p:sp>
        <p:nvSpPr>
          <p:cNvPr id="58" name="CuadroTexto 57">
            <a:hlinkClick r:id="rId7" action="ppaction://hlinksldjump"/>
          </p:cNvPr>
          <p:cNvSpPr txBox="1"/>
          <p:nvPr/>
        </p:nvSpPr>
        <p:spPr>
          <a:xfrm>
            <a:off x="3218911" y="5625211"/>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RESULTADOS</a:t>
            </a:r>
            <a:endParaRPr lang="es-EC" sz="1600" b="1" dirty="0">
              <a:solidFill>
                <a:schemeClr val="bg1"/>
              </a:solidFill>
              <a:latin typeface="Arial" panose="020B0604020202020204" pitchFamily="34" charset="0"/>
              <a:cs typeface="Arial" panose="020B0604020202020204" pitchFamily="34" charset="0"/>
            </a:endParaRPr>
          </a:p>
        </p:txBody>
      </p:sp>
      <p:sp>
        <p:nvSpPr>
          <p:cNvPr id="59" name="CuadroTexto 58"/>
          <p:cNvSpPr txBox="1"/>
          <p:nvPr/>
        </p:nvSpPr>
        <p:spPr>
          <a:xfrm>
            <a:off x="10024264" y="2887806"/>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DISCUSIÓN</a:t>
            </a:r>
            <a:endParaRPr lang="es-EC" sz="1600" b="1" dirty="0">
              <a:solidFill>
                <a:schemeClr val="bg1"/>
              </a:solidFill>
              <a:latin typeface="Arial" panose="020B0604020202020204" pitchFamily="34" charset="0"/>
              <a:cs typeface="Arial" panose="020B0604020202020204" pitchFamily="34" charset="0"/>
            </a:endParaRPr>
          </a:p>
        </p:txBody>
      </p:sp>
      <p:sp>
        <p:nvSpPr>
          <p:cNvPr id="64" name="Elipse 63"/>
          <p:cNvSpPr/>
          <p:nvPr/>
        </p:nvSpPr>
        <p:spPr>
          <a:xfrm>
            <a:off x="3448009" y="1849944"/>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65" name="Elipse 64"/>
          <p:cNvSpPr/>
          <p:nvPr/>
        </p:nvSpPr>
        <p:spPr>
          <a:xfrm>
            <a:off x="3510661" y="1911135"/>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6" name="Imagen 65">
            <a:hlinkClick r:id="rId8" action="ppaction://hlinksldjump"/>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895760" y="733715"/>
            <a:ext cx="584200" cy="584200"/>
          </a:xfrm>
          <a:prstGeom prst="rect">
            <a:avLst/>
          </a:prstGeom>
        </p:spPr>
      </p:pic>
      <p:cxnSp>
        <p:nvCxnSpPr>
          <p:cNvPr id="67" name="Conector angular 66"/>
          <p:cNvCxnSpPr>
            <a:endCxn id="64" idx="2"/>
          </p:cNvCxnSpPr>
          <p:nvPr/>
        </p:nvCxnSpPr>
        <p:spPr>
          <a:xfrm>
            <a:off x="1399135" y="1911135"/>
            <a:ext cx="2048874" cy="396009"/>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68" name="CuadroTexto 67">
            <a:hlinkClick r:id="rId8" action="ppaction://hlinksldjump"/>
          </p:cNvPr>
          <p:cNvSpPr txBox="1"/>
          <p:nvPr/>
        </p:nvSpPr>
        <p:spPr>
          <a:xfrm>
            <a:off x="7614764" y="633748"/>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TEMA</a:t>
            </a:r>
            <a:endParaRPr lang="es-EC" sz="1600" b="1" dirty="0">
              <a:solidFill>
                <a:schemeClr val="bg1"/>
              </a:solidFill>
              <a:latin typeface="Arial" panose="020B0604020202020204" pitchFamily="34" charset="0"/>
              <a:cs typeface="Arial" panose="020B0604020202020204" pitchFamily="34" charset="0"/>
            </a:endParaRPr>
          </a:p>
        </p:txBody>
      </p:sp>
      <p:pic>
        <p:nvPicPr>
          <p:cNvPr id="39" name="Imagen 38">
            <a:hlinkClick r:id="rId6" action="ppaction://hlinksldjump"/>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594923" y="1973152"/>
            <a:ext cx="680864" cy="680864"/>
          </a:xfrm>
          <a:prstGeom prst="rect">
            <a:avLst/>
          </a:prstGeom>
        </p:spPr>
      </p:pic>
      <p:pic>
        <p:nvPicPr>
          <p:cNvPr id="45" name="Imagen 44">
            <a:hlinkClick r:id="rId7" action="ppaction://hlinksldjump"/>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895760" y="5611221"/>
            <a:ext cx="729013" cy="729013"/>
          </a:xfrm>
          <a:prstGeom prst="rect">
            <a:avLst/>
          </a:prstGeom>
        </p:spPr>
      </p:pic>
      <p:sp>
        <p:nvSpPr>
          <p:cNvPr id="32" name="Rectángulo redondeado 31"/>
          <p:cNvSpPr/>
          <p:nvPr/>
        </p:nvSpPr>
        <p:spPr>
          <a:xfrm>
            <a:off x="1309387" y="1359420"/>
            <a:ext cx="9872964" cy="5086471"/>
          </a:xfrm>
          <a:prstGeom prst="roundRect">
            <a:avLst/>
          </a:prstGeom>
          <a:gradFill flip="none" rotWithShape="1">
            <a:gsLst>
              <a:gs pos="0">
                <a:schemeClr val="accent3">
                  <a:lumMod val="0"/>
                  <a:lumOff val="100000"/>
                  <a:alpha val="84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33" name="Imagen 32">
            <a:hlinkClick r:id="rId11" action="ppaction://hlinksldjump"/>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0014411" y="1405313"/>
            <a:ext cx="657552" cy="657552"/>
          </a:xfrm>
          <a:prstGeom prst="rect">
            <a:avLst/>
          </a:prstGeom>
        </p:spPr>
      </p:pic>
      <p:sp>
        <p:nvSpPr>
          <p:cNvPr id="2" name="Rectángulo 1"/>
          <p:cNvSpPr/>
          <p:nvPr/>
        </p:nvSpPr>
        <p:spPr>
          <a:xfrm>
            <a:off x="1764950" y="1726783"/>
            <a:ext cx="8259313" cy="1754326"/>
          </a:xfrm>
          <a:prstGeom prst="rect">
            <a:avLst/>
          </a:prstGeom>
        </p:spPr>
        <p:txBody>
          <a:bodyPr wrap="square">
            <a:spAutoFit/>
          </a:bodyPr>
          <a:lstStyle/>
          <a:p>
            <a:r>
              <a:rPr lang="es-EC" dirty="0" smtClean="0">
                <a:latin typeface="Arial" panose="020B0604020202020204" pitchFamily="34" charset="0"/>
                <a:cs typeface="Arial" panose="020B0604020202020204" pitchFamily="34" charset="0"/>
              </a:rPr>
              <a:t>En el área de emergencia </a:t>
            </a:r>
            <a:r>
              <a:rPr lang="es-EC" dirty="0" err="1" smtClean="0">
                <a:latin typeface="Arial" panose="020B0604020202020204" pitchFamily="34" charset="0"/>
                <a:cs typeface="Arial" panose="020B0604020202020204" pitchFamily="34" charset="0"/>
              </a:rPr>
              <a:t>covid</a:t>
            </a:r>
            <a:r>
              <a:rPr lang="es-EC" dirty="0" smtClean="0">
                <a:latin typeface="Arial" panose="020B0604020202020204" pitchFamily="34" charset="0"/>
                <a:cs typeface="Arial" panose="020B0604020202020204" pitchFamily="34" charset="0"/>
              </a:rPr>
              <a:t> 19, las tareas que realizan los profesionales de salud son de altas exigencias posturales y de elevada fuerza por la movilización de pacientes.</a:t>
            </a:r>
          </a:p>
          <a:p>
            <a:r>
              <a:rPr lang="es-EC" dirty="0" smtClean="0">
                <a:latin typeface="Arial" panose="020B0604020202020204" pitchFamily="34" charset="0"/>
                <a:cs typeface="Arial" panose="020B0604020202020204" pitchFamily="34" charset="0"/>
              </a:rPr>
              <a:t>Los resultados en los que nos centraremos es el de 83% correspondiente a dolor lumbar. </a:t>
            </a:r>
          </a:p>
          <a:p>
            <a:r>
              <a:rPr lang="es-EC" dirty="0" smtClean="0">
                <a:latin typeface="Arial" panose="020B0604020202020204" pitchFamily="34" charset="0"/>
                <a:cs typeface="Arial" panose="020B0604020202020204" pitchFamily="34" charset="0"/>
              </a:rPr>
              <a:t>El índice MAPO fue de 17,50 que es un rango ELEVADO</a:t>
            </a:r>
            <a:endParaRPr lang="es-EC" dirty="0">
              <a:latin typeface="Arial" panose="020B0604020202020204" pitchFamily="34" charset="0"/>
              <a:cs typeface="Arial" panose="020B0604020202020204" pitchFamily="34" charset="0"/>
            </a:endParaRPr>
          </a:p>
        </p:txBody>
      </p:sp>
      <p:graphicFrame>
        <p:nvGraphicFramePr>
          <p:cNvPr id="36" name="Gráfico 35"/>
          <p:cNvGraphicFramePr>
            <a:graphicFrameLocks/>
          </p:cNvGraphicFramePr>
          <p:nvPr>
            <p:extLst>
              <p:ext uri="{D42A27DB-BD31-4B8C-83A1-F6EECF244321}">
                <p14:modId xmlns:p14="http://schemas.microsoft.com/office/powerpoint/2010/main" val="385203126"/>
              </p:ext>
            </p:extLst>
          </p:nvPr>
        </p:nvGraphicFramePr>
        <p:xfrm>
          <a:off x="4087475" y="3592282"/>
          <a:ext cx="4501277" cy="2747952"/>
        </p:xfrm>
        <a:graphic>
          <a:graphicData uri="http://schemas.openxmlformats.org/drawingml/2006/chart">
            <c:chart xmlns:c="http://schemas.openxmlformats.org/drawingml/2006/chart" xmlns:r="http://schemas.openxmlformats.org/officeDocument/2006/relationships" r:id="rId13"/>
          </a:graphicData>
        </a:graphic>
      </p:graphicFrame>
      <p:pic>
        <p:nvPicPr>
          <p:cNvPr id="37" name="Imagen 36">
            <a:hlinkClick r:id="rId14" action="ppaction://hlinksldjump"/>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9899935" y="5674519"/>
            <a:ext cx="708730" cy="708730"/>
          </a:xfrm>
          <a:prstGeom prst="rect">
            <a:avLst/>
          </a:prstGeom>
        </p:spPr>
      </p:pic>
    </p:spTree>
    <p:extLst>
      <p:ext uri="{BB962C8B-B14F-4D97-AF65-F5344CB8AC3E}">
        <p14:creationId xmlns:p14="http://schemas.microsoft.com/office/powerpoint/2010/main" val="4293052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repeatCount="indefinite" fill="hold" nodeType="clickEffect">
                                  <p:stCondLst>
                                    <p:cond delay="0"/>
                                  </p:stCondLst>
                                  <p:childTnLst>
                                    <p:animRot by="21600000">
                                      <p:cBhvr>
                                        <p:cTn id="6" dur="2000" fill="hold"/>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upo 6"/>
          <p:cNvGrpSpPr/>
          <p:nvPr/>
        </p:nvGrpSpPr>
        <p:grpSpPr>
          <a:xfrm>
            <a:off x="4571999" y="1828799"/>
            <a:ext cx="3135086" cy="3091544"/>
            <a:chOff x="4571999" y="1828799"/>
            <a:chExt cx="3135086" cy="3091544"/>
          </a:xfrm>
        </p:grpSpPr>
        <p:sp>
          <p:nvSpPr>
            <p:cNvPr id="4" name="Anillo 3"/>
            <p:cNvSpPr/>
            <p:nvPr/>
          </p:nvSpPr>
          <p:spPr>
            <a:xfrm>
              <a:off x="4572000" y="1828799"/>
              <a:ext cx="3135085" cy="3091544"/>
            </a:xfrm>
            <a:prstGeom prst="donu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solidFill>
                  <a:schemeClr val="tx1"/>
                </a:solidFill>
              </a:endParaRPr>
            </a:p>
          </p:txBody>
        </p:sp>
        <p:sp>
          <p:nvSpPr>
            <p:cNvPr id="6" name="Anillo 5"/>
            <p:cNvSpPr/>
            <p:nvPr/>
          </p:nvSpPr>
          <p:spPr>
            <a:xfrm>
              <a:off x="4571999" y="1828799"/>
              <a:ext cx="3135085" cy="3091544"/>
            </a:xfrm>
            <a:prstGeom prst="donut">
              <a:avLst/>
            </a:prstGeom>
            <a:gradFill flip="none" rotWithShape="1">
              <a:gsLst>
                <a:gs pos="55000">
                  <a:srgbClr val="92D050"/>
                </a:gs>
                <a:gs pos="39000">
                  <a:srgbClr val="FFFF00"/>
                </a:gs>
                <a:gs pos="9000">
                  <a:srgbClr val="FF0000"/>
                </a:gs>
                <a:gs pos="26000">
                  <a:srgbClr val="FFC000"/>
                </a:gs>
                <a:gs pos="73000">
                  <a:srgbClr val="00B0F0"/>
                </a:gs>
                <a:gs pos="87000">
                  <a:srgbClr val="7030A0"/>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solidFill>
                  <a:schemeClr val="tx1"/>
                </a:solidFill>
              </a:endParaRPr>
            </a:p>
          </p:txBody>
        </p:sp>
      </p:grpSp>
      <p:sp>
        <p:nvSpPr>
          <p:cNvPr id="5" name="Elipse 4"/>
          <p:cNvSpPr/>
          <p:nvPr/>
        </p:nvSpPr>
        <p:spPr>
          <a:xfrm>
            <a:off x="4767941" y="2057399"/>
            <a:ext cx="2743200" cy="263434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9" name="Imagen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49745" y="2947909"/>
            <a:ext cx="2220313" cy="666094"/>
          </a:xfrm>
          <a:prstGeom prst="rect">
            <a:avLst/>
          </a:prstGeom>
        </p:spPr>
      </p:pic>
      <p:sp>
        <p:nvSpPr>
          <p:cNvPr id="22" name="Elipse 21"/>
          <p:cNvSpPr/>
          <p:nvPr/>
        </p:nvSpPr>
        <p:spPr>
          <a:xfrm>
            <a:off x="5737356" y="558404"/>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23" name="Elipse 22"/>
          <p:cNvSpPr/>
          <p:nvPr/>
        </p:nvSpPr>
        <p:spPr>
          <a:xfrm>
            <a:off x="5795411" y="607751"/>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24" name="Elipse 23"/>
          <p:cNvSpPr/>
          <p:nvPr/>
        </p:nvSpPr>
        <p:spPr>
          <a:xfrm>
            <a:off x="8123389" y="2699604"/>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28" name="Elipse 27"/>
          <p:cNvSpPr/>
          <p:nvPr/>
        </p:nvSpPr>
        <p:spPr>
          <a:xfrm>
            <a:off x="5796702" y="5531492"/>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30" name="Elipse 29"/>
          <p:cNvSpPr/>
          <p:nvPr/>
        </p:nvSpPr>
        <p:spPr>
          <a:xfrm>
            <a:off x="3358260" y="3717521"/>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41" name="Elipse 40"/>
          <p:cNvSpPr/>
          <p:nvPr/>
        </p:nvSpPr>
        <p:spPr>
          <a:xfrm>
            <a:off x="3420912" y="3778712"/>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cxnSp>
        <p:nvCxnSpPr>
          <p:cNvPr id="43" name="Conector angular 42"/>
          <p:cNvCxnSpPr>
            <a:endCxn id="30" idx="2"/>
          </p:cNvCxnSpPr>
          <p:nvPr/>
        </p:nvCxnSpPr>
        <p:spPr>
          <a:xfrm>
            <a:off x="1309386" y="3778712"/>
            <a:ext cx="2048874" cy="396009"/>
          </a:xfrm>
          <a:prstGeom prst="bentConnector3">
            <a:avLst/>
          </a:prstGeom>
        </p:spPr>
        <p:style>
          <a:lnRef idx="1">
            <a:schemeClr val="accent1"/>
          </a:lnRef>
          <a:fillRef idx="0">
            <a:schemeClr val="accent1"/>
          </a:fillRef>
          <a:effectRef idx="0">
            <a:schemeClr val="accent1"/>
          </a:effectRef>
          <a:fontRef idx="minor">
            <a:schemeClr val="tx1"/>
          </a:fontRef>
        </p:style>
      </p:cxnSp>
      <p:pic>
        <p:nvPicPr>
          <p:cNvPr id="44" name="Imagen 43">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98613" y="3684697"/>
            <a:ext cx="866705" cy="911133"/>
          </a:xfrm>
          <a:prstGeom prst="rect">
            <a:avLst/>
          </a:prstGeom>
        </p:spPr>
      </p:pic>
      <p:sp>
        <p:nvSpPr>
          <p:cNvPr id="46" name="Elipse 45"/>
          <p:cNvSpPr/>
          <p:nvPr/>
        </p:nvSpPr>
        <p:spPr>
          <a:xfrm>
            <a:off x="8194506" y="2771680"/>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48" name="Elipse 47"/>
          <p:cNvSpPr/>
          <p:nvPr/>
        </p:nvSpPr>
        <p:spPr>
          <a:xfrm>
            <a:off x="5859354" y="5582291"/>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47" name="Imagen 4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28537" y="2723935"/>
            <a:ext cx="735715" cy="735715"/>
          </a:xfrm>
          <a:prstGeom prst="rect">
            <a:avLst/>
          </a:prstGeom>
        </p:spPr>
      </p:pic>
      <p:cxnSp>
        <p:nvCxnSpPr>
          <p:cNvPr id="49" name="Conector angular 48"/>
          <p:cNvCxnSpPr/>
          <p:nvPr/>
        </p:nvCxnSpPr>
        <p:spPr>
          <a:xfrm>
            <a:off x="3730570" y="5592682"/>
            <a:ext cx="2048874" cy="396009"/>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50" name="Conector angular 49"/>
          <p:cNvCxnSpPr/>
          <p:nvPr/>
        </p:nvCxnSpPr>
        <p:spPr>
          <a:xfrm flipV="1">
            <a:off x="9041654" y="2813821"/>
            <a:ext cx="1945515" cy="396009"/>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52" name="Conector angular 51"/>
          <p:cNvCxnSpPr/>
          <p:nvPr/>
        </p:nvCxnSpPr>
        <p:spPr>
          <a:xfrm flipV="1">
            <a:off x="6631475" y="607751"/>
            <a:ext cx="1957278" cy="390548"/>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55" name="CuadroTexto 54">
            <a:hlinkClick r:id="rId6" action="ppaction://hlinksldjump"/>
          </p:cNvPr>
          <p:cNvSpPr txBox="1"/>
          <p:nvPr/>
        </p:nvSpPr>
        <p:spPr>
          <a:xfrm>
            <a:off x="642276" y="1939862"/>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INTRODUCCIÓN</a:t>
            </a:r>
            <a:endParaRPr lang="es-EC" sz="1600" b="1" dirty="0">
              <a:solidFill>
                <a:schemeClr val="bg1"/>
              </a:solidFill>
              <a:latin typeface="Arial" panose="020B0604020202020204" pitchFamily="34" charset="0"/>
              <a:cs typeface="Arial" panose="020B0604020202020204" pitchFamily="34" charset="0"/>
            </a:endParaRPr>
          </a:p>
        </p:txBody>
      </p:sp>
      <p:sp>
        <p:nvSpPr>
          <p:cNvPr id="57" name="CuadroTexto 56">
            <a:hlinkClick r:id="rId3" action="ppaction://hlinksldjump"/>
          </p:cNvPr>
          <p:cNvSpPr txBox="1"/>
          <p:nvPr/>
        </p:nvSpPr>
        <p:spPr>
          <a:xfrm>
            <a:off x="1171554" y="3813901"/>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METODOS</a:t>
            </a:r>
            <a:endParaRPr lang="es-EC" sz="1600" b="1" dirty="0">
              <a:solidFill>
                <a:schemeClr val="bg1"/>
              </a:solidFill>
              <a:latin typeface="Arial" panose="020B0604020202020204" pitchFamily="34" charset="0"/>
              <a:cs typeface="Arial" panose="020B0604020202020204" pitchFamily="34" charset="0"/>
            </a:endParaRPr>
          </a:p>
        </p:txBody>
      </p:sp>
      <p:sp>
        <p:nvSpPr>
          <p:cNvPr id="58" name="CuadroTexto 57">
            <a:hlinkClick r:id="rId7" action="ppaction://hlinksldjump"/>
          </p:cNvPr>
          <p:cNvSpPr txBox="1"/>
          <p:nvPr/>
        </p:nvSpPr>
        <p:spPr>
          <a:xfrm>
            <a:off x="3218911" y="5625211"/>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RESULTADOS</a:t>
            </a:r>
            <a:endParaRPr lang="es-EC" sz="1600" b="1" dirty="0">
              <a:solidFill>
                <a:schemeClr val="bg1"/>
              </a:solidFill>
              <a:latin typeface="Arial" panose="020B0604020202020204" pitchFamily="34" charset="0"/>
              <a:cs typeface="Arial" panose="020B0604020202020204" pitchFamily="34" charset="0"/>
            </a:endParaRPr>
          </a:p>
        </p:txBody>
      </p:sp>
      <p:sp>
        <p:nvSpPr>
          <p:cNvPr id="59" name="CuadroTexto 58"/>
          <p:cNvSpPr txBox="1"/>
          <p:nvPr/>
        </p:nvSpPr>
        <p:spPr>
          <a:xfrm>
            <a:off x="10024264" y="2887806"/>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DISCUSIÓN</a:t>
            </a:r>
            <a:endParaRPr lang="es-EC" sz="1600" b="1" dirty="0">
              <a:solidFill>
                <a:schemeClr val="bg1"/>
              </a:solidFill>
              <a:latin typeface="Arial" panose="020B0604020202020204" pitchFamily="34" charset="0"/>
              <a:cs typeface="Arial" panose="020B0604020202020204" pitchFamily="34" charset="0"/>
            </a:endParaRPr>
          </a:p>
        </p:txBody>
      </p:sp>
      <p:sp>
        <p:nvSpPr>
          <p:cNvPr id="64" name="Elipse 63"/>
          <p:cNvSpPr/>
          <p:nvPr/>
        </p:nvSpPr>
        <p:spPr>
          <a:xfrm>
            <a:off x="3448009" y="1849944"/>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65" name="Elipse 64"/>
          <p:cNvSpPr/>
          <p:nvPr/>
        </p:nvSpPr>
        <p:spPr>
          <a:xfrm>
            <a:off x="3510661" y="1911135"/>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6" name="Imagen 65">
            <a:hlinkClick r:id="rId8" action="ppaction://hlinksldjump"/>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895760" y="733715"/>
            <a:ext cx="584200" cy="584200"/>
          </a:xfrm>
          <a:prstGeom prst="rect">
            <a:avLst/>
          </a:prstGeom>
        </p:spPr>
      </p:pic>
      <p:cxnSp>
        <p:nvCxnSpPr>
          <p:cNvPr id="67" name="Conector angular 66"/>
          <p:cNvCxnSpPr>
            <a:endCxn id="64" idx="2"/>
          </p:cNvCxnSpPr>
          <p:nvPr/>
        </p:nvCxnSpPr>
        <p:spPr>
          <a:xfrm>
            <a:off x="1399135" y="1911135"/>
            <a:ext cx="2048874" cy="396009"/>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68" name="CuadroTexto 67">
            <a:hlinkClick r:id="rId8" action="ppaction://hlinksldjump"/>
          </p:cNvPr>
          <p:cNvSpPr txBox="1"/>
          <p:nvPr/>
        </p:nvSpPr>
        <p:spPr>
          <a:xfrm>
            <a:off x="7614764" y="633748"/>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TEMA</a:t>
            </a:r>
            <a:endParaRPr lang="es-EC" sz="1600" b="1" dirty="0">
              <a:solidFill>
                <a:schemeClr val="bg1"/>
              </a:solidFill>
              <a:latin typeface="Arial" panose="020B0604020202020204" pitchFamily="34" charset="0"/>
              <a:cs typeface="Arial" panose="020B0604020202020204" pitchFamily="34" charset="0"/>
            </a:endParaRPr>
          </a:p>
        </p:txBody>
      </p:sp>
      <p:pic>
        <p:nvPicPr>
          <p:cNvPr id="39" name="Imagen 38">
            <a:hlinkClick r:id="rId6" action="ppaction://hlinksldjump"/>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594923" y="1973152"/>
            <a:ext cx="680864" cy="680864"/>
          </a:xfrm>
          <a:prstGeom prst="rect">
            <a:avLst/>
          </a:prstGeom>
        </p:spPr>
      </p:pic>
      <p:pic>
        <p:nvPicPr>
          <p:cNvPr id="45" name="Imagen 44">
            <a:hlinkClick r:id="rId7" action="ppaction://hlinksldjump"/>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895760" y="5611221"/>
            <a:ext cx="729013" cy="729013"/>
          </a:xfrm>
          <a:prstGeom prst="rect">
            <a:avLst/>
          </a:prstGeom>
        </p:spPr>
      </p:pic>
      <p:sp>
        <p:nvSpPr>
          <p:cNvPr id="32" name="Rectángulo redondeado 31"/>
          <p:cNvSpPr/>
          <p:nvPr/>
        </p:nvSpPr>
        <p:spPr>
          <a:xfrm>
            <a:off x="1309387" y="1359420"/>
            <a:ext cx="9872964" cy="5086471"/>
          </a:xfrm>
          <a:prstGeom prst="roundRect">
            <a:avLst/>
          </a:prstGeom>
          <a:gradFill flip="none" rotWithShape="1">
            <a:gsLst>
              <a:gs pos="0">
                <a:schemeClr val="accent3">
                  <a:lumMod val="0"/>
                  <a:lumOff val="100000"/>
                  <a:alpha val="84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33" name="Imagen 32">
            <a:hlinkClick r:id="rId11" action="ppaction://hlinksldjump"/>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0014411" y="1405313"/>
            <a:ext cx="657552" cy="657552"/>
          </a:xfrm>
          <a:prstGeom prst="rect">
            <a:avLst/>
          </a:prstGeom>
        </p:spPr>
      </p:pic>
      <p:sp>
        <p:nvSpPr>
          <p:cNvPr id="3" name="Rectángulo 2"/>
          <p:cNvSpPr/>
          <p:nvPr/>
        </p:nvSpPr>
        <p:spPr>
          <a:xfrm>
            <a:off x="1646903" y="2049816"/>
            <a:ext cx="9025059" cy="2308324"/>
          </a:xfrm>
          <a:prstGeom prst="rect">
            <a:avLst/>
          </a:prstGeom>
        </p:spPr>
        <p:txBody>
          <a:bodyPr wrap="square">
            <a:spAutoFit/>
          </a:bodyPr>
          <a:lstStyle/>
          <a:p>
            <a:pPr algn="just"/>
            <a:r>
              <a:rPr lang="es-ES_tradnl" dirty="0" smtClean="0">
                <a:latin typeface="Arial" panose="020B0604020202020204" pitchFamily="34" charset="0"/>
                <a:cs typeface="Arial" panose="020B0604020202020204" pitchFamily="34" charset="0"/>
              </a:rPr>
              <a:t>A partir  de los resultados encontrados, se identificó que la manipulación manual de pacientes está relacionado al dolor dorso lumbar en el personal de enfermeras y auxiliares de enfermería.</a:t>
            </a:r>
            <a:endParaRPr lang="es-EC" dirty="0" smtClean="0">
              <a:latin typeface="Arial" panose="020B0604020202020204" pitchFamily="34" charset="0"/>
              <a:cs typeface="Arial" panose="020B0604020202020204" pitchFamily="34" charset="0"/>
            </a:endParaRPr>
          </a:p>
          <a:p>
            <a:pPr algn="just"/>
            <a:r>
              <a:rPr lang="es-ES_tradnl" dirty="0" smtClean="0">
                <a:latin typeface="Arial" panose="020B0604020202020204" pitchFamily="34" charset="0"/>
                <a:cs typeface="Arial" panose="020B0604020202020204" pitchFamily="34" charset="0"/>
              </a:rPr>
              <a:t>Estos resultados tienen relación con lo expuesto por (Durán Eufemia, 2016), que indica que el personal expuesto a manipulación manual de pacientes en hospital es ELEVADA y que están expuesto a trastornos músculo esqueléticos hasta 5,6 veces más alta que le resto de la población, esto es acorde con lo que en este estudio se halla.</a:t>
            </a:r>
            <a:endParaRPr lang="es-EC" dirty="0">
              <a:latin typeface="Arial" panose="020B0604020202020204" pitchFamily="34" charset="0"/>
              <a:cs typeface="Arial" panose="020B0604020202020204" pitchFamily="34" charset="0"/>
            </a:endParaRPr>
          </a:p>
        </p:txBody>
      </p:sp>
      <p:pic>
        <p:nvPicPr>
          <p:cNvPr id="37" name="Imagen 36">
            <a:hlinkClick r:id="rId13" action="ppaction://hlinksldjump"/>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9899935" y="5674519"/>
            <a:ext cx="708730" cy="708730"/>
          </a:xfrm>
          <a:prstGeom prst="rect">
            <a:avLst/>
          </a:prstGeom>
        </p:spPr>
      </p:pic>
      <p:pic>
        <p:nvPicPr>
          <p:cNvPr id="8" name="Imagen 7"/>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3888045" y="4101489"/>
            <a:ext cx="4083151" cy="2322860"/>
          </a:xfrm>
          <a:prstGeom prst="rect">
            <a:avLst/>
          </a:prstGeom>
        </p:spPr>
      </p:pic>
    </p:spTree>
    <p:extLst>
      <p:ext uri="{BB962C8B-B14F-4D97-AF65-F5344CB8AC3E}">
        <p14:creationId xmlns:p14="http://schemas.microsoft.com/office/powerpoint/2010/main" val="3951247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repeatCount="indefinite" fill="hold" nodeType="clickEffect">
                                  <p:stCondLst>
                                    <p:cond delay="0"/>
                                  </p:stCondLst>
                                  <p:childTnLst>
                                    <p:animRot by="21600000">
                                      <p:cBhvr>
                                        <p:cTn id="6" dur="2000" fill="hold"/>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upo 6"/>
          <p:cNvGrpSpPr/>
          <p:nvPr/>
        </p:nvGrpSpPr>
        <p:grpSpPr>
          <a:xfrm>
            <a:off x="3831770" y="1952623"/>
            <a:ext cx="4890217" cy="4724400"/>
            <a:chOff x="4571999" y="1828799"/>
            <a:chExt cx="3135086" cy="3091544"/>
          </a:xfrm>
        </p:grpSpPr>
        <p:sp>
          <p:nvSpPr>
            <p:cNvPr id="4" name="Anillo 3"/>
            <p:cNvSpPr/>
            <p:nvPr/>
          </p:nvSpPr>
          <p:spPr>
            <a:xfrm>
              <a:off x="4572000" y="1828799"/>
              <a:ext cx="3135085" cy="3091544"/>
            </a:xfrm>
            <a:prstGeom prst="donu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solidFill>
                  <a:schemeClr val="tx1"/>
                </a:solidFill>
              </a:endParaRPr>
            </a:p>
          </p:txBody>
        </p:sp>
        <p:sp>
          <p:nvSpPr>
            <p:cNvPr id="6" name="Anillo 5"/>
            <p:cNvSpPr/>
            <p:nvPr/>
          </p:nvSpPr>
          <p:spPr>
            <a:xfrm>
              <a:off x="4571999" y="1828799"/>
              <a:ext cx="3135085" cy="3091544"/>
            </a:xfrm>
            <a:prstGeom prst="donut">
              <a:avLst/>
            </a:prstGeom>
            <a:gradFill flip="none" rotWithShape="1">
              <a:gsLst>
                <a:gs pos="55000">
                  <a:srgbClr val="92D050"/>
                </a:gs>
                <a:gs pos="39000">
                  <a:srgbClr val="FFFF00"/>
                </a:gs>
                <a:gs pos="9000">
                  <a:srgbClr val="FF0000"/>
                </a:gs>
                <a:gs pos="26000">
                  <a:srgbClr val="FFC000"/>
                </a:gs>
                <a:gs pos="73000">
                  <a:srgbClr val="00B0F0"/>
                </a:gs>
                <a:gs pos="87000">
                  <a:srgbClr val="7030A0"/>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solidFill>
                  <a:schemeClr val="tx1"/>
                </a:solidFill>
              </a:endParaRPr>
            </a:p>
          </p:txBody>
        </p:sp>
      </p:grpSp>
      <p:sp>
        <p:nvSpPr>
          <p:cNvPr id="5" name="Elipse 4"/>
          <p:cNvSpPr/>
          <p:nvPr/>
        </p:nvSpPr>
        <p:spPr>
          <a:xfrm>
            <a:off x="4059931" y="2252659"/>
            <a:ext cx="4433892" cy="412432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9" name="Imagen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57095" y="203131"/>
            <a:ext cx="5164892" cy="1549468"/>
          </a:xfrm>
          <a:prstGeom prst="rect">
            <a:avLst/>
          </a:prstGeom>
        </p:spPr>
      </p:pic>
      <p:pic>
        <p:nvPicPr>
          <p:cNvPr id="3" name="Imagen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60991" y="3476623"/>
            <a:ext cx="3831771" cy="1676400"/>
          </a:xfrm>
          <a:prstGeom prst="rect">
            <a:avLst/>
          </a:prstGeom>
        </p:spPr>
      </p:pic>
    </p:spTree>
    <p:extLst>
      <p:ext uri="{BB962C8B-B14F-4D97-AF65-F5344CB8AC3E}">
        <p14:creationId xmlns:p14="http://schemas.microsoft.com/office/powerpoint/2010/main" val="1369641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repeatCount="indefinite" fill="hold" nodeType="clickEffect">
                                  <p:stCondLst>
                                    <p:cond delay="0"/>
                                  </p:stCondLst>
                                  <p:childTnLst>
                                    <p:animRot by="21600000">
                                      <p:cBhvr>
                                        <p:cTn id="6" dur="2000" fill="hold"/>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upo 6"/>
          <p:cNvGrpSpPr/>
          <p:nvPr/>
        </p:nvGrpSpPr>
        <p:grpSpPr>
          <a:xfrm>
            <a:off x="4571999" y="1828799"/>
            <a:ext cx="3135086" cy="3091544"/>
            <a:chOff x="4571999" y="1828799"/>
            <a:chExt cx="3135086" cy="3091544"/>
          </a:xfrm>
        </p:grpSpPr>
        <p:sp>
          <p:nvSpPr>
            <p:cNvPr id="4" name="Anillo 3"/>
            <p:cNvSpPr/>
            <p:nvPr/>
          </p:nvSpPr>
          <p:spPr>
            <a:xfrm>
              <a:off x="4572000" y="1828799"/>
              <a:ext cx="3135085" cy="3091544"/>
            </a:xfrm>
            <a:prstGeom prst="donu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solidFill>
                  <a:schemeClr val="tx1"/>
                </a:solidFill>
              </a:endParaRPr>
            </a:p>
          </p:txBody>
        </p:sp>
        <p:sp>
          <p:nvSpPr>
            <p:cNvPr id="6" name="Anillo 5"/>
            <p:cNvSpPr/>
            <p:nvPr/>
          </p:nvSpPr>
          <p:spPr>
            <a:xfrm>
              <a:off x="4571999" y="1828799"/>
              <a:ext cx="3135085" cy="3091544"/>
            </a:xfrm>
            <a:prstGeom prst="donut">
              <a:avLst/>
            </a:prstGeom>
            <a:gradFill flip="none" rotWithShape="1">
              <a:gsLst>
                <a:gs pos="55000">
                  <a:srgbClr val="92D050"/>
                </a:gs>
                <a:gs pos="39000">
                  <a:srgbClr val="FFFF00"/>
                </a:gs>
                <a:gs pos="9000">
                  <a:srgbClr val="FF0000"/>
                </a:gs>
                <a:gs pos="26000">
                  <a:srgbClr val="FFC000"/>
                </a:gs>
                <a:gs pos="73000">
                  <a:srgbClr val="00B0F0"/>
                </a:gs>
                <a:gs pos="87000">
                  <a:srgbClr val="7030A0"/>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solidFill>
                  <a:schemeClr val="tx1"/>
                </a:solidFill>
              </a:endParaRPr>
            </a:p>
          </p:txBody>
        </p:sp>
      </p:grpSp>
      <p:sp>
        <p:nvSpPr>
          <p:cNvPr id="5" name="Elipse 4"/>
          <p:cNvSpPr/>
          <p:nvPr/>
        </p:nvSpPr>
        <p:spPr>
          <a:xfrm>
            <a:off x="4767941" y="2057399"/>
            <a:ext cx="2743200" cy="263434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9" name="Imagen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49745" y="2947909"/>
            <a:ext cx="2220313" cy="666094"/>
          </a:xfrm>
          <a:prstGeom prst="rect">
            <a:avLst/>
          </a:prstGeom>
        </p:spPr>
      </p:pic>
      <p:sp>
        <p:nvSpPr>
          <p:cNvPr id="22" name="Elipse 21"/>
          <p:cNvSpPr/>
          <p:nvPr/>
        </p:nvSpPr>
        <p:spPr>
          <a:xfrm>
            <a:off x="5737356" y="558404"/>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23" name="Elipse 22"/>
          <p:cNvSpPr/>
          <p:nvPr/>
        </p:nvSpPr>
        <p:spPr>
          <a:xfrm>
            <a:off x="5795411" y="607751"/>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24" name="Elipse 23"/>
          <p:cNvSpPr/>
          <p:nvPr/>
        </p:nvSpPr>
        <p:spPr>
          <a:xfrm>
            <a:off x="8123389" y="2699604"/>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28" name="Elipse 27"/>
          <p:cNvSpPr/>
          <p:nvPr/>
        </p:nvSpPr>
        <p:spPr>
          <a:xfrm>
            <a:off x="5796702" y="5531492"/>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30" name="Elipse 29"/>
          <p:cNvSpPr/>
          <p:nvPr/>
        </p:nvSpPr>
        <p:spPr>
          <a:xfrm>
            <a:off x="3358260" y="3717521"/>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41" name="Elipse 40"/>
          <p:cNvSpPr/>
          <p:nvPr/>
        </p:nvSpPr>
        <p:spPr>
          <a:xfrm>
            <a:off x="3420912" y="3778712"/>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cxnSp>
        <p:nvCxnSpPr>
          <p:cNvPr id="43" name="Conector angular 42"/>
          <p:cNvCxnSpPr>
            <a:endCxn id="30" idx="2"/>
          </p:cNvCxnSpPr>
          <p:nvPr/>
        </p:nvCxnSpPr>
        <p:spPr>
          <a:xfrm>
            <a:off x="1309386" y="3778712"/>
            <a:ext cx="2048874" cy="396009"/>
          </a:xfrm>
          <a:prstGeom prst="bentConnector3">
            <a:avLst/>
          </a:prstGeom>
        </p:spPr>
        <p:style>
          <a:lnRef idx="1">
            <a:schemeClr val="accent1"/>
          </a:lnRef>
          <a:fillRef idx="0">
            <a:schemeClr val="accent1"/>
          </a:fillRef>
          <a:effectRef idx="0">
            <a:schemeClr val="accent1"/>
          </a:effectRef>
          <a:fontRef idx="minor">
            <a:schemeClr val="tx1"/>
          </a:fontRef>
        </p:style>
      </p:cxnSp>
      <p:pic>
        <p:nvPicPr>
          <p:cNvPr id="44" name="Imagen 43">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98613" y="3684697"/>
            <a:ext cx="866705" cy="911133"/>
          </a:xfrm>
          <a:prstGeom prst="rect">
            <a:avLst/>
          </a:prstGeom>
        </p:spPr>
      </p:pic>
      <p:sp>
        <p:nvSpPr>
          <p:cNvPr id="46" name="Elipse 45"/>
          <p:cNvSpPr/>
          <p:nvPr/>
        </p:nvSpPr>
        <p:spPr>
          <a:xfrm>
            <a:off x="8194506" y="2771680"/>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48" name="Elipse 47"/>
          <p:cNvSpPr/>
          <p:nvPr/>
        </p:nvSpPr>
        <p:spPr>
          <a:xfrm>
            <a:off x="5859354" y="5582291"/>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47" name="Imagen 4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28537" y="2723935"/>
            <a:ext cx="735715" cy="735715"/>
          </a:xfrm>
          <a:prstGeom prst="rect">
            <a:avLst/>
          </a:prstGeom>
        </p:spPr>
      </p:pic>
      <p:cxnSp>
        <p:nvCxnSpPr>
          <p:cNvPr id="49" name="Conector angular 48"/>
          <p:cNvCxnSpPr/>
          <p:nvPr/>
        </p:nvCxnSpPr>
        <p:spPr>
          <a:xfrm>
            <a:off x="3730570" y="5592682"/>
            <a:ext cx="2048874" cy="396009"/>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50" name="Conector angular 49"/>
          <p:cNvCxnSpPr/>
          <p:nvPr/>
        </p:nvCxnSpPr>
        <p:spPr>
          <a:xfrm flipV="1">
            <a:off x="9041654" y="2813821"/>
            <a:ext cx="1945515" cy="396009"/>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52" name="Conector angular 51"/>
          <p:cNvCxnSpPr/>
          <p:nvPr/>
        </p:nvCxnSpPr>
        <p:spPr>
          <a:xfrm flipV="1">
            <a:off x="6631475" y="607751"/>
            <a:ext cx="1957278" cy="390548"/>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55" name="CuadroTexto 54">
            <a:hlinkClick r:id="rId6" action="ppaction://hlinksldjump"/>
          </p:cNvPr>
          <p:cNvSpPr txBox="1"/>
          <p:nvPr/>
        </p:nvSpPr>
        <p:spPr>
          <a:xfrm>
            <a:off x="642276" y="1939862"/>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INTRODUCCIÓN</a:t>
            </a:r>
            <a:endParaRPr lang="es-EC" sz="1600" b="1" dirty="0">
              <a:solidFill>
                <a:schemeClr val="bg1"/>
              </a:solidFill>
              <a:latin typeface="Arial" panose="020B0604020202020204" pitchFamily="34" charset="0"/>
              <a:cs typeface="Arial" panose="020B0604020202020204" pitchFamily="34" charset="0"/>
            </a:endParaRPr>
          </a:p>
        </p:txBody>
      </p:sp>
      <p:sp>
        <p:nvSpPr>
          <p:cNvPr id="57" name="CuadroTexto 56">
            <a:hlinkClick r:id="rId3" action="ppaction://hlinksldjump"/>
          </p:cNvPr>
          <p:cNvSpPr txBox="1"/>
          <p:nvPr/>
        </p:nvSpPr>
        <p:spPr>
          <a:xfrm>
            <a:off x="1171554" y="3813901"/>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METODOS</a:t>
            </a:r>
            <a:endParaRPr lang="es-EC" sz="1600" b="1" dirty="0">
              <a:solidFill>
                <a:schemeClr val="bg1"/>
              </a:solidFill>
              <a:latin typeface="Arial" panose="020B0604020202020204" pitchFamily="34" charset="0"/>
              <a:cs typeface="Arial" panose="020B0604020202020204" pitchFamily="34" charset="0"/>
            </a:endParaRPr>
          </a:p>
        </p:txBody>
      </p:sp>
      <p:sp>
        <p:nvSpPr>
          <p:cNvPr id="58" name="CuadroTexto 57">
            <a:hlinkClick r:id="rId7" action="ppaction://hlinksldjump"/>
          </p:cNvPr>
          <p:cNvSpPr txBox="1"/>
          <p:nvPr/>
        </p:nvSpPr>
        <p:spPr>
          <a:xfrm>
            <a:off x="3218911" y="5625211"/>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RESULTADOS</a:t>
            </a:r>
            <a:endParaRPr lang="es-EC" sz="1600" b="1" dirty="0">
              <a:solidFill>
                <a:schemeClr val="bg1"/>
              </a:solidFill>
              <a:latin typeface="Arial" panose="020B0604020202020204" pitchFamily="34" charset="0"/>
              <a:cs typeface="Arial" panose="020B0604020202020204" pitchFamily="34" charset="0"/>
            </a:endParaRPr>
          </a:p>
        </p:txBody>
      </p:sp>
      <p:sp>
        <p:nvSpPr>
          <p:cNvPr id="59" name="CuadroTexto 58"/>
          <p:cNvSpPr txBox="1"/>
          <p:nvPr/>
        </p:nvSpPr>
        <p:spPr>
          <a:xfrm>
            <a:off x="10024264" y="2887806"/>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DISCUSIÓN</a:t>
            </a:r>
            <a:endParaRPr lang="es-EC" sz="1600" b="1" dirty="0">
              <a:solidFill>
                <a:schemeClr val="bg1"/>
              </a:solidFill>
              <a:latin typeface="Arial" panose="020B0604020202020204" pitchFamily="34" charset="0"/>
              <a:cs typeface="Arial" panose="020B0604020202020204" pitchFamily="34" charset="0"/>
            </a:endParaRPr>
          </a:p>
        </p:txBody>
      </p:sp>
      <p:sp>
        <p:nvSpPr>
          <p:cNvPr id="64" name="Elipse 63"/>
          <p:cNvSpPr/>
          <p:nvPr/>
        </p:nvSpPr>
        <p:spPr>
          <a:xfrm>
            <a:off x="3448009" y="1849944"/>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65" name="Elipse 64"/>
          <p:cNvSpPr/>
          <p:nvPr/>
        </p:nvSpPr>
        <p:spPr>
          <a:xfrm>
            <a:off x="3510661" y="1911135"/>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6" name="Imagen 65">
            <a:hlinkClick r:id="rId8" action="ppaction://hlinksldjump"/>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895760" y="733715"/>
            <a:ext cx="584200" cy="584200"/>
          </a:xfrm>
          <a:prstGeom prst="rect">
            <a:avLst/>
          </a:prstGeom>
        </p:spPr>
      </p:pic>
      <p:cxnSp>
        <p:nvCxnSpPr>
          <p:cNvPr id="67" name="Conector angular 66"/>
          <p:cNvCxnSpPr>
            <a:endCxn id="64" idx="2"/>
          </p:cNvCxnSpPr>
          <p:nvPr/>
        </p:nvCxnSpPr>
        <p:spPr>
          <a:xfrm>
            <a:off x="1399135" y="1911135"/>
            <a:ext cx="2048874" cy="396009"/>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68" name="CuadroTexto 67">
            <a:hlinkClick r:id="rId8" action="ppaction://hlinksldjump"/>
          </p:cNvPr>
          <p:cNvSpPr txBox="1"/>
          <p:nvPr/>
        </p:nvSpPr>
        <p:spPr>
          <a:xfrm>
            <a:off x="7614764" y="633748"/>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TEMA</a:t>
            </a:r>
            <a:endParaRPr lang="es-EC" sz="1600" b="1" dirty="0">
              <a:solidFill>
                <a:schemeClr val="bg1"/>
              </a:solidFill>
              <a:latin typeface="Arial" panose="020B0604020202020204" pitchFamily="34" charset="0"/>
              <a:cs typeface="Arial" panose="020B0604020202020204" pitchFamily="34" charset="0"/>
            </a:endParaRPr>
          </a:p>
        </p:txBody>
      </p:sp>
      <p:pic>
        <p:nvPicPr>
          <p:cNvPr id="39" name="Imagen 38">
            <a:hlinkClick r:id="rId6" action="ppaction://hlinksldjump"/>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594923" y="1973152"/>
            <a:ext cx="680864" cy="680864"/>
          </a:xfrm>
          <a:prstGeom prst="rect">
            <a:avLst/>
          </a:prstGeom>
        </p:spPr>
      </p:pic>
      <p:pic>
        <p:nvPicPr>
          <p:cNvPr id="45" name="Imagen 44">
            <a:hlinkClick r:id="rId7" action="ppaction://hlinksldjump"/>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895760" y="5611221"/>
            <a:ext cx="729013" cy="729013"/>
          </a:xfrm>
          <a:prstGeom prst="rect">
            <a:avLst/>
          </a:prstGeom>
        </p:spPr>
      </p:pic>
      <p:sp>
        <p:nvSpPr>
          <p:cNvPr id="32" name="Rectángulo redondeado 31"/>
          <p:cNvSpPr/>
          <p:nvPr/>
        </p:nvSpPr>
        <p:spPr>
          <a:xfrm>
            <a:off x="1399135" y="1120781"/>
            <a:ext cx="9718044" cy="5086471"/>
          </a:xfrm>
          <a:prstGeom prst="roundRect">
            <a:avLst/>
          </a:prstGeom>
          <a:gradFill flip="none" rotWithShape="1">
            <a:gsLst>
              <a:gs pos="0">
                <a:schemeClr val="accent3">
                  <a:lumMod val="0"/>
                  <a:lumOff val="100000"/>
                  <a:alpha val="68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33" name="CuadroTexto 32"/>
          <p:cNvSpPr txBox="1"/>
          <p:nvPr/>
        </p:nvSpPr>
        <p:spPr>
          <a:xfrm>
            <a:off x="1973789" y="1849158"/>
            <a:ext cx="8576554" cy="1323439"/>
          </a:xfrm>
          <a:prstGeom prst="rect">
            <a:avLst/>
          </a:prstGeom>
          <a:noFill/>
        </p:spPr>
        <p:txBody>
          <a:bodyPr wrap="square" rtlCol="0">
            <a:spAutoFit/>
          </a:bodyPr>
          <a:lstStyle/>
          <a:p>
            <a:pPr algn="just"/>
            <a:r>
              <a:rPr lang="es-EC" sz="2000" b="1" dirty="0" smtClean="0">
                <a:latin typeface="Arial" panose="020B0604020202020204" pitchFamily="34" charset="0"/>
                <a:cs typeface="Arial" panose="020B0604020202020204" pitchFamily="34" charset="0"/>
              </a:rPr>
              <a:t>“Prevalencia de Lumbalgias en el personal de Enfermeras y Auxiliares de Enfermería expuestos a Manipulación Manual de Cargas (MMC) en el área de Emergencias Covid-19 de un  Hospital de la ciudad de Quito”</a:t>
            </a:r>
            <a:endParaRPr lang="es-EC" sz="2000" b="1" dirty="0"/>
          </a:p>
        </p:txBody>
      </p:sp>
      <p:sp>
        <p:nvSpPr>
          <p:cNvPr id="34" name="CuadroTexto 33"/>
          <p:cNvSpPr txBox="1"/>
          <p:nvPr/>
        </p:nvSpPr>
        <p:spPr>
          <a:xfrm>
            <a:off x="1973789" y="3575448"/>
            <a:ext cx="8576554" cy="1945148"/>
          </a:xfrm>
          <a:prstGeom prst="rect">
            <a:avLst/>
          </a:prstGeom>
          <a:noFill/>
        </p:spPr>
        <p:txBody>
          <a:bodyPr wrap="square" rtlCol="0">
            <a:spAutoFit/>
          </a:bodyPr>
          <a:lstStyle/>
          <a:p>
            <a:pPr algn="r"/>
            <a:r>
              <a:rPr lang="es-EC" sz="2000" b="1" dirty="0" smtClean="0">
                <a:latin typeface="Arial" panose="020B0604020202020204" pitchFamily="34" charset="0"/>
                <a:cs typeface="Arial" panose="020B0604020202020204" pitchFamily="34" charset="0"/>
              </a:rPr>
              <a:t>ARTICULO CIENTIFICO</a:t>
            </a:r>
          </a:p>
          <a:p>
            <a:pPr algn="ctr">
              <a:lnSpc>
                <a:spcPts val="1975"/>
              </a:lnSpc>
              <a:spcBef>
                <a:spcPts val="98"/>
              </a:spcBef>
            </a:pPr>
            <a:endParaRPr lang="es-EC" sz="2000" spc="19" dirty="0" smtClean="0">
              <a:latin typeface="Arial" panose="020B0604020202020204" pitchFamily="34" charset="0"/>
              <a:cs typeface="Arial" panose="020B0604020202020204" pitchFamily="34" charset="0"/>
            </a:endParaRPr>
          </a:p>
          <a:p>
            <a:pPr algn="ctr">
              <a:lnSpc>
                <a:spcPts val="1975"/>
              </a:lnSpc>
              <a:spcBef>
                <a:spcPts val="98"/>
              </a:spcBef>
            </a:pPr>
            <a:endParaRPr lang="es-EC" sz="2000" spc="19" dirty="0" smtClean="0">
              <a:latin typeface="Arial" panose="020B0604020202020204" pitchFamily="34" charset="0"/>
              <a:cs typeface="Arial" panose="020B0604020202020204" pitchFamily="34" charset="0"/>
            </a:endParaRPr>
          </a:p>
          <a:p>
            <a:pPr algn="ctr">
              <a:lnSpc>
                <a:spcPts val="1975"/>
              </a:lnSpc>
              <a:spcBef>
                <a:spcPts val="98"/>
              </a:spcBef>
            </a:pPr>
            <a:r>
              <a:rPr lang="es-EC" sz="2000" spc="19" dirty="0" smtClean="0">
                <a:latin typeface="Arial" panose="020B0604020202020204" pitchFamily="34" charset="0"/>
                <a:cs typeface="Arial" panose="020B0604020202020204" pitchFamily="34" charset="0"/>
              </a:rPr>
              <a:t>A</a:t>
            </a:r>
            <a:r>
              <a:rPr lang="es-EC" sz="2000" spc="-25" dirty="0" smtClean="0">
                <a:latin typeface="Arial" panose="020B0604020202020204" pitchFamily="34" charset="0"/>
                <a:cs typeface="Arial" panose="020B0604020202020204" pitchFamily="34" charset="0"/>
              </a:rPr>
              <a:t>U</a:t>
            </a:r>
            <a:r>
              <a:rPr lang="es-EC" sz="2000" spc="-9" dirty="0" smtClean="0">
                <a:latin typeface="Arial" panose="020B0604020202020204" pitchFamily="34" charset="0"/>
                <a:cs typeface="Arial" panose="020B0604020202020204" pitchFamily="34" charset="0"/>
              </a:rPr>
              <a:t>T</a:t>
            </a:r>
            <a:r>
              <a:rPr lang="es-EC" sz="2000" dirty="0" smtClean="0">
                <a:latin typeface="Arial" panose="020B0604020202020204" pitchFamily="34" charset="0"/>
                <a:cs typeface="Arial" panose="020B0604020202020204" pitchFamily="34" charset="0"/>
              </a:rPr>
              <a:t>OR:</a:t>
            </a:r>
            <a:r>
              <a:rPr lang="es-EC" sz="2000" spc="4" dirty="0" smtClean="0">
                <a:latin typeface="Arial" panose="020B0604020202020204" pitchFamily="34" charset="0"/>
                <a:cs typeface="Arial" panose="020B0604020202020204" pitchFamily="34" charset="0"/>
              </a:rPr>
              <a:t> </a:t>
            </a:r>
            <a:r>
              <a:rPr lang="es-EC" sz="2000" spc="-14" dirty="0" smtClean="0">
                <a:latin typeface="Arial" panose="020B0604020202020204" pitchFamily="34" charset="0"/>
                <a:cs typeface="Arial" panose="020B0604020202020204" pitchFamily="34" charset="0"/>
              </a:rPr>
              <a:t>NANCY DEL ROCIO COLA PANELUISA</a:t>
            </a:r>
            <a:endParaRPr lang="es-EC" sz="2000" dirty="0" smtClean="0">
              <a:latin typeface="Arial" panose="020B0604020202020204" pitchFamily="34" charset="0"/>
              <a:cs typeface="Arial" panose="020B0604020202020204" pitchFamily="34" charset="0"/>
            </a:endParaRPr>
          </a:p>
          <a:p>
            <a:pPr marL="950595" marR="965236" algn="ctr">
              <a:lnSpc>
                <a:spcPct val="102172"/>
              </a:lnSpc>
              <a:spcBef>
                <a:spcPts val="934"/>
              </a:spcBef>
            </a:pPr>
            <a:r>
              <a:rPr lang="es-EC" sz="2000" dirty="0" smtClean="0">
                <a:latin typeface="Arial" panose="020B0604020202020204" pitchFamily="34" charset="0"/>
                <a:cs typeface="Arial" panose="020B0604020202020204" pitchFamily="34" charset="0"/>
              </a:rPr>
              <a:t>D</a:t>
            </a:r>
            <a:r>
              <a:rPr lang="es-EC" sz="2000" spc="29" dirty="0" smtClean="0">
                <a:latin typeface="Arial" panose="020B0604020202020204" pitchFamily="34" charset="0"/>
                <a:cs typeface="Arial" panose="020B0604020202020204" pitchFamily="34" charset="0"/>
              </a:rPr>
              <a:t>I</a:t>
            </a:r>
            <a:r>
              <a:rPr lang="es-EC" sz="2000" dirty="0" smtClean="0">
                <a:latin typeface="Arial" panose="020B0604020202020204" pitchFamily="34" charset="0"/>
                <a:cs typeface="Arial" panose="020B0604020202020204" pitchFamily="34" charset="0"/>
              </a:rPr>
              <a:t>REC</a:t>
            </a:r>
            <a:r>
              <a:rPr lang="es-EC" sz="2000" spc="-14" dirty="0" smtClean="0">
                <a:latin typeface="Arial" panose="020B0604020202020204" pitchFamily="34" charset="0"/>
                <a:cs typeface="Arial" panose="020B0604020202020204" pitchFamily="34" charset="0"/>
              </a:rPr>
              <a:t>T</a:t>
            </a:r>
            <a:r>
              <a:rPr lang="es-EC" sz="2000" dirty="0" smtClean="0">
                <a:latin typeface="Arial" panose="020B0604020202020204" pitchFamily="34" charset="0"/>
                <a:cs typeface="Arial" panose="020B0604020202020204" pitchFamily="34" charset="0"/>
              </a:rPr>
              <a:t>OR:</a:t>
            </a:r>
            <a:r>
              <a:rPr lang="es-EC" sz="2000" spc="481" dirty="0" smtClean="0">
                <a:latin typeface="Arial" panose="020B0604020202020204" pitchFamily="34" charset="0"/>
                <a:cs typeface="Arial" panose="020B0604020202020204" pitchFamily="34" charset="0"/>
              </a:rPr>
              <a:t> </a:t>
            </a:r>
            <a:r>
              <a:rPr lang="es-EC" sz="2000" dirty="0" smtClean="0">
                <a:latin typeface="Arial" panose="020B0604020202020204" pitchFamily="34" charset="0"/>
                <a:cs typeface="Arial" panose="020B0604020202020204" pitchFamily="34" charset="0"/>
              </a:rPr>
              <a:t>DR.</a:t>
            </a:r>
            <a:r>
              <a:rPr lang="es-EC" sz="2000" spc="-25" dirty="0" smtClean="0">
                <a:latin typeface="Arial" panose="020B0604020202020204" pitchFamily="34" charset="0"/>
                <a:cs typeface="Arial" panose="020B0604020202020204" pitchFamily="34" charset="0"/>
              </a:rPr>
              <a:t> FABIAN CELIN</a:t>
            </a:r>
          </a:p>
          <a:p>
            <a:pPr algn="just"/>
            <a:endParaRPr lang="es-EC" sz="2000" b="1" dirty="0"/>
          </a:p>
        </p:txBody>
      </p:sp>
      <p:sp>
        <p:nvSpPr>
          <p:cNvPr id="35" name="CuadroTexto 34"/>
          <p:cNvSpPr txBox="1"/>
          <p:nvPr/>
        </p:nvSpPr>
        <p:spPr>
          <a:xfrm>
            <a:off x="2063538" y="5599834"/>
            <a:ext cx="8576554" cy="707886"/>
          </a:xfrm>
          <a:prstGeom prst="rect">
            <a:avLst/>
          </a:prstGeom>
          <a:noFill/>
        </p:spPr>
        <p:txBody>
          <a:bodyPr wrap="square" rtlCol="0">
            <a:spAutoFit/>
          </a:bodyPr>
          <a:lstStyle/>
          <a:p>
            <a:pPr algn="ctr"/>
            <a:r>
              <a:rPr lang="es-EC" sz="2000" spc="-25" dirty="0" smtClean="0">
                <a:latin typeface="Arial" panose="020B0604020202020204" pitchFamily="34" charset="0"/>
                <a:cs typeface="Arial" panose="020B0604020202020204" pitchFamily="34" charset="0"/>
              </a:rPr>
              <a:t>QUITO 2021</a:t>
            </a:r>
            <a:endParaRPr lang="es-EC" sz="2000" dirty="0" smtClean="0">
              <a:latin typeface="Arial" panose="020B0604020202020204" pitchFamily="34" charset="0"/>
              <a:cs typeface="Arial" panose="020B0604020202020204" pitchFamily="34" charset="0"/>
            </a:endParaRPr>
          </a:p>
          <a:p>
            <a:pPr algn="r"/>
            <a:endParaRPr lang="es-EC" sz="2000" b="1" dirty="0"/>
          </a:p>
        </p:txBody>
      </p:sp>
      <p:pic>
        <p:nvPicPr>
          <p:cNvPr id="36" name="Imagen 35">
            <a:hlinkClick r:id="rId11" action="ppaction://hlinksldjump"/>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0100943" y="1206971"/>
            <a:ext cx="657552" cy="657552"/>
          </a:xfrm>
          <a:prstGeom prst="rect">
            <a:avLst/>
          </a:prstGeom>
        </p:spPr>
      </p:pic>
    </p:spTree>
    <p:extLst>
      <p:ext uri="{BB962C8B-B14F-4D97-AF65-F5344CB8AC3E}">
        <p14:creationId xmlns:p14="http://schemas.microsoft.com/office/powerpoint/2010/main" val="1566451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repeatCount="indefinite" fill="hold" nodeType="clickEffect">
                                  <p:stCondLst>
                                    <p:cond delay="0"/>
                                  </p:stCondLst>
                                  <p:childTnLst>
                                    <p:animRot by="21600000">
                                      <p:cBhvr>
                                        <p:cTn id="6" dur="2000" fill="hold"/>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upo 6"/>
          <p:cNvGrpSpPr/>
          <p:nvPr/>
        </p:nvGrpSpPr>
        <p:grpSpPr>
          <a:xfrm>
            <a:off x="4571999" y="1828799"/>
            <a:ext cx="3135086" cy="3091544"/>
            <a:chOff x="4571999" y="1828799"/>
            <a:chExt cx="3135086" cy="3091544"/>
          </a:xfrm>
        </p:grpSpPr>
        <p:sp>
          <p:nvSpPr>
            <p:cNvPr id="4" name="Anillo 3"/>
            <p:cNvSpPr/>
            <p:nvPr/>
          </p:nvSpPr>
          <p:spPr>
            <a:xfrm>
              <a:off x="4572000" y="1828799"/>
              <a:ext cx="3135085" cy="3091544"/>
            </a:xfrm>
            <a:prstGeom prst="donu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solidFill>
                  <a:schemeClr val="tx1"/>
                </a:solidFill>
              </a:endParaRPr>
            </a:p>
          </p:txBody>
        </p:sp>
        <p:sp>
          <p:nvSpPr>
            <p:cNvPr id="6" name="Anillo 5"/>
            <p:cNvSpPr/>
            <p:nvPr/>
          </p:nvSpPr>
          <p:spPr>
            <a:xfrm>
              <a:off x="4571999" y="1828799"/>
              <a:ext cx="3135085" cy="3091544"/>
            </a:xfrm>
            <a:prstGeom prst="donut">
              <a:avLst/>
            </a:prstGeom>
            <a:gradFill flip="none" rotWithShape="1">
              <a:gsLst>
                <a:gs pos="55000">
                  <a:srgbClr val="92D050"/>
                </a:gs>
                <a:gs pos="39000">
                  <a:srgbClr val="FFFF00"/>
                </a:gs>
                <a:gs pos="9000">
                  <a:srgbClr val="FF0000"/>
                </a:gs>
                <a:gs pos="26000">
                  <a:srgbClr val="FFC000"/>
                </a:gs>
                <a:gs pos="73000">
                  <a:srgbClr val="00B0F0"/>
                </a:gs>
                <a:gs pos="87000">
                  <a:srgbClr val="7030A0"/>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solidFill>
                  <a:schemeClr val="tx1"/>
                </a:solidFill>
              </a:endParaRPr>
            </a:p>
          </p:txBody>
        </p:sp>
      </p:grpSp>
      <p:sp>
        <p:nvSpPr>
          <p:cNvPr id="5" name="Elipse 4"/>
          <p:cNvSpPr/>
          <p:nvPr/>
        </p:nvSpPr>
        <p:spPr>
          <a:xfrm>
            <a:off x="4767941" y="2057399"/>
            <a:ext cx="2743200" cy="263434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9" name="Imagen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49745" y="2947909"/>
            <a:ext cx="2220313" cy="666094"/>
          </a:xfrm>
          <a:prstGeom prst="rect">
            <a:avLst/>
          </a:prstGeom>
        </p:spPr>
      </p:pic>
      <p:sp>
        <p:nvSpPr>
          <p:cNvPr id="22" name="Elipse 21"/>
          <p:cNvSpPr/>
          <p:nvPr/>
        </p:nvSpPr>
        <p:spPr>
          <a:xfrm>
            <a:off x="5737356" y="558404"/>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23" name="Elipse 22"/>
          <p:cNvSpPr/>
          <p:nvPr/>
        </p:nvSpPr>
        <p:spPr>
          <a:xfrm>
            <a:off x="5795411" y="607751"/>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24" name="Elipse 23"/>
          <p:cNvSpPr/>
          <p:nvPr/>
        </p:nvSpPr>
        <p:spPr>
          <a:xfrm>
            <a:off x="8123389" y="2699604"/>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28" name="Elipse 27"/>
          <p:cNvSpPr/>
          <p:nvPr/>
        </p:nvSpPr>
        <p:spPr>
          <a:xfrm>
            <a:off x="5796702" y="5531492"/>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30" name="Elipse 29"/>
          <p:cNvSpPr/>
          <p:nvPr/>
        </p:nvSpPr>
        <p:spPr>
          <a:xfrm>
            <a:off x="3358260" y="3717521"/>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41" name="Elipse 40"/>
          <p:cNvSpPr/>
          <p:nvPr/>
        </p:nvSpPr>
        <p:spPr>
          <a:xfrm>
            <a:off x="3420912" y="3778712"/>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cxnSp>
        <p:nvCxnSpPr>
          <p:cNvPr id="43" name="Conector angular 42"/>
          <p:cNvCxnSpPr>
            <a:endCxn id="30" idx="2"/>
          </p:cNvCxnSpPr>
          <p:nvPr/>
        </p:nvCxnSpPr>
        <p:spPr>
          <a:xfrm>
            <a:off x="1309386" y="3778712"/>
            <a:ext cx="2048874" cy="396009"/>
          </a:xfrm>
          <a:prstGeom prst="bentConnector3">
            <a:avLst/>
          </a:prstGeom>
        </p:spPr>
        <p:style>
          <a:lnRef idx="1">
            <a:schemeClr val="accent1"/>
          </a:lnRef>
          <a:fillRef idx="0">
            <a:schemeClr val="accent1"/>
          </a:fillRef>
          <a:effectRef idx="0">
            <a:schemeClr val="accent1"/>
          </a:effectRef>
          <a:fontRef idx="minor">
            <a:schemeClr val="tx1"/>
          </a:fontRef>
        </p:style>
      </p:cxnSp>
      <p:pic>
        <p:nvPicPr>
          <p:cNvPr id="44" name="Imagen 43">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98613" y="3684697"/>
            <a:ext cx="866705" cy="911133"/>
          </a:xfrm>
          <a:prstGeom prst="rect">
            <a:avLst/>
          </a:prstGeom>
        </p:spPr>
      </p:pic>
      <p:sp>
        <p:nvSpPr>
          <p:cNvPr id="46" name="Elipse 45"/>
          <p:cNvSpPr/>
          <p:nvPr/>
        </p:nvSpPr>
        <p:spPr>
          <a:xfrm>
            <a:off x="8194506" y="2771680"/>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48" name="Elipse 47"/>
          <p:cNvSpPr/>
          <p:nvPr/>
        </p:nvSpPr>
        <p:spPr>
          <a:xfrm>
            <a:off x="5859354" y="5582291"/>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47" name="Imagen 4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28537" y="2723935"/>
            <a:ext cx="735715" cy="735715"/>
          </a:xfrm>
          <a:prstGeom prst="rect">
            <a:avLst/>
          </a:prstGeom>
        </p:spPr>
      </p:pic>
      <p:cxnSp>
        <p:nvCxnSpPr>
          <p:cNvPr id="49" name="Conector angular 48"/>
          <p:cNvCxnSpPr/>
          <p:nvPr/>
        </p:nvCxnSpPr>
        <p:spPr>
          <a:xfrm>
            <a:off x="3730570" y="5592682"/>
            <a:ext cx="2048874" cy="396009"/>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50" name="Conector angular 49"/>
          <p:cNvCxnSpPr/>
          <p:nvPr/>
        </p:nvCxnSpPr>
        <p:spPr>
          <a:xfrm flipV="1">
            <a:off x="9041654" y="2813821"/>
            <a:ext cx="1945515" cy="396009"/>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52" name="Conector angular 51"/>
          <p:cNvCxnSpPr/>
          <p:nvPr/>
        </p:nvCxnSpPr>
        <p:spPr>
          <a:xfrm flipV="1">
            <a:off x="6631475" y="607751"/>
            <a:ext cx="1957278" cy="390548"/>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55" name="CuadroTexto 54">
            <a:hlinkClick r:id="rId6" action="ppaction://hlinksldjump"/>
          </p:cNvPr>
          <p:cNvSpPr txBox="1"/>
          <p:nvPr/>
        </p:nvSpPr>
        <p:spPr>
          <a:xfrm>
            <a:off x="642276" y="1939862"/>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INTRODUCCIÓN</a:t>
            </a:r>
            <a:endParaRPr lang="es-EC" sz="1600" b="1" dirty="0">
              <a:solidFill>
                <a:schemeClr val="bg1"/>
              </a:solidFill>
              <a:latin typeface="Arial" panose="020B0604020202020204" pitchFamily="34" charset="0"/>
              <a:cs typeface="Arial" panose="020B0604020202020204" pitchFamily="34" charset="0"/>
            </a:endParaRPr>
          </a:p>
        </p:txBody>
      </p:sp>
      <p:sp>
        <p:nvSpPr>
          <p:cNvPr id="57" name="CuadroTexto 56">
            <a:hlinkClick r:id="rId3" action="ppaction://hlinksldjump"/>
          </p:cNvPr>
          <p:cNvSpPr txBox="1"/>
          <p:nvPr/>
        </p:nvSpPr>
        <p:spPr>
          <a:xfrm>
            <a:off x="1171554" y="3813901"/>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METODOS</a:t>
            </a:r>
            <a:endParaRPr lang="es-EC" sz="1600" b="1" dirty="0">
              <a:solidFill>
                <a:schemeClr val="bg1"/>
              </a:solidFill>
              <a:latin typeface="Arial" panose="020B0604020202020204" pitchFamily="34" charset="0"/>
              <a:cs typeface="Arial" panose="020B0604020202020204" pitchFamily="34" charset="0"/>
            </a:endParaRPr>
          </a:p>
        </p:txBody>
      </p:sp>
      <p:sp>
        <p:nvSpPr>
          <p:cNvPr id="58" name="CuadroTexto 57">
            <a:hlinkClick r:id="rId7" action="ppaction://hlinksldjump"/>
          </p:cNvPr>
          <p:cNvSpPr txBox="1"/>
          <p:nvPr/>
        </p:nvSpPr>
        <p:spPr>
          <a:xfrm>
            <a:off x="3218911" y="5625211"/>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RESULTADOS</a:t>
            </a:r>
            <a:endParaRPr lang="es-EC" sz="1600" b="1" dirty="0">
              <a:solidFill>
                <a:schemeClr val="bg1"/>
              </a:solidFill>
              <a:latin typeface="Arial" panose="020B0604020202020204" pitchFamily="34" charset="0"/>
              <a:cs typeface="Arial" panose="020B0604020202020204" pitchFamily="34" charset="0"/>
            </a:endParaRPr>
          </a:p>
        </p:txBody>
      </p:sp>
      <p:sp>
        <p:nvSpPr>
          <p:cNvPr id="59" name="CuadroTexto 58"/>
          <p:cNvSpPr txBox="1"/>
          <p:nvPr/>
        </p:nvSpPr>
        <p:spPr>
          <a:xfrm>
            <a:off x="10024264" y="2887806"/>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DISCUSIÓN</a:t>
            </a:r>
            <a:endParaRPr lang="es-EC" sz="1600" b="1" dirty="0">
              <a:solidFill>
                <a:schemeClr val="bg1"/>
              </a:solidFill>
              <a:latin typeface="Arial" panose="020B0604020202020204" pitchFamily="34" charset="0"/>
              <a:cs typeface="Arial" panose="020B0604020202020204" pitchFamily="34" charset="0"/>
            </a:endParaRPr>
          </a:p>
        </p:txBody>
      </p:sp>
      <p:sp>
        <p:nvSpPr>
          <p:cNvPr id="64" name="Elipse 63"/>
          <p:cNvSpPr/>
          <p:nvPr/>
        </p:nvSpPr>
        <p:spPr>
          <a:xfrm>
            <a:off x="3448009" y="1849944"/>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65" name="Elipse 64"/>
          <p:cNvSpPr/>
          <p:nvPr/>
        </p:nvSpPr>
        <p:spPr>
          <a:xfrm>
            <a:off x="3510661" y="1911135"/>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6" name="Imagen 65">
            <a:hlinkClick r:id="rId8" action="ppaction://hlinksldjump"/>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895760" y="733715"/>
            <a:ext cx="584200" cy="584200"/>
          </a:xfrm>
          <a:prstGeom prst="rect">
            <a:avLst/>
          </a:prstGeom>
        </p:spPr>
      </p:pic>
      <p:cxnSp>
        <p:nvCxnSpPr>
          <p:cNvPr id="67" name="Conector angular 66"/>
          <p:cNvCxnSpPr>
            <a:endCxn id="64" idx="2"/>
          </p:cNvCxnSpPr>
          <p:nvPr/>
        </p:nvCxnSpPr>
        <p:spPr>
          <a:xfrm>
            <a:off x="1399135" y="1911135"/>
            <a:ext cx="2048874" cy="396009"/>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68" name="CuadroTexto 67">
            <a:hlinkClick r:id="rId8" action="ppaction://hlinksldjump"/>
          </p:cNvPr>
          <p:cNvSpPr txBox="1"/>
          <p:nvPr/>
        </p:nvSpPr>
        <p:spPr>
          <a:xfrm>
            <a:off x="7614764" y="633748"/>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TEMA</a:t>
            </a:r>
            <a:endParaRPr lang="es-EC" sz="1600" b="1" dirty="0">
              <a:solidFill>
                <a:schemeClr val="bg1"/>
              </a:solidFill>
              <a:latin typeface="Arial" panose="020B0604020202020204" pitchFamily="34" charset="0"/>
              <a:cs typeface="Arial" panose="020B0604020202020204" pitchFamily="34" charset="0"/>
            </a:endParaRPr>
          </a:p>
        </p:txBody>
      </p:sp>
      <p:pic>
        <p:nvPicPr>
          <p:cNvPr id="39" name="Imagen 38">
            <a:hlinkClick r:id="rId6" action="ppaction://hlinksldjump"/>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594923" y="1973152"/>
            <a:ext cx="680864" cy="680864"/>
          </a:xfrm>
          <a:prstGeom prst="rect">
            <a:avLst/>
          </a:prstGeom>
        </p:spPr>
      </p:pic>
      <p:pic>
        <p:nvPicPr>
          <p:cNvPr id="45" name="Imagen 44">
            <a:hlinkClick r:id="rId7" action="ppaction://hlinksldjump"/>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895760" y="5611221"/>
            <a:ext cx="729013" cy="729013"/>
          </a:xfrm>
          <a:prstGeom prst="rect">
            <a:avLst/>
          </a:prstGeom>
        </p:spPr>
      </p:pic>
      <p:sp>
        <p:nvSpPr>
          <p:cNvPr id="32" name="Rectángulo redondeado 31"/>
          <p:cNvSpPr/>
          <p:nvPr/>
        </p:nvSpPr>
        <p:spPr>
          <a:xfrm>
            <a:off x="1388553" y="1023101"/>
            <a:ext cx="9718044" cy="5086471"/>
          </a:xfrm>
          <a:prstGeom prst="roundRect">
            <a:avLst/>
          </a:prstGeom>
          <a:gradFill flip="none" rotWithShape="1">
            <a:gsLst>
              <a:gs pos="0">
                <a:schemeClr val="accent3">
                  <a:lumMod val="0"/>
                  <a:lumOff val="100000"/>
                  <a:alpha val="84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33" name="CuadroTexto 32"/>
          <p:cNvSpPr txBox="1"/>
          <p:nvPr/>
        </p:nvSpPr>
        <p:spPr>
          <a:xfrm>
            <a:off x="1899263" y="1693568"/>
            <a:ext cx="8576554" cy="2246769"/>
          </a:xfrm>
          <a:prstGeom prst="rect">
            <a:avLst/>
          </a:prstGeom>
          <a:noFill/>
        </p:spPr>
        <p:txBody>
          <a:bodyPr wrap="square" rtlCol="0">
            <a:spAutoFit/>
          </a:bodyPr>
          <a:lstStyle/>
          <a:p>
            <a:pPr algn="just"/>
            <a:r>
              <a:rPr lang="es-EC" sz="2000" dirty="0" smtClean="0"/>
              <a:t>El dolor lumbar es una problemática en salud pública por su alta prevalencia, consecuencia de esto los profesionales se ven afectados en sus jornadas laborales, esta es una de las principales causas a nivel mundial por discapacidad y ausentismo laboral en trabajadores con edad inferior a 45 años.</a:t>
            </a:r>
          </a:p>
          <a:p>
            <a:pPr algn="just"/>
            <a:r>
              <a:rPr lang="es-EC" sz="2000" dirty="0" smtClean="0"/>
              <a:t>Existen múltiples factores que determinan el dolor lumbar tales como sobreesfuerzo físicos o mecánicos, posturas inadecuadas, sobrepeso, sedentarismo.</a:t>
            </a:r>
            <a:endParaRPr lang="es-EC" sz="2000" dirty="0"/>
          </a:p>
        </p:txBody>
      </p:sp>
      <p:pic>
        <p:nvPicPr>
          <p:cNvPr id="34" name="Imagen 33">
            <a:hlinkClick r:id="rId11" action="ppaction://hlinksldjump"/>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0090361" y="1109291"/>
            <a:ext cx="657552" cy="657552"/>
          </a:xfrm>
          <a:prstGeom prst="rect">
            <a:avLst/>
          </a:prstGeom>
        </p:spPr>
      </p:pic>
      <p:pic>
        <p:nvPicPr>
          <p:cNvPr id="35" name="Imagen 34">
            <a:hlinkClick r:id="rId13" action="ppaction://hlinksldjump"/>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9971958" y="5091065"/>
            <a:ext cx="869622" cy="869622"/>
          </a:xfrm>
          <a:prstGeom prst="rect">
            <a:avLst/>
          </a:prstGeom>
        </p:spPr>
      </p:pic>
      <p:pic>
        <p:nvPicPr>
          <p:cNvPr id="36" name="Imagen 35"/>
          <p:cNvPicPr>
            <a:picLocks noChangeAspect="1"/>
          </p:cNvPicPr>
          <p:nvPr/>
        </p:nvPicPr>
        <p:blipFill rotWithShape="1">
          <a:blip r:embed="rId15">
            <a:extLst>
              <a:ext uri="{28A0092B-C50C-407E-A947-70E740481C1C}">
                <a14:useLocalDpi xmlns:a14="http://schemas.microsoft.com/office/drawing/2010/main" val="0"/>
              </a:ext>
            </a:extLst>
          </a:blip>
          <a:srcRect l="28244" r="27536"/>
          <a:stretch/>
        </p:blipFill>
        <p:spPr>
          <a:xfrm>
            <a:off x="5270147" y="3793505"/>
            <a:ext cx="1665818" cy="2167182"/>
          </a:xfrm>
          <a:prstGeom prst="rect">
            <a:avLst/>
          </a:prstGeom>
        </p:spPr>
      </p:pic>
    </p:spTree>
    <p:extLst>
      <p:ext uri="{BB962C8B-B14F-4D97-AF65-F5344CB8AC3E}">
        <p14:creationId xmlns:p14="http://schemas.microsoft.com/office/powerpoint/2010/main" val="3637402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repeatCount="indefinite" fill="hold" nodeType="clickEffect">
                                  <p:stCondLst>
                                    <p:cond delay="0"/>
                                  </p:stCondLst>
                                  <p:childTnLst>
                                    <p:animRot by="21600000">
                                      <p:cBhvr>
                                        <p:cTn id="6" dur="2000" fill="hold"/>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upo 6"/>
          <p:cNvGrpSpPr/>
          <p:nvPr/>
        </p:nvGrpSpPr>
        <p:grpSpPr>
          <a:xfrm>
            <a:off x="4571999" y="1828799"/>
            <a:ext cx="3135086" cy="3091544"/>
            <a:chOff x="4571999" y="1828799"/>
            <a:chExt cx="3135086" cy="3091544"/>
          </a:xfrm>
        </p:grpSpPr>
        <p:sp>
          <p:nvSpPr>
            <p:cNvPr id="4" name="Anillo 3"/>
            <p:cNvSpPr/>
            <p:nvPr/>
          </p:nvSpPr>
          <p:spPr>
            <a:xfrm>
              <a:off x="4572000" y="1828799"/>
              <a:ext cx="3135085" cy="3091544"/>
            </a:xfrm>
            <a:prstGeom prst="donu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solidFill>
                  <a:schemeClr val="tx1"/>
                </a:solidFill>
              </a:endParaRPr>
            </a:p>
          </p:txBody>
        </p:sp>
        <p:sp>
          <p:nvSpPr>
            <p:cNvPr id="6" name="Anillo 5"/>
            <p:cNvSpPr/>
            <p:nvPr/>
          </p:nvSpPr>
          <p:spPr>
            <a:xfrm>
              <a:off x="4571999" y="1828799"/>
              <a:ext cx="3135085" cy="3091544"/>
            </a:xfrm>
            <a:prstGeom prst="donut">
              <a:avLst/>
            </a:prstGeom>
            <a:gradFill flip="none" rotWithShape="1">
              <a:gsLst>
                <a:gs pos="55000">
                  <a:srgbClr val="92D050"/>
                </a:gs>
                <a:gs pos="39000">
                  <a:srgbClr val="FFFF00"/>
                </a:gs>
                <a:gs pos="9000">
                  <a:srgbClr val="FF0000"/>
                </a:gs>
                <a:gs pos="26000">
                  <a:srgbClr val="FFC000"/>
                </a:gs>
                <a:gs pos="73000">
                  <a:srgbClr val="00B0F0"/>
                </a:gs>
                <a:gs pos="87000">
                  <a:srgbClr val="7030A0"/>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solidFill>
                  <a:schemeClr val="tx1"/>
                </a:solidFill>
              </a:endParaRPr>
            </a:p>
          </p:txBody>
        </p:sp>
      </p:grpSp>
      <p:sp>
        <p:nvSpPr>
          <p:cNvPr id="5" name="Elipse 4"/>
          <p:cNvSpPr/>
          <p:nvPr/>
        </p:nvSpPr>
        <p:spPr>
          <a:xfrm>
            <a:off x="4767941" y="2057399"/>
            <a:ext cx="2743200" cy="263434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9" name="Imagen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49745" y="2947909"/>
            <a:ext cx="2220313" cy="666094"/>
          </a:xfrm>
          <a:prstGeom prst="rect">
            <a:avLst/>
          </a:prstGeom>
        </p:spPr>
      </p:pic>
      <p:sp>
        <p:nvSpPr>
          <p:cNvPr id="22" name="Elipse 21"/>
          <p:cNvSpPr/>
          <p:nvPr/>
        </p:nvSpPr>
        <p:spPr>
          <a:xfrm>
            <a:off x="5737356" y="558404"/>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23" name="Elipse 22"/>
          <p:cNvSpPr/>
          <p:nvPr/>
        </p:nvSpPr>
        <p:spPr>
          <a:xfrm>
            <a:off x="5795411" y="607751"/>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24" name="Elipse 23"/>
          <p:cNvSpPr/>
          <p:nvPr/>
        </p:nvSpPr>
        <p:spPr>
          <a:xfrm>
            <a:off x="8123389" y="2699604"/>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28" name="Elipse 27"/>
          <p:cNvSpPr/>
          <p:nvPr/>
        </p:nvSpPr>
        <p:spPr>
          <a:xfrm>
            <a:off x="5796702" y="5531492"/>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30" name="Elipse 29"/>
          <p:cNvSpPr/>
          <p:nvPr/>
        </p:nvSpPr>
        <p:spPr>
          <a:xfrm>
            <a:off x="3358260" y="3717521"/>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41" name="Elipse 40"/>
          <p:cNvSpPr/>
          <p:nvPr/>
        </p:nvSpPr>
        <p:spPr>
          <a:xfrm>
            <a:off x="3420912" y="3778712"/>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cxnSp>
        <p:nvCxnSpPr>
          <p:cNvPr id="43" name="Conector angular 42"/>
          <p:cNvCxnSpPr>
            <a:endCxn id="30" idx="2"/>
          </p:cNvCxnSpPr>
          <p:nvPr/>
        </p:nvCxnSpPr>
        <p:spPr>
          <a:xfrm>
            <a:off x="1309386" y="3778712"/>
            <a:ext cx="2048874" cy="396009"/>
          </a:xfrm>
          <a:prstGeom prst="bentConnector3">
            <a:avLst/>
          </a:prstGeom>
        </p:spPr>
        <p:style>
          <a:lnRef idx="1">
            <a:schemeClr val="accent1"/>
          </a:lnRef>
          <a:fillRef idx="0">
            <a:schemeClr val="accent1"/>
          </a:fillRef>
          <a:effectRef idx="0">
            <a:schemeClr val="accent1"/>
          </a:effectRef>
          <a:fontRef idx="minor">
            <a:schemeClr val="tx1"/>
          </a:fontRef>
        </p:style>
      </p:cxnSp>
      <p:pic>
        <p:nvPicPr>
          <p:cNvPr id="44" name="Imagen 43">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98613" y="3684697"/>
            <a:ext cx="866705" cy="911133"/>
          </a:xfrm>
          <a:prstGeom prst="rect">
            <a:avLst/>
          </a:prstGeom>
        </p:spPr>
      </p:pic>
      <p:sp>
        <p:nvSpPr>
          <p:cNvPr id="46" name="Elipse 45"/>
          <p:cNvSpPr/>
          <p:nvPr/>
        </p:nvSpPr>
        <p:spPr>
          <a:xfrm>
            <a:off x="8194506" y="2771680"/>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48" name="Elipse 47"/>
          <p:cNvSpPr/>
          <p:nvPr/>
        </p:nvSpPr>
        <p:spPr>
          <a:xfrm>
            <a:off x="5859354" y="5582291"/>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47" name="Imagen 4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28537" y="2723935"/>
            <a:ext cx="735715" cy="735715"/>
          </a:xfrm>
          <a:prstGeom prst="rect">
            <a:avLst/>
          </a:prstGeom>
        </p:spPr>
      </p:pic>
      <p:cxnSp>
        <p:nvCxnSpPr>
          <p:cNvPr id="49" name="Conector angular 48"/>
          <p:cNvCxnSpPr/>
          <p:nvPr/>
        </p:nvCxnSpPr>
        <p:spPr>
          <a:xfrm>
            <a:off x="3730570" y="5592682"/>
            <a:ext cx="2048874" cy="396009"/>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50" name="Conector angular 49"/>
          <p:cNvCxnSpPr/>
          <p:nvPr/>
        </p:nvCxnSpPr>
        <p:spPr>
          <a:xfrm flipV="1">
            <a:off x="9041654" y="2813821"/>
            <a:ext cx="1945515" cy="396009"/>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52" name="Conector angular 51"/>
          <p:cNvCxnSpPr/>
          <p:nvPr/>
        </p:nvCxnSpPr>
        <p:spPr>
          <a:xfrm flipV="1">
            <a:off x="6631475" y="607751"/>
            <a:ext cx="1957278" cy="390548"/>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55" name="CuadroTexto 54">
            <a:hlinkClick r:id="rId6" action="ppaction://hlinksldjump"/>
          </p:cNvPr>
          <p:cNvSpPr txBox="1"/>
          <p:nvPr/>
        </p:nvSpPr>
        <p:spPr>
          <a:xfrm>
            <a:off x="642276" y="1939862"/>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INTRODUCCIÓN</a:t>
            </a:r>
            <a:endParaRPr lang="es-EC" sz="1600" b="1" dirty="0">
              <a:solidFill>
                <a:schemeClr val="bg1"/>
              </a:solidFill>
              <a:latin typeface="Arial" panose="020B0604020202020204" pitchFamily="34" charset="0"/>
              <a:cs typeface="Arial" panose="020B0604020202020204" pitchFamily="34" charset="0"/>
            </a:endParaRPr>
          </a:p>
        </p:txBody>
      </p:sp>
      <p:sp>
        <p:nvSpPr>
          <p:cNvPr id="57" name="CuadroTexto 56">
            <a:hlinkClick r:id="rId3" action="ppaction://hlinksldjump"/>
          </p:cNvPr>
          <p:cNvSpPr txBox="1"/>
          <p:nvPr/>
        </p:nvSpPr>
        <p:spPr>
          <a:xfrm>
            <a:off x="1171554" y="3813901"/>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METODOS</a:t>
            </a:r>
            <a:endParaRPr lang="es-EC" sz="1600" b="1" dirty="0">
              <a:solidFill>
                <a:schemeClr val="bg1"/>
              </a:solidFill>
              <a:latin typeface="Arial" panose="020B0604020202020204" pitchFamily="34" charset="0"/>
              <a:cs typeface="Arial" panose="020B0604020202020204" pitchFamily="34" charset="0"/>
            </a:endParaRPr>
          </a:p>
        </p:txBody>
      </p:sp>
      <p:sp>
        <p:nvSpPr>
          <p:cNvPr id="58" name="CuadroTexto 57">
            <a:hlinkClick r:id="rId7" action="ppaction://hlinksldjump"/>
          </p:cNvPr>
          <p:cNvSpPr txBox="1"/>
          <p:nvPr/>
        </p:nvSpPr>
        <p:spPr>
          <a:xfrm>
            <a:off x="3218911" y="5625211"/>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RESULTADOS</a:t>
            </a:r>
            <a:endParaRPr lang="es-EC" sz="1600" b="1" dirty="0">
              <a:solidFill>
                <a:schemeClr val="bg1"/>
              </a:solidFill>
              <a:latin typeface="Arial" panose="020B0604020202020204" pitchFamily="34" charset="0"/>
              <a:cs typeface="Arial" panose="020B0604020202020204" pitchFamily="34" charset="0"/>
            </a:endParaRPr>
          </a:p>
        </p:txBody>
      </p:sp>
      <p:sp>
        <p:nvSpPr>
          <p:cNvPr id="59" name="CuadroTexto 58"/>
          <p:cNvSpPr txBox="1"/>
          <p:nvPr/>
        </p:nvSpPr>
        <p:spPr>
          <a:xfrm>
            <a:off x="10024264" y="2887806"/>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DISCUSIÓN</a:t>
            </a:r>
            <a:endParaRPr lang="es-EC" sz="1600" b="1" dirty="0">
              <a:solidFill>
                <a:schemeClr val="bg1"/>
              </a:solidFill>
              <a:latin typeface="Arial" panose="020B0604020202020204" pitchFamily="34" charset="0"/>
              <a:cs typeface="Arial" panose="020B0604020202020204" pitchFamily="34" charset="0"/>
            </a:endParaRPr>
          </a:p>
        </p:txBody>
      </p:sp>
      <p:sp>
        <p:nvSpPr>
          <p:cNvPr id="64" name="Elipse 63"/>
          <p:cNvSpPr/>
          <p:nvPr/>
        </p:nvSpPr>
        <p:spPr>
          <a:xfrm>
            <a:off x="3448009" y="1849944"/>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65" name="Elipse 64"/>
          <p:cNvSpPr/>
          <p:nvPr/>
        </p:nvSpPr>
        <p:spPr>
          <a:xfrm>
            <a:off x="3510661" y="1911135"/>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6" name="Imagen 65">
            <a:hlinkClick r:id="rId8" action="ppaction://hlinksldjump"/>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895760" y="733715"/>
            <a:ext cx="584200" cy="584200"/>
          </a:xfrm>
          <a:prstGeom prst="rect">
            <a:avLst/>
          </a:prstGeom>
        </p:spPr>
      </p:pic>
      <p:cxnSp>
        <p:nvCxnSpPr>
          <p:cNvPr id="67" name="Conector angular 66"/>
          <p:cNvCxnSpPr>
            <a:endCxn id="64" idx="2"/>
          </p:cNvCxnSpPr>
          <p:nvPr/>
        </p:nvCxnSpPr>
        <p:spPr>
          <a:xfrm>
            <a:off x="1399135" y="1911135"/>
            <a:ext cx="2048874" cy="396009"/>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68" name="CuadroTexto 67">
            <a:hlinkClick r:id="rId8" action="ppaction://hlinksldjump"/>
          </p:cNvPr>
          <p:cNvSpPr txBox="1"/>
          <p:nvPr/>
        </p:nvSpPr>
        <p:spPr>
          <a:xfrm>
            <a:off x="7614764" y="633748"/>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TEMA</a:t>
            </a:r>
            <a:endParaRPr lang="es-EC" sz="1600" b="1" dirty="0">
              <a:solidFill>
                <a:schemeClr val="bg1"/>
              </a:solidFill>
              <a:latin typeface="Arial" panose="020B0604020202020204" pitchFamily="34" charset="0"/>
              <a:cs typeface="Arial" panose="020B0604020202020204" pitchFamily="34" charset="0"/>
            </a:endParaRPr>
          </a:p>
        </p:txBody>
      </p:sp>
      <p:pic>
        <p:nvPicPr>
          <p:cNvPr id="39" name="Imagen 38">
            <a:hlinkClick r:id="rId6" action="ppaction://hlinksldjump"/>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594923" y="1973152"/>
            <a:ext cx="680864" cy="680864"/>
          </a:xfrm>
          <a:prstGeom prst="rect">
            <a:avLst/>
          </a:prstGeom>
        </p:spPr>
      </p:pic>
      <p:pic>
        <p:nvPicPr>
          <p:cNvPr id="45" name="Imagen 44">
            <a:hlinkClick r:id="rId7" action="ppaction://hlinksldjump"/>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895760" y="5611221"/>
            <a:ext cx="729013" cy="729013"/>
          </a:xfrm>
          <a:prstGeom prst="rect">
            <a:avLst/>
          </a:prstGeom>
        </p:spPr>
      </p:pic>
      <p:sp>
        <p:nvSpPr>
          <p:cNvPr id="32" name="Rectángulo redondeado 31"/>
          <p:cNvSpPr/>
          <p:nvPr/>
        </p:nvSpPr>
        <p:spPr>
          <a:xfrm>
            <a:off x="1325672" y="1023101"/>
            <a:ext cx="9718044" cy="5086471"/>
          </a:xfrm>
          <a:prstGeom prst="roundRect">
            <a:avLst/>
          </a:prstGeom>
          <a:gradFill flip="none" rotWithShape="1">
            <a:gsLst>
              <a:gs pos="0">
                <a:schemeClr val="accent3">
                  <a:lumMod val="0"/>
                  <a:lumOff val="100000"/>
                  <a:alpha val="84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33" name="CuadroTexto 32"/>
          <p:cNvSpPr txBox="1"/>
          <p:nvPr/>
        </p:nvSpPr>
        <p:spPr>
          <a:xfrm>
            <a:off x="1887627" y="1744367"/>
            <a:ext cx="8576554" cy="1323439"/>
          </a:xfrm>
          <a:prstGeom prst="rect">
            <a:avLst/>
          </a:prstGeom>
          <a:noFill/>
        </p:spPr>
        <p:txBody>
          <a:bodyPr wrap="square" rtlCol="0">
            <a:spAutoFit/>
          </a:bodyPr>
          <a:lstStyle/>
          <a:p>
            <a:pPr algn="just"/>
            <a:r>
              <a:rPr lang="es-EC" sz="2000" dirty="0" smtClean="0"/>
              <a:t>Los (TME) de origen laboral son alteraciones que sufren estructuras corporales como los músculos, articulaciones, tendones, causadas o agravadas fundamentalmente por el trabajo.</a:t>
            </a:r>
            <a:endParaRPr lang="es-EC" sz="2000" baseline="30000" dirty="0" smtClean="0"/>
          </a:p>
          <a:p>
            <a:pPr algn="just"/>
            <a:r>
              <a:rPr lang="es-EC" sz="2000" dirty="0" smtClean="0"/>
              <a:t>Tales trastornos afectan principalmente a.</a:t>
            </a:r>
            <a:endParaRPr lang="es-EC" sz="2000" baseline="30000" dirty="0"/>
          </a:p>
        </p:txBody>
      </p:sp>
      <p:pic>
        <p:nvPicPr>
          <p:cNvPr id="34" name="Imagen 33">
            <a:hlinkClick r:id="rId11" action="ppaction://hlinksldjump"/>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0078725" y="1160090"/>
            <a:ext cx="657552" cy="657552"/>
          </a:xfrm>
          <a:prstGeom prst="rect">
            <a:avLst/>
          </a:prstGeom>
        </p:spPr>
      </p:pic>
      <p:pic>
        <p:nvPicPr>
          <p:cNvPr id="35" name="Imagen 34"/>
          <p:cNvPicPr>
            <a:picLocks noChangeAspect="1"/>
          </p:cNvPicPr>
          <p:nvPr/>
        </p:nvPicPr>
        <p:blipFill rotWithShape="1">
          <a:blip r:embed="rId13" cstate="print">
            <a:extLst>
              <a:ext uri="{28A0092B-C50C-407E-A947-70E740481C1C}">
                <a14:useLocalDpi xmlns:a14="http://schemas.microsoft.com/office/drawing/2010/main" val="0"/>
              </a:ext>
            </a:extLst>
          </a:blip>
          <a:srcRect l="32803" r="30738"/>
          <a:stretch/>
        </p:blipFill>
        <p:spPr>
          <a:xfrm>
            <a:off x="2919738" y="3664545"/>
            <a:ext cx="1284379" cy="2290030"/>
          </a:xfrm>
          <a:prstGeom prst="rect">
            <a:avLst/>
          </a:prstGeom>
        </p:spPr>
      </p:pic>
      <p:pic>
        <p:nvPicPr>
          <p:cNvPr id="36" name="Imagen 35"/>
          <p:cNvPicPr>
            <a:picLocks noChangeAspect="1"/>
          </p:cNvPicPr>
          <p:nvPr/>
        </p:nvPicPr>
        <p:blipFill rotWithShape="1">
          <a:blip r:embed="rId14">
            <a:extLst>
              <a:ext uri="{28A0092B-C50C-407E-A947-70E740481C1C}">
                <a14:useLocalDpi xmlns:a14="http://schemas.microsoft.com/office/drawing/2010/main" val="0"/>
              </a:ext>
            </a:extLst>
          </a:blip>
          <a:srcRect l="22631" r="21482"/>
          <a:stretch/>
        </p:blipFill>
        <p:spPr>
          <a:xfrm>
            <a:off x="6390161" y="3699538"/>
            <a:ext cx="1197735" cy="2143125"/>
          </a:xfrm>
          <a:prstGeom prst="rect">
            <a:avLst/>
          </a:prstGeom>
        </p:spPr>
      </p:pic>
      <p:pic>
        <p:nvPicPr>
          <p:cNvPr id="37" name="Imagen 36"/>
          <p:cNvPicPr>
            <a:picLocks noChangeAspect="1"/>
          </p:cNvPicPr>
          <p:nvPr/>
        </p:nvPicPr>
        <p:blipFill rotWithShape="1">
          <a:blip r:embed="rId15" cstate="print">
            <a:extLst>
              <a:ext uri="{28A0092B-C50C-407E-A947-70E740481C1C}">
                <a14:useLocalDpi xmlns:a14="http://schemas.microsoft.com/office/drawing/2010/main" val="0"/>
              </a:ext>
            </a:extLst>
          </a:blip>
          <a:srcRect l="27633" r="32337" b="6077"/>
          <a:stretch/>
        </p:blipFill>
        <p:spPr>
          <a:xfrm>
            <a:off x="4587750" y="3683455"/>
            <a:ext cx="1352282" cy="2276147"/>
          </a:xfrm>
          <a:prstGeom prst="rect">
            <a:avLst/>
          </a:prstGeom>
        </p:spPr>
      </p:pic>
      <p:pic>
        <p:nvPicPr>
          <p:cNvPr id="38" name="Imagen 37"/>
          <p:cNvPicPr>
            <a:picLocks noChangeAspect="1"/>
          </p:cNvPicPr>
          <p:nvPr/>
        </p:nvPicPr>
        <p:blipFill rotWithShape="1">
          <a:blip r:embed="rId16" cstate="print">
            <a:extLst>
              <a:ext uri="{28A0092B-C50C-407E-A947-70E740481C1C}">
                <a14:useLocalDpi xmlns:a14="http://schemas.microsoft.com/office/drawing/2010/main" val="0"/>
              </a:ext>
            </a:extLst>
          </a:blip>
          <a:srcRect l="26877" r="24917"/>
          <a:stretch/>
        </p:blipFill>
        <p:spPr>
          <a:xfrm>
            <a:off x="8036466" y="3683359"/>
            <a:ext cx="1690657" cy="2279659"/>
          </a:xfrm>
          <a:prstGeom prst="rect">
            <a:avLst/>
          </a:prstGeom>
        </p:spPr>
      </p:pic>
    </p:spTree>
    <p:extLst>
      <p:ext uri="{BB962C8B-B14F-4D97-AF65-F5344CB8AC3E}">
        <p14:creationId xmlns:p14="http://schemas.microsoft.com/office/powerpoint/2010/main" val="3893551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repeatCount="indefinite" fill="hold" nodeType="clickEffect">
                                  <p:stCondLst>
                                    <p:cond delay="0"/>
                                  </p:stCondLst>
                                  <p:childTnLst>
                                    <p:animRot by="21600000">
                                      <p:cBhvr>
                                        <p:cTn id="6" dur="2000" fill="hold"/>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upo 6"/>
          <p:cNvGrpSpPr/>
          <p:nvPr/>
        </p:nvGrpSpPr>
        <p:grpSpPr>
          <a:xfrm>
            <a:off x="4571999" y="1828799"/>
            <a:ext cx="3135086" cy="3091544"/>
            <a:chOff x="4571999" y="1828799"/>
            <a:chExt cx="3135086" cy="3091544"/>
          </a:xfrm>
        </p:grpSpPr>
        <p:sp>
          <p:nvSpPr>
            <p:cNvPr id="4" name="Anillo 3"/>
            <p:cNvSpPr/>
            <p:nvPr/>
          </p:nvSpPr>
          <p:spPr>
            <a:xfrm>
              <a:off x="4572000" y="1828799"/>
              <a:ext cx="3135085" cy="3091544"/>
            </a:xfrm>
            <a:prstGeom prst="donu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solidFill>
                  <a:schemeClr val="tx1"/>
                </a:solidFill>
              </a:endParaRPr>
            </a:p>
          </p:txBody>
        </p:sp>
        <p:sp>
          <p:nvSpPr>
            <p:cNvPr id="6" name="Anillo 5"/>
            <p:cNvSpPr/>
            <p:nvPr/>
          </p:nvSpPr>
          <p:spPr>
            <a:xfrm>
              <a:off x="4571999" y="1828799"/>
              <a:ext cx="3135085" cy="3091544"/>
            </a:xfrm>
            <a:prstGeom prst="donut">
              <a:avLst/>
            </a:prstGeom>
            <a:gradFill flip="none" rotWithShape="1">
              <a:gsLst>
                <a:gs pos="55000">
                  <a:srgbClr val="92D050"/>
                </a:gs>
                <a:gs pos="39000">
                  <a:srgbClr val="FFFF00"/>
                </a:gs>
                <a:gs pos="9000">
                  <a:srgbClr val="FF0000"/>
                </a:gs>
                <a:gs pos="26000">
                  <a:srgbClr val="FFC000"/>
                </a:gs>
                <a:gs pos="73000">
                  <a:srgbClr val="00B0F0"/>
                </a:gs>
                <a:gs pos="87000">
                  <a:srgbClr val="7030A0"/>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solidFill>
                  <a:schemeClr val="tx1"/>
                </a:solidFill>
              </a:endParaRPr>
            </a:p>
          </p:txBody>
        </p:sp>
      </p:grpSp>
      <p:sp>
        <p:nvSpPr>
          <p:cNvPr id="5" name="Elipse 4"/>
          <p:cNvSpPr/>
          <p:nvPr/>
        </p:nvSpPr>
        <p:spPr>
          <a:xfrm>
            <a:off x="4767941" y="2057399"/>
            <a:ext cx="2743200" cy="263434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9" name="Imagen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49745" y="2947909"/>
            <a:ext cx="2220313" cy="666094"/>
          </a:xfrm>
          <a:prstGeom prst="rect">
            <a:avLst/>
          </a:prstGeom>
        </p:spPr>
      </p:pic>
      <p:sp>
        <p:nvSpPr>
          <p:cNvPr id="22" name="Elipse 21"/>
          <p:cNvSpPr/>
          <p:nvPr/>
        </p:nvSpPr>
        <p:spPr>
          <a:xfrm>
            <a:off x="5737356" y="558404"/>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23" name="Elipse 22"/>
          <p:cNvSpPr/>
          <p:nvPr/>
        </p:nvSpPr>
        <p:spPr>
          <a:xfrm>
            <a:off x="5795411" y="607751"/>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24" name="Elipse 23"/>
          <p:cNvSpPr/>
          <p:nvPr/>
        </p:nvSpPr>
        <p:spPr>
          <a:xfrm>
            <a:off x="8123389" y="2699604"/>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28" name="Elipse 27"/>
          <p:cNvSpPr/>
          <p:nvPr/>
        </p:nvSpPr>
        <p:spPr>
          <a:xfrm>
            <a:off x="5796702" y="5531492"/>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30" name="Elipse 29"/>
          <p:cNvSpPr/>
          <p:nvPr/>
        </p:nvSpPr>
        <p:spPr>
          <a:xfrm>
            <a:off x="3358260" y="3717521"/>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41" name="Elipse 40"/>
          <p:cNvSpPr/>
          <p:nvPr/>
        </p:nvSpPr>
        <p:spPr>
          <a:xfrm>
            <a:off x="3420912" y="3778712"/>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cxnSp>
        <p:nvCxnSpPr>
          <p:cNvPr id="43" name="Conector angular 42"/>
          <p:cNvCxnSpPr>
            <a:endCxn id="30" idx="2"/>
          </p:cNvCxnSpPr>
          <p:nvPr/>
        </p:nvCxnSpPr>
        <p:spPr>
          <a:xfrm>
            <a:off x="1309386" y="3778712"/>
            <a:ext cx="2048874" cy="396009"/>
          </a:xfrm>
          <a:prstGeom prst="bentConnector3">
            <a:avLst/>
          </a:prstGeom>
        </p:spPr>
        <p:style>
          <a:lnRef idx="1">
            <a:schemeClr val="accent1"/>
          </a:lnRef>
          <a:fillRef idx="0">
            <a:schemeClr val="accent1"/>
          </a:fillRef>
          <a:effectRef idx="0">
            <a:schemeClr val="accent1"/>
          </a:effectRef>
          <a:fontRef idx="minor">
            <a:schemeClr val="tx1"/>
          </a:fontRef>
        </p:style>
      </p:cxnSp>
      <p:pic>
        <p:nvPicPr>
          <p:cNvPr id="44" name="Imagen 43">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98613" y="3684697"/>
            <a:ext cx="866705" cy="911133"/>
          </a:xfrm>
          <a:prstGeom prst="rect">
            <a:avLst/>
          </a:prstGeom>
        </p:spPr>
      </p:pic>
      <p:sp>
        <p:nvSpPr>
          <p:cNvPr id="46" name="Elipse 45"/>
          <p:cNvSpPr/>
          <p:nvPr/>
        </p:nvSpPr>
        <p:spPr>
          <a:xfrm>
            <a:off x="8194506" y="2771680"/>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48" name="Elipse 47"/>
          <p:cNvSpPr/>
          <p:nvPr/>
        </p:nvSpPr>
        <p:spPr>
          <a:xfrm>
            <a:off x="5859354" y="5582291"/>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47" name="Imagen 4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28537" y="2723935"/>
            <a:ext cx="735715" cy="735715"/>
          </a:xfrm>
          <a:prstGeom prst="rect">
            <a:avLst/>
          </a:prstGeom>
        </p:spPr>
      </p:pic>
      <p:cxnSp>
        <p:nvCxnSpPr>
          <p:cNvPr id="49" name="Conector angular 48"/>
          <p:cNvCxnSpPr/>
          <p:nvPr/>
        </p:nvCxnSpPr>
        <p:spPr>
          <a:xfrm>
            <a:off x="3730570" y="5592682"/>
            <a:ext cx="2048874" cy="396009"/>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50" name="Conector angular 49"/>
          <p:cNvCxnSpPr/>
          <p:nvPr/>
        </p:nvCxnSpPr>
        <p:spPr>
          <a:xfrm flipV="1">
            <a:off x="9041654" y="2813821"/>
            <a:ext cx="1945515" cy="396009"/>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52" name="Conector angular 51"/>
          <p:cNvCxnSpPr/>
          <p:nvPr/>
        </p:nvCxnSpPr>
        <p:spPr>
          <a:xfrm flipV="1">
            <a:off x="6631475" y="607751"/>
            <a:ext cx="1957278" cy="390548"/>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55" name="CuadroTexto 54">
            <a:hlinkClick r:id="rId6" action="ppaction://hlinksldjump"/>
          </p:cNvPr>
          <p:cNvSpPr txBox="1"/>
          <p:nvPr/>
        </p:nvSpPr>
        <p:spPr>
          <a:xfrm>
            <a:off x="642276" y="1939862"/>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INTRODUCCIÓN</a:t>
            </a:r>
            <a:endParaRPr lang="es-EC" sz="1600" b="1" dirty="0">
              <a:solidFill>
                <a:schemeClr val="bg1"/>
              </a:solidFill>
              <a:latin typeface="Arial" panose="020B0604020202020204" pitchFamily="34" charset="0"/>
              <a:cs typeface="Arial" panose="020B0604020202020204" pitchFamily="34" charset="0"/>
            </a:endParaRPr>
          </a:p>
        </p:txBody>
      </p:sp>
      <p:sp>
        <p:nvSpPr>
          <p:cNvPr id="57" name="CuadroTexto 56">
            <a:hlinkClick r:id="rId3" action="ppaction://hlinksldjump"/>
          </p:cNvPr>
          <p:cNvSpPr txBox="1"/>
          <p:nvPr/>
        </p:nvSpPr>
        <p:spPr>
          <a:xfrm>
            <a:off x="1171554" y="3813901"/>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METODOS</a:t>
            </a:r>
            <a:endParaRPr lang="es-EC" sz="1600" b="1" dirty="0">
              <a:solidFill>
                <a:schemeClr val="bg1"/>
              </a:solidFill>
              <a:latin typeface="Arial" panose="020B0604020202020204" pitchFamily="34" charset="0"/>
              <a:cs typeface="Arial" panose="020B0604020202020204" pitchFamily="34" charset="0"/>
            </a:endParaRPr>
          </a:p>
        </p:txBody>
      </p:sp>
      <p:sp>
        <p:nvSpPr>
          <p:cNvPr id="58" name="CuadroTexto 57">
            <a:hlinkClick r:id="rId7" action="ppaction://hlinksldjump"/>
          </p:cNvPr>
          <p:cNvSpPr txBox="1"/>
          <p:nvPr/>
        </p:nvSpPr>
        <p:spPr>
          <a:xfrm>
            <a:off x="3218911" y="5625211"/>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RESULTADOS</a:t>
            </a:r>
            <a:endParaRPr lang="es-EC" sz="1600" b="1" dirty="0">
              <a:solidFill>
                <a:schemeClr val="bg1"/>
              </a:solidFill>
              <a:latin typeface="Arial" panose="020B0604020202020204" pitchFamily="34" charset="0"/>
              <a:cs typeface="Arial" panose="020B0604020202020204" pitchFamily="34" charset="0"/>
            </a:endParaRPr>
          </a:p>
        </p:txBody>
      </p:sp>
      <p:sp>
        <p:nvSpPr>
          <p:cNvPr id="59" name="CuadroTexto 58"/>
          <p:cNvSpPr txBox="1"/>
          <p:nvPr/>
        </p:nvSpPr>
        <p:spPr>
          <a:xfrm>
            <a:off x="10024264" y="2887806"/>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DISCUSIÓN</a:t>
            </a:r>
            <a:endParaRPr lang="es-EC" sz="1600" b="1" dirty="0">
              <a:solidFill>
                <a:schemeClr val="bg1"/>
              </a:solidFill>
              <a:latin typeface="Arial" panose="020B0604020202020204" pitchFamily="34" charset="0"/>
              <a:cs typeface="Arial" panose="020B0604020202020204" pitchFamily="34" charset="0"/>
            </a:endParaRPr>
          </a:p>
        </p:txBody>
      </p:sp>
      <p:sp>
        <p:nvSpPr>
          <p:cNvPr id="64" name="Elipse 63"/>
          <p:cNvSpPr/>
          <p:nvPr/>
        </p:nvSpPr>
        <p:spPr>
          <a:xfrm>
            <a:off x="3448009" y="1849944"/>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65" name="Elipse 64"/>
          <p:cNvSpPr/>
          <p:nvPr/>
        </p:nvSpPr>
        <p:spPr>
          <a:xfrm>
            <a:off x="3510661" y="1911135"/>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6" name="Imagen 65">
            <a:hlinkClick r:id="rId8" action="ppaction://hlinksldjump"/>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895760" y="733715"/>
            <a:ext cx="584200" cy="584200"/>
          </a:xfrm>
          <a:prstGeom prst="rect">
            <a:avLst/>
          </a:prstGeom>
        </p:spPr>
      </p:pic>
      <p:cxnSp>
        <p:nvCxnSpPr>
          <p:cNvPr id="67" name="Conector angular 66"/>
          <p:cNvCxnSpPr>
            <a:endCxn id="64" idx="2"/>
          </p:cNvCxnSpPr>
          <p:nvPr/>
        </p:nvCxnSpPr>
        <p:spPr>
          <a:xfrm>
            <a:off x="1399135" y="1911135"/>
            <a:ext cx="2048874" cy="396009"/>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68" name="CuadroTexto 67">
            <a:hlinkClick r:id="rId8" action="ppaction://hlinksldjump"/>
          </p:cNvPr>
          <p:cNvSpPr txBox="1"/>
          <p:nvPr/>
        </p:nvSpPr>
        <p:spPr>
          <a:xfrm>
            <a:off x="7614764" y="633748"/>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TEMA</a:t>
            </a:r>
            <a:endParaRPr lang="es-EC" sz="1600" b="1" dirty="0">
              <a:solidFill>
                <a:schemeClr val="bg1"/>
              </a:solidFill>
              <a:latin typeface="Arial" panose="020B0604020202020204" pitchFamily="34" charset="0"/>
              <a:cs typeface="Arial" panose="020B0604020202020204" pitchFamily="34" charset="0"/>
            </a:endParaRPr>
          </a:p>
        </p:txBody>
      </p:sp>
      <p:pic>
        <p:nvPicPr>
          <p:cNvPr id="39" name="Imagen 38">
            <a:hlinkClick r:id="rId6" action="ppaction://hlinksldjump"/>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594923" y="1973152"/>
            <a:ext cx="680864" cy="680864"/>
          </a:xfrm>
          <a:prstGeom prst="rect">
            <a:avLst/>
          </a:prstGeom>
        </p:spPr>
      </p:pic>
      <p:pic>
        <p:nvPicPr>
          <p:cNvPr id="45" name="Imagen 44">
            <a:hlinkClick r:id="rId7" action="ppaction://hlinksldjump"/>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895760" y="5611221"/>
            <a:ext cx="729013" cy="729013"/>
          </a:xfrm>
          <a:prstGeom prst="rect">
            <a:avLst/>
          </a:prstGeom>
        </p:spPr>
      </p:pic>
      <p:sp>
        <p:nvSpPr>
          <p:cNvPr id="32" name="Rectángulo redondeado 31"/>
          <p:cNvSpPr/>
          <p:nvPr/>
        </p:nvSpPr>
        <p:spPr>
          <a:xfrm>
            <a:off x="1391801" y="1047646"/>
            <a:ext cx="9718044" cy="5086471"/>
          </a:xfrm>
          <a:prstGeom prst="roundRect">
            <a:avLst/>
          </a:prstGeom>
          <a:gradFill flip="none" rotWithShape="1">
            <a:gsLst>
              <a:gs pos="0">
                <a:schemeClr val="accent3">
                  <a:lumMod val="0"/>
                  <a:lumOff val="100000"/>
                  <a:alpha val="84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33" name="Imagen 32">
            <a:hlinkClick r:id="rId11" action="ppaction://hlinksldjump"/>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0019015" y="1133835"/>
            <a:ext cx="657552" cy="657552"/>
          </a:xfrm>
          <a:prstGeom prst="rect">
            <a:avLst/>
          </a:prstGeom>
        </p:spPr>
      </p:pic>
      <p:sp>
        <p:nvSpPr>
          <p:cNvPr id="34" name="Rectángulo redondeado 33"/>
          <p:cNvSpPr/>
          <p:nvPr/>
        </p:nvSpPr>
        <p:spPr>
          <a:xfrm>
            <a:off x="2127460" y="1785192"/>
            <a:ext cx="7773152" cy="376966"/>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35" name="CuadroTexto 34"/>
          <p:cNvSpPr txBox="1"/>
          <p:nvPr/>
        </p:nvSpPr>
        <p:spPr>
          <a:xfrm>
            <a:off x="2251895" y="1863240"/>
            <a:ext cx="7495977" cy="646331"/>
          </a:xfrm>
          <a:prstGeom prst="rect">
            <a:avLst/>
          </a:prstGeom>
          <a:noFill/>
        </p:spPr>
        <p:txBody>
          <a:bodyPr wrap="square" rtlCol="0">
            <a:spAutoFit/>
          </a:bodyPr>
          <a:lstStyle/>
          <a:p>
            <a:r>
              <a:rPr lang="es-EC" dirty="0" smtClean="0">
                <a:latin typeface="Arial" panose="020B0604020202020204" pitchFamily="34" charset="0"/>
                <a:cs typeface="Arial" panose="020B0604020202020204" pitchFamily="34" charset="0"/>
              </a:rPr>
              <a:t>El estudio es descriptivo transversal</a:t>
            </a:r>
          </a:p>
          <a:p>
            <a:endParaRPr lang="es-EC" dirty="0"/>
          </a:p>
        </p:txBody>
      </p:sp>
      <p:sp>
        <p:nvSpPr>
          <p:cNvPr id="36" name="Rectángulo redondeado 35"/>
          <p:cNvSpPr/>
          <p:nvPr/>
        </p:nvSpPr>
        <p:spPr>
          <a:xfrm>
            <a:off x="2127460" y="2489476"/>
            <a:ext cx="7773152" cy="397688"/>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37" name="CuadroTexto 36"/>
          <p:cNvSpPr txBox="1"/>
          <p:nvPr/>
        </p:nvSpPr>
        <p:spPr>
          <a:xfrm>
            <a:off x="2251895" y="2567524"/>
            <a:ext cx="7991277" cy="615553"/>
          </a:xfrm>
          <a:prstGeom prst="rect">
            <a:avLst/>
          </a:prstGeom>
          <a:noFill/>
        </p:spPr>
        <p:txBody>
          <a:bodyPr wrap="square" rtlCol="0">
            <a:spAutoFit/>
          </a:bodyPr>
          <a:lstStyle/>
          <a:p>
            <a:r>
              <a:rPr lang="es-EC" sz="1600" dirty="0" smtClean="0">
                <a:latin typeface="Arial" panose="020B0604020202020204" pitchFamily="34" charset="0"/>
                <a:cs typeface="Arial" panose="020B0604020202020204" pitchFamily="34" charset="0"/>
              </a:rPr>
              <a:t>Realizado</a:t>
            </a:r>
            <a:r>
              <a:rPr lang="es-EC" sz="1600" dirty="0" smtClean="0">
                <a:latin typeface="Arial" panose="020B0604020202020204" pitchFamily="34" charset="0"/>
                <a:cs typeface="Arial" panose="020B0604020202020204" pitchFamily="34" charset="0"/>
              </a:rPr>
              <a:t> a 35 profesionales de Salud entre Enfermeras y Auxiliares de Enfermería </a:t>
            </a:r>
          </a:p>
          <a:p>
            <a:endParaRPr lang="es-EC" dirty="0"/>
          </a:p>
        </p:txBody>
      </p:sp>
      <p:sp>
        <p:nvSpPr>
          <p:cNvPr id="38" name="Rectángulo redondeado 37"/>
          <p:cNvSpPr/>
          <p:nvPr/>
        </p:nvSpPr>
        <p:spPr>
          <a:xfrm>
            <a:off x="2127460" y="3251843"/>
            <a:ext cx="7773152" cy="611168"/>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40" name="CuadroTexto 39"/>
          <p:cNvSpPr txBox="1"/>
          <p:nvPr/>
        </p:nvSpPr>
        <p:spPr>
          <a:xfrm>
            <a:off x="2251895" y="3329891"/>
            <a:ext cx="7991277" cy="1107996"/>
          </a:xfrm>
          <a:prstGeom prst="rect">
            <a:avLst/>
          </a:prstGeom>
          <a:noFill/>
        </p:spPr>
        <p:txBody>
          <a:bodyPr wrap="square" rtlCol="0">
            <a:spAutoFit/>
          </a:bodyPr>
          <a:lstStyle/>
          <a:p>
            <a:r>
              <a:rPr lang="es-EC" sz="1600" dirty="0" smtClean="0">
                <a:latin typeface="Arial" panose="020B0604020202020204" pitchFamily="34" charset="0"/>
                <a:cs typeface="Arial" panose="020B0604020202020204" pitchFamily="34" charset="0"/>
              </a:rPr>
              <a:t>El cuestionario Nórdico de </a:t>
            </a:r>
            <a:r>
              <a:rPr lang="es-EC" sz="1600" dirty="0" err="1" smtClean="0">
                <a:latin typeface="Arial" panose="020B0604020202020204" pitchFamily="34" charset="0"/>
                <a:cs typeface="Arial" panose="020B0604020202020204" pitchFamily="34" charset="0"/>
              </a:rPr>
              <a:t>Kuorinka</a:t>
            </a:r>
            <a:r>
              <a:rPr lang="es-EC" sz="1600" dirty="0" smtClean="0">
                <a:latin typeface="Arial" panose="020B0604020202020204" pitchFamily="34" charset="0"/>
                <a:cs typeface="Arial" panose="020B0604020202020204" pitchFamily="34" charset="0"/>
              </a:rPr>
              <a:t> estandarizado  para  la  detección  y  análisis     de  síntomas  musculo  esquelético.</a:t>
            </a:r>
          </a:p>
          <a:p>
            <a:r>
              <a:rPr lang="es-EC" sz="1600" dirty="0" smtClean="0">
                <a:latin typeface="Arial" panose="020B0604020202020204" pitchFamily="34" charset="0"/>
                <a:cs typeface="Arial" panose="020B0604020202020204" pitchFamily="34" charset="0"/>
              </a:rPr>
              <a:t> </a:t>
            </a:r>
          </a:p>
          <a:p>
            <a:endParaRPr lang="es-EC" dirty="0"/>
          </a:p>
        </p:txBody>
      </p:sp>
      <p:sp>
        <p:nvSpPr>
          <p:cNvPr id="42" name="Rectángulo redondeado 41"/>
          <p:cNvSpPr/>
          <p:nvPr/>
        </p:nvSpPr>
        <p:spPr>
          <a:xfrm>
            <a:off x="2127460" y="4185400"/>
            <a:ext cx="7773152" cy="611168"/>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51" name="CuadroTexto 50"/>
          <p:cNvSpPr txBox="1"/>
          <p:nvPr/>
        </p:nvSpPr>
        <p:spPr>
          <a:xfrm>
            <a:off x="2251895" y="4263448"/>
            <a:ext cx="7991277" cy="1107996"/>
          </a:xfrm>
          <a:prstGeom prst="rect">
            <a:avLst/>
          </a:prstGeom>
          <a:noFill/>
        </p:spPr>
        <p:txBody>
          <a:bodyPr wrap="square" rtlCol="0">
            <a:spAutoFit/>
          </a:bodyPr>
          <a:lstStyle/>
          <a:p>
            <a:r>
              <a:rPr lang="es-EC" sz="1600" dirty="0" smtClean="0">
                <a:latin typeface="Arial" panose="020B0604020202020204" pitchFamily="34" charset="0"/>
                <a:cs typeface="Arial" panose="020B0604020202020204" pitchFamily="34" charset="0"/>
              </a:rPr>
              <a:t>El método MAPO valora el riesgo de sobrecarga biomecánico de la zona lumbar durante el traslado de pacientes.</a:t>
            </a:r>
            <a:endParaRPr lang="es-EC" sz="1600" dirty="0" smtClean="0"/>
          </a:p>
          <a:p>
            <a:r>
              <a:rPr lang="es-EC" sz="1600" dirty="0" smtClean="0">
                <a:latin typeface="Arial" panose="020B0604020202020204" pitchFamily="34" charset="0"/>
                <a:cs typeface="Arial" panose="020B0604020202020204" pitchFamily="34" charset="0"/>
              </a:rPr>
              <a:t> </a:t>
            </a:r>
          </a:p>
          <a:p>
            <a:endParaRPr lang="es-EC" dirty="0"/>
          </a:p>
        </p:txBody>
      </p:sp>
    </p:spTree>
    <p:extLst>
      <p:ext uri="{BB962C8B-B14F-4D97-AF65-F5344CB8AC3E}">
        <p14:creationId xmlns:p14="http://schemas.microsoft.com/office/powerpoint/2010/main" val="317479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repeatCount="indefinite" fill="hold" nodeType="clickEffect">
                                  <p:stCondLst>
                                    <p:cond delay="0"/>
                                  </p:stCondLst>
                                  <p:childTnLst>
                                    <p:animRot by="21600000">
                                      <p:cBhvr>
                                        <p:cTn id="6" dur="2000" fill="hold"/>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upo 6"/>
          <p:cNvGrpSpPr/>
          <p:nvPr/>
        </p:nvGrpSpPr>
        <p:grpSpPr>
          <a:xfrm>
            <a:off x="4571999" y="1828799"/>
            <a:ext cx="3135086" cy="3091544"/>
            <a:chOff x="4571999" y="1828799"/>
            <a:chExt cx="3135086" cy="3091544"/>
          </a:xfrm>
        </p:grpSpPr>
        <p:sp>
          <p:nvSpPr>
            <p:cNvPr id="4" name="Anillo 3"/>
            <p:cNvSpPr/>
            <p:nvPr/>
          </p:nvSpPr>
          <p:spPr>
            <a:xfrm>
              <a:off x="4572000" y="1828799"/>
              <a:ext cx="3135085" cy="3091544"/>
            </a:xfrm>
            <a:prstGeom prst="donu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solidFill>
                  <a:schemeClr val="tx1"/>
                </a:solidFill>
              </a:endParaRPr>
            </a:p>
          </p:txBody>
        </p:sp>
        <p:sp>
          <p:nvSpPr>
            <p:cNvPr id="6" name="Anillo 5"/>
            <p:cNvSpPr/>
            <p:nvPr/>
          </p:nvSpPr>
          <p:spPr>
            <a:xfrm>
              <a:off x="4571999" y="1828799"/>
              <a:ext cx="3135085" cy="3091544"/>
            </a:xfrm>
            <a:prstGeom prst="donut">
              <a:avLst/>
            </a:prstGeom>
            <a:gradFill flip="none" rotWithShape="1">
              <a:gsLst>
                <a:gs pos="55000">
                  <a:srgbClr val="92D050"/>
                </a:gs>
                <a:gs pos="39000">
                  <a:srgbClr val="FFFF00"/>
                </a:gs>
                <a:gs pos="9000">
                  <a:srgbClr val="FF0000"/>
                </a:gs>
                <a:gs pos="26000">
                  <a:srgbClr val="FFC000"/>
                </a:gs>
                <a:gs pos="73000">
                  <a:srgbClr val="00B0F0"/>
                </a:gs>
                <a:gs pos="87000">
                  <a:srgbClr val="7030A0"/>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solidFill>
                  <a:schemeClr val="tx1"/>
                </a:solidFill>
              </a:endParaRPr>
            </a:p>
          </p:txBody>
        </p:sp>
      </p:grpSp>
      <p:sp>
        <p:nvSpPr>
          <p:cNvPr id="5" name="Elipse 4"/>
          <p:cNvSpPr/>
          <p:nvPr/>
        </p:nvSpPr>
        <p:spPr>
          <a:xfrm>
            <a:off x="4767941" y="2057399"/>
            <a:ext cx="2743200" cy="263434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9" name="Imagen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49745" y="2947909"/>
            <a:ext cx="2220313" cy="666094"/>
          </a:xfrm>
          <a:prstGeom prst="rect">
            <a:avLst/>
          </a:prstGeom>
        </p:spPr>
      </p:pic>
      <p:sp>
        <p:nvSpPr>
          <p:cNvPr id="22" name="Elipse 21"/>
          <p:cNvSpPr/>
          <p:nvPr/>
        </p:nvSpPr>
        <p:spPr>
          <a:xfrm>
            <a:off x="5737356" y="558404"/>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23" name="Elipse 22"/>
          <p:cNvSpPr/>
          <p:nvPr/>
        </p:nvSpPr>
        <p:spPr>
          <a:xfrm>
            <a:off x="5795411" y="607751"/>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24" name="Elipse 23"/>
          <p:cNvSpPr/>
          <p:nvPr/>
        </p:nvSpPr>
        <p:spPr>
          <a:xfrm>
            <a:off x="8123389" y="2699604"/>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28" name="Elipse 27"/>
          <p:cNvSpPr/>
          <p:nvPr/>
        </p:nvSpPr>
        <p:spPr>
          <a:xfrm>
            <a:off x="5796702" y="5531492"/>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30" name="Elipse 29"/>
          <p:cNvSpPr/>
          <p:nvPr/>
        </p:nvSpPr>
        <p:spPr>
          <a:xfrm>
            <a:off x="3358260" y="3717521"/>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41" name="Elipse 40"/>
          <p:cNvSpPr/>
          <p:nvPr/>
        </p:nvSpPr>
        <p:spPr>
          <a:xfrm>
            <a:off x="3420912" y="3778712"/>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cxnSp>
        <p:nvCxnSpPr>
          <p:cNvPr id="43" name="Conector angular 42"/>
          <p:cNvCxnSpPr>
            <a:endCxn id="30" idx="2"/>
          </p:cNvCxnSpPr>
          <p:nvPr/>
        </p:nvCxnSpPr>
        <p:spPr>
          <a:xfrm>
            <a:off x="1309386" y="3778712"/>
            <a:ext cx="2048874" cy="396009"/>
          </a:xfrm>
          <a:prstGeom prst="bentConnector3">
            <a:avLst/>
          </a:prstGeom>
        </p:spPr>
        <p:style>
          <a:lnRef idx="1">
            <a:schemeClr val="accent1"/>
          </a:lnRef>
          <a:fillRef idx="0">
            <a:schemeClr val="accent1"/>
          </a:fillRef>
          <a:effectRef idx="0">
            <a:schemeClr val="accent1"/>
          </a:effectRef>
          <a:fontRef idx="minor">
            <a:schemeClr val="tx1"/>
          </a:fontRef>
        </p:style>
      </p:cxnSp>
      <p:pic>
        <p:nvPicPr>
          <p:cNvPr id="44" name="Imagen 43">
            <a:hlinkClick r:id="rId4" action="ppaction://hlinksldjump"/>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398613" y="3684697"/>
            <a:ext cx="866705" cy="911133"/>
          </a:xfrm>
          <a:prstGeom prst="rect">
            <a:avLst/>
          </a:prstGeom>
        </p:spPr>
      </p:pic>
      <p:sp>
        <p:nvSpPr>
          <p:cNvPr id="46" name="Elipse 45"/>
          <p:cNvSpPr/>
          <p:nvPr/>
        </p:nvSpPr>
        <p:spPr>
          <a:xfrm>
            <a:off x="8194506" y="2771680"/>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48" name="Elipse 47"/>
          <p:cNvSpPr/>
          <p:nvPr/>
        </p:nvSpPr>
        <p:spPr>
          <a:xfrm>
            <a:off x="5859354" y="5582291"/>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47" name="Imagen 4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228537" y="2723935"/>
            <a:ext cx="735715" cy="735715"/>
          </a:xfrm>
          <a:prstGeom prst="rect">
            <a:avLst/>
          </a:prstGeom>
        </p:spPr>
      </p:pic>
      <p:cxnSp>
        <p:nvCxnSpPr>
          <p:cNvPr id="49" name="Conector angular 48"/>
          <p:cNvCxnSpPr/>
          <p:nvPr/>
        </p:nvCxnSpPr>
        <p:spPr>
          <a:xfrm>
            <a:off x="3730570" y="5592682"/>
            <a:ext cx="2048874" cy="396009"/>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50" name="Conector angular 49"/>
          <p:cNvCxnSpPr/>
          <p:nvPr/>
        </p:nvCxnSpPr>
        <p:spPr>
          <a:xfrm flipV="1">
            <a:off x="9041654" y="2813821"/>
            <a:ext cx="1945515" cy="396009"/>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52" name="Conector angular 51"/>
          <p:cNvCxnSpPr/>
          <p:nvPr/>
        </p:nvCxnSpPr>
        <p:spPr>
          <a:xfrm flipV="1">
            <a:off x="6631475" y="607751"/>
            <a:ext cx="1957278" cy="390548"/>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55" name="CuadroTexto 54">
            <a:hlinkClick r:id="rId7" action="ppaction://hlinksldjump"/>
          </p:cNvPr>
          <p:cNvSpPr txBox="1"/>
          <p:nvPr/>
        </p:nvSpPr>
        <p:spPr>
          <a:xfrm>
            <a:off x="642276" y="1939862"/>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INTRODUCCIÓN</a:t>
            </a:r>
            <a:endParaRPr lang="es-EC" sz="1600" b="1" dirty="0">
              <a:solidFill>
                <a:schemeClr val="bg1"/>
              </a:solidFill>
              <a:latin typeface="Arial" panose="020B0604020202020204" pitchFamily="34" charset="0"/>
              <a:cs typeface="Arial" panose="020B0604020202020204" pitchFamily="34" charset="0"/>
            </a:endParaRPr>
          </a:p>
        </p:txBody>
      </p:sp>
      <p:sp>
        <p:nvSpPr>
          <p:cNvPr id="57" name="CuadroTexto 56">
            <a:hlinkClick r:id="rId4" action="ppaction://hlinksldjump"/>
          </p:cNvPr>
          <p:cNvSpPr txBox="1"/>
          <p:nvPr/>
        </p:nvSpPr>
        <p:spPr>
          <a:xfrm>
            <a:off x="1171554" y="3813901"/>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METODOS</a:t>
            </a:r>
            <a:endParaRPr lang="es-EC" sz="1600" b="1" dirty="0">
              <a:solidFill>
                <a:schemeClr val="bg1"/>
              </a:solidFill>
              <a:latin typeface="Arial" panose="020B0604020202020204" pitchFamily="34" charset="0"/>
              <a:cs typeface="Arial" panose="020B0604020202020204" pitchFamily="34" charset="0"/>
            </a:endParaRPr>
          </a:p>
        </p:txBody>
      </p:sp>
      <p:sp>
        <p:nvSpPr>
          <p:cNvPr id="58" name="CuadroTexto 57">
            <a:hlinkClick r:id="rId8" action="ppaction://hlinksldjump"/>
          </p:cNvPr>
          <p:cNvSpPr txBox="1"/>
          <p:nvPr/>
        </p:nvSpPr>
        <p:spPr>
          <a:xfrm>
            <a:off x="3218911" y="5625211"/>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RESULTADOS</a:t>
            </a:r>
            <a:endParaRPr lang="es-EC" sz="1600" b="1" dirty="0">
              <a:solidFill>
                <a:schemeClr val="bg1"/>
              </a:solidFill>
              <a:latin typeface="Arial" panose="020B0604020202020204" pitchFamily="34" charset="0"/>
              <a:cs typeface="Arial" panose="020B0604020202020204" pitchFamily="34" charset="0"/>
            </a:endParaRPr>
          </a:p>
        </p:txBody>
      </p:sp>
      <p:sp>
        <p:nvSpPr>
          <p:cNvPr id="59" name="CuadroTexto 58"/>
          <p:cNvSpPr txBox="1"/>
          <p:nvPr/>
        </p:nvSpPr>
        <p:spPr>
          <a:xfrm>
            <a:off x="10024264" y="2887806"/>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DISCUSIÓN</a:t>
            </a:r>
            <a:endParaRPr lang="es-EC" sz="1600" b="1" dirty="0">
              <a:solidFill>
                <a:schemeClr val="bg1"/>
              </a:solidFill>
              <a:latin typeface="Arial" panose="020B0604020202020204" pitchFamily="34" charset="0"/>
              <a:cs typeface="Arial" panose="020B0604020202020204" pitchFamily="34" charset="0"/>
            </a:endParaRPr>
          </a:p>
        </p:txBody>
      </p:sp>
      <p:sp>
        <p:nvSpPr>
          <p:cNvPr id="64" name="Elipse 63"/>
          <p:cNvSpPr/>
          <p:nvPr/>
        </p:nvSpPr>
        <p:spPr>
          <a:xfrm>
            <a:off x="3448009" y="1849944"/>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65" name="Elipse 64"/>
          <p:cNvSpPr/>
          <p:nvPr/>
        </p:nvSpPr>
        <p:spPr>
          <a:xfrm>
            <a:off x="3510661" y="1911135"/>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6" name="Imagen 65">
            <a:hlinkClick r:id="rId9" action="ppaction://hlinksldjump"/>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895760" y="733715"/>
            <a:ext cx="584200" cy="584200"/>
          </a:xfrm>
          <a:prstGeom prst="rect">
            <a:avLst/>
          </a:prstGeom>
        </p:spPr>
      </p:pic>
      <p:cxnSp>
        <p:nvCxnSpPr>
          <p:cNvPr id="67" name="Conector angular 66"/>
          <p:cNvCxnSpPr>
            <a:endCxn id="64" idx="2"/>
          </p:cNvCxnSpPr>
          <p:nvPr/>
        </p:nvCxnSpPr>
        <p:spPr>
          <a:xfrm>
            <a:off x="1399135" y="1911135"/>
            <a:ext cx="2048874" cy="396009"/>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68" name="CuadroTexto 67">
            <a:hlinkClick r:id="rId9" action="ppaction://hlinksldjump"/>
          </p:cNvPr>
          <p:cNvSpPr txBox="1"/>
          <p:nvPr/>
        </p:nvSpPr>
        <p:spPr>
          <a:xfrm>
            <a:off x="7614764" y="633748"/>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TEMA</a:t>
            </a:r>
            <a:endParaRPr lang="es-EC" sz="1600" b="1" dirty="0">
              <a:solidFill>
                <a:schemeClr val="bg1"/>
              </a:solidFill>
              <a:latin typeface="Arial" panose="020B0604020202020204" pitchFamily="34" charset="0"/>
              <a:cs typeface="Arial" panose="020B0604020202020204" pitchFamily="34" charset="0"/>
            </a:endParaRPr>
          </a:p>
        </p:txBody>
      </p:sp>
      <p:pic>
        <p:nvPicPr>
          <p:cNvPr id="39" name="Imagen 38">
            <a:hlinkClick r:id="rId7" action="ppaction://hlinksldjump"/>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594923" y="1973152"/>
            <a:ext cx="680864" cy="680864"/>
          </a:xfrm>
          <a:prstGeom prst="rect">
            <a:avLst/>
          </a:prstGeom>
        </p:spPr>
      </p:pic>
      <p:pic>
        <p:nvPicPr>
          <p:cNvPr id="45" name="Imagen 44">
            <a:hlinkClick r:id="rId8" action="ppaction://hlinksldjump"/>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5895760" y="5611221"/>
            <a:ext cx="729013" cy="729013"/>
          </a:xfrm>
          <a:prstGeom prst="rect">
            <a:avLst/>
          </a:prstGeom>
        </p:spPr>
      </p:pic>
      <p:sp>
        <p:nvSpPr>
          <p:cNvPr id="32" name="Rectángulo redondeado 31"/>
          <p:cNvSpPr/>
          <p:nvPr/>
        </p:nvSpPr>
        <p:spPr>
          <a:xfrm>
            <a:off x="681032" y="1047646"/>
            <a:ext cx="10429455" cy="5086471"/>
          </a:xfrm>
          <a:prstGeom prst="roundRect">
            <a:avLst/>
          </a:prstGeom>
          <a:gradFill flip="none" rotWithShape="1">
            <a:gsLst>
              <a:gs pos="0">
                <a:schemeClr val="accent3">
                  <a:lumMod val="0"/>
                  <a:lumOff val="100000"/>
                  <a:alpha val="84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33" name="Imagen 32">
            <a:hlinkClick r:id="rId12" action="ppaction://hlinksldjump"/>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9802046" y="1085780"/>
            <a:ext cx="657552" cy="657552"/>
          </a:xfrm>
          <a:prstGeom prst="rect">
            <a:avLst/>
          </a:prstGeom>
        </p:spPr>
      </p:pic>
      <p:graphicFrame>
        <p:nvGraphicFramePr>
          <p:cNvPr id="34" name="Objeto 33"/>
          <p:cNvGraphicFramePr>
            <a:graphicFrameLocks noChangeAspect="1"/>
          </p:cNvGraphicFramePr>
          <p:nvPr>
            <p:extLst>
              <p:ext uri="{D42A27DB-BD31-4B8C-83A1-F6EECF244321}">
                <p14:modId xmlns:p14="http://schemas.microsoft.com/office/powerpoint/2010/main" val="3028341025"/>
              </p:ext>
            </p:extLst>
          </p:nvPr>
        </p:nvGraphicFramePr>
        <p:xfrm>
          <a:off x="2797833" y="1828677"/>
          <a:ext cx="7661765" cy="3457455"/>
        </p:xfrm>
        <a:graphic>
          <a:graphicData uri="http://schemas.openxmlformats.org/presentationml/2006/ole">
            <mc:AlternateContent xmlns:mc="http://schemas.openxmlformats.org/markup-compatibility/2006">
              <mc:Choice xmlns:v="urn:schemas-microsoft-com:vml" Requires="v">
                <p:oleObj spid="_x0000_s7183" name="Hoja de cálculo" r:id="rId14" imgW="4676856" imgH="1590739" progId="Excel.Sheet.12">
                  <p:embed/>
                </p:oleObj>
              </mc:Choice>
              <mc:Fallback>
                <p:oleObj name="Hoja de cálculo" r:id="rId14" imgW="4676856" imgH="1590739" progId="Excel.Sheet.12">
                  <p:embed/>
                  <p:pic>
                    <p:nvPicPr>
                      <p:cNvPr id="0" name=""/>
                      <p:cNvPicPr/>
                      <p:nvPr/>
                    </p:nvPicPr>
                    <p:blipFill>
                      <a:blip r:embed="rId15"/>
                      <a:stretch>
                        <a:fillRect/>
                      </a:stretch>
                    </p:blipFill>
                    <p:spPr>
                      <a:xfrm>
                        <a:off x="2797833" y="1828677"/>
                        <a:ext cx="7661765" cy="3457455"/>
                      </a:xfrm>
                      <a:prstGeom prst="rect">
                        <a:avLst/>
                      </a:prstGeom>
                    </p:spPr>
                  </p:pic>
                </p:oleObj>
              </mc:Fallback>
            </mc:AlternateContent>
          </a:graphicData>
        </a:graphic>
      </p:graphicFrame>
      <p:sp>
        <p:nvSpPr>
          <p:cNvPr id="35" name="CuadroTexto 34"/>
          <p:cNvSpPr txBox="1"/>
          <p:nvPr/>
        </p:nvSpPr>
        <p:spPr>
          <a:xfrm>
            <a:off x="681031" y="1844732"/>
            <a:ext cx="2199856" cy="1200329"/>
          </a:xfrm>
          <a:prstGeom prst="rect">
            <a:avLst/>
          </a:prstGeom>
          <a:noFill/>
        </p:spPr>
        <p:txBody>
          <a:bodyPr wrap="square" rtlCol="0">
            <a:spAutoFit/>
          </a:bodyPr>
          <a:lstStyle/>
          <a:p>
            <a:r>
              <a:rPr lang="es-EC" dirty="0" smtClean="0"/>
              <a:t>De los 35 participantes existió una tasa respuesta de un 83%</a:t>
            </a:r>
            <a:endParaRPr lang="es-EC" dirty="0"/>
          </a:p>
        </p:txBody>
      </p:sp>
      <p:pic>
        <p:nvPicPr>
          <p:cNvPr id="36" name="Imagen 35">
            <a:hlinkClick r:id="rId16" action="ppaction://hlinksldjump"/>
          </p:cNvPr>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9693277" y="5400348"/>
            <a:ext cx="776441" cy="776441"/>
          </a:xfrm>
          <a:prstGeom prst="rect">
            <a:avLst/>
          </a:prstGeom>
        </p:spPr>
      </p:pic>
    </p:spTree>
    <p:extLst>
      <p:ext uri="{BB962C8B-B14F-4D97-AF65-F5344CB8AC3E}">
        <p14:creationId xmlns:p14="http://schemas.microsoft.com/office/powerpoint/2010/main" val="3957836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repeatCount="indefinite" fill="hold" nodeType="clickEffect">
                                  <p:stCondLst>
                                    <p:cond delay="0"/>
                                  </p:stCondLst>
                                  <p:childTnLst>
                                    <p:animRot by="21600000">
                                      <p:cBhvr>
                                        <p:cTn id="6" dur="2000" fill="hold"/>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upo 6"/>
          <p:cNvGrpSpPr/>
          <p:nvPr/>
        </p:nvGrpSpPr>
        <p:grpSpPr>
          <a:xfrm>
            <a:off x="4571999" y="1828799"/>
            <a:ext cx="3135086" cy="3091544"/>
            <a:chOff x="4571999" y="1828799"/>
            <a:chExt cx="3135086" cy="3091544"/>
          </a:xfrm>
        </p:grpSpPr>
        <p:sp>
          <p:nvSpPr>
            <p:cNvPr id="4" name="Anillo 3"/>
            <p:cNvSpPr/>
            <p:nvPr/>
          </p:nvSpPr>
          <p:spPr>
            <a:xfrm>
              <a:off x="4572000" y="1828799"/>
              <a:ext cx="3135085" cy="3091544"/>
            </a:xfrm>
            <a:prstGeom prst="donu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solidFill>
                  <a:schemeClr val="tx1"/>
                </a:solidFill>
              </a:endParaRPr>
            </a:p>
          </p:txBody>
        </p:sp>
        <p:sp>
          <p:nvSpPr>
            <p:cNvPr id="6" name="Anillo 5"/>
            <p:cNvSpPr/>
            <p:nvPr/>
          </p:nvSpPr>
          <p:spPr>
            <a:xfrm>
              <a:off x="4571999" y="1828799"/>
              <a:ext cx="3135085" cy="3091544"/>
            </a:xfrm>
            <a:prstGeom prst="donut">
              <a:avLst/>
            </a:prstGeom>
            <a:gradFill flip="none" rotWithShape="1">
              <a:gsLst>
                <a:gs pos="55000">
                  <a:srgbClr val="92D050"/>
                </a:gs>
                <a:gs pos="39000">
                  <a:srgbClr val="FFFF00"/>
                </a:gs>
                <a:gs pos="9000">
                  <a:srgbClr val="FF0000"/>
                </a:gs>
                <a:gs pos="26000">
                  <a:srgbClr val="FFC000"/>
                </a:gs>
                <a:gs pos="73000">
                  <a:srgbClr val="00B0F0"/>
                </a:gs>
                <a:gs pos="87000">
                  <a:srgbClr val="7030A0"/>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solidFill>
                  <a:schemeClr val="tx1"/>
                </a:solidFill>
              </a:endParaRPr>
            </a:p>
          </p:txBody>
        </p:sp>
      </p:grpSp>
      <p:sp>
        <p:nvSpPr>
          <p:cNvPr id="5" name="Elipse 4"/>
          <p:cNvSpPr/>
          <p:nvPr/>
        </p:nvSpPr>
        <p:spPr>
          <a:xfrm>
            <a:off x="4767941" y="2057399"/>
            <a:ext cx="2743200" cy="263434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9" name="Imagen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49745" y="2947909"/>
            <a:ext cx="2220313" cy="666094"/>
          </a:xfrm>
          <a:prstGeom prst="rect">
            <a:avLst/>
          </a:prstGeom>
        </p:spPr>
      </p:pic>
      <p:sp>
        <p:nvSpPr>
          <p:cNvPr id="22" name="Elipse 21"/>
          <p:cNvSpPr/>
          <p:nvPr/>
        </p:nvSpPr>
        <p:spPr>
          <a:xfrm>
            <a:off x="5737356" y="558404"/>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23" name="Elipse 22"/>
          <p:cNvSpPr/>
          <p:nvPr/>
        </p:nvSpPr>
        <p:spPr>
          <a:xfrm>
            <a:off x="5795411" y="607751"/>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24" name="Elipse 23"/>
          <p:cNvSpPr/>
          <p:nvPr/>
        </p:nvSpPr>
        <p:spPr>
          <a:xfrm>
            <a:off x="8123389" y="2699604"/>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28" name="Elipse 27"/>
          <p:cNvSpPr/>
          <p:nvPr/>
        </p:nvSpPr>
        <p:spPr>
          <a:xfrm>
            <a:off x="5796702" y="5531492"/>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30" name="Elipse 29"/>
          <p:cNvSpPr/>
          <p:nvPr/>
        </p:nvSpPr>
        <p:spPr>
          <a:xfrm>
            <a:off x="3358260" y="3717521"/>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41" name="Elipse 40"/>
          <p:cNvSpPr/>
          <p:nvPr/>
        </p:nvSpPr>
        <p:spPr>
          <a:xfrm>
            <a:off x="3420912" y="3778712"/>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cxnSp>
        <p:nvCxnSpPr>
          <p:cNvPr id="43" name="Conector angular 42"/>
          <p:cNvCxnSpPr>
            <a:endCxn id="30" idx="2"/>
          </p:cNvCxnSpPr>
          <p:nvPr/>
        </p:nvCxnSpPr>
        <p:spPr>
          <a:xfrm>
            <a:off x="1309386" y="3778712"/>
            <a:ext cx="2048874" cy="396009"/>
          </a:xfrm>
          <a:prstGeom prst="bentConnector3">
            <a:avLst/>
          </a:prstGeom>
        </p:spPr>
        <p:style>
          <a:lnRef idx="1">
            <a:schemeClr val="accent1"/>
          </a:lnRef>
          <a:fillRef idx="0">
            <a:schemeClr val="accent1"/>
          </a:fillRef>
          <a:effectRef idx="0">
            <a:schemeClr val="accent1"/>
          </a:effectRef>
          <a:fontRef idx="minor">
            <a:schemeClr val="tx1"/>
          </a:fontRef>
        </p:style>
      </p:cxnSp>
      <p:pic>
        <p:nvPicPr>
          <p:cNvPr id="44" name="Imagen 43">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98613" y="3684697"/>
            <a:ext cx="866705" cy="911133"/>
          </a:xfrm>
          <a:prstGeom prst="rect">
            <a:avLst/>
          </a:prstGeom>
        </p:spPr>
      </p:pic>
      <p:sp>
        <p:nvSpPr>
          <p:cNvPr id="46" name="Elipse 45"/>
          <p:cNvSpPr/>
          <p:nvPr/>
        </p:nvSpPr>
        <p:spPr>
          <a:xfrm>
            <a:off x="8194506" y="2771680"/>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48" name="Elipse 47"/>
          <p:cNvSpPr/>
          <p:nvPr/>
        </p:nvSpPr>
        <p:spPr>
          <a:xfrm>
            <a:off x="5859354" y="5582291"/>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47" name="Imagen 4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28537" y="2723935"/>
            <a:ext cx="735715" cy="735715"/>
          </a:xfrm>
          <a:prstGeom prst="rect">
            <a:avLst/>
          </a:prstGeom>
        </p:spPr>
      </p:pic>
      <p:cxnSp>
        <p:nvCxnSpPr>
          <p:cNvPr id="49" name="Conector angular 48"/>
          <p:cNvCxnSpPr/>
          <p:nvPr/>
        </p:nvCxnSpPr>
        <p:spPr>
          <a:xfrm>
            <a:off x="3730570" y="5592682"/>
            <a:ext cx="2048874" cy="396009"/>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50" name="Conector angular 49"/>
          <p:cNvCxnSpPr/>
          <p:nvPr/>
        </p:nvCxnSpPr>
        <p:spPr>
          <a:xfrm flipV="1">
            <a:off x="9041654" y="2813821"/>
            <a:ext cx="1945515" cy="396009"/>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52" name="Conector angular 51"/>
          <p:cNvCxnSpPr/>
          <p:nvPr/>
        </p:nvCxnSpPr>
        <p:spPr>
          <a:xfrm flipV="1">
            <a:off x="6631475" y="607751"/>
            <a:ext cx="1957278" cy="390548"/>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55" name="CuadroTexto 54">
            <a:hlinkClick r:id="rId6" action="ppaction://hlinksldjump"/>
          </p:cNvPr>
          <p:cNvSpPr txBox="1"/>
          <p:nvPr/>
        </p:nvSpPr>
        <p:spPr>
          <a:xfrm>
            <a:off x="642276" y="1939862"/>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INTRODUCCIÓN</a:t>
            </a:r>
            <a:endParaRPr lang="es-EC" sz="1600" b="1" dirty="0">
              <a:solidFill>
                <a:schemeClr val="bg1"/>
              </a:solidFill>
              <a:latin typeface="Arial" panose="020B0604020202020204" pitchFamily="34" charset="0"/>
              <a:cs typeface="Arial" panose="020B0604020202020204" pitchFamily="34" charset="0"/>
            </a:endParaRPr>
          </a:p>
        </p:txBody>
      </p:sp>
      <p:sp>
        <p:nvSpPr>
          <p:cNvPr id="57" name="CuadroTexto 56">
            <a:hlinkClick r:id="rId3" action="ppaction://hlinksldjump"/>
          </p:cNvPr>
          <p:cNvSpPr txBox="1"/>
          <p:nvPr/>
        </p:nvSpPr>
        <p:spPr>
          <a:xfrm>
            <a:off x="1171554" y="3813901"/>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METODOS</a:t>
            </a:r>
            <a:endParaRPr lang="es-EC" sz="1600" b="1" dirty="0">
              <a:solidFill>
                <a:schemeClr val="bg1"/>
              </a:solidFill>
              <a:latin typeface="Arial" panose="020B0604020202020204" pitchFamily="34" charset="0"/>
              <a:cs typeface="Arial" panose="020B0604020202020204" pitchFamily="34" charset="0"/>
            </a:endParaRPr>
          </a:p>
        </p:txBody>
      </p:sp>
      <p:sp>
        <p:nvSpPr>
          <p:cNvPr id="58" name="CuadroTexto 57">
            <a:hlinkClick r:id="rId7" action="ppaction://hlinksldjump"/>
          </p:cNvPr>
          <p:cNvSpPr txBox="1"/>
          <p:nvPr/>
        </p:nvSpPr>
        <p:spPr>
          <a:xfrm>
            <a:off x="3218911" y="5625211"/>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RESULTADOS</a:t>
            </a:r>
            <a:endParaRPr lang="es-EC" sz="1600" b="1" dirty="0">
              <a:solidFill>
                <a:schemeClr val="bg1"/>
              </a:solidFill>
              <a:latin typeface="Arial" panose="020B0604020202020204" pitchFamily="34" charset="0"/>
              <a:cs typeface="Arial" panose="020B0604020202020204" pitchFamily="34" charset="0"/>
            </a:endParaRPr>
          </a:p>
        </p:txBody>
      </p:sp>
      <p:sp>
        <p:nvSpPr>
          <p:cNvPr id="59" name="CuadroTexto 58"/>
          <p:cNvSpPr txBox="1"/>
          <p:nvPr/>
        </p:nvSpPr>
        <p:spPr>
          <a:xfrm>
            <a:off x="10024264" y="2887806"/>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DISCUSIÓN</a:t>
            </a:r>
            <a:endParaRPr lang="es-EC" sz="1600" b="1" dirty="0">
              <a:solidFill>
                <a:schemeClr val="bg1"/>
              </a:solidFill>
              <a:latin typeface="Arial" panose="020B0604020202020204" pitchFamily="34" charset="0"/>
              <a:cs typeface="Arial" panose="020B0604020202020204" pitchFamily="34" charset="0"/>
            </a:endParaRPr>
          </a:p>
        </p:txBody>
      </p:sp>
      <p:sp>
        <p:nvSpPr>
          <p:cNvPr id="64" name="Elipse 63"/>
          <p:cNvSpPr/>
          <p:nvPr/>
        </p:nvSpPr>
        <p:spPr>
          <a:xfrm>
            <a:off x="3448009" y="1849944"/>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65" name="Elipse 64"/>
          <p:cNvSpPr/>
          <p:nvPr/>
        </p:nvSpPr>
        <p:spPr>
          <a:xfrm>
            <a:off x="3510661" y="1911135"/>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6" name="Imagen 65">
            <a:hlinkClick r:id="rId8" action="ppaction://hlinksldjump"/>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895760" y="733715"/>
            <a:ext cx="584200" cy="584200"/>
          </a:xfrm>
          <a:prstGeom prst="rect">
            <a:avLst/>
          </a:prstGeom>
        </p:spPr>
      </p:pic>
      <p:cxnSp>
        <p:nvCxnSpPr>
          <p:cNvPr id="67" name="Conector angular 66"/>
          <p:cNvCxnSpPr>
            <a:endCxn id="64" idx="2"/>
          </p:cNvCxnSpPr>
          <p:nvPr/>
        </p:nvCxnSpPr>
        <p:spPr>
          <a:xfrm>
            <a:off x="1399135" y="1911135"/>
            <a:ext cx="2048874" cy="396009"/>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68" name="CuadroTexto 67">
            <a:hlinkClick r:id="rId8" action="ppaction://hlinksldjump"/>
          </p:cNvPr>
          <p:cNvSpPr txBox="1"/>
          <p:nvPr/>
        </p:nvSpPr>
        <p:spPr>
          <a:xfrm>
            <a:off x="7614764" y="633748"/>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TEMA</a:t>
            </a:r>
            <a:endParaRPr lang="es-EC" sz="1600" b="1" dirty="0">
              <a:solidFill>
                <a:schemeClr val="bg1"/>
              </a:solidFill>
              <a:latin typeface="Arial" panose="020B0604020202020204" pitchFamily="34" charset="0"/>
              <a:cs typeface="Arial" panose="020B0604020202020204" pitchFamily="34" charset="0"/>
            </a:endParaRPr>
          </a:p>
        </p:txBody>
      </p:sp>
      <p:pic>
        <p:nvPicPr>
          <p:cNvPr id="39" name="Imagen 38">
            <a:hlinkClick r:id="rId6" action="ppaction://hlinksldjump"/>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594923" y="1973152"/>
            <a:ext cx="680864" cy="680864"/>
          </a:xfrm>
          <a:prstGeom prst="rect">
            <a:avLst/>
          </a:prstGeom>
        </p:spPr>
      </p:pic>
      <p:pic>
        <p:nvPicPr>
          <p:cNvPr id="45" name="Imagen 44">
            <a:hlinkClick r:id="rId7" action="ppaction://hlinksldjump"/>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895760" y="5611221"/>
            <a:ext cx="729013" cy="729013"/>
          </a:xfrm>
          <a:prstGeom prst="rect">
            <a:avLst/>
          </a:prstGeom>
        </p:spPr>
      </p:pic>
      <p:sp>
        <p:nvSpPr>
          <p:cNvPr id="32" name="Rectángulo redondeado 31"/>
          <p:cNvSpPr/>
          <p:nvPr/>
        </p:nvSpPr>
        <p:spPr>
          <a:xfrm>
            <a:off x="1309386" y="1098266"/>
            <a:ext cx="9872964" cy="5086471"/>
          </a:xfrm>
          <a:prstGeom prst="roundRect">
            <a:avLst/>
          </a:prstGeom>
          <a:gradFill flip="none" rotWithShape="1">
            <a:gsLst>
              <a:gs pos="0">
                <a:schemeClr val="accent3">
                  <a:lumMod val="0"/>
                  <a:lumOff val="100000"/>
                  <a:alpha val="84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33" name="Imagen 32">
            <a:hlinkClick r:id="rId11" action="ppaction://hlinksldjump"/>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0014410" y="1144159"/>
            <a:ext cx="657552" cy="657552"/>
          </a:xfrm>
          <a:prstGeom prst="rect">
            <a:avLst/>
          </a:prstGeom>
        </p:spPr>
      </p:pic>
      <p:graphicFrame>
        <p:nvGraphicFramePr>
          <p:cNvPr id="34" name="Tabla 33"/>
          <p:cNvGraphicFramePr>
            <a:graphicFrameLocks noGrp="1"/>
          </p:cNvGraphicFramePr>
          <p:nvPr>
            <p:extLst>
              <p:ext uri="{D42A27DB-BD31-4B8C-83A1-F6EECF244321}">
                <p14:modId xmlns:p14="http://schemas.microsoft.com/office/powerpoint/2010/main" val="604511779"/>
              </p:ext>
            </p:extLst>
          </p:nvPr>
        </p:nvGraphicFramePr>
        <p:xfrm>
          <a:off x="2303443" y="1781990"/>
          <a:ext cx="7668024" cy="3722057"/>
        </p:xfrm>
        <a:graphic>
          <a:graphicData uri="http://schemas.openxmlformats.org/drawingml/2006/table">
            <a:tbl>
              <a:tblPr/>
              <a:tblGrid>
                <a:gridCol w="2768455"/>
                <a:gridCol w="1254769"/>
                <a:gridCol w="916179"/>
                <a:gridCol w="1314517"/>
                <a:gridCol w="1414104"/>
              </a:tblGrid>
              <a:tr h="452207">
                <a:tc gridSpan="5">
                  <a:txBody>
                    <a:bodyPr/>
                    <a:lstStyle/>
                    <a:p>
                      <a:pPr algn="ctr" fontAlgn="ctr"/>
                      <a:r>
                        <a:rPr lang="es-MX" sz="1400" b="0" i="0" u="none" strike="noStrike" dirty="0">
                          <a:solidFill>
                            <a:srgbClr val="000000"/>
                          </a:solidFill>
                          <a:effectLst/>
                          <a:latin typeface="Arial" panose="020B0604020202020204" pitchFamily="34" charset="0"/>
                        </a:rPr>
                        <a:t>Tabla N° 4  Molestias presentadas en el personal</a:t>
                      </a:r>
                      <a:br>
                        <a:rPr lang="es-MX" sz="1400" b="0" i="0" u="none" strike="noStrike" dirty="0">
                          <a:solidFill>
                            <a:srgbClr val="000000"/>
                          </a:solidFill>
                          <a:effectLst/>
                          <a:latin typeface="Arial" panose="020B0604020202020204" pitchFamily="34" charset="0"/>
                        </a:rPr>
                      </a:br>
                      <a:endParaRPr lang="es-MX" sz="14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r>
              <a:tr h="326985">
                <a:tc>
                  <a:txBody>
                    <a:bodyPr/>
                    <a:lstStyle/>
                    <a:p>
                      <a:pPr algn="l" fontAlgn="b"/>
                      <a:r>
                        <a:rPr lang="es-EC" sz="14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r" fontAlgn="ctr"/>
                      <a:r>
                        <a:rPr lang="es-EC" sz="1400" b="1" i="0" u="none" strike="noStrike" dirty="0">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s-EC"/>
                    </a:p>
                  </a:txBody>
                  <a:tcPr/>
                </a:tc>
                <a:tc>
                  <a:txBody>
                    <a:bodyPr/>
                    <a:lstStyle/>
                    <a:p>
                      <a:pPr algn="l" fontAlgn="ctr"/>
                      <a:r>
                        <a:rPr lang="es-EC" sz="1400" b="1" i="0" u="none" strike="noStrike">
                          <a:solidFill>
                            <a:srgbClr val="000000"/>
                          </a:solidFill>
                          <a:effectLst/>
                          <a:latin typeface="Arial" panose="020B0604020202020204" pitchFamily="34" charset="0"/>
                        </a:rPr>
                        <a:t>Frecuencia</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s-EC" sz="1400" b="1" i="0" u="none" strike="noStrike">
                          <a:solidFill>
                            <a:srgbClr val="000000"/>
                          </a:solidFill>
                          <a:effectLst/>
                          <a:latin typeface="Arial" panose="020B0604020202020204" pitchFamily="34" charset="0"/>
                        </a:rPr>
                        <a:t>Porcentaje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26985">
                <a:tc rowSpan="9">
                  <a:txBody>
                    <a:bodyPr/>
                    <a:lstStyle/>
                    <a:p>
                      <a:pPr algn="ctr" fontAlgn="ctr"/>
                      <a:r>
                        <a:rPr lang="es-MX" sz="1400" b="0" i="0" u="none" strike="noStrike">
                          <a:solidFill>
                            <a:srgbClr val="000000"/>
                          </a:solidFill>
                          <a:effectLst/>
                          <a:latin typeface="Arial" panose="020B0604020202020204" pitchFamily="34" charset="0"/>
                        </a:rPr>
                        <a:t>1. ¿ha tenido molestias en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a:txBody>
                    <a:bodyPr/>
                    <a:lstStyle/>
                    <a:p>
                      <a:pPr algn="ctr" fontAlgn="ctr"/>
                      <a:r>
                        <a:rPr lang="es-EC" sz="1400" b="1" i="0" u="none" strike="noStrike" dirty="0">
                          <a:solidFill>
                            <a:srgbClr val="000000"/>
                          </a:solidFill>
                          <a:effectLst/>
                          <a:latin typeface="Arial" panose="020B0604020202020204" pitchFamily="34" charset="0"/>
                        </a:rPr>
                        <a:t>CUELLO</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400" b="1" i="0" u="none" strike="noStrike">
                          <a:solidFill>
                            <a:srgbClr val="000000"/>
                          </a:solidFill>
                          <a:effectLst/>
                          <a:latin typeface="Arial" panose="020B0604020202020204" pitchFamily="34" charset="0"/>
                        </a:rPr>
                        <a:t>SI</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EC" sz="1400" b="0" i="0" u="none" strike="noStrike">
                          <a:solidFill>
                            <a:srgbClr val="000000"/>
                          </a:solidFill>
                          <a:effectLst/>
                          <a:latin typeface="Arial" panose="020B0604020202020204" pitchFamily="34" charset="0"/>
                        </a:rPr>
                        <a:t>11</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EC" sz="1400" b="0" i="0" u="none" strike="noStrike">
                          <a:solidFill>
                            <a:srgbClr val="000000"/>
                          </a:solidFill>
                          <a:effectLst/>
                          <a:latin typeface="Arial" panose="020B0604020202020204" pitchFamily="34" charset="0"/>
                        </a:rPr>
                        <a:t>31</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r>
              <a:tr h="326985">
                <a:tc vMerge="1">
                  <a:txBody>
                    <a:bodyPr/>
                    <a:lstStyle/>
                    <a:p>
                      <a:endParaRPr lang="es-EC"/>
                    </a:p>
                  </a:txBody>
                  <a:tcPr/>
                </a:tc>
                <a:tc vMerge="1">
                  <a:txBody>
                    <a:bodyPr/>
                    <a:lstStyle/>
                    <a:p>
                      <a:endParaRPr lang="es-EC"/>
                    </a:p>
                  </a:txBody>
                  <a:tcPr/>
                </a:tc>
                <a:tc>
                  <a:txBody>
                    <a:bodyPr/>
                    <a:lstStyle/>
                    <a:p>
                      <a:pPr algn="ctr" fontAlgn="ctr"/>
                      <a:r>
                        <a:rPr lang="es-EC" sz="1400" b="1" i="0" u="none" strike="noStrike">
                          <a:solidFill>
                            <a:srgbClr val="000000"/>
                          </a:solidFill>
                          <a:effectLst/>
                          <a:latin typeface="Arial" panose="020B0604020202020204" pitchFamily="34" charset="0"/>
                        </a:rPr>
                        <a:t>NO</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400" b="0" i="0" u="none" strike="noStrike">
                          <a:solidFill>
                            <a:srgbClr val="000000"/>
                          </a:solidFill>
                          <a:effectLst/>
                          <a:latin typeface="Arial" panose="020B0604020202020204" pitchFamily="34" charset="0"/>
                        </a:rPr>
                        <a:t>24</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400" b="0" i="0" u="none" strike="noStrike">
                          <a:solidFill>
                            <a:srgbClr val="000000"/>
                          </a:solidFill>
                          <a:effectLst/>
                          <a:latin typeface="Arial" panose="020B0604020202020204" pitchFamily="34" charset="0"/>
                        </a:rPr>
                        <a:t>69</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r>
              <a:tr h="326985">
                <a:tc vMerge="1">
                  <a:txBody>
                    <a:bodyPr/>
                    <a:lstStyle/>
                    <a:p>
                      <a:endParaRPr lang="es-EC"/>
                    </a:p>
                  </a:txBody>
                  <a:tcPr/>
                </a:tc>
                <a:tc rowSpan="2">
                  <a:txBody>
                    <a:bodyPr/>
                    <a:lstStyle/>
                    <a:p>
                      <a:pPr algn="ctr" fontAlgn="ctr"/>
                      <a:r>
                        <a:rPr lang="es-EC" sz="1400" b="1" i="0" u="none" strike="noStrike" dirty="0">
                          <a:solidFill>
                            <a:srgbClr val="000000"/>
                          </a:solidFill>
                          <a:effectLst/>
                          <a:latin typeface="Arial" panose="020B0604020202020204" pitchFamily="34" charset="0"/>
                        </a:rPr>
                        <a:t>LUMBAR</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400" b="1" i="0" u="none" strike="noStrike">
                          <a:solidFill>
                            <a:srgbClr val="000000"/>
                          </a:solidFill>
                          <a:effectLst/>
                          <a:latin typeface="Arial" panose="020B0604020202020204" pitchFamily="34" charset="0"/>
                        </a:rPr>
                        <a:t>SI</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EC" sz="1400" b="0" i="0" u="none" strike="noStrike">
                          <a:solidFill>
                            <a:srgbClr val="000000"/>
                          </a:solidFill>
                          <a:effectLst/>
                          <a:latin typeface="Arial" panose="020B0604020202020204" pitchFamily="34" charset="0"/>
                        </a:rPr>
                        <a:t>29</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EC" sz="1400" b="0" i="0" u="none" strike="noStrike">
                          <a:solidFill>
                            <a:srgbClr val="000000"/>
                          </a:solidFill>
                          <a:effectLst/>
                          <a:latin typeface="Arial" panose="020B0604020202020204" pitchFamily="34" charset="0"/>
                        </a:rPr>
                        <a:t>83</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r>
              <a:tr h="326985">
                <a:tc vMerge="1">
                  <a:txBody>
                    <a:bodyPr/>
                    <a:lstStyle/>
                    <a:p>
                      <a:endParaRPr lang="es-EC"/>
                    </a:p>
                  </a:txBody>
                  <a:tcPr/>
                </a:tc>
                <a:tc vMerge="1">
                  <a:txBody>
                    <a:bodyPr/>
                    <a:lstStyle/>
                    <a:p>
                      <a:endParaRPr lang="es-EC"/>
                    </a:p>
                  </a:txBody>
                  <a:tcPr/>
                </a:tc>
                <a:tc>
                  <a:txBody>
                    <a:bodyPr/>
                    <a:lstStyle/>
                    <a:p>
                      <a:pPr algn="ctr" fontAlgn="ctr"/>
                      <a:r>
                        <a:rPr lang="es-EC" sz="1400" b="1" i="0" u="none" strike="noStrike">
                          <a:solidFill>
                            <a:srgbClr val="000000"/>
                          </a:solidFill>
                          <a:effectLst/>
                          <a:latin typeface="Arial" panose="020B0604020202020204" pitchFamily="34" charset="0"/>
                        </a:rPr>
                        <a:t>NO</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400" b="0" i="0" u="none" strike="noStrike">
                          <a:solidFill>
                            <a:srgbClr val="000000"/>
                          </a:solidFill>
                          <a:effectLst/>
                          <a:latin typeface="Arial" panose="020B0604020202020204" pitchFamily="34" charset="0"/>
                        </a:rPr>
                        <a:t>6</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400" b="0" i="0" u="none" strike="noStrike">
                          <a:solidFill>
                            <a:srgbClr val="000000"/>
                          </a:solidFill>
                          <a:effectLst/>
                          <a:latin typeface="Arial" panose="020B0604020202020204" pitchFamily="34" charset="0"/>
                        </a:rPr>
                        <a:t>17</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r>
              <a:tr h="326985">
                <a:tc vMerge="1">
                  <a:txBody>
                    <a:bodyPr/>
                    <a:lstStyle/>
                    <a:p>
                      <a:endParaRPr lang="es-EC"/>
                    </a:p>
                  </a:txBody>
                  <a:tcPr/>
                </a:tc>
                <a:tc rowSpan="5">
                  <a:txBody>
                    <a:bodyPr/>
                    <a:lstStyle/>
                    <a:p>
                      <a:pPr algn="ctr" fontAlgn="ctr"/>
                      <a:r>
                        <a:rPr lang="es-EC" sz="1400" b="1" i="0" u="none" strike="noStrike" dirty="0">
                          <a:solidFill>
                            <a:srgbClr val="000000"/>
                          </a:solidFill>
                          <a:effectLst/>
                          <a:latin typeface="Arial" panose="020B0604020202020204" pitchFamily="34" charset="0"/>
                        </a:rPr>
                        <a:t>MANO / MUÑECA</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400" b="1" i="0" u="none" strike="noStrike">
                          <a:solidFill>
                            <a:srgbClr val="000000"/>
                          </a:solidFill>
                          <a:effectLst/>
                          <a:latin typeface="Arial" panose="020B0604020202020204" pitchFamily="34" charset="0"/>
                        </a:rPr>
                        <a:t>SI</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EC" sz="1400" b="0" i="0" u="none" strike="noStrike">
                          <a:solidFill>
                            <a:srgbClr val="000000"/>
                          </a:solidFill>
                          <a:effectLst/>
                          <a:latin typeface="Arial" panose="020B0604020202020204" pitchFamily="34" charset="0"/>
                        </a:rPr>
                        <a:t>11</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EC" sz="1400" b="0" i="0" u="none" strike="noStrike">
                          <a:solidFill>
                            <a:srgbClr val="000000"/>
                          </a:solidFill>
                          <a:effectLst/>
                          <a:latin typeface="Arial" panose="020B0604020202020204" pitchFamily="34" charset="0"/>
                        </a:rPr>
                        <a:t>31</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r>
              <a:tr h="326985">
                <a:tc vMerge="1">
                  <a:txBody>
                    <a:bodyPr/>
                    <a:lstStyle/>
                    <a:p>
                      <a:endParaRPr lang="es-EC"/>
                    </a:p>
                  </a:txBody>
                  <a:tcPr/>
                </a:tc>
                <a:tc vMerge="1">
                  <a:txBody>
                    <a:bodyPr/>
                    <a:lstStyle/>
                    <a:p>
                      <a:endParaRPr lang="es-EC"/>
                    </a:p>
                  </a:txBody>
                  <a:tcPr/>
                </a:tc>
                <a:tc>
                  <a:txBody>
                    <a:bodyPr/>
                    <a:lstStyle/>
                    <a:p>
                      <a:pPr algn="ctr" fontAlgn="ctr"/>
                      <a:r>
                        <a:rPr lang="es-EC" sz="1400" b="1" i="0" u="none" strike="noStrike" dirty="0">
                          <a:solidFill>
                            <a:srgbClr val="000000"/>
                          </a:solidFill>
                          <a:effectLst/>
                          <a:latin typeface="Arial" panose="020B0604020202020204" pitchFamily="34" charset="0"/>
                        </a:rPr>
                        <a:t>NO</a:t>
                      </a:r>
                    </a:p>
                  </a:txBody>
                  <a:tcPr marL="9525" marR="9525" marT="9525" marB="0" anchor="ctr">
                    <a:lnL>
                      <a:noFill/>
                    </a:lnL>
                    <a:lnR>
                      <a:noFill/>
                    </a:lnR>
                    <a:lnT>
                      <a:noFill/>
                    </a:lnT>
                    <a:lnB>
                      <a:noFill/>
                    </a:lnB>
                    <a:solidFill>
                      <a:srgbClr val="FFFFFF"/>
                    </a:solidFill>
                  </a:tcPr>
                </a:tc>
                <a:tc>
                  <a:txBody>
                    <a:bodyPr/>
                    <a:lstStyle/>
                    <a:p>
                      <a:pPr algn="ctr" fontAlgn="ctr"/>
                      <a:r>
                        <a:rPr lang="es-EC" sz="1400" b="0" i="0" u="none" strike="noStrike">
                          <a:solidFill>
                            <a:srgbClr val="000000"/>
                          </a:solidFill>
                          <a:effectLst/>
                          <a:latin typeface="Arial" panose="020B0604020202020204" pitchFamily="34" charset="0"/>
                        </a:rPr>
                        <a:t>24</a:t>
                      </a:r>
                    </a:p>
                  </a:txBody>
                  <a:tcPr marL="9525" marR="9525" marT="9525" marB="0" anchor="ctr">
                    <a:lnL>
                      <a:noFill/>
                    </a:lnL>
                    <a:lnR>
                      <a:noFill/>
                    </a:lnR>
                    <a:lnT>
                      <a:noFill/>
                    </a:lnT>
                    <a:lnB>
                      <a:noFill/>
                    </a:lnB>
                    <a:solidFill>
                      <a:srgbClr val="FFFFFF"/>
                    </a:solidFill>
                  </a:tcPr>
                </a:tc>
                <a:tc>
                  <a:txBody>
                    <a:bodyPr/>
                    <a:lstStyle/>
                    <a:p>
                      <a:pPr algn="ctr" fontAlgn="ctr"/>
                      <a:r>
                        <a:rPr lang="es-EC" sz="1400" b="0" i="0" u="none" strike="noStrike">
                          <a:solidFill>
                            <a:srgbClr val="000000"/>
                          </a:solidFill>
                          <a:effectLst/>
                          <a:latin typeface="Arial" panose="020B0604020202020204" pitchFamily="34" charset="0"/>
                        </a:rPr>
                        <a:t>69</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r>
              <a:tr h="326985">
                <a:tc vMerge="1">
                  <a:txBody>
                    <a:bodyPr/>
                    <a:lstStyle/>
                    <a:p>
                      <a:endParaRPr lang="es-EC"/>
                    </a:p>
                  </a:txBody>
                  <a:tcPr/>
                </a:tc>
                <a:tc vMerge="1">
                  <a:txBody>
                    <a:bodyPr/>
                    <a:lstStyle/>
                    <a:p>
                      <a:endParaRPr lang="es-EC"/>
                    </a:p>
                  </a:txBody>
                  <a:tcPr/>
                </a:tc>
                <a:tc>
                  <a:txBody>
                    <a:bodyPr/>
                    <a:lstStyle/>
                    <a:p>
                      <a:pPr algn="ctr" fontAlgn="ctr"/>
                      <a:r>
                        <a:rPr lang="es-EC" sz="1400" b="1" i="0" u="none" strike="noStrike">
                          <a:solidFill>
                            <a:srgbClr val="000000"/>
                          </a:solidFill>
                          <a:effectLst/>
                          <a:latin typeface="Arial" panose="020B0604020202020204" pitchFamily="34" charset="0"/>
                        </a:rPr>
                        <a:t>I</a:t>
                      </a:r>
                    </a:p>
                  </a:txBody>
                  <a:tcPr marL="9525" marR="9525" marT="9525" marB="0" anchor="ctr">
                    <a:lnL>
                      <a:noFill/>
                    </a:lnL>
                    <a:lnR>
                      <a:noFill/>
                    </a:lnR>
                    <a:lnT>
                      <a:noFill/>
                    </a:lnT>
                    <a:lnB>
                      <a:noFill/>
                    </a:lnB>
                    <a:solidFill>
                      <a:srgbClr val="FFFFFF"/>
                    </a:solidFill>
                  </a:tcPr>
                </a:tc>
                <a:tc>
                  <a:txBody>
                    <a:bodyPr/>
                    <a:lstStyle/>
                    <a:p>
                      <a:pPr algn="ctr" fontAlgn="ctr"/>
                      <a:r>
                        <a:rPr lang="es-EC" sz="1400" b="0" i="0" u="none" strike="noStrike" dirty="0">
                          <a:solidFill>
                            <a:srgbClr val="000000"/>
                          </a:solidFill>
                          <a:effectLst/>
                          <a:latin typeface="Arial" panose="020B0604020202020204" pitchFamily="34" charset="0"/>
                        </a:rPr>
                        <a:t>0</a:t>
                      </a:r>
                    </a:p>
                  </a:txBody>
                  <a:tcPr marL="9525" marR="9525" marT="9525" marB="0" anchor="ctr">
                    <a:lnL>
                      <a:noFill/>
                    </a:lnL>
                    <a:lnR>
                      <a:noFill/>
                    </a:lnR>
                    <a:lnT>
                      <a:noFill/>
                    </a:lnT>
                    <a:lnB>
                      <a:noFill/>
                    </a:lnB>
                    <a:solidFill>
                      <a:srgbClr val="FFFFFF"/>
                    </a:solidFill>
                  </a:tcPr>
                </a:tc>
                <a:tc>
                  <a:txBody>
                    <a:bodyPr/>
                    <a:lstStyle/>
                    <a:p>
                      <a:pPr algn="ctr" fontAlgn="ctr"/>
                      <a:r>
                        <a:rPr lang="es-EC" sz="1400" b="0" i="0" u="none" strike="noStrike">
                          <a:solidFill>
                            <a:srgbClr val="000000"/>
                          </a:solidFill>
                          <a:effectLst/>
                          <a:latin typeface="Arial" panose="020B0604020202020204" pitchFamily="34" charset="0"/>
                        </a:rPr>
                        <a:t>0</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r>
              <a:tr h="326985">
                <a:tc vMerge="1">
                  <a:txBody>
                    <a:bodyPr/>
                    <a:lstStyle/>
                    <a:p>
                      <a:endParaRPr lang="es-EC"/>
                    </a:p>
                  </a:txBody>
                  <a:tcPr/>
                </a:tc>
                <a:tc vMerge="1">
                  <a:txBody>
                    <a:bodyPr/>
                    <a:lstStyle/>
                    <a:p>
                      <a:endParaRPr lang="es-EC"/>
                    </a:p>
                  </a:txBody>
                  <a:tcPr/>
                </a:tc>
                <a:tc>
                  <a:txBody>
                    <a:bodyPr/>
                    <a:lstStyle/>
                    <a:p>
                      <a:pPr algn="ctr" fontAlgn="ctr"/>
                      <a:r>
                        <a:rPr lang="es-EC" sz="1400" b="1" i="0" u="none" strike="noStrike">
                          <a:solidFill>
                            <a:srgbClr val="000000"/>
                          </a:solidFill>
                          <a:effectLst/>
                          <a:latin typeface="Arial" panose="020B0604020202020204" pitchFamily="34" charset="0"/>
                        </a:rPr>
                        <a:t>D</a:t>
                      </a:r>
                    </a:p>
                  </a:txBody>
                  <a:tcPr marL="9525" marR="9525" marT="9525" marB="0" anchor="ctr">
                    <a:lnL>
                      <a:noFill/>
                    </a:lnL>
                    <a:lnR>
                      <a:noFill/>
                    </a:lnR>
                    <a:lnT>
                      <a:noFill/>
                    </a:lnT>
                    <a:lnB>
                      <a:noFill/>
                    </a:lnB>
                    <a:solidFill>
                      <a:srgbClr val="FFFFFF"/>
                    </a:solidFill>
                  </a:tcPr>
                </a:tc>
                <a:tc>
                  <a:txBody>
                    <a:bodyPr/>
                    <a:lstStyle/>
                    <a:p>
                      <a:pPr algn="ctr" fontAlgn="ctr"/>
                      <a:r>
                        <a:rPr lang="es-EC" sz="1400" b="0" i="0" u="none" strike="noStrike" dirty="0">
                          <a:solidFill>
                            <a:srgbClr val="000000"/>
                          </a:solidFill>
                          <a:effectLst/>
                          <a:latin typeface="Arial" panose="020B0604020202020204" pitchFamily="34" charset="0"/>
                        </a:rPr>
                        <a:t>11</a:t>
                      </a:r>
                    </a:p>
                  </a:txBody>
                  <a:tcPr marL="9525" marR="9525" marT="9525" marB="0" anchor="ctr">
                    <a:lnL>
                      <a:noFill/>
                    </a:lnL>
                    <a:lnR>
                      <a:noFill/>
                    </a:lnR>
                    <a:lnT>
                      <a:noFill/>
                    </a:lnT>
                    <a:lnB>
                      <a:noFill/>
                    </a:lnB>
                    <a:solidFill>
                      <a:srgbClr val="FFFFFF"/>
                    </a:solidFill>
                  </a:tcPr>
                </a:tc>
                <a:tc>
                  <a:txBody>
                    <a:bodyPr/>
                    <a:lstStyle/>
                    <a:p>
                      <a:pPr algn="ctr" fontAlgn="ctr"/>
                      <a:r>
                        <a:rPr lang="es-EC" sz="1400" b="0" i="0" u="none" strike="noStrike" dirty="0">
                          <a:solidFill>
                            <a:srgbClr val="000000"/>
                          </a:solidFill>
                          <a:effectLst/>
                          <a:latin typeface="Arial" panose="020B0604020202020204" pitchFamily="34" charset="0"/>
                        </a:rPr>
                        <a:t>31</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r>
              <a:tr h="326985">
                <a:tc vMerge="1">
                  <a:txBody>
                    <a:bodyPr/>
                    <a:lstStyle/>
                    <a:p>
                      <a:endParaRPr lang="es-EC"/>
                    </a:p>
                  </a:txBody>
                  <a:tcPr/>
                </a:tc>
                <a:tc vMerge="1">
                  <a:txBody>
                    <a:bodyPr/>
                    <a:lstStyle/>
                    <a:p>
                      <a:endParaRPr lang="es-EC"/>
                    </a:p>
                  </a:txBody>
                  <a:tcPr/>
                </a:tc>
                <a:tc>
                  <a:txBody>
                    <a:bodyPr/>
                    <a:lstStyle/>
                    <a:p>
                      <a:pPr algn="ctr" fontAlgn="ctr"/>
                      <a:r>
                        <a:rPr lang="es-EC" sz="1400" b="1" i="0" u="none" strike="noStrike">
                          <a:solidFill>
                            <a:srgbClr val="000000"/>
                          </a:solidFill>
                          <a:effectLst/>
                          <a:latin typeface="Arial" panose="020B0604020202020204" pitchFamily="34" charset="0"/>
                        </a:rPr>
                        <a:t>AM</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400" b="0" i="0" u="none" strike="noStrike">
                          <a:solidFill>
                            <a:srgbClr val="000000"/>
                          </a:solidFill>
                          <a:effectLst/>
                          <a:latin typeface="Arial" panose="020B0604020202020204" pitchFamily="34" charset="0"/>
                        </a:rPr>
                        <a:t>0</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400" b="0" i="0" u="none" strike="noStrike" dirty="0">
                          <a:solidFill>
                            <a:srgbClr val="000000"/>
                          </a:solidFill>
                          <a:effectLst/>
                          <a:latin typeface="Arial" panose="020B0604020202020204" pitchFamily="34" charset="0"/>
                        </a:rPr>
                        <a:t>0</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r>
            </a:tbl>
          </a:graphicData>
        </a:graphic>
      </p:graphicFrame>
      <p:pic>
        <p:nvPicPr>
          <p:cNvPr id="35" name="Imagen 34">
            <a:hlinkClick r:id="rId13" action="ppaction://hlinksldjump"/>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9899934" y="5475739"/>
            <a:ext cx="772028" cy="772028"/>
          </a:xfrm>
          <a:prstGeom prst="rect">
            <a:avLst/>
          </a:prstGeom>
        </p:spPr>
      </p:pic>
    </p:spTree>
    <p:extLst>
      <p:ext uri="{BB962C8B-B14F-4D97-AF65-F5344CB8AC3E}">
        <p14:creationId xmlns:p14="http://schemas.microsoft.com/office/powerpoint/2010/main" val="1807574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repeatCount="indefinite" fill="hold" nodeType="clickEffect">
                                  <p:stCondLst>
                                    <p:cond delay="0"/>
                                  </p:stCondLst>
                                  <p:childTnLst>
                                    <p:animRot by="21600000">
                                      <p:cBhvr>
                                        <p:cTn id="6" dur="2000" fill="hold"/>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upo 6"/>
          <p:cNvGrpSpPr/>
          <p:nvPr/>
        </p:nvGrpSpPr>
        <p:grpSpPr>
          <a:xfrm>
            <a:off x="4571999" y="1828799"/>
            <a:ext cx="3135086" cy="3091544"/>
            <a:chOff x="4571999" y="1828799"/>
            <a:chExt cx="3135086" cy="3091544"/>
          </a:xfrm>
        </p:grpSpPr>
        <p:sp>
          <p:nvSpPr>
            <p:cNvPr id="4" name="Anillo 3"/>
            <p:cNvSpPr/>
            <p:nvPr/>
          </p:nvSpPr>
          <p:spPr>
            <a:xfrm>
              <a:off x="4572000" y="1828799"/>
              <a:ext cx="3135085" cy="3091544"/>
            </a:xfrm>
            <a:prstGeom prst="donu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solidFill>
                  <a:schemeClr val="tx1"/>
                </a:solidFill>
              </a:endParaRPr>
            </a:p>
          </p:txBody>
        </p:sp>
        <p:sp>
          <p:nvSpPr>
            <p:cNvPr id="6" name="Anillo 5"/>
            <p:cNvSpPr/>
            <p:nvPr/>
          </p:nvSpPr>
          <p:spPr>
            <a:xfrm>
              <a:off x="4571999" y="1828799"/>
              <a:ext cx="3135085" cy="3091544"/>
            </a:xfrm>
            <a:prstGeom prst="donut">
              <a:avLst/>
            </a:prstGeom>
            <a:gradFill flip="none" rotWithShape="1">
              <a:gsLst>
                <a:gs pos="55000">
                  <a:srgbClr val="92D050"/>
                </a:gs>
                <a:gs pos="39000">
                  <a:srgbClr val="FFFF00"/>
                </a:gs>
                <a:gs pos="9000">
                  <a:srgbClr val="FF0000"/>
                </a:gs>
                <a:gs pos="26000">
                  <a:srgbClr val="FFC000"/>
                </a:gs>
                <a:gs pos="73000">
                  <a:srgbClr val="00B0F0"/>
                </a:gs>
                <a:gs pos="87000">
                  <a:srgbClr val="7030A0"/>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solidFill>
                  <a:schemeClr val="tx1"/>
                </a:solidFill>
              </a:endParaRPr>
            </a:p>
          </p:txBody>
        </p:sp>
      </p:grpSp>
      <p:sp>
        <p:nvSpPr>
          <p:cNvPr id="5" name="Elipse 4"/>
          <p:cNvSpPr/>
          <p:nvPr/>
        </p:nvSpPr>
        <p:spPr>
          <a:xfrm>
            <a:off x="4767941" y="2057399"/>
            <a:ext cx="2743200" cy="263434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9" name="Imagen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49745" y="2947909"/>
            <a:ext cx="2220313" cy="666094"/>
          </a:xfrm>
          <a:prstGeom prst="rect">
            <a:avLst/>
          </a:prstGeom>
        </p:spPr>
      </p:pic>
      <p:sp>
        <p:nvSpPr>
          <p:cNvPr id="22" name="Elipse 21"/>
          <p:cNvSpPr/>
          <p:nvPr/>
        </p:nvSpPr>
        <p:spPr>
          <a:xfrm>
            <a:off x="5737356" y="558404"/>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23" name="Elipse 22"/>
          <p:cNvSpPr/>
          <p:nvPr/>
        </p:nvSpPr>
        <p:spPr>
          <a:xfrm>
            <a:off x="5795411" y="607751"/>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24" name="Elipse 23"/>
          <p:cNvSpPr/>
          <p:nvPr/>
        </p:nvSpPr>
        <p:spPr>
          <a:xfrm>
            <a:off x="8123389" y="2699604"/>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28" name="Elipse 27"/>
          <p:cNvSpPr/>
          <p:nvPr/>
        </p:nvSpPr>
        <p:spPr>
          <a:xfrm>
            <a:off x="5796702" y="5531492"/>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30" name="Elipse 29"/>
          <p:cNvSpPr/>
          <p:nvPr/>
        </p:nvSpPr>
        <p:spPr>
          <a:xfrm>
            <a:off x="3358260" y="3717521"/>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41" name="Elipse 40"/>
          <p:cNvSpPr/>
          <p:nvPr/>
        </p:nvSpPr>
        <p:spPr>
          <a:xfrm>
            <a:off x="3420912" y="3778712"/>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cxnSp>
        <p:nvCxnSpPr>
          <p:cNvPr id="43" name="Conector angular 42"/>
          <p:cNvCxnSpPr>
            <a:endCxn id="30" idx="2"/>
          </p:cNvCxnSpPr>
          <p:nvPr/>
        </p:nvCxnSpPr>
        <p:spPr>
          <a:xfrm>
            <a:off x="1309386" y="3778712"/>
            <a:ext cx="2048874" cy="396009"/>
          </a:xfrm>
          <a:prstGeom prst="bentConnector3">
            <a:avLst/>
          </a:prstGeom>
        </p:spPr>
        <p:style>
          <a:lnRef idx="1">
            <a:schemeClr val="accent1"/>
          </a:lnRef>
          <a:fillRef idx="0">
            <a:schemeClr val="accent1"/>
          </a:fillRef>
          <a:effectRef idx="0">
            <a:schemeClr val="accent1"/>
          </a:effectRef>
          <a:fontRef idx="minor">
            <a:schemeClr val="tx1"/>
          </a:fontRef>
        </p:style>
      </p:cxnSp>
      <p:pic>
        <p:nvPicPr>
          <p:cNvPr id="44" name="Imagen 43">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98613" y="3684697"/>
            <a:ext cx="866705" cy="911133"/>
          </a:xfrm>
          <a:prstGeom prst="rect">
            <a:avLst/>
          </a:prstGeom>
        </p:spPr>
      </p:pic>
      <p:sp>
        <p:nvSpPr>
          <p:cNvPr id="46" name="Elipse 45"/>
          <p:cNvSpPr/>
          <p:nvPr/>
        </p:nvSpPr>
        <p:spPr>
          <a:xfrm>
            <a:off x="8194506" y="2771680"/>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48" name="Elipse 47"/>
          <p:cNvSpPr/>
          <p:nvPr/>
        </p:nvSpPr>
        <p:spPr>
          <a:xfrm>
            <a:off x="5859354" y="5582291"/>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47" name="Imagen 4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28537" y="2723935"/>
            <a:ext cx="735715" cy="735715"/>
          </a:xfrm>
          <a:prstGeom prst="rect">
            <a:avLst/>
          </a:prstGeom>
        </p:spPr>
      </p:pic>
      <p:cxnSp>
        <p:nvCxnSpPr>
          <p:cNvPr id="49" name="Conector angular 48"/>
          <p:cNvCxnSpPr/>
          <p:nvPr/>
        </p:nvCxnSpPr>
        <p:spPr>
          <a:xfrm>
            <a:off x="3730570" y="5592682"/>
            <a:ext cx="2048874" cy="396009"/>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50" name="Conector angular 49"/>
          <p:cNvCxnSpPr/>
          <p:nvPr/>
        </p:nvCxnSpPr>
        <p:spPr>
          <a:xfrm flipV="1">
            <a:off x="9041654" y="2813821"/>
            <a:ext cx="1945515" cy="396009"/>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52" name="Conector angular 51"/>
          <p:cNvCxnSpPr/>
          <p:nvPr/>
        </p:nvCxnSpPr>
        <p:spPr>
          <a:xfrm flipV="1">
            <a:off x="6631475" y="607751"/>
            <a:ext cx="1957278" cy="390548"/>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55" name="CuadroTexto 54">
            <a:hlinkClick r:id="rId6" action="ppaction://hlinksldjump"/>
          </p:cNvPr>
          <p:cNvSpPr txBox="1"/>
          <p:nvPr/>
        </p:nvSpPr>
        <p:spPr>
          <a:xfrm>
            <a:off x="642276" y="1939862"/>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INTRODUCCIÓN</a:t>
            </a:r>
            <a:endParaRPr lang="es-EC" sz="1600" b="1" dirty="0">
              <a:solidFill>
                <a:schemeClr val="bg1"/>
              </a:solidFill>
              <a:latin typeface="Arial" panose="020B0604020202020204" pitchFamily="34" charset="0"/>
              <a:cs typeface="Arial" panose="020B0604020202020204" pitchFamily="34" charset="0"/>
            </a:endParaRPr>
          </a:p>
        </p:txBody>
      </p:sp>
      <p:sp>
        <p:nvSpPr>
          <p:cNvPr id="57" name="CuadroTexto 56">
            <a:hlinkClick r:id="rId3" action="ppaction://hlinksldjump"/>
          </p:cNvPr>
          <p:cNvSpPr txBox="1"/>
          <p:nvPr/>
        </p:nvSpPr>
        <p:spPr>
          <a:xfrm>
            <a:off x="1171554" y="3813901"/>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METODOS</a:t>
            </a:r>
            <a:endParaRPr lang="es-EC" sz="1600" b="1" dirty="0">
              <a:solidFill>
                <a:schemeClr val="bg1"/>
              </a:solidFill>
              <a:latin typeface="Arial" panose="020B0604020202020204" pitchFamily="34" charset="0"/>
              <a:cs typeface="Arial" panose="020B0604020202020204" pitchFamily="34" charset="0"/>
            </a:endParaRPr>
          </a:p>
        </p:txBody>
      </p:sp>
      <p:sp>
        <p:nvSpPr>
          <p:cNvPr id="58" name="CuadroTexto 57">
            <a:hlinkClick r:id="rId7" action="ppaction://hlinksldjump"/>
          </p:cNvPr>
          <p:cNvSpPr txBox="1"/>
          <p:nvPr/>
        </p:nvSpPr>
        <p:spPr>
          <a:xfrm>
            <a:off x="3218911" y="5625211"/>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RESULTADOS</a:t>
            </a:r>
            <a:endParaRPr lang="es-EC" sz="1600" b="1" dirty="0">
              <a:solidFill>
                <a:schemeClr val="bg1"/>
              </a:solidFill>
              <a:latin typeface="Arial" panose="020B0604020202020204" pitchFamily="34" charset="0"/>
              <a:cs typeface="Arial" panose="020B0604020202020204" pitchFamily="34" charset="0"/>
            </a:endParaRPr>
          </a:p>
        </p:txBody>
      </p:sp>
      <p:sp>
        <p:nvSpPr>
          <p:cNvPr id="59" name="CuadroTexto 58"/>
          <p:cNvSpPr txBox="1"/>
          <p:nvPr/>
        </p:nvSpPr>
        <p:spPr>
          <a:xfrm>
            <a:off x="10024264" y="2887806"/>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DISCUSIÓN</a:t>
            </a:r>
            <a:endParaRPr lang="es-EC" sz="1600" b="1" dirty="0">
              <a:solidFill>
                <a:schemeClr val="bg1"/>
              </a:solidFill>
              <a:latin typeface="Arial" panose="020B0604020202020204" pitchFamily="34" charset="0"/>
              <a:cs typeface="Arial" panose="020B0604020202020204" pitchFamily="34" charset="0"/>
            </a:endParaRPr>
          </a:p>
        </p:txBody>
      </p:sp>
      <p:sp>
        <p:nvSpPr>
          <p:cNvPr id="64" name="Elipse 63"/>
          <p:cNvSpPr/>
          <p:nvPr/>
        </p:nvSpPr>
        <p:spPr>
          <a:xfrm>
            <a:off x="3448009" y="1849944"/>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65" name="Elipse 64"/>
          <p:cNvSpPr/>
          <p:nvPr/>
        </p:nvSpPr>
        <p:spPr>
          <a:xfrm>
            <a:off x="3510661" y="1911135"/>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6" name="Imagen 65">
            <a:hlinkClick r:id="rId8" action="ppaction://hlinksldjump"/>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895760" y="733715"/>
            <a:ext cx="584200" cy="584200"/>
          </a:xfrm>
          <a:prstGeom prst="rect">
            <a:avLst/>
          </a:prstGeom>
        </p:spPr>
      </p:pic>
      <p:cxnSp>
        <p:nvCxnSpPr>
          <p:cNvPr id="67" name="Conector angular 66"/>
          <p:cNvCxnSpPr>
            <a:endCxn id="64" idx="2"/>
          </p:cNvCxnSpPr>
          <p:nvPr/>
        </p:nvCxnSpPr>
        <p:spPr>
          <a:xfrm>
            <a:off x="1399135" y="1911135"/>
            <a:ext cx="2048874" cy="396009"/>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68" name="CuadroTexto 67">
            <a:hlinkClick r:id="rId8" action="ppaction://hlinksldjump"/>
          </p:cNvPr>
          <p:cNvSpPr txBox="1"/>
          <p:nvPr/>
        </p:nvSpPr>
        <p:spPr>
          <a:xfrm>
            <a:off x="7614764" y="633748"/>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TEMA</a:t>
            </a:r>
            <a:endParaRPr lang="es-EC" sz="1600" b="1" dirty="0">
              <a:solidFill>
                <a:schemeClr val="bg1"/>
              </a:solidFill>
              <a:latin typeface="Arial" panose="020B0604020202020204" pitchFamily="34" charset="0"/>
              <a:cs typeface="Arial" panose="020B0604020202020204" pitchFamily="34" charset="0"/>
            </a:endParaRPr>
          </a:p>
        </p:txBody>
      </p:sp>
      <p:pic>
        <p:nvPicPr>
          <p:cNvPr id="39" name="Imagen 38">
            <a:hlinkClick r:id="rId6" action="ppaction://hlinksldjump"/>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594923" y="1973152"/>
            <a:ext cx="680864" cy="680864"/>
          </a:xfrm>
          <a:prstGeom prst="rect">
            <a:avLst/>
          </a:prstGeom>
        </p:spPr>
      </p:pic>
      <p:pic>
        <p:nvPicPr>
          <p:cNvPr id="45" name="Imagen 44">
            <a:hlinkClick r:id="rId7" action="ppaction://hlinksldjump"/>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895760" y="5611221"/>
            <a:ext cx="729013" cy="729013"/>
          </a:xfrm>
          <a:prstGeom prst="rect">
            <a:avLst/>
          </a:prstGeom>
        </p:spPr>
      </p:pic>
      <p:sp>
        <p:nvSpPr>
          <p:cNvPr id="32" name="Rectángulo redondeado 31"/>
          <p:cNvSpPr/>
          <p:nvPr/>
        </p:nvSpPr>
        <p:spPr>
          <a:xfrm>
            <a:off x="1309387" y="1359420"/>
            <a:ext cx="9872964" cy="5086471"/>
          </a:xfrm>
          <a:prstGeom prst="roundRect">
            <a:avLst/>
          </a:prstGeom>
          <a:gradFill flip="none" rotWithShape="1">
            <a:gsLst>
              <a:gs pos="0">
                <a:schemeClr val="accent3">
                  <a:lumMod val="0"/>
                  <a:lumOff val="100000"/>
                  <a:alpha val="84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33" name="Imagen 32">
            <a:hlinkClick r:id="rId11" action="ppaction://hlinksldjump"/>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0014411" y="1405313"/>
            <a:ext cx="657552" cy="657552"/>
          </a:xfrm>
          <a:prstGeom prst="rect">
            <a:avLst/>
          </a:prstGeom>
        </p:spPr>
      </p:pic>
      <p:graphicFrame>
        <p:nvGraphicFramePr>
          <p:cNvPr id="34" name="Tabla 33"/>
          <p:cNvGraphicFramePr>
            <a:graphicFrameLocks noGrp="1"/>
          </p:cNvGraphicFramePr>
          <p:nvPr>
            <p:extLst>
              <p:ext uri="{D42A27DB-BD31-4B8C-83A1-F6EECF244321}">
                <p14:modId xmlns:p14="http://schemas.microsoft.com/office/powerpoint/2010/main" val="2591564457"/>
              </p:ext>
            </p:extLst>
          </p:nvPr>
        </p:nvGraphicFramePr>
        <p:xfrm>
          <a:off x="2190749" y="1412196"/>
          <a:ext cx="7389754" cy="4898913"/>
        </p:xfrm>
        <a:graphic>
          <a:graphicData uri="http://schemas.openxmlformats.org/drawingml/2006/table">
            <a:tbl>
              <a:tblPr/>
              <a:tblGrid>
                <a:gridCol w="1515741"/>
                <a:gridCol w="920125"/>
                <a:gridCol w="821540"/>
                <a:gridCol w="870832"/>
                <a:gridCol w="874941"/>
                <a:gridCol w="805110"/>
                <a:gridCol w="805110"/>
                <a:gridCol w="776355"/>
              </a:tblGrid>
              <a:tr h="335232">
                <a:tc gridSpan="8">
                  <a:txBody>
                    <a:bodyPr/>
                    <a:lstStyle/>
                    <a:p>
                      <a:pPr algn="ctr" fontAlgn="ctr"/>
                      <a:r>
                        <a:rPr lang="es-EC" sz="1100" b="0" i="0" u="none" strike="noStrike" dirty="0">
                          <a:solidFill>
                            <a:srgbClr val="000000"/>
                          </a:solidFill>
                          <a:effectLst/>
                          <a:latin typeface="Arial" panose="020B0604020202020204" pitchFamily="34" charset="0"/>
                        </a:rPr>
                        <a:t>Tabla N° 5 Prevalencia de molestias músculo esquelética</a:t>
                      </a:r>
                      <a:br>
                        <a:rPr lang="es-EC" sz="1100" b="0" i="0" u="none" strike="noStrike" dirty="0">
                          <a:solidFill>
                            <a:srgbClr val="000000"/>
                          </a:solidFill>
                          <a:effectLst/>
                          <a:latin typeface="Arial" panose="020B0604020202020204" pitchFamily="34" charset="0"/>
                        </a:rPr>
                      </a:br>
                      <a:endParaRPr lang="es-EC" sz="11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r>
              <a:tr h="390684">
                <a:tc>
                  <a:txBody>
                    <a:bodyPr/>
                    <a:lstStyle/>
                    <a:p>
                      <a:pPr algn="l" fontAlgn="ctr"/>
                      <a:r>
                        <a:rPr lang="es-EC" sz="800" b="0" i="0" u="none" strike="noStrike">
                          <a:solidFill>
                            <a:srgbClr val="000000"/>
                          </a:solidFill>
                          <a:effectLst/>
                          <a:latin typeface="Arial" panose="020B060402020202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EC" sz="1100" b="0"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s-EC" sz="1100" b="0" i="0" u="none" strike="noStrike" dirty="0">
                          <a:solidFill>
                            <a:srgbClr val="000000"/>
                          </a:solidFill>
                          <a:effectLst/>
                          <a:latin typeface="Arial" panose="020B0604020202020204" pitchFamily="34" charset="0"/>
                        </a:rPr>
                        <a:t>CUELLO</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s-EC"/>
                    </a:p>
                  </a:txBody>
                  <a:tcPr/>
                </a:tc>
                <a:tc gridSpan="2">
                  <a:txBody>
                    <a:bodyPr/>
                    <a:lstStyle/>
                    <a:p>
                      <a:pPr algn="ctr" fontAlgn="ctr"/>
                      <a:r>
                        <a:rPr lang="es-EC" sz="1100" b="0" i="0" u="none" strike="noStrike">
                          <a:solidFill>
                            <a:srgbClr val="000000"/>
                          </a:solidFill>
                          <a:effectLst/>
                          <a:latin typeface="Arial" panose="020B0604020202020204" pitchFamily="34" charset="0"/>
                        </a:rPr>
                        <a:t>DORSAL O LUMBAR</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s-EC"/>
                    </a:p>
                  </a:txBody>
                  <a:tcPr/>
                </a:tc>
                <a:tc gridSpan="2">
                  <a:txBody>
                    <a:bodyPr/>
                    <a:lstStyle/>
                    <a:p>
                      <a:pPr algn="ctr" fontAlgn="ctr"/>
                      <a:r>
                        <a:rPr lang="es-EC" sz="1100" b="0" i="0" u="none" strike="noStrike">
                          <a:solidFill>
                            <a:srgbClr val="000000"/>
                          </a:solidFill>
                          <a:effectLst/>
                          <a:latin typeface="Arial" panose="020B0604020202020204" pitchFamily="34" charset="0"/>
                        </a:rPr>
                        <a:t>MUÑECA O MANO</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s-EC"/>
                    </a:p>
                  </a:txBody>
                  <a:tcPr/>
                </a:tc>
              </a:tr>
              <a:tr h="264657">
                <a:tc>
                  <a:txBody>
                    <a:bodyPr/>
                    <a:lstStyle/>
                    <a:p>
                      <a:pPr algn="l" fontAlgn="ctr"/>
                      <a:r>
                        <a:rPr lang="es-EC" sz="800" b="0" i="0" u="none" strike="noStrike">
                          <a:solidFill>
                            <a:srgbClr val="000000"/>
                          </a:solidFill>
                          <a:effectLst/>
                          <a:latin typeface="Arial" panose="020B060402020202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EC" sz="1100" b="0"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dirty="0">
                          <a:solidFill>
                            <a:srgbClr val="000000"/>
                          </a:solidFill>
                          <a:effectLst/>
                          <a:latin typeface="Arial" panose="020B0604020202020204" pitchFamily="34" charset="0"/>
                        </a:rPr>
                        <a:t>Frecuencia</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Porcentaje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Frecuencia</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Porcentaje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Frecuencia</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Porcentaje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78081">
                <a:tc rowSpan="4">
                  <a:txBody>
                    <a:bodyPr/>
                    <a:lstStyle/>
                    <a:p>
                      <a:pPr algn="r" fontAlgn="ctr"/>
                      <a:r>
                        <a:rPr lang="es-MX" sz="1100" b="0" i="0" u="none" strike="noStrike" dirty="0">
                          <a:solidFill>
                            <a:srgbClr val="000000"/>
                          </a:solidFill>
                          <a:effectLst/>
                          <a:latin typeface="Arial" panose="020B0604020202020204" pitchFamily="34" charset="0"/>
                        </a:rPr>
                        <a:t> ¿Cuánto tiempo ha tenido molestias en los últimos 12 meses?</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s-EC" sz="1100" b="0" i="0" u="none" strike="noStrike">
                          <a:solidFill>
                            <a:srgbClr val="000000"/>
                          </a:solidFill>
                          <a:effectLst/>
                          <a:latin typeface="Arial" panose="020B0604020202020204" pitchFamily="34" charset="0"/>
                        </a:rPr>
                        <a:t>1 - 7 días</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EC" sz="1100" b="0" i="0" u="none" strike="noStrike" dirty="0">
                          <a:solidFill>
                            <a:srgbClr val="000000"/>
                          </a:solidFill>
                          <a:effectLst/>
                          <a:latin typeface="Arial" panose="020B0604020202020204" pitchFamily="34" charset="0"/>
                        </a:rPr>
                        <a:t>11</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31</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23</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66</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11</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31</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r>
              <a:tr h="340273">
                <a:tc vMerge="1">
                  <a:txBody>
                    <a:bodyPr/>
                    <a:lstStyle/>
                    <a:p>
                      <a:endParaRPr lang="es-EC"/>
                    </a:p>
                  </a:txBody>
                  <a:tcPr/>
                </a:tc>
                <a:tc>
                  <a:txBody>
                    <a:bodyPr/>
                    <a:lstStyle/>
                    <a:p>
                      <a:pPr algn="l" fontAlgn="ctr"/>
                      <a:r>
                        <a:rPr lang="es-EC" sz="1100" b="0" i="0" u="none" strike="noStrike">
                          <a:solidFill>
                            <a:srgbClr val="000000"/>
                          </a:solidFill>
                          <a:effectLst/>
                          <a:latin typeface="Arial" panose="020B0604020202020204" pitchFamily="34" charset="0"/>
                        </a:rPr>
                        <a:t>8 - 30 días</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6</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17</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r>
              <a:tr h="340273">
                <a:tc vMerge="1">
                  <a:txBody>
                    <a:bodyPr/>
                    <a:lstStyle/>
                    <a:p>
                      <a:endParaRPr lang="es-EC"/>
                    </a:p>
                  </a:txBody>
                  <a:tcPr/>
                </a:tc>
                <a:tc>
                  <a:txBody>
                    <a:bodyPr/>
                    <a:lstStyle/>
                    <a:p>
                      <a:pPr algn="l" fontAlgn="ctr"/>
                      <a:r>
                        <a:rPr lang="es-EC" sz="1100" b="0" i="0" u="none" strike="noStrike">
                          <a:solidFill>
                            <a:srgbClr val="000000"/>
                          </a:solidFill>
                          <a:effectLst/>
                          <a:latin typeface="Arial" panose="020B0604020202020204" pitchFamily="34" charset="0"/>
                        </a:rPr>
                        <a:t>&gt; 30 días no seguidos</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r>
              <a:tr h="252054">
                <a:tc vMerge="1">
                  <a:txBody>
                    <a:bodyPr/>
                    <a:lstStyle/>
                    <a:p>
                      <a:endParaRPr lang="es-EC"/>
                    </a:p>
                  </a:txBody>
                  <a:tcPr/>
                </a:tc>
                <a:tc>
                  <a:txBody>
                    <a:bodyPr/>
                    <a:lstStyle/>
                    <a:p>
                      <a:pPr algn="l" fontAlgn="ctr"/>
                      <a:r>
                        <a:rPr lang="es-EC" sz="1100" b="0" i="0" u="none" strike="noStrike">
                          <a:solidFill>
                            <a:srgbClr val="000000"/>
                          </a:solidFill>
                          <a:effectLst/>
                          <a:latin typeface="Arial" panose="020B0604020202020204" pitchFamily="34" charset="0"/>
                        </a:rPr>
                        <a:t>siempre</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r>
              <a:tr h="264657">
                <a:tc rowSpan="5">
                  <a:txBody>
                    <a:bodyPr/>
                    <a:lstStyle/>
                    <a:p>
                      <a:pPr algn="r" fontAlgn="ctr"/>
                      <a:r>
                        <a:rPr lang="es-EC" sz="1100" b="0" i="0" u="none" strike="noStrike" dirty="0">
                          <a:solidFill>
                            <a:srgbClr val="000000"/>
                          </a:solidFill>
                          <a:effectLst/>
                          <a:latin typeface="Arial" panose="020B0604020202020204" pitchFamily="34" charset="0"/>
                        </a:rPr>
                        <a:t>¿Cuánto dura cada episodio?</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es-EC" sz="1100" b="0" i="0" u="none" strike="noStrike">
                          <a:solidFill>
                            <a:srgbClr val="000000"/>
                          </a:solidFill>
                          <a:effectLst/>
                          <a:latin typeface="Arial" panose="020B0604020202020204" pitchFamily="34" charset="0"/>
                        </a:rPr>
                        <a:t>&lt; 1 hora</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r>
              <a:tr h="264657">
                <a:tc vMerge="1">
                  <a:txBody>
                    <a:bodyPr/>
                    <a:lstStyle/>
                    <a:p>
                      <a:endParaRPr lang="es-EC"/>
                    </a:p>
                  </a:txBody>
                  <a:tcPr/>
                </a:tc>
                <a:tc>
                  <a:txBody>
                    <a:bodyPr/>
                    <a:lstStyle/>
                    <a:p>
                      <a:pPr algn="l" fontAlgn="ctr"/>
                      <a:r>
                        <a:rPr lang="es-EC" sz="1100" b="0" i="0" u="none" strike="noStrike">
                          <a:solidFill>
                            <a:srgbClr val="000000"/>
                          </a:solidFill>
                          <a:effectLst/>
                          <a:latin typeface="Arial" panose="020B0604020202020204" pitchFamily="34" charset="0"/>
                        </a:rPr>
                        <a:t>1 - 24 horas</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6</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17</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14</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40</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6</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17</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r>
              <a:tr h="264657">
                <a:tc vMerge="1">
                  <a:txBody>
                    <a:bodyPr/>
                    <a:lstStyle/>
                    <a:p>
                      <a:endParaRPr lang="es-EC"/>
                    </a:p>
                  </a:txBody>
                  <a:tcPr/>
                </a:tc>
                <a:tc>
                  <a:txBody>
                    <a:bodyPr/>
                    <a:lstStyle/>
                    <a:p>
                      <a:pPr algn="l" fontAlgn="ctr"/>
                      <a:r>
                        <a:rPr lang="es-EC" sz="1100" b="0" i="0" u="none" strike="noStrike">
                          <a:solidFill>
                            <a:srgbClr val="000000"/>
                          </a:solidFill>
                          <a:effectLst/>
                          <a:latin typeface="Arial" panose="020B0604020202020204" pitchFamily="34" charset="0"/>
                        </a:rPr>
                        <a:t>1 - 7 días</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5</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dirty="0">
                          <a:solidFill>
                            <a:srgbClr val="000000"/>
                          </a:solidFill>
                          <a:effectLst/>
                          <a:latin typeface="Arial" panose="020B0604020202020204" pitchFamily="34" charset="0"/>
                        </a:rPr>
                        <a:t>14</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15</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43</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5</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14</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r>
              <a:tr h="277259">
                <a:tc vMerge="1">
                  <a:txBody>
                    <a:bodyPr/>
                    <a:lstStyle/>
                    <a:p>
                      <a:endParaRPr lang="es-EC"/>
                    </a:p>
                  </a:txBody>
                  <a:tcPr/>
                </a:tc>
                <a:tc>
                  <a:txBody>
                    <a:bodyPr/>
                    <a:lstStyle/>
                    <a:p>
                      <a:pPr algn="l" fontAlgn="ctr"/>
                      <a:r>
                        <a:rPr lang="es-EC" sz="1100" b="0" i="0" u="none" strike="noStrike">
                          <a:solidFill>
                            <a:srgbClr val="000000"/>
                          </a:solidFill>
                          <a:effectLst/>
                          <a:latin typeface="Arial" panose="020B0604020202020204" pitchFamily="34" charset="0"/>
                        </a:rPr>
                        <a:t>1 - 4 semanas</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dirty="0">
                          <a:solidFill>
                            <a:srgbClr val="000000"/>
                          </a:solidFill>
                          <a:effectLst/>
                          <a:latin typeface="Arial" panose="020B0604020202020204" pitchFamily="34" charset="0"/>
                        </a:rPr>
                        <a:t>0</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r>
              <a:tr h="264657">
                <a:tc vMerge="1">
                  <a:txBody>
                    <a:bodyPr/>
                    <a:lstStyle/>
                    <a:p>
                      <a:endParaRPr lang="es-EC"/>
                    </a:p>
                  </a:txBody>
                  <a:tcPr/>
                </a:tc>
                <a:tc>
                  <a:txBody>
                    <a:bodyPr/>
                    <a:lstStyle/>
                    <a:p>
                      <a:pPr algn="l" fontAlgn="ctr"/>
                      <a:r>
                        <a:rPr lang="es-EC" sz="1100" b="0" i="0" u="none" strike="noStrike">
                          <a:solidFill>
                            <a:srgbClr val="000000"/>
                          </a:solidFill>
                          <a:effectLst/>
                          <a:latin typeface="Arial" panose="020B0604020202020204" pitchFamily="34" charset="0"/>
                        </a:rPr>
                        <a:t>&gt; 1 mes</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dirty="0">
                          <a:solidFill>
                            <a:srgbClr val="000000"/>
                          </a:solidFill>
                          <a:effectLst/>
                          <a:latin typeface="Arial" panose="020B0604020202020204" pitchFamily="34" charset="0"/>
                        </a:rPr>
                        <a:t>0</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r>
              <a:tr h="352875">
                <a:tc rowSpan="4">
                  <a:txBody>
                    <a:bodyPr/>
                    <a:lstStyle/>
                    <a:p>
                      <a:pPr algn="r" fontAlgn="ctr"/>
                      <a:r>
                        <a:rPr lang="es-MX" sz="1100" b="0" i="0" u="none" strike="noStrike" dirty="0">
                          <a:solidFill>
                            <a:srgbClr val="000000"/>
                          </a:solidFill>
                          <a:effectLst/>
                          <a:latin typeface="Arial" panose="020B0604020202020204" pitchFamily="34" charset="0"/>
                        </a:rPr>
                        <a:t>¿Cuánto tiempo estas molestias le han impedido hacer su trabajo en los últimos 12 meses?</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es-EC" sz="1100" b="0" i="0" u="none" strike="noStrike">
                          <a:solidFill>
                            <a:srgbClr val="000000"/>
                          </a:solidFill>
                          <a:effectLst/>
                          <a:latin typeface="Arial" panose="020B0604020202020204" pitchFamily="34" charset="0"/>
                        </a:rPr>
                        <a:t>0 días</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11</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EC" sz="1100" b="0" i="0" u="none" strike="noStrike" dirty="0">
                          <a:solidFill>
                            <a:srgbClr val="000000"/>
                          </a:solidFill>
                          <a:effectLst/>
                          <a:latin typeface="Arial" panose="020B0604020202020204" pitchFamily="34" charset="0"/>
                        </a:rPr>
                        <a:t>31</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EC" sz="1100" b="0" i="0" u="none" strike="noStrike" dirty="0">
                          <a:solidFill>
                            <a:srgbClr val="000000"/>
                          </a:solidFill>
                          <a:effectLst/>
                          <a:latin typeface="Arial" panose="020B0604020202020204" pitchFamily="34" charset="0"/>
                        </a:rPr>
                        <a:t>29</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83</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11</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31</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r>
              <a:tr h="264657">
                <a:tc vMerge="1">
                  <a:txBody>
                    <a:bodyPr/>
                    <a:lstStyle/>
                    <a:p>
                      <a:endParaRPr lang="es-EC"/>
                    </a:p>
                  </a:txBody>
                  <a:tcPr/>
                </a:tc>
                <a:tc>
                  <a:txBody>
                    <a:bodyPr/>
                    <a:lstStyle/>
                    <a:p>
                      <a:pPr algn="l" fontAlgn="ctr"/>
                      <a:r>
                        <a:rPr lang="es-EC" sz="1100" b="0" i="0" u="none" strike="noStrike">
                          <a:solidFill>
                            <a:srgbClr val="000000"/>
                          </a:solidFill>
                          <a:effectLst/>
                          <a:latin typeface="Arial" panose="020B0604020202020204" pitchFamily="34" charset="0"/>
                        </a:rPr>
                        <a:t>1 - 7 días</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dirty="0">
                          <a:solidFill>
                            <a:srgbClr val="000000"/>
                          </a:solidFill>
                          <a:effectLst/>
                          <a:latin typeface="Arial" panose="020B0604020202020204" pitchFamily="34" charset="0"/>
                        </a:rPr>
                        <a:t>0</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r>
              <a:tr h="378081">
                <a:tc vMerge="1">
                  <a:txBody>
                    <a:bodyPr/>
                    <a:lstStyle/>
                    <a:p>
                      <a:endParaRPr lang="es-EC"/>
                    </a:p>
                  </a:txBody>
                  <a:tcPr/>
                </a:tc>
                <a:tc>
                  <a:txBody>
                    <a:bodyPr/>
                    <a:lstStyle/>
                    <a:p>
                      <a:pPr algn="l" fontAlgn="ctr"/>
                      <a:r>
                        <a:rPr lang="es-EC" sz="1100" b="0" i="0" u="none" strike="noStrike">
                          <a:solidFill>
                            <a:srgbClr val="000000"/>
                          </a:solidFill>
                          <a:effectLst/>
                          <a:latin typeface="Arial" panose="020B0604020202020204" pitchFamily="34" charset="0"/>
                        </a:rPr>
                        <a:t>1 - 4 semanas</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dirty="0">
                          <a:solidFill>
                            <a:srgbClr val="000000"/>
                          </a:solidFill>
                          <a:effectLst/>
                          <a:latin typeface="Arial" panose="020B0604020202020204" pitchFamily="34" charset="0"/>
                        </a:rPr>
                        <a:t>0</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dirty="0">
                          <a:solidFill>
                            <a:srgbClr val="000000"/>
                          </a:solidFill>
                          <a:effectLst/>
                          <a:latin typeface="Arial" panose="020B0604020202020204" pitchFamily="34" charset="0"/>
                        </a:rPr>
                        <a:t>0</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r>
              <a:tr h="252054">
                <a:tc vMerge="1">
                  <a:txBody>
                    <a:bodyPr/>
                    <a:lstStyle/>
                    <a:p>
                      <a:endParaRPr lang="es-EC"/>
                    </a:p>
                  </a:txBody>
                  <a:tcPr/>
                </a:tc>
                <a:tc>
                  <a:txBody>
                    <a:bodyPr/>
                    <a:lstStyle/>
                    <a:p>
                      <a:pPr algn="l" fontAlgn="ctr"/>
                      <a:r>
                        <a:rPr lang="es-EC" sz="1100" b="0" i="0" u="none" strike="noStrike">
                          <a:solidFill>
                            <a:srgbClr val="000000"/>
                          </a:solidFill>
                          <a:effectLst/>
                          <a:latin typeface="Arial" panose="020B0604020202020204" pitchFamily="34" charset="0"/>
                        </a:rPr>
                        <a:t>&gt; 1 mes</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dirty="0">
                          <a:solidFill>
                            <a:srgbClr val="000000"/>
                          </a:solidFill>
                          <a:effectLst/>
                          <a:latin typeface="Arial" panose="020B0604020202020204" pitchFamily="34" charset="0"/>
                        </a:rPr>
                        <a:t>0</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dirty="0">
                          <a:solidFill>
                            <a:srgbClr val="000000"/>
                          </a:solidFill>
                          <a:effectLst/>
                          <a:latin typeface="Arial" panose="020B0604020202020204" pitchFamily="34" charset="0"/>
                        </a:rPr>
                        <a:t>0</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dirty="0">
                          <a:solidFill>
                            <a:srgbClr val="000000"/>
                          </a:solidFill>
                          <a:effectLst/>
                          <a:latin typeface="Arial" panose="020B0604020202020204" pitchFamily="34" charset="0"/>
                        </a:rPr>
                        <a:t>0</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r>
            </a:tbl>
          </a:graphicData>
        </a:graphic>
      </p:graphicFrame>
      <p:pic>
        <p:nvPicPr>
          <p:cNvPr id="35" name="Imagen 34">
            <a:hlinkClick r:id="rId13" action="ppaction://hlinksldjump"/>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9899935" y="5674519"/>
            <a:ext cx="708730" cy="708730"/>
          </a:xfrm>
          <a:prstGeom prst="rect">
            <a:avLst/>
          </a:prstGeom>
        </p:spPr>
      </p:pic>
    </p:spTree>
    <p:extLst>
      <p:ext uri="{BB962C8B-B14F-4D97-AF65-F5344CB8AC3E}">
        <p14:creationId xmlns:p14="http://schemas.microsoft.com/office/powerpoint/2010/main" val="362418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repeatCount="indefinite" fill="hold" nodeType="clickEffect">
                                  <p:stCondLst>
                                    <p:cond delay="0"/>
                                  </p:stCondLst>
                                  <p:childTnLst>
                                    <p:animRot by="21600000">
                                      <p:cBhvr>
                                        <p:cTn id="6" dur="2000" fill="hold"/>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upo 6"/>
          <p:cNvGrpSpPr/>
          <p:nvPr/>
        </p:nvGrpSpPr>
        <p:grpSpPr>
          <a:xfrm>
            <a:off x="4571999" y="1828799"/>
            <a:ext cx="3135086" cy="3091544"/>
            <a:chOff x="4571999" y="1828799"/>
            <a:chExt cx="3135086" cy="3091544"/>
          </a:xfrm>
        </p:grpSpPr>
        <p:sp>
          <p:nvSpPr>
            <p:cNvPr id="4" name="Anillo 3"/>
            <p:cNvSpPr/>
            <p:nvPr/>
          </p:nvSpPr>
          <p:spPr>
            <a:xfrm>
              <a:off x="4572000" y="1828799"/>
              <a:ext cx="3135085" cy="3091544"/>
            </a:xfrm>
            <a:prstGeom prst="donu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solidFill>
                  <a:schemeClr val="tx1"/>
                </a:solidFill>
              </a:endParaRPr>
            </a:p>
          </p:txBody>
        </p:sp>
        <p:sp>
          <p:nvSpPr>
            <p:cNvPr id="6" name="Anillo 5"/>
            <p:cNvSpPr/>
            <p:nvPr/>
          </p:nvSpPr>
          <p:spPr>
            <a:xfrm>
              <a:off x="4571999" y="1828799"/>
              <a:ext cx="3135085" cy="3091544"/>
            </a:xfrm>
            <a:prstGeom prst="donut">
              <a:avLst/>
            </a:prstGeom>
            <a:gradFill flip="none" rotWithShape="1">
              <a:gsLst>
                <a:gs pos="55000">
                  <a:srgbClr val="92D050"/>
                </a:gs>
                <a:gs pos="39000">
                  <a:srgbClr val="FFFF00"/>
                </a:gs>
                <a:gs pos="9000">
                  <a:srgbClr val="FF0000"/>
                </a:gs>
                <a:gs pos="26000">
                  <a:srgbClr val="FFC000"/>
                </a:gs>
                <a:gs pos="73000">
                  <a:srgbClr val="00B0F0"/>
                </a:gs>
                <a:gs pos="87000">
                  <a:srgbClr val="7030A0"/>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solidFill>
                  <a:schemeClr val="tx1"/>
                </a:solidFill>
              </a:endParaRPr>
            </a:p>
          </p:txBody>
        </p:sp>
      </p:grpSp>
      <p:sp>
        <p:nvSpPr>
          <p:cNvPr id="5" name="Elipse 4"/>
          <p:cNvSpPr/>
          <p:nvPr/>
        </p:nvSpPr>
        <p:spPr>
          <a:xfrm>
            <a:off x="4767941" y="2057399"/>
            <a:ext cx="2743200" cy="263434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9" name="Imagen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49745" y="2947909"/>
            <a:ext cx="2220313" cy="666094"/>
          </a:xfrm>
          <a:prstGeom prst="rect">
            <a:avLst/>
          </a:prstGeom>
        </p:spPr>
      </p:pic>
      <p:sp>
        <p:nvSpPr>
          <p:cNvPr id="22" name="Elipse 21"/>
          <p:cNvSpPr/>
          <p:nvPr/>
        </p:nvSpPr>
        <p:spPr>
          <a:xfrm>
            <a:off x="5737356" y="558404"/>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23" name="Elipse 22"/>
          <p:cNvSpPr/>
          <p:nvPr/>
        </p:nvSpPr>
        <p:spPr>
          <a:xfrm>
            <a:off x="5795411" y="607751"/>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24" name="Elipse 23"/>
          <p:cNvSpPr/>
          <p:nvPr/>
        </p:nvSpPr>
        <p:spPr>
          <a:xfrm>
            <a:off x="8123389" y="2699604"/>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28" name="Elipse 27"/>
          <p:cNvSpPr/>
          <p:nvPr/>
        </p:nvSpPr>
        <p:spPr>
          <a:xfrm>
            <a:off x="5796702" y="5531492"/>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30" name="Elipse 29"/>
          <p:cNvSpPr/>
          <p:nvPr/>
        </p:nvSpPr>
        <p:spPr>
          <a:xfrm>
            <a:off x="3358260" y="3717521"/>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41" name="Elipse 40"/>
          <p:cNvSpPr/>
          <p:nvPr/>
        </p:nvSpPr>
        <p:spPr>
          <a:xfrm>
            <a:off x="3420912" y="3778712"/>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cxnSp>
        <p:nvCxnSpPr>
          <p:cNvPr id="43" name="Conector angular 42"/>
          <p:cNvCxnSpPr>
            <a:endCxn id="30" idx="2"/>
          </p:cNvCxnSpPr>
          <p:nvPr/>
        </p:nvCxnSpPr>
        <p:spPr>
          <a:xfrm>
            <a:off x="1309386" y="3778712"/>
            <a:ext cx="2048874" cy="396009"/>
          </a:xfrm>
          <a:prstGeom prst="bentConnector3">
            <a:avLst/>
          </a:prstGeom>
        </p:spPr>
        <p:style>
          <a:lnRef idx="1">
            <a:schemeClr val="accent1"/>
          </a:lnRef>
          <a:fillRef idx="0">
            <a:schemeClr val="accent1"/>
          </a:fillRef>
          <a:effectRef idx="0">
            <a:schemeClr val="accent1"/>
          </a:effectRef>
          <a:fontRef idx="minor">
            <a:schemeClr val="tx1"/>
          </a:fontRef>
        </p:style>
      </p:cxnSp>
      <p:pic>
        <p:nvPicPr>
          <p:cNvPr id="44" name="Imagen 43">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98613" y="3684697"/>
            <a:ext cx="866705" cy="911133"/>
          </a:xfrm>
          <a:prstGeom prst="rect">
            <a:avLst/>
          </a:prstGeom>
        </p:spPr>
      </p:pic>
      <p:sp>
        <p:nvSpPr>
          <p:cNvPr id="46" name="Elipse 45"/>
          <p:cNvSpPr/>
          <p:nvPr/>
        </p:nvSpPr>
        <p:spPr>
          <a:xfrm>
            <a:off x="8194506" y="2771680"/>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48" name="Elipse 47"/>
          <p:cNvSpPr/>
          <p:nvPr/>
        </p:nvSpPr>
        <p:spPr>
          <a:xfrm>
            <a:off x="5859354" y="5582291"/>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47" name="Imagen 4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28537" y="2723935"/>
            <a:ext cx="735715" cy="735715"/>
          </a:xfrm>
          <a:prstGeom prst="rect">
            <a:avLst/>
          </a:prstGeom>
        </p:spPr>
      </p:pic>
      <p:cxnSp>
        <p:nvCxnSpPr>
          <p:cNvPr id="49" name="Conector angular 48"/>
          <p:cNvCxnSpPr/>
          <p:nvPr/>
        </p:nvCxnSpPr>
        <p:spPr>
          <a:xfrm>
            <a:off x="3730570" y="5592682"/>
            <a:ext cx="2048874" cy="396009"/>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50" name="Conector angular 49"/>
          <p:cNvCxnSpPr/>
          <p:nvPr/>
        </p:nvCxnSpPr>
        <p:spPr>
          <a:xfrm flipV="1">
            <a:off x="9041654" y="2813821"/>
            <a:ext cx="1945515" cy="396009"/>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52" name="Conector angular 51"/>
          <p:cNvCxnSpPr/>
          <p:nvPr/>
        </p:nvCxnSpPr>
        <p:spPr>
          <a:xfrm flipV="1">
            <a:off x="6631475" y="607751"/>
            <a:ext cx="1957278" cy="390548"/>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55" name="CuadroTexto 54">
            <a:hlinkClick r:id="rId6" action="ppaction://hlinksldjump"/>
          </p:cNvPr>
          <p:cNvSpPr txBox="1"/>
          <p:nvPr/>
        </p:nvSpPr>
        <p:spPr>
          <a:xfrm>
            <a:off x="642276" y="1939862"/>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INTRODUCCIÓN</a:t>
            </a:r>
            <a:endParaRPr lang="es-EC" sz="1600" b="1" dirty="0">
              <a:solidFill>
                <a:schemeClr val="bg1"/>
              </a:solidFill>
              <a:latin typeface="Arial" panose="020B0604020202020204" pitchFamily="34" charset="0"/>
              <a:cs typeface="Arial" panose="020B0604020202020204" pitchFamily="34" charset="0"/>
            </a:endParaRPr>
          </a:p>
        </p:txBody>
      </p:sp>
      <p:sp>
        <p:nvSpPr>
          <p:cNvPr id="57" name="CuadroTexto 56">
            <a:hlinkClick r:id="rId3" action="ppaction://hlinksldjump"/>
          </p:cNvPr>
          <p:cNvSpPr txBox="1"/>
          <p:nvPr/>
        </p:nvSpPr>
        <p:spPr>
          <a:xfrm>
            <a:off x="1171554" y="3813901"/>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METODOS</a:t>
            </a:r>
            <a:endParaRPr lang="es-EC" sz="1600" b="1" dirty="0">
              <a:solidFill>
                <a:schemeClr val="bg1"/>
              </a:solidFill>
              <a:latin typeface="Arial" panose="020B0604020202020204" pitchFamily="34" charset="0"/>
              <a:cs typeface="Arial" panose="020B0604020202020204" pitchFamily="34" charset="0"/>
            </a:endParaRPr>
          </a:p>
        </p:txBody>
      </p:sp>
      <p:sp>
        <p:nvSpPr>
          <p:cNvPr id="58" name="CuadroTexto 57">
            <a:hlinkClick r:id="rId7" action="ppaction://hlinksldjump"/>
          </p:cNvPr>
          <p:cNvSpPr txBox="1"/>
          <p:nvPr/>
        </p:nvSpPr>
        <p:spPr>
          <a:xfrm>
            <a:off x="3218911" y="5625211"/>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RESULTADOS</a:t>
            </a:r>
            <a:endParaRPr lang="es-EC" sz="1600" b="1" dirty="0">
              <a:solidFill>
                <a:schemeClr val="bg1"/>
              </a:solidFill>
              <a:latin typeface="Arial" panose="020B0604020202020204" pitchFamily="34" charset="0"/>
              <a:cs typeface="Arial" panose="020B0604020202020204" pitchFamily="34" charset="0"/>
            </a:endParaRPr>
          </a:p>
        </p:txBody>
      </p:sp>
      <p:sp>
        <p:nvSpPr>
          <p:cNvPr id="59" name="CuadroTexto 58"/>
          <p:cNvSpPr txBox="1"/>
          <p:nvPr/>
        </p:nvSpPr>
        <p:spPr>
          <a:xfrm>
            <a:off x="10024264" y="2887806"/>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DISCUSIÓN</a:t>
            </a:r>
            <a:endParaRPr lang="es-EC" sz="1600" b="1" dirty="0">
              <a:solidFill>
                <a:schemeClr val="bg1"/>
              </a:solidFill>
              <a:latin typeface="Arial" panose="020B0604020202020204" pitchFamily="34" charset="0"/>
              <a:cs typeface="Arial" panose="020B0604020202020204" pitchFamily="34" charset="0"/>
            </a:endParaRPr>
          </a:p>
        </p:txBody>
      </p:sp>
      <p:sp>
        <p:nvSpPr>
          <p:cNvPr id="64" name="Elipse 63"/>
          <p:cNvSpPr/>
          <p:nvPr/>
        </p:nvSpPr>
        <p:spPr>
          <a:xfrm>
            <a:off x="3448009" y="1849944"/>
            <a:ext cx="930729" cy="914399"/>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65" name="Elipse 64"/>
          <p:cNvSpPr/>
          <p:nvPr/>
        </p:nvSpPr>
        <p:spPr>
          <a:xfrm>
            <a:off x="3510661" y="1911135"/>
            <a:ext cx="805424" cy="8128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66" name="Imagen 65">
            <a:hlinkClick r:id="rId8" action="ppaction://hlinksldjump"/>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895760" y="733715"/>
            <a:ext cx="584200" cy="584200"/>
          </a:xfrm>
          <a:prstGeom prst="rect">
            <a:avLst/>
          </a:prstGeom>
        </p:spPr>
      </p:pic>
      <p:cxnSp>
        <p:nvCxnSpPr>
          <p:cNvPr id="67" name="Conector angular 66"/>
          <p:cNvCxnSpPr>
            <a:endCxn id="64" idx="2"/>
          </p:cNvCxnSpPr>
          <p:nvPr/>
        </p:nvCxnSpPr>
        <p:spPr>
          <a:xfrm>
            <a:off x="1399135" y="1911135"/>
            <a:ext cx="2048874" cy="396009"/>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68" name="CuadroTexto 67">
            <a:hlinkClick r:id="rId8" action="ppaction://hlinksldjump"/>
          </p:cNvPr>
          <p:cNvSpPr txBox="1"/>
          <p:nvPr/>
        </p:nvSpPr>
        <p:spPr>
          <a:xfrm>
            <a:off x="7614764" y="633748"/>
            <a:ext cx="2009257" cy="338554"/>
          </a:xfrm>
          <a:prstGeom prst="rect">
            <a:avLst/>
          </a:prstGeom>
          <a:noFill/>
        </p:spPr>
        <p:txBody>
          <a:bodyPr wrap="square" rtlCol="0">
            <a:spAutoFit/>
          </a:bodyPr>
          <a:lstStyle/>
          <a:p>
            <a:r>
              <a:rPr lang="es-EC" sz="1600" b="1" dirty="0" smtClean="0">
                <a:solidFill>
                  <a:schemeClr val="bg1"/>
                </a:solidFill>
                <a:latin typeface="Arial" panose="020B0604020202020204" pitchFamily="34" charset="0"/>
                <a:cs typeface="Arial" panose="020B0604020202020204" pitchFamily="34" charset="0"/>
              </a:rPr>
              <a:t>TEMA</a:t>
            </a:r>
            <a:endParaRPr lang="es-EC" sz="1600" b="1" dirty="0">
              <a:solidFill>
                <a:schemeClr val="bg1"/>
              </a:solidFill>
              <a:latin typeface="Arial" panose="020B0604020202020204" pitchFamily="34" charset="0"/>
              <a:cs typeface="Arial" panose="020B0604020202020204" pitchFamily="34" charset="0"/>
            </a:endParaRPr>
          </a:p>
        </p:txBody>
      </p:sp>
      <p:pic>
        <p:nvPicPr>
          <p:cNvPr id="39" name="Imagen 38">
            <a:hlinkClick r:id="rId6" action="ppaction://hlinksldjump"/>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594923" y="1973152"/>
            <a:ext cx="680864" cy="680864"/>
          </a:xfrm>
          <a:prstGeom prst="rect">
            <a:avLst/>
          </a:prstGeom>
        </p:spPr>
      </p:pic>
      <p:pic>
        <p:nvPicPr>
          <p:cNvPr id="45" name="Imagen 44">
            <a:hlinkClick r:id="rId7" action="ppaction://hlinksldjump"/>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895760" y="5611221"/>
            <a:ext cx="729013" cy="729013"/>
          </a:xfrm>
          <a:prstGeom prst="rect">
            <a:avLst/>
          </a:prstGeom>
        </p:spPr>
      </p:pic>
      <p:sp>
        <p:nvSpPr>
          <p:cNvPr id="32" name="Rectángulo redondeado 31"/>
          <p:cNvSpPr/>
          <p:nvPr/>
        </p:nvSpPr>
        <p:spPr>
          <a:xfrm>
            <a:off x="1309387" y="1359420"/>
            <a:ext cx="9872964" cy="5086471"/>
          </a:xfrm>
          <a:prstGeom prst="roundRect">
            <a:avLst/>
          </a:prstGeom>
          <a:gradFill flip="none" rotWithShape="1">
            <a:gsLst>
              <a:gs pos="0">
                <a:schemeClr val="accent3">
                  <a:lumMod val="0"/>
                  <a:lumOff val="100000"/>
                  <a:alpha val="84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33" name="Imagen 32">
            <a:hlinkClick r:id="rId11" action="ppaction://hlinksldjump"/>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0014411" y="1405313"/>
            <a:ext cx="657552" cy="657552"/>
          </a:xfrm>
          <a:prstGeom prst="rect">
            <a:avLst/>
          </a:prstGeom>
        </p:spPr>
      </p:pic>
      <p:graphicFrame>
        <p:nvGraphicFramePr>
          <p:cNvPr id="3" name="Tabla 2"/>
          <p:cNvGraphicFramePr>
            <a:graphicFrameLocks noGrp="1"/>
          </p:cNvGraphicFramePr>
          <p:nvPr>
            <p:extLst>
              <p:ext uri="{D42A27DB-BD31-4B8C-83A1-F6EECF244321}">
                <p14:modId xmlns:p14="http://schemas.microsoft.com/office/powerpoint/2010/main" val="32219299"/>
              </p:ext>
            </p:extLst>
          </p:nvPr>
        </p:nvGraphicFramePr>
        <p:xfrm>
          <a:off x="2038350" y="1458650"/>
          <a:ext cx="7790731" cy="4915445"/>
        </p:xfrm>
        <a:graphic>
          <a:graphicData uri="http://schemas.openxmlformats.org/drawingml/2006/table">
            <a:tbl>
              <a:tblPr/>
              <a:tblGrid>
                <a:gridCol w="1573497"/>
                <a:gridCol w="1074584"/>
                <a:gridCol w="852844"/>
                <a:gridCol w="904015"/>
                <a:gridCol w="908278"/>
                <a:gridCol w="835788"/>
                <a:gridCol w="835788"/>
                <a:gridCol w="805937"/>
              </a:tblGrid>
              <a:tr h="310944">
                <a:tc gridSpan="8">
                  <a:txBody>
                    <a:bodyPr/>
                    <a:lstStyle/>
                    <a:p>
                      <a:pPr algn="ctr" fontAlgn="ctr"/>
                      <a:r>
                        <a:rPr lang="es-EC" sz="1100" b="0" i="0" u="none" strike="noStrike" dirty="0">
                          <a:solidFill>
                            <a:srgbClr val="000000"/>
                          </a:solidFill>
                          <a:effectLst/>
                          <a:latin typeface="Arial" panose="020B0604020202020204" pitchFamily="34" charset="0"/>
                        </a:rPr>
                        <a:t>Tabla N° 5 Prevalencia de molestias músculo esquelética</a:t>
                      </a:r>
                      <a:br>
                        <a:rPr lang="es-EC" sz="1100" b="0" i="0" u="none" strike="noStrike" dirty="0">
                          <a:solidFill>
                            <a:srgbClr val="000000"/>
                          </a:solidFill>
                          <a:effectLst/>
                          <a:latin typeface="Arial" panose="020B0604020202020204" pitchFamily="34" charset="0"/>
                        </a:rPr>
                      </a:br>
                      <a:endParaRPr lang="es-EC" sz="11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r>
              <a:tr h="362378">
                <a:tc>
                  <a:txBody>
                    <a:bodyPr/>
                    <a:lstStyle/>
                    <a:p>
                      <a:pPr algn="l" fontAlgn="ctr"/>
                      <a:r>
                        <a:rPr lang="es-EC" sz="800" b="0" i="0" u="none" strike="noStrike">
                          <a:solidFill>
                            <a:srgbClr val="000000"/>
                          </a:solidFill>
                          <a:effectLst/>
                          <a:latin typeface="Arial" panose="020B060402020202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EC" sz="1100" b="0" i="0" u="none" strike="noStrike" dirty="0">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s-EC" sz="1100" b="0" i="0" u="none" strike="noStrike" dirty="0">
                          <a:solidFill>
                            <a:srgbClr val="000000"/>
                          </a:solidFill>
                          <a:effectLst/>
                          <a:latin typeface="Arial" panose="020B0604020202020204" pitchFamily="34" charset="0"/>
                        </a:rPr>
                        <a:t>CUELLO</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s-EC"/>
                    </a:p>
                  </a:txBody>
                  <a:tcPr/>
                </a:tc>
                <a:tc gridSpan="2">
                  <a:txBody>
                    <a:bodyPr/>
                    <a:lstStyle/>
                    <a:p>
                      <a:pPr algn="ctr" fontAlgn="ctr"/>
                      <a:r>
                        <a:rPr lang="es-EC" sz="1100" b="0" i="0" u="none" strike="noStrike">
                          <a:solidFill>
                            <a:srgbClr val="000000"/>
                          </a:solidFill>
                          <a:effectLst/>
                          <a:latin typeface="Arial" panose="020B0604020202020204" pitchFamily="34" charset="0"/>
                        </a:rPr>
                        <a:t>DORSAL O LUMBAR</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s-EC"/>
                    </a:p>
                  </a:txBody>
                  <a:tcPr/>
                </a:tc>
                <a:tc gridSpan="2">
                  <a:txBody>
                    <a:bodyPr/>
                    <a:lstStyle/>
                    <a:p>
                      <a:pPr algn="ctr" fontAlgn="ctr"/>
                      <a:r>
                        <a:rPr lang="es-EC" sz="1100" b="0" i="0" u="none" strike="noStrike">
                          <a:solidFill>
                            <a:srgbClr val="000000"/>
                          </a:solidFill>
                          <a:effectLst/>
                          <a:latin typeface="Arial" panose="020B0604020202020204" pitchFamily="34" charset="0"/>
                        </a:rPr>
                        <a:t>MUÑECA O MANO</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s-EC"/>
                    </a:p>
                  </a:txBody>
                  <a:tcPr/>
                </a:tc>
              </a:tr>
              <a:tr h="245482">
                <a:tc>
                  <a:txBody>
                    <a:bodyPr/>
                    <a:lstStyle/>
                    <a:p>
                      <a:pPr algn="l" fontAlgn="ctr"/>
                      <a:r>
                        <a:rPr lang="es-EC" sz="800" b="0" i="0" u="none" strike="noStrike">
                          <a:solidFill>
                            <a:srgbClr val="000000"/>
                          </a:solidFill>
                          <a:effectLst/>
                          <a:latin typeface="Arial" panose="020B0604020202020204" pitchFamily="34" charset="0"/>
                        </a:rPr>
                        <a:t>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EC" sz="1100" b="0"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dirty="0">
                          <a:solidFill>
                            <a:srgbClr val="000000"/>
                          </a:solidFill>
                          <a:effectLst/>
                          <a:latin typeface="Arial" panose="020B0604020202020204" pitchFamily="34" charset="0"/>
                        </a:rPr>
                        <a:t>Frecuencia</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Porcentaje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Frecuencia</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Porcentaje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Frecuencia</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Porcentaje</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514343">
                <a:tc rowSpan="2">
                  <a:txBody>
                    <a:bodyPr/>
                    <a:lstStyle/>
                    <a:p>
                      <a:pPr algn="r" fontAlgn="ctr"/>
                      <a:r>
                        <a:rPr lang="es-MX" sz="1200" b="0" i="0" u="none" strike="noStrike" dirty="0">
                          <a:solidFill>
                            <a:srgbClr val="000000"/>
                          </a:solidFill>
                          <a:effectLst/>
                          <a:latin typeface="Arial" panose="020B0604020202020204" pitchFamily="34" charset="0"/>
                        </a:rPr>
                        <a:t>¿Ha recibido tratamiento por estas molestias en los últimos 12 meses?</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s-EC" sz="1100" b="0" i="0" u="none" strike="noStrike">
                          <a:solidFill>
                            <a:srgbClr val="000000"/>
                          </a:solidFill>
                          <a:effectLst/>
                          <a:latin typeface="Arial" panose="020B0604020202020204" pitchFamily="34" charset="0"/>
                        </a:rPr>
                        <a:t>SI</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EC" sz="1100" b="0" i="0" u="none" strike="noStrike" dirty="0">
                          <a:solidFill>
                            <a:srgbClr val="000000"/>
                          </a:solidFill>
                          <a:effectLst/>
                          <a:latin typeface="Arial" panose="020B0604020202020204" pitchFamily="34" charset="0"/>
                        </a:rPr>
                        <a:t>0</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r>
              <a:tr h="397447">
                <a:tc vMerge="1">
                  <a:txBody>
                    <a:bodyPr/>
                    <a:lstStyle/>
                    <a:p>
                      <a:endParaRPr lang="es-EC"/>
                    </a:p>
                  </a:txBody>
                  <a:tcPr/>
                </a:tc>
                <a:tc>
                  <a:txBody>
                    <a:bodyPr/>
                    <a:lstStyle/>
                    <a:p>
                      <a:pPr algn="l" fontAlgn="ctr"/>
                      <a:r>
                        <a:rPr lang="es-EC" sz="1100" b="0" i="0" u="none" strike="noStrike">
                          <a:solidFill>
                            <a:srgbClr val="000000"/>
                          </a:solidFill>
                          <a:effectLst/>
                          <a:latin typeface="Arial" panose="020B0604020202020204" pitchFamily="34" charset="0"/>
                        </a:rPr>
                        <a:t>NO</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dirty="0">
                          <a:solidFill>
                            <a:srgbClr val="000000"/>
                          </a:solidFill>
                          <a:effectLst/>
                          <a:latin typeface="Arial" panose="020B0604020202020204" pitchFamily="34" charset="0"/>
                        </a:rPr>
                        <a:t>11</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31</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29</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83</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11</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31</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r>
              <a:tr h="432516">
                <a:tc rowSpan="2">
                  <a:txBody>
                    <a:bodyPr/>
                    <a:lstStyle/>
                    <a:p>
                      <a:pPr algn="r" fontAlgn="ctr"/>
                      <a:r>
                        <a:rPr lang="es-MX" sz="1200" b="0" i="0" u="none" strike="noStrike" dirty="0">
                          <a:solidFill>
                            <a:srgbClr val="000000"/>
                          </a:solidFill>
                          <a:effectLst/>
                          <a:latin typeface="Arial" panose="020B0604020202020204" pitchFamily="34" charset="0"/>
                        </a:rPr>
                        <a:t>¿Ha tenido molestias en los últimos 7 días?</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es-EC" sz="1100" b="0" i="0" u="none" strike="noStrike">
                          <a:solidFill>
                            <a:srgbClr val="000000"/>
                          </a:solidFill>
                          <a:effectLst/>
                          <a:latin typeface="Arial" panose="020B0604020202020204" pitchFamily="34" charset="0"/>
                        </a:rPr>
                        <a:t>SI</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EC" sz="1100" b="0" i="0" u="none" strike="noStrike" dirty="0">
                          <a:solidFill>
                            <a:srgbClr val="000000"/>
                          </a:solidFill>
                          <a:effectLst/>
                          <a:latin typeface="Arial" panose="020B0604020202020204" pitchFamily="34" charset="0"/>
                        </a:rPr>
                        <a:t>11</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31</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29</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83</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11</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31</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r>
              <a:tr h="303930">
                <a:tc vMerge="1">
                  <a:txBody>
                    <a:bodyPr/>
                    <a:lstStyle/>
                    <a:p>
                      <a:endParaRPr lang="es-EC"/>
                    </a:p>
                  </a:txBody>
                  <a:tcPr/>
                </a:tc>
                <a:tc>
                  <a:txBody>
                    <a:bodyPr/>
                    <a:lstStyle/>
                    <a:p>
                      <a:pPr algn="l" fontAlgn="ctr"/>
                      <a:r>
                        <a:rPr lang="es-EC" sz="1100" b="0" i="0" u="none" strike="noStrike">
                          <a:solidFill>
                            <a:srgbClr val="000000"/>
                          </a:solidFill>
                          <a:effectLst/>
                          <a:latin typeface="Arial" panose="020B0604020202020204" pitchFamily="34" charset="0"/>
                        </a:rPr>
                        <a:t>NO</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24</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69</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6</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17</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24</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69</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r>
              <a:tr h="350689">
                <a:tc rowSpan="5">
                  <a:txBody>
                    <a:bodyPr/>
                    <a:lstStyle/>
                    <a:p>
                      <a:pPr algn="ctr" fontAlgn="ctr"/>
                      <a:r>
                        <a:rPr lang="es-MX" sz="1200" b="0" i="0" u="none" strike="noStrike" dirty="0">
                          <a:solidFill>
                            <a:srgbClr val="000000"/>
                          </a:solidFill>
                          <a:effectLst/>
                          <a:latin typeface="Arial" panose="020B0604020202020204" pitchFamily="34" charset="0"/>
                        </a:rPr>
                        <a:t> Póngale nota a sus molestias entre o (sin molestias) y 5 (molestias muy fuertes)</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ctr"/>
                      <a:r>
                        <a:rPr lang="es-EC" sz="1100" b="0" i="0" u="none" strike="noStrike">
                          <a:solidFill>
                            <a:srgbClr val="000000"/>
                          </a:solidFill>
                          <a:effectLst/>
                          <a:latin typeface="Arial" panose="020B0604020202020204" pitchFamily="34" charset="0"/>
                        </a:rPr>
                        <a:t>1</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EC" sz="1100" b="0" i="0" u="none" strike="noStrike" dirty="0">
                          <a:solidFill>
                            <a:srgbClr val="000000"/>
                          </a:solidFill>
                          <a:effectLst/>
                          <a:latin typeface="Arial" panose="020B0604020202020204" pitchFamily="34" charset="0"/>
                        </a:rPr>
                        <a:t>3</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8</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r>
              <a:tr h="233792">
                <a:tc vMerge="1">
                  <a:txBody>
                    <a:bodyPr/>
                    <a:lstStyle/>
                    <a:p>
                      <a:endParaRPr lang="es-EC"/>
                    </a:p>
                  </a:txBody>
                  <a:tcPr/>
                </a:tc>
                <a:tc>
                  <a:txBody>
                    <a:bodyPr/>
                    <a:lstStyle/>
                    <a:p>
                      <a:pPr algn="r" fontAlgn="ctr"/>
                      <a:r>
                        <a:rPr lang="es-EC" sz="1100" b="0" i="0" u="none" strike="noStrike">
                          <a:solidFill>
                            <a:srgbClr val="000000"/>
                          </a:solidFill>
                          <a:effectLst/>
                          <a:latin typeface="Arial" panose="020B0604020202020204" pitchFamily="34" charset="0"/>
                        </a:rPr>
                        <a:t>2</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2</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6</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1</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2</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r>
              <a:tr h="233792">
                <a:tc vMerge="1">
                  <a:txBody>
                    <a:bodyPr/>
                    <a:lstStyle/>
                    <a:p>
                      <a:endParaRPr lang="es-EC"/>
                    </a:p>
                  </a:txBody>
                  <a:tcPr/>
                </a:tc>
                <a:tc>
                  <a:txBody>
                    <a:bodyPr/>
                    <a:lstStyle/>
                    <a:p>
                      <a:pPr algn="r" fontAlgn="ctr"/>
                      <a:r>
                        <a:rPr lang="es-EC" sz="1100" b="0" i="0" u="none" strike="noStrike">
                          <a:solidFill>
                            <a:srgbClr val="000000"/>
                          </a:solidFill>
                          <a:effectLst/>
                          <a:latin typeface="Arial" panose="020B0604020202020204" pitchFamily="34" charset="0"/>
                        </a:rPr>
                        <a:t>3</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dirty="0">
                          <a:solidFill>
                            <a:srgbClr val="000000"/>
                          </a:solidFill>
                          <a:effectLst/>
                          <a:latin typeface="Arial" panose="020B0604020202020204" pitchFamily="34" charset="0"/>
                        </a:rPr>
                        <a:t>8</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dirty="0">
                          <a:solidFill>
                            <a:srgbClr val="000000"/>
                          </a:solidFill>
                          <a:effectLst/>
                          <a:latin typeface="Arial" panose="020B0604020202020204" pitchFamily="34" charset="0"/>
                        </a:rPr>
                        <a:t>23</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8</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23</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2</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6</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r>
              <a:tr h="233792">
                <a:tc vMerge="1">
                  <a:txBody>
                    <a:bodyPr/>
                    <a:lstStyle/>
                    <a:p>
                      <a:endParaRPr lang="es-EC"/>
                    </a:p>
                  </a:txBody>
                  <a:tcPr/>
                </a:tc>
                <a:tc>
                  <a:txBody>
                    <a:bodyPr/>
                    <a:lstStyle/>
                    <a:p>
                      <a:pPr algn="r" fontAlgn="ctr"/>
                      <a:r>
                        <a:rPr lang="es-EC" sz="1100" b="0" i="0" u="none" strike="noStrike">
                          <a:solidFill>
                            <a:srgbClr val="000000"/>
                          </a:solidFill>
                          <a:effectLst/>
                          <a:latin typeface="Arial" panose="020B0604020202020204" pitchFamily="34" charset="0"/>
                        </a:rPr>
                        <a:t>4</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dirty="0">
                          <a:solidFill>
                            <a:srgbClr val="000000"/>
                          </a:solidFill>
                          <a:effectLst/>
                          <a:latin typeface="Arial" panose="020B0604020202020204" pitchFamily="34" charset="0"/>
                        </a:rPr>
                        <a:t>0</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19</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54</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8</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23</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r>
              <a:tr h="233792">
                <a:tc vMerge="1">
                  <a:txBody>
                    <a:bodyPr/>
                    <a:lstStyle/>
                    <a:p>
                      <a:endParaRPr lang="es-EC"/>
                    </a:p>
                  </a:txBody>
                  <a:tcPr/>
                </a:tc>
                <a:tc>
                  <a:txBody>
                    <a:bodyPr/>
                    <a:lstStyle/>
                    <a:p>
                      <a:pPr algn="r" fontAlgn="ctr"/>
                      <a:r>
                        <a:rPr lang="es-EC" sz="1100" b="0" i="0" u="none" strike="noStrike">
                          <a:solidFill>
                            <a:srgbClr val="000000"/>
                          </a:solidFill>
                          <a:effectLst/>
                          <a:latin typeface="Arial" panose="020B0604020202020204" pitchFamily="34" charset="0"/>
                        </a:rPr>
                        <a:t>5</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dirty="0">
                          <a:solidFill>
                            <a:srgbClr val="000000"/>
                          </a:solidFill>
                          <a:effectLst/>
                          <a:latin typeface="Arial" panose="020B0604020202020204" pitchFamily="34" charset="0"/>
                        </a:rPr>
                        <a:t>0</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r>
              <a:tr h="350689">
                <a:tc rowSpan="3">
                  <a:txBody>
                    <a:bodyPr/>
                    <a:lstStyle/>
                    <a:p>
                      <a:pPr algn="r" fontAlgn="ctr"/>
                      <a:r>
                        <a:rPr lang="es-MX" sz="1200" b="0" i="0" u="none" strike="noStrike" dirty="0">
                          <a:solidFill>
                            <a:srgbClr val="000000"/>
                          </a:solidFill>
                          <a:effectLst/>
                          <a:latin typeface="Arial" panose="020B0604020202020204" pitchFamily="34" charset="0"/>
                        </a:rPr>
                        <a:t>¿A qué atribuye estas molestias?</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EC" sz="1100" b="0" i="0" u="none" strike="noStrike">
                          <a:solidFill>
                            <a:srgbClr val="000000"/>
                          </a:solidFill>
                          <a:effectLst/>
                          <a:latin typeface="Arial" panose="020B0604020202020204" pitchFamily="34" charset="0"/>
                        </a:rPr>
                        <a:t>Esfuerzo fisico</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6</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EC" sz="1100" b="0" i="0" u="none" strike="noStrike" dirty="0">
                          <a:solidFill>
                            <a:srgbClr val="000000"/>
                          </a:solidFill>
                          <a:effectLst/>
                          <a:latin typeface="Arial" panose="020B0604020202020204" pitchFamily="34" charset="0"/>
                        </a:rPr>
                        <a:t>17</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14</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40</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6</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17</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r>
              <a:tr h="350689">
                <a:tc vMerge="1">
                  <a:txBody>
                    <a:bodyPr/>
                    <a:lstStyle/>
                    <a:p>
                      <a:endParaRPr lang="es-EC"/>
                    </a:p>
                  </a:txBody>
                  <a:tcPr/>
                </a:tc>
                <a:tc>
                  <a:txBody>
                    <a:bodyPr/>
                    <a:lstStyle/>
                    <a:p>
                      <a:pPr algn="l" fontAlgn="ctr"/>
                      <a:r>
                        <a:rPr lang="es-EC" sz="1100" b="0" i="0" u="none" strike="noStrike">
                          <a:solidFill>
                            <a:srgbClr val="000000"/>
                          </a:solidFill>
                          <a:effectLst/>
                          <a:latin typeface="Arial" panose="020B0604020202020204" pitchFamily="34" charset="0"/>
                        </a:rPr>
                        <a:t>Manejo de pacientes</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5</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dirty="0">
                          <a:solidFill>
                            <a:srgbClr val="000000"/>
                          </a:solidFill>
                          <a:effectLst/>
                          <a:latin typeface="Arial" panose="020B0604020202020204" pitchFamily="34" charset="0"/>
                        </a:rPr>
                        <a:t>14</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dirty="0">
                          <a:solidFill>
                            <a:srgbClr val="000000"/>
                          </a:solidFill>
                          <a:effectLst/>
                          <a:latin typeface="Arial" panose="020B0604020202020204" pitchFamily="34" charset="0"/>
                        </a:rPr>
                        <a:t>15</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43</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5</a:t>
                      </a:r>
                    </a:p>
                  </a:txBody>
                  <a:tcPr marL="9525" marR="9525" marT="9525" marB="0" anchor="ctr">
                    <a:lnL>
                      <a:noFill/>
                    </a:lnL>
                    <a:lnR>
                      <a:noFill/>
                    </a:lnR>
                    <a:lnT>
                      <a:noFill/>
                    </a:lnT>
                    <a:lnB>
                      <a:noFill/>
                    </a:lnB>
                    <a:solidFill>
                      <a:srgbClr val="FFFFFF"/>
                    </a:solidFill>
                  </a:tcPr>
                </a:tc>
                <a:tc>
                  <a:txBody>
                    <a:bodyPr/>
                    <a:lstStyle/>
                    <a:p>
                      <a:pPr algn="ctr" fontAlgn="ctr"/>
                      <a:r>
                        <a:rPr lang="es-EC" sz="1100" b="0" i="0" u="none" strike="noStrike" dirty="0">
                          <a:solidFill>
                            <a:srgbClr val="000000"/>
                          </a:solidFill>
                          <a:effectLst/>
                          <a:latin typeface="Arial" panose="020B0604020202020204" pitchFamily="34" charset="0"/>
                        </a:rPr>
                        <a:t>14</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r>
              <a:tr h="327309">
                <a:tc vMerge="1">
                  <a:txBody>
                    <a:bodyPr/>
                    <a:lstStyle/>
                    <a:p>
                      <a:endParaRPr lang="es-EC"/>
                    </a:p>
                  </a:txBody>
                  <a:tcPr/>
                </a:tc>
                <a:tc>
                  <a:txBody>
                    <a:bodyPr/>
                    <a:lstStyle/>
                    <a:p>
                      <a:pPr algn="l" fontAlgn="ctr"/>
                      <a:r>
                        <a:rPr lang="es-EC" sz="1100" b="0" i="0" u="none" strike="noStrike">
                          <a:solidFill>
                            <a:srgbClr val="000000"/>
                          </a:solidFill>
                          <a:effectLst/>
                          <a:latin typeface="Arial" panose="020B0604020202020204" pitchFamily="34" charset="0"/>
                        </a:rPr>
                        <a:t>Mala Postura</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a:solidFill>
                            <a:srgbClr val="000000"/>
                          </a:solidFill>
                          <a:effectLst/>
                          <a:latin typeface="Arial" panose="020B0604020202020204" pitchFamily="34" charset="0"/>
                        </a:rPr>
                        <a:t>0</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dirty="0">
                          <a:solidFill>
                            <a:srgbClr val="000000"/>
                          </a:solidFill>
                          <a:effectLst/>
                          <a:latin typeface="Arial" panose="020B0604020202020204" pitchFamily="34" charset="0"/>
                        </a:rPr>
                        <a:t>0</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dirty="0">
                          <a:solidFill>
                            <a:srgbClr val="000000"/>
                          </a:solidFill>
                          <a:effectLst/>
                          <a:latin typeface="Arial" panose="020B0604020202020204" pitchFamily="34" charset="0"/>
                        </a:rPr>
                        <a:t>0</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dirty="0">
                          <a:solidFill>
                            <a:srgbClr val="000000"/>
                          </a:solidFill>
                          <a:effectLst/>
                          <a:latin typeface="Arial" panose="020B0604020202020204" pitchFamily="34" charset="0"/>
                        </a:rPr>
                        <a:t>0</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EC" sz="1100" b="0" i="0" u="none" strike="noStrike" dirty="0">
                          <a:solidFill>
                            <a:srgbClr val="000000"/>
                          </a:solidFill>
                          <a:effectLst/>
                          <a:latin typeface="Arial" panose="020B0604020202020204" pitchFamily="34" charset="0"/>
                        </a:rPr>
                        <a:t>0</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r>
            </a:tbl>
          </a:graphicData>
        </a:graphic>
      </p:graphicFrame>
      <p:pic>
        <p:nvPicPr>
          <p:cNvPr id="37" name="Imagen 36">
            <a:hlinkClick r:id="rId13" action="ppaction://hlinksldjump"/>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9899935" y="5674519"/>
            <a:ext cx="708730" cy="708730"/>
          </a:xfrm>
          <a:prstGeom prst="rect">
            <a:avLst/>
          </a:prstGeom>
        </p:spPr>
      </p:pic>
    </p:spTree>
    <p:extLst>
      <p:ext uri="{BB962C8B-B14F-4D97-AF65-F5344CB8AC3E}">
        <p14:creationId xmlns:p14="http://schemas.microsoft.com/office/powerpoint/2010/main" val="3338975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repeatCount="indefinite" fill="hold" nodeType="clickEffect">
                                  <p:stCondLst>
                                    <p:cond delay="0"/>
                                  </p:stCondLst>
                                  <p:childTnLst>
                                    <p:animRot by="21600000">
                                      <p:cBhvr>
                                        <p:cTn id="6" dur="2000" fill="hold"/>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290</TotalTime>
  <Words>902</Words>
  <Application>Microsoft Office PowerPoint</Application>
  <PresentationFormat>Panorámica</PresentationFormat>
  <Paragraphs>355</Paragraphs>
  <Slides>13</Slides>
  <Notes>0</Notes>
  <HiddenSlides>0</HiddenSlides>
  <MMClips>0</MMClips>
  <ScaleCrop>false</ScaleCrop>
  <HeadingPairs>
    <vt:vector size="8" baseType="variant">
      <vt:variant>
        <vt:lpstr>Fuentes usadas</vt:lpstr>
      </vt:variant>
      <vt:variant>
        <vt:i4>3</vt:i4>
      </vt:variant>
      <vt:variant>
        <vt:lpstr>Tema</vt:lpstr>
      </vt:variant>
      <vt:variant>
        <vt:i4>1</vt:i4>
      </vt:variant>
      <vt:variant>
        <vt:lpstr>Servidores OLE incrustados</vt:lpstr>
      </vt:variant>
      <vt:variant>
        <vt:i4>1</vt:i4>
      </vt:variant>
      <vt:variant>
        <vt:lpstr>Títulos de diapositiva</vt:lpstr>
      </vt:variant>
      <vt:variant>
        <vt:i4>13</vt:i4>
      </vt:variant>
    </vt:vector>
  </HeadingPairs>
  <TitlesOfParts>
    <vt:vector size="18" baseType="lpstr">
      <vt:lpstr>Arial</vt:lpstr>
      <vt:lpstr>Calibri</vt:lpstr>
      <vt:lpstr>Calibri Light</vt:lpstr>
      <vt:lpstr>Tema de Office</vt:lpstr>
      <vt:lpstr>Hoja de cálculo de Microsoft Excel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Administrador</dc:creator>
  <cp:lastModifiedBy>Administrador</cp:lastModifiedBy>
  <cp:revision>37</cp:revision>
  <dcterms:created xsi:type="dcterms:W3CDTF">2021-02-22T02:46:05Z</dcterms:created>
  <dcterms:modified xsi:type="dcterms:W3CDTF">2021-02-22T07:36:12Z</dcterms:modified>
</cp:coreProperties>
</file>