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5" r:id="rId1"/>
  </p:sldMasterIdLst>
  <p:sldIdLst>
    <p:sldId id="256" r:id="rId2"/>
    <p:sldId id="259" r:id="rId3"/>
    <p:sldId id="260" r:id="rId4"/>
    <p:sldId id="271" r:id="rId5"/>
    <p:sldId id="261" r:id="rId6"/>
    <p:sldId id="263" r:id="rId7"/>
    <p:sldId id="268" r:id="rId8"/>
    <p:sldId id="272" r:id="rId9"/>
    <p:sldId id="273" r:id="rId10"/>
    <p:sldId id="276" r:id="rId11"/>
    <p:sldId id="277" r:id="rId12"/>
    <p:sldId id="266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6817640408553652"/>
          <c:y val="0.12041637391113315"/>
          <c:w val="0.71857977269053164"/>
          <c:h val="0.7236010278135224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Sexo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13-4C13-83C7-C498F710110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13-4C13-83C7-C498F710110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13-4C13-83C7-C498F710110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13-4C13-83C7-C498F71011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Mujeres</c:v>
                </c:pt>
                <c:pt idx="1">
                  <c:v>Hombres 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13-4C13-83C7-C498F710110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6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88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576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824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C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670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335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501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55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569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06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936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7664C7E-0315-4099-A515-55B092693C54}" type="datetimeFigureOut">
              <a:rPr lang="es-EC" smtClean="0"/>
              <a:t>19/3/2021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D9A8BF-CFE1-4ECC-BD8A-12A49F9F3CC4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49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02276"/>
            <a:ext cx="6516710" cy="1429555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UNIVERSIDAD INTERNACIONAL SEK</a:t>
            </a:r>
          </a:p>
          <a:p>
            <a:pPr algn="ctr"/>
            <a:r>
              <a:rPr lang="es-EC" sz="2400" b="1" dirty="0">
                <a:solidFill>
                  <a:schemeClr val="tx1"/>
                </a:solidFill>
              </a:rPr>
              <a:t>MAESTRÍA EN ERGONOMÍA LABORAL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1" y="644958"/>
            <a:ext cx="2375508" cy="124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7063409" y="6232854"/>
            <a:ext cx="685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Autor: Md. Marlene </a:t>
            </a:r>
            <a:r>
              <a:rPr lang="es-EC" dirty="0" err="1"/>
              <a:t>Natali</a:t>
            </a:r>
            <a:r>
              <a:rPr lang="es-EC" dirty="0"/>
              <a:t> Carrera Miranda</a:t>
            </a:r>
          </a:p>
          <a:p>
            <a:r>
              <a:rPr lang="es-EC" dirty="0"/>
              <a:t>Tutor:  </a:t>
            </a:r>
            <a:r>
              <a:rPr lang="es-EC" dirty="0" err="1"/>
              <a:t>MSc</a:t>
            </a:r>
            <a:r>
              <a:rPr lang="es-EC" dirty="0"/>
              <a:t>. </a:t>
            </a:r>
            <a:r>
              <a:rPr lang="es-EC" dirty="0" err="1"/>
              <a:t>Aimée</a:t>
            </a:r>
            <a:r>
              <a:rPr lang="es-EC" dirty="0"/>
              <a:t> </a:t>
            </a:r>
            <a:r>
              <a:rPr lang="es-EC" dirty="0" err="1"/>
              <a:t>Vilaret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17" y="33223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5C07C9-F527-4A51-81F9-23EBB64B27CC}"/>
              </a:ext>
            </a:extLst>
          </p:cNvPr>
          <p:cNvSpPr txBox="1"/>
          <p:nvPr/>
        </p:nvSpPr>
        <p:spPr>
          <a:xfrm>
            <a:off x="1669774" y="2698391"/>
            <a:ext cx="99010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700"/>
              </a:spcAft>
            </a:pPr>
            <a:r>
              <a:rPr lang="es-ES" sz="2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Prevalencia de Trastornos musculo esqueléticos por posturas forzadas en docentes que realizan teletrabajo.</a:t>
            </a:r>
            <a:endParaRPr lang="es-EC" sz="2800" b="1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E444D1-77B0-4A10-817A-B43227B8B4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44" y="4805410"/>
            <a:ext cx="2478157" cy="1440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1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C0CC-66AE-46D7-9AD6-8C42F920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590650"/>
            <a:ext cx="10058400" cy="880342"/>
          </a:xfrm>
        </p:spPr>
        <p:txBody>
          <a:bodyPr>
            <a:normAutofit fontScale="90000"/>
          </a:bodyPr>
          <a:lstStyle/>
          <a:p>
            <a:r>
              <a:rPr lang="es-EC" sz="2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Duración de las molestias presentadas en los últimos 12 meses.</a:t>
            </a:r>
            <a:br>
              <a:rPr lang="es-EC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s-EC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755C44-4E87-4015-A8AD-275124DCB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143688"/>
              </p:ext>
            </p:extLst>
          </p:nvPr>
        </p:nvGraphicFramePr>
        <p:xfrm>
          <a:off x="2067338" y="1325217"/>
          <a:ext cx="8295862" cy="504532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16411">
                  <a:extLst>
                    <a:ext uri="{9D8B030D-6E8A-4147-A177-3AD203B41FA5}">
                      <a16:colId xmlns:a16="http://schemas.microsoft.com/office/drawing/2014/main" val="724012636"/>
                    </a:ext>
                  </a:extLst>
                </a:gridCol>
                <a:gridCol w="1299971">
                  <a:extLst>
                    <a:ext uri="{9D8B030D-6E8A-4147-A177-3AD203B41FA5}">
                      <a16:colId xmlns:a16="http://schemas.microsoft.com/office/drawing/2014/main" val="1215177092"/>
                    </a:ext>
                  </a:extLst>
                </a:gridCol>
                <a:gridCol w="1402597">
                  <a:extLst>
                    <a:ext uri="{9D8B030D-6E8A-4147-A177-3AD203B41FA5}">
                      <a16:colId xmlns:a16="http://schemas.microsoft.com/office/drawing/2014/main" val="2569614448"/>
                    </a:ext>
                  </a:extLst>
                </a:gridCol>
                <a:gridCol w="1205893">
                  <a:extLst>
                    <a:ext uri="{9D8B030D-6E8A-4147-A177-3AD203B41FA5}">
                      <a16:colId xmlns:a16="http://schemas.microsoft.com/office/drawing/2014/main" val="2925506246"/>
                    </a:ext>
                  </a:extLst>
                </a:gridCol>
                <a:gridCol w="1471019">
                  <a:extLst>
                    <a:ext uri="{9D8B030D-6E8A-4147-A177-3AD203B41FA5}">
                      <a16:colId xmlns:a16="http://schemas.microsoft.com/office/drawing/2014/main" val="1078179602"/>
                    </a:ext>
                  </a:extLst>
                </a:gridCol>
                <a:gridCol w="1299971">
                  <a:extLst>
                    <a:ext uri="{9D8B030D-6E8A-4147-A177-3AD203B41FA5}">
                      <a16:colId xmlns:a16="http://schemas.microsoft.com/office/drawing/2014/main" val="1809805003"/>
                    </a:ext>
                  </a:extLst>
                </a:gridCol>
              </a:tblGrid>
              <a:tr h="551283"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u="none" strike="noStrike">
                          <a:effectLst/>
                        </a:rPr>
                        <a:t>Molestias en los últimos 12 meses (n15)</a:t>
                      </a:r>
                      <a:endParaRPr lang="es-EC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290"/>
                  </a:ext>
                </a:extLst>
              </a:tr>
              <a:tr h="713925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Cuello (n=12)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Hombro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(n=3)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Codo (n=5)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Muñeca (n=11)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u="none" strike="noStrike">
                          <a:effectLst/>
                        </a:rPr>
                        <a:t>Región dorsal lumbar (n=15) </a:t>
                      </a:r>
                      <a:endParaRPr lang="es-EC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3913717828"/>
                  </a:ext>
                </a:extLst>
              </a:tr>
              <a:tr h="36245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                   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 (%)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 (%)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N  (%)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     N  %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   N %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554387584"/>
                  </a:ext>
                </a:extLst>
              </a:tr>
              <a:tr h="187324"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Tiempo de molestias 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34072"/>
                  </a:ext>
                </a:extLst>
              </a:tr>
              <a:tr h="363666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 - 7 días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 (42%)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4(36,6%)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8(53%)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4034592588"/>
                  </a:ext>
                </a:extLst>
              </a:tr>
              <a:tr h="18732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8-30 días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3(25%)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1(33%)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2(40%)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3(16%)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 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297262496"/>
                  </a:ext>
                </a:extLst>
              </a:tr>
              <a:tr h="18732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30 días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 (33%)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2(67%)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3(60%)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4(27%)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1759133165"/>
                  </a:ext>
                </a:extLst>
              </a:tr>
              <a:tr h="18732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Siempre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437673314"/>
                  </a:ext>
                </a:extLst>
              </a:tr>
              <a:tr h="363666">
                <a:tc gridSpan="6"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 </a:t>
                      </a:r>
                      <a:endParaRPr lang="es-ES_tradnl" sz="4400" u="none" strike="noStrike" dirty="0">
                        <a:effectLst/>
                      </a:endParaRPr>
                    </a:p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Duración de cada episodio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363582"/>
                  </a:ext>
                </a:extLst>
              </a:tr>
              <a:tr h="36245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&lt;1 hora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 (17%)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(33,3%)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2 (40%)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2(18%)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2(13%)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2471047383"/>
                  </a:ext>
                </a:extLst>
              </a:tr>
              <a:tr h="36245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1-24 horas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6(50%)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2(67%)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0 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5(15%)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9(60%)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108574908"/>
                  </a:ext>
                </a:extLst>
              </a:tr>
              <a:tr h="36245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1 - 7 días 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(8,3%)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1(20%)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1(9%)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1(6,6%)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307387154"/>
                  </a:ext>
                </a:extLst>
              </a:tr>
              <a:tr h="36245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– 4 semanas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 (16,6%)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1(20%)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2 (18%)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2 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755304907"/>
                  </a:ext>
                </a:extLst>
              </a:tr>
              <a:tr h="362454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&gt;1 mes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(8,3%)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    1(20%)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1 (9%)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  1 (6,6%)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289541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21A-4714-475F-A340-3DEF438D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364435"/>
            <a:ext cx="11688416" cy="978294"/>
          </a:xfrm>
        </p:spPr>
        <p:txBody>
          <a:bodyPr>
            <a:normAutofit fontScale="90000"/>
          </a:bodyPr>
          <a:lstStyle/>
          <a:p>
            <a:r>
              <a:rPr lang="es-EC" sz="27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Relación entre molestias de los participantes y las variables estudiadas.</a:t>
            </a:r>
            <a:br>
              <a:rPr lang="es-EC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s-EC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D10C3F-4B62-4E80-A41C-76B8252BD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649163"/>
              </p:ext>
            </p:extLst>
          </p:nvPr>
        </p:nvGraphicFramePr>
        <p:xfrm>
          <a:off x="2372138" y="853582"/>
          <a:ext cx="7686261" cy="58245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05113">
                  <a:extLst>
                    <a:ext uri="{9D8B030D-6E8A-4147-A177-3AD203B41FA5}">
                      <a16:colId xmlns:a16="http://schemas.microsoft.com/office/drawing/2014/main" val="2541344288"/>
                    </a:ext>
                  </a:extLst>
                </a:gridCol>
                <a:gridCol w="1039688">
                  <a:extLst>
                    <a:ext uri="{9D8B030D-6E8A-4147-A177-3AD203B41FA5}">
                      <a16:colId xmlns:a16="http://schemas.microsoft.com/office/drawing/2014/main" val="3986740834"/>
                    </a:ext>
                  </a:extLst>
                </a:gridCol>
                <a:gridCol w="1009982">
                  <a:extLst>
                    <a:ext uri="{9D8B030D-6E8A-4147-A177-3AD203B41FA5}">
                      <a16:colId xmlns:a16="http://schemas.microsoft.com/office/drawing/2014/main" val="1846441470"/>
                    </a:ext>
                  </a:extLst>
                </a:gridCol>
                <a:gridCol w="980276">
                  <a:extLst>
                    <a:ext uri="{9D8B030D-6E8A-4147-A177-3AD203B41FA5}">
                      <a16:colId xmlns:a16="http://schemas.microsoft.com/office/drawing/2014/main" val="2712028838"/>
                    </a:ext>
                  </a:extLst>
                </a:gridCol>
                <a:gridCol w="1158508">
                  <a:extLst>
                    <a:ext uri="{9D8B030D-6E8A-4147-A177-3AD203B41FA5}">
                      <a16:colId xmlns:a16="http://schemas.microsoft.com/office/drawing/2014/main" val="4277969759"/>
                    </a:ext>
                  </a:extLst>
                </a:gridCol>
                <a:gridCol w="1314462">
                  <a:extLst>
                    <a:ext uri="{9D8B030D-6E8A-4147-A177-3AD203B41FA5}">
                      <a16:colId xmlns:a16="http://schemas.microsoft.com/office/drawing/2014/main" val="1030136572"/>
                    </a:ext>
                  </a:extLst>
                </a:gridCol>
                <a:gridCol w="178232">
                  <a:extLst>
                    <a:ext uri="{9D8B030D-6E8A-4147-A177-3AD203B41FA5}">
                      <a16:colId xmlns:a16="http://schemas.microsoft.com/office/drawing/2014/main" val="4030590523"/>
                    </a:ext>
                  </a:extLst>
                </a:gridCol>
              </a:tblGrid>
              <a:tr h="45596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 dirty="0">
                          <a:effectLst/>
                        </a:rPr>
                        <a:t>Molestias referidas por los profesionales </a:t>
                      </a:r>
                      <a:endParaRPr lang="es-EC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753664"/>
                  </a:ext>
                </a:extLst>
              </a:tr>
              <a:tr h="642152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Cuello </a:t>
                      </a:r>
                      <a:endParaRPr lang="es-ES_tradnl" sz="2800" u="none" strike="noStrike">
                        <a:effectLst/>
                      </a:endParaRPr>
                    </a:p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(n=12)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Hombro</a:t>
                      </a:r>
                      <a:endParaRPr lang="es-ES_tradnl" sz="2800" u="none" strike="noStrike">
                        <a:effectLst/>
                      </a:endParaRPr>
                    </a:p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(n=3)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Codo (n=5) 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Muñeca  (n=11)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Región dorsal lumbar (n=15)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175543928"/>
                  </a:ext>
                </a:extLst>
              </a:tr>
              <a:tr h="32601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 dirty="0">
                          <a:effectLst/>
                        </a:rPr>
                        <a:t>                         </a:t>
                      </a:r>
                      <a:endParaRPr lang="es-ES_tradnl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N  (%)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N  (%)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N  (%)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     N  %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   N %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817294209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Edad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291422033"/>
                  </a:ext>
                </a:extLst>
              </a:tr>
              <a:tr h="484084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20-34 años 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11 (91%)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</a:t>
                      </a:r>
                      <a:endParaRPr lang="es-ES_tradnl" sz="2800" u="none" strike="noStrike">
                        <a:effectLst/>
                      </a:endParaRPr>
                    </a:p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2(66,6%)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u="none" strike="noStrike">
                        <a:effectLst/>
                      </a:endParaRPr>
                    </a:p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4(80%)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u="none" strike="noStrike">
                        <a:effectLst/>
                      </a:endParaRPr>
                    </a:p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8(73%)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u="none" strike="noStrike">
                        <a:effectLst/>
                      </a:endParaRPr>
                    </a:p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11(73,3%)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38197943"/>
                  </a:ext>
                </a:extLst>
              </a:tr>
              <a:tr h="32601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35-64 años 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1(7%)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b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1(44,4%)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1(20%)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3 (7%)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4(6,9%)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762164550"/>
                  </a:ext>
                </a:extLst>
              </a:tr>
              <a:tr h="399054"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u="none" strike="noStrike">
                        <a:effectLst/>
                      </a:endParaRPr>
                    </a:p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Años de Experiencia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91411"/>
                  </a:ext>
                </a:extLst>
              </a:tr>
              <a:tr h="32601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1-5 años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9 (75%)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1(33%)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4 (80%)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10 (90%)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10 (66,6%)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3781338328"/>
                  </a:ext>
                </a:extLst>
              </a:tr>
              <a:tr h="32601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5-10 años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3 (25%)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1(33%)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1(20%)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1 (10%)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3 (20%)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776361241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&gt;10 años 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0 (0%)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1(33%)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0(%)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0 (0%)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2(13,3%)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3208100931"/>
                  </a:ext>
                </a:extLst>
              </a:tr>
              <a:tr h="204466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Horas laboradas a la semana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 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951231185"/>
                  </a:ext>
                </a:extLst>
              </a:tr>
              <a:tr h="20446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 dirty="0">
                          <a:effectLst/>
                        </a:rPr>
                        <a:t>&lt; 10 horas                                         0(0%)</a:t>
                      </a:r>
                      <a:endParaRPr lang="es-ES_tradnl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0 (0%)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0(0%)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0 (9%)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0 (9%)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1672391360"/>
                  </a:ext>
                </a:extLst>
              </a:tr>
              <a:tr h="20446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 dirty="0">
                          <a:effectLst/>
                        </a:rPr>
                        <a:t>10- 20 horas                                      1(8%)</a:t>
                      </a:r>
                      <a:endParaRPr lang="es-ES_tradnl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0(0%)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0 (0%)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1(10%)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1(6,6%)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762464818"/>
                  </a:ext>
                </a:extLst>
              </a:tr>
              <a:tr h="32601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 dirty="0">
                          <a:effectLst/>
                        </a:rPr>
                        <a:t>21-40 horas                                      6 (52%)</a:t>
                      </a:r>
                      <a:endParaRPr lang="es-ES_tradnl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4(80%)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2 (40%)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5(45%)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8(53,3%)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1911550160"/>
                  </a:ext>
                </a:extLst>
              </a:tr>
              <a:tr h="32601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 dirty="0">
                          <a:effectLst/>
                        </a:rPr>
                        <a:t>&gt;40 horas                                          5 (42%)</a:t>
                      </a:r>
                      <a:endParaRPr lang="es-ES_tradnl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 (20%)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3(60%)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5(45%)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6 (40%)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3381286126"/>
                  </a:ext>
                </a:extLst>
              </a:tr>
              <a:tr h="455969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Ejercicio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581455313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Si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6(50%)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2 (66%)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2 (40%)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7 (63%)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8(53%)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>
                          <a:effectLst/>
                        </a:rPr>
                        <a:t> 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855329323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No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6 (50%)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1 (33%)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3(60%)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4 (37%)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50" u="none" strike="noStrike">
                          <a:effectLst/>
                        </a:rPr>
                        <a:t>      7(47%)</a:t>
                      </a:r>
                      <a:endParaRPr lang="es-ES_tradnl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08" marR="36108" marT="7737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u="none" strike="noStrike" dirty="0">
                          <a:effectLst/>
                        </a:rPr>
                        <a:t> </a:t>
                      </a:r>
                      <a:endParaRPr lang="es-EC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7" marR="7737" marT="7737" marB="0" anchor="ctr"/>
                </a:tc>
                <a:extLst>
                  <a:ext uri="{0D108BD9-81ED-4DB2-BD59-A6C34878D82A}">
                    <a16:rowId xmlns:a16="http://schemas.microsoft.com/office/drawing/2014/main" val="2740708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3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5769" y="289259"/>
            <a:ext cx="9778843" cy="947113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9707" y="2133600"/>
            <a:ext cx="10238704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Los docentes durante la pandemia se han adoptada a la nueva normalidad con la implementación del teletrabajo, durante esta actividad se encuentran expuestos a factores de riesgo ergonómico y a extensas horas de trabajo, factores que contribuyen al desarrollo de problemas </a:t>
            </a:r>
            <a:r>
              <a:rPr lang="es-ES_tradnl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osteo</a:t>
            </a:r>
            <a:r>
              <a:rPr lang="es-ES_tradnl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musculares como se evidencia en el estudio el 100% de profesionales presento molestias a nivel de región lumbar y el 80% presenta molestias a nivel de cuello siendo los principales segmentos afectados.</a:t>
            </a:r>
          </a:p>
          <a:p>
            <a:pPr algn="just"/>
            <a:r>
              <a:rPr lang="es-ES_tradnl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En el análisis del puesto de trabajo con el método REBA se identificó un nivel de riesgo medio en las posturas adoptadas durante la jornada laboral con nivel de acción 2 siendo necesario la implementación de acciones para prevenir el desarrollo de trastornos musculo-esqueléticos en los profesionales. </a:t>
            </a:r>
            <a:endParaRPr lang="es-EC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59552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5769" y="289259"/>
            <a:ext cx="9778843" cy="947113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9707" y="2133600"/>
            <a:ext cx="10238704" cy="3777622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Ante la alta prevalencia de trastornos musculo- esqueléticos en los docentes se debe realizar estudios longitudinales para establecer la posible relación entre los problemas </a:t>
            </a:r>
            <a:r>
              <a:rPr lang="es-ES_tradnl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osteo</a:t>
            </a:r>
            <a:r>
              <a:rPr lang="es-ES_tradnl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musculares y los factores de riesgo ergonómico encontrados, así como la implementación de sistemas de vigilancia </a:t>
            </a:r>
            <a:r>
              <a:rPr lang="es-ES_tradnl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osteo</a:t>
            </a:r>
            <a:r>
              <a:rPr lang="es-ES_tradnl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muscular y la aplicación de programas de prevención en la población objeto de estudio</a:t>
            </a:r>
            <a:r>
              <a:rPr lang="es-ES_tradn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algn="just"/>
            <a:r>
              <a:rPr lang="es-ES_tradnl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Se debe promover y motivar la implementación de pausas activas, las capacitaciones constantes sobre aspectos ergonómicos e higiene postural que beneficiaría a los docentes minimizando el desarrollo de problemas </a:t>
            </a:r>
            <a:r>
              <a:rPr lang="es-ES_tradnl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osteo</a:t>
            </a:r>
            <a:r>
              <a:rPr lang="es-ES_tradnl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musculares</a:t>
            </a:r>
            <a:r>
              <a:rPr lang="es-ES_tradnl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s-EC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86763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93D4-F6C0-4395-9953-29C9D755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596347"/>
            <a:ext cx="6983896" cy="2007706"/>
          </a:xfrm>
        </p:spPr>
        <p:txBody>
          <a:bodyPr>
            <a:normAutofit/>
          </a:bodyPr>
          <a:lstStyle/>
          <a:p>
            <a:r>
              <a:rPr lang="es-EC" sz="8800" dirty="0"/>
              <a:t>GRACIAS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4A418-B7B9-4CC2-B3AA-CC07F34D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67" y="3104323"/>
            <a:ext cx="4839438" cy="29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3310" y="964373"/>
            <a:ext cx="8911687" cy="779687"/>
          </a:xfrm>
        </p:spPr>
        <p:txBody>
          <a:bodyPr>
            <a:normAutofit fontScale="90000"/>
          </a:bodyPr>
          <a:lstStyle/>
          <a:p>
            <a:r>
              <a:rPr lang="es-EC" dirty="0"/>
              <a:t>OBJETIVO.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3310" y="3271889"/>
            <a:ext cx="10174310" cy="1842052"/>
          </a:xfrm>
        </p:spPr>
        <p:txBody>
          <a:bodyPr>
            <a:normAutofit/>
          </a:bodyPr>
          <a:lstStyle/>
          <a:p>
            <a:pPr algn="just"/>
            <a:r>
              <a:rPr lang="es-EC" sz="2800" dirty="0"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Deter</a:t>
            </a:r>
            <a:r>
              <a:rPr lang="es-EC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minar la prevalencia de trastornos musculo-esqueléticos </a:t>
            </a:r>
            <a:r>
              <a:rPr lang="es-EC" sz="2800" dirty="0"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 por </a:t>
            </a:r>
            <a:r>
              <a:rPr lang="es-EC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 posturas forzadas </a:t>
            </a:r>
            <a:r>
              <a:rPr lang="es-EC" sz="2800" dirty="0"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 en docentes que realizan</a:t>
            </a:r>
            <a:r>
              <a:rPr lang="es-EC" sz="2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 teletrabajo.</a:t>
            </a:r>
            <a:endParaRPr lang="es-EC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buNone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51382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4558" y="353653"/>
            <a:ext cx="9650054" cy="831203"/>
          </a:xfrm>
        </p:spPr>
        <p:txBody>
          <a:bodyPr>
            <a:normAutofit fontScale="90000"/>
          </a:bodyPr>
          <a:lstStyle/>
          <a:p>
            <a:r>
              <a:rPr lang="es-EC" dirty="0"/>
              <a:t>JUSTIFICACIÓN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311" y="2133601"/>
            <a:ext cx="9813702" cy="3485321"/>
          </a:xfrm>
        </p:spPr>
        <p:txBody>
          <a:bodyPr>
            <a:normAutofit/>
          </a:bodyPr>
          <a:lstStyle/>
          <a:p>
            <a:pPr algn="just"/>
            <a:r>
              <a:rPr lang="es-EC" sz="2400" dirty="0"/>
              <a:t>Debido a la pandemia por el SARS-COV-2 se ha implementado el confinamiento y teletrabajo como medida preventiva.</a:t>
            </a:r>
          </a:p>
          <a:p>
            <a:pPr algn="just"/>
            <a:r>
              <a:rPr lang="es-EC" sz="2400" dirty="0"/>
              <a:t>Durante el teletrabajo los docentes han implementado puestos de trabajo en el domicilio con los inmobiliarios disponibles</a:t>
            </a:r>
          </a:p>
          <a:p>
            <a:pPr algn="just"/>
            <a:r>
              <a:rPr lang="es-EC" sz="2400" dirty="0"/>
              <a:t>La adaptación a estos nuevos puestos de trabajo y las largas jornadas  frente a un computador expone a los docentes a factores de riesgo que pueden contribuir al desarrollo de trastornos </a:t>
            </a:r>
            <a:r>
              <a:rPr lang="es-EC" sz="2400" dirty="0" err="1"/>
              <a:t>osteo</a:t>
            </a:r>
            <a:r>
              <a:rPr lang="es-EC" sz="2400" dirty="0"/>
              <a:t>- musculares con el tiempo. </a:t>
            </a:r>
          </a:p>
        </p:txBody>
      </p:sp>
    </p:spTree>
    <p:extLst>
      <p:ext uri="{BB962C8B-B14F-4D97-AF65-F5344CB8AC3E}">
        <p14:creationId xmlns:p14="http://schemas.microsoft.com/office/powerpoint/2010/main" val="142620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4558" y="353653"/>
            <a:ext cx="9650054" cy="831203"/>
          </a:xfrm>
        </p:spPr>
        <p:txBody>
          <a:bodyPr>
            <a:normAutofit fontScale="90000"/>
          </a:bodyPr>
          <a:lstStyle/>
          <a:p>
            <a:r>
              <a:rPr lang="es-EC" dirty="0"/>
              <a:t>JUSTIFICACIÓN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047" y="2392018"/>
            <a:ext cx="11065565" cy="4465982"/>
          </a:xfrm>
        </p:spPr>
        <p:txBody>
          <a:bodyPr>
            <a:normAutofit/>
          </a:bodyPr>
          <a:lstStyle/>
          <a:p>
            <a:pPr algn="just"/>
            <a:r>
              <a:rPr lang="es-EC" sz="2400" dirty="0"/>
              <a:t>Factores ergonómicos como: posturas forzadas, vibraciones, movimientos repetitivos favorecen el desarrollo de problemas </a:t>
            </a:r>
            <a:r>
              <a:rPr lang="es-EC" sz="2400" dirty="0" err="1"/>
              <a:t>osteo</a:t>
            </a:r>
            <a:r>
              <a:rPr lang="es-EC" sz="2400" dirty="0"/>
              <a:t>-musculares.</a:t>
            </a:r>
          </a:p>
          <a:p>
            <a:pPr algn="just"/>
            <a:r>
              <a:rPr lang="es-EC" sz="2400" dirty="0"/>
              <a:t>Los trastornos musculo esqueléticos afectan la calidad de vida de los trabajadores,  disminuyen la productividad de las empresas,  afectan la economía familiar,  provocan absentismo labor</a:t>
            </a:r>
          </a:p>
          <a:p>
            <a:pPr algn="just"/>
            <a:r>
              <a:rPr lang="es-EC" sz="2400" dirty="0"/>
              <a:t>Implementación de sistemas de vigilancia </a:t>
            </a:r>
          </a:p>
          <a:p>
            <a:pPr algn="just"/>
            <a:r>
              <a:rPr lang="es-EC" sz="2400" dirty="0"/>
              <a:t>Intervenciones tempranas evitando el desarrollo de estos problemas osteomusculares. </a:t>
            </a:r>
          </a:p>
        </p:txBody>
      </p:sp>
    </p:spTree>
    <p:extLst>
      <p:ext uri="{BB962C8B-B14F-4D97-AF65-F5344CB8AC3E}">
        <p14:creationId xmlns:p14="http://schemas.microsoft.com/office/powerpoint/2010/main" val="5893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061" y="78321"/>
            <a:ext cx="9134899" cy="959991"/>
          </a:xfrm>
        </p:spPr>
        <p:txBody>
          <a:bodyPr/>
          <a:lstStyle/>
          <a:p>
            <a:r>
              <a:rPr lang="es-EC" dirty="0"/>
              <a:t>MATERIAL y MÉTODO.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178261" y="974216"/>
            <a:ext cx="5293217" cy="7083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Estudio descriptivo de corte transversal 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3726907" y="1662029"/>
            <a:ext cx="3296745" cy="107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8" name="Conector recto de flecha 7"/>
          <p:cNvCxnSpPr>
            <a:stCxn id="4" idx="2"/>
          </p:cNvCxnSpPr>
          <p:nvPr/>
        </p:nvCxnSpPr>
        <p:spPr>
          <a:xfrm>
            <a:off x="6824870" y="1682555"/>
            <a:ext cx="3551676" cy="106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9" name="Rectángulo redondeado 8"/>
          <p:cNvSpPr/>
          <p:nvPr/>
        </p:nvSpPr>
        <p:spPr>
          <a:xfrm>
            <a:off x="2475497" y="2757139"/>
            <a:ext cx="2730321" cy="657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Puesto de trabajo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8677001" y="2834306"/>
            <a:ext cx="2781837" cy="777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Síntomas musculo-esqueléticos 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737486" y="3414451"/>
            <a:ext cx="0" cy="57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3" name="Rectángulo redondeado 12"/>
          <p:cNvSpPr/>
          <p:nvPr/>
        </p:nvSpPr>
        <p:spPr>
          <a:xfrm>
            <a:off x="2475497" y="4038168"/>
            <a:ext cx="2675587" cy="6131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REBA 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10115889" y="3611634"/>
            <a:ext cx="748" cy="426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6" name="Rectángulo redondeado 15"/>
          <p:cNvSpPr/>
          <p:nvPr/>
        </p:nvSpPr>
        <p:spPr>
          <a:xfrm>
            <a:off x="8677001" y="4105417"/>
            <a:ext cx="2685898" cy="7557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Cuestionario Nórdico Estandarizado 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760654" y="4695481"/>
            <a:ext cx="3064216" cy="85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6824870" y="4928415"/>
            <a:ext cx="3291020" cy="624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21" name="Rectángulo redondeado 20"/>
          <p:cNvSpPr/>
          <p:nvPr/>
        </p:nvSpPr>
        <p:spPr>
          <a:xfrm>
            <a:off x="4632346" y="5724798"/>
            <a:ext cx="4530506" cy="8347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Análisis descriptivo.</a:t>
            </a:r>
          </a:p>
          <a:p>
            <a:pPr algn="ctr"/>
            <a:r>
              <a:rPr lang="es-EC" dirty="0"/>
              <a:t>Frecuencia absolutas y relativas </a:t>
            </a:r>
          </a:p>
        </p:txBody>
      </p:sp>
    </p:spTree>
    <p:extLst>
      <p:ext uri="{BB962C8B-B14F-4D97-AF65-F5344CB8AC3E}">
        <p14:creationId xmlns:p14="http://schemas.microsoft.com/office/powerpoint/2010/main" val="119064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88739" y="536713"/>
            <a:ext cx="610962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32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Análisis del puesto de Trabajo</a:t>
            </a:r>
            <a:r>
              <a:rPr lang="es-ES_tradnl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es-EC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9F3F7D-0027-4B85-A836-7F4930D8D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87826"/>
              </p:ext>
            </p:extLst>
          </p:nvPr>
        </p:nvGraphicFramePr>
        <p:xfrm>
          <a:off x="529714" y="2213662"/>
          <a:ext cx="7249311" cy="410762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35045">
                  <a:extLst>
                    <a:ext uri="{9D8B030D-6E8A-4147-A177-3AD203B41FA5}">
                      <a16:colId xmlns:a16="http://schemas.microsoft.com/office/drawing/2014/main" val="2780126020"/>
                    </a:ext>
                  </a:extLst>
                </a:gridCol>
                <a:gridCol w="887112">
                  <a:extLst>
                    <a:ext uri="{9D8B030D-6E8A-4147-A177-3AD203B41FA5}">
                      <a16:colId xmlns:a16="http://schemas.microsoft.com/office/drawing/2014/main" val="4095215234"/>
                    </a:ext>
                  </a:extLst>
                </a:gridCol>
                <a:gridCol w="1359245">
                  <a:extLst>
                    <a:ext uri="{9D8B030D-6E8A-4147-A177-3AD203B41FA5}">
                      <a16:colId xmlns:a16="http://schemas.microsoft.com/office/drawing/2014/main" val="2257672298"/>
                    </a:ext>
                  </a:extLst>
                </a:gridCol>
                <a:gridCol w="1205921">
                  <a:extLst>
                    <a:ext uri="{9D8B030D-6E8A-4147-A177-3AD203B41FA5}">
                      <a16:colId xmlns:a16="http://schemas.microsoft.com/office/drawing/2014/main" val="3800441095"/>
                    </a:ext>
                  </a:extLst>
                </a:gridCol>
                <a:gridCol w="2161988">
                  <a:extLst>
                    <a:ext uri="{9D8B030D-6E8A-4147-A177-3AD203B41FA5}">
                      <a16:colId xmlns:a16="http://schemas.microsoft.com/office/drawing/2014/main" val="742643880"/>
                    </a:ext>
                  </a:extLst>
                </a:gridCol>
              </a:tblGrid>
              <a:tr h="630463"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Subtarea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Postura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u="none" strike="noStrike">
                          <a:effectLst/>
                        </a:rPr>
                        <a:t>Frecuencia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u="none" strike="noStrike" dirty="0">
                          <a:effectLst/>
                        </a:rPr>
                        <a:t>Puntuación </a:t>
                      </a:r>
                      <a:endParaRPr lang="es-ES_tradnl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Nivel de Riesgo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:a16="http://schemas.microsoft.com/office/drawing/2014/main" val="4097645413"/>
                  </a:ext>
                </a:extLst>
              </a:tr>
              <a:tr h="630463"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 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:a16="http://schemas.microsoft.com/office/drawing/2014/main" val="650730969"/>
                  </a:ext>
                </a:extLst>
              </a:tr>
              <a:tr h="630463"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Enseñanza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alta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6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Medio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:a16="http://schemas.microsoft.com/office/drawing/2014/main" val="2705606179"/>
                  </a:ext>
                </a:extLst>
              </a:tr>
              <a:tr h="955310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alta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Medio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:a16="http://schemas.microsoft.com/office/drawing/2014/main" val="1522547428"/>
                  </a:ext>
                </a:extLst>
              </a:tr>
              <a:tr h="630463"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Preparación de material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Baja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6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Medio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:a16="http://schemas.microsoft.com/office/drawing/2014/main" val="2826974590"/>
                  </a:ext>
                </a:extLst>
              </a:tr>
              <a:tr h="630463"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Evaluación de estudiantes 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Baja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 Medio 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extLst>
                  <a:ext uri="{0D108BD9-81ED-4DB2-BD59-A6C34878D82A}">
                    <a16:rowId xmlns:a16="http://schemas.microsoft.com/office/drawing/2014/main" val="409324282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219709B-E6DD-461C-8812-A7E9336E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806" y="2809462"/>
            <a:ext cx="2883658" cy="28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97467" y="334850"/>
            <a:ext cx="3833631" cy="875764"/>
          </a:xfrm>
        </p:spPr>
        <p:txBody>
          <a:bodyPr>
            <a:normAutofit/>
          </a:bodyPr>
          <a:lstStyle/>
          <a:p>
            <a:r>
              <a:rPr lang="es-EC" dirty="0"/>
              <a:t>RESULTADOS.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124010909"/>
              </p:ext>
            </p:extLst>
          </p:nvPr>
        </p:nvGraphicFramePr>
        <p:xfrm>
          <a:off x="926067" y="1419010"/>
          <a:ext cx="3142352" cy="200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926067" y="3935895"/>
            <a:ext cx="996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Edad: 20-34 años y 35 a 64 años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97C29F-BFA0-48F2-9521-57DD99E5A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850828"/>
              </p:ext>
            </p:extLst>
          </p:nvPr>
        </p:nvGraphicFramePr>
        <p:xfrm>
          <a:off x="5962995" y="1073426"/>
          <a:ext cx="5102571" cy="490740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730431">
                  <a:extLst>
                    <a:ext uri="{9D8B030D-6E8A-4147-A177-3AD203B41FA5}">
                      <a16:colId xmlns:a16="http://schemas.microsoft.com/office/drawing/2014/main" val="44250189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8568478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val="316225462"/>
                    </a:ext>
                  </a:extLst>
                </a:gridCol>
              </a:tblGrid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VARIABLE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N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56048720"/>
                  </a:ext>
                </a:extLst>
              </a:tr>
              <a:tr h="388663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effectLst/>
                        </a:rPr>
                        <a:t>SEXO </a:t>
                      </a:r>
                      <a:endParaRPr lang="es-ES_tradnl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531181768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Hombres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6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40%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336484831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Mujeres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9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 60%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693351285"/>
                  </a:ext>
                </a:extLst>
              </a:tr>
              <a:tr h="388663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effectLst/>
                        </a:rPr>
                        <a:t>EDAD </a:t>
                      </a:r>
                      <a:endParaRPr lang="es-ES_tradnl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708965329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20-34 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12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80%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213359070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35- 64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3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 20%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905599651"/>
                  </a:ext>
                </a:extLst>
              </a:tr>
              <a:tr h="343336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Años de experiencia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988795059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1-4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10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66%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054285701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5-10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4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26%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935667913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&gt;10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 8%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463007918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Carga horaria semanal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804509077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10-19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 7%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092909660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20- 40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12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93%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955753614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u="none" strike="noStrike">
                          <a:effectLst/>
                        </a:rPr>
                        <a:t>Horas del computador al día </a:t>
                      </a:r>
                      <a:endParaRPr lang="es-EC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72134098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4- 6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 7%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346841514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8- 10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12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   80%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909549350"/>
                  </a:ext>
                </a:extLst>
              </a:tr>
              <a:tr h="221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10 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2</a:t>
                      </a:r>
                      <a:endParaRPr lang="es-ES_tradnl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 dirty="0">
                          <a:effectLst/>
                        </a:rPr>
                        <a:t>    13%</a:t>
                      </a:r>
                      <a:endParaRPr lang="es-ES_tradnl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63224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39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BDBC1-1029-4EA4-A863-6537A60B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04" y="661368"/>
            <a:ext cx="102174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Percepción de molestias Musculo- esqueléticos por segmento corporal y tiempo de aparición.</a:t>
            </a:r>
            <a:endParaRPr kumimoji="0" lang="es-EC" altLang="es-EC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E7E9F1-3A67-45B9-885A-0832D9F71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520981"/>
              </p:ext>
            </p:extLst>
          </p:nvPr>
        </p:nvGraphicFramePr>
        <p:xfrm>
          <a:off x="1590261" y="1900247"/>
          <a:ext cx="8733181" cy="395721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60740">
                  <a:extLst>
                    <a:ext uri="{9D8B030D-6E8A-4147-A177-3AD203B41FA5}">
                      <a16:colId xmlns:a16="http://schemas.microsoft.com/office/drawing/2014/main" val="3804087404"/>
                    </a:ext>
                  </a:extLst>
                </a:gridCol>
                <a:gridCol w="1437105">
                  <a:extLst>
                    <a:ext uri="{9D8B030D-6E8A-4147-A177-3AD203B41FA5}">
                      <a16:colId xmlns:a16="http://schemas.microsoft.com/office/drawing/2014/main" val="147761156"/>
                    </a:ext>
                  </a:extLst>
                </a:gridCol>
                <a:gridCol w="967282">
                  <a:extLst>
                    <a:ext uri="{9D8B030D-6E8A-4147-A177-3AD203B41FA5}">
                      <a16:colId xmlns:a16="http://schemas.microsoft.com/office/drawing/2014/main" val="1334958829"/>
                    </a:ext>
                  </a:extLst>
                </a:gridCol>
                <a:gridCol w="1520016">
                  <a:extLst>
                    <a:ext uri="{9D8B030D-6E8A-4147-A177-3AD203B41FA5}">
                      <a16:colId xmlns:a16="http://schemas.microsoft.com/office/drawing/2014/main" val="2112103989"/>
                    </a:ext>
                  </a:extLst>
                </a:gridCol>
                <a:gridCol w="1160740">
                  <a:extLst>
                    <a:ext uri="{9D8B030D-6E8A-4147-A177-3AD203B41FA5}">
                      <a16:colId xmlns:a16="http://schemas.microsoft.com/office/drawing/2014/main" val="4065039896"/>
                    </a:ext>
                  </a:extLst>
                </a:gridCol>
                <a:gridCol w="967282">
                  <a:extLst>
                    <a:ext uri="{9D8B030D-6E8A-4147-A177-3AD203B41FA5}">
                      <a16:colId xmlns:a16="http://schemas.microsoft.com/office/drawing/2014/main" val="2983239887"/>
                    </a:ext>
                  </a:extLst>
                </a:gridCol>
                <a:gridCol w="1520016">
                  <a:extLst>
                    <a:ext uri="{9D8B030D-6E8A-4147-A177-3AD203B41FA5}">
                      <a16:colId xmlns:a16="http://schemas.microsoft.com/office/drawing/2014/main" val="4037723401"/>
                    </a:ext>
                  </a:extLst>
                </a:gridCol>
              </a:tblGrid>
              <a:tr h="880209"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u="none" strike="noStrike">
                          <a:effectLst/>
                        </a:rPr>
                        <a:t>Mujeres (n=9)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u="none" strike="noStrike">
                          <a:effectLst/>
                        </a:rPr>
                        <a:t> 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800" u="none" strike="noStrike">
                          <a:effectLst/>
                        </a:rPr>
                        <a:t>Hombres (n=6)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600265538"/>
                  </a:ext>
                </a:extLst>
              </a:tr>
              <a:tr h="613927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12 meses </a:t>
                      </a:r>
                      <a:endParaRPr lang="es-ES_tradnl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7 días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Tratamiento recibido</a:t>
                      </a:r>
                      <a:endParaRPr lang="es-ES_tradnl" sz="5400" u="none" strike="noStrike">
                        <a:effectLst/>
                      </a:endParaRPr>
                    </a:p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12 meses 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7 días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Tratamiento recibido 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748667002"/>
                  </a:ext>
                </a:extLst>
              </a:tr>
              <a:tr h="880209"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(%)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(%)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%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%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34121989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Lumbar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9 (100%)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7 (46%)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5(33%)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6(100%)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5(28%)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1(16,6%)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596557537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Cuello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9(100%)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7(46%)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5(33%)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3(50%)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5(28%)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1(16,6%)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593964138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Hombros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 (13%)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2(13%)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2(13%)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(16,6%)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 (17%)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589657459"/>
                  </a:ext>
                </a:extLst>
              </a:tr>
              <a:tr h="291547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Codo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3(20%)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3(20%)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2 (13%)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 (33,3%)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481907930"/>
                  </a:ext>
                </a:extLst>
              </a:tr>
              <a:tr h="416681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Muñeca y Mano 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6(40%)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6 (40%)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 (26,6%)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5(83,3%)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(6%)</a:t>
                      </a:r>
                      <a:endParaRPr lang="es-ES_tradnl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0 (0%)</a:t>
                      </a:r>
                      <a:endParaRPr lang="es-ES_tradnl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03585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45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402469-13BD-46C0-A778-01E18AB9129F}"/>
              </a:ext>
            </a:extLst>
          </p:cNvPr>
          <p:cNvSpPr txBox="1"/>
          <p:nvPr/>
        </p:nvSpPr>
        <p:spPr>
          <a:xfrm>
            <a:off x="622851" y="539066"/>
            <a:ext cx="10760766" cy="291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1130" algn="just">
              <a:lnSpc>
                <a:spcPts val="1150"/>
              </a:lnSpc>
            </a:pPr>
            <a:r>
              <a:rPr lang="es-EC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Duración de las molestias presentadas en los últimos 12 meses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16364D-889B-449D-B76E-6943929BF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614962"/>
              </p:ext>
            </p:extLst>
          </p:nvPr>
        </p:nvGraphicFramePr>
        <p:xfrm>
          <a:off x="1683025" y="1391478"/>
          <a:ext cx="8733183" cy="511704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701620">
                  <a:extLst>
                    <a:ext uri="{9D8B030D-6E8A-4147-A177-3AD203B41FA5}">
                      <a16:colId xmlns:a16="http://schemas.microsoft.com/office/drawing/2014/main" val="3358502947"/>
                    </a:ext>
                  </a:extLst>
                </a:gridCol>
                <a:gridCol w="1368499">
                  <a:extLst>
                    <a:ext uri="{9D8B030D-6E8A-4147-A177-3AD203B41FA5}">
                      <a16:colId xmlns:a16="http://schemas.microsoft.com/office/drawing/2014/main" val="2006916912"/>
                    </a:ext>
                  </a:extLst>
                </a:gridCol>
                <a:gridCol w="1476537">
                  <a:extLst>
                    <a:ext uri="{9D8B030D-6E8A-4147-A177-3AD203B41FA5}">
                      <a16:colId xmlns:a16="http://schemas.microsoft.com/office/drawing/2014/main" val="4058017698"/>
                    </a:ext>
                  </a:extLst>
                </a:gridCol>
                <a:gridCol w="1269464">
                  <a:extLst>
                    <a:ext uri="{9D8B030D-6E8A-4147-A177-3AD203B41FA5}">
                      <a16:colId xmlns:a16="http://schemas.microsoft.com/office/drawing/2014/main" val="1538738952"/>
                    </a:ext>
                  </a:extLst>
                </a:gridCol>
                <a:gridCol w="1548564">
                  <a:extLst>
                    <a:ext uri="{9D8B030D-6E8A-4147-A177-3AD203B41FA5}">
                      <a16:colId xmlns:a16="http://schemas.microsoft.com/office/drawing/2014/main" val="912249788"/>
                    </a:ext>
                  </a:extLst>
                </a:gridCol>
                <a:gridCol w="1368499">
                  <a:extLst>
                    <a:ext uri="{9D8B030D-6E8A-4147-A177-3AD203B41FA5}">
                      <a16:colId xmlns:a16="http://schemas.microsoft.com/office/drawing/2014/main" val="133163933"/>
                    </a:ext>
                  </a:extLst>
                </a:gridCol>
              </a:tblGrid>
              <a:tr h="333792"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u="none" strike="noStrike">
                          <a:effectLst/>
                        </a:rPr>
                        <a:t>Molestias en los últimos 12 meses (n15)</a:t>
                      </a:r>
                      <a:endParaRPr lang="es-EC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96760"/>
                  </a:ext>
                </a:extLst>
              </a:tr>
              <a:tr h="725652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Cuello (n=12)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Hombro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(n=3)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Codo (n=5) 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Muñeca (n=11)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u="none" strike="noStrike">
                          <a:effectLst/>
                        </a:rPr>
                        <a:t>Región dorsal lumbar (n=15) </a:t>
                      </a:r>
                      <a:endParaRPr lang="es-EC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2742891597"/>
                  </a:ext>
                </a:extLst>
              </a:tr>
              <a:tr h="36840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                         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 (%)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N  (%)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N  (%)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     N  %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   N %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1852318050"/>
                  </a:ext>
                </a:extLst>
              </a:tr>
              <a:tr h="190402"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Tiempo de molestias 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632237"/>
                  </a:ext>
                </a:extLst>
              </a:tr>
              <a:tr h="369640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 - 7 días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5 (42%)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4(36,6%)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 </a:t>
                      </a:r>
                      <a:endParaRPr lang="es-ES_tradnl" sz="4400" u="none" strike="noStrike">
                        <a:effectLst/>
                      </a:endParaRPr>
                    </a:p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8(53%)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3714778296"/>
                  </a:ext>
                </a:extLst>
              </a:tr>
              <a:tr h="190402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8-30 días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3(25%)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1(33%)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2(40%)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3(16%)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 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1347334023"/>
                  </a:ext>
                </a:extLst>
              </a:tr>
              <a:tr h="190402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30 días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 (33%)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2(67%)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3(60%)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4(27%)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3000435587"/>
                  </a:ext>
                </a:extLst>
              </a:tr>
              <a:tr h="190402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Siempre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2968744451"/>
                  </a:ext>
                </a:extLst>
              </a:tr>
              <a:tr h="369640">
                <a:tc gridSpan="6"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 </a:t>
                      </a:r>
                      <a:endParaRPr lang="es-ES_tradnl" sz="4400" u="none" strike="noStrike" dirty="0">
                        <a:effectLst/>
                      </a:endParaRPr>
                    </a:p>
                    <a:p>
                      <a:pPr algn="l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Duración de cada episodio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29489"/>
                  </a:ext>
                </a:extLst>
              </a:tr>
              <a:tr h="368409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&lt;1 hora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 (17%)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(33,3%)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2 (40%)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2(18%)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2(13%)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2127052022"/>
                  </a:ext>
                </a:extLst>
              </a:tr>
              <a:tr h="368409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1-24 horas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6(50%)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2(67%)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0 (0%)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5(15%)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9(60%)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3840930459"/>
                  </a:ext>
                </a:extLst>
              </a:tr>
              <a:tr h="368409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1 - 7 días 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(8,3%)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1(20%)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1(9%)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1(6,6%)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1269232929"/>
                  </a:ext>
                </a:extLst>
              </a:tr>
              <a:tr h="368409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– 4 semanas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2 (16,6%)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1(20%)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2 (18%)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2 (13%)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1353539640"/>
                  </a:ext>
                </a:extLst>
              </a:tr>
              <a:tr h="368409"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&gt;1 mes 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1 (8,3%)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0 (3%)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     1(20%)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>
                          <a:effectLst/>
                        </a:rPr>
                        <a:t>    1 (9%)</a:t>
                      </a:r>
                      <a:endParaRPr lang="es-ES_tradnl" sz="4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u="none" strike="noStrike" dirty="0">
                          <a:effectLst/>
                        </a:rPr>
                        <a:t>  1 (6,6%)</a:t>
                      </a:r>
                      <a:endParaRPr lang="es-ES_tradnl" sz="4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97" marR="44297" marT="9492" marB="0" anchor="ctr"/>
                </a:tc>
                <a:extLst>
                  <a:ext uri="{0D108BD9-81ED-4DB2-BD59-A6C34878D82A}">
                    <a16:rowId xmlns:a16="http://schemas.microsoft.com/office/drawing/2014/main" val="261988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467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703</TotalTime>
  <Words>1522</Words>
  <Application>Microsoft Office PowerPoint</Application>
  <PresentationFormat>Widescreen</PresentationFormat>
  <Paragraphs>428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</vt:lpstr>
      <vt:lpstr>Rockwell</vt:lpstr>
      <vt:lpstr>Rockwell Condensed</vt:lpstr>
      <vt:lpstr>Times New Roman</vt:lpstr>
      <vt:lpstr>Wingdings</vt:lpstr>
      <vt:lpstr>Wood Type</vt:lpstr>
      <vt:lpstr>PowerPoint Presentation</vt:lpstr>
      <vt:lpstr>OBJETIVO.</vt:lpstr>
      <vt:lpstr>JUSTIFICACIÓN </vt:lpstr>
      <vt:lpstr>JUSTIFICACIÓN </vt:lpstr>
      <vt:lpstr>MATERIAL y MÉTODO.</vt:lpstr>
      <vt:lpstr>PowerPoint Presentation</vt:lpstr>
      <vt:lpstr>RESULTADOS.</vt:lpstr>
      <vt:lpstr>PowerPoint Presentation</vt:lpstr>
      <vt:lpstr>PowerPoint Presentation</vt:lpstr>
      <vt:lpstr>Duración de las molestias presentadas en los últimos 12 meses. </vt:lpstr>
      <vt:lpstr>Relación entre molestias de los participantes y las variables estudiadas. </vt:lpstr>
      <vt:lpstr>CONCLUSIONES</vt:lpstr>
      <vt:lpstr>CONCLUSIONES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Nataly Carrera</dc:creator>
  <cp:lastModifiedBy>Naty</cp:lastModifiedBy>
  <cp:revision>19</cp:revision>
  <dcterms:created xsi:type="dcterms:W3CDTF">2019-09-15T19:23:49Z</dcterms:created>
  <dcterms:modified xsi:type="dcterms:W3CDTF">2021-03-19T19:51:27Z</dcterms:modified>
</cp:coreProperties>
</file>