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7" r:id="rId2"/>
    <p:sldId id="260" r:id="rId3"/>
    <p:sldId id="259" r:id="rId4"/>
    <p:sldId id="261" r:id="rId5"/>
    <p:sldId id="296" r:id="rId6"/>
    <p:sldId id="264" r:id="rId7"/>
    <p:sldId id="298" r:id="rId8"/>
    <p:sldId id="263" r:id="rId9"/>
    <p:sldId id="265" r:id="rId10"/>
    <p:sldId id="297" r:id="rId11"/>
    <p:sldId id="299" r:id="rId12"/>
    <p:sldId id="289" r:id="rId13"/>
    <p:sldId id="290" r:id="rId14"/>
    <p:sldId id="291" r:id="rId15"/>
    <p:sldId id="292" r:id="rId16"/>
    <p:sldId id="293" r:id="rId17"/>
    <p:sldId id="28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Nixie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C4E927-2BA9-4928-BED7-E66329FC6127}">
  <a:tblStyle styleId="{91C4E927-2BA9-4928-BED7-E66329FC61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55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-291325" y="4148475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 flipH="1">
            <a:off x="-123826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 flipH="1">
            <a:off x="638175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10800000" flipH="1">
            <a:off x="657225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729000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411200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45B2B-9679-4531-A556-DBE7228B1296}"/>
              </a:ext>
            </a:extLst>
          </p:cNvPr>
          <p:cNvSpPr txBox="1"/>
          <p:nvPr/>
        </p:nvSpPr>
        <p:spPr>
          <a:xfrm>
            <a:off x="113294" y="1401315"/>
            <a:ext cx="8548915" cy="319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UNIVERSIDAD INTERNACIONAL SEK </a:t>
            </a:r>
            <a:endParaRPr lang="es-EC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ctr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FACULTAD DE CIENCIAS DEL TRABAJO Y DEL COMPORTAMIENTO HUMANO	</a:t>
            </a:r>
            <a:endParaRPr lang="es-EC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ctr">
              <a:lnSpc>
                <a:spcPct val="200000"/>
              </a:lnSpc>
              <a:spcAft>
                <a:spcPts val="800"/>
              </a:spcAft>
            </a:pPr>
            <a:r>
              <a:rPr lang="es-EC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Trabajo de fin de carrera titulado:</a:t>
            </a:r>
            <a:endParaRPr lang="es-EC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“EVALUACIÓN DE CARGA MENTAL EN DOCENTES A TIEMPO COMPLETO DE UNA UNIVERSIDAD PRIVADA DE LA CIUDAD DE QUITO, EN EL PERÍODO ACADÉMICO 2020-3, EN EL MARCO DEL COVID-19” </a:t>
            </a:r>
            <a:r>
              <a:rPr lang="es-EC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ctr">
              <a:lnSpc>
                <a:spcPct val="200000"/>
              </a:lnSpc>
              <a:spcAft>
                <a:spcPts val="800"/>
              </a:spcAft>
            </a:pPr>
            <a:r>
              <a:rPr lang="es-EC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STEPHANIE RUSSO </a:t>
            </a:r>
            <a:endParaRPr lang="es-EC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68" descr="Lista de empleos en UNIVERSIDAD INTERNACIONAL SEK">
            <a:extLst>
              <a:ext uri="{FF2B5EF4-FFF2-40B4-BE49-F238E27FC236}">
                <a16:creationId xmlns:a16="http://schemas.microsoft.com/office/drawing/2014/main" id="{ACB2E2BB-FDE3-4B02-9746-B20990AC5CF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30830" r="1581" b="31510"/>
          <a:stretch/>
        </p:blipFill>
        <p:spPr bwMode="auto">
          <a:xfrm>
            <a:off x="3036633" y="319335"/>
            <a:ext cx="2912745" cy="1144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098112-F03B-46F6-A179-25C6F4987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7798" y="2638187"/>
            <a:ext cx="6671782" cy="819900"/>
          </a:xfrm>
        </p:spPr>
        <p:txBody>
          <a:bodyPr/>
          <a:lstStyle/>
          <a:p>
            <a:pPr marL="179705">
              <a:spcAft>
                <a:spcPts val="600"/>
              </a:spcAft>
            </a:pP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Interés por el trabajador /compensación: Al evidenciar que existe en las docentes un 43% y en los docentes un 50% se comprueba que, independientemente del sexo, existe preocupación generalizada por la estabilidad y el desarrollo profesional y laboral dentro de la universidad. </a:t>
            </a:r>
          </a:p>
          <a:p>
            <a:pPr marL="179705">
              <a:spcAft>
                <a:spcPts val="600"/>
              </a:spcAft>
            </a:pP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Desempeño del Rol: se evidenciaron porcentajes altos en los docentes que sienten que no existe una valoración por parte de los superiores. </a:t>
            </a:r>
          </a:p>
          <a:p>
            <a:pPr marL="179705">
              <a:spcAft>
                <a:spcPts val="600"/>
              </a:spcAft>
            </a:pPr>
            <a:r>
              <a:rPr lang="es-EC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Relaciones y apoyo social: </a:t>
            </a: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pesar de existir varios canales de comunicación, no se ha logrado establecer una comunicación adecuada indispensable especialmente en esta época de aislamiento social. 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705">
              <a:spcAft>
                <a:spcPts val="600"/>
              </a:spcAft>
            </a:pP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Carga de trabajo: se evidenciada en los docentes de género masculino (8%) y femenino (29%), y demuestra que el riesgo en el factor de autonomía, en general no es elevado.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705">
              <a:spcAft>
                <a:spcPts val="600"/>
              </a:spcAft>
            </a:pP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Relaciones </a:t>
            </a:r>
            <a:r>
              <a:rPr lang="es-EC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 apoyo social: Se observa la </a:t>
            </a: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presencia de este riesgo en las docentes mujeres con un porcentaje del 71% y en hombres del 67%. 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705">
              <a:spcAft>
                <a:spcPts val="600"/>
              </a:spcAft>
            </a:pP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705">
              <a:spcAft>
                <a:spcPts val="600"/>
              </a:spcAft>
            </a:pP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8897F-2248-4F4D-81CD-E9F197074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37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64129D-F7DC-41A5-BE17-22836A45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317" y="1684316"/>
            <a:ext cx="6152087" cy="1657519"/>
          </a:xfrm>
        </p:spPr>
        <p:txBody>
          <a:bodyPr/>
          <a:lstStyle/>
          <a:p>
            <a:pPr indent="0" algn="just">
              <a:spcAft>
                <a:spcPts val="800"/>
              </a:spcAft>
              <a:buNone/>
            </a:pPr>
            <a:endParaRPr lang="es-EC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spcAft>
                <a:spcPts val="800"/>
              </a:spcAft>
              <a:buNone/>
            </a:pPr>
            <a:endParaRPr lang="es-EC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spcAft>
                <a:spcPts val="800"/>
              </a:spcAft>
              <a:buNone/>
            </a:pPr>
            <a:endParaRPr lang="es-EC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ediante la aplicación de la metodología FPSICO 3.1, elaborada por el INSHT, se deduce que los factores que presentan niveles de riesgo desde moderados hasta muy elevados son los siguientes: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Carga de Trabajo: 11% riesgo moderado, 16% riesgo elevado y el 47% riesgo muy elevado.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Participación y supervisión: 5% riesgo moderado, 32% riesgo elevado y el 37% presenta un riesgo muy elevado.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47FEF-A911-43F5-84E4-A53ACA0FD7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Google Shape;415;p20">
            <a:extLst>
              <a:ext uri="{FF2B5EF4-FFF2-40B4-BE49-F238E27FC236}">
                <a16:creationId xmlns:a16="http://schemas.microsoft.com/office/drawing/2014/main" id="{9296339F-B219-4761-90D6-64EDF69497C0}"/>
              </a:ext>
            </a:extLst>
          </p:cNvPr>
          <p:cNvSpPr txBox="1">
            <a:spLocks/>
          </p:cNvSpPr>
          <p:nvPr/>
        </p:nvSpPr>
        <p:spPr>
          <a:xfrm>
            <a:off x="2359446" y="413439"/>
            <a:ext cx="5541236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s-EC" sz="3000" dirty="0"/>
              <a:t>PLAN DE INTERVENCIÓN </a:t>
            </a:r>
          </a:p>
        </p:txBody>
      </p:sp>
    </p:spTree>
    <p:extLst>
      <p:ext uri="{BB962C8B-B14F-4D97-AF65-F5344CB8AC3E}">
        <p14:creationId xmlns:p14="http://schemas.microsoft.com/office/powerpoint/2010/main" val="22852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C5F56C-2E8D-48C3-BC48-9AEB12D954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2A79B-D2E8-4574-96BF-85E239A7F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2" t="22011" r="18492" b="19859"/>
          <a:stretch/>
        </p:blipFill>
        <p:spPr>
          <a:xfrm>
            <a:off x="13557" y="36285"/>
            <a:ext cx="9128557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5F9521-6A22-4C23-B5D3-B4F07B455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3FCE6-A772-4987-84F3-54FA9E5E3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9" t="30617" r="17539" b="12804"/>
          <a:stretch/>
        </p:blipFill>
        <p:spPr>
          <a:xfrm>
            <a:off x="59160" y="46773"/>
            <a:ext cx="9026782" cy="50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D8617B-F841-468F-B644-A1A0155515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F39CD-3BA4-417D-81F5-463229A62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0" t="22857" r="17460" b="159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CADF9-7896-4385-8484-DEE5631F4A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13545-7E4A-453D-9A66-45DBE73F1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3" t="27936" r="16587" b="27055"/>
          <a:stretch/>
        </p:blipFill>
        <p:spPr>
          <a:xfrm>
            <a:off x="34125" y="399141"/>
            <a:ext cx="9109875" cy="41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F273A-0E9C-433B-8140-3D450D676B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892F2-92E5-4C43-AC27-BDDC0505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4" t="26103" r="16904" b="29312"/>
          <a:stretch/>
        </p:blipFill>
        <p:spPr>
          <a:xfrm>
            <a:off x="13557" y="503041"/>
            <a:ext cx="8997389" cy="38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5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2" name="Google Shape;572;p35"/>
          <p:cNvSpPr txBox="1">
            <a:spLocks noGrp="1"/>
          </p:cNvSpPr>
          <p:nvPr>
            <p:ph type="ctrTitle" idx="4294967295"/>
          </p:nvPr>
        </p:nvSpPr>
        <p:spPr>
          <a:xfrm>
            <a:off x="2483899" y="2394504"/>
            <a:ext cx="575005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GRACIAS!</a:t>
            </a:r>
            <a:endParaRPr sz="8000" dirty="0"/>
          </a:p>
        </p:txBody>
      </p:sp>
      <p:sp>
        <p:nvSpPr>
          <p:cNvPr id="574" name="Google Shape;574;p35"/>
          <p:cNvSpPr/>
          <p:nvPr/>
        </p:nvSpPr>
        <p:spPr>
          <a:xfrm>
            <a:off x="1591719" y="1212580"/>
            <a:ext cx="779561" cy="77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2081328" y="2732268"/>
            <a:ext cx="761526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arga mental:</a:t>
            </a:r>
          </a:p>
          <a:p>
            <a:pPr marL="0" indent="0">
              <a:buNone/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 efectos de las tareas que realizan.</a:t>
            </a:r>
          </a:p>
          <a:p>
            <a:pPr marL="0" indent="0">
              <a:buNone/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actores externos a las tareas.</a:t>
            </a:r>
          </a:p>
          <a:p>
            <a:pPr marL="285750" indent="-285750"/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COVID-19</a:t>
            </a:r>
          </a:p>
          <a:p>
            <a:pPr marL="285750" indent="-285750"/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Teletrabajo</a:t>
            </a:r>
          </a:p>
          <a:p>
            <a:pPr marL="285750" indent="-285750"/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Clases Virtuales</a:t>
            </a:r>
          </a:p>
          <a:p>
            <a:pPr marL="285750" indent="-285750"/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Falta de conocimiento</a:t>
            </a:r>
          </a:p>
          <a:p>
            <a:pPr marL="285750" indent="-285750"/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Aislamiento Social </a:t>
            </a:r>
          </a:p>
          <a:p>
            <a:pPr marL="285750" indent="-285750"/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Herramientas Tecnológicas </a:t>
            </a:r>
          </a:p>
          <a:p>
            <a:pPr marL="285750" indent="-285750"/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Riesgos Psicosociales </a:t>
            </a:r>
          </a:p>
          <a:p>
            <a:pPr marL="285750" indent="-285750"/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Doble presencia 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367" name="Google Shape;367;p1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2D3EBE9-FBD0-4D3D-90DD-F9EE31DE8B81}"/>
              </a:ext>
            </a:extLst>
          </p:cNvPr>
          <p:cNvSpPr txBox="1">
            <a:spLocks/>
          </p:cNvSpPr>
          <p:nvPr/>
        </p:nvSpPr>
        <p:spPr>
          <a:xfrm>
            <a:off x="1649060" y="634133"/>
            <a:ext cx="5524443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s-EC" dirty="0"/>
              <a:t>PLANTEAMIENTO DEL PROBLEMA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2131407" y="1407782"/>
            <a:ext cx="5743689" cy="2955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0" lvl="2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MX" sz="1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Objetivo general</a:t>
            </a:r>
            <a:br>
              <a: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Evaluar los riesgos psicosociales de los docentes a tiempo completo en una universidad privada de la ciudad de Quito, en el periodo académico 2020-3, en el marco del COVID-19. </a:t>
            </a:r>
            <a:b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C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Objetivos específicos</a:t>
            </a:r>
            <a:br>
              <a: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1.- </a:t>
            </a: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Establecer el perfil sociodemográfico y laboral de los docentes para conocer los diferentes rasgos de la población analizada.</a:t>
            </a:r>
            <a:br>
              <a:rPr lang="es-EC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C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2.- </a:t>
            </a: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Valorar los riesgos psicosociales, utilizando la metodología de evaluación F-PSICO Versión </a:t>
            </a:r>
            <a:r>
              <a:rPr lang="es-EC" sz="1200" kern="1400" spc="-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3.1</a:t>
            </a: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s-EC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C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3.-</a:t>
            </a: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Diseñar un plan de acción para atenuar la carga mental de los docentes. 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C9CA9-EB0B-4CF4-86AF-64C267A33693}"/>
              </a:ext>
            </a:extLst>
          </p:cNvPr>
          <p:cNvSpPr txBox="1">
            <a:spLocks/>
          </p:cNvSpPr>
          <p:nvPr/>
        </p:nvSpPr>
        <p:spPr>
          <a:xfrm>
            <a:off x="1596433" y="186800"/>
            <a:ext cx="5524443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s-EC" dirty="0"/>
              <a:t>OBJETIVOS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824589" y="1957010"/>
            <a:ext cx="64461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s-EC" sz="1800" dirty="0">
                <a:latin typeface="Times New Roman" panose="02020603050405020304" pitchFamily="18" charset="0"/>
              </a:rPr>
              <a:t>Estudios Realizados</a:t>
            </a:r>
          </a:p>
          <a:p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Consecuencias </a:t>
            </a: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endParaRPr lang="es-EC" sz="1800" dirty="0">
              <a:latin typeface="Times New Roman" panose="02020603050405020304" pitchFamily="18" charset="0"/>
            </a:endParaRPr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A4CB78-93FB-47C2-AE5E-C855C458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26" y="1153827"/>
            <a:ext cx="5524443" cy="645300"/>
          </a:xfrm>
        </p:spPr>
        <p:txBody>
          <a:bodyPr/>
          <a:lstStyle/>
          <a:p>
            <a:pPr algn="ctr"/>
            <a:r>
              <a:rPr lang="es-EC" dirty="0"/>
              <a:t>JUSTIFICACIÓN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2239210" y="2028378"/>
            <a:ext cx="6023283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 orgánica de educación superior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 de trabajo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Reglamento de carrera y escalafón del profesor e investigador del sistema de educación superior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Normativa transitoria para el desarrollo de actividades académicas en las instituciones de educación superior. (IES)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367" name="Google Shape;367;p1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59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"/>
          <p:cNvSpPr txBox="1">
            <a:spLocks noGrp="1"/>
          </p:cNvSpPr>
          <p:nvPr>
            <p:ph type="body" idx="3"/>
          </p:nvPr>
        </p:nvSpPr>
        <p:spPr>
          <a:xfrm>
            <a:off x="1651587" y="1325658"/>
            <a:ext cx="6531964" cy="3040187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139700" indent="0" algn="just">
              <a:spcAft>
                <a:spcPts val="800"/>
              </a:spcAft>
              <a:buNone/>
            </a:pPr>
            <a:r>
              <a:rPr lang="es-EC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Población  </a:t>
            </a:r>
            <a:endParaRPr lang="es-EC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EC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presente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investigación </a:t>
            </a:r>
            <a:r>
              <a:rPr lang="es-EC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 aplicó a los docentes que laboran en una Universidad privada de la ciudad de Quito.</a:t>
            </a:r>
            <a:endParaRPr lang="es-EC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700" indent="0" algn="just">
              <a:spcAft>
                <a:spcPts val="800"/>
              </a:spcAft>
              <a:buNone/>
            </a:pPr>
            <a:r>
              <a:rPr lang="es-EC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Muestra</a:t>
            </a:r>
            <a:endParaRPr lang="es-EC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EC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Dentro de esta población se escogió </a:t>
            </a:r>
            <a:r>
              <a:rPr lang="es-EC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 muestra representativa la misma consta de 19 docentes que laboran a tiempo completo en la Facultad de Ciencias del Trabajo y Comportamiento Humano </a:t>
            </a:r>
            <a:r>
              <a:rPr lang="es-EC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9700" indent="0" algn="just">
              <a:spcAft>
                <a:spcPts val="800"/>
              </a:spcAft>
              <a:buNone/>
            </a:pPr>
            <a:endParaRPr lang="es-EC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0" name="Google Shape;410;p1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ADA9AFF-4078-4868-90C5-73DF2B8A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569" y="364417"/>
            <a:ext cx="5524443" cy="645300"/>
          </a:xfrm>
        </p:spPr>
        <p:txBody>
          <a:bodyPr/>
          <a:lstStyle/>
          <a:p>
            <a:pPr algn="ctr"/>
            <a:r>
              <a:rPr lang="es-EC" dirty="0"/>
              <a:t>MÉTODO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700D3-65C6-40A3-B330-01880B8167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Google Shape;416;p20">
            <a:extLst>
              <a:ext uri="{FF2B5EF4-FFF2-40B4-BE49-F238E27FC236}">
                <a16:creationId xmlns:a16="http://schemas.microsoft.com/office/drawing/2014/main" id="{03708DC4-3589-4ACE-9411-D8AC8095DFC3}"/>
              </a:ext>
            </a:extLst>
          </p:cNvPr>
          <p:cNvSpPr txBox="1">
            <a:spLocks/>
          </p:cNvSpPr>
          <p:nvPr/>
        </p:nvSpPr>
        <p:spPr>
          <a:xfrm>
            <a:off x="1855108" y="184197"/>
            <a:ext cx="5986360" cy="85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39700" indent="0" algn="just">
              <a:spcAft>
                <a:spcPts val="800"/>
              </a:spcAft>
              <a:buNone/>
            </a:pPr>
            <a:r>
              <a:rPr lang="es-EC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Criterios de Inclusión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/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Académicos, de condición laboral a tiempo completo con carga horaria de 40 horas semanales.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/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 condición predeterminada en relación al número de participantes de cada sexo, edad y tiempo laborando en la institución.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/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Aceptación positiva para la realización del cuestionario.</a:t>
            </a:r>
            <a:r>
              <a: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39700" indent="0" algn="just">
              <a:spcAft>
                <a:spcPts val="800"/>
              </a:spcAft>
              <a:buNone/>
            </a:pP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9700" indent="0" algn="just">
              <a:spcAft>
                <a:spcPts val="800"/>
              </a:spcAft>
              <a:buNone/>
            </a:pPr>
            <a:r>
              <a: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Criterios de Exclusión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/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Docentes que durante el período de recopilación de datos para el estudio se encontraren con permiso, vacaciones o incapacitados.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/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Docentes que no acepten participar.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800"/>
              </a:spcAft>
            </a:pP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 administrativo y de servicios.</a:t>
            </a: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EC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Criterios de sustitución: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800"/>
              </a:spcAft>
            </a:pPr>
            <a:r>
              <a:rPr lang="es-EC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no completarse el número estimado de la población para la recolección de datos, se podrá sustituir hasta un 30% con docentes laborando a medio tiempo (20 horas semanales) o con docentes honorarios que cumplan hasta 12 horas de clases semanales.</a:t>
            </a:r>
            <a:endParaRPr lang="es-EC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9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>
            <a:spLocks noGrp="1"/>
          </p:cNvSpPr>
          <p:nvPr>
            <p:ph type="body" idx="1"/>
          </p:nvPr>
        </p:nvSpPr>
        <p:spPr>
          <a:xfrm>
            <a:off x="5890275" y="857500"/>
            <a:ext cx="2700789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EC" b="1" dirty="0"/>
              <a:t>Encuesta Sociodemográfica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objetivo conocer de las características de la población evaluada. 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2516472" y="2122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METODOLOGÍA </a:t>
            </a:r>
            <a:endParaRPr dirty="0"/>
          </a:p>
        </p:txBody>
      </p:sp>
      <p:sp>
        <p:nvSpPr>
          <p:cNvPr id="400" name="Google Shape;400;p18"/>
          <p:cNvSpPr txBox="1">
            <a:spLocks noGrp="1"/>
          </p:cNvSpPr>
          <p:nvPr>
            <p:ph type="body" idx="2"/>
          </p:nvPr>
        </p:nvSpPr>
        <p:spPr>
          <a:xfrm>
            <a:off x="449815" y="2210743"/>
            <a:ext cx="2803912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Encuesta: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inco preguntas de opción múltiple enfocadas en el teletrabajo. Estas preguntas han sido recopiladas de un artículo denominado Teleeducación y COVID-19 (2020)</a:t>
            </a:r>
            <a:endParaRPr dirty="0"/>
          </a:p>
        </p:txBody>
      </p:sp>
      <p:sp>
        <p:nvSpPr>
          <p:cNvPr id="401" name="Google Shape;401;p1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398;p18">
            <a:extLst>
              <a:ext uri="{FF2B5EF4-FFF2-40B4-BE49-F238E27FC236}">
                <a16:creationId xmlns:a16="http://schemas.microsoft.com/office/drawing/2014/main" id="{85DCAA4E-B0A8-4C4B-81F1-09FD1B32FAEA}"/>
              </a:ext>
            </a:extLst>
          </p:cNvPr>
          <p:cNvSpPr txBox="1">
            <a:spLocks/>
          </p:cNvSpPr>
          <p:nvPr/>
        </p:nvSpPr>
        <p:spPr>
          <a:xfrm>
            <a:off x="3491358" y="716278"/>
            <a:ext cx="2858641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Método FPSICO 3.1 </a:t>
            </a:r>
          </a:p>
          <a:p>
            <a:pPr marL="285750" indent="-285750"/>
            <a:r>
              <a:rPr lang="es-EC" dirty="0">
                <a:latin typeface="Times New Roman" panose="02020603050405020304" pitchFamily="18" charset="0"/>
              </a:rPr>
              <a:t>Tiempo de Trabajo </a:t>
            </a:r>
          </a:p>
          <a:p>
            <a:pPr marL="285750" indent="-285750"/>
            <a:r>
              <a:rPr lang="es-EC" dirty="0">
                <a:latin typeface="Times New Roman" panose="02020603050405020304" pitchFamily="18" charset="0"/>
              </a:rPr>
              <a:t>Autonomía </a:t>
            </a:r>
          </a:p>
          <a:p>
            <a:pPr marL="285750" indent="-285750"/>
            <a:r>
              <a:rPr lang="es-EC" dirty="0">
                <a:latin typeface="Times New Roman" panose="02020603050405020304" pitchFamily="18" charset="0"/>
              </a:rPr>
              <a:t>Carga de Trabajo </a:t>
            </a:r>
          </a:p>
          <a:p>
            <a:pPr marL="285750" indent="-285750"/>
            <a:r>
              <a:rPr lang="es-EC" dirty="0">
                <a:latin typeface="Times New Roman" panose="02020603050405020304" pitchFamily="18" charset="0"/>
              </a:rPr>
              <a:t>Demandas Psicológicas </a:t>
            </a:r>
          </a:p>
          <a:p>
            <a:pPr marL="285750" indent="-285750"/>
            <a:r>
              <a:rPr lang="es-EC" dirty="0">
                <a:latin typeface="Times New Roman" panose="02020603050405020304" pitchFamily="18" charset="0"/>
              </a:rPr>
              <a:t>Variedad/ Contenido de Trabajo </a:t>
            </a:r>
          </a:p>
          <a:p>
            <a:pPr marL="285750" indent="-285750"/>
            <a:r>
              <a:rPr lang="es-EC" dirty="0">
                <a:latin typeface="Times New Roman" panose="02020603050405020304" pitchFamily="18" charset="0"/>
              </a:rPr>
              <a:t>Supervisión y participación </a:t>
            </a:r>
          </a:p>
          <a:p>
            <a:pPr marL="285750" indent="-285750"/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Interés por el trabajador/ Compensación </a:t>
            </a:r>
          </a:p>
          <a:p>
            <a:pPr marL="285750" indent="-285750"/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Desempeño de Rol 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/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Relaciones y apoyo Social </a:t>
            </a:r>
            <a:endParaRPr lang="es-EC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 txBox="1">
            <a:spLocks noGrp="1"/>
          </p:cNvSpPr>
          <p:nvPr>
            <p:ph type="title" idx="4294967295"/>
          </p:nvPr>
        </p:nvSpPr>
        <p:spPr>
          <a:xfrm>
            <a:off x="2504168" y="413439"/>
            <a:ext cx="37530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RESULTADOS </a:t>
            </a:r>
            <a:endParaRPr sz="3000" dirty="0"/>
          </a:p>
        </p:txBody>
      </p:sp>
      <p:sp>
        <p:nvSpPr>
          <p:cNvPr id="416" name="Google Shape;416;p20"/>
          <p:cNvSpPr txBox="1">
            <a:spLocks noGrp="1"/>
          </p:cNvSpPr>
          <p:nvPr>
            <p:ph type="body" idx="4294967295"/>
          </p:nvPr>
        </p:nvSpPr>
        <p:spPr>
          <a:xfrm>
            <a:off x="664821" y="1183729"/>
            <a:ext cx="7295065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228600">
              <a:spcAft>
                <a:spcPts val="800"/>
              </a:spcAft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arga de trabajo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presenta una mayor incidencia en el sexo femenino.</a:t>
            </a:r>
          </a:p>
          <a:p>
            <a:pPr indent="228600">
              <a:spcAft>
                <a:spcPts val="800"/>
              </a:spcAft>
            </a:pP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 63,2% de los docentes considera que no han recibido las condiciones necesarias para proporcionar un proceso de enseñanza- aprendizaje adecuado.</a:t>
            </a:r>
          </a:p>
          <a:p>
            <a:pPr indent="228600">
              <a:spcAft>
                <a:spcPts val="800"/>
              </a:spcAft>
            </a:pP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Factor de demanda psicológica: se evidencia que el 85,7% de las mujeres presenta riesgo psicológico debido a la demanda emocional y psicológica que se encuentran enfrentando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>
              <a:spcAft>
                <a:spcPts val="800"/>
              </a:spcAft>
            </a:pP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Factor de riesgo variedad/ contenido de trabajo: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docentes demostraron que, a pesar de que existe un cambio rápido en la metodología de enseñanza que ha generado varias dificultades para adaptarse a la nueva modalidad.</a:t>
            </a:r>
            <a:endParaRPr lang="es-EC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Google Shape;418;p2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863</Words>
  <Application>Microsoft Office PowerPoint</Application>
  <PresentationFormat>Presentación en pantalla (16:9)</PresentationFormat>
  <Paragraphs>92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Nixie One</vt:lpstr>
      <vt:lpstr>Helvetica Neue</vt:lpstr>
      <vt:lpstr>Muli</vt:lpstr>
      <vt:lpstr>Arial</vt:lpstr>
      <vt:lpstr>Calibri</vt:lpstr>
      <vt:lpstr>Times New Roman</vt:lpstr>
      <vt:lpstr>Wingdings</vt:lpstr>
      <vt:lpstr>Imogen template</vt:lpstr>
      <vt:lpstr>Presentación de PowerPoint</vt:lpstr>
      <vt:lpstr>Presentación de PowerPoint</vt:lpstr>
      <vt:lpstr>Objetivo general Evaluar los riesgos psicosociales de los docentes a tiempo completo en una universidad privada de la ciudad de Quito, en el periodo académico 2020-3, en el marco del COVID-19.   Objetivos específicos 1.- Establecer el perfil sociodemográfico y laboral de los docentes para conocer los diferentes rasgos de la población analizada. 2.- Valorar los riesgos psicosociales, utilizando la metodología de evaluación F-PSICO Versión 3.1. 3.-Diseñar un plan de acción para atenuar la carga mental de los docentes. </vt:lpstr>
      <vt:lpstr>JUSTIFICACIÓN  </vt:lpstr>
      <vt:lpstr>Presentación de PowerPoint</vt:lpstr>
      <vt:lpstr>MÉTODO </vt:lpstr>
      <vt:lpstr>Presentación de PowerPoint</vt:lpstr>
      <vt:lpstr>METODOLOGÍA 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HOME</dc:creator>
  <cp:lastModifiedBy>UISEK</cp:lastModifiedBy>
  <cp:revision>17</cp:revision>
  <dcterms:modified xsi:type="dcterms:W3CDTF">2020-09-08T15:52:19Z</dcterms:modified>
</cp:coreProperties>
</file>