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9" r:id="rId1"/>
  </p:sldMasterIdLst>
  <p:sldIdLst>
    <p:sldId id="256" r:id="rId2"/>
    <p:sldId id="257" r:id="rId3"/>
    <p:sldId id="262" r:id="rId4"/>
    <p:sldId id="264" r:id="rId5"/>
    <p:sldId id="267" r:id="rId6"/>
    <p:sldId id="265" r:id="rId7"/>
    <p:sldId id="268" r:id="rId8"/>
    <p:sldId id="266" r:id="rId9"/>
    <p:sldId id="258" r:id="rId10"/>
    <p:sldId id="259" r:id="rId11"/>
    <p:sldId id="274" r:id="rId12"/>
    <p:sldId id="275" r:id="rId13"/>
    <p:sldId id="276" r:id="rId14"/>
    <p:sldId id="277" r:id="rId15"/>
    <p:sldId id="278" r:id="rId16"/>
    <p:sldId id="279" r:id="rId17"/>
    <p:sldId id="283" r:id="rId18"/>
    <p:sldId id="260" r:id="rId19"/>
    <p:sldId id="271" r:id="rId20"/>
    <p:sldId id="280" r:id="rId21"/>
    <p:sldId id="281" r:id="rId22"/>
    <p:sldId id="282" r:id="rId23"/>
    <p:sldId id="261"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396"/>
    <p:restoredTop sz="94580"/>
  </p:normalViewPr>
  <p:slideViewPr>
    <p:cSldViewPr snapToGrid="0" snapToObjects="1">
      <p:cViewPr varScale="1">
        <p:scale>
          <a:sx n="58" d="100"/>
          <a:sy n="58" d="100"/>
        </p:scale>
        <p:origin x="84"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A5D543B-A659-2640-9B0A-E26E4BFE0C4C}" type="datetimeFigureOut">
              <a:rPr lang="es-ES_tradnl" smtClean="0"/>
              <a:t>20/05/2020</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B7A51028-FEFB-E843-9D85-B7F8886E61F0}" type="slidenum">
              <a:rPr lang="es-ES_tradnl" smtClean="0"/>
              <a:t>‹Nº›</a:t>
            </a:fld>
            <a:endParaRPr lang="es-ES_tradnl"/>
          </a:p>
        </p:txBody>
      </p:sp>
    </p:spTree>
    <p:extLst>
      <p:ext uri="{BB962C8B-B14F-4D97-AF65-F5344CB8AC3E}">
        <p14:creationId xmlns:p14="http://schemas.microsoft.com/office/powerpoint/2010/main" val="2651143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5D543B-A659-2640-9B0A-E26E4BFE0C4C}" type="datetimeFigureOut">
              <a:rPr lang="es-ES_tradnl" smtClean="0"/>
              <a:t>20/05/2020</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B7A51028-FEFB-E843-9D85-B7F8886E61F0}" type="slidenum">
              <a:rPr lang="es-ES_tradnl" smtClean="0"/>
              <a:t>‹Nº›</a:t>
            </a:fld>
            <a:endParaRPr lang="es-ES_tradnl"/>
          </a:p>
        </p:txBody>
      </p:sp>
    </p:spTree>
    <p:extLst>
      <p:ext uri="{BB962C8B-B14F-4D97-AF65-F5344CB8AC3E}">
        <p14:creationId xmlns:p14="http://schemas.microsoft.com/office/powerpoint/2010/main" val="2902081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5D543B-A659-2640-9B0A-E26E4BFE0C4C}" type="datetimeFigureOut">
              <a:rPr lang="es-ES_tradnl" smtClean="0"/>
              <a:t>20/05/2020</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B7A51028-FEFB-E843-9D85-B7F8886E61F0}" type="slidenum">
              <a:rPr lang="es-ES_tradnl" smtClean="0"/>
              <a:t>‹Nº›</a:t>
            </a:fld>
            <a:endParaRPr lang="es-ES_tradnl"/>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2883719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5D543B-A659-2640-9B0A-E26E4BFE0C4C}" type="datetimeFigureOut">
              <a:rPr lang="es-ES_tradnl" smtClean="0"/>
              <a:t>20/05/2020</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B7A51028-FEFB-E843-9D85-B7F8886E61F0}" type="slidenum">
              <a:rPr lang="es-ES_tradnl" smtClean="0"/>
              <a:t>‹Nº›</a:t>
            </a:fld>
            <a:endParaRPr lang="es-ES_tradnl"/>
          </a:p>
        </p:txBody>
      </p:sp>
    </p:spTree>
    <p:extLst>
      <p:ext uri="{BB962C8B-B14F-4D97-AF65-F5344CB8AC3E}">
        <p14:creationId xmlns:p14="http://schemas.microsoft.com/office/powerpoint/2010/main" val="22122710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5D543B-A659-2640-9B0A-E26E4BFE0C4C}" type="datetimeFigureOut">
              <a:rPr lang="es-ES_tradnl" smtClean="0"/>
              <a:t>20/05/2020</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B7A51028-FEFB-E843-9D85-B7F8886E61F0}" type="slidenum">
              <a:rPr lang="es-ES_tradnl" smtClean="0"/>
              <a:t>‹Nº›</a:t>
            </a:fld>
            <a:endParaRPr lang="es-ES_tradn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61441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5D543B-A659-2640-9B0A-E26E4BFE0C4C}" type="datetimeFigureOut">
              <a:rPr lang="es-ES_tradnl" smtClean="0"/>
              <a:t>20/05/2020</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B7A51028-FEFB-E843-9D85-B7F8886E61F0}" type="slidenum">
              <a:rPr lang="es-ES_tradnl" smtClean="0"/>
              <a:t>‹Nº›</a:t>
            </a:fld>
            <a:endParaRPr lang="es-ES_tradnl"/>
          </a:p>
        </p:txBody>
      </p:sp>
    </p:spTree>
    <p:extLst>
      <p:ext uri="{BB962C8B-B14F-4D97-AF65-F5344CB8AC3E}">
        <p14:creationId xmlns:p14="http://schemas.microsoft.com/office/powerpoint/2010/main" val="31276754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5D543B-A659-2640-9B0A-E26E4BFE0C4C}" type="datetimeFigureOut">
              <a:rPr lang="es-ES_tradnl" smtClean="0"/>
              <a:t>20/05/2020</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B7A51028-FEFB-E843-9D85-B7F8886E61F0}" type="slidenum">
              <a:rPr lang="es-ES_tradnl" smtClean="0"/>
              <a:t>‹Nº›</a:t>
            </a:fld>
            <a:endParaRPr lang="es-ES_tradnl"/>
          </a:p>
        </p:txBody>
      </p:sp>
    </p:spTree>
    <p:extLst>
      <p:ext uri="{BB962C8B-B14F-4D97-AF65-F5344CB8AC3E}">
        <p14:creationId xmlns:p14="http://schemas.microsoft.com/office/powerpoint/2010/main" val="16100517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5D543B-A659-2640-9B0A-E26E4BFE0C4C}" type="datetimeFigureOut">
              <a:rPr lang="es-ES_tradnl" smtClean="0"/>
              <a:t>20/05/2020</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B7A51028-FEFB-E843-9D85-B7F8886E61F0}" type="slidenum">
              <a:rPr lang="es-ES_tradnl" smtClean="0"/>
              <a:t>‹Nº›</a:t>
            </a:fld>
            <a:endParaRPr lang="es-ES_tradnl"/>
          </a:p>
        </p:txBody>
      </p:sp>
    </p:spTree>
    <p:extLst>
      <p:ext uri="{BB962C8B-B14F-4D97-AF65-F5344CB8AC3E}">
        <p14:creationId xmlns:p14="http://schemas.microsoft.com/office/powerpoint/2010/main" val="2020792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5D543B-A659-2640-9B0A-E26E4BFE0C4C}" type="datetimeFigureOut">
              <a:rPr lang="es-ES_tradnl" smtClean="0"/>
              <a:t>20/05/2020</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B7A51028-FEFB-E843-9D85-B7F8886E61F0}" type="slidenum">
              <a:rPr lang="es-ES_tradnl" smtClean="0"/>
              <a:t>‹Nº›</a:t>
            </a:fld>
            <a:endParaRPr lang="es-ES_tradnl"/>
          </a:p>
        </p:txBody>
      </p:sp>
    </p:spTree>
    <p:extLst>
      <p:ext uri="{BB962C8B-B14F-4D97-AF65-F5344CB8AC3E}">
        <p14:creationId xmlns:p14="http://schemas.microsoft.com/office/powerpoint/2010/main" val="1269570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5D543B-A659-2640-9B0A-E26E4BFE0C4C}" type="datetimeFigureOut">
              <a:rPr lang="es-ES_tradnl" smtClean="0"/>
              <a:t>20/05/2020</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B7A51028-FEFB-E843-9D85-B7F8886E61F0}" type="slidenum">
              <a:rPr lang="es-ES_tradnl" smtClean="0"/>
              <a:t>‹Nº›</a:t>
            </a:fld>
            <a:endParaRPr lang="es-ES_tradnl"/>
          </a:p>
        </p:txBody>
      </p:sp>
    </p:spTree>
    <p:extLst>
      <p:ext uri="{BB962C8B-B14F-4D97-AF65-F5344CB8AC3E}">
        <p14:creationId xmlns:p14="http://schemas.microsoft.com/office/powerpoint/2010/main" val="1085378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A5D543B-A659-2640-9B0A-E26E4BFE0C4C}" type="datetimeFigureOut">
              <a:rPr lang="es-ES_tradnl" smtClean="0"/>
              <a:t>20/05/2020</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B7A51028-FEFB-E843-9D85-B7F8886E61F0}" type="slidenum">
              <a:rPr lang="es-ES_tradnl" smtClean="0"/>
              <a:t>‹Nº›</a:t>
            </a:fld>
            <a:endParaRPr lang="es-ES_tradnl"/>
          </a:p>
        </p:txBody>
      </p:sp>
    </p:spTree>
    <p:extLst>
      <p:ext uri="{BB962C8B-B14F-4D97-AF65-F5344CB8AC3E}">
        <p14:creationId xmlns:p14="http://schemas.microsoft.com/office/powerpoint/2010/main" val="2058548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A5D543B-A659-2640-9B0A-E26E4BFE0C4C}" type="datetimeFigureOut">
              <a:rPr lang="es-ES_tradnl" smtClean="0"/>
              <a:t>20/05/2020</a:t>
            </a:fld>
            <a:endParaRPr lang="es-ES_tradnl"/>
          </a:p>
        </p:txBody>
      </p:sp>
      <p:sp>
        <p:nvSpPr>
          <p:cNvPr id="8" name="Footer Placeholder 7"/>
          <p:cNvSpPr>
            <a:spLocks noGrp="1"/>
          </p:cNvSpPr>
          <p:nvPr>
            <p:ph type="ftr" sz="quarter" idx="11"/>
          </p:nvPr>
        </p:nvSpPr>
        <p:spPr/>
        <p:txBody>
          <a:bodyPr/>
          <a:lstStyle/>
          <a:p>
            <a:endParaRPr lang="es-ES_tradnl"/>
          </a:p>
        </p:txBody>
      </p:sp>
      <p:sp>
        <p:nvSpPr>
          <p:cNvPr id="9" name="Slide Number Placeholder 8"/>
          <p:cNvSpPr>
            <a:spLocks noGrp="1"/>
          </p:cNvSpPr>
          <p:nvPr>
            <p:ph type="sldNum" sz="quarter" idx="12"/>
          </p:nvPr>
        </p:nvSpPr>
        <p:spPr/>
        <p:txBody>
          <a:bodyPr/>
          <a:lstStyle/>
          <a:p>
            <a:fld id="{B7A51028-FEFB-E843-9D85-B7F8886E61F0}" type="slidenum">
              <a:rPr lang="es-ES_tradnl" smtClean="0"/>
              <a:t>‹Nº›</a:t>
            </a:fld>
            <a:endParaRPr lang="es-ES_tradnl"/>
          </a:p>
        </p:txBody>
      </p:sp>
    </p:spTree>
    <p:extLst>
      <p:ext uri="{BB962C8B-B14F-4D97-AF65-F5344CB8AC3E}">
        <p14:creationId xmlns:p14="http://schemas.microsoft.com/office/powerpoint/2010/main" val="799614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A5D543B-A659-2640-9B0A-E26E4BFE0C4C}" type="datetimeFigureOut">
              <a:rPr lang="es-ES_tradnl" smtClean="0"/>
              <a:t>20/05/2020</a:t>
            </a:fld>
            <a:endParaRPr lang="es-ES_tradnl"/>
          </a:p>
        </p:txBody>
      </p:sp>
      <p:sp>
        <p:nvSpPr>
          <p:cNvPr id="4" name="Footer Placeholder 3"/>
          <p:cNvSpPr>
            <a:spLocks noGrp="1"/>
          </p:cNvSpPr>
          <p:nvPr>
            <p:ph type="ftr" sz="quarter" idx="11"/>
          </p:nvPr>
        </p:nvSpPr>
        <p:spPr/>
        <p:txBody>
          <a:bodyPr/>
          <a:lstStyle/>
          <a:p>
            <a:endParaRPr lang="es-ES_tradnl"/>
          </a:p>
        </p:txBody>
      </p:sp>
      <p:sp>
        <p:nvSpPr>
          <p:cNvPr id="5" name="Slide Number Placeholder 4"/>
          <p:cNvSpPr>
            <a:spLocks noGrp="1"/>
          </p:cNvSpPr>
          <p:nvPr>
            <p:ph type="sldNum" sz="quarter" idx="12"/>
          </p:nvPr>
        </p:nvSpPr>
        <p:spPr/>
        <p:txBody>
          <a:bodyPr/>
          <a:lstStyle/>
          <a:p>
            <a:fld id="{B7A51028-FEFB-E843-9D85-B7F8886E61F0}" type="slidenum">
              <a:rPr lang="es-ES_tradnl" smtClean="0"/>
              <a:t>‹Nº›</a:t>
            </a:fld>
            <a:endParaRPr lang="es-ES_tradnl"/>
          </a:p>
        </p:txBody>
      </p:sp>
    </p:spTree>
    <p:extLst>
      <p:ext uri="{BB962C8B-B14F-4D97-AF65-F5344CB8AC3E}">
        <p14:creationId xmlns:p14="http://schemas.microsoft.com/office/powerpoint/2010/main" val="3624090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5D543B-A659-2640-9B0A-E26E4BFE0C4C}" type="datetimeFigureOut">
              <a:rPr lang="es-ES_tradnl" smtClean="0"/>
              <a:t>20/05/2020</a:t>
            </a:fld>
            <a:endParaRPr lang="es-ES_tradnl"/>
          </a:p>
        </p:txBody>
      </p:sp>
      <p:sp>
        <p:nvSpPr>
          <p:cNvPr id="3" name="Footer Placeholder 2"/>
          <p:cNvSpPr>
            <a:spLocks noGrp="1"/>
          </p:cNvSpPr>
          <p:nvPr>
            <p:ph type="ftr" sz="quarter" idx="11"/>
          </p:nvPr>
        </p:nvSpPr>
        <p:spPr/>
        <p:txBody>
          <a:bodyPr/>
          <a:lstStyle/>
          <a:p>
            <a:endParaRPr lang="es-ES_tradnl"/>
          </a:p>
        </p:txBody>
      </p:sp>
      <p:sp>
        <p:nvSpPr>
          <p:cNvPr id="4" name="Slide Number Placeholder 3"/>
          <p:cNvSpPr>
            <a:spLocks noGrp="1"/>
          </p:cNvSpPr>
          <p:nvPr>
            <p:ph type="sldNum" sz="quarter" idx="12"/>
          </p:nvPr>
        </p:nvSpPr>
        <p:spPr/>
        <p:txBody>
          <a:bodyPr/>
          <a:lstStyle/>
          <a:p>
            <a:fld id="{B7A51028-FEFB-E843-9D85-B7F8886E61F0}" type="slidenum">
              <a:rPr lang="es-ES_tradnl" smtClean="0"/>
              <a:t>‹Nº›</a:t>
            </a:fld>
            <a:endParaRPr lang="es-ES_tradnl"/>
          </a:p>
        </p:txBody>
      </p:sp>
    </p:spTree>
    <p:extLst>
      <p:ext uri="{BB962C8B-B14F-4D97-AF65-F5344CB8AC3E}">
        <p14:creationId xmlns:p14="http://schemas.microsoft.com/office/powerpoint/2010/main" val="2691251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5D543B-A659-2640-9B0A-E26E4BFE0C4C}" type="datetimeFigureOut">
              <a:rPr lang="es-ES_tradnl" smtClean="0"/>
              <a:t>20/05/2020</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B7A51028-FEFB-E843-9D85-B7F8886E61F0}" type="slidenum">
              <a:rPr lang="es-ES_tradnl" smtClean="0"/>
              <a:t>‹Nº›</a:t>
            </a:fld>
            <a:endParaRPr lang="es-ES_tradnl"/>
          </a:p>
        </p:txBody>
      </p:sp>
    </p:spTree>
    <p:extLst>
      <p:ext uri="{BB962C8B-B14F-4D97-AF65-F5344CB8AC3E}">
        <p14:creationId xmlns:p14="http://schemas.microsoft.com/office/powerpoint/2010/main" val="3742243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A5D543B-A659-2640-9B0A-E26E4BFE0C4C}" type="datetimeFigureOut">
              <a:rPr lang="es-ES_tradnl" smtClean="0"/>
              <a:t>20/05/2020</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B7A51028-FEFB-E843-9D85-B7F8886E61F0}" type="slidenum">
              <a:rPr lang="es-ES_tradnl" smtClean="0"/>
              <a:t>‹Nº›</a:t>
            </a:fld>
            <a:endParaRPr lang="es-ES_tradnl"/>
          </a:p>
        </p:txBody>
      </p:sp>
    </p:spTree>
    <p:extLst>
      <p:ext uri="{BB962C8B-B14F-4D97-AF65-F5344CB8AC3E}">
        <p14:creationId xmlns:p14="http://schemas.microsoft.com/office/powerpoint/2010/main" val="4034662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A5D543B-A659-2640-9B0A-E26E4BFE0C4C}" type="datetimeFigureOut">
              <a:rPr lang="es-ES_tradnl" smtClean="0"/>
              <a:t>20/05/2020</a:t>
            </a:fld>
            <a:endParaRPr lang="es-ES_tradnl"/>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ES_tradnl"/>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7A51028-FEFB-E843-9D85-B7F8886E61F0}" type="slidenum">
              <a:rPr lang="es-ES_tradnl" smtClean="0"/>
              <a:t>‹Nº›</a:t>
            </a:fld>
            <a:endParaRPr lang="es-ES_tradnl"/>
          </a:p>
        </p:txBody>
      </p:sp>
    </p:spTree>
    <p:extLst>
      <p:ext uri="{BB962C8B-B14F-4D97-AF65-F5344CB8AC3E}">
        <p14:creationId xmlns:p14="http://schemas.microsoft.com/office/powerpoint/2010/main" val="4174695521"/>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 id="2147483751" r:id="rId12"/>
    <p:sldLayoutId id="2147483752" r:id="rId13"/>
    <p:sldLayoutId id="2147483753" r:id="rId14"/>
    <p:sldLayoutId id="2147483754" r:id="rId15"/>
    <p:sldLayoutId id="214748375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21735-DACA-9F4E-82FE-50F5E004B826}"/>
              </a:ext>
            </a:extLst>
          </p:cNvPr>
          <p:cNvSpPr>
            <a:spLocks noGrp="1"/>
          </p:cNvSpPr>
          <p:nvPr>
            <p:ph type="ctrTitle"/>
          </p:nvPr>
        </p:nvSpPr>
        <p:spPr/>
        <p:txBody>
          <a:bodyPr>
            <a:normAutofit fontScale="90000"/>
          </a:bodyPr>
          <a:lstStyle/>
          <a:p>
            <a:r>
              <a:rPr lang="es-ES_tradnl" dirty="0"/>
              <a:t>Experiencias terapéuticas femeninas en danza y teatro</a:t>
            </a:r>
          </a:p>
        </p:txBody>
      </p:sp>
      <p:sp>
        <p:nvSpPr>
          <p:cNvPr id="3" name="Subtitle 2">
            <a:extLst>
              <a:ext uri="{FF2B5EF4-FFF2-40B4-BE49-F238E27FC236}">
                <a16:creationId xmlns:a16="http://schemas.microsoft.com/office/drawing/2014/main" id="{FA2110B9-F20C-474B-8279-61B30C83E06E}"/>
              </a:ext>
            </a:extLst>
          </p:cNvPr>
          <p:cNvSpPr>
            <a:spLocks noGrp="1"/>
          </p:cNvSpPr>
          <p:nvPr>
            <p:ph type="subTitle" idx="1"/>
          </p:nvPr>
        </p:nvSpPr>
        <p:spPr>
          <a:xfrm>
            <a:off x="1507067" y="4193627"/>
            <a:ext cx="7766936" cy="1503507"/>
          </a:xfrm>
        </p:spPr>
        <p:txBody>
          <a:bodyPr>
            <a:normAutofit fontScale="92500" lnSpcReduction="10000"/>
          </a:bodyPr>
          <a:lstStyle/>
          <a:p>
            <a:r>
              <a:rPr lang="es-ES_tradnl" sz="3100" dirty="0"/>
              <a:t>Vicente Eduardo </a:t>
            </a:r>
            <a:r>
              <a:rPr lang="es-ES_tradnl" sz="3100" dirty="0" err="1"/>
              <a:t>Chauvin</a:t>
            </a:r>
            <a:r>
              <a:rPr lang="es-ES_tradnl" sz="3100" dirty="0"/>
              <a:t> Rodríguez</a:t>
            </a:r>
          </a:p>
          <a:p>
            <a:r>
              <a:rPr lang="es-ES_tradnl" sz="3100" dirty="0"/>
              <a:t>Tutora: María Isolda </a:t>
            </a:r>
            <a:r>
              <a:rPr lang="es-ES_tradnl" sz="3100" dirty="0" err="1"/>
              <a:t>Vinueza</a:t>
            </a:r>
            <a:endParaRPr lang="es-ES_tradnl" sz="3100" dirty="0"/>
          </a:p>
          <a:p>
            <a:r>
              <a:rPr lang="es-ES_tradnl" sz="2400" dirty="0"/>
              <a:t>26 de marzo de 2020</a:t>
            </a:r>
          </a:p>
        </p:txBody>
      </p:sp>
    </p:spTree>
    <p:extLst>
      <p:ext uri="{BB962C8B-B14F-4D97-AF65-F5344CB8AC3E}">
        <p14:creationId xmlns:p14="http://schemas.microsoft.com/office/powerpoint/2010/main" val="3182895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702EC-640B-BC47-8A77-5CF42D8F6767}"/>
              </a:ext>
            </a:extLst>
          </p:cNvPr>
          <p:cNvSpPr>
            <a:spLocks noGrp="1"/>
          </p:cNvSpPr>
          <p:nvPr>
            <p:ph type="title"/>
          </p:nvPr>
        </p:nvSpPr>
        <p:spPr/>
        <p:txBody>
          <a:bodyPr>
            <a:normAutofit/>
          </a:bodyPr>
          <a:lstStyle/>
          <a:p>
            <a:pPr algn="ctr"/>
            <a:r>
              <a:rPr lang="es-ES_tradnl" sz="4000" dirty="0"/>
              <a:t>Resultados</a:t>
            </a:r>
          </a:p>
        </p:txBody>
      </p:sp>
      <p:sp>
        <p:nvSpPr>
          <p:cNvPr id="3" name="Content Placeholder 2">
            <a:extLst>
              <a:ext uri="{FF2B5EF4-FFF2-40B4-BE49-F238E27FC236}">
                <a16:creationId xmlns:a16="http://schemas.microsoft.com/office/drawing/2014/main" id="{3449EA8A-E257-3D49-AAE5-AA062CAE463F}"/>
              </a:ext>
            </a:extLst>
          </p:cNvPr>
          <p:cNvSpPr>
            <a:spLocks noGrp="1"/>
          </p:cNvSpPr>
          <p:nvPr>
            <p:ph idx="1"/>
          </p:nvPr>
        </p:nvSpPr>
        <p:spPr/>
        <p:txBody>
          <a:bodyPr>
            <a:normAutofit/>
          </a:bodyPr>
          <a:lstStyle/>
          <a:p>
            <a:r>
              <a:rPr lang="es-ES_tradnl" sz="2000" dirty="0"/>
              <a:t>Durante las entrevistas surgieron narraciones referentes a aspectos relacionados con sentimientos y con algunos procesos que estas mujeres han tenido en los ámbitos personal y relacional.  Estas experiencias se han generado dentro de ambientes artísticos similares en cuanto a su organización y jerarquías: grupos de mujeres con formas de relación horizontal.</a:t>
            </a:r>
          </a:p>
        </p:txBody>
      </p:sp>
    </p:spTree>
    <p:extLst>
      <p:ext uri="{BB962C8B-B14F-4D97-AF65-F5344CB8AC3E}">
        <p14:creationId xmlns:p14="http://schemas.microsoft.com/office/powerpoint/2010/main" val="6889726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4279D-FA14-AC4C-A53E-BD954BE089CB}"/>
              </a:ext>
            </a:extLst>
          </p:cNvPr>
          <p:cNvSpPr>
            <a:spLocks noGrp="1"/>
          </p:cNvSpPr>
          <p:nvPr>
            <p:ph type="title"/>
          </p:nvPr>
        </p:nvSpPr>
        <p:spPr/>
        <p:txBody>
          <a:bodyPr>
            <a:normAutofit/>
          </a:bodyPr>
          <a:lstStyle/>
          <a:p>
            <a:pPr algn="ctr"/>
            <a:r>
              <a:rPr lang="es-ES_tradnl" sz="4000" dirty="0"/>
              <a:t>Lo corporal y la emoción</a:t>
            </a:r>
          </a:p>
        </p:txBody>
      </p:sp>
      <p:sp>
        <p:nvSpPr>
          <p:cNvPr id="3" name="Content Placeholder 2">
            <a:extLst>
              <a:ext uri="{FF2B5EF4-FFF2-40B4-BE49-F238E27FC236}">
                <a16:creationId xmlns:a16="http://schemas.microsoft.com/office/drawing/2014/main" id="{A668108E-9F66-0042-8523-05DBD05174B3}"/>
              </a:ext>
            </a:extLst>
          </p:cNvPr>
          <p:cNvSpPr>
            <a:spLocks noGrp="1"/>
          </p:cNvSpPr>
          <p:nvPr>
            <p:ph idx="1"/>
          </p:nvPr>
        </p:nvSpPr>
        <p:spPr/>
        <p:txBody>
          <a:bodyPr>
            <a:normAutofit/>
          </a:bodyPr>
          <a:lstStyle/>
          <a:p>
            <a:pPr marL="0" indent="0">
              <a:buNone/>
            </a:pPr>
            <a:r>
              <a:rPr lang="es-ES_tradnl" sz="2000" dirty="0"/>
              <a:t>Margot:</a:t>
            </a:r>
          </a:p>
          <a:p>
            <a:pPr marL="400050" lvl="1" indent="0">
              <a:buNone/>
            </a:pPr>
            <a:r>
              <a:rPr lang="es-ES_tradnl" sz="1800" dirty="0"/>
              <a:t>“Hicimos un baile que das vueltas y vueltas y vueltas, entonces yo me acuerdo que mi hija tenia en ese tiempo 15 o 16 años, y andaba en la edad del burro, y me sacaba de… entonces estaba cargada de esta cosa de su adolescencia y todo y yo me hacía la loca, trataba, pero estaba ahí… y lloré y lloré y lloré, y me sacó, o sea eso me sacó, me movió la emoción y en eso la emoción salió… o sea como que sale una infección”</a:t>
            </a:r>
          </a:p>
          <a:p>
            <a:pPr marL="0" indent="0">
              <a:buNone/>
            </a:pPr>
            <a:r>
              <a:rPr lang="es-ES_tradnl" sz="2000" dirty="0" err="1"/>
              <a:t>Gaia</a:t>
            </a:r>
            <a:r>
              <a:rPr lang="es-ES_tradnl" sz="2000" dirty="0"/>
              <a:t>:</a:t>
            </a:r>
          </a:p>
          <a:p>
            <a:pPr marL="400050" lvl="1" indent="0">
              <a:buNone/>
            </a:pPr>
            <a:r>
              <a:rPr lang="es-ES_tradnl" sz="1800" dirty="0"/>
              <a:t>“Yo recuerdo que cuando yo era adolescente tenia una profunda sensación que no tenía como movilizar mis emociones.  Bien físicamente hablando.  Estaban como atrapadas en mi cuerpo, y la única manera que luego encontré que esas emociones se movilicen era en ese espacio artístico”</a:t>
            </a:r>
          </a:p>
          <a:p>
            <a:pPr marL="400050" lvl="1" indent="0">
              <a:buNone/>
            </a:pPr>
            <a:endParaRPr lang="es-ES_tradnl" sz="1800" dirty="0"/>
          </a:p>
        </p:txBody>
      </p:sp>
    </p:spTree>
    <p:extLst>
      <p:ext uri="{BB962C8B-B14F-4D97-AF65-F5344CB8AC3E}">
        <p14:creationId xmlns:p14="http://schemas.microsoft.com/office/powerpoint/2010/main" val="17890925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4279D-FA14-AC4C-A53E-BD954BE089CB}"/>
              </a:ext>
            </a:extLst>
          </p:cNvPr>
          <p:cNvSpPr>
            <a:spLocks noGrp="1"/>
          </p:cNvSpPr>
          <p:nvPr>
            <p:ph type="title"/>
          </p:nvPr>
        </p:nvSpPr>
        <p:spPr/>
        <p:txBody>
          <a:bodyPr>
            <a:normAutofit/>
          </a:bodyPr>
          <a:lstStyle/>
          <a:p>
            <a:pPr algn="ctr"/>
            <a:r>
              <a:rPr lang="es-ES_tradnl" sz="4000" dirty="0"/>
              <a:t>Experiencia profunda de cambio y crecimiento personal</a:t>
            </a:r>
          </a:p>
        </p:txBody>
      </p:sp>
      <p:sp>
        <p:nvSpPr>
          <p:cNvPr id="3" name="Content Placeholder 2">
            <a:extLst>
              <a:ext uri="{FF2B5EF4-FFF2-40B4-BE49-F238E27FC236}">
                <a16:creationId xmlns:a16="http://schemas.microsoft.com/office/drawing/2014/main" id="{A668108E-9F66-0042-8523-05DBD05174B3}"/>
              </a:ext>
            </a:extLst>
          </p:cNvPr>
          <p:cNvSpPr>
            <a:spLocks noGrp="1"/>
          </p:cNvSpPr>
          <p:nvPr>
            <p:ph idx="1"/>
          </p:nvPr>
        </p:nvSpPr>
        <p:spPr>
          <a:xfrm>
            <a:off x="677334" y="2160589"/>
            <a:ext cx="8596668" cy="4208680"/>
          </a:xfrm>
        </p:spPr>
        <p:txBody>
          <a:bodyPr>
            <a:normAutofit lnSpcReduction="10000"/>
          </a:bodyPr>
          <a:lstStyle/>
          <a:p>
            <a:pPr marL="0" indent="0">
              <a:buNone/>
            </a:pPr>
            <a:r>
              <a:rPr lang="es-ES_tradnl" sz="2000" dirty="0"/>
              <a:t>Idalia:</a:t>
            </a:r>
          </a:p>
          <a:p>
            <a:pPr marL="400050" lvl="1" indent="0">
              <a:buNone/>
            </a:pPr>
            <a:r>
              <a:rPr lang="es-ES_tradnl" sz="1800" dirty="0"/>
              <a:t>“siento que sí ha habido cambios fuertes… esto (su experiencia en el baile) siento que marcó un camino, como un horizonte mucho más claro, no.  O sea, para mi ha sido como centrarme y enfocar mi energía y mis actividades hacia esto”</a:t>
            </a:r>
          </a:p>
          <a:p>
            <a:pPr marL="400050" lvl="1" indent="0">
              <a:buNone/>
            </a:pPr>
            <a:r>
              <a:rPr lang="es-ES_tradnl" sz="1800" dirty="0"/>
              <a:t>“siento que sí ha habido cambios fuertes… esto (su experiencia en el baile) siento que marcó un camino, como un horizonte mucho más claro, no.  O sea, para mi ha sido como centrarme y enfocar mi energía y mis actividades hacia esto”</a:t>
            </a:r>
          </a:p>
          <a:p>
            <a:pPr marL="0" indent="0">
              <a:buNone/>
            </a:pPr>
            <a:r>
              <a:rPr lang="es-ES_tradnl" sz="2000" dirty="0"/>
              <a:t>Margot:</a:t>
            </a:r>
          </a:p>
          <a:p>
            <a:pPr marL="400050" lvl="1" indent="0">
              <a:buNone/>
            </a:pPr>
            <a:r>
              <a:rPr lang="es-ES_tradnl" sz="1800" dirty="0"/>
              <a:t>“Aquí realmente siento que crecí montones como persona, como bailarina.  En el primer año me pasó eso, que ¡boom! y de ahí solo fui para arriba, para arriba y me di cuenta que todo fue que hice un </a:t>
            </a:r>
            <a:r>
              <a:rPr lang="es-ES_tradnl" sz="1800" dirty="0" err="1"/>
              <a:t>click</a:t>
            </a:r>
            <a:r>
              <a:rPr lang="es-ES_tradnl" sz="1800" dirty="0"/>
              <a:t> aquí, y abrí y empecé a </a:t>
            </a:r>
            <a:r>
              <a:rPr lang="es-ES_tradnl" sz="1800" dirty="0" err="1"/>
              <a:t>abrírme</a:t>
            </a:r>
            <a:r>
              <a:rPr lang="es-ES_tradnl" sz="1800" dirty="0"/>
              <a:t> a todo”</a:t>
            </a:r>
          </a:p>
        </p:txBody>
      </p:sp>
    </p:spTree>
    <p:extLst>
      <p:ext uri="{BB962C8B-B14F-4D97-AF65-F5344CB8AC3E}">
        <p14:creationId xmlns:p14="http://schemas.microsoft.com/office/powerpoint/2010/main" val="27217761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4279D-FA14-AC4C-A53E-BD954BE089CB}"/>
              </a:ext>
            </a:extLst>
          </p:cNvPr>
          <p:cNvSpPr>
            <a:spLocks noGrp="1"/>
          </p:cNvSpPr>
          <p:nvPr>
            <p:ph type="title"/>
          </p:nvPr>
        </p:nvSpPr>
        <p:spPr/>
        <p:txBody>
          <a:bodyPr>
            <a:normAutofit/>
          </a:bodyPr>
          <a:lstStyle/>
          <a:p>
            <a:pPr algn="ctr"/>
            <a:r>
              <a:rPr lang="es-ES_tradnl" sz="4000" dirty="0"/>
              <a:t>Autodescubrimiento personal y de feminidad</a:t>
            </a:r>
          </a:p>
        </p:txBody>
      </p:sp>
      <p:sp>
        <p:nvSpPr>
          <p:cNvPr id="3" name="Content Placeholder 2">
            <a:extLst>
              <a:ext uri="{FF2B5EF4-FFF2-40B4-BE49-F238E27FC236}">
                <a16:creationId xmlns:a16="http://schemas.microsoft.com/office/drawing/2014/main" id="{A668108E-9F66-0042-8523-05DBD05174B3}"/>
              </a:ext>
            </a:extLst>
          </p:cNvPr>
          <p:cNvSpPr>
            <a:spLocks noGrp="1"/>
          </p:cNvSpPr>
          <p:nvPr>
            <p:ph idx="1"/>
          </p:nvPr>
        </p:nvSpPr>
        <p:spPr>
          <a:xfrm>
            <a:off x="677334" y="2160589"/>
            <a:ext cx="8596668" cy="4271742"/>
          </a:xfrm>
        </p:spPr>
        <p:txBody>
          <a:bodyPr>
            <a:normAutofit fontScale="92500"/>
          </a:bodyPr>
          <a:lstStyle/>
          <a:p>
            <a:pPr marL="0" indent="0">
              <a:buNone/>
            </a:pPr>
            <a:r>
              <a:rPr lang="es-ES_tradnl" sz="2000" dirty="0"/>
              <a:t>Idalia:</a:t>
            </a:r>
          </a:p>
          <a:p>
            <a:pPr marL="400050" lvl="1" indent="0">
              <a:buNone/>
            </a:pPr>
            <a:r>
              <a:rPr lang="es-ES_tradnl" sz="1800" dirty="0"/>
              <a:t>“siento que sí ha habido cambios fuertes… esto (su experiencia en el baile) siento que marcó un camino, como un horizonte mucho más claro, no.  O sea, para mi ha sido como centrarme y enfocar mi energía y mis actividades hacia esto”</a:t>
            </a:r>
          </a:p>
          <a:p>
            <a:pPr marL="0" indent="0">
              <a:buNone/>
            </a:pPr>
            <a:r>
              <a:rPr lang="es-ES_tradnl" sz="2000" dirty="0"/>
              <a:t>Margot:</a:t>
            </a:r>
          </a:p>
          <a:p>
            <a:pPr marL="400050" lvl="1" indent="0">
              <a:buNone/>
            </a:pPr>
            <a:r>
              <a:rPr lang="es-ES_tradnl" sz="1800" dirty="0"/>
              <a:t>“A mi eso (conocimiento de lo que puedo hacer con el cuerpo) me hace sentir </a:t>
            </a:r>
            <a:r>
              <a:rPr lang="es-ES_tradnl" sz="1800" dirty="0" err="1"/>
              <a:t>super</a:t>
            </a:r>
            <a:r>
              <a:rPr lang="es-ES_tradnl" sz="1800" dirty="0"/>
              <a:t> segura de mi mismo, me hace sentir súper linda, bien femenina, me hace sentir sexy, me hace sentir… bien”.</a:t>
            </a:r>
          </a:p>
          <a:p>
            <a:pPr marL="400050" lvl="1" indent="0">
              <a:buNone/>
            </a:pPr>
            <a:r>
              <a:rPr lang="es-ES_tradnl" sz="1800" dirty="0"/>
              <a:t>“Este baile (danza árabe) se conecta con tu feminidad, aunque en Egipto la mayoría de bailarines son hombres, pero acá no hay ni uno, debe ser un poco por los prejuicios...  pero claro te conecta con tu feminidad.  Está vinculado por los movimientos, con el ritmo y además te conecta con esa esencia que tu mismo no te crees, y hasta la más fea la he visto regia porque se siente regia”</a:t>
            </a:r>
          </a:p>
        </p:txBody>
      </p:sp>
    </p:spTree>
    <p:extLst>
      <p:ext uri="{BB962C8B-B14F-4D97-AF65-F5344CB8AC3E}">
        <p14:creationId xmlns:p14="http://schemas.microsoft.com/office/powerpoint/2010/main" val="36944530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4279D-FA14-AC4C-A53E-BD954BE089CB}"/>
              </a:ext>
            </a:extLst>
          </p:cNvPr>
          <p:cNvSpPr>
            <a:spLocks noGrp="1"/>
          </p:cNvSpPr>
          <p:nvPr>
            <p:ph type="title"/>
          </p:nvPr>
        </p:nvSpPr>
        <p:spPr/>
        <p:txBody>
          <a:bodyPr>
            <a:normAutofit/>
          </a:bodyPr>
          <a:lstStyle/>
          <a:p>
            <a:pPr algn="ctr"/>
            <a:r>
              <a:rPr lang="es-ES_tradnl" sz="4000" dirty="0"/>
              <a:t>Espacio de expresión genuina y de ser entendida y respetada</a:t>
            </a:r>
          </a:p>
        </p:txBody>
      </p:sp>
      <p:sp>
        <p:nvSpPr>
          <p:cNvPr id="3" name="Content Placeholder 2">
            <a:extLst>
              <a:ext uri="{FF2B5EF4-FFF2-40B4-BE49-F238E27FC236}">
                <a16:creationId xmlns:a16="http://schemas.microsoft.com/office/drawing/2014/main" id="{A668108E-9F66-0042-8523-05DBD05174B3}"/>
              </a:ext>
            </a:extLst>
          </p:cNvPr>
          <p:cNvSpPr>
            <a:spLocks noGrp="1"/>
          </p:cNvSpPr>
          <p:nvPr>
            <p:ph idx="1"/>
          </p:nvPr>
        </p:nvSpPr>
        <p:spPr>
          <a:xfrm>
            <a:off x="677334" y="2160589"/>
            <a:ext cx="8596668" cy="4271742"/>
          </a:xfrm>
        </p:spPr>
        <p:txBody>
          <a:bodyPr>
            <a:normAutofit fontScale="92500" lnSpcReduction="10000"/>
          </a:bodyPr>
          <a:lstStyle/>
          <a:p>
            <a:pPr marL="0" indent="0">
              <a:buNone/>
            </a:pPr>
            <a:r>
              <a:rPr lang="es-ES_tradnl" sz="2000" dirty="0"/>
              <a:t>Margot:</a:t>
            </a:r>
          </a:p>
          <a:p>
            <a:pPr marL="400050" lvl="1" indent="0">
              <a:buNone/>
            </a:pPr>
            <a:r>
              <a:rPr lang="es-ES_tradnl" sz="1800" dirty="0"/>
              <a:t>“Llegas y te saludan con un abrazo, porque sigue esta cosa, que mientras calentamos  hablamos de todo lo que nos pasó a todas, entonces es un espacio que no hay en otro lado, que ni con tu mamá puedes hablar cosas así, pero las amigas si te entienden de esas cosas, y tu las entiendes y te apoyas”</a:t>
            </a:r>
          </a:p>
          <a:p>
            <a:pPr marL="400050" lvl="1" indent="0">
              <a:buNone/>
            </a:pPr>
            <a:r>
              <a:rPr lang="es-ES_tradnl" sz="1800" dirty="0"/>
              <a:t>“como que eres una de cara para afuera, solo cuentas: ah, todo está bien, así, pero para adentro no sabes cómo expresar tus cosas íntimas, no.  Entonces aquí hay un espacio para conectar esas cosas profundas, no, con otras personas”</a:t>
            </a:r>
          </a:p>
          <a:p>
            <a:pPr marL="0" indent="0">
              <a:buNone/>
            </a:pPr>
            <a:r>
              <a:rPr lang="es-ES_tradnl" sz="2000" dirty="0"/>
              <a:t>Idalia:</a:t>
            </a:r>
          </a:p>
          <a:p>
            <a:pPr marL="400050" lvl="1" indent="0">
              <a:buNone/>
            </a:pPr>
            <a:r>
              <a:rPr lang="es-ES_tradnl" sz="1800" dirty="0"/>
              <a:t>“después de eso, ya metiéndome un poco más, logré también como exteriorizar ciertos sentimientos con mis compañeras de la tribu; y que no sea como que yo les contaba mis problemas así de un lado a otro, sino a veces justo en estos círculos que conversábamos comenzaron como a salir cosas, no, cosas mías, como así internas, emocionales y eso” </a:t>
            </a:r>
          </a:p>
        </p:txBody>
      </p:sp>
    </p:spTree>
    <p:extLst>
      <p:ext uri="{BB962C8B-B14F-4D97-AF65-F5344CB8AC3E}">
        <p14:creationId xmlns:p14="http://schemas.microsoft.com/office/powerpoint/2010/main" val="32747898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4279D-FA14-AC4C-A53E-BD954BE089CB}"/>
              </a:ext>
            </a:extLst>
          </p:cNvPr>
          <p:cNvSpPr>
            <a:spLocks noGrp="1"/>
          </p:cNvSpPr>
          <p:nvPr>
            <p:ph type="title"/>
          </p:nvPr>
        </p:nvSpPr>
        <p:spPr/>
        <p:txBody>
          <a:bodyPr>
            <a:normAutofit/>
          </a:bodyPr>
          <a:lstStyle/>
          <a:p>
            <a:pPr algn="ctr"/>
            <a:r>
              <a:rPr lang="es-ES_tradnl" sz="4000" dirty="0"/>
              <a:t>Un sentido de sororidad</a:t>
            </a:r>
          </a:p>
        </p:txBody>
      </p:sp>
      <p:sp>
        <p:nvSpPr>
          <p:cNvPr id="3" name="Content Placeholder 2">
            <a:extLst>
              <a:ext uri="{FF2B5EF4-FFF2-40B4-BE49-F238E27FC236}">
                <a16:creationId xmlns:a16="http://schemas.microsoft.com/office/drawing/2014/main" id="{A668108E-9F66-0042-8523-05DBD05174B3}"/>
              </a:ext>
            </a:extLst>
          </p:cNvPr>
          <p:cNvSpPr>
            <a:spLocks noGrp="1"/>
          </p:cNvSpPr>
          <p:nvPr>
            <p:ph idx="1"/>
          </p:nvPr>
        </p:nvSpPr>
        <p:spPr/>
        <p:txBody>
          <a:bodyPr>
            <a:normAutofit/>
          </a:bodyPr>
          <a:lstStyle/>
          <a:p>
            <a:pPr marL="0" indent="0">
              <a:buNone/>
            </a:pPr>
            <a:r>
              <a:rPr lang="es-ES_tradnl" sz="2000" dirty="0"/>
              <a:t>Idalia:</a:t>
            </a:r>
          </a:p>
          <a:p>
            <a:pPr marL="400050" lvl="1" indent="0">
              <a:buNone/>
            </a:pPr>
            <a:r>
              <a:rPr lang="es-ES_tradnl" sz="1800" dirty="0"/>
              <a:t>“empiezas a encontrar, como a explorar esta cosa de… aspectos de la feminidad, de la sororidad, de lo que es compartir, de los círculos de mujeres, o sea, cosas que yo hasta ese momento no había sentido antes en otras danza”</a:t>
            </a:r>
          </a:p>
          <a:p>
            <a:pPr marL="400050" lvl="1" indent="0">
              <a:buNone/>
            </a:pPr>
            <a:r>
              <a:rPr lang="es-ES_tradnl" sz="1800" dirty="0"/>
              <a:t>“(mi grupo) se enfoca mucho en esta idea de la tribu, ya, en esta comunidad de mujer, como una tribu de mujeres.  Y como que van entrando otros conceptos que ya no son solamente la cuestión de bailar, o la danza en sí, sino como sentirse parte de algo más grande, que se acentúa mucho en el sentido que es un grupo solo de mujeres”</a:t>
            </a:r>
          </a:p>
          <a:p>
            <a:pPr marL="0" indent="0">
              <a:buNone/>
            </a:pPr>
            <a:endParaRPr lang="es-ES_tradnl" sz="2000" dirty="0"/>
          </a:p>
          <a:p>
            <a:pPr marL="0" indent="0">
              <a:buNone/>
            </a:pPr>
            <a:endParaRPr lang="es-ES_tradnl" sz="2000" dirty="0"/>
          </a:p>
        </p:txBody>
      </p:sp>
    </p:spTree>
    <p:extLst>
      <p:ext uri="{BB962C8B-B14F-4D97-AF65-F5344CB8AC3E}">
        <p14:creationId xmlns:p14="http://schemas.microsoft.com/office/powerpoint/2010/main" val="40868105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4279D-FA14-AC4C-A53E-BD954BE089CB}"/>
              </a:ext>
            </a:extLst>
          </p:cNvPr>
          <p:cNvSpPr>
            <a:spLocks noGrp="1"/>
          </p:cNvSpPr>
          <p:nvPr>
            <p:ph type="title"/>
          </p:nvPr>
        </p:nvSpPr>
        <p:spPr/>
        <p:txBody>
          <a:bodyPr>
            <a:normAutofit/>
          </a:bodyPr>
          <a:lstStyle/>
          <a:p>
            <a:pPr algn="ctr"/>
            <a:r>
              <a:rPr lang="es-ES_tradnl" sz="4000" dirty="0"/>
              <a:t>El contexto femenino en los espacio artísticos</a:t>
            </a:r>
          </a:p>
        </p:txBody>
      </p:sp>
      <p:sp>
        <p:nvSpPr>
          <p:cNvPr id="3" name="Content Placeholder 2">
            <a:extLst>
              <a:ext uri="{FF2B5EF4-FFF2-40B4-BE49-F238E27FC236}">
                <a16:creationId xmlns:a16="http://schemas.microsoft.com/office/drawing/2014/main" id="{A668108E-9F66-0042-8523-05DBD05174B3}"/>
              </a:ext>
            </a:extLst>
          </p:cNvPr>
          <p:cNvSpPr>
            <a:spLocks noGrp="1"/>
          </p:cNvSpPr>
          <p:nvPr>
            <p:ph idx="1"/>
          </p:nvPr>
        </p:nvSpPr>
        <p:spPr/>
        <p:txBody>
          <a:bodyPr/>
          <a:lstStyle/>
          <a:p>
            <a:pPr marL="0" indent="0">
              <a:buNone/>
            </a:pPr>
            <a:r>
              <a:rPr lang="es-ES_tradnl" dirty="0" err="1"/>
              <a:t>Gaia</a:t>
            </a:r>
            <a:r>
              <a:rPr lang="es-ES_tradnl" dirty="0"/>
              <a:t>:</a:t>
            </a:r>
          </a:p>
          <a:p>
            <a:pPr marL="400050" lvl="1" indent="0">
              <a:buNone/>
            </a:pPr>
            <a:r>
              <a:rPr lang="es-ES_tradnl" dirty="0"/>
              <a:t>“yo viví muchos casos que ahora yo leo como abusivos.  En ese momento estaban como normalizados, entiendes, era como ¡</a:t>
            </a:r>
            <a:r>
              <a:rPr lang="es-ES_tradnl" dirty="0" err="1"/>
              <a:t>ahhh</a:t>
            </a:r>
            <a:r>
              <a:rPr lang="es-ES_tradnl" dirty="0"/>
              <a:t>! es normal que mi director me diga tal cosa… incluso que mi directora.  Yo tenía una directora que era absolutamente masculina en su modo de conducirse, en el sentido que era súper autoritaria, súper déspota, súper </a:t>
            </a:r>
            <a:r>
              <a:rPr lang="es-ES_tradnl" dirty="0" err="1"/>
              <a:t>instrumentalizadora</a:t>
            </a:r>
            <a:r>
              <a:rPr lang="es-ES_tradnl" dirty="0"/>
              <a:t>, que creo que son algunas características legitimadas desde lo masculino… y claro, fueron normalizadas, y ahora digo: qué bestia, cómo me abusaban”</a:t>
            </a:r>
          </a:p>
          <a:p>
            <a:pPr marL="400050" lvl="1" indent="0">
              <a:buNone/>
            </a:pPr>
            <a:r>
              <a:rPr lang="es-ES_tradnl" dirty="0"/>
              <a:t>“en un punto me di cuenta que estaba tan normalizado que yo misma estaba esperando siempre la validación de alguno de `los maestros`.  Y ellos no te validan, o sea, lo que los maestros hacen es, básicamente, encontrar formas de someterte y de seducirte.  No era nada extraño que los profesores y los maestros estén con las alumnas de teatro. ¡Nada!.  Muchas veces clandestinamente, muchas veces abiertamente… eran como modos de seducción normalizados”.</a:t>
            </a:r>
          </a:p>
        </p:txBody>
      </p:sp>
    </p:spTree>
    <p:extLst>
      <p:ext uri="{BB962C8B-B14F-4D97-AF65-F5344CB8AC3E}">
        <p14:creationId xmlns:p14="http://schemas.microsoft.com/office/powerpoint/2010/main" val="2360271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3F5331-3F58-E447-A8FC-1A4D879D7F17}"/>
              </a:ext>
            </a:extLst>
          </p:cNvPr>
          <p:cNvSpPr>
            <a:spLocks noGrp="1"/>
          </p:cNvSpPr>
          <p:nvPr>
            <p:ph idx="1"/>
          </p:nvPr>
        </p:nvSpPr>
        <p:spPr>
          <a:xfrm>
            <a:off x="677334" y="1122219"/>
            <a:ext cx="8596668" cy="4919144"/>
          </a:xfrm>
        </p:spPr>
        <p:txBody>
          <a:bodyPr>
            <a:normAutofit lnSpcReduction="10000"/>
          </a:bodyPr>
          <a:lstStyle/>
          <a:p>
            <a:pPr marL="400050" lvl="1" indent="0">
              <a:buNone/>
            </a:pPr>
            <a:r>
              <a:rPr lang="es-ES_tradnl" sz="1800" dirty="0"/>
              <a:t>“me costó validar a mis compañeras, decir aquí podemos ser directoras, podemos ser escritoras, podemos codirigirnos, podemos estar por fuera del sistema del maestro porque siempre ha habido un maestro.  En el teatro los directores son todos hombres, todos.  Los grandes directores de teatro son todos hombres, y las mujeres son las actrices, ni escriben ni dirigen, porque ellos se han empoderado de esos lugares de enunciación y de poder.  Entonces fue como un trabajo el decir vamos a trabajar con las mujeres, vamos a ser mujeres”</a:t>
            </a:r>
          </a:p>
          <a:p>
            <a:pPr marL="400050" lvl="1" indent="0">
              <a:buNone/>
            </a:pPr>
            <a:r>
              <a:rPr lang="es-ES_tradnl" sz="1800" dirty="0"/>
              <a:t>“mi grupo (actual) es prácticamente de mujeres, si me he sentido en ese sentido mucho más cómoda en la medida en que podemos también renunciar más fácil a la razón.  Creo que hacemos un tipo de teatro feminista en la medida en la que nuestro modo de producción es un modo de producción que tiene muchas condiciones de lo femenino, que tiene muchas potencias de lo femenino, y entre esas esa colectividad, esa disposición para la renuncia, para la negociación, que creo que es más femenino, para la consulta, para la inseguridad, para la fragilidad.  Saber que, que tal vez, no sé, soy frágil y lo expongo, no es grave exponer que no sé, no es grave exponer que soy frágil emocionalmente, no.”</a:t>
            </a:r>
          </a:p>
        </p:txBody>
      </p:sp>
    </p:spTree>
    <p:extLst>
      <p:ext uri="{BB962C8B-B14F-4D97-AF65-F5344CB8AC3E}">
        <p14:creationId xmlns:p14="http://schemas.microsoft.com/office/powerpoint/2010/main" val="6604557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4279D-FA14-AC4C-A53E-BD954BE089CB}"/>
              </a:ext>
            </a:extLst>
          </p:cNvPr>
          <p:cNvSpPr>
            <a:spLocks noGrp="1"/>
          </p:cNvSpPr>
          <p:nvPr>
            <p:ph type="title"/>
          </p:nvPr>
        </p:nvSpPr>
        <p:spPr/>
        <p:txBody>
          <a:bodyPr>
            <a:normAutofit/>
          </a:bodyPr>
          <a:lstStyle/>
          <a:p>
            <a:pPr algn="ctr"/>
            <a:r>
              <a:rPr lang="es-ES_tradnl" sz="4000" dirty="0"/>
              <a:t>Conclusiones</a:t>
            </a:r>
          </a:p>
        </p:txBody>
      </p:sp>
      <p:sp>
        <p:nvSpPr>
          <p:cNvPr id="3" name="Content Placeholder 2">
            <a:extLst>
              <a:ext uri="{FF2B5EF4-FFF2-40B4-BE49-F238E27FC236}">
                <a16:creationId xmlns:a16="http://schemas.microsoft.com/office/drawing/2014/main" id="{A668108E-9F66-0042-8523-05DBD05174B3}"/>
              </a:ext>
            </a:extLst>
          </p:cNvPr>
          <p:cNvSpPr>
            <a:spLocks noGrp="1"/>
          </p:cNvSpPr>
          <p:nvPr>
            <p:ph idx="1"/>
          </p:nvPr>
        </p:nvSpPr>
        <p:spPr/>
        <p:txBody>
          <a:bodyPr/>
          <a:lstStyle/>
          <a:p>
            <a:r>
              <a:rPr lang="es-ES_tradnl" dirty="0"/>
              <a:t>Las experiencias de Idalia, Margot y </a:t>
            </a:r>
            <a:r>
              <a:rPr lang="es-ES_tradnl" dirty="0" err="1"/>
              <a:t>Gaia</a:t>
            </a:r>
            <a:r>
              <a:rPr lang="es-ES_tradnl" dirty="0"/>
              <a:t> permiten apreciar que la combinación de ciertas formas de organización relacional de los espacios artísticos (en este caso, una organización no jerárquica dada por su conformación femenina), el tipo de relación de aceptación y empatía que se da con las compañeras y los descubrimientos personales propiciados por un reconocimiento de las propias emociones a través de la práctica corporal; permiten que espacios artísticos como los analizados generen experiencias terapéuticas en los sujetos.</a:t>
            </a:r>
          </a:p>
          <a:p>
            <a:endParaRPr lang="es-ES_tradnl" dirty="0"/>
          </a:p>
        </p:txBody>
      </p:sp>
    </p:spTree>
    <p:extLst>
      <p:ext uri="{BB962C8B-B14F-4D97-AF65-F5344CB8AC3E}">
        <p14:creationId xmlns:p14="http://schemas.microsoft.com/office/powerpoint/2010/main" val="2067360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3F5331-3F58-E447-A8FC-1A4D879D7F17}"/>
              </a:ext>
            </a:extLst>
          </p:cNvPr>
          <p:cNvSpPr>
            <a:spLocks noGrp="1"/>
          </p:cNvSpPr>
          <p:nvPr>
            <p:ph idx="1"/>
          </p:nvPr>
        </p:nvSpPr>
        <p:spPr>
          <a:xfrm>
            <a:off x="677334" y="1122219"/>
            <a:ext cx="8596668" cy="4919144"/>
          </a:xfrm>
        </p:spPr>
        <p:txBody>
          <a:bodyPr/>
          <a:lstStyle/>
          <a:p>
            <a:r>
              <a:rPr lang="es-ES_tradnl" dirty="0"/>
              <a:t>la investigación psicoterapéutica en la actualidad pueda articular enfoques y corrientes que tradicionalmente se han aplicado por separado. Ello es especialmente necesario en situaciones en las que que, como en los casos estudiados, la experiencia personal está íntimamente ligada a un contexto y a la estructura que toman las relaciones interpersonales (jerárquica u horizontal).</a:t>
            </a:r>
          </a:p>
          <a:p>
            <a:r>
              <a:rPr lang="es-EC" dirty="0"/>
              <a:t>las características terapéuticas del teatro y la danza tanto en el nivel personal como en el nivel relacional, y en ambos se presenta el descubrimiento de la feminidad como una pieza clave de la experiencia terapéutica: tanto en el nivel de autodescubrimiento personal (de la sensualidad, erotismo, identidad femenina), como en el ámbito del vínculo relacional: la sororidad. </a:t>
            </a:r>
          </a:p>
          <a:p>
            <a:r>
              <a:rPr lang="es-EC" dirty="0"/>
              <a:t>Queda pendiente seguir investigando cómo estas formas terapéuticas no convencionales pueden ser de gran utilidad en situaciones donde la estructura social es violentadora y responde a lógicas de reproducción de jeraquías de género</a:t>
            </a:r>
            <a:r>
              <a:rPr lang="en-US" dirty="0"/>
              <a:t> </a:t>
            </a:r>
            <a:endParaRPr lang="es-ES_tradnl" dirty="0"/>
          </a:p>
        </p:txBody>
      </p:sp>
    </p:spTree>
    <p:extLst>
      <p:ext uri="{BB962C8B-B14F-4D97-AF65-F5344CB8AC3E}">
        <p14:creationId xmlns:p14="http://schemas.microsoft.com/office/powerpoint/2010/main" val="924813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49855-6539-6642-8E2C-776A80175AA4}"/>
              </a:ext>
            </a:extLst>
          </p:cNvPr>
          <p:cNvSpPr>
            <a:spLocks noGrp="1"/>
          </p:cNvSpPr>
          <p:nvPr>
            <p:ph type="title"/>
          </p:nvPr>
        </p:nvSpPr>
        <p:spPr/>
        <p:txBody>
          <a:bodyPr>
            <a:normAutofit/>
          </a:bodyPr>
          <a:lstStyle/>
          <a:p>
            <a:pPr algn="ctr"/>
            <a:r>
              <a:rPr lang="es-ES_tradnl" sz="4000" dirty="0"/>
              <a:t>Introducción</a:t>
            </a:r>
          </a:p>
        </p:txBody>
      </p:sp>
      <p:sp>
        <p:nvSpPr>
          <p:cNvPr id="3" name="Content Placeholder 2">
            <a:extLst>
              <a:ext uri="{FF2B5EF4-FFF2-40B4-BE49-F238E27FC236}">
                <a16:creationId xmlns:a16="http://schemas.microsoft.com/office/drawing/2014/main" id="{C2A79080-3742-C247-A743-AD1D680BCD67}"/>
              </a:ext>
            </a:extLst>
          </p:cNvPr>
          <p:cNvSpPr>
            <a:spLocks noGrp="1"/>
          </p:cNvSpPr>
          <p:nvPr>
            <p:ph idx="1"/>
          </p:nvPr>
        </p:nvSpPr>
        <p:spPr/>
        <p:txBody>
          <a:bodyPr>
            <a:normAutofit/>
          </a:bodyPr>
          <a:lstStyle/>
          <a:p>
            <a:r>
              <a:rPr lang="es-ES_tradnl" sz="2000" dirty="0"/>
              <a:t>Danza y teatro presentes desde los inicios de la humanidad con características rituales, religiosos, de descarga emocional y con funciones relacionales (Vilar, 2011; y Olivia y Torres, 2002).</a:t>
            </a:r>
          </a:p>
          <a:p>
            <a:endParaRPr lang="es-ES_tradnl" sz="2000" dirty="0"/>
          </a:p>
          <a:p>
            <a:r>
              <a:rPr lang="es-ES_tradnl" sz="2000" dirty="0"/>
              <a:t>Estas actividades pueden generar experiencias que implican beneficios emocionales. (Padilla y Cortez, 2011: y Motos-Teruel, 2017).</a:t>
            </a:r>
          </a:p>
          <a:p>
            <a:endParaRPr lang="es-ES_tradnl" sz="2000" dirty="0"/>
          </a:p>
          <a:p>
            <a:r>
              <a:rPr lang="es-ES_tradnl" sz="2000" dirty="0"/>
              <a:t>También pueden generar experiencias que hacen daño, y afectan a la psiquis.  Por ejemplo, #</a:t>
            </a:r>
            <a:r>
              <a:rPr lang="es-ES_tradnl" sz="2000" dirty="0" err="1"/>
              <a:t>MeeToo</a:t>
            </a:r>
            <a:r>
              <a:rPr lang="es-ES_tradnl" sz="2000" dirty="0"/>
              <a:t>. (</a:t>
            </a:r>
            <a:r>
              <a:rPr lang="es-ES_tradnl" sz="2000" dirty="0" err="1"/>
              <a:t>Bhattacharyya</a:t>
            </a:r>
            <a:r>
              <a:rPr lang="es-ES_tradnl" sz="2000" dirty="0"/>
              <a:t>, 2018)</a:t>
            </a:r>
          </a:p>
          <a:p>
            <a:endParaRPr lang="es-ES_tradnl" sz="2000" dirty="0"/>
          </a:p>
        </p:txBody>
      </p:sp>
    </p:spTree>
    <p:extLst>
      <p:ext uri="{BB962C8B-B14F-4D97-AF65-F5344CB8AC3E}">
        <p14:creationId xmlns:p14="http://schemas.microsoft.com/office/powerpoint/2010/main" val="38253635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4279D-FA14-AC4C-A53E-BD954BE089CB}"/>
              </a:ext>
            </a:extLst>
          </p:cNvPr>
          <p:cNvSpPr>
            <a:spLocks noGrp="1"/>
          </p:cNvSpPr>
          <p:nvPr>
            <p:ph type="title"/>
          </p:nvPr>
        </p:nvSpPr>
        <p:spPr/>
        <p:txBody>
          <a:bodyPr>
            <a:normAutofit/>
          </a:bodyPr>
          <a:lstStyle/>
          <a:p>
            <a:pPr algn="ctr"/>
            <a:r>
              <a:rPr lang="es-ES_tradnl" sz="4000" dirty="0"/>
              <a:t>Bibliografía</a:t>
            </a:r>
          </a:p>
        </p:txBody>
      </p:sp>
      <p:sp>
        <p:nvSpPr>
          <p:cNvPr id="3" name="Content Placeholder 2">
            <a:extLst>
              <a:ext uri="{FF2B5EF4-FFF2-40B4-BE49-F238E27FC236}">
                <a16:creationId xmlns:a16="http://schemas.microsoft.com/office/drawing/2014/main" id="{A668108E-9F66-0042-8523-05DBD05174B3}"/>
              </a:ext>
            </a:extLst>
          </p:cNvPr>
          <p:cNvSpPr>
            <a:spLocks noGrp="1"/>
          </p:cNvSpPr>
          <p:nvPr>
            <p:ph idx="1"/>
          </p:nvPr>
        </p:nvSpPr>
        <p:spPr/>
        <p:txBody>
          <a:bodyPr/>
          <a:lstStyle/>
          <a:p>
            <a:pPr marL="0" indent="-457200">
              <a:buNone/>
            </a:pPr>
            <a:r>
              <a:rPr lang="es-ES" dirty="0"/>
              <a:t>Alba </a:t>
            </a:r>
            <a:r>
              <a:rPr lang="es-ES" dirty="0" err="1"/>
              <a:t>Emoting</a:t>
            </a:r>
            <a:r>
              <a:rPr lang="es-ES" dirty="0"/>
              <a:t> BCN. (2012). ¿Qué es Alba </a:t>
            </a:r>
            <a:r>
              <a:rPr lang="es-ES" dirty="0" err="1"/>
              <a:t>Emoting</a:t>
            </a:r>
            <a:r>
              <a:rPr lang="es-ES" dirty="0"/>
              <a:t>? Recuperado mayo 13, 2019, a partir de https://</a:t>
            </a:r>
            <a:r>
              <a:rPr lang="es-ES" dirty="0" err="1"/>
              <a:t>albaemotingbcn.com</a:t>
            </a:r>
            <a:r>
              <a:rPr lang="es-ES" dirty="0"/>
              <a:t>/que-es-alba-</a:t>
            </a:r>
            <a:r>
              <a:rPr lang="es-ES" dirty="0" err="1"/>
              <a:t>emoting</a:t>
            </a:r>
            <a:r>
              <a:rPr lang="es-ES" dirty="0"/>
              <a:t>/</a:t>
            </a:r>
            <a:endParaRPr lang="en-US" dirty="0"/>
          </a:p>
          <a:p>
            <a:pPr marL="0" indent="-457200">
              <a:buNone/>
            </a:pPr>
            <a:r>
              <a:rPr lang="es-ES_tradnl" dirty="0" err="1"/>
              <a:t>Bhattacharyya</a:t>
            </a:r>
            <a:r>
              <a:rPr lang="es-ES_tradnl" dirty="0"/>
              <a:t>, R. (2018).  # </a:t>
            </a:r>
            <a:r>
              <a:rPr lang="es-ES_tradnl" dirty="0" err="1"/>
              <a:t>Metoo</a:t>
            </a:r>
            <a:r>
              <a:rPr lang="es-ES_tradnl" dirty="0"/>
              <a:t> </a:t>
            </a:r>
            <a:r>
              <a:rPr lang="es-ES_tradnl" dirty="0" err="1"/>
              <a:t>Movement</a:t>
            </a:r>
            <a:r>
              <a:rPr lang="es-ES_tradnl" dirty="0"/>
              <a:t>: </a:t>
            </a:r>
            <a:r>
              <a:rPr lang="es-ES_tradnl" dirty="0" err="1"/>
              <a:t>An</a:t>
            </a:r>
            <a:r>
              <a:rPr lang="es-ES_tradnl" dirty="0"/>
              <a:t> </a:t>
            </a:r>
            <a:r>
              <a:rPr lang="es-ES_tradnl" dirty="0" err="1"/>
              <a:t>Awareness</a:t>
            </a:r>
            <a:r>
              <a:rPr lang="es-ES_tradnl" dirty="0"/>
              <a:t> </a:t>
            </a:r>
            <a:r>
              <a:rPr lang="es-ES_tradnl" dirty="0" err="1"/>
              <a:t>Campaign</a:t>
            </a:r>
            <a:r>
              <a:rPr lang="es-ES_tradnl" dirty="0"/>
              <a:t>.  International </a:t>
            </a:r>
            <a:r>
              <a:rPr lang="es-ES_tradnl" dirty="0" err="1"/>
              <a:t>Journal</a:t>
            </a:r>
            <a:r>
              <a:rPr lang="es-ES_tradnl" dirty="0"/>
              <a:t> of </a:t>
            </a:r>
            <a:r>
              <a:rPr lang="es-ES_tradnl" dirty="0" err="1"/>
              <a:t>Innovation</a:t>
            </a:r>
            <a:r>
              <a:rPr lang="es-ES_tradnl" dirty="0"/>
              <a:t>, </a:t>
            </a:r>
            <a:r>
              <a:rPr lang="es-ES_tradnl" dirty="0" err="1"/>
              <a:t>Creativity</a:t>
            </a:r>
            <a:r>
              <a:rPr lang="es-ES_tradnl" dirty="0"/>
              <a:t> and </a:t>
            </a:r>
            <a:r>
              <a:rPr lang="es-ES_tradnl" dirty="0" err="1"/>
              <a:t>Change</a:t>
            </a:r>
            <a:r>
              <a:rPr lang="es-ES_tradnl" dirty="0"/>
              <a:t>.  </a:t>
            </a:r>
            <a:r>
              <a:rPr lang="es-ES_tradnl" dirty="0" err="1"/>
              <a:t>Volume</a:t>
            </a:r>
            <a:r>
              <a:rPr lang="es-ES_tradnl" dirty="0"/>
              <a:t> 3 (4).</a:t>
            </a:r>
          </a:p>
          <a:p>
            <a:pPr marL="0" indent="-457200">
              <a:buNone/>
            </a:pPr>
            <a:r>
              <a:rPr lang="es-ES_tradnl" dirty="0" err="1"/>
              <a:t>Blumer</a:t>
            </a:r>
            <a:r>
              <a:rPr lang="es-ES_tradnl" dirty="0"/>
              <a:t>, H. (1986). </a:t>
            </a:r>
            <a:r>
              <a:rPr lang="es-ES_tradnl" dirty="0" err="1"/>
              <a:t>Symbolic</a:t>
            </a:r>
            <a:r>
              <a:rPr lang="es-ES_tradnl" dirty="0"/>
              <a:t> </a:t>
            </a:r>
            <a:r>
              <a:rPr lang="es-ES_tradnl" dirty="0" err="1"/>
              <a:t>interactionism</a:t>
            </a:r>
            <a:r>
              <a:rPr lang="es-ES_tradnl" dirty="0"/>
              <a:t>: </a:t>
            </a:r>
            <a:r>
              <a:rPr lang="es-ES_tradnl" dirty="0" err="1"/>
              <a:t>Perspective</a:t>
            </a:r>
            <a:r>
              <a:rPr lang="es-ES_tradnl" dirty="0"/>
              <a:t> and </a:t>
            </a:r>
            <a:r>
              <a:rPr lang="es-ES_tradnl" dirty="0" err="1"/>
              <a:t>method</a:t>
            </a:r>
            <a:r>
              <a:rPr lang="es-ES_tradnl" dirty="0"/>
              <a:t>. New Jersey: </a:t>
            </a:r>
            <a:r>
              <a:rPr lang="es-ES_tradnl" dirty="0" err="1"/>
              <a:t>Univ</a:t>
            </a:r>
            <a:r>
              <a:rPr lang="es-ES_tradnl" dirty="0"/>
              <a:t> of California </a:t>
            </a:r>
            <a:r>
              <a:rPr lang="es-ES_tradnl" dirty="0" err="1"/>
              <a:t>Press</a:t>
            </a:r>
            <a:r>
              <a:rPr lang="es-ES_tradnl" dirty="0"/>
              <a:t>.</a:t>
            </a:r>
          </a:p>
          <a:p>
            <a:pPr marL="0" indent="-457200">
              <a:buNone/>
            </a:pPr>
            <a:r>
              <a:rPr lang="es-ES_tradnl" dirty="0" err="1"/>
              <a:t>Bohart</a:t>
            </a:r>
            <a:r>
              <a:rPr lang="es-ES_tradnl" dirty="0"/>
              <a:t>, A (2014).  Cómo hacen los consultantes que funcione la empatía.  Consultoría y psicoterapias centradas en la persona y experienciales.  Buenos Aires: Gran Aldea Ediciones.</a:t>
            </a:r>
          </a:p>
          <a:p>
            <a:pPr marL="0" indent="-457200">
              <a:buNone/>
            </a:pPr>
            <a:r>
              <a:rPr lang="es-ES" dirty="0"/>
              <a:t>Febles, M. (2003). El cuerpo como mediador de las funciones psíquicas superiores.  Hacia una terapia corporal. Revista cubana de psicología, 20(3).</a:t>
            </a:r>
            <a:r>
              <a:rPr lang="en-US" dirty="0"/>
              <a:t> </a:t>
            </a:r>
            <a:endParaRPr lang="es-ES_tradnl" dirty="0"/>
          </a:p>
          <a:p>
            <a:endParaRPr lang="es-ES_tradnl" dirty="0"/>
          </a:p>
        </p:txBody>
      </p:sp>
    </p:spTree>
    <p:extLst>
      <p:ext uri="{BB962C8B-B14F-4D97-AF65-F5344CB8AC3E}">
        <p14:creationId xmlns:p14="http://schemas.microsoft.com/office/powerpoint/2010/main" val="5566978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3F5331-3F58-E447-A8FC-1A4D879D7F17}"/>
              </a:ext>
            </a:extLst>
          </p:cNvPr>
          <p:cNvSpPr>
            <a:spLocks noGrp="1"/>
          </p:cNvSpPr>
          <p:nvPr>
            <p:ph idx="1"/>
          </p:nvPr>
        </p:nvSpPr>
        <p:spPr>
          <a:xfrm>
            <a:off x="677334" y="1122219"/>
            <a:ext cx="8596668" cy="4919144"/>
          </a:xfrm>
        </p:spPr>
        <p:txBody>
          <a:bodyPr>
            <a:normAutofit/>
          </a:bodyPr>
          <a:lstStyle/>
          <a:p>
            <a:pPr marL="0" indent="-457200">
              <a:buNone/>
            </a:pPr>
            <a:r>
              <a:rPr lang="es-ES_tradnl" dirty="0" err="1"/>
              <a:t>Greenberg</a:t>
            </a:r>
            <a:r>
              <a:rPr lang="es-ES_tradnl" dirty="0"/>
              <a:t>, L. y </a:t>
            </a:r>
            <a:r>
              <a:rPr lang="es-ES_tradnl" dirty="0" err="1"/>
              <a:t>Elliot</a:t>
            </a:r>
            <a:r>
              <a:rPr lang="es-ES_tradnl" dirty="0"/>
              <a:t>, R. (2014).  Terapia focalizada en emociones, una introducción.  Consultoría y psicoterapias centradas en la persona y experienciales.  Buenos Aires: Gran Aldea Ediciones.</a:t>
            </a:r>
          </a:p>
          <a:p>
            <a:pPr marL="0" indent="-457200">
              <a:buNone/>
            </a:pPr>
            <a:r>
              <a:rPr lang="es-ES_tradnl" dirty="0" err="1"/>
              <a:t>Greenberg</a:t>
            </a:r>
            <a:r>
              <a:rPr lang="es-ES_tradnl" dirty="0"/>
              <a:t>, L., </a:t>
            </a:r>
            <a:r>
              <a:rPr lang="es-ES_tradnl" dirty="0" err="1"/>
              <a:t>Elliot</a:t>
            </a:r>
            <a:r>
              <a:rPr lang="es-ES_tradnl" dirty="0"/>
              <a:t>, R., y Pos, A. (2015). La terapia focalizada en las emociones: una visión de conjunto. Revista de psicoanálisis y psicoterapia, 5</a:t>
            </a:r>
          </a:p>
          <a:p>
            <a:pPr marL="0" indent="-457200">
              <a:buNone/>
            </a:pPr>
            <a:r>
              <a:rPr lang="es-ES_tradnl" dirty="0"/>
              <a:t>Gregory, S. (2015). Estilos de Trabajo Corporal en Terapia Gestalt - </a:t>
            </a:r>
            <a:r>
              <a:rPr lang="es-ES_tradnl" dirty="0" err="1"/>
              <a:t>Gestaltoteca</a:t>
            </a:r>
            <a:r>
              <a:rPr lang="es-ES_tradnl" dirty="0"/>
              <a:t> - </a:t>
            </a:r>
            <a:r>
              <a:rPr lang="es-ES_tradnl" dirty="0" err="1"/>
              <a:t>Gestaltnet.net</a:t>
            </a:r>
            <a:r>
              <a:rPr lang="es-ES_tradnl" dirty="0"/>
              <a:t>. British Gestalt </a:t>
            </a:r>
            <a:r>
              <a:rPr lang="es-ES_tradnl" dirty="0" err="1"/>
              <a:t>Journal</a:t>
            </a:r>
            <a:r>
              <a:rPr lang="es-ES_tradnl" dirty="0"/>
              <a:t>, 24(1).</a:t>
            </a:r>
          </a:p>
          <a:p>
            <a:pPr marL="0" indent="-457200">
              <a:buNone/>
            </a:pPr>
            <a:r>
              <a:rPr lang="es-ES_tradnl" dirty="0" err="1"/>
              <a:t>Hervás</a:t>
            </a:r>
            <a:r>
              <a:rPr lang="es-ES_tradnl" dirty="0"/>
              <a:t>, G., Cebolla, A., y Soler, J. (2016). Intervenciones psicológicas basadas en </a:t>
            </a:r>
            <a:r>
              <a:rPr lang="es-ES_tradnl" dirty="0" err="1"/>
              <a:t>mindfulness</a:t>
            </a:r>
            <a:r>
              <a:rPr lang="es-ES_tradnl" dirty="0"/>
              <a:t> y sus beneficios: estado actual de la cuestión. </a:t>
            </a:r>
            <a:r>
              <a:rPr lang="es-ES_tradnl" dirty="0" err="1"/>
              <a:t>Clinical</a:t>
            </a:r>
            <a:r>
              <a:rPr lang="es-ES_tradnl" dirty="0"/>
              <a:t> and </a:t>
            </a:r>
            <a:r>
              <a:rPr lang="es-ES_tradnl" dirty="0" err="1"/>
              <a:t>Health</a:t>
            </a:r>
            <a:r>
              <a:rPr lang="es-ES_tradnl" dirty="0"/>
              <a:t>, 27(3).</a:t>
            </a:r>
          </a:p>
          <a:p>
            <a:pPr marL="0" indent="-457200">
              <a:buNone/>
            </a:pPr>
            <a:r>
              <a:rPr lang="es-ES_tradnl" dirty="0"/>
              <a:t>López, A. (2018). Psicoterapia experiencial orientada al </a:t>
            </a:r>
            <a:r>
              <a:rPr lang="es-ES_tradnl" dirty="0" err="1"/>
              <a:t>focusing</a:t>
            </a:r>
            <a:r>
              <a:rPr lang="es-ES_tradnl" dirty="0"/>
              <a:t>: una visión general. Revista de Psicoterapia, 29(110).</a:t>
            </a:r>
          </a:p>
          <a:p>
            <a:pPr marL="0" indent="-457200">
              <a:buNone/>
            </a:pPr>
            <a:r>
              <a:rPr lang="es-ES_tradnl" dirty="0" err="1"/>
              <a:t>Minuchin</a:t>
            </a:r>
            <a:r>
              <a:rPr lang="es-ES_tradnl" dirty="0"/>
              <a:t>, S. (2003). Familias y terapia familiar.  Octava reimpresión.  </a:t>
            </a:r>
            <a:r>
              <a:rPr lang="es-ES_tradnl" dirty="0" err="1"/>
              <a:t>Gedisa</a:t>
            </a:r>
            <a:r>
              <a:rPr lang="es-ES_tradnl" dirty="0"/>
              <a:t> Editorial: México.</a:t>
            </a:r>
          </a:p>
        </p:txBody>
      </p:sp>
    </p:spTree>
    <p:extLst>
      <p:ext uri="{BB962C8B-B14F-4D97-AF65-F5344CB8AC3E}">
        <p14:creationId xmlns:p14="http://schemas.microsoft.com/office/powerpoint/2010/main" val="19030637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3F5331-3F58-E447-A8FC-1A4D879D7F17}"/>
              </a:ext>
            </a:extLst>
          </p:cNvPr>
          <p:cNvSpPr>
            <a:spLocks noGrp="1"/>
          </p:cNvSpPr>
          <p:nvPr>
            <p:ph idx="1"/>
          </p:nvPr>
        </p:nvSpPr>
        <p:spPr>
          <a:xfrm>
            <a:off x="677334" y="1122219"/>
            <a:ext cx="8596668" cy="4919144"/>
          </a:xfrm>
        </p:spPr>
        <p:txBody>
          <a:bodyPr>
            <a:normAutofit lnSpcReduction="10000"/>
          </a:bodyPr>
          <a:lstStyle/>
          <a:p>
            <a:pPr marL="0" indent="0">
              <a:buNone/>
            </a:pPr>
            <a:r>
              <a:rPr lang="es-ES_tradnl" dirty="0"/>
              <a:t>Motos-Teruel, Tomás (2017). Hacer Teatro: beneficios   para el desarrollo positivo en adolescentes. Revista Latinoamericana de Estudios Educativos (México), XLVII(3-4),219-248.</a:t>
            </a:r>
          </a:p>
          <a:p>
            <a:pPr marL="0" indent="0">
              <a:buNone/>
            </a:pPr>
            <a:r>
              <a:rPr lang="es-ES_tradnl" dirty="0"/>
              <a:t>Olivia, C. y Torres, F. (2005).  Historia básica del arte escénico.  Octava edición.  Cátedra: Madrid. </a:t>
            </a:r>
          </a:p>
          <a:p>
            <a:pPr marL="0" indent="0">
              <a:buNone/>
            </a:pPr>
            <a:r>
              <a:rPr lang="es-ES_tradnl" dirty="0"/>
              <a:t>Padilla, C. y </a:t>
            </a:r>
            <a:r>
              <a:rPr lang="es-ES_tradnl" dirty="0" err="1"/>
              <a:t>Coterón</a:t>
            </a:r>
            <a:r>
              <a:rPr lang="es-ES_tradnl" dirty="0"/>
              <a:t>, J. (2013) ¿Podemos mejorar nuestra salud mental a través de la Danza?: una revisión sistemática.  Retos. Nuevas tendencias en Educación Física, Deporte y Recreación 2013, nº 24, pp. 167-170.</a:t>
            </a:r>
          </a:p>
          <a:p>
            <a:pPr marL="0" indent="0">
              <a:buNone/>
            </a:pPr>
            <a:r>
              <a:rPr lang="es-ES_tradnl" dirty="0"/>
              <a:t>Ramos-Galarza, C (2017). Introducción a la investigación: entre anécdotas musicales y científicas.  Universidad Internacional SEK.</a:t>
            </a:r>
          </a:p>
          <a:p>
            <a:pPr marL="0" indent="0">
              <a:buNone/>
            </a:pPr>
            <a:r>
              <a:rPr lang="es-ES_tradnl" dirty="0"/>
              <a:t>Rogers, C. (2011). El proceso de convertirse en persona.  Mi técnica terapéutica. 17a Edición. PAIDOS IBERICA.</a:t>
            </a:r>
          </a:p>
          <a:p>
            <a:pPr marL="0" indent="0">
              <a:buNone/>
            </a:pPr>
            <a:r>
              <a:rPr lang="es-ES_tradnl" dirty="0"/>
              <a:t>Soria, R. (2010). Tratamiento sistémico en problemas familiares.  Revista electrónica de psicología Iztacala. </a:t>
            </a:r>
            <a:r>
              <a:rPr lang="es-ES_tradnl" dirty="0" err="1"/>
              <a:t>Vol</a:t>
            </a:r>
            <a:r>
              <a:rPr lang="es-ES_tradnl" dirty="0"/>
              <a:t> 13 (3).</a:t>
            </a:r>
          </a:p>
          <a:p>
            <a:pPr marL="0" indent="0">
              <a:buNone/>
            </a:pPr>
            <a:r>
              <a:rPr lang="es-ES_tradnl" dirty="0"/>
              <a:t>Vilar, J. (2011). Viaje a través de la historia de la danza.  </a:t>
            </a:r>
            <a:r>
              <a:rPr lang="es-ES_tradnl" dirty="0" err="1"/>
              <a:t>Palibrio</a:t>
            </a:r>
            <a:r>
              <a:rPr lang="es-ES_tradnl" dirty="0"/>
              <a:t>. Bloomington.</a:t>
            </a:r>
          </a:p>
        </p:txBody>
      </p:sp>
    </p:spTree>
    <p:extLst>
      <p:ext uri="{BB962C8B-B14F-4D97-AF65-F5344CB8AC3E}">
        <p14:creationId xmlns:p14="http://schemas.microsoft.com/office/powerpoint/2010/main" val="31371751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1BC26C2-2557-494E-A21C-1059725F1608}"/>
              </a:ext>
            </a:extLst>
          </p:cNvPr>
          <p:cNvSpPr>
            <a:spLocks noGrp="1"/>
          </p:cNvSpPr>
          <p:nvPr>
            <p:ph type="ctrTitle"/>
          </p:nvPr>
        </p:nvSpPr>
        <p:spPr/>
        <p:txBody>
          <a:bodyPr/>
          <a:lstStyle/>
          <a:p>
            <a:r>
              <a:rPr lang="es-ES_tradnl" sz="6000" dirty="0"/>
              <a:t>Gracias</a:t>
            </a:r>
          </a:p>
        </p:txBody>
      </p:sp>
      <p:sp>
        <p:nvSpPr>
          <p:cNvPr id="5" name="Subtitle 4">
            <a:extLst>
              <a:ext uri="{FF2B5EF4-FFF2-40B4-BE49-F238E27FC236}">
                <a16:creationId xmlns:a16="http://schemas.microsoft.com/office/drawing/2014/main" id="{19E73901-6EBA-0649-ABC8-B5F2B40CFD03}"/>
              </a:ext>
            </a:extLst>
          </p:cNvPr>
          <p:cNvSpPr>
            <a:spLocks noGrp="1"/>
          </p:cNvSpPr>
          <p:nvPr>
            <p:ph type="subTitle" idx="1"/>
          </p:nvPr>
        </p:nvSpPr>
        <p:spPr/>
        <p:txBody>
          <a:bodyPr>
            <a:normAutofit/>
          </a:bodyPr>
          <a:lstStyle/>
          <a:p>
            <a:endParaRPr lang="es-ES_tradnl" sz="2000" dirty="0"/>
          </a:p>
          <a:p>
            <a:r>
              <a:rPr lang="es-ES_tradnl" sz="2000" dirty="0"/>
              <a:t>26 de marzo de 2020</a:t>
            </a:r>
          </a:p>
        </p:txBody>
      </p:sp>
    </p:spTree>
    <p:extLst>
      <p:ext uri="{BB962C8B-B14F-4D97-AF65-F5344CB8AC3E}">
        <p14:creationId xmlns:p14="http://schemas.microsoft.com/office/powerpoint/2010/main" val="864554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3F5331-3F58-E447-A8FC-1A4D879D7F17}"/>
              </a:ext>
            </a:extLst>
          </p:cNvPr>
          <p:cNvSpPr>
            <a:spLocks noGrp="1"/>
          </p:cNvSpPr>
          <p:nvPr>
            <p:ph idx="1"/>
          </p:nvPr>
        </p:nvSpPr>
        <p:spPr>
          <a:xfrm>
            <a:off x="677334" y="1122219"/>
            <a:ext cx="8596668" cy="4919144"/>
          </a:xfrm>
        </p:spPr>
        <p:txBody>
          <a:bodyPr>
            <a:normAutofit/>
          </a:bodyPr>
          <a:lstStyle/>
          <a:p>
            <a:r>
              <a:rPr lang="es-ES_tradnl" sz="2000" dirty="0"/>
              <a:t>¿Qué cosas hacen que este tipo de actividad puedan generar bienestar emocional, y sentimientos positivos de cambio y transformación, particularmente en mujeres?</a:t>
            </a:r>
          </a:p>
          <a:p>
            <a:endParaRPr lang="es-ES_tradnl" sz="2000" dirty="0"/>
          </a:p>
          <a:p>
            <a:r>
              <a:rPr lang="es-ES_tradnl" sz="2000" dirty="0"/>
              <a:t>Conocer de la experiencia de tres mujeres: Idalia, Margot y </a:t>
            </a:r>
            <a:r>
              <a:rPr lang="es-ES_tradnl" sz="2000" dirty="0" err="1"/>
              <a:t>Gaia</a:t>
            </a:r>
            <a:r>
              <a:rPr lang="es-ES_tradnl" sz="2000" dirty="0"/>
              <a:t>, que afirman haber tenido experiencias terapéuticas en sus actividades artísticas de teatro y danza.</a:t>
            </a:r>
          </a:p>
          <a:p>
            <a:endParaRPr lang="es-ES_tradnl" sz="2000" dirty="0"/>
          </a:p>
          <a:p>
            <a:r>
              <a:rPr lang="es-ES_tradnl" sz="2000" dirty="0"/>
              <a:t>Tres características principales: la corporalidad de su arte, el tipo de relación que generan con otras mujeres dentro de sus grupos artísticos, y la estructura femenina del grupo artístico</a:t>
            </a:r>
          </a:p>
        </p:txBody>
      </p:sp>
    </p:spTree>
    <p:extLst>
      <p:ext uri="{BB962C8B-B14F-4D97-AF65-F5344CB8AC3E}">
        <p14:creationId xmlns:p14="http://schemas.microsoft.com/office/powerpoint/2010/main" val="778535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D4DC5-2AC4-A84A-ACDF-69E10FBD3005}"/>
              </a:ext>
            </a:extLst>
          </p:cNvPr>
          <p:cNvSpPr>
            <a:spLocks noGrp="1"/>
          </p:cNvSpPr>
          <p:nvPr>
            <p:ph type="title"/>
          </p:nvPr>
        </p:nvSpPr>
        <p:spPr/>
        <p:txBody>
          <a:bodyPr>
            <a:normAutofit/>
          </a:bodyPr>
          <a:lstStyle/>
          <a:p>
            <a:r>
              <a:rPr lang="es-ES_tradnl" sz="4000" dirty="0"/>
              <a:t>Lo corporal</a:t>
            </a:r>
          </a:p>
        </p:txBody>
      </p:sp>
      <p:sp>
        <p:nvSpPr>
          <p:cNvPr id="3" name="Content Placeholder 2">
            <a:extLst>
              <a:ext uri="{FF2B5EF4-FFF2-40B4-BE49-F238E27FC236}">
                <a16:creationId xmlns:a16="http://schemas.microsoft.com/office/drawing/2014/main" id="{2D1179F7-A98E-5A46-BEF1-2F402EC72689}"/>
              </a:ext>
            </a:extLst>
          </p:cNvPr>
          <p:cNvSpPr>
            <a:spLocks noGrp="1"/>
          </p:cNvSpPr>
          <p:nvPr>
            <p:ph idx="1"/>
          </p:nvPr>
        </p:nvSpPr>
        <p:spPr/>
        <p:txBody>
          <a:bodyPr>
            <a:normAutofit/>
          </a:bodyPr>
          <a:lstStyle/>
          <a:p>
            <a:r>
              <a:rPr lang="es-ES_tradnl" sz="2000" dirty="0"/>
              <a:t>López (2008) - la información llega al cerebro a través del cuerpo, las experiencias sentidas (en el cuerpo) tienen un significado profundo, pre-conceptual.</a:t>
            </a:r>
          </a:p>
          <a:p>
            <a:endParaRPr lang="es-ES_tradnl" sz="2000" dirty="0"/>
          </a:p>
          <a:p>
            <a:r>
              <a:rPr lang="es-ES_tradnl" sz="2000" dirty="0"/>
              <a:t>Febles (2003) -histórico-contextual- el cuerpo permite mediar las funciones cognitivas superiores; es la herramienta con la que cuenta la persona para interactuar con su medio y con su cultura.</a:t>
            </a:r>
          </a:p>
          <a:p>
            <a:endParaRPr lang="es-ES_tradnl" sz="2000" dirty="0"/>
          </a:p>
        </p:txBody>
      </p:sp>
    </p:spTree>
    <p:extLst>
      <p:ext uri="{BB962C8B-B14F-4D97-AF65-F5344CB8AC3E}">
        <p14:creationId xmlns:p14="http://schemas.microsoft.com/office/powerpoint/2010/main" val="33574569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3F5331-3F58-E447-A8FC-1A4D879D7F17}"/>
              </a:ext>
            </a:extLst>
          </p:cNvPr>
          <p:cNvSpPr>
            <a:spLocks noGrp="1"/>
          </p:cNvSpPr>
          <p:nvPr>
            <p:ph idx="1"/>
          </p:nvPr>
        </p:nvSpPr>
        <p:spPr>
          <a:xfrm>
            <a:off x="677334" y="1122219"/>
            <a:ext cx="8596668" cy="4919144"/>
          </a:xfrm>
        </p:spPr>
        <p:txBody>
          <a:bodyPr>
            <a:normAutofit/>
          </a:bodyPr>
          <a:lstStyle/>
          <a:p>
            <a:r>
              <a:rPr lang="es-ES_tradnl" sz="2000" dirty="0"/>
              <a:t>Gregory (2015) -Gestalt-: el trabajo corporal ayuda a conectar las sensaciones corporales con la expresión de su malestar emocional.</a:t>
            </a:r>
          </a:p>
          <a:p>
            <a:endParaRPr lang="es-ES_tradnl" sz="2000" dirty="0"/>
          </a:p>
          <a:p>
            <a:r>
              <a:rPr lang="es-ES_tradnl" sz="2000" dirty="0" err="1"/>
              <a:t>Greenberg</a:t>
            </a:r>
            <a:r>
              <a:rPr lang="es-ES_tradnl" sz="2000" dirty="0"/>
              <a:t> (2015) -terapia centrada en la emoción-: la emoción produce cambios fisiológicos corporales asociados con lo que está sucediendo ese momento y están vinculados con aprendizajes emocionales anteriores.</a:t>
            </a:r>
          </a:p>
          <a:p>
            <a:endParaRPr lang="es-ES_tradnl" sz="2000" dirty="0"/>
          </a:p>
          <a:p>
            <a:r>
              <a:rPr lang="es-ES_tradnl" sz="2000" dirty="0"/>
              <a:t>Alba </a:t>
            </a:r>
            <a:r>
              <a:rPr lang="es-ES_tradnl" sz="2000" dirty="0" err="1"/>
              <a:t>Emoting</a:t>
            </a:r>
            <a:r>
              <a:rPr lang="es-ES_tradnl" sz="2000" dirty="0"/>
              <a:t> (2012), algunos aspectos de lo corporal: respiración, expresiones faciales y postura corporal, ejecutados de una manera específica, permiten acceder a emociones básicas de miedo, rabia, tristeza, alegría, rabia y erotismo.</a:t>
            </a:r>
          </a:p>
        </p:txBody>
      </p:sp>
    </p:spTree>
    <p:extLst>
      <p:ext uri="{BB962C8B-B14F-4D97-AF65-F5344CB8AC3E}">
        <p14:creationId xmlns:p14="http://schemas.microsoft.com/office/powerpoint/2010/main" val="1696076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949AF-7E21-4E42-82DD-49F35227F1BD}"/>
              </a:ext>
            </a:extLst>
          </p:cNvPr>
          <p:cNvSpPr>
            <a:spLocks noGrp="1"/>
          </p:cNvSpPr>
          <p:nvPr>
            <p:ph type="title"/>
          </p:nvPr>
        </p:nvSpPr>
        <p:spPr/>
        <p:txBody>
          <a:bodyPr>
            <a:normAutofit/>
          </a:bodyPr>
          <a:lstStyle/>
          <a:p>
            <a:r>
              <a:rPr lang="es-ES_tradnl" sz="4000" dirty="0"/>
              <a:t>El tipo de relación en los grupos</a:t>
            </a:r>
          </a:p>
        </p:txBody>
      </p:sp>
      <p:sp>
        <p:nvSpPr>
          <p:cNvPr id="3" name="Content Placeholder 2">
            <a:extLst>
              <a:ext uri="{FF2B5EF4-FFF2-40B4-BE49-F238E27FC236}">
                <a16:creationId xmlns:a16="http://schemas.microsoft.com/office/drawing/2014/main" id="{DD7109A9-0F69-BB40-8A5E-768C8965EF97}"/>
              </a:ext>
            </a:extLst>
          </p:cNvPr>
          <p:cNvSpPr>
            <a:spLocks noGrp="1"/>
          </p:cNvSpPr>
          <p:nvPr>
            <p:ph idx="1"/>
          </p:nvPr>
        </p:nvSpPr>
        <p:spPr/>
        <p:txBody>
          <a:bodyPr>
            <a:normAutofit/>
          </a:bodyPr>
          <a:lstStyle/>
          <a:p>
            <a:pPr marL="0" indent="0">
              <a:buNone/>
            </a:pPr>
            <a:r>
              <a:rPr lang="es-ES_tradnl" sz="2000" dirty="0"/>
              <a:t>Rogers (2011) plantea que una relación de ayuda terapéutica plantea tres características fundamentales:</a:t>
            </a:r>
          </a:p>
          <a:p>
            <a:pPr marL="0" indent="0">
              <a:buNone/>
            </a:pPr>
            <a:endParaRPr lang="es-ES_tradnl" sz="2000" dirty="0"/>
          </a:p>
          <a:p>
            <a:r>
              <a:rPr lang="es-ES_tradnl" sz="2000" dirty="0"/>
              <a:t>Ser una relación auténtica.</a:t>
            </a:r>
          </a:p>
          <a:p>
            <a:endParaRPr lang="es-ES_tradnl" sz="2000" dirty="0"/>
          </a:p>
          <a:p>
            <a:r>
              <a:rPr lang="es-ES_tradnl" sz="2000" dirty="0"/>
              <a:t>Sentimiento de apoyo incondicional.</a:t>
            </a:r>
          </a:p>
          <a:p>
            <a:endParaRPr lang="es-ES_tradnl" sz="2000" dirty="0"/>
          </a:p>
          <a:p>
            <a:r>
              <a:rPr lang="es-ES_tradnl" sz="2000" dirty="0"/>
              <a:t>Ser de alto entendimiento empático.</a:t>
            </a:r>
          </a:p>
        </p:txBody>
      </p:sp>
    </p:spTree>
    <p:extLst>
      <p:ext uri="{BB962C8B-B14F-4D97-AF65-F5344CB8AC3E}">
        <p14:creationId xmlns:p14="http://schemas.microsoft.com/office/powerpoint/2010/main" val="3988942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3F5331-3F58-E447-A8FC-1A4D879D7F17}"/>
              </a:ext>
            </a:extLst>
          </p:cNvPr>
          <p:cNvSpPr>
            <a:spLocks noGrp="1"/>
          </p:cNvSpPr>
          <p:nvPr>
            <p:ph idx="1"/>
          </p:nvPr>
        </p:nvSpPr>
        <p:spPr>
          <a:xfrm>
            <a:off x="677334" y="1122219"/>
            <a:ext cx="8596668" cy="4919144"/>
          </a:xfrm>
        </p:spPr>
        <p:txBody>
          <a:bodyPr>
            <a:normAutofit/>
          </a:bodyPr>
          <a:lstStyle/>
          <a:p>
            <a:r>
              <a:rPr lang="es-ES_tradnl" sz="2000" dirty="0"/>
              <a:t>Esta forma de relación no es exclusiva de relación terapéutica.  Se puede generar un vínculo promotor de cambio en otros entornos que exista relaciones entre personas que promuevan el cambio Rogers (2011).</a:t>
            </a:r>
          </a:p>
          <a:p>
            <a:endParaRPr lang="es-ES_tradnl" sz="2000" dirty="0"/>
          </a:p>
          <a:p>
            <a:endParaRPr lang="es-ES_tradnl" sz="2000" dirty="0"/>
          </a:p>
          <a:p>
            <a:r>
              <a:rPr lang="es-ES_tradnl" sz="2000" dirty="0" err="1"/>
              <a:t>Bohar</a:t>
            </a:r>
            <a:r>
              <a:rPr lang="es-ES_tradnl" sz="2000" dirty="0"/>
              <a:t> (2014) plantea el consultante como el protagonista de sus procesos de cambio, lo plantea como un </a:t>
            </a:r>
            <a:r>
              <a:rPr lang="es-ES_tradnl" sz="2000" dirty="0" err="1"/>
              <a:t>autosanador</a:t>
            </a:r>
            <a:r>
              <a:rPr lang="es-ES_tradnl" sz="2000" dirty="0"/>
              <a:t> activo.</a:t>
            </a:r>
          </a:p>
          <a:p>
            <a:endParaRPr lang="es-ES_tradnl" sz="2000" dirty="0"/>
          </a:p>
          <a:p>
            <a:r>
              <a:rPr lang="es-ES_tradnl" sz="2000" dirty="0"/>
              <a:t>La terapia tiene un alto componente personal y subjetivo (Rogers, 2011)</a:t>
            </a:r>
          </a:p>
          <a:p>
            <a:endParaRPr lang="es-ES_tradnl" sz="2000" dirty="0"/>
          </a:p>
          <a:p>
            <a:endParaRPr lang="es-ES_tradnl" sz="2000" dirty="0"/>
          </a:p>
        </p:txBody>
      </p:sp>
    </p:spTree>
    <p:extLst>
      <p:ext uri="{BB962C8B-B14F-4D97-AF65-F5344CB8AC3E}">
        <p14:creationId xmlns:p14="http://schemas.microsoft.com/office/powerpoint/2010/main" val="6727094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14BDE-28BE-3A43-8D69-DB0C5C3B9DEA}"/>
              </a:ext>
            </a:extLst>
          </p:cNvPr>
          <p:cNvSpPr>
            <a:spLocks noGrp="1"/>
          </p:cNvSpPr>
          <p:nvPr>
            <p:ph type="title"/>
          </p:nvPr>
        </p:nvSpPr>
        <p:spPr/>
        <p:txBody>
          <a:bodyPr>
            <a:normAutofit/>
          </a:bodyPr>
          <a:lstStyle/>
          <a:p>
            <a:r>
              <a:rPr lang="es-ES_tradnl" sz="4000" dirty="0"/>
              <a:t>La naturaleza del grupo artístico</a:t>
            </a:r>
          </a:p>
        </p:txBody>
      </p:sp>
      <p:sp>
        <p:nvSpPr>
          <p:cNvPr id="3" name="Content Placeholder 2">
            <a:extLst>
              <a:ext uri="{FF2B5EF4-FFF2-40B4-BE49-F238E27FC236}">
                <a16:creationId xmlns:a16="http://schemas.microsoft.com/office/drawing/2014/main" id="{A8441FB2-4639-7149-8DEB-990899E171C9}"/>
              </a:ext>
            </a:extLst>
          </p:cNvPr>
          <p:cNvSpPr>
            <a:spLocks noGrp="1"/>
          </p:cNvSpPr>
          <p:nvPr>
            <p:ph idx="1"/>
          </p:nvPr>
        </p:nvSpPr>
        <p:spPr/>
        <p:txBody>
          <a:bodyPr>
            <a:normAutofit/>
          </a:bodyPr>
          <a:lstStyle/>
          <a:p>
            <a:r>
              <a:rPr lang="es-ES_tradnl" sz="2000" dirty="0"/>
              <a:t>Tres experiencias se dan en estructuras organizativas y de relaciones horizontales, y entre mujeres.</a:t>
            </a:r>
          </a:p>
          <a:p>
            <a:endParaRPr lang="es-ES_tradnl" sz="2000" dirty="0"/>
          </a:p>
          <a:p>
            <a:r>
              <a:rPr lang="es-ES_tradnl" sz="2000" dirty="0"/>
              <a:t>Terapia estructural sistémica (</a:t>
            </a:r>
            <a:r>
              <a:rPr lang="es-ES_tradnl" sz="2000" dirty="0" err="1"/>
              <a:t>Minuchín</a:t>
            </a:r>
            <a:r>
              <a:rPr lang="es-ES_tradnl" sz="2000" dirty="0"/>
              <a:t> 2003).</a:t>
            </a:r>
          </a:p>
          <a:p>
            <a:r>
              <a:rPr lang="es-ES_tradnl" sz="2000" dirty="0"/>
              <a:t>Al cambiar la estructura del sistema, los miembros se ven obligados a acomodarse al nuevo sistema</a:t>
            </a:r>
          </a:p>
          <a:p>
            <a:r>
              <a:rPr lang="es-ES_tradnl" sz="2000" dirty="0"/>
              <a:t>Al cambiar la estructura en que las personas se desenvuelven, éstas se ven obligadas a a adecuarse a nuevos roles, relaciones, formas comunicaciones y de relación.</a:t>
            </a:r>
          </a:p>
        </p:txBody>
      </p:sp>
    </p:spTree>
    <p:extLst>
      <p:ext uri="{BB962C8B-B14F-4D97-AF65-F5344CB8AC3E}">
        <p14:creationId xmlns:p14="http://schemas.microsoft.com/office/powerpoint/2010/main" val="4020101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D3B17-65CF-8B4D-B34A-48F0137BEDA3}"/>
              </a:ext>
            </a:extLst>
          </p:cNvPr>
          <p:cNvSpPr>
            <a:spLocks noGrp="1"/>
          </p:cNvSpPr>
          <p:nvPr>
            <p:ph type="title"/>
          </p:nvPr>
        </p:nvSpPr>
        <p:spPr/>
        <p:txBody>
          <a:bodyPr>
            <a:normAutofit/>
          </a:bodyPr>
          <a:lstStyle/>
          <a:p>
            <a:pPr algn="ctr"/>
            <a:r>
              <a:rPr lang="es-ES_tradnl" sz="4000" dirty="0"/>
              <a:t>Materiales y métodos</a:t>
            </a:r>
          </a:p>
        </p:txBody>
      </p:sp>
      <p:sp>
        <p:nvSpPr>
          <p:cNvPr id="3" name="Content Placeholder 2">
            <a:extLst>
              <a:ext uri="{FF2B5EF4-FFF2-40B4-BE49-F238E27FC236}">
                <a16:creationId xmlns:a16="http://schemas.microsoft.com/office/drawing/2014/main" id="{8C409DD5-3849-A84E-8A27-92988ECD42A3}"/>
              </a:ext>
            </a:extLst>
          </p:cNvPr>
          <p:cNvSpPr>
            <a:spLocks noGrp="1"/>
          </p:cNvSpPr>
          <p:nvPr>
            <p:ph idx="1"/>
          </p:nvPr>
        </p:nvSpPr>
        <p:spPr/>
        <p:txBody>
          <a:bodyPr>
            <a:normAutofit/>
          </a:bodyPr>
          <a:lstStyle/>
          <a:p>
            <a:r>
              <a:rPr lang="es-ES_tradnl" sz="2000" dirty="0"/>
              <a:t>Entrevistas a profundidad tres mujeres (Idalia, Margot y </a:t>
            </a:r>
            <a:r>
              <a:rPr lang="es-ES_tradnl" sz="2000" dirty="0" err="1"/>
              <a:t>Gaia</a:t>
            </a:r>
            <a:r>
              <a:rPr lang="es-ES_tradnl" sz="2000" dirty="0"/>
              <a:t>) con experiencias mayores a 10 años en diferentes actividades artísticas corporales -danza del vientre tribal, danza árabe y teatro-, que pertenecen a grupos artísticos de mujeres.</a:t>
            </a:r>
          </a:p>
          <a:p>
            <a:r>
              <a:rPr lang="es-ES_tradnl" sz="2000" dirty="0"/>
              <a:t>Muestreo a conveniencia y en bola de nieve.</a:t>
            </a:r>
          </a:p>
          <a:p>
            <a:r>
              <a:rPr lang="es-ES_tradnl" sz="2000" dirty="0"/>
              <a:t>Se mantuvieron procedimientos para guardar la confidencialidad de sus testimonios.</a:t>
            </a:r>
          </a:p>
          <a:p>
            <a:r>
              <a:rPr lang="es-ES_tradnl" sz="2000" dirty="0"/>
              <a:t>Identificar narraciones de su experiencia artística corporal.</a:t>
            </a:r>
          </a:p>
          <a:p>
            <a:r>
              <a:rPr lang="es-ES_tradnl" sz="2000" dirty="0"/>
              <a:t>Metodología constructivista y en interaccionismo simbólico.</a:t>
            </a:r>
          </a:p>
          <a:p>
            <a:endParaRPr lang="es-ES_tradnl" sz="2000" dirty="0"/>
          </a:p>
        </p:txBody>
      </p:sp>
    </p:spTree>
    <p:extLst>
      <p:ext uri="{BB962C8B-B14F-4D97-AF65-F5344CB8AC3E}">
        <p14:creationId xmlns:p14="http://schemas.microsoft.com/office/powerpoint/2010/main" val="137018535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{5F7ECBA1-DEF8-DD4D-9011-259FD5416D2A}tf10001060</Template>
  <TotalTime>7063</TotalTime>
  <Words>2722</Words>
  <Application>Microsoft Office PowerPoint</Application>
  <PresentationFormat>Panorámica</PresentationFormat>
  <Paragraphs>112</Paragraphs>
  <Slides>23</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23</vt:i4>
      </vt:variant>
    </vt:vector>
  </HeadingPairs>
  <TitlesOfParts>
    <vt:vector size="27" baseType="lpstr">
      <vt:lpstr>Arial</vt:lpstr>
      <vt:lpstr>Trebuchet MS</vt:lpstr>
      <vt:lpstr>Wingdings 3</vt:lpstr>
      <vt:lpstr>Facet</vt:lpstr>
      <vt:lpstr>Experiencias terapéuticas femeninas en danza y teatro</vt:lpstr>
      <vt:lpstr>Introducción</vt:lpstr>
      <vt:lpstr>Presentación de PowerPoint</vt:lpstr>
      <vt:lpstr>Lo corporal</vt:lpstr>
      <vt:lpstr>Presentación de PowerPoint</vt:lpstr>
      <vt:lpstr>El tipo de relación en los grupos</vt:lpstr>
      <vt:lpstr>Presentación de PowerPoint</vt:lpstr>
      <vt:lpstr>La naturaleza del grupo artístico</vt:lpstr>
      <vt:lpstr>Materiales y métodos</vt:lpstr>
      <vt:lpstr>Resultados</vt:lpstr>
      <vt:lpstr>Lo corporal y la emoción</vt:lpstr>
      <vt:lpstr>Experiencia profunda de cambio y crecimiento personal</vt:lpstr>
      <vt:lpstr>Autodescubrimiento personal y de feminidad</vt:lpstr>
      <vt:lpstr>Espacio de expresión genuina y de ser entendida y respetada</vt:lpstr>
      <vt:lpstr>Un sentido de sororidad</vt:lpstr>
      <vt:lpstr>El contexto femenino en los espacio artísticos</vt:lpstr>
      <vt:lpstr>Presentación de PowerPoint</vt:lpstr>
      <vt:lpstr>Conclusiones</vt:lpstr>
      <vt:lpstr>Presentación de PowerPoint</vt:lpstr>
      <vt:lpstr>Bibliografía</vt:lpstr>
      <vt:lpstr>Presentación de PowerPoint</vt:lpstr>
      <vt:lpstr>Presentación de PowerPoint</vt:lpstr>
      <vt:lpstr>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Experiencias terapéuticas femeninas en danza y teatro</dc:title>
  <dc:creator>Vicente Chauvin</dc:creator>
  <cp:lastModifiedBy>Biblioteca</cp:lastModifiedBy>
  <cp:revision>17</cp:revision>
  <dcterms:created xsi:type="dcterms:W3CDTF">2020-03-12T16:01:57Z</dcterms:created>
  <dcterms:modified xsi:type="dcterms:W3CDTF">2020-05-20T14:30:32Z</dcterms:modified>
</cp:coreProperties>
</file>