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1" r:id="rId3"/>
    <p:sldId id="286" r:id="rId4"/>
    <p:sldId id="289" r:id="rId5"/>
    <p:sldId id="290" r:id="rId6"/>
    <p:sldId id="292" r:id="rId7"/>
    <p:sldId id="291" r:id="rId8"/>
    <p:sldId id="293" r:id="rId9"/>
    <p:sldId id="294" r:id="rId10"/>
    <p:sldId id="295" r:id="rId11"/>
    <p:sldId id="296" r:id="rId12"/>
    <p:sldId id="297" r:id="rId13"/>
    <p:sldId id="300" r:id="rId14"/>
    <p:sldId id="298" r:id="rId15"/>
    <p:sldId id="307" r:id="rId16"/>
    <p:sldId id="301" r:id="rId17"/>
    <p:sldId id="302" r:id="rId18"/>
    <p:sldId id="304" r:id="rId19"/>
    <p:sldId id="299" r:id="rId20"/>
    <p:sldId id="303" r:id="rId21"/>
    <p:sldId id="305" r:id="rId22"/>
    <p:sldId id="306"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leta" initials="V" lastIdx="1" clrIdx="0">
    <p:extLst>
      <p:ext uri="{19B8F6BF-5375-455C-9EA6-DF929625EA0E}">
        <p15:presenceInfo xmlns:p15="http://schemas.microsoft.com/office/powerpoint/2012/main" userId="Viol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78"/>
    <a:srgbClr val="A50021"/>
    <a:srgbClr val="CC0000"/>
    <a:srgbClr val="FFC600"/>
    <a:srgbClr val="1D67B8"/>
    <a:srgbClr val="FFAC00"/>
    <a:srgbClr val="F574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4084" autoAdjust="0"/>
  </p:normalViewPr>
  <p:slideViewPr>
    <p:cSldViewPr snapToGrid="0" snapToObjects="1">
      <p:cViewPr varScale="1">
        <p:scale>
          <a:sx n="69" d="100"/>
          <a:sy n="69" d="100"/>
        </p:scale>
        <p:origin x="34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C6161-84AC-4873-ABA6-C969C797A2C3}" type="datetimeFigureOut">
              <a:rPr lang="en-US" smtClean="0"/>
              <a:t>5/20/2020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3FA5-CDA5-466C-9BDD-F704F481764C}" type="slidenum">
              <a:rPr lang="en-US" smtClean="0"/>
              <a:t>‹Nº›</a:t>
            </a:fld>
            <a:endParaRPr lang="en-US"/>
          </a:p>
        </p:txBody>
      </p:sp>
    </p:spTree>
    <p:extLst>
      <p:ext uri="{BB962C8B-B14F-4D97-AF65-F5344CB8AC3E}">
        <p14:creationId xmlns:p14="http://schemas.microsoft.com/office/powerpoint/2010/main" val="250634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33142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03578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15881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63396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4BE9DA6-03F0-B940-A647-7AD81FB58DD4}"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2598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4BE9DA6-03F0-B940-A647-7AD81FB58DD4}" type="datetimeFigureOut">
              <a:rPr lang="es-ES" smtClean="0"/>
              <a:t>20/05/2020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02585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D4BE9DA6-03F0-B940-A647-7AD81FB58DD4}" type="datetimeFigureOut">
              <a:rPr lang="es-ES" smtClean="0"/>
              <a:t>20/05/2020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1145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D4BE9DA6-03F0-B940-A647-7AD81FB58DD4}" type="datetimeFigureOut">
              <a:rPr lang="es-ES" smtClean="0"/>
              <a:t>20/05/2020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191274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BE9DA6-03F0-B940-A647-7AD81FB58DD4}" type="datetimeFigureOut">
              <a:rPr lang="es-ES" smtClean="0"/>
              <a:t>20/05/2020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79935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20/05/2020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02234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20/05/2020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91040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9DA6-03F0-B940-A647-7AD81FB58DD4}" type="datetimeFigureOut">
              <a:rPr lang="es-ES" smtClean="0"/>
              <a:t>20/05/2020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F0DEA-FD9A-5046-9404-DF2051E6A11D}" type="slidenum">
              <a:rPr lang="es-ES" smtClean="0"/>
              <a:t>‹Nº›</a:t>
            </a:fld>
            <a:endParaRPr lang="es-ES"/>
          </a:p>
        </p:txBody>
      </p:sp>
    </p:spTree>
    <p:extLst>
      <p:ext uri="{BB962C8B-B14F-4D97-AF65-F5344CB8AC3E}">
        <p14:creationId xmlns:p14="http://schemas.microsoft.com/office/powerpoint/2010/main" val="268540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4001" y="1316997"/>
            <a:ext cx="5343322" cy="5763960"/>
          </a:xfrm>
          <a:prstGeom prst="rect">
            <a:avLst/>
          </a:prstGeom>
        </p:spPr>
      </p:pic>
      <p:pic>
        <p:nvPicPr>
          <p:cNvPr id="8" name="Imagen 7"/>
          <p:cNvPicPr>
            <a:picLocks noChangeAspect="1"/>
          </p:cNvPicPr>
          <p:nvPr/>
        </p:nvPicPr>
        <p:blipFill>
          <a:blip r:embed="rId3"/>
          <a:stretch>
            <a:fillRect/>
          </a:stretch>
        </p:blipFill>
        <p:spPr>
          <a:xfrm>
            <a:off x="6075262" y="365832"/>
            <a:ext cx="2653101" cy="894270"/>
          </a:xfrm>
          <a:prstGeom prst="rect">
            <a:avLst/>
          </a:prstGeom>
        </p:spPr>
      </p:pic>
      <p:sp>
        <p:nvSpPr>
          <p:cNvPr id="9" name="Rectángulo 8"/>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2 Título"/>
          <p:cNvSpPr txBox="1">
            <a:spLocks/>
          </p:cNvSpPr>
          <p:nvPr/>
        </p:nvSpPr>
        <p:spPr>
          <a:xfrm>
            <a:off x="0" y="-1"/>
            <a:ext cx="8568952" cy="6703985"/>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2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t/>
            </a:r>
            <a:b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br>
            <a:endParaRPr kumimoji="0" lang="es-EC"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2" name="Rectángulo 1">
            <a:extLst>
              <a:ext uri="{FF2B5EF4-FFF2-40B4-BE49-F238E27FC236}">
                <a16:creationId xmlns:a16="http://schemas.microsoft.com/office/drawing/2014/main" id="{4E742A34-1A82-462F-956E-FE505A68CC73}"/>
              </a:ext>
            </a:extLst>
          </p:cNvPr>
          <p:cNvSpPr/>
          <p:nvPr/>
        </p:nvSpPr>
        <p:spPr>
          <a:xfrm>
            <a:off x="1927274" y="1839014"/>
            <a:ext cx="5444197" cy="1938992"/>
          </a:xfrm>
          <a:prstGeom prst="rect">
            <a:avLst/>
          </a:prstGeom>
        </p:spPr>
        <p:txBody>
          <a:bodyPr wrap="square">
            <a:spAutoFit/>
          </a:bodyPr>
          <a:lstStyle/>
          <a:p>
            <a:r>
              <a:rPr lang="es-MX" sz="2400" b="1" dirty="0">
                <a:latin typeface="+mj-lt"/>
              </a:rPr>
              <a:t>HISTORIAS DE VIDA DE MUJERES QUE PARTICIPARON EN LAS MANIFESTACIONES DE OCTUBRE 2019 EN QUITO – ECUADOR</a:t>
            </a:r>
          </a:p>
          <a:p>
            <a:endParaRPr lang="es-EC" sz="2400" b="1" dirty="0"/>
          </a:p>
        </p:txBody>
      </p:sp>
      <p:sp>
        <p:nvSpPr>
          <p:cNvPr id="3" name="Rectángulo 2">
            <a:extLst>
              <a:ext uri="{FF2B5EF4-FFF2-40B4-BE49-F238E27FC236}">
                <a16:creationId xmlns:a16="http://schemas.microsoft.com/office/drawing/2014/main" id="{53BB7E77-732F-41A4-BB2B-D45EC3FA61B9}"/>
              </a:ext>
            </a:extLst>
          </p:cNvPr>
          <p:cNvSpPr/>
          <p:nvPr/>
        </p:nvSpPr>
        <p:spPr>
          <a:xfrm>
            <a:off x="3515895" y="3778006"/>
            <a:ext cx="2913039" cy="400110"/>
          </a:xfrm>
          <a:prstGeom prst="rect">
            <a:avLst/>
          </a:prstGeom>
        </p:spPr>
        <p:txBody>
          <a:bodyPr wrap="square">
            <a:spAutoFit/>
          </a:bodyPr>
          <a:lstStyle/>
          <a:p>
            <a:r>
              <a:rPr lang="es-EC" sz="2000" dirty="0"/>
              <a:t>NATALIA V. REA ROMERO </a:t>
            </a:r>
          </a:p>
        </p:txBody>
      </p:sp>
      <p:sp>
        <p:nvSpPr>
          <p:cNvPr id="4" name="Rectángulo 3">
            <a:extLst>
              <a:ext uri="{FF2B5EF4-FFF2-40B4-BE49-F238E27FC236}">
                <a16:creationId xmlns:a16="http://schemas.microsoft.com/office/drawing/2014/main" id="{2A00A184-1A1E-4200-9D33-CA1AD00557C9}"/>
              </a:ext>
            </a:extLst>
          </p:cNvPr>
          <p:cNvSpPr/>
          <p:nvPr/>
        </p:nvSpPr>
        <p:spPr>
          <a:xfrm>
            <a:off x="2799471" y="4333826"/>
            <a:ext cx="4572000" cy="1754326"/>
          </a:xfrm>
          <a:prstGeom prst="rect">
            <a:avLst/>
          </a:prstGeom>
        </p:spPr>
        <p:txBody>
          <a:bodyPr>
            <a:spAutoFit/>
          </a:bodyPr>
          <a:lstStyle/>
          <a:p>
            <a:endParaRPr lang="es-MX" dirty="0"/>
          </a:p>
          <a:p>
            <a:r>
              <a:rPr lang="es-MX" dirty="0"/>
              <a:t>Director del proyecto: Gabriela Pazmiño, PhD.</a:t>
            </a:r>
          </a:p>
          <a:p>
            <a:r>
              <a:rPr lang="es-MX" dirty="0"/>
              <a:t>Tutor Principal:   María Isolda Vinueza </a:t>
            </a:r>
            <a:r>
              <a:rPr lang="es-MX" dirty="0" err="1"/>
              <a:t>Msc</a:t>
            </a:r>
            <a:r>
              <a:rPr lang="es-MX" dirty="0"/>
              <a:t>. </a:t>
            </a:r>
          </a:p>
          <a:p>
            <a:endParaRPr lang="es-MX" dirty="0"/>
          </a:p>
          <a:p>
            <a:pPr algn="ctr"/>
            <a:r>
              <a:rPr lang="es-MX" dirty="0"/>
              <a:t>13 de marzo de 2020</a:t>
            </a:r>
          </a:p>
          <a:p>
            <a:pPr algn="ctr"/>
            <a:r>
              <a:rPr lang="es-MX" dirty="0"/>
              <a:t>Quito - Ecuador</a:t>
            </a:r>
          </a:p>
        </p:txBody>
      </p:sp>
    </p:spTree>
    <p:extLst>
      <p:ext uri="{BB962C8B-B14F-4D97-AF65-F5344CB8AC3E}">
        <p14:creationId xmlns:p14="http://schemas.microsoft.com/office/powerpoint/2010/main" val="29611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Marco teórico</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pPr marL="0" indent="0">
              <a:buNone/>
            </a:pPr>
            <a:endParaRPr lang="es-EC" dirty="0">
              <a:solidFill>
                <a:schemeClr val="accent1"/>
              </a:solidFill>
            </a:endParaRPr>
          </a:p>
          <a:p>
            <a:pPr marL="0" indent="0">
              <a:buNone/>
            </a:pPr>
            <a:r>
              <a:rPr lang="es-EC" sz="9600" dirty="0">
                <a:solidFill>
                  <a:schemeClr val="accent1"/>
                </a:solidFill>
              </a:rPr>
              <a:t>Existencialismo y sentido de vida.</a:t>
            </a:r>
            <a:r>
              <a:rPr lang="es-EC" sz="9600" dirty="0"/>
              <a:t> </a:t>
            </a:r>
          </a:p>
          <a:p>
            <a:pPr marL="0" indent="0">
              <a:buNone/>
            </a:pPr>
            <a:endParaRPr lang="es-EC" sz="9600" dirty="0"/>
          </a:p>
          <a:p>
            <a:pPr marL="0" indent="0">
              <a:buNone/>
            </a:pPr>
            <a:r>
              <a:rPr lang="es-EC" sz="9600" dirty="0" err="1"/>
              <a:t>Viktor</a:t>
            </a:r>
            <a:r>
              <a:rPr lang="es-EC" sz="9600" dirty="0"/>
              <a:t> </a:t>
            </a:r>
            <a:r>
              <a:rPr lang="es-EC" sz="9600" dirty="0" err="1"/>
              <a:t>Fankl</a:t>
            </a:r>
            <a:r>
              <a:rPr lang="es-EC" sz="9600" dirty="0"/>
              <a:t> manifiesta: </a:t>
            </a:r>
          </a:p>
          <a:p>
            <a:pPr marL="0" indent="0">
              <a:buNone/>
            </a:pPr>
            <a:endParaRPr lang="es-EC" sz="9600" dirty="0"/>
          </a:p>
          <a:p>
            <a:r>
              <a:rPr lang="es-EC" sz="9600" dirty="0"/>
              <a:t>El sentido de la vida es lo que le da significado y ayuda a encontrar un soporte interno a la existencia. </a:t>
            </a:r>
          </a:p>
          <a:p>
            <a:pPr marL="0" indent="0">
              <a:buNone/>
            </a:pPr>
            <a:endParaRPr lang="es-EC" sz="9600" dirty="0"/>
          </a:p>
          <a:p>
            <a:r>
              <a:rPr lang="es-EC" sz="9600" dirty="0"/>
              <a:t>Este sentido no es el mismo para todos los seres humanos, cada uno ha de hallarlo en función de sus propias circunstancias y en función de sus propios objetivos-valores en la vida y sus posibilidades.</a:t>
            </a:r>
            <a:endParaRPr lang="es-MX" sz="9600" dirty="0"/>
          </a:p>
          <a:p>
            <a:pPr algn="just"/>
            <a:endParaRPr lang="es-MX" sz="9600" dirty="0"/>
          </a:p>
          <a:p>
            <a:pPr marL="0" indent="0" algn="just">
              <a:buNone/>
            </a:pPr>
            <a:endParaRPr lang="es-MX" sz="80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96488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PREGUNTA</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pPr marL="0" indent="0">
              <a:buNone/>
            </a:pPr>
            <a:endParaRPr lang="es-EC" sz="3800" dirty="0"/>
          </a:p>
          <a:p>
            <a:pPr marL="0" indent="0">
              <a:buNone/>
            </a:pPr>
            <a:r>
              <a:rPr lang="es-EC" sz="8000" b="1" dirty="0"/>
              <a:t>¿Cuál es la pertinencia de la psicoterapia humanista en cuanto al abordaje de los efectos de la violencia social?</a:t>
            </a:r>
          </a:p>
          <a:p>
            <a:pPr marL="0" indent="0">
              <a:buNone/>
            </a:pPr>
            <a:endParaRPr lang="es-EC" sz="8000" dirty="0"/>
          </a:p>
          <a:p>
            <a:r>
              <a:rPr lang="es-EC" sz="8000" dirty="0"/>
              <a:t>Esta investigación se relaciona con la práctica clínica en cuanto al abordaje terapéutico desde el enfoque humanista.</a:t>
            </a:r>
          </a:p>
          <a:p>
            <a:pPr marL="0" indent="0">
              <a:buNone/>
            </a:pPr>
            <a:endParaRPr lang="es-EC" sz="8000" dirty="0"/>
          </a:p>
          <a:p>
            <a:r>
              <a:rPr lang="es-EC" sz="8000" dirty="0"/>
              <a:t>Atendiendo a personas que presentan síntomas emocionales y físicos.</a:t>
            </a:r>
          </a:p>
          <a:p>
            <a:endParaRPr lang="es-EC" sz="8000" dirty="0"/>
          </a:p>
          <a:p>
            <a:r>
              <a:rPr lang="es-EC" sz="8000" dirty="0"/>
              <a:t>La violencia social vivida durante las manifestaciones de octubre 2019 en Quito, generó efectos emocionales y psicológicos en las personas. </a:t>
            </a:r>
          </a:p>
          <a:p>
            <a:endParaRPr lang="es-EC" sz="8000" dirty="0"/>
          </a:p>
          <a:p>
            <a:r>
              <a:rPr lang="es-EC" sz="8000" dirty="0"/>
              <a:t>Desde el enfoque humanista se considera que situaciones de impacto social e individual interrumpen el crecimiento personal.</a:t>
            </a:r>
          </a:p>
          <a:p>
            <a:pPr marL="0" indent="0">
              <a:buNone/>
            </a:pPr>
            <a:endParaRPr lang="es-EC" sz="5000" dirty="0"/>
          </a:p>
          <a:p>
            <a:pPr marL="0" indent="0">
              <a:buNone/>
            </a:pPr>
            <a:endParaRPr lang="es-EC" sz="5000" dirty="0">
              <a:solidFill>
                <a:schemeClr val="accent1"/>
              </a:solidFill>
            </a:endParaRPr>
          </a:p>
          <a:p>
            <a:pPr marL="0" indent="0" algn="just">
              <a:buNone/>
            </a:pPr>
            <a:endParaRPr lang="es-MX" sz="50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96485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METODOLOGÍA</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r>
              <a:rPr lang="es-MX" sz="8000" dirty="0"/>
              <a:t>Investigación cualitativa, de campo y descriptiva. Procura evidenciar las experiencias subjetivas del proceso terapéutico.</a:t>
            </a:r>
          </a:p>
          <a:p>
            <a:pPr marL="0" indent="0">
              <a:buNone/>
            </a:pPr>
            <a:endParaRPr lang="es-MX" sz="8000" dirty="0"/>
          </a:p>
          <a:p>
            <a:r>
              <a:rPr lang="es-MX" sz="8000" dirty="0"/>
              <a:t>Se utilizó la técnica metodológica “historias de vida” (</a:t>
            </a:r>
            <a:r>
              <a:rPr lang="es-EC" sz="8000" dirty="0"/>
              <a:t>análisis y transcripción que el investigador realiza a partir de los relatos de una persona sobre su vida, momentos o acontecimientos concretos de la misma)</a:t>
            </a:r>
            <a:r>
              <a:rPr lang="es-MX" sz="8000" dirty="0"/>
              <a:t>.</a:t>
            </a:r>
          </a:p>
          <a:p>
            <a:pPr marL="0" indent="0">
              <a:buNone/>
            </a:pPr>
            <a:endParaRPr lang="es-MX" sz="8000" dirty="0"/>
          </a:p>
          <a:p>
            <a:r>
              <a:rPr lang="es-MX" sz="8000" dirty="0"/>
              <a:t>Población entrevistada = seis mujeres de entre 20 y 25 años, estudiantes universitarias, viven en Quito. </a:t>
            </a:r>
          </a:p>
          <a:p>
            <a:endParaRPr lang="es-MX" sz="8000" dirty="0"/>
          </a:p>
          <a:p>
            <a:r>
              <a:rPr lang="es-MX" sz="8000" dirty="0"/>
              <a:t>Son mujeres cercanas al contexto de las manifestaciones sociales en 10/2019. Fueron manifestantes, voluntarias o personal de apoyo en centros de acopio y refugio.</a:t>
            </a:r>
          </a:p>
          <a:p>
            <a:endParaRPr lang="es-MX" sz="8000" dirty="0"/>
          </a:p>
          <a:p>
            <a:r>
              <a:rPr lang="es-MX" sz="8000" dirty="0"/>
              <a:t>Se realizaron procesos de psicoterapia individual dos semanas luego de los hechos suscitados, durante 16 sesiones.</a:t>
            </a:r>
            <a:endParaRPr lang="es-EC" sz="80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168934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METODOLOGÍA</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92500"/>
          </a:bodyPr>
          <a:lstStyle/>
          <a:p>
            <a:endParaRPr lang="es-MX" sz="2400" dirty="0"/>
          </a:p>
          <a:p>
            <a:r>
              <a:rPr lang="es-MX" sz="2400" dirty="0"/>
              <a:t>La recolección de la información fue a través de la entrevista oral (narrativa).</a:t>
            </a:r>
          </a:p>
          <a:p>
            <a:pPr marL="0" indent="0">
              <a:buNone/>
            </a:pPr>
            <a:endParaRPr lang="es-MX" sz="2400" dirty="0"/>
          </a:p>
          <a:p>
            <a:r>
              <a:rPr lang="es-MX" sz="2400" dirty="0"/>
              <a:t>La terapeuta manejó un formato escrito de ayuda para estructurar, darle forma y documentar complementariamente la información. </a:t>
            </a:r>
          </a:p>
          <a:p>
            <a:pPr marL="0" indent="0">
              <a:buNone/>
            </a:pPr>
            <a:endParaRPr lang="es-MX" sz="2400" dirty="0"/>
          </a:p>
          <a:p>
            <a:r>
              <a:rPr lang="es-MX" sz="2400" dirty="0"/>
              <a:t>Se solicita firma de un consentimiento informado de participación, donde se explica los lineamientos de la investigación.</a:t>
            </a:r>
            <a:endParaRPr lang="es-EC"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289165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RESULTADOS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endParaRPr lang="es-MX" sz="8000" dirty="0"/>
          </a:p>
          <a:p>
            <a:r>
              <a:rPr lang="es-MX" sz="9600" dirty="0"/>
              <a:t>Considerando a la psicología una ciencia, que aborda y relaciona los procesos mentales, las sensaciones, las percepciones y el comportamiento de los seres humanos, en relación con el medio ambiente físico y social que lo rodea. Es posible enlazar una investigación con visión holística, integrando aspectos sociopolíticos que inciden en la salud mental y permiten un abordaje psicoterapéutico humanista.</a:t>
            </a:r>
          </a:p>
          <a:p>
            <a:pPr marL="0" indent="0">
              <a:buNone/>
            </a:pPr>
            <a:endParaRPr lang="es-MX" sz="9600" dirty="0"/>
          </a:p>
          <a:p>
            <a:r>
              <a:rPr lang="es-MX" sz="9600" dirty="0"/>
              <a:t>La relación y alianza terapéutica son referencia de eficacia en los procesos terapéuticos. </a:t>
            </a:r>
          </a:p>
          <a:p>
            <a:pPr marL="0" indent="0">
              <a:buNone/>
            </a:pPr>
            <a:endParaRPr lang="es-MX" sz="8000" dirty="0"/>
          </a:p>
          <a:p>
            <a:pPr marL="0" indent="0">
              <a:buNone/>
            </a:pPr>
            <a:endParaRPr lang="es-MX" sz="3800" dirty="0"/>
          </a:p>
          <a:p>
            <a:pPr marL="0" indent="0">
              <a:buNone/>
            </a:pPr>
            <a:endParaRPr lang="es-EC" sz="3800" dirty="0"/>
          </a:p>
          <a:p>
            <a:pPr marL="0" indent="0">
              <a:buNone/>
            </a:pPr>
            <a:endParaRPr lang="es-EC" sz="5000" dirty="0">
              <a:solidFill>
                <a:schemeClr val="accent1"/>
              </a:solidFill>
            </a:endParaRPr>
          </a:p>
          <a:p>
            <a:pPr marL="0" indent="0" algn="just">
              <a:buNone/>
            </a:pPr>
            <a:endParaRPr lang="es-MX" sz="50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340322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RESULTADOS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pPr marL="0" indent="0">
              <a:buNone/>
            </a:pPr>
            <a:r>
              <a:rPr lang="es-MX" sz="8000" dirty="0"/>
              <a:t> </a:t>
            </a:r>
          </a:p>
          <a:p>
            <a:r>
              <a:rPr lang="es-EC" sz="8800" dirty="0"/>
              <a:t>Las emociones primarias adaptativas que se evidenciaron en todos los casos fueron: el miedo, enojo, asco.</a:t>
            </a:r>
          </a:p>
          <a:p>
            <a:endParaRPr lang="es-EC" sz="8800" dirty="0"/>
          </a:p>
          <a:p>
            <a:r>
              <a:rPr lang="es-MX" sz="8800" dirty="0"/>
              <a:t>El miedo es una emoción que disminuyó en cuanto a la intensidad; sin embargo, en cuatro de las seis historias el miedo persiste a manera de alerta. </a:t>
            </a:r>
          </a:p>
          <a:p>
            <a:pPr marL="0" indent="0">
              <a:buNone/>
            </a:pPr>
            <a:endParaRPr lang="es-MX" sz="8800" dirty="0"/>
          </a:p>
          <a:p>
            <a:r>
              <a:rPr lang="es-MX" sz="8800" dirty="0"/>
              <a:t>“Tengo algo de miedo, porque esta situación aún no se ha solucionado y me pregunto: “¿qué vamos hacer si esto vuelve a pasar?”. “¿Cómo podemos tener una lucha, una conquista o defendernos sin violencia? ¡No lo sé, pero la opción no es abandonar lo que creo!”. </a:t>
            </a:r>
          </a:p>
          <a:p>
            <a:pPr marL="0" indent="0">
              <a:buNone/>
            </a:pPr>
            <a:endParaRPr lang="es-MX" sz="8800" dirty="0"/>
          </a:p>
          <a:p>
            <a:pPr marL="0" indent="0">
              <a:buNone/>
            </a:pPr>
            <a:endParaRPr lang="es-MX" sz="3800" dirty="0"/>
          </a:p>
          <a:p>
            <a:pPr marL="0" indent="0">
              <a:buNone/>
            </a:pPr>
            <a:endParaRPr lang="es-EC" sz="3800" dirty="0"/>
          </a:p>
          <a:p>
            <a:pPr marL="0" indent="0">
              <a:buNone/>
            </a:pPr>
            <a:endParaRPr lang="es-EC" sz="5000" dirty="0">
              <a:solidFill>
                <a:schemeClr val="accent1"/>
              </a:solidFill>
            </a:endParaRPr>
          </a:p>
          <a:p>
            <a:pPr marL="0" indent="0" algn="just">
              <a:buNone/>
            </a:pPr>
            <a:endParaRPr lang="es-MX" sz="50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91046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RESULTADOS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pPr marL="0" indent="0">
              <a:buNone/>
            </a:pPr>
            <a:r>
              <a:rPr lang="es-MX" sz="8000" dirty="0"/>
              <a:t>•	Las seis personas presentaron diversos síntomas físicos, como: dolor de cabeza, contractura de cuello y espalda, problemas gastrointestinales, problemas de vías respiratorias, incontinencia urinaria e infección de vías urinarias. “una vez que todo terminó, comenzó a írseme la orina y no ha parado, en cualquier momento solo se me va, me dijeron que debía ser emocional y por eso vine.” “no puedo dormir, tengo dolor de cabeza todo el tiempo, y mi espalda esta </a:t>
            </a:r>
            <a:r>
              <a:rPr lang="es-MX" sz="8000" dirty="0" err="1"/>
              <a:t>contracturada</a:t>
            </a:r>
            <a:r>
              <a:rPr lang="es-MX" sz="8000" dirty="0"/>
              <a:t>”. Al terminar el proceso las personas refieren bienestar corporal.</a:t>
            </a:r>
          </a:p>
          <a:p>
            <a:pPr marL="0" indent="0">
              <a:buNone/>
            </a:pPr>
            <a:endParaRPr lang="es-MX" sz="8000" dirty="0"/>
          </a:p>
          <a:p>
            <a:pPr marL="0" indent="0">
              <a:buNone/>
            </a:pPr>
            <a:r>
              <a:rPr lang="es-MX" sz="8000" dirty="0"/>
              <a:t>•	Los sentimientos que se presentaron en las seis historias de vida son de impotencia y desprotección. “La violencia me provocó un dolor aún más grande que la injusticia, después del ataque con bombas lacrimógenas en el parque, escuchando las explosiones, sentí desesperación, miedo, no había a nadie a quién acudir, llegué a llorar desesperadamente, como nunca en mi vida, y solo pedía que todo se acabe... ni siquiera sé a quién le pedía, porque en un momento como ese hasta dudas que hay un Dios.” </a:t>
            </a:r>
          </a:p>
          <a:p>
            <a:pPr marL="0" indent="0">
              <a:buNone/>
            </a:pPr>
            <a:endParaRPr lang="es-MX" sz="3800" dirty="0"/>
          </a:p>
          <a:p>
            <a:pPr marL="0" indent="0">
              <a:buNone/>
            </a:pPr>
            <a:endParaRPr lang="es-EC" sz="3800" dirty="0"/>
          </a:p>
          <a:p>
            <a:pPr marL="0" indent="0">
              <a:buNone/>
            </a:pPr>
            <a:endParaRPr lang="es-EC" sz="5000" dirty="0">
              <a:solidFill>
                <a:schemeClr val="accent1"/>
              </a:solidFill>
            </a:endParaRPr>
          </a:p>
          <a:p>
            <a:pPr marL="0" indent="0" algn="just">
              <a:buNone/>
            </a:pPr>
            <a:endParaRPr lang="es-MX" sz="50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409903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RESULTADOS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pPr algn="just"/>
            <a:r>
              <a:rPr lang="es-MX" sz="8000" dirty="0"/>
              <a:t>En cinco de las seis historias, hubo sentimientos de sentirse perdidas, de no saber hacia dónde ir, ni saber cuál es la verdad. </a:t>
            </a:r>
          </a:p>
          <a:p>
            <a:pPr marL="0" indent="0" algn="just">
              <a:buNone/>
            </a:pPr>
            <a:r>
              <a:rPr lang="es-MX" sz="8000" dirty="0"/>
              <a:t>      “No sabía a quién creer, yo estaba ahí mirando todo, y ya no sabía qué 	estaba bien ni qué estaba mal, había que defenderse, pero en mi razón 	yo sabía que la violencia no está bien, pero lo que ellos nos hacían 	tampoco, yo tengo derecho a la resistencia, a la protesta”.</a:t>
            </a:r>
          </a:p>
          <a:p>
            <a:pPr marL="0" indent="0" algn="just">
              <a:buNone/>
            </a:pPr>
            <a:r>
              <a:rPr lang="es-MX" sz="8000" dirty="0"/>
              <a:t>	Al terminar el proceso terapéutico, un reflejo fue, ¿cuál es la verdad 	ahora? “la necesidad de expresar y de expresarme es mi camino, es mi 	verdad, 	ahora sé que para mí ese es el sentido.” </a:t>
            </a:r>
          </a:p>
          <a:p>
            <a:pPr algn="just"/>
            <a:r>
              <a:rPr lang="es-MX" sz="8000" dirty="0"/>
              <a:t>Una de las personas al narrar su historia, en la primera entrevista, indicó que sentía que todo está mal, que no hay esperanza, que ella ha perdido las ganas de vivir. </a:t>
            </a:r>
          </a:p>
          <a:p>
            <a:pPr marL="0" indent="0" algn="just">
              <a:buNone/>
            </a:pPr>
            <a:r>
              <a:rPr lang="es-MX" sz="8000" dirty="0"/>
              <a:t>       En el proceso terapéutico refirió: “ahora sé que estoy aquí para algo, y 	para mí mismo, no seré un personaje, y no importa, me doy cuenta de 	que el sentido de mi vida es ser lo que otros no son, que mis acciones 	pueden ayudar, cuando di de comer, cuando cociné, si había esperanza y 	era ¡yo la esperanza! Creo que ese el sentido de estar viva”.</a:t>
            </a:r>
            <a:endParaRPr lang="es-EC" sz="8000" dirty="0"/>
          </a:p>
          <a:p>
            <a:pPr marL="0" indent="0">
              <a:buNone/>
            </a:pPr>
            <a:endParaRPr lang="es-EC" sz="8000" dirty="0">
              <a:solidFill>
                <a:schemeClr val="accent1"/>
              </a:solidFill>
            </a:endParaRPr>
          </a:p>
          <a:p>
            <a:pPr marL="0" indent="0" algn="just">
              <a:buNone/>
            </a:pPr>
            <a:endParaRPr lang="es-MX" sz="8000" dirty="0"/>
          </a:p>
          <a:p>
            <a:pPr algn="just"/>
            <a:endParaRPr lang="es-MX" sz="8000" dirty="0"/>
          </a:p>
          <a:p>
            <a:pPr marL="0" indent="0" algn="just">
              <a:buNone/>
            </a:pPr>
            <a:endParaRPr lang="es-MX" sz="8000" dirty="0"/>
          </a:p>
          <a:p>
            <a:pPr marL="0" indent="0">
              <a:buNone/>
            </a:pPr>
            <a:r>
              <a:rPr lang="es-MX" sz="8000" dirty="0"/>
              <a:t>		</a:t>
            </a:r>
          </a:p>
          <a:p>
            <a:pPr marL="0" indent="0">
              <a:buNone/>
            </a:pPr>
            <a:endParaRPr lang="es-MX" sz="2400" dirty="0"/>
          </a:p>
        </p:txBody>
      </p:sp>
    </p:spTree>
    <p:extLst>
      <p:ext uri="{BB962C8B-B14F-4D97-AF65-F5344CB8AC3E}">
        <p14:creationId xmlns:p14="http://schemas.microsoft.com/office/powerpoint/2010/main" val="186857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RESULTADOS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a:bodyPr>
          <a:lstStyle/>
          <a:p>
            <a:pPr algn="just"/>
            <a:r>
              <a:rPr lang="es-MX" sz="2400" dirty="0"/>
              <a:t>En las seis historias de vida, las mujeres tomaron consciencia del sentido (propósito) al salir a manifestarse y de diferentes maneras el sentido fue de humanidad, frente al dolor y sufrimiento del otro, la búsqueda de equidad, de bienestar para todas las personas. El altruismo y necesidad de ayudar a otros seres humanos.</a:t>
            </a:r>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267079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CONCLUSIONES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85000" lnSpcReduction="20000"/>
          </a:bodyPr>
          <a:lstStyle/>
          <a:p>
            <a:endParaRPr lang="es-MX" sz="2200" dirty="0"/>
          </a:p>
          <a:p>
            <a:r>
              <a:rPr lang="es-MX" sz="2200" dirty="0"/>
              <a:t>Esta investigación se llevó a cabo in situ (durante los días de las manifestaciones, en campo) y mediante las historias de vida (los procesos iniciaron entre 8 y 15 días después de los hechos y se mantuvo por 4 meses), enlazando un hilo conductor que permitió interaccionar lo psicológico y lo social, esto fue posible utilizando enfoques, métodos y técnicas coherentes con este planteamiento. </a:t>
            </a:r>
          </a:p>
          <a:p>
            <a:endParaRPr lang="es-MX" sz="2200" dirty="0"/>
          </a:p>
          <a:p>
            <a:r>
              <a:rPr lang="es-MX" sz="2200" dirty="0"/>
              <a:t>Toda persona puede ser víctima de violencia social, situación en la cual se vulneran los derechos humanos. En este contexto, el género es uno de los factores que aumentan significativamente la vulnerabilidad. Aquí cabe expresar que las mujeres no son vulnerables por el hecho de ser mujeres, es la sociedad patriarcal quien las coloca en vulnerabilidad</a:t>
            </a:r>
            <a:endParaRPr lang="es-EC" sz="2200" dirty="0">
              <a:solidFill>
                <a:schemeClr val="accent1"/>
              </a:solidFill>
            </a:endParaRPr>
          </a:p>
          <a:p>
            <a:pPr marL="0" indent="0" algn="just">
              <a:buNone/>
            </a:pPr>
            <a:endParaRPr lang="es-MX" sz="22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338866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039468"/>
            <a:ext cx="8229600" cy="577744"/>
          </a:xfrm>
        </p:spPr>
        <p:txBody>
          <a:bodyPr>
            <a:normAutofit/>
          </a:bodyPr>
          <a:lstStyle/>
          <a:p>
            <a:pPr algn="l"/>
            <a:r>
              <a:rPr lang="es-MX" sz="2800" b="1" dirty="0">
                <a:solidFill>
                  <a:schemeClr val="tx2"/>
                </a:solidFill>
              </a:rPr>
              <a:t>FICHA TÉCNICA </a:t>
            </a:r>
            <a:endParaRPr lang="es-EC" sz="2800" b="1" dirty="0">
              <a:solidFill>
                <a:schemeClr val="tx2"/>
              </a:solidFill>
            </a:endParaRPr>
          </a:p>
        </p:txBody>
      </p:sp>
      <p:sp>
        <p:nvSpPr>
          <p:cNvPr id="2" name="Marcador de contenido 1">
            <a:extLst>
              <a:ext uri="{FF2B5EF4-FFF2-40B4-BE49-F238E27FC236}">
                <a16:creationId xmlns:a16="http://schemas.microsoft.com/office/drawing/2014/main" id="{60DBB54F-F6CC-483D-B869-A12CB99A0932}"/>
              </a:ext>
            </a:extLst>
          </p:cNvPr>
          <p:cNvSpPr>
            <a:spLocks noGrp="1"/>
          </p:cNvSpPr>
          <p:nvPr>
            <p:ph idx="1"/>
          </p:nvPr>
        </p:nvSpPr>
        <p:spPr>
          <a:xfrm>
            <a:off x="457200" y="2110154"/>
            <a:ext cx="8229600" cy="4016009"/>
          </a:xfrm>
        </p:spPr>
        <p:txBody>
          <a:bodyPr>
            <a:normAutofit/>
          </a:bodyPr>
          <a:lstStyle/>
          <a:p>
            <a:r>
              <a:rPr lang="es-MX" sz="2400" dirty="0"/>
              <a:t>Muestra: 6 Mujeres. </a:t>
            </a:r>
          </a:p>
          <a:p>
            <a:r>
              <a:rPr lang="es-MX" sz="2400" dirty="0"/>
              <a:t>Ciudad: Quito, Ecuador.</a:t>
            </a:r>
          </a:p>
          <a:p>
            <a:r>
              <a:rPr lang="es-MX" sz="2400" dirty="0"/>
              <a:t>Edad: 20 a 25 años.</a:t>
            </a:r>
          </a:p>
          <a:p>
            <a:r>
              <a:rPr lang="es-MX" sz="2400" dirty="0"/>
              <a:t>Ocupación: Estudiantes universitarias.</a:t>
            </a:r>
          </a:p>
          <a:p>
            <a:r>
              <a:rPr lang="es-MX" sz="2400" dirty="0"/>
              <a:t>Nivel de estudio: Superior no concluido.</a:t>
            </a:r>
          </a:p>
          <a:p>
            <a:r>
              <a:rPr lang="es-MX" sz="2400" dirty="0"/>
              <a:t>Estado civil: Solteras.</a:t>
            </a:r>
            <a:endParaRPr lang="es-EC" sz="2400" dirty="0"/>
          </a:p>
        </p:txBody>
      </p:sp>
      <p:cxnSp>
        <p:nvCxnSpPr>
          <p:cNvPr id="6" name="Conector recto 2"/>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7" name="Imagen 7"/>
          <p:cNvPicPr>
            <a:picLocks noChangeAspect="1"/>
          </p:cNvPicPr>
          <p:nvPr/>
        </p:nvPicPr>
        <p:blipFill>
          <a:blip r:embed="rId2"/>
          <a:stretch>
            <a:fillRect/>
          </a:stretch>
        </p:blipFill>
        <p:spPr>
          <a:xfrm>
            <a:off x="7512857" y="129929"/>
            <a:ext cx="1487896" cy="577747"/>
          </a:xfrm>
          <a:prstGeom prst="rect">
            <a:avLst/>
          </a:prstGeom>
        </p:spPr>
      </p:pic>
      <p:sp>
        <p:nvSpPr>
          <p:cNvPr id="8" name="Rectángulo 8"/>
          <p:cNvSpPr/>
          <p:nvPr/>
        </p:nvSpPr>
        <p:spPr>
          <a:xfrm>
            <a:off x="-1" y="6654589"/>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292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CONCLUSIONES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lnSpcReduction="10000"/>
          </a:bodyPr>
          <a:lstStyle/>
          <a:p>
            <a:endParaRPr lang="es-MX" sz="2200" dirty="0"/>
          </a:p>
          <a:p>
            <a:r>
              <a:rPr lang="es-MX" sz="2200" dirty="0"/>
              <a:t>En octubre 2019, en la ciudad de Quito, Ecuador, ocurrieron hechos violentos de represión estatal, consecuencia de encontrarse expuestos a estos acontecimientos traumáticos, que representaban un peligro real para su vida o para su integridad física, las personas experimentan sentimientos de inseguridad, pérdida del control de la situación, temor, miedo, respuestas fisiológicas y psicológicas. Las condiciones antes mencionadas requieren un proceso psicoterapéutico.</a:t>
            </a:r>
          </a:p>
          <a:p>
            <a:pPr marL="0" indent="0" algn="just">
              <a:buNone/>
            </a:pPr>
            <a:endParaRPr lang="es-MX" sz="22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117705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CONCLUSIONES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92500" lnSpcReduction="10000"/>
          </a:bodyPr>
          <a:lstStyle/>
          <a:p>
            <a:endParaRPr lang="es-MX" sz="2200" dirty="0"/>
          </a:p>
          <a:p>
            <a:pPr algn="just"/>
            <a:r>
              <a:rPr lang="es-MX" sz="2200" dirty="0"/>
              <a:t>El método de las “Historias de vida”, herramientas que permiten al terapeuta explorar en la vida de las personas, ya que en su narrativa captan los procesos y formas en que estas perciben el significado de su vida social, el sentido que tiene la vida para ellas, y cómo este sentido puede cambiar, direccionarse o fortalecerse. A la vez que contribuyen con información subjetiva de la vida de estas personas, también dan cuenta de los contextos, de la relación con su ambiente social y costumbres.  </a:t>
            </a:r>
          </a:p>
          <a:p>
            <a:pPr algn="just"/>
            <a:endParaRPr lang="es-MX" sz="2400" dirty="0"/>
          </a:p>
          <a:p>
            <a:pPr algn="just"/>
            <a:r>
              <a:rPr lang="es-MX" sz="2200" dirty="0"/>
              <a:t>Entonces en esta investigación también se hace referencia a las realidades y formas de vida de una comunidad en un período, ahora, histórico concreto. </a:t>
            </a:r>
          </a:p>
          <a:p>
            <a:pPr marL="0" indent="0" algn="just">
              <a:buNone/>
            </a:pPr>
            <a:endParaRPr lang="es-MX" sz="2400" dirty="0"/>
          </a:p>
          <a:p>
            <a:pPr marL="0" indent="0">
              <a:buNone/>
            </a:pPr>
            <a:r>
              <a:rPr lang="es-MX" sz="2400" dirty="0"/>
              <a:t>		</a:t>
            </a:r>
          </a:p>
          <a:p>
            <a:pPr marL="0" indent="0">
              <a:buNone/>
            </a:pPr>
            <a:endParaRPr lang="es-MX" sz="2400" dirty="0"/>
          </a:p>
        </p:txBody>
      </p:sp>
    </p:spTree>
    <p:extLst>
      <p:ext uri="{BB962C8B-B14F-4D97-AF65-F5344CB8AC3E}">
        <p14:creationId xmlns:p14="http://schemas.microsoft.com/office/powerpoint/2010/main" val="198655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C56CB-884E-4788-9EB8-726CD7210F87}"/>
              </a:ext>
            </a:extLst>
          </p:cNvPr>
          <p:cNvSpPr>
            <a:spLocks noGrp="1"/>
          </p:cNvSpPr>
          <p:nvPr>
            <p:ph type="title"/>
          </p:nvPr>
        </p:nvSpPr>
        <p:spPr/>
        <p:txBody>
          <a:bodyPr>
            <a:normAutofit/>
          </a:bodyPr>
          <a:lstStyle/>
          <a:p>
            <a:r>
              <a:rPr lang="es-MX" sz="2800" i="1" dirty="0"/>
              <a:t>Agradecimientos</a:t>
            </a:r>
            <a:endParaRPr lang="es-EC" sz="2800" i="1" dirty="0"/>
          </a:p>
        </p:txBody>
      </p:sp>
      <p:sp>
        <p:nvSpPr>
          <p:cNvPr id="3" name="Marcador de contenido 2">
            <a:extLst>
              <a:ext uri="{FF2B5EF4-FFF2-40B4-BE49-F238E27FC236}">
                <a16:creationId xmlns:a16="http://schemas.microsoft.com/office/drawing/2014/main" id="{7AB69A4E-E0E5-48A7-8DD7-843EF19DEEDD}"/>
              </a:ext>
            </a:extLst>
          </p:cNvPr>
          <p:cNvSpPr>
            <a:spLocks noGrp="1"/>
          </p:cNvSpPr>
          <p:nvPr>
            <p:ph idx="1"/>
          </p:nvPr>
        </p:nvSpPr>
        <p:spPr/>
        <p:txBody>
          <a:bodyPr>
            <a:normAutofit/>
          </a:bodyPr>
          <a:lstStyle/>
          <a:p>
            <a:pPr marL="0" indent="0">
              <a:buNone/>
            </a:pPr>
            <a:endParaRPr lang="es-MX" sz="2000" i="1" dirty="0"/>
          </a:p>
          <a:p>
            <a:pPr marL="0" indent="0">
              <a:buNone/>
            </a:pPr>
            <a:r>
              <a:rPr lang="es-MX" sz="2000" i="1" dirty="0"/>
              <a:t>Desde lo profundo de mi Ser:</a:t>
            </a:r>
          </a:p>
          <a:p>
            <a:pPr marL="0" indent="0">
              <a:buNone/>
            </a:pPr>
            <a:r>
              <a:rPr lang="es-MX" sz="2000" i="1" dirty="0"/>
              <a:t>Gracias a lo vivido y aprendido en mi familia de origen. </a:t>
            </a:r>
          </a:p>
          <a:p>
            <a:pPr marL="0" indent="0">
              <a:buNone/>
            </a:pPr>
            <a:r>
              <a:rPr lang="es-MX" sz="2000" i="1" dirty="0"/>
              <a:t>A mi hijo por ser mi inspiración para crecer, Ser y estar.</a:t>
            </a:r>
          </a:p>
          <a:p>
            <a:pPr marL="0" indent="0">
              <a:buNone/>
            </a:pPr>
            <a:r>
              <a:rPr lang="es-MX" sz="2000" i="1" dirty="0"/>
              <a:t>A mi compañero de vida por la complicidad y camaradería.</a:t>
            </a:r>
          </a:p>
          <a:p>
            <a:pPr marL="0" indent="0">
              <a:buNone/>
            </a:pPr>
            <a:r>
              <a:rPr lang="es-MX" sz="2000" i="1" dirty="0"/>
              <a:t>A lo aprendido y escuchado en </a:t>
            </a:r>
            <a:r>
              <a:rPr lang="es-MX" sz="2000" i="1"/>
              <a:t>las personas </a:t>
            </a:r>
            <a:r>
              <a:rPr lang="es-MX" sz="2000" i="1" dirty="0"/>
              <a:t>que me narraron y narran sus vidas, sueños, dolores y alegrías …en cada sesión terapéutica</a:t>
            </a:r>
            <a:r>
              <a:rPr lang="es-MX" dirty="0"/>
              <a:t>.</a:t>
            </a:r>
            <a:endParaRPr lang="es-EC" dirty="0"/>
          </a:p>
        </p:txBody>
      </p:sp>
    </p:spTree>
    <p:extLst>
      <p:ext uri="{BB962C8B-B14F-4D97-AF65-F5344CB8AC3E}">
        <p14:creationId xmlns:p14="http://schemas.microsoft.com/office/powerpoint/2010/main" val="411981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ANTECEDENTES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p:txBody>
          <a:bodyPr>
            <a:normAutofit fontScale="92500" lnSpcReduction="20000"/>
          </a:bodyPr>
          <a:lstStyle/>
          <a:p>
            <a:r>
              <a:rPr lang="es-MX" sz="2400" dirty="0"/>
              <a:t>Durante octubre de 2019, el Ecuador vivió once días de movilizaciones sociales en rechazo a un conjunto de medidas económicas (decreto 883) impuestas por el Gobierno de </a:t>
            </a:r>
            <a:r>
              <a:rPr lang="es-MX" sz="2400" dirty="0" err="1"/>
              <a:t>Lenín</a:t>
            </a:r>
            <a:r>
              <a:rPr lang="es-MX" sz="2400" dirty="0"/>
              <a:t> Moreno. </a:t>
            </a:r>
          </a:p>
          <a:p>
            <a:endParaRPr lang="es-MX" sz="2400" dirty="0"/>
          </a:p>
          <a:p>
            <a:r>
              <a:rPr lang="es-MX" sz="2400" dirty="0"/>
              <a:t>Para relatar sobre las mujeres que participaron en las manifestaciones de octubre 2019 en Quito, se debe considerar que la intervención política y social de las mujeres en el Ecuador ha sido, y continúa siendo, una lucha.</a:t>
            </a:r>
          </a:p>
          <a:p>
            <a:pPr marL="0" indent="0">
              <a:buNone/>
            </a:pPr>
            <a:endParaRPr lang="es-MX" sz="2400" dirty="0"/>
          </a:p>
          <a:p>
            <a:r>
              <a:rPr lang="es-EC" sz="2400" dirty="0"/>
              <a:t>Aun ahora, el Estado permite que se violente a la mujer, tanto a la que sale a las calles en uso de su derecho a la protesta, como a la mujer que está inserta en la vida política, lamentablemente la sociedad avala esta forma de violencia con el silencio y la normalización. </a:t>
            </a:r>
            <a:endParaRPr lang="es-MX" sz="2400" dirty="0"/>
          </a:p>
          <a:p>
            <a:pPr marL="0" indent="0">
              <a:buNone/>
            </a:pPr>
            <a:endParaRPr lang="es-EC" sz="2400" dirty="0"/>
          </a:p>
        </p:txBody>
      </p:sp>
    </p:spTree>
    <p:extLst>
      <p:ext uri="{BB962C8B-B14F-4D97-AF65-F5344CB8AC3E}">
        <p14:creationId xmlns:p14="http://schemas.microsoft.com/office/powerpoint/2010/main" val="293928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PROBLEMA</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p:txBody>
          <a:bodyPr>
            <a:normAutofit/>
          </a:bodyPr>
          <a:lstStyle/>
          <a:p>
            <a:endParaRPr lang="es-MX" sz="2200" dirty="0"/>
          </a:p>
          <a:p>
            <a:pPr marL="0" indent="0">
              <a:buNone/>
            </a:pPr>
            <a:endParaRPr lang="es-MX" sz="2200" dirty="0"/>
          </a:p>
          <a:p>
            <a:r>
              <a:rPr lang="es-MX" sz="2200" dirty="0"/>
              <a:t>Como resultado de los hechos violentos, vividos en escalada,  durante los 13 días de manifestaciones se presentan experiencias y escenas traumáticas que generaron alteración emocional en la salud mental, tanto en participantes activos de la expresión social, como en las personas que realizaban ayuda humanitaria y ciudadanía en general</a:t>
            </a:r>
            <a:r>
              <a:rPr lang="es-MX" sz="2000" dirty="0"/>
              <a:t>.</a:t>
            </a:r>
            <a:endParaRPr lang="es-EC" sz="2000" dirty="0"/>
          </a:p>
        </p:txBody>
      </p:sp>
    </p:spTree>
    <p:extLst>
      <p:ext uri="{BB962C8B-B14F-4D97-AF65-F5344CB8AC3E}">
        <p14:creationId xmlns:p14="http://schemas.microsoft.com/office/powerpoint/2010/main" val="107000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RELEVANCIA</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p:txBody>
          <a:bodyPr>
            <a:normAutofit lnSpcReduction="10000"/>
          </a:bodyPr>
          <a:lstStyle/>
          <a:p>
            <a:pPr marL="0" indent="0">
              <a:buNone/>
            </a:pPr>
            <a:endParaRPr lang="es-MX" sz="2400" dirty="0"/>
          </a:p>
          <a:p>
            <a:pPr marL="0" indent="0">
              <a:buNone/>
            </a:pPr>
            <a:r>
              <a:rPr lang="es-MX" sz="2400" dirty="0"/>
              <a:t>La experiencia in situ reveló:</a:t>
            </a:r>
          </a:p>
          <a:p>
            <a:r>
              <a:rPr lang="es-MX" sz="2400" dirty="0"/>
              <a:t>Necesidad de contar con diversas herramientas y técnicas terapéuticas, para atender estos casos.</a:t>
            </a:r>
          </a:p>
          <a:p>
            <a:endParaRPr lang="es-MX" sz="2400" dirty="0"/>
          </a:p>
          <a:p>
            <a:r>
              <a:rPr lang="es-MX" sz="2400" dirty="0"/>
              <a:t>Con el objetivo de proporcionar a la persona herramientas que le permitan afrontar la crisis, el manejo de sentimientos y emociones que le aporten bienestar. </a:t>
            </a:r>
          </a:p>
          <a:p>
            <a:endParaRPr lang="es-MX" sz="2400" dirty="0"/>
          </a:p>
          <a:p>
            <a:r>
              <a:rPr lang="es-MX" sz="2400" dirty="0"/>
              <a:t>Considerando que en situaciones de emergencias y desastres se pone en marcha los primeros auxilios psicológicos.</a:t>
            </a:r>
          </a:p>
          <a:p>
            <a:pPr marL="0" indent="0">
              <a:buNone/>
            </a:pPr>
            <a:endParaRPr lang="es-EC" sz="2400" dirty="0"/>
          </a:p>
        </p:txBody>
      </p:sp>
    </p:spTree>
    <p:extLst>
      <p:ext uri="{BB962C8B-B14F-4D97-AF65-F5344CB8AC3E}">
        <p14:creationId xmlns:p14="http://schemas.microsoft.com/office/powerpoint/2010/main" val="64230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OBJETIVOS ESPECIFICOS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p:txBody>
          <a:bodyPr>
            <a:normAutofit/>
          </a:bodyPr>
          <a:lstStyle/>
          <a:p>
            <a:endParaRPr lang="es-MX" sz="2400" dirty="0"/>
          </a:p>
          <a:p>
            <a:endParaRPr lang="es-MX" sz="2400" dirty="0"/>
          </a:p>
          <a:p>
            <a:r>
              <a:rPr lang="es-MX" sz="2400" dirty="0"/>
              <a:t>Visibilizar como influye el contexto social en la salud mental.</a:t>
            </a:r>
          </a:p>
          <a:p>
            <a:pPr marL="0" indent="0">
              <a:buNone/>
            </a:pPr>
            <a:r>
              <a:rPr lang="es-MX" sz="2400" dirty="0"/>
              <a:t> </a:t>
            </a:r>
          </a:p>
          <a:p>
            <a:r>
              <a:rPr lang="es-MX" sz="2400" dirty="0"/>
              <a:t>Integrar temas de justicia social y enfoque de género en la practica psicoterapéutica. </a:t>
            </a:r>
          </a:p>
          <a:p>
            <a:pPr marL="0" indent="0">
              <a:buNone/>
            </a:pPr>
            <a:endParaRPr lang="es-MX" sz="2400" dirty="0"/>
          </a:p>
          <a:p>
            <a:r>
              <a:rPr lang="es-MX" sz="2400" dirty="0"/>
              <a:t>Evidenciar  el rol de la psicoterapia humanista en situaciones de crisis y violencia. </a:t>
            </a:r>
          </a:p>
          <a:p>
            <a:pPr marL="0" indent="0">
              <a:buNone/>
            </a:pPr>
            <a:endParaRPr lang="es-EC" sz="2400" dirty="0"/>
          </a:p>
        </p:txBody>
      </p:sp>
    </p:spTree>
    <p:extLst>
      <p:ext uri="{BB962C8B-B14F-4D97-AF65-F5344CB8AC3E}">
        <p14:creationId xmlns:p14="http://schemas.microsoft.com/office/powerpoint/2010/main" val="231980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HIPÓTESIS</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p:txBody>
          <a:bodyPr>
            <a:normAutofit/>
          </a:bodyPr>
          <a:lstStyle/>
          <a:p>
            <a:endParaRPr lang="es-MX" sz="2400" dirty="0"/>
          </a:p>
          <a:p>
            <a:r>
              <a:rPr lang="es-MX" sz="2400" dirty="0"/>
              <a:t>Es posible enlazar el aspecto político social + género, con los efectos psicológicos y la intervención psicoterapéutica. </a:t>
            </a:r>
          </a:p>
          <a:p>
            <a:endParaRPr lang="es-MX" sz="2400" dirty="0"/>
          </a:p>
          <a:p>
            <a:r>
              <a:rPr lang="es-MX" sz="2400" dirty="0"/>
              <a:t>Es viable el abordaje terapéutico humanista en casos de violencia social y manifestaciones como las ocurridas en octubre 2019. </a:t>
            </a:r>
            <a:endParaRPr lang="es-EC" sz="2400" dirty="0"/>
          </a:p>
        </p:txBody>
      </p:sp>
    </p:spTree>
    <p:extLst>
      <p:ext uri="{BB962C8B-B14F-4D97-AF65-F5344CB8AC3E}">
        <p14:creationId xmlns:p14="http://schemas.microsoft.com/office/powerpoint/2010/main" val="75621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MARCO TEÓRICO</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351665"/>
            <a:ext cx="8229600" cy="4840665"/>
          </a:xfrm>
        </p:spPr>
        <p:txBody>
          <a:bodyPr>
            <a:normAutofit/>
          </a:bodyPr>
          <a:lstStyle/>
          <a:p>
            <a:pPr marL="0" indent="0">
              <a:buNone/>
            </a:pPr>
            <a:endParaRPr lang="es-MX" sz="2400" dirty="0"/>
          </a:p>
          <a:p>
            <a:pPr marL="0" indent="0">
              <a:buNone/>
            </a:pPr>
            <a:r>
              <a:rPr lang="es-MX" sz="2400" dirty="0"/>
              <a:t>Enfoque Humanista </a:t>
            </a:r>
          </a:p>
          <a:p>
            <a:pPr marL="0" indent="0">
              <a:buNone/>
            </a:pPr>
            <a:endParaRPr lang="es-MX" sz="2400" dirty="0"/>
          </a:p>
          <a:p>
            <a:pPr marL="0" indent="0">
              <a:buNone/>
            </a:pPr>
            <a:endParaRPr lang="es-MX" sz="2400" dirty="0"/>
          </a:p>
          <a:p>
            <a:pPr marL="0" indent="0">
              <a:buNone/>
            </a:pPr>
            <a:endParaRPr lang="es-MX" sz="2400" dirty="0"/>
          </a:p>
          <a:p>
            <a:pPr marL="0" indent="0">
              <a:buNone/>
            </a:pPr>
            <a:r>
              <a:rPr lang="es-MX" sz="2400" dirty="0"/>
              <a:t>“El ser del terapeuta”  </a:t>
            </a:r>
          </a:p>
          <a:p>
            <a:pPr marL="0" indent="0">
              <a:buNone/>
            </a:pPr>
            <a:endParaRPr lang="es-MX" sz="2400" dirty="0"/>
          </a:p>
          <a:p>
            <a:pPr marL="0" indent="0">
              <a:buNone/>
            </a:pPr>
            <a:r>
              <a:rPr lang="es-MX" sz="2400" dirty="0"/>
              <a:t>			           Facilita, permite y explora		</a:t>
            </a:r>
          </a:p>
          <a:p>
            <a:pPr marL="0" indent="0">
              <a:buNone/>
            </a:pPr>
            <a:endParaRPr lang="es-MX" sz="2400" dirty="0"/>
          </a:p>
        </p:txBody>
      </p:sp>
      <p:sp>
        <p:nvSpPr>
          <p:cNvPr id="7" name="Flecha: hacia abajo 6">
            <a:extLst>
              <a:ext uri="{FF2B5EF4-FFF2-40B4-BE49-F238E27FC236}">
                <a16:creationId xmlns:a16="http://schemas.microsoft.com/office/drawing/2014/main" id="{0BDF47B4-02B8-417E-ADFE-6496D2F6352F}"/>
              </a:ext>
            </a:extLst>
          </p:cNvPr>
          <p:cNvSpPr/>
          <p:nvPr/>
        </p:nvSpPr>
        <p:spPr>
          <a:xfrm>
            <a:off x="1463040" y="2382377"/>
            <a:ext cx="492369" cy="8099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cxnSp>
        <p:nvCxnSpPr>
          <p:cNvPr id="9" name="Conector recto de flecha 8">
            <a:extLst>
              <a:ext uri="{FF2B5EF4-FFF2-40B4-BE49-F238E27FC236}">
                <a16:creationId xmlns:a16="http://schemas.microsoft.com/office/drawing/2014/main" id="{5592576C-6629-4FAD-9AFE-0423CECFCBB1}"/>
              </a:ext>
            </a:extLst>
          </p:cNvPr>
          <p:cNvCxnSpPr/>
          <p:nvPr/>
        </p:nvCxnSpPr>
        <p:spPr>
          <a:xfrm>
            <a:off x="3376246" y="3699802"/>
            <a:ext cx="7737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Elipse 10">
            <a:extLst>
              <a:ext uri="{FF2B5EF4-FFF2-40B4-BE49-F238E27FC236}">
                <a16:creationId xmlns:a16="http://schemas.microsoft.com/office/drawing/2014/main" id="{EBB14253-BD37-47FE-8B2F-E92E413CA331}"/>
              </a:ext>
            </a:extLst>
          </p:cNvPr>
          <p:cNvSpPr/>
          <p:nvPr/>
        </p:nvSpPr>
        <p:spPr>
          <a:xfrm>
            <a:off x="4290644" y="2968282"/>
            <a:ext cx="3390315" cy="11570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Posición no directiva, más cálida, cercana y contenedora</a:t>
            </a:r>
            <a:endParaRPr lang="es-EC" dirty="0"/>
          </a:p>
        </p:txBody>
      </p:sp>
      <p:sp>
        <p:nvSpPr>
          <p:cNvPr id="12" name="Elipse 11">
            <a:extLst>
              <a:ext uri="{FF2B5EF4-FFF2-40B4-BE49-F238E27FC236}">
                <a16:creationId xmlns:a16="http://schemas.microsoft.com/office/drawing/2014/main" id="{595FB053-E6C9-47DA-B158-C7CA9AE9F403}"/>
              </a:ext>
            </a:extLst>
          </p:cNvPr>
          <p:cNvSpPr/>
          <p:nvPr/>
        </p:nvSpPr>
        <p:spPr>
          <a:xfrm>
            <a:off x="4515729" y="4908920"/>
            <a:ext cx="3165229"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Compartición de la emoción</a:t>
            </a:r>
            <a:endParaRPr lang="es-EC" dirty="0"/>
          </a:p>
        </p:txBody>
      </p:sp>
      <p:cxnSp>
        <p:nvCxnSpPr>
          <p:cNvPr id="14" name="Conector recto de flecha 13">
            <a:extLst>
              <a:ext uri="{FF2B5EF4-FFF2-40B4-BE49-F238E27FC236}">
                <a16:creationId xmlns:a16="http://schemas.microsoft.com/office/drawing/2014/main" id="{185C0164-F267-4508-A4A5-0991832F479B}"/>
              </a:ext>
            </a:extLst>
          </p:cNvPr>
          <p:cNvCxnSpPr/>
          <p:nvPr/>
        </p:nvCxnSpPr>
        <p:spPr>
          <a:xfrm>
            <a:off x="5992833" y="4290646"/>
            <a:ext cx="0" cy="4360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ángulo: esquinas redondeadas 14">
            <a:extLst>
              <a:ext uri="{FF2B5EF4-FFF2-40B4-BE49-F238E27FC236}">
                <a16:creationId xmlns:a16="http://schemas.microsoft.com/office/drawing/2014/main" id="{8D049F33-3ED6-4CED-87EC-438304716F98}"/>
              </a:ext>
            </a:extLst>
          </p:cNvPr>
          <p:cNvSpPr/>
          <p:nvPr/>
        </p:nvSpPr>
        <p:spPr>
          <a:xfrm>
            <a:off x="3235567" y="1370098"/>
            <a:ext cx="5317590" cy="13951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Una corriente que precisamente tiene su base histórica en la filosofía y dentro de la psicología surgió a través del malestar social y político, tras la pérdida de la humanidad vivida durante la segunda guerra mundial.</a:t>
            </a:r>
            <a:endParaRPr lang="es-EC" dirty="0"/>
          </a:p>
        </p:txBody>
      </p:sp>
    </p:spTree>
    <p:extLst>
      <p:ext uri="{BB962C8B-B14F-4D97-AF65-F5344CB8AC3E}">
        <p14:creationId xmlns:p14="http://schemas.microsoft.com/office/powerpoint/2010/main" val="110561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618DE5-9AD0-4929-9B40-2A7807F03B9F}"/>
              </a:ext>
            </a:extLst>
          </p:cNvPr>
          <p:cNvSpPr>
            <a:spLocks noGrp="1"/>
          </p:cNvSpPr>
          <p:nvPr>
            <p:ph type="title"/>
          </p:nvPr>
        </p:nvSpPr>
        <p:spPr>
          <a:xfrm>
            <a:off x="457200" y="821418"/>
            <a:ext cx="8229600" cy="596219"/>
          </a:xfrm>
        </p:spPr>
        <p:txBody>
          <a:bodyPr>
            <a:normAutofit/>
          </a:bodyPr>
          <a:lstStyle/>
          <a:p>
            <a:pPr algn="l"/>
            <a:r>
              <a:rPr lang="es-MX" sz="2800" b="1" dirty="0">
                <a:solidFill>
                  <a:schemeClr val="tx2"/>
                </a:solidFill>
              </a:rPr>
              <a:t>Marco teórico</a:t>
            </a:r>
            <a:endParaRPr lang="es-EC" sz="2800" b="1" dirty="0">
              <a:solidFill>
                <a:schemeClr val="tx2"/>
              </a:solidFill>
            </a:endParaRPr>
          </a:p>
        </p:txBody>
      </p:sp>
      <p:sp>
        <p:nvSpPr>
          <p:cNvPr id="3" name="Marcador de contenido 2">
            <a:extLst>
              <a:ext uri="{FF2B5EF4-FFF2-40B4-BE49-F238E27FC236}">
                <a16:creationId xmlns:a16="http://schemas.microsoft.com/office/drawing/2014/main" id="{348AFBEC-03C2-44D3-BBDB-F1C9E5941222}"/>
              </a:ext>
            </a:extLst>
          </p:cNvPr>
          <p:cNvSpPr>
            <a:spLocks noGrp="1"/>
          </p:cNvSpPr>
          <p:nvPr>
            <p:ph idx="1"/>
          </p:nvPr>
        </p:nvSpPr>
        <p:spPr>
          <a:xfrm>
            <a:off x="457200" y="1417637"/>
            <a:ext cx="8229600" cy="4708526"/>
          </a:xfrm>
        </p:spPr>
        <p:txBody>
          <a:bodyPr>
            <a:normAutofit fontScale="25000" lnSpcReduction="20000"/>
          </a:bodyPr>
          <a:lstStyle/>
          <a:p>
            <a:pPr marL="0" indent="0" algn="ctr">
              <a:buNone/>
            </a:pPr>
            <a:endParaRPr lang="es-MX" sz="8000" dirty="0">
              <a:solidFill>
                <a:schemeClr val="accent1"/>
              </a:solidFill>
            </a:endParaRPr>
          </a:p>
          <a:p>
            <a:pPr marL="0" indent="0" algn="ctr">
              <a:buNone/>
            </a:pPr>
            <a:r>
              <a:rPr lang="es-MX" sz="8000" dirty="0">
                <a:solidFill>
                  <a:schemeClr val="accent1"/>
                </a:solidFill>
              </a:rPr>
              <a:t>Terapia Centrada en la Persona o Terapia Centrada en el Cliente</a:t>
            </a:r>
          </a:p>
          <a:p>
            <a:pPr marL="0" indent="0" algn="just">
              <a:buNone/>
            </a:pPr>
            <a:endParaRPr lang="es-MX" sz="8000" dirty="0"/>
          </a:p>
          <a:p>
            <a:pPr marL="0" indent="0" algn="just">
              <a:buNone/>
            </a:pPr>
            <a:r>
              <a:rPr lang="es-MX" sz="8000" dirty="0"/>
              <a:t>Carl Rogers 3 cualidades del terapeuta:</a:t>
            </a:r>
          </a:p>
          <a:p>
            <a:pPr algn="just"/>
            <a:r>
              <a:rPr lang="es-MX" sz="8000" dirty="0"/>
              <a:t>Respeto       aceptación incondicional.</a:t>
            </a:r>
          </a:p>
          <a:p>
            <a:pPr algn="just"/>
            <a:r>
              <a:rPr lang="es-MX" sz="8000" dirty="0"/>
              <a:t>Congruencia       </a:t>
            </a:r>
            <a:r>
              <a:rPr lang="es-MX" sz="8000" dirty="0" err="1"/>
              <a:t>congruencia</a:t>
            </a:r>
            <a:r>
              <a:rPr lang="es-MX" sz="8000" dirty="0"/>
              <a:t> entre su yo real y su yo ideal.</a:t>
            </a:r>
          </a:p>
          <a:p>
            <a:pPr algn="just"/>
            <a:r>
              <a:rPr lang="es-MX" sz="8000" dirty="0"/>
              <a:t>Empatía      capacidad o habilidad de sentir “como si” fuera la/el cliente.</a:t>
            </a:r>
          </a:p>
          <a:p>
            <a:pPr marL="0" indent="0" algn="just">
              <a:buNone/>
            </a:pPr>
            <a:endParaRPr lang="es-MX" sz="8000" dirty="0"/>
          </a:p>
          <a:p>
            <a:pPr marL="0" indent="0" algn="just">
              <a:buNone/>
            </a:pPr>
            <a:r>
              <a:rPr lang="es-MX" sz="8000" dirty="0"/>
              <a:t>Técnicas </a:t>
            </a:r>
            <a:r>
              <a:rPr lang="es-MX" sz="8000" dirty="0" err="1"/>
              <a:t>Rogerianas</a:t>
            </a:r>
            <a:r>
              <a:rPr lang="es-MX" sz="8000" dirty="0"/>
              <a:t>:</a:t>
            </a:r>
          </a:p>
          <a:p>
            <a:pPr marL="0" indent="0" algn="just">
              <a:buNone/>
            </a:pPr>
            <a:endParaRPr lang="es-MX" sz="8000" dirty="0"/>
          </a:p>
          <a:p>
            <a:pPr algn="just"/>
            <a:r>
              <a:rPr lang="es-MX" sz="8000" dirty="0"/>
              <a:t>Reflejo    devolver al cliente palabras y gestos que contienen carga emocional.</a:t>
            </a:r>
          </a:p>
          <a:p>
            <a:pPr algn="just"/>
            <a:r>
              <a:rPr lang="es-MX" sz="8000" dirty="0"/>
              <a:t>Tendencia actualizante            “fuerza de vida”.</a:t>
            </a:r>
          </a:p>
          <a:p>
            <a:pPr marL="0" indent="0" algn="just">
              <a:buNone/>
            </a:pPr>
            <a:endParaRPr lang="es-MX" sz="8000" dirty="0"/>
          </a:p>
          <a:p>
            <a:pPr algn="just"/>
            <a:endParaRPr lang="es-MX" sz="8000" dirty="0"/>
          </a:p>
          <a:p>
            <a:pPr marL="0" indent="0" algn="just">
              <a:buNone/>
            </a:pPr>
            <a:endParaRPr lang="es-MX" sz="8000" dirty="0"/>
          </a:p>
          <a:p>
            <a:pPr algn="just"/>
            <a:endParaRPr lang="es-MX" sz="2400" dirty="0"/>
          </a:p>
          <a:p>
            <a:pPr marL="0" indent="0" algn="just">
              <a:buNone/>
            </a:pPr>
            <a:endParaRPr lang="es-MX" sz="2400" dirty="0"/>
          </a:p>
          <a:p>
            <a:pPr marL="0" indent="0">
              <a:buNone/>
            </a:pPr>
            <a:r>
              <a:rPr lang="es-MX" sz="2400" dirty="0"/>
              <a:t>		</a:t>
            </a:r>
          </a:p>
          <a:p>
            <a:pPr marL="0" indent="0">
              <a:buNone/>
            </a:pPr>
            <a:endParaRPr lang="es-MX" sz="2400" dirty="0"/>
          </a:p>
        </p:txBody>
      </p:sp>
      <p:cxnSp>
        <p:nvCxnSpPr>
          <p:cNvPr id="10" name="Conector recto de flecha 9">
            <a:extLst>
              <a:ext uri="{FF2B5EF4-FFF2-40B4-BE49-F238E27FC236}">
                <a16:creationId xmlns:a16="http://schemas.microsoft.com/office/drawing/2014/main" id="{8B008F04-71F2-4FDA-AE19-A25BB9340EB5}"/>
              </a:ext>
            </a:extLst>
          </p:cNvPr>
          <p:cNvCxnSpPr/>
          <p:nvPr/>
        </p:nvCxnSpPr>
        <p:spPr>
          <a:xfrm>
            <a:off x="3404382" y="5205047"/>
            <a:ext cx="3376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a:extLst>
              <a:ext uri="{FF2B5EF4-FFF2-40B4-BE49-F238E27FC236}">
                <a16:creationId xmlns:a16="http://schemas.microsoft.com/office/drawing/2014/main" id="{7A5A3611-90F4-4F9B-9081-716B0BB82C8E}"/>
              </a:ext>
            </a:extLst>
          </p:cNvPr>
          <p:cNvCxnSpPr/>
          <p:nvPr/>
        </p:nvCxnSpPr>
        <p:spPr>
          <a:xfrm>
            <a:off x="1758462" y="4614203"/>
            <a:ext cx="2813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D1934227-955E-4CCA-A10E-4773C5CD915F}"/>
              </a:ext>
            </a:extLst>
          </p:cNvPr>
          <p:cNvCxnSpPr/>
          <p:nvPr/>
        </p:nvCxnSpPr>
        <p:spPr>
          <a:xfrm>
            <a:off x="1758462" y="2813539"/>
            <a:ext cx="2813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a:extLst>
              <a:ext uri="{FF2B5EF4-FFF2-40B4-BE49-F238E27FC236}">
                <a16:creationId xmlns:a16="http://schemas.microsoft.com/office/drawing/2014/main" id="{B98E40E8-D757-47EC-9494-36F7B5D6B230}"/>
              </a:ext>
            </a:extLst>
          </p:cNvPr>
          <p:cNvCxnSpPr/>
          <p:nvPr/>
        </p:nvCxnSpPr>
        <p:spPr>
          <a:xfrm>
            <a:off x="2293034" y="3094893"/>
            <a:ext cx="1969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0ACF4795-E239-4F9B-9C0F-F42548BDADDF}"/>
              </a:ext>
            </a:extLst>
          </p:cNvPr>
          <p:cNvCxnSpPr/>
          <p:nvPr/>
        </p:nvCxnSpPr>
        <p:spPr>
          <a:xfrm>
            <a:off x="1758462" y="3429000"/>
            <a:ext cx="2813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2956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2731</TotalTime>
  <Words>1519</Words>
  <Application>Microsoft Office PowerPoint</Application>
  <PresentationFormat>Presentación en pantalla (4:3)</PresentationFormat>
  <Paragraphs>215</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Lucida Sans Unicode</vt:lpstr>
      <vt:lpstr>Tema de Office</vt:lpstr>
      <vt:lpstr>Presentación de PowerPoint</vt:lpstr>
      <vt:lpstr>FICHA TÉCNICA </vt:lpstr>
      <vt:lpstr>ANTECEDENTES</vt:lpstr>
      <vt:lpstr>PROBLEMA</vt:lpstr>
      <vt:lpstr>RELEVANCIA</vt:lpstr>
      <vt:lpstr>OBJETIVOS ESPECIFICOS</vt:lpstr>
      <vt:lpstr>HIPÓTESIS</vt:lpstr>
      <vt:lpstr>MARCO TEÓRICO</vt:lpstr>
      <vt:lpstr>Marco teórico</vt:lpstr>
      <vt:lpstr>Marco teórico</vt:lpstr>
      <vt:lpstr>PREGUNTA</vt:lpstr>
      <vt:lpstr>METODOLOGÍA</vt:lpstr>
      <vt:lpstr>METODOLOGÍA</vt:lpstr>
      <vt:lpstr>RESULTADOS</vt:lpstr>
      <vt:lpstr>RESULTADOS</vt:lpstr>
      <vt:lpstr>RESULTADOS</vt:lpstr>
      <vt:lpstr>RESULTADOS</vt:lpstr>
      <vt:lpstr>RESULTADOS</vt:lpstr>
      <vt:lpstr>CONCLUSIONES</vt:lpstr>
      <vt:lpstr>CONCLUSIONES</vt:lpstr>
      <vt:lpstr>CONCLUSIONES</vt:lpstr>
      <vt:lpstr>Agradecimientos</vt:lpstr>
    </vt:vector>
  </TitlesOfParts>
  <Company>ºiuhoi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uihoi</dc:creator>
  <cp:lastModifiedBy>Biblioteca</cp:lastModifiedBy>
  <cp:revision>168</cp:revision>
  <dcterms:created xsi:type="dcterms:W3CDTF">2018-03-14T19:52:26Z</dcterms:created>
  <dcterms:modified xsi:type="dcterms:W3CDTF">2020-05-20T14:28:52Z</dcterms:modified>
</cp:coreProperties>
</file>