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61" r:id="rId3"/>
    <p:sldId id="286" r:id="rId4"/>
    <p:sldId id="287" r:id="rId5"/>
    <p:sldId id="288" r:id="rId6"/>
    <p:sldId id="289" r:id="rId7"/>
    <p:sldId id="297" r:id="rId8"/>
    <p:sldId id="290" r:id="rId9"/>
    <p:sldId id="291" r:id="rId10"/>
    <p:sldId id="292" r:id="rId11"/>
    <p:sldId id="298" r:id="rId12"/>
    <p:sldId id="299" r:id="rId13"/>
    <p:sldId id="293" r:id="rId14"/>
    <p:sldId id="300" r:id="rId15"/>
    <p:sldId id="301" r:id="rId16"/>
    <p:sldId id="302" r:id="rId17"/>
    <p:sldId id="294" r:id="rId18"/>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3178"/>
    <a:srgbClr val="A50021"/>
    <a:srgbClr val="CC0000"/>
    <a:srgbClr val="FFC600"/>
    <a:srgbClr val="1D67B8"/>
    <a:srgbClr val="FFAC00"/>
    <a:srgbClr val="F5740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632" autoAdjust="0"/>
    <p:restoredTop sz="94084" autoAdjust="0"/>
  </p:normalViewPr>
  <p:slideViewPr>
    <p:cSldViewPr snapToGrid="0" snapToObjects="1">
      <p:cViewPr varScale="1">
        <p:scale>
          <a:sx n="55" d="100"/>
          <a:sy n="55" d="100"/>
        </p:scale>
        <p:origin x="72" y="3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EC6161-84AC-4873-ABA6-C969C797A2C3}" type="datetimeFigureOut">
              <a:rPr lang="en-US" smtClean="0"/>
              <a:t>4/14/2020</a:t>
            </a:fld>
            <a:endParaRPr lang="en-US" dirty="0"/>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BD3FA5-CDA5-466C-9BDD-F704F481764C}" type="slidenum">
              <a:rPr lang="en-US" smtClean="0"/>
              <a:t>‹Nº›</a:t>
            </a:fld>
            <a:endParaRPr lang="en-US" dirty="0"/>
          </a:p>
        </p:txBody>
      </p:sp>
    </p:spTree>
    <p:extLst>
      <p:ext uri="{BB962C8B-B14F-4D97-AF65-F5344CB8AC3E}">
        <p14:creationId xmlns:p14="http://schemas.microsoft.com/office/powerpoint/2010/main" val="2506349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D4BE9DA6-03F0-B940-A647-7AD81FB58DD4}" type="datetimeFigureOut">
              <a:rPr lang="es-ES" smtClean="0"/>
              <a:t>14/04/2020</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3D3F0DEA-FD9A-5046-9404-DF2051E6A11D}" type="slidenum">
              <a:rPr lang="es-ES" smtClean="0"/>
              <a:t>‹Nº›</a:t>
            </a:fld>
            <a:endParaRPr lang="es-ES" dirty="0"/>
          </a:p>
        </p:txBody>
      </p:sp>
    </p:spTree>
    <p:extLst>
      <p:ext uri="{BB962C8B-B14F-4D97-AF65-F5344CB8AC3E}">
        <p14:creationId xmlns:p14="http://schemas.microsoft.com/office/powerpoint/2010/main" val="3331429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D4BE9DA6-03F0-B940-A647-7AD81FB58DD4}" type="datetimeFigureOut">
              <a:rPr lang="es-ES" smtClean="0"/>
              <a:t>14/04/2020</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3D3F0DEA-FD9A-5046-9404-DF2051E6A11D}" type="slidenum">
              <a:rPr lang="es-ES" smtClean="0"/>
              <a:t>‹Nº›</a:t>
            </a:fld>
            <a:endParaRPr lang="es-ES" dirty="0"/>
          </a:p>
        </p:txBody>
      </p:sp>
    </p:spTree>
    <p:extLst>
      <p:ext uri="{BB962C8B-B14F-4D97-AF65-F5344CB8AC3E}">
        <p14:creationId xmlns:p14="http://schemas.microsoft.com/office/powerpoint/2010/main" val="2035786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D4BE9DA6-03F0-B940-A647-7AD81FB58DD4}" type="datetimeFigureOut">
              <a:rPr lang="es-ES" smtClean="0"/>
              <a:t>14/04/2020</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3D3F0DEA-FD9A-5046-9404-DF2051E6A11D}" type="slidenum">
              <a:rPr lang="es-ES" smtClean="0"/>
              <a:t>‹Nº›</a:t>
            </a:fld>
            <a:endParaRPr lang="es-ES" dirty="0"/>
          </a:p>
        </p:txBody>
      </p:sp>
    </p:spTree>
    <p:extLst>
      <p:ext uri="{BB962C8B-B14F-4D97-AF65-F5344CB8AC3E}">
        <p14:creationId xmlns:p14="http://schemas.microsoft.com/office/powerpoint/2010/main" val="158819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D4BE9DA6-03F0-B940-A647-7AD81FB58DD4}" type="datetimeFigureOut">
              <a:rPr lang="es-ES" smtClean="0"/>
              <a:t>14/04/2020</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3D3F0DEA-FD9A-5046-9404-DF2051E6A11D}" type="slidenum">
              <a:rPr lang="es-ES" smtClean="0"/>
              <a:t>‹Nº›</a:t>
            </a:fld>
            <a:endParaRPr lang="es-ES" dirty="0"/>
          </a:p>
        </p:txBody>
      </p:sp>
    </p:spTree>
    <p:extLst>
      <p:ext uri="{BB962C8B-B14F-4D97-AF65-F5344CB8AC3E}">
        <p14:creationId xmlns:p14="http://schemas.microsoft.com/office/powerpoint/2010/main" val="2633962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D4BE9DA6-03F0-B940-A647-7AD81FB58DD4}" type="datetimeFigureOut">
              <a:rPr lang="es-ES" smtClean="0"/>
              <a:t>14/04/2020</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3D3F0DEA-FD9A-5046-9404-DF2051E6A11D}" type="slidenum">
              <a:rPr lang="es-ES" smtClean="0"/>
              <a:t>‹Nº›</a:t>
            </a:fld>
            <a:endParaRPr lang="es-ES" dirty="0"/>
          </a:p>
        </p:txBody>
      </p:sp>
    </p:spTree>
    <p:extLst>
      <p:ext uri="{BB962C8B-B14F-4D97-AF65-F5344CB8AC3E}">
        <p14:creationId xmlns:p14="http://schemas.microsoft.com/office/powerpoint/2010/main" val="2259837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D4BE9DA6-03F0-B940-A647-7AD81FB58DD4}" type="datetimeFigureOut">
              <a:rPr lang="es-ES" smtClean="0"/>
              <a:t>14/04/2020</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3D3F0DEA-FD9A-5046-9404-DF2051E6A11D}" type="slidenum">
              <a:rPr lang="es-ES" smtClean="0"/>
              <a:t>‹Nº›</a:t>
            </a:fld>
            <a:endParaRPr lang="es-ES" dirty="0"/>
          </a:p>
        </p:txBody>
      </p:sp>
    </p:spTree>
    <p:extLst>
      <p:ext uri="{BB962C8B-B14F-4D97-AF65-F5344CB8AC3E}">
        <p14:creationId xmlns:p14="http://schemas.microsoft.com/office/powerpoint/2010/main" val="3025858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D4BE9DA6-03F0-B940-A647-7AD81FB58DD4}" type="datetimeFigureOut">
              <a:rPr lang="es-ES" smtClean="0"/>
              <a:t>14/04/2020</a:t>
            </a:fld>
            <a:endParaRPr lang="es-ES" dirty="0"/>
          </a:p>
        </p:txBody>
      </p:sp>
      <p:sp>
        <p:nvSpPr>
          <p:cNvPr id="8" name="Marcador de pie de página 7"/>
          <p:cNvSpPr>
            <a:spLocks noGrp="1"/>
          </p:cNvSpPr>
          <p:nvPr>
            <p:ph type="ftr" sz="quarter" idx="11"/>
          </p:nvPr>
        </p:nvSpPr>
        <p:spPr/>
        <p:txBody>
          <a:bodyPr/>
          <a:lstStyle/>
          <a:p>
            <a:endParaRPr lang="es-ES" dirty="0"/>
          </a:p>
        </p:txBody>
      </p:sp>
      <p:sp>
        <p:nvSpPr>
          <p:cNvPr id="9" name="Marcador de número de diapositiva 8"/>
          <p:cNvSpPr>
            <a:spLocks noGrp="1"/>
          </p:cNvSpPr>
          <p:nvPr>
            <p:ph type="sldNum" sz="quarter" idx="12"/>
          </p:nvPr>
        </p:nvSpPr>
        <p:spPr/>
        <p:txBody>
          <a:bodyPr/>
          <a:lstStyle/>
          <a:p>
            <a:fld id="{3D3F0DEA-FD9A-5046-9404-DF2051E6A11D}" type="slidenum">
              <a:rPr lang="es-ES" smtClean="0"/>
              <a:t>‹Nº›</a:t>
            </a:fld>
            <a:endParaRPr lang="es-ES" dirty="0"/>
          </a:p>
        </p:txBody>
      </p:sp>
    </p:spTree>
    <p:extLst>
      <p:ext uri="{BB962C8B-B14F-4D97-AF65-F5344CB8AC3E}">
        <p14:creationId xmlns:p14="http://schemas.microsoft.com/office/powerpoint/2010/main" val="2114509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D4BE9DA6-03F0-B940-A647-7AD81FB58DD4}" type="datetimeFigureOut">
              <a:rPr lang="es-ES" smtClean="0"/>
              <a:t>14/04/2020</a:t>
            </a:fld>
            <a:endParaRPr lang="es-ES"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3D3F0DEA-FD9A-5046-9404-DF2051E6A11D}" type="slidenum">
              <a:rPr lang="es-ES" smtClean="0"/>
              <a:t>‹Nº›</a:t>
            </a:fld>
            <a:endParaRPr lang="es-ES" dirty="0"/>
          </a:p>
        </p:txBody>
      </p:sp>
    </p:spTree>
    <p:extLst>
      <p:ext uri="{BB962C8B-B14F-4D97-AF65-F5344CB8AC3E}">
        <p14:creationId xmlns:p14="http://schemas.microsoft.com/office/powerpoint/2010/main" val="1912740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4BE9DA6-03F0-B940-A647-7AD81FB58DD4}" type="datetimeFigureOut">
              <a:rPr lang="es-ES" smtClean="0"/>
              <a:t>14/04/2020</a:t>
            </a:fld>
            <a:endParaRPr lang="es-ES" dirty="0"/>
          </a:p>
        </p:txBody>
      </p:sp>
      <p:sp>
        <p:nvSpPr>
          <p:cNvPr id="3" name="Marcador de pie de página 2"/>
          <p:cNvSpPr>
            <a:spLocks noGrp="1"/>
          </p:cNvSpPr>
          <p:nvPr>
            <p:ph type="ftr" sz="quarter" idx="11"/>
          </p:nvPr>
        </p:nvSpPr>
        <p:spPr/>
        <p:txBody>
          <a:bodyPr/>
          <a:lstStyle/>
          <a:p>
            <a:endParaRPr lang="es-ES" dirty="0"/>
          </a:p>
        </p:txBody>
      </p:sp>
      <p:sp>
        <p:nvSpPr>
          <p:cNvPr id="4" name="Marcador de número de diapositiva 3"/>
          <p:cNvSpPr>
            <a:spLocks noGrp="1"/>
          </p:cNvSpPr>
          <p:nvPr>
            <p:ph type="sldNum" sz="quarter" idx="12"/>
          </p:nvPr>
        </p:nvSpPr>
        <p:spPr/>
        <p:txBody>
          <a:bodyPr/>
          <a:lstStyle/>
          <a:p>
            <a:fld id="{3D3F0DEA-FD9A-5046-9404-DF2051E6A11D}" type="slidenum">
              <a:rPr lang="es-ES" smtClean="0"/>
              <a:t>‹Nº›</a:t>
            </a:fld>
            <a:endParaRPr lang="es-ES" dirty="0"/>
          </a:p>
        </p:txBody>
      </p:sp>
    </p:spTree>
    <p:extLst>
      <p:ext uri="{BB962C8B-B14F-4D97-AF65-F5344CB8AC3E}">
        <p14:creationId xmlns:p14="http://schemas.microsoft.com/office/powerpoint/2010/main" val="799350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D4BE9DA6-03F0-B940-A647-7AD81FB58DD4}" type="datetimeFigureOut">
              <a:rPr lang="es-ES" smtClean="0"/>
              <a:t>14/04/2020</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3D3F0DEA-FD9A-5046-9404-DF2051E6A11D}" type="slidenum">
              <a:rPr lang="es-ES" smtClean="0"/>
              <a:t>‹Nº›</a:t>
            </a:fld>
            <a:endParaRPr lang="es-ES" dirty="0"/>
          </a:p>
        </p:txBody>
      </p:sp>
    </p:spTree>
    <p:extLst>
      <p:ext uri="{BB962C8B-B14F-4D97-AF65-F5344CB8AC3E}">
        <p14:creationId xmlns:p14="http://schemas.microsoft.com/office/powerpoint/2010/main" val="3022349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D4BE9DA6-03F0-B940-A647-7AD81FB58DD4}" type="datetimeFigureOut">
              <a:rPr lang="es-ES" smtClean="0"/>
              <a:t>14/04/2020</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3D3F0DEA-FD9A-5046-9404-DF2051E6A11D}" type="slidenum">
              <a:rPr lang="es-ES" smtClean="0"/>
              <a:t>‹Nº›</a:t>
            </a:fld>
            <a:endParaRPr lang="es-ES" dirty="0"/>
          </a:p>
        </p:txBody>
      </p:sp>
    </p:spTree>
    <p:extLst>
      <p:ext uri="{BB962C8B-B14F-4D97-AF65-F5344CB8AC3E}">
        <p14:creationId xmlns:p14="http://schemas.microsoft.com/office/powerpoint/2010/main" val="3910407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BE9DA6-03F0-B940-A647-7AD81FB58DD4}" type="datetimeFigureOut">
              <a:rPr lang="es-ES" smtClean="0"/>
              <a:t>14/04/2020</a:t>
            </a:fld>
            <a:endParaRPr lang="es-ES" dirty="0"/>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3F0DEA-FD9A-5046-9404-DF2051E6A11D}" type="slidenum">
              <a:rPr lang="es-ES" smtClean="0"/>
              <a:t>‹Nº›</a:t>
            </a:fld>
            <a:endParaRPr lang="es-ES" dirty="0"/>
          </a:p>
        </p:txBody>
      </p:sp>
    </p:spTree>
    <p:extLst>
      <p:ext uri="{BB962C8B-B14F-4D97-AF65-F5344CB8AC3E}">
        <p14:creationId xmlns:p14="http://schemas.microsoft.com/office/powerpoint/2010/main" val="2685405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a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2962" y="1508036"/>
            <a:ext cx="5343322" cy="5381882"/>
          </a:xfrm>
          <a:prstGeom prst="rect">
            <a:avLst/>
          </a:prstGeom>
        </p:spPr>
      </p:pic>
      <p:pic>
        <p:nvPicPr>
          <p:cNvPr id="8" name="Imagen 7"/>
          <p:cNvPicPr>
            <a:picLocks noChangeAspect="1"/>
          </p:cNvPicPr>
          <p:nvPr/>
        </p:nvPicPr>
        <p:blipFill>
          <a:blip r:embed="rId3"/>
          <a:stretch>
            <a:fillRect/>
          </a:stretch>
        </p:blipFill>
        <p:spPr>
          <a:xfrm>
            <a:off x="6075262" y="365832"/>
            <a:ext cx="2653101" cy="894270"/>
          </a:xfrm>
          <a:prstGeom prst="rect">
            <a:avLst/>
          </a:prstGeom>
        </p:spPr>
      </p:pic>
      <p:sp>
        <p:nvSpPr>
          <p:cNvPr id="9" name="Rectángulo 8"/>
          <p:cNvSpPr/>
          <p:nvPr/>
        </p:nvSpPr>
        <p:spPr>
          <a:xfrm>
            <a:off x="-132682" y="6703985"/>
            <a:ext cx="9357239" cy="154015"/>
          </a:xfrm>
          <a:prstGeom prst="rect">
            <a:avLst/>
          </a:prstGeom>
          <a:solidFill>
            <a:srgbClr val="1431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5" name="2 Título"/>
          <p:cNvSpPr txBox="1">
            <a:spLocks/>
          </p:cNvSpPr>
          <p:nvPr/>
        </p:nvSpPr>
        <p:spPr>
          <a:xfrm>
            <a:off x="0" y="-1"/>
            <a:ext cx="8568952" cy="6703985"/>
          </a:xfrm>
          <a:prstGeom prst="rect">
            <a:avLst/>
          </a:prstGeom>
        </p:spPr>
        <p:txBody>
          <a:bodyPr vert="horz" rtlCol="0" anchor="ctr">
            <a:normAutofit fontScale="975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EC" sz="2200" b="1" i="0" u="none" strike="noStrike" kern="1200" cap="none" spc="0" normalizeH="0" baseline="0" noProof="0" dirty="0">
              <a:ln>
                <a:noFill/>
              </a:ln>
              <a:solidFill>
                <a:srgbClr val="474B78">
                  <a:lumMod val="50000"/>
                </a:srgbClr>
              </a:solidFill>
              <a:effectLst>
                <a:outerShdw blurRad="31750" dist="25400" dir="5400000" algn="tl" rotWithShape="0">
                  <a:srgbClr val="000000">
                    <a:alpha val="25000"/>
                  </a:srgbClr>
                </a:outerShdw>
              </a:effectLst>
              <a:uLnTx/>
              <a:uFillTx/>
              <a:latin typeface="Lucida Sans Unicode"/>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000" b="1" i="0" u="none" strike="noStrike" kern="1200" cap="none" spc="0" normalizeH="0" baseline="0" noProof="0" dirty="0">
                <a:ln>
                  <a:noFill/>
                </a:ln>
                <a:solidFill>
                  <a:srgbClr val="474B78">
                    <a:lumMod val="50000"/>
                  </a:srgbClr>
                </a:solidFill>
                <a:effectLst>
                  <a:outerShdw blurRad="31750" dist="25400" dir="5400000" algn="tl" rotWithShape="0">
                    <a:srgbClr val="000000">
                      <a:alpha val="25000"/>
                    </a:srgbClr>
                  </a:outerShdw>
                </a:effectLst>
                <a:uLnTx/>
                <a:uFillTx/>
                <a:latin typeface="Lucida Sans Unicode"/>
                <a:ea typeface="+mj-ea"/>
                <a:cs typeface="Arial" pitchFamily="34" charset="0"/>
              </a:rPr>
              <a:t/>
            </a:r>
            <a:br>
              <a:rPr kumimoji="0" lang="es-EC" sz="2000" b="1" i="0" u="none" strike="noStrike" kern="1200" cap="none" spc="0" normalizeH="0" baseline="0" noProof="0" dirty="0">
                <a:ln>
                  <a:noFill/>
                </a:ln>
                <a:solidFill>
                  <a:srgbClr val="474B78">
                    <a:lumMod val="50000"/>
                  </a:srgbClr>
                </a:solidFill>
                <a:effectLst>
                  <a:outerShdw blurRad="31750" dist="25400" dir="5400000" algn="tl" rotWithShape="0">
                    <a:srgbClr val="000000">
                      <a:alpha val="25000"/>
                    </a:srgbClr>
                  </a:outerShdw>
                </a:effectLst>
                <a:uLnTx/>
                <a:uFillTx/>
                <a:latin typeface="Lucida Sans Unicode"/>
                <a:ea typeface="+mj-ea"/>
                <a:cs typeface="Arial" pitchFamily="34" charset="0"/>
              </a:rPr>
            </a:br>
            <a:endParaRPr kumimoji="0" lang="es-EC" sz="4100" b="1" i="0" u="none" strike="noStrike" kern="1200" cap="none" spc="0" normalizeH="0" baseline="0" noProof="0" dirty="0">
              <a:ln>
                <a:noFill/>
              </a:ln>
              <a:solidFill>
                <a:srgbClr val="464646"/>
              </a:solidFill>
              <a:effectLst>
                <a:outerShdw blurRad="31750" dist="25400" dir="5400000" algn="tl" rotWithShape="0">
                  <a:srgbClr val="000000">
                    <a:alpha val="25000"/>
                  </a:srgbClr>
                </a:outerShdw>
              </a:effectLst>
              <a:uLnTx/>
              <a:uFillTx/>
              <a:latin typeface="Lucida Sans Unicode"/>
              <a:ea typeface="+mj-ea"/>
              <a:cs typeface="+mj-cs"/>
            </a:endParaRPr>
          </a:p>
        </p:txBody>
      </p:sp>
      <p:sp>
        <p:nvSpPr>
          <p:cNvPr id="2" name="CuadroTexto 1"/>
          <p:cNvSpPr txBox="1"/>
          <p:nvPr/>
        </p:nvSpPr>
        <p:spPr>
          <a:xfrm>
            <a:off x="6387443" y="4914657"/>
            <a:ext cx="4932218" cy="369332"/>
          </a:xfrm>
          <a:prstGeom prst="rect">
            <a:avLst/>
          </a:prstGeom>
          <a:noFill/>
        </p:spPr>
        <p:txBody>
          <a:bodyPr wrap="square" rtlCol="0">
            <a:spAutoFit/>
          </a:bodyPr>
          <a:lstStyle/>
          <a:p>
            <a:endParaRPr lang="es-EC" dirty="0"/>
          </a:p>
        </p:txBody>
      </p:sp>
      <p:sp>
        <p:nvSpPr>
          <p:cNvPr id="10" name="Rectangle 6"/>
          <p:cNvSpPr>
            <a:spLocks noChangeArrowheads="1"/>
          </p:cNvSpPr>
          <p:nvPr/>
        </p:nvSpPr>
        <p:spPr bwMode="auto">
          <a:xfrm>
            <a:off x="3914323" y="1416011"/>
            <a:ext cx="4654629"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defTabSz="914400" eaLnBrk="0" fontAlgn="base" hangingPunct="0">
              <a:spcBef>
                <a:spcPct val="0"/>
              </a:spcBef>
              <a:spcAft>
                <a:spcPct val="0"/>
              </a:spcAft>
            </a:pPr>
            <a:endParaRPr lang="es-EC" altLang="es-EC" sz="1200" dirty="0"/>
          </a:p>
          <a:p>
            <a:pPr lvl="0" algn="just" defTabSz="914400" eaLnBrk="0" fontAlgn="base" hangingPunct="0">
              <a:spcBef>
                <a:spcPct val="0"/>
              </a:spcBef>
              <a:spcAft>
                <a:spcPct val="0"/>
              </a:spcAft>
            </a:pPr>
            <a:r>
              <a:rPr kumimoji="0" lang="es-EC" altLang="es-EC"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r>
            <a:br>
              <a:rPr kumimoji="0" lang="es-EC" altLang="es-EC"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r>
              <a:rPr kumimoji="0" lang="es-EC" altLang="es-EC" sz="2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Título:</a:t>
            </a:r>
            <a:r>
              <a:rPr kumimoji="0" lang="es-EC" altLang="es-EC" sz="2400" b="1" i="0" u="none" strike="noStrike" cap="none" normalizeH="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C" altLang="es-EC" sz="2400" b="1" i="1" dirty="0" smtClean="0">
                <a:solidFill>
                  <a:srgbClr val="222222"/>
                </a:solidFill>
                <a:latin typeface="Times New Roman" panose="02020603050405020304" pitchFamily="18" charset="0"/>
                <a:ea typeface="Calibri" panose="020F0502020204030204" pitchFamily="34" charset="0"/>
                <a:cs typeface="Times New Roman" panose="02020603050405020304" pitchFamily="18" charset="0"/>
              </a:rPr>
              <a:t>Aportes </a:t>
            </a:r>
            <a:r>
              <a:rPr lang="es-EC" altLang="es-EC" sz="2400" b="1" i="1"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desde el psicoan</a:t>
            </a:r>
            <a:r>
              <a:rPr lang="es-EC" altLang="es-EC" sz="2400" b="1" i="1" dirty="0">
                <a:solidFill>
                  <a:srgbClr val="222222"/>
                </a:solidFill>
                <a:latin typeface="Calibri" panose="020F0502020204030204" pitchFamily="34" charset="0"/>
                <a:ea typeface="Calibri" panose="020F0502020204030204" pitchFamily="34" charset="0"/>
                <a:cs typeface="Times New Roman" panose="02020603050405020304" pitchFamily="18" charset="0"/>
              </a:rPr>
              <a:t>á</a:t>
            </a:r>
            <a:r>
              <a:rPr lang="es-EC" altLang="es-EC" sz="2400" b="1" i="1"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lisis y el modelo </a:t>
            </a:r>
            <a:r>
              <a:rPr lang="es-EC" altLang="es-EC" sz="2400" b="1" i="1" dirty="0">
                <a:solidFill>
                  <a:srgbClr val="222222"/>
                </a:solidFill>
                <a:latin typeface="Calibri" panose="020F0502020204030204" pitchFamily="34" charset="0"/>
                <a:ea typeface="Calibri" panose="020F0502020204030204" pitchFamily="34" charset="0"/>
                <a:cs typeface="Times New Roman" panose="02020603050405020304" pitchFamily="18" charset="0"/>
              </a:rPr>
              <a:t>“</a:t>
            </a:r>
            <a:r>
              <a:rPr lang="es-EC" altLang="es-EC" sz="2400" b="1" i="1"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Di</a:t>
            </a:r>
            <a:r>
              <a:rPr lang="es-EC" altLang="es-EC" sz="2400" b="1" i="1" dirty="0">
                <a:solidFill>
                  <a:srgbClr val="222222"/>
                </a:solidFill>
                <a:latin typeface="Calibri" panose="020F0502020204030204" pitchFamily="34" charset="0"/>
                <a:ea typeface="Calibri" panose="020F0502020204030204" pitchFamily="34" charset="0"/>
                <a:cs typeface="Times New Roman" panose="02020603050405020304" pitchFamily="18" charset="0"/>
              </a:rPr>
              <a:t>á</a:t>
            </a:r>
            <a:r>
              <a:rPr lang="es-EC" altLang="es-EC" sz="2400" b="1" i="1"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logo abierto</a:t>
            </a:r>
            <a:r>
              <a:rPr lang="es-EC" altLang="es-EC" sz="2400" b="1" i="1" dirty="0">
                <a:solidFill>
                  <a:srgbClr val="222222"/>
                </a:solidFill>
                <a:latin typeface="Calibri" panose="020F0502020204030204" pitchFamily="34" charset="0"/>
                <a:ea typeface="Calibri" panose="020F0502020204030204" pitchFamily="34" charset="0"/>
                <a:cs typeface="Times New Roman" panose="02020603050405020304" pitchFamily="18" charset="0"/>
              </a:rPr>
              <a:t>”</a:t>
            </a:r>
            <a:r>
              <a:rPr lang="es-EC" altLang="es-EC" sz="2400" b="1" i="1"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en el abordaje de pacientes psic</a:t>
            </a:r>
            <a:r>
              <a:rPr lang="es-EC" altLang="es-EC" sz="2400" b="1" i="1" dirty="0">
                <a:solidFill>
                  <a:srgbClr val="222222"/>
                </a:solidFill>
                <a:latin typeface="Calibri" panose="020F0502020204030204" pitchFamily="34" charset="0"/>
                <a:ea typeface="Calibri" panose="020F0502020204030204" pitchFamily="34" charset="0"/>
                <a:cs typeface="Times New Roman" panose="02020603050405020304" pitchFamily="18" charset="0"/>
              </a:rPr>
              <a:t>ó</a:t>
            </a:r>
            <a:r>
              <a:rPr lang="es-EC" altLang="es-EC" sz="2400" b="1" i="1"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ticos en un Hospital Especializado de </a:t>
            </a:r>
            <a:r>
              <a:rPr lang="es-EC" altLang="es-EC" sz="2400" b="1" i="1" dirty="0" smtClean="0">
                <a:solidFill>
                  <a:srgbClr val="222222"/>
                </a:solidFill>
                <a:latin typeface="Times New Roman" panose="02020603050405020304" pitchFamily="18" charset="0"/>
                <a:ea typeface="Calibri" panose="020F0502020204030204" pitchFamily="34" charset="0"/>
                <a:cs typeface="Times New Roman" panose="02020603050405020304" pitchFamily="18" charset="0"/>
              </a:rPr>
              <a:t>Quito</a:t>
            </a:r>
          </a:p>
          <a:p>
            <a:pPr lvl="0" algn="just" defTabSz="914400" eaLnBrk="0" fontAlgn="base" hangingPunct="0">
              <a:spcBef>
                <a:spcPct val="0"/>
              </a:spcBef>
              <a:spcAft>
                <a:spcPct val="0"/>
              </a:spcAft>
            </a:pPr>
            <a:endParaRPr lang="es-EC" altLang="es-EC" sz="2400" dirty="0"/>
          </a:p>
          <a:p>
            <a:pPr lvl="0" algn="just" defTabSz="914400" eaLnBrk="0" fontAlgn="base" hangingPunct="0">
              <a:spcBef>
                <a:spcPct val="0"/>
              </a:spcBef>
              <a:spcAft>
                <a:spcPct val="0"/>
              </a:spcAft>
            </a:pPr>
            <a:r>
              <a:rPr lang="es-EC" altLang="es-EC" sz="2400" dirty="0" smtClean="0">
                <a:latin typeface="Times New Roman" panose="02020603050405020304" pitchFamily="18" charset="0"/>
                <a:ea typeface="Calibri" panose="020F0502020204030204" pitchFamily="34" charset="0"/>
                <a:cs typeface="Times New Roman" panose="02020603050405020304" pitchFamily="18" charset="0"/>
              </a:rPr>
              <a:t>Autor: Andr</a:t>
            </a:r>
            <a:r>
              <a:rPr lang="es-EC" altLang="es-EC" sz="2400" dirty="0" smtClean="0">
                <a:latin typeface="Calibri" panose="020F0502020204030204" pitchFamily="34" charset="0"/>
                <a:ea typeface="Calibri" panose="020F0502020204030204" pitchFamily="34" charset="0"/>
                <a:cs typeface="Times New Roman" panose="02020603050405020304" pitchFamily="18" charset="0"/>
              </a:rPr>
              <a:t>é</a:t>
            </a:r>
            <a:r>
              <a:rPr lang="es-EC" altLang="es-EC" sz="2400" dirty="0" smtClean="0">
                <a:latin typeface="Times New Roman" panose="02020603050405020304" pitchFamily="18" charset="0"/>
                <a:ea typeface="Calibri" panose="020F0502020204030204" pitchFamily="34" charset="0"/>
                <a:cs typeface="Times New Roman" panose="02020603050405020304" pitchFamily="18" charset="0"/>
              </a:rPr>
              <a:t>s Fabián </a:t>
            </a:r>
            <a:r>
              <a:rPr lang="es-EC" altLang="es-EC" sz="2400" dirty="0">
                <a:latin typeface="Times New Roman" panose="02020603050405020304" pitchFamily="18" charset="0"/>
                <a:ea typeface="Calibri" panose="020F0502020204030204" pitchFamily="34" charset="0"/>
                <a:cs typeface="Times New Roman" panose="02020603050405020304" pitchFamily="18" charset="0"/>
              </a:rPr>
              <a:t>Parra </a:t>
            </a:r>
            <a:r>
              <a:rPr lang="es-EC" altLang="es-EC" sz="2400" dirty="0" err="1">
                <a:latin typeface="Times New Roman" panose="02020603050405020304" pitchFamily="18" charset="0"/>
                <a:ea typeface="Calibri" panose="020F0502020204030204" pitchFamily="34" charset="0"/>
                <a:cs typeface="Times New Roman" panose="02020603050405020304" pitchFamily="18" charset="0"/>
              </a:rPr>
              <a:t>Sotal</a:t>
            </a:r>
            <a:r>
              <a:rPr lang="es-EC" altLang="es-EC" sz="2400" dirty="0" err="1">
                <a:latin typeface="Calibri" panose="020F0502020204030204" pitchFamily="34" charset="0"/>
                <a:ea typeface="Calibri" panose="020F0502020204030204" pitchFamily="34" charset="0"/>
                <a:cs typeface="Times New Roman" panose="02020603050405020304" pitchFamily="18" charset="0"/>
              </a:rPr>
              <a:t>í</a:t>
            </a:r>
            <a:r>
              <a:rPr lang="es-EC" altLang="es-EC" sz="2400" dirty="0" err="1">
                <a:latin typeface="Times New Roman" panose="02020603050405020304" pitchFamily="18" charset="0"/>
                <a:ea typeface="Calibri" panose="020F0502020204030204" pitchFamily="34" charset="0"/>
                <a:cs typeface="Times New Roman" panose="02020603050405020304" pitchFamily="18" charset="0"/>
              </a:rPr>
              <a:t>n</a:t>
            </a:r>
            <a:r>
              <a:rPr lang="es-EC" altLang="es-EC" sz="2400" dirty="0">
                <a:latin typeface="Times New Roman" panose="02020603050405020304" pitchFamily="18" charset="0"/>
                <a:ea typeface="Calibri" panose="020F0502020204030204" pitchFamily="34" charset="0"/>
                <a:cs typeface="Times New Roman" panose="02020603050405020304" pitchFamily="18" charset="0"/>
              </a:rPr>
              <a:t>. </a:t>
            </a:r>
            <a:endParaRPr lang="es-EC" altLang="es-EC" sz="2400" dirty="0"/>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C" altLang="es-EC" sz="240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altLang="es-EC" sz="240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Director del proyecto: Gabriela Pazmi</a:t>
            </a:r>
            <a:r>
              <a:rPr kumimoji="0" lang="es-EC" altLang="es-EC" sz="240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ñ</a:t>
            </a:r>
            <a:r>
              <a:rPr kumimoji="0" lang="es-EC" altLang="es-EC" sz="240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 PhD.</a:t>
            </a:r>
            <a:endParaRPr kumimoji="0" lang="es-EC" altLang="es-EC" sz="240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altLang="es-EC" sz="240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Tutor Principal:  </a:t>
            </a:r>
            <a:r>
              <a:rPr kumimoji="0" lang="es-EC" altLang="es-EC" sz="240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Elke</a:t>
            </a:r>
            <a:r>
              <a:rPr kumimoji="0" lang="es-EC" altLang="es-EC" sz="240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Vargas</a:t>
            </a:r>
            <a:endParaRPr kumimoji="0" lang="es-EC" altLang="es-EC" sz="240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611907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5">
            <a:extLst>
              <a:ext uri="{FF2B5EF4-FFF2-40B4-BE49-F238E27FC236}">
                <a16:creationId xmlns:a16="http://schemas.microsoft.com/office/drawing/2014/main" id="{0AFEB631-8FD3-4006-AB9A-24AB7F3F942D}"/>
              </a:ext>
            </a:extLst>
          </p:cNvPr>
          <p:cNvCxnSpPr/>
          <p:nvPr/>
        </p:nvCxnSpPr>
        <p:spPr>
          <a:xfrm flipH="1">
            <a:off x="0" y="821419"/>
            <a:ext cx="9144000" cy="0"/>
          </a:xfrm>
          <a:prstGeom prst="line">
            <a:avLst/>
          </a:prstGeom>
          <a:ln>
            <a:solidFill>
              <a:srgbClr val="143178"/>
            </a:solidFill>
          </a:ln>
        </p:spPr>
        <p:style>
          <a:lnRef idx="2">
            <a:schemeClr val="accent1"/>
          </a:lnRef>
          <a:fillRef idx="0">
            <a:schemeClr val="accent1"/>
          </a:fillRef>
          <a:effectRef idx="1">
            <a:schemeClr val="accent1"/>
          </a:effectRef>
          <a:fontRef idx="minor">
            <a:schemeClr val="tx1"/>
          </a:fontRef>
        </p:style>
      </p:cxnSp>
      <p:pic>
        <p:nvPicPr>
          <p:cNvPr id="5" name="Imagen 4">
            <a:extLst>
              <a:ext uri="{FF2B5EF4-FFF2-40B4-BE49-F238E27FC236}">
                <a16:creationId xmlns:a16="http://schemas.microsoft.com/office/drawing/2014/main" id="{CC168B19-DA59-489F-976F-0964D73A4E34}"/>
              </a:ext>
            </a:extLst>
          </p:cNvPr>
          <p:cNvPicPr>
            <a:picLocks noChangeAspect="1"/>
          </p:cNvPicPr>
          <p:nvPr/>
        </p:nvPicPr>
        <p:blipFill>
          <a:blip r:embed="rId2"/>
          <a:stretch>
            <a:fillRect/>
          </a:stretch>
        </p:blipFill>
        <p:spPr>
          <a:xfrm>
            <a:off x="7512857" y="129929"/>
            <a:ext cx="1487896" cy="577747"/>
          </a:xfrm>
          <a:prstGeom prst="rect">
            <a:avLst/>
          </a:prstGeom>
        </p:spPr>
      </p:pic>
      <p:sp>
        <p:nvSpPr>
          <p:cNvPr id="6" name="Rectángulo 3">
            <a:extLst>
              <a:ext uri="{FF2B5EF4-FFF2-40B4-BE49-F238E27FC236}">
                <a16:creationId xmlns:a16="http://schemas.microsoft.com/office/drawing/2014/main" id="{0AF75575-B6B5-458D-9165-34E745F2E980}"/>
              </a:ext>
            </a:extLst>
          </p:cNvPr>
          <p:cNvSpPr/>
          <p:nvPr/>
        </p:nvSpPr>
        <p:spPr>
          <a:xfrm>
            <a:off x="-132682" y="6703985"/>
            <a:ext cx="9357239" cy="154015"/>
          </a:xfrm>
          <a:prstGeom prst="rect">
            <a:avLst/>
          </a:prstGeom>
          <a:solidFill>
            <a:srgbClr val="1431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 name="Rectángulo 1"/>
          <p:cNvSpPr/>
          <p:nvPr/>
        </p:nvSpPr>
        <p:spPr>
          <a:xfrm>
            <a:off x="2259937" y="935163"/>
            <a:ext cx="4572000" cy="646331"/>
          </a:xfrm>
          <a:prstGeom prst="rect">
            <a:avLst/>
          </a:prstGeom>
        </p:spPr>
        <p:txBody>
          <a:bodyPr>
            <a:spAutoFit/>
          </a:bodyPr>
          <a:lstStyle/>
          <a:p>
            <a:pPr algn="ctr"/>
            <a:r>
              <a:rPr lang="es-EC" b="1" dirty="0" smtClean="0">
                <a:latin typeface="Times New Roman" panose="02020603050405020304" pitchFamily="18" charset="0"/>
                <a:cs typeface="Times New Roman" panose="02020603050405020304" pitchFamily="18" charset="0"/>
              </a:rPr>
              <a:t>RESULTADOS</a:t>
            </a:r>
            <a:endParaRPr lang="es-EC" b="1" dirty="0">
              <a:latin typeface="Times New Roman" panose="02020603050405020304" pitchFamily="18" charset="0"/>
              <a:cs typeface="Times New Roman" panose="02020603050405020304" pitchFamily="18" charset="0"/>
            </a:endParaRPr>
          </a:p>
          <a:p>
            <a:endParaRPr lang="es-EC" dirty="0"/>
          </a:p>
        </p:txBody>
      </p:sp>
      <p:sp>
        <p:nvSpPr>
          <p:cNvPr id="8" name="Rectángulo 7"/>
          <p:cNvSpPr/>
          <p:nvPr/>
        </p:nvSpPr>
        <p:spPr>
          <a:xfrm>
            <a:off x="96982" y="1329126"/>
            <a:ext cx="8903771" cy="5627228"/>
          </a:xfrm>
          <a:prstGeom prst="rect">
            <a:avLst/>
          </a:prstGeom>
        </p:spPr>
        <p:txBody>
          <a:bodyPr wrap="square">
            <a:spAutoFit/>
          </a:bodyPr>
          <a:lstStyle/>
          <a:p>
            <a:pPr marL="342900" indent="-342900" algn="just">
              <a:lnSpc>
                <a:spcPct val="150000"/>
              </a:lnSpc>
              <a:spcAft>
                <a:spcPts val="800"/>
              </a:spcAft>
              <a:buFont typeface="Arial" panose="020B0604020202020204" pitchFamily="34" charset="0"/>
              <a:buChar char="•"/>
            </a:pPr>
            <a:r>
              <a:rPr lang="es-EC" dirty="0">
                <a:latin typeface="Times New Roman" panose="02020603050405020304" pitchFamily="18" charset="0"/>
                <a:ea typeface="Calibri" panose="020F0502020204030204" pitchFamily="34" charset="0"/>
                <a:cs typeface="Times New Roman" panose="02020603050405020304" pitchFamily="18" charset="0"/>
              </a:rPr>
              <a:t>Las psicosis constituyen un grupo heterogéneo de trastornos que comparten la presencia de síntomas denominados psicóticos, agrupados bajo las categorías de positivos y negativos. (Silva y Jeréz, 2014.</a:t>
            </a:r>
          </a:p>
          <a:p>
            <a:pPr marL="285750" indent="-285750" algn="just">
              <a:lnSpc>
                <a:spcPct val="150000"/>
              </a:lnSpc>
              <a:spcAft>
                <a:spcPts val="800"/>
              </a:spcAft>
              <a:buFont typeface="Arial" panose="020B0604020202020204" pitchFamily="34" charset="0"/>
              <a:buChar char="•"/>
            </a:pPr>
            <a:r>
              <a:rPr lang="es-EC" dirty="0">
                <a:latin typeface="Times New Roman" panose="02020603050405020304" pitchFamily="18" charset="0"/>
                <a:ea typeface="Calibri" panose="020F0502020204030204" pitchFamily="34" charset="0"/>
                <a:cs typeface="Times New Roman" panose="02020603050405020304" pitchFamily="18" charset="0"/>
              </a:rPr>
              <a:t>No existe una etiología específica de estos trastornos. El modelo explicativo más aceptado es el de diátesis-estrés.</a:t>
            </a:r>
          </a:p>
          <a:p>
            <a:pPr marL="285750" indent="-285750" algn="just">
              <a:lnSpc>
                <a:spcPct val="150000"/>
              </a:lnSpc>
              <a:spcAft>
                <a:spcPts val="800"/>
              </a:spcAft>
              <a:buFont typeface="Arial" panose="020B0604020202020204" pitchFamily="34" charset="0"/>
              <a:buChar char="•"/>
            </a:pPr>
            <a:r>
              <a:rPr lang="es-EC" dirty="0">
                <a:latin typeface="Times New Roman" panose="02020603050405020304" pitchFamily="18" charset="0"/>
                <a:ea typeface="Calibri" panose="020F0502020204030204" pitchFamily="34" charset="0"/>
                <a:cs typeface="Times New Roman" panose="02020603050405020304" pitchFamily="18" charset="0"/>
              </a:rPr>
              <a:t> La mayoría de expertos señalan la importancia de un tratamiento integral </a:t>
            </a:r>
          </a:p>
          <a:p>
            <a:pPr marL="285750" indent="-285750" algn="just">
              <a:lnSpc>
                <a:spcPct val="150000"/>
              </a:lnSpc>
              <a:spcAft>
                <a:spcPts val="800"/>
              </a:spcAft>
              <a:buFont typeface="Arial" panose="020B0604020202020204" pitchFamily="34" charset="0"/>
              <a:buChar char="•"/>
            </a:pPr>
            <a:r>
              <a:rPr lang="es-EC" dirty="0">
                <a:latin typeface="Times New Roman" panose="02020603050405020304" pitchFamily="18" charset="0"/>
                <a:ea typeface="Calibri" panose="020F0502020204030204" pitchFamily="34" charset="0"/>
                <a:cs typeface="Times New Roman" panose="02020603050405020304" pitchFamily="18" charset="0"/>
              </a:rPr>
              <a:t>En nuestro contexto existe una deuda histórica en cómo la sociedad ecuatoriana se ha hecho cargo de las personas con síntomas psicóticos. </a:t>
            </a:r>
          </a:p>
          <a:p>
            <a:pPr marL="285750" indent="-285750" algn="just">
              <a:lnSpc>
                <a:spcPct val="150000"/>
              </a:lnSpc>
              <a:spcAft>
                <a:spcPts val="800"/>
              </a:spcAft>
              <a:buFont typeface="Arial" panose="020B0604020202020204" pitchFamily="34" charset="0"/>
              <a:buChar char="•"/>
            </a:pPr>
            <a:r>
              <a:rPr lang="es-EC" dirty="0">
                <a:latin typeface="Times New Roman" panose="02020603050405020304" pitchFamily="18" charset="0"/>
                <a:ea typeface="Calibri" panose="020F0502020204030204" pitchFamily="34" charset="0"/>
                <a:cs typeface="Times New Roman" panose="02020603050405020304" pitchFamily="18" charset="0"/>
              </a:rPr>
              <a:t>A partir de la Constitución de la República del Ecuador, del 2008, se marcan una serie de lineamientos para el tratamiento de las personas que presentan síntomas psicóticos. Se subraya la desinstitucionalización y la aplicación de terapéuticas pertinentes que garanticen los derechos humanos.</a:t>
            </a:r>
          </a:p>
        </p:txBody>
      </p:sp>
    </p:spTree>
    <p:extLst>
      <p:ext uri="{BB962C8B-B14F-4D97-AF65-F5344CB8AC3E}">
        <p14:creationId xmlns:p14="http://schemas.microsoft.com/office/powerpoint/2010/main" val="28299138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5">
            <a:extLst>
              <a:ext uri="{FF2B5EF4-FFF2-40B4-BE49-F238E27FC236}">
                <a16:creationId xmlns:a16="http://schemas.microsoft.com/office/drawing/2014/main" id="{0AFEB631-8FD3-4006-AB9A-24AB7F3F942D}"/>
              </a:ext>
            </a:extLst>
          </p:cNvPr>
          <p:cNvCxnSpPr/>
          <p:nvPr/>
        </p:nvCxnSpPr>
        <p:spPr>
          <a:xfrm flipH="1">
            <a:off x="0" y="821419"/>
            <a:ext cx="9144000" cy="0"/>
          </a:xfrm>
          <a:prstGeom prst="line">
            <a:avLst/>
          </a:prstGeom>
          <a:ln>
            <a:solidFill>
              <a:srgbClr val="143178"/>
            </a:solidFill>
          </a:ln>
        </p:spPr>
        <p:style>
          <a:lnRef idx="2">
            <a:schemeClr val="accent1"/>
          </a:lnRef>
          <a:fillRef idx="0">
            <a:schemeClr val="accent1"/>
          </a:fillRef>
          <a:effectRef idx="1">
            <a:schemeClr val="accent1"/>
          </a:effectRef>
          <a:fontRef idx="minor">
            <a:schemeClr val="tx1"/>
          </a:fontRef>
        </p:style>
      </p:cxnSp>
      <p:pic>
        <p:nvPicPr>
          <p:cNvPr id="5" name="Imagen 4">
            <a:extLst>
              <a:ext uri="{FF2B5EF4-FFF2-40B4-BE49-F238E27FC236}">
                <a16:creationId xmlns:a16="http://schemas.microsoft.com/office/drawing/2014/main" id="{CC168B19-DA59-489F-976F-0964D73A4E34}"/>
              </a:ext>
            </a:extLst>
          </p:cNvPr>
          <p:cNvPicPr>
            <a:picLocks noChangeAspect="1"/>
          </p:cNvPicPr>
          <p:nvPr/>
        </p:nvPicPr>
        <p:blipFill>
          <a:blip r:embed="rId2"/>
          <a:stretch>
            <a:fillRect/>
          </a:stretch>
        </p:blipFill>
        <p:spPr>
          <a:xfrm>
            <a:off x="7512857" y="129929"/>
            <a:ext cx="1487896" cy="577747"/>
          </a:xfrm>
          <a:prstGeom prst="rect">
            <a:avLst/>
          </a:prstGeom>
        </p:spPr>
      </p:pic>
      <p:sp>
        <p:nvSpPr>
          <p:cNvPr id="6" name="Rectángulo 3">
            <a:extLst>
              <a:ext uri="{FF2B5EF4-FFF2-40B4-BE49-F238E27FC236}">
                <a16:creationId xmlns:a16="http://schemas.microsoft.com/office/drawing/2014/main" id="{0AF75575-B6B5-458D-9165-34E745F2E980}"/>
              </a:ext>
            </a:extLst>
          </p:cNvPr>
          <p:cNvSpPr/>
          <p:nvPr/>
        </p:nvSpPr>
        <p:spPr>
          <a:xfrm>
            <a:off x="-132682" y="6703985"/>
            <a:ext cx="9357239" cy="154015"/>
          </a:xfrm>
          <a:prstGeom prst="rect">
            <a:avLst/>
          </a:prstGeom>
          <a:solidFill>
            <a:srgbClr val="1431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 name="Rectángulo 1"/>
          <p:cNvSpPr/>
          <p:nvPr/>
        </p:nvSpPr>
        <p:spPr>
          <a:xfrm>
            <a:off x="2259937" y="935163"/>
            <a:ext cx="4572000" cy="646331"/>
          </a:xfrm>
          <a:prstGeom prst="rect">
            <a:avLst/>
          </a:prstGeom>
        </p:spPr>
        <p:txBody>
          <a:bodyPr>
            <a:spAutoFit/>
          </a:bodyPr>
          <a:lstStyle/>
          <a:p>
            <a:pPr algn="ctr"/>
            <a:r>
              <a:rPr lang="es-EC" b="1" dirty="0" smtClean="0">
                <a:latin typeface="Times New Roman" panose="02020603050405020304" pitchFamily="18" charset="0"/>
                <a:cs typeface="Times New Roman" panose="02020603050405020304" pitchFamily="18" charset="0"/>
              </a:rPr>
              <a:t>RESULTADOS</a:t>
            </a:r>
            <a:endParaRPr lang="es-EC" b="1" dirty="0">
              <a:latin typeface="Times New Roman" panose="02020603050405020304" pitchFamily="18" charset="0"/>
              <a:cs typeface="Times New Roman" panose="02020603050405020304" pitchFamily="18" charset="0"/>
            </a:endParaRPr>
          </a:p>
          <a:p>
            <a:endParaRPr lang="es-EC" dirty="0"/>
          </a:p>
        </p:txBody>
      </p:sp>
      <p:sp>
        <p:nvSpPr>
          <p:cNvPr id="8" name="Rectángulo 7"/>
          <p:cNvSpPr/>
          <p:nvPr/>
        </p:nvSpPr>
        <p:spPr>
          <a:xfrm>
            <a:off x="96982" y="1329126"/>
            <a:ext cx="8903771" cy="4862870"/>
          </a:xfrm>
          <a:prstGeom prst="rect">
            <a:avLst/>
          </a:prstGeom>
        </p:spPr>
        <p:txBody>
          <a:bodyPr wrap="square">
            <a:spAutoFit/>
          </a:bodyPr>
          <a:lstStyle/>
          <a:p>
            <a:pPr marL="285750" indent="-285750" algn="just">
              <a:lnSpc>
                <a:spcPct val="150000"/>
              </a:lnSpc>
              <a:spcAft>
                <a:spcPts val="800"/>
              </a:spcAft>
              <a:buFont typeface="Arial" panose="020B0604020202020204" pitchFamily="34" charset="0"/>
              <a:buChar char="•"/>
            </a:pPr>
            <a:r>
              <a:rPr lang="es-EC" dirty="0" smtClean="0">
                <a:latin typeface="Times New Roman" panose="02020603050405020304" pitchFamily="18" charset="0"/>
                <a:ea typeface="Calibri" panose="020F0502020204030204" pitchFamily="34" charset="0"/>
                <a:cs typeface="Times New Roman" panose="02020603050405020304" pitchFamily="18" charset="0"/>
              </a:rPr>
              <a:t>Propuestas:</a:t>
            </a:r>
          </a:p>
          <a:p>
            <a:pPr marL="1200150" lvl="2" indent="-285750" algn="just">
              <a:lnSpc>
                <a:spcPct val="150000"/>
              </a:lnSpc>
              <a:spcAft>
                <a:spcPts val="800"/>
              </a:spcAft>
              <a:buFont typeface="Arial" panose="020B0604020202020204" pitchFamily="34" charset="0"/>
              <a:buChar char="•"/>
            </a:pPr>
            <a:r>
              <a:rPr lang="es-EC" dirty="0" smtClean="0">
                <a:latin typeface="Times New Roman" panose="02020603050405020304" pitchFamily="18" charset="0"/>
                <a:ea typeface="Calibri" panose="020F0502020204030204" pitchFamily="34" charset="0"/>
                <a:cs typeface="Times New Roman" panose="02020603050405020304" pitchFamily="18" charset="0"/>
              </a:rPr>
              <a:t> Vivienda </a:t>
            </a:r>
            <a:r>
              <a:rPr lang="es-EC" dirty="0">
                <a:latin typeface="Times New Roman" panose="02020603050405020304" pitchFamily="18" charset="0"/>
                <a:ea typeface="Calibri" panose="020F0502020204030204" pitchFamily="34" charset="0"/>
                <a:cs typeface="Times New Roman" panose="02020603050405020304" pitchFamily="18" charset="0"/>
              </a:rPr>
              <a:t>asistida gestionadas por las Hermanas Hospitalarias de la </a:t>
            </a:r>
            <a:r>
              <a:rPr lang="es-EC" dirty="0" smtClean="0">
                <a:latin typeface="Times New Roman" panose="02020603050405020304" pitchFamily="18" charset="0"/>
                <a:ea typeface="Calibri" panose="020F0502020204030204" pitchFamily="34" charset="0"/>
                <a:cs typeface="Times New Roman" panose="02020603050405020304" pitchFamily="18" charset="0"/>
              </a:rPr>
              <a:t>caridad.</a:t>
            </a:r>
          </a:p>
          <a:p>
            <a:pPr marL="1200150" lvl="2" indent="-285750" algn="just">
              <a:lnSpc>
                <a:spcPct val="150000"/>
              </a:lnSpc>
              <a:spcAft>
                <a:spcPts val="800"/>
              </a:spcAft>
              <a:buFont typeface="Arial" panose="020B0604020202020204" pitchFamily="34" charset="0"/>
              <a:buChar char="•"/>
            </a:pPr>
            <a:r>
              <a:rPr lang="es-EC" dirty="0" smtClean="0">
                <a:latin typeface="Times New Roman" panose="02020603050405020304" pitchFamily="18" charset="0"/>
                <a:ea typeface="Calibri" panose="020F0502020204030204" pitchFamily="34" charset="0"/>
                <a:cs typeface="Times New Roman" panose="02020603050405020304" pitchFamily="18" charset="0"/>
              </a:rPr>
              <a:t> </a:t>
            </a:r>
            <a:r>
              <a:rPr lang="es-EC" dirty="0">
                <a:latin typeface="Times New Roman" panose="02020603050405020304" pitchFamily="18" charset="0"/>
                <a:ea typeface="Calibri" panose="020F0502020204030204" pitchFamily="34" charset="0"/>
                <a:cs typeface="Times New Roman" panose="02020603050405020304" pitchFamily="18" charset="0"/>
              </a:rPr>
              <a:t>V</a:t>
            </a:r>
            <a:r>
              <a:rPr lang="es-EC" dirty="0" smtClean="0">
                <a:latin typeface="Times New Roman" panose="02020603050405020304" pitchFamily="18" charset="0"/>
                <a:ea typeface="Calibri" panose="020F0502020204030204" pitchFamily="34" charset="0"/>
                <a:cs typeface="Times New Roman" panose="02020603050405020304" pitchFamily="18" charset="0"/>
              </a:rPr>
              <a:t>iviendas </a:t>
            </a:r>
            <a:r>
              <a:rPr lang="es-EC" dirty="0">
                <a:latin typeface="Times New Roman" panose="02020603050405020304" pitchFamily="18" charset="0"/>
                <a:ea typeface="Calibri" panose="020F0502020204030204" pitchFamily="34" charset="0"/>
                <a:cs typeface="Times New Roman" panose="02020603050405020304" pitchFamily="18" charset="0"/>
              </a:rPr>
              <a:t>para pacientes de la Junta de Beneficencia de Guayaquil, a través del Instituto de Neurociencias. </a:t>
            </a:r>
            <a:endParaRPr lang="es-EC" dirty="0" smtClean="0">
              <a:latin typeface="Times New Roman" panose="02020603050405020304" pitchFamily="18" charset="0"/>
              <a:ea typeface="Calibri" panose="020F0502020204030204" pitchFamily="34" charset="0"/>
              <a:cs typeface="Times New Roman" panose="02020603050405020304" pitchFamily="18" charset="0"/>
            </a:endParaRPr>
          </a:p>
          <a:p>
            <a:pPr marL="1200150" lvl="2" indent="-285750" algn="just">
              <a:lnSpc>
                <a:spcPct val="150000"/>
              </a:lnSpc>
              <a:spcAft>
                <a:spcPts val="800"/>
              </a:spcAft>
              <a:buFont typeface="Arial" panose="020B0604020202020204" pitchFamily="34" charset="0"/>
              <a:buChar char="•"/>
            </a:pPr>
            <a:r>
              <a:rPr lang="es-EC" dirty="0" smtClean="0">
                <a:latin typeface="Times New Roman" panose="02020603050405020304" pitchFamily="18" charset="0"/>
                <a:ea typeface="Calibri" panose="020F0502020204030204" pitchFamily="34" charset="0"/>
                <a:cs typeface="Times New Roman" panose="02020603050405020304" pitchFamily="18" charset="0"/>
              </a:rPr>
              <a:t>“</a:t>
            </a:r>
            <a:r>
              <a:rPr lang="es-EC" dirty="0">
                <a:latin typeface="Times New Roman" panose="02020603050405020304" pitchFamily="18" charset="0"/>
                <a:ea typeface="Calibri" panose="020F0502020204030204" pitchFamily="34" charset="0"/>
                <a:cs typeface="Times New Roman" panose="02020603050405020304" pitchFamily="18" charset="0"/>
              </a:rPr>
              <a:t>Huertomanías” en Quito, </a:t>
            </a:r>
            <a:r>
              <a:rPr lang="es-EC" dirty="0" smtClean="0">
                <a:latin typeface="Times New Roman" panose="02020603050405020304" pitchFamily="18" charset="0"/>
                <a:ea typeface="Calibri" panose="020F0502020204030204" pitchFamily="34" charset="0"/>
                <a:cs typeface="Times New Roman" panose="02020603050405020304" pitchFamily="18" charset="0"/>
              </a:rPr>
              <a:t>coordinado </a:t>
            </a:r>
            <a:r>
              <a:rPr lang="es-EC" dirty="0">
                <a:latin typeface="Times New Roman" panose="02020603050405020304" pitchFamily="18" charset="0"/>
                <a:ea typeface="Calibri" panose="020F0502020204030204" pitchFamily="34" charset="0"/>
                <a:cs typeface="Times New Roman" panose="02020603050405020304" pitchFamily="18" charset="0"/>
              </a:rPr>
              <a:t>por Aimeé </a:t>
            </a:r>
            <a:r>
              <a:rPr lang="es-EC" dirty="0" smtClean="0">
                <a:latin typeface="Times New Roman" panose="02020603050405020304" pitchFamily="18" charset="0"/>
                <a:ea typeface="Calibri" panose="020F0502020204030204" pitchFamily="34" charset="0"/>
                <a:cs typeface="Times New Roman" panose="02020603050405020304" pitchFamily="18" charset="0"/>
              </a:rPr>
              <a:t>Dubois.</a:t>
            </a:r>
          </a:p>
          <a:p>
            <a:pPr marL="1200150" lvl="2" indent="-285750" algn="just">
              <a:lnSpc>
                <a:spcPct val="150000"/>
              </a:lnSpc>
              <a:spcAft>
                <a:spcPts val="800"/>
              </a:spcAft>
              <a:buFont typeface="Arial" panose="020B0604020202020204" pitchFamily="34" charset="0"/>
              <a:buChar char="•"/>
            </a:pPr>
            <a:r>
              <a:rPr lang="es-EC" dirty="0" smtClean="0">
                <a:latin typeface="Times New Roman" panose="02020603050405020304" pitchFamily="18" charset="0"/>
                <a:ea typeface="Calibri" panose="020F0502020204030204" pitchFamily="34" charset="0"/>
                <a:cs typeface="Times New Roman" panose="02020603050405020304" pitchFamily="18" charset="0"/>
              </a:rPr>
              <a:t> Programa </a:t>
            </a:r>
            <a:r>
              <a:rPr lang="es-EC" dirty="0">
                <a:latin typeface="Times New Roman" panose="02020603050405020304" pitchFamily="18" charset="0"/>
                <a:ea typeface="Calibri" panose="020F0502020204030204" pitchFamily="34" charset="0"/>
                <a:cs typeface="Times New Roman" panose="02020603050405020304" pitchFamily="18" charset="0"/>
              </a:rPr>
              <a:t>de Autoayuda para pacientes esquizofrénicos, dirigido por la Dra. Ana María Tarquino, en el Hospital San </a:t>
            </a:r>
            <a:r>
              <a:rPr lang="es-EC" dirty="0" smtClean="0">
                <a:latin typeface="Times New Roman" panose="02020603050405020304" pitchFamily="18" charset="0"/>
                <a:ea typeface="Calibri" panose="020F0502020204030204" pitchFamily="34" charset="0"/>
                <a:cs typeface="Times New Roman" panose="02020603050405020304" pitchFamily="18" charset="0"/>
              </a:rPr>
              <a:t>Lázaro.</a:t>
            </a:r>
          </a:p>
          <a:p>
            <a:pPr marL="1200150" lvl="2" indent="-285750" algn="just">
              <a:lnSpc>
                <a:spcPct val="150000"/>
              </a:lnSpc>
              <a:spcAft>
                <a:spcPts val="800"/>
              </a:spcAft>
              <a:buFont typeface="Arial" panose="020B0604020202020204" pitchFamily="34" charset="0"/>
              <a:buChar char="•"/>
            </a:pPr>
            <a:r>
              <a:rPr lang="es-EC" dirty="0">
                <a:latin typeface="Times New Roman" panose="02020603050405020304" pitchFamily="18" charset="0"/>
                <a:ea typeface="Calibri" panose="020F0502020204030204" pitchFamily="34" charset="0"/>
                <a:cs typeface="Times New Roman" panose="02020603050405020304" pitchFamily="18" charset="0"/>
              </a:rPr>
              <a:t>P</a:t>
            </a:r>
            <a:r>
              <a:rPr lang="es-EC" dirty="0" smtClean="0">
                <a:latin typeface="Times New Roman" panose="02020603050405020304" pitchFamily="18" charset="0"/>
                <a:ea typeface="Calibri" panose="020F0502020204030204" pitchFamily="34" charset="0"/>
                <a:cs typeface="Times New Roman" panose="02020603050405020304" pitchFamily="18" charset="0"/>
              </a:rPr>
              <a:t>rograma </a:t>
            </a:r>
            <a:r>
              <a:rPr lang="es-EC" dirty="0">
                <a:latin typeface="Times New Roman" panose="02020603050405020304" pitchFamily="18" charset="0"/>
                <a:ea typeface="Calibri" panose="020F0502020204030204" pitchFamily="34" charset="0"/>
                <a:cs typeface="Times New Roman" panose="02020603050405020304" pitchFamily="18" charset="0"/>
              </a:rPr>
              <a:t>de teatro dirigido por Ernesto Flores Sierra, en el Hospital Especializado Julio Endara. </a:t>
            </a:r>
          </a:p>
          <a:p>
            <a:pPr marL="342900" indent="-342900" algn="just">
              <a:lnSpc>
                <a:spcPct val="150000"/>
              </a:lnSpc>
              <a:spcAft>
                <a:spcPts val="800"/>
              </a:spcAft>
              <a:buFont typeface="Arial" panose="020B0604020202020204" pitchFamily="34" charset="0"/>
              <a:buChar char="•"/>
            </a:pPr>
            <a:endParaRPr lang="es-EC"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77909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5">
            <a:extLst>
              <a:ext uri="{FF2B5EF4-FFF2-40B4-BE49-F238E27FC236}">
                <a16:creationId xmlns:a16="http://schemas.microsoft.com/office/drawing/2014/main" id="{0AFEB631-8FD3-4006-AB9A-24AB7F3F942D}"/>
              </a:ext>
            </a:extLst>
          </p:cNvPr>
          <p:cNvCxnSpPr/>
          <p:nvPr/>
        </p:nvCxnSpPr>
        <p:spPr>
          <a:xfrm flipH="1">
            <a:off x="0" y="821419"/>
            <a:ext cx="9144000" cy="0"/>
          </a:xfrm>
          <a:prstGeom prst="line">
            <a:avLst/>
          </a:prstGeom>
          <a:ln>
            <a:solidFill>
              <a:srgbClr val="143178"/>
            </a:solidFill>
          </a:ln>
        </p:spPr>
        <p:style>
          <a:lnRef idx="2">
            <a:schemeClr val="accent1"/>
          </a:lnRef>
          <a:fillRef idx="0">
            <a:schemeClr val="accent1"/>
          </a:fillRef>
          <a:effectRef idx="1">
            <a:schemeClr val="accent1"/>
          </a:effectRef>
          <a:fontRef idx="minor">
            <a:schemeClr val="tx1"/>
          </a:fontRef>
        </p:style>
      </p:cxnSp>
      <p:pic>
        <p:nvPicPr>
          <p:cNvPr id="5" name="Imagen 4">
            <a:extLst>
              <a:ext uri="{FF2B5EF4-FFF2-40B4-BE49-F238E27FC236}">
                <a16:creationId xmlns:a16="http://schemas.microsoft.com/office/drawing/2014/main" id="{CC168B19-DA59-489F-976F-0964D73A4E34}"/>
              </a:ext>
            </a:extLst>
          </p:cNvPr>
          <p:cNvPicPr>
            <a:picLocks noChangeAspect="1"/>
          </p:cNvPicPr>
          <p:nvPr/>
        </p:nvPicPr>
        <p:blipFill>
          <a:blip r:embed="rId2"/>
          <a:stretch>
            <a:fillRect/>
          </a:stretch>
        </p:blipFill>
        <p:spPr>
          <a:xfrm>
            <a:off x="7512857" y="129929"/>
            <a:ext cx="1487896" cy="577747"/>
          </a:xfrm>
          <a:prstGeom prst="rect">
            <a:avLst/>
          </a:prstGeom>
        </p:spPr>
      </p:pic>
      <p:sp>
        <p:nvSpPr>
          <p:cNvPr id="6" name="Rectángulo 3">
            <a:extLst>
              <a:ext uri="{FF2B5EF4-FFF2-40B4-BE49-F238E27FC236}">
                <a16:creationId xmlns:a16="http://schemas.microsoft.com/office/drawing/2014/main" id="{0AF75575-B6B5-458D-9165-34E745F2E980}"/>
              </a:ext>
            </a:extLst>
          </p:cNvPr>
          <p:cNvSpPr/>
          <p:nvPr/>
        </p:nvSpPr>
        <p:spPr>
          <a:xfrm>
            <a:off x="-132682" y="6703985"/>
            <a:ext cx="9357239" cy="154015"/>
          </a:xfrm>
          <a:prstGeom prst="rect">
            <a:avLst/>
          </a:prstGeom>
          <a:solidFill>
            <a:srgbClr val="1431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 name="Rectángulo 1"/>
          <p:cNvSpPr/>
          <p:nvPr/>
        </p:nvSpPr>
        <p:spPr>
          <a:xfrm>
            <a:off x="2259937" y="935163"/>
            <a:ext cx="4572000" cy="646331"/>
          </a:xfrm>
          <a:prstGeom prst="rect">
            <a:avLst/>
          </a:prstGeom>
        </p:spPr>
        <p:txBody>
          <a:bodyPr>
            <a:spAutoFit/>
          </a:bodyPr>
          <a:lstStyle/>
          <a:p>
            <a:pPr algn="ctr"/>
            <a:r>
              <a:rPr lang="es-EC" b="1" dirty="0" smtClean="0">
                <a:latin typeface="Times New Roman" panose="02020603050405020304" pitchFamily="18" charset="0"/>
                <a:cs typeface="Times New Roman" panose="02020603050405020304" pitchFamily="18" charset="0"/>
              </a:rPr>
              <a:t>RESULTADOS</a:t>
            </a:r>
            <a:endParaRPr lang="es-EC" b="1" dirty="0">
              <a:latin typeface="Times New Roman" panose="02020603050405020304" pitchFamily="18" charset="0"/>
              <a:cs typeface="Times New Roman" panose="02020603050405020304" pitchFamily="18" charset="0"/>
            </a:endParaRPr>
          </a:p>
          <a:p>
            <a:endParaRPr lang="es-EC" dirty="0"/>
          </a:p>
        </p:txBody>
      </p:sp>
      <p:sp>
        <p:nvSpPr>
          <p:cNvPr id="8" name="Rectángulo 7"/>
          <p:cNvSpPr/>
          <p:nvPr/>
        </p:nvSpPr>
        <p:spPr>
          <a:xfrm>
            <a:off x="96982" y="1329126"/>
            <a:ext cx="8903771" cy="5770811"/>
          </a:xfrm>
          <a:prstGeom prst="rect">
            <a:avLst/>
          </a:prstGeom>
        </p:spPr>
        <p:txBody>
          <a:bodyPr wrap="square">
            <a:spAutoFit/>
          </a:bodyPr>
          <a:lstStyle/>
          <a:p>
            <a:pPr marL="285750" indent="-285750" algn="just">
              <a:buFont typeface="Arial" panose="020B0604020202020204" pitchFamily="34" charset="0"/>
              <a:buChar char="•"/>
            </a:pPr>
            <a:r>
              <a:rPr lang="es-EC" dirty="0" smtClean="0">
                <a:latin typeface="Times New Roman" panose="02020603050405020304" pitchFamily="18" charset="0"/>
                <a:cs typeface="Times New Roman" panose="02020603050405020304" pitchFamily="18" charset="0"/>
              </a:rPr>
              <a:t>En las </a:t>
            </a:r>
            <a:r>
              <a:rPr lang="es-EC" dirty="0">
                <a:latin typeface="Times New Roman" panose="02020603050405020304" pitchFamily="18" charset="0"/>
                <a:cs typeface="Times New Roman" panose="02020603050405020304" pitchFamily="18" charset="0"/>
              </a:rPr>
              <a:t>historias particulares se repite la incongruencia entre lo escrito en la constitución y la realidad de las personas que participaron en este </a:t>
            </a:r>
            <a:r>
              <a:rPr lang="es-EC" dirty="0" smtClean="0">
                <a:latin typeface="Times New Roman" panose="02020603050405020304" pitchFamily="18" charset="0"/>
                <a:cs typeface="Times New Roman" panose="02020603050405020304" pitchFamily="18" charset="0"/>
              </a:rPr>
              <a:t>estudio.</a:t>
            </a:r>
          </a:p>
          <a:p>
            <a:pPr algn="just"/>
            <a:endParaRPr lang="es-EC"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Para Freud las psicosis se producen por un </a:t>
            </a:r>
            <a:r>
              <a:rPr lang="es-EC" dirty="0" smtClean="0">
                <a:latin typeface="Times New Roman" panose="02020603050405020304" pitchFamily="18" charset="0"/>
                <a:cs typeface="Times New Roman" panose="02020603050405020304" pitchFamily="18" charset="0"/>
              </a:rPr>
              <a:t>conflicto entre </a:t>
            </a:r>
            <a:r>
              <a:rPr lang="es-EC" dirty="0">
                <a:latin typeface="Times New Roman" panose="02020603050405020304" pitchFamily="18" charset="0"/>
                <a:cs typeface="Times New Roman" panose="02020603050405020304" pitchFamily="18" charset="0"/>
              </a:rPr>
              <a:t>el yo y el mundo exterior. (Freud, </a:t>
            </a:r>
            <a:r>
              <a:rPr lang="es-EC" dirty="0" smtClean="0">
                <a:latin typeface="Times New Roman" panose="02020603050405020304" pitchFamily="18" charset="0"/>
                <a:cs typeface="Times New Roman" panose="02020603050405020304" pitchFamily="18" charset="0"/>
              </a:rPr>
              <a:t>1924). </a:t>
            </a:r>
          </a:p>
          <a:p>
            <a:pPr algn="just"/>
            <a:endParaRPr lang="es-EC"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Ese conflicto produce una ruptura con dicho </a:t>
            </a:r>
            <a:r>
              <a:rPr lang="es-EC" dirty="0" smtClean="0">
                <a:latin typeface="Times New Roman" panose="02020603050405020304" pitchFamily="18" charset="0"/>
                <a:cs typeface="Times New Roman" panose="02020603050405020304" pitchFamily="18" charset="0"/>
              </a:rPr>
              <a:t>mundo, frente </a:t>
            </a:r>
            <a:r>
              <a:rPr lang="es-EC" dirty="0">
                <a:latin typeface="Times New Roman" panose="02020603050405020304" pitchFamily="18" charset="0"/>
                <a:cs typeface="Times New Roman" panose="02020603050405020304" pitchFamily="18" charset="0"/>
              </a:rPr>
              <a:t>a este quiebre aparecen los delirios, pero también otros síntomas positivos, como un intento de reparación. </a:t>
            </a:r>
            <a:endParaRPr lang="es-EC" dirty="0" smtClean="0">
              <a:latin typeface="Times New Roman" panose="02020603050405020304" pitchFamily="18" charset="0"/>
              <a:cs typeface="Times New Roman" panose="02020603050405020304" pitchFamily="18" charset="0"/>
            </a:endParaRPr>
          </a:p>
          <a:p>
            <a:pPr algn="just"/>
            <a:endParaRPr lang="es-EC"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EC" dirty="0" smtClean="0">
                <a:latin typeface="Times New Roman" panose="02020603050405020304" pitchFamily="18" charset="0"/>
                <a:cs typeface="Times New Roman" panose="02020603050405020304" pitchFamily="18" charset="0"/>
              </a:rPr>
              <a:t>El </a:t>
            </a:r>
            <a:r>
              <a:rPr lang="es-EC" dirty="0">
                <a:latin typeface="Times New Roman" panose="02020603050405020304" pitchFamily="18" charset="0"/>
                <a:cs typeface="Times New Roman" panose="02020603050405020304" pitchFamily="18" charset="0"/>
              </a:rPr>
              <a:t>modelo de tratamiento finlandés conocido como Dialogo abierto constituye en la actualidad uno de los modelos de tratamiento más eficaces para las psicosis. (Seikkula, 2017</a:t>
            </a:r>
            <a:r>
              <a:rPr lang="es-EC" dirty="0" smtClean="0">
                <a:latin typeface="Times New Roman" panose="02020603050405020304" pitchFamily="18" charset="0"/>
                <a:cs typeface="Times New Roman" panose="02020603050405020304" pitchFamily="18" charset="0"/>
              </a:rPr>
              <a:t>)</a:t>
            </a:r>
          </a:p>
          <a:p>
            <a:pPr algn="just"/>
            <a:endParaRPr lang="es-EC"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Seikkula (2017) sugiere que las psicosis constituyen un continuum, que va de lo normal a lo patológico. </a:t>
            </a:r>
            <a:endParaRPr lang="es-EC" dirty="0" smtClean="0">
              <a:latin typeface="Times New Roman" panose="02020603050405020304" pitchFamily="18" charset="0"/>
              <a:cs typeface="Times New Roman" panose="02020603050405020304" pitchFamily="18" charset="0"/>
            </a:endParaRPr>
          </a:p>
          <a:p>
            <a:pPr algn="just"/>
            <a:endParaRPr lang="es-EC"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Para Seikkula (20 17), </a:t>
            </a:r>
            <a:r>
              <a:rPr lang="es-EC" dirty="0" smtClean="0">
                <a:latin typeface="Times New Roman" panose="02020603050405020304" pitchFamily="18" charset="0"/>
                <a:cs typeface="Times New Roman" panose="02020603050405020304" pitchFamily="18" charset="0"/>
              </a:rPr>
              <a:t>las psicosis son, sobre </a:t>
            </a:r>
            <a:r>
              <a:rPr lang="es-EC" dirty="0">
                <a:latin typeface="Times New Roman" panose="02020603050405020304" pitchFamily="18" charset="0"/>
                <a:cs typeface="Times New Roman" panose="02020603050405020304" pitchFamily="18" charset="0"/>
              </a:rPr>
              <a:t>todo, un intento de expresar aquello que no pudo expresarse con palabras en algún momento de la vida de las personas afectadas por estos síntomas</a:t>
            </a:r>
          </a:p>
          <a:p>
            <a:pPr marL="342900" indent="-342900" algn="just">
              <a:lnSpc>
                <a:spcPct val="150000"/>
              </a:lnSpc>
              <a:spcAft>
                <a:spcPts val="800"/>
              </a:spcAft>
              <a:buFont typeface="Arial" panose="020B0604020202020204" pitchFamily="34" charset="0"/>
              <a:buChar char="•"/>
            </a:pPr>
            <a:endParaRPr lang="es-EC"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42607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5">
            <a:extLst>
              <a:ext uri="{FF2B5EF4-FFF2-40B4-BE49-F238E27FC236}">
                <a16:creationId xmlns:a16="http://schemas.microsoft.com/office/drawing/2014/main" id="{0AFEB631-8FD3-4006-AB9A-24AB7F3F942D}"/>
              </a:ext>
            </a:extLst>
          </p:cNvPr>
          <p:cNvCxnSpPr/>
          <p:nvPr/>
        </p:nvCxnSpPr>
        <p:spPr>
          <a:xfrm flipH="1">
            <a:off x="0" y="821419"/>
            <a:ext cx="9144000" cy="0"/>
          </a:xfrm>
          <a:prstGeom prst="line">
            <a:avLst/>
          </a:prstGeom>
          <a:ln>
            <a:solidFill>
              <a:srgbClr val="143178"/>
            </a:solidFill>
          </a:ln>
        </p:spPr>
        <p:style>
          <a:lnRef idx="2">
            <a:schemeClr val="accent1"/>
          </a:lnRef>
          <a:fillRef idx="0">
            <a:schemeClr val="accent1"/>
          </a:fillRef>
          <a:effectRef idx="1">
            <a:schemeClr val="accent1"/>
          </a:effectRef>
          <a:fontRef idx="minor">
            <a:schemeClr val="tx1"/>
          </a:fontRef>
        </p:style>
      </p:cxnSp>
      <p:pic>
        <p:nvPicPr>
          <p:cNvPr id="5" name="Imagen 4">
            <a:extLst>
              <a:ext uri="{FF2B5EF4-FFF2-40B4-BE49-F238E27FC236}">
                <a16:creationId xmlns:a16="http://schemas.microsoft.com/office/drawing/2014/main" id="{CC168B19-DA59-489F-976F-0964D73A4E34}"/>
              </a:ext>
            </a:extLst>
          </p:cNvPr>
          <p:cNvPicPr>
            <a:picLocks noChangeAspect="1"/>
          </p:cNvPicPr>
          <p:nvPr/>
        </p:nvPicPr>
        <p:blipFill>
          <a:blip r:embed="rId2"/>
          <a:stretch>
            <a:fillRect/>
          </a:stretch>
        </p:blipFill>
        <p:spPr>
          <a:xfrm>
            <a:off x="7512857" y="129929"/>
            <a:ext cx="1487896" cy="577747"/>
          </a:xfrm>
          <a:prstGeom prst="rect">
            <a:avLst/>
          </a:prstGeom>
        </p:spPr>
      </p:pic>
      <p:sp>
        <p:nvSpPr>
          <p:cNvPr id="6" name="Rectángulo 3">
            <a:extLst>
              <a:ext uri="{FF2B5EF4-FFF2-40B4-BE49-F238E27FC236}">
                <a16:creationId xmlns:a16="http://schemas.microsoft.com/office/drawing/2014/main" id="{0AF75575-B6B5-458D-9165-34E745F2E980}"/>
              </a:ext>
            </a:extLst>
          </p:cNvPr>
          <p:cNvSpPr/>
          <p:nvPr/>
        </p:nvSpPr>
        <p:spPr>
          <a:xfrm>
            <a:off x="-132682" y="6703985"/>
            <a:ext cx="9357239" cy="154015"/>
          </a:xfrm>
          <a:prstGeom prst="rect">
            <a:avLst/>
          </a:prstGeom>
          <a:solidFill>
            <a:srgbClr val="1431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 name="Rectángulo 1"/>
          <p:cNvSpPr/>
          <p:nvPr/>
        </p:nvSpPr>
        <p:spPr>
          <a:xfrm>
            <a:off x="3693588" y="1346261"/>
            <a:ext cx="2084225" cy="369332"/>
          </a:xfrm>
          <a:prstGeom prst="rect">
            <a:avLst/>
          </a:prstGeom>
        </p:spPr>
        <p:txBody>
          <a:bodyPr wrap="none">
            <a:spAutoFit/>
          </a:bodyPr>
          <a:lstStyle/>
          <a:p>
            <a:r>
              <a:rPr lang="es-EC" b="1" dirty="0" smtClean="0">
                <a:latin typeface="Times New Roman" panose="02020603050405020304" pitchFamily="18" charset="0"/>
                <a:cs typeface="Times New Roman" panose="02020603050405020304" pitchFamily="18" charset="0"/>
              </a:rPr>
              <a:t>CONCLUSIONES</a:t>
            </a:r>
            <a:r>
              <a:rPr lang="es-EC" dirty="0" smtClean="0"/>
              <a:t> </a:t>
            </a:r>
            <a:endParaRPr lang="es-EC" dirty="0"/>
          </a:p>
        </p:txBody>
      </p:sp>
      <p:sp>
        <p:nvSpPr>
          <p:cNvPr id="7" name="Rectángulo 6"/>
          <p:cNvSpPr/>
          <p:nvPr/>
        </p:nvSpPr>
        <p:spPr>
          <a:xfrm>
            <a:off x="62345" y="1742397"/>
            <a:ext cx="9019309" cy="4139595"/>
          </a:xfrm>
          <a:prstGeom prst="rect">
            <a:avLst/>
          </a:prstGeom>
        </p:spPr>
        <p:txBody>
          <a:bodyPr wrap="square">
            <a:spAutoFit/>
          </a:bodyPr>
          <a:lstStyle/>
          <a:p>
            <a:pPr marL="285750" indent="-285750" algn="just">
              <a:lnSpc>
                <a:spcPct val="150000"/>
              </a:lnSpc>
              <a:spcAft>
                <a:spcPts val="800"/>
              </a:spcAft>
              <a:buFont typeface="Arial" panose="020B0604020202020204" pitchFamily="34" charset="0"/>
              <a:buChar char="•"/>
            </a:pPr>
            <a:r>
              <a:rPr lang="es-EC" dirty="0">
                <a:latin typeface="Times New Roman" panose="02020603050405020304" pitchFamily="18" charset="0"/>
                <a:ea typeface="Calibri" panose="020F0502020204030204" pitchFamily="34" charset="0"/>
                <a:cs typeface="Times New Roman" panose="02020603050405020304" pitchFamily="18" charset="0"/>
              </a:rPr>
              <a:t>En el Ecuador los pacientes diagnosticados con psicosis, generalmente, reciben un tratamiento farmacológico orientado a la supresión de los síntomas positivos.</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Arial" panose="020B0604020202020204" pitchFamily="34" charset="0"/>
              <a:buChar char="•"/>
            </a:pPr>
            <a:r>
              <a:rPr lang="es-EC" dirty="0">
                <a:latin typeface="Times New Roman" panose="02020603050405020304" pitchFamily="18" charset="0"/>
                <a:ea typeface="Calibri" panose="020F0502020204030204" pitchFamily="34" charset="0"/>
                <a:cs typeface="Times New Roman" panose="02020603050405020304" pitchFamily="18" charset="0"/>
              </a:rPr>
              <a:t>Las investigaciones de Seikkula (2017) muestra que eliminar los síntomas positivos inmediatamente podrían anular los recursos del paciente.</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Arial" panose="020B0604020202020204" pitchFamily="34" charset="0"/>
              <a:buChar char="•"/>
            </a:pPr>
            <a:r>
              <a:rPr lang="es-EC" dirty="0">
                <a:latin typeface="Times New Roman" panose="02020603050405020304" pitchFamily="18" charset="0"/>
                <a:ea typeface="Calibri" panose="020F0502020204030204" pitchFamily="34" charset="0"/>
                <a:cs typeface="Times New Roman" panose="02020603050405020304" pitchFamily="18" charset="0"/>
              </a:rPr>
              <a:t>Para el psicoanálisis freudiano lo que la psiquiatría entiende como patológico es un intento de curación, un intento de vinculación con el mundo exterior. </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Arial" panose="020B0604020202020204" pitchFamily="34" charset="0"/>
              <a:buChar char="•"/>
            </a:pPr>
            <a:r>
              <a:rPr lang="es-EC" dirty="0">
                <a:latin typeface="Times New Roman" panose="02020603050405020304" pitchFamily="18" charset="0"/>
                <a:ea typeface="Calibri" panose="020F0502020204030204" pitchFamily="34" charset="0"/>
                <a:cs typeface="Times New Roman" panose="02020603050405020304" pitchFamily="18" charset="0"/>
              </a:rPr>
              <a:t>El presente estudio se articula con otras modalidades de tratamiento como los programas de atención temprana, los diálogos colaborativos, la terapia en crisis, el psicoanálisis institucional., ente otros.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17718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5">
            <a:extLst>
              <a:ext uri="{FF2B5EF4-FFF2-40B4-BE49-F238E27FC236}">
                <a16:creationId xmlns:a16="http://schemas.microsoft.com/office/drawing/2014/main" id="{0AFEB631-8FD3-4006-AB9A-24AB7F3F942D}"/>
              </a:ext>
            </a:extLst>
          </p:cNvPr>
          <p:cNvCxnSpPr/>
          <p:nvPr/>
        </p:nvCxnSpPr>
        <p:spPr>
          <a:xfrm flipH="1">
            <a:off x="0" y="821419"/>
            <a:ext cx="9144000" cy="0"/>
          </a:xfrm>
          <a:prstGeom prst="line">
            <a:avLst/>
          </a:prstGeom>
          <a:ln>
            <a:solidFill>
              <a:srgbClr val="143178"/>
            </a:solidFill>
          </a:ln>
        </p:spPr>
        <p:style>
          <a:lnRef idx="2">
            <a:schemeClr val="accent1"/>
          </a:lnRef>
          <a:fillRef idx="0">
            <a:schemeClr val="accent1"/>
          </a:fillRef>
          <a:effectRef idx="1">
            <a:schemeClr val="accent1"/>
          </a:effectRef>
          <a:fontRef idx="minor">
            <a:schemeClr val="tx1"/>
          </a:fontRef>
        </p:style>
      </p:cxnSp>
      <p:pic>
        <p:nvPicPr>
          <p:cNvPr id="5" name="Imagen 4">
            <a:extLst>
              <a:ext uri="{FF2B5EF4-FFF2-40B4-BE49-F238E27FC236}">
                <a16:creationId xmlns:a16="http://schemas.microsoft.com/office/drawing/2014/main" id="{CC168B19-DA59-489F-976F-0964D73A4E34}"/>
              </a:ext>
            </a:extLst>
          </p:cNvPr>
          <p:cNvPicPr>
            <a:picLocks noChangeAspect="1"/>
          </p:cNvPicPr>
          <p:nvPr/>
        </p:nvPicPr>
        <p:blipFill>
          <a:blip r:embed="rId2"/>
          <a:stretch>
            <a:fillRect/>
          </a:stretch>
        </p:blipFill>
        <p:spPr>
          <a:xfrm>
            <a:off x="7512857" y="129929"/>
            <a:ext cx="1487896" cy="577747"/>
          </a:xfrm>
          <a:prstGeom prst="rect">
            <a:avLst/>
          </a:prstGeom>
        </p:spPr>
      </p:pic>
      <p:sp>
        <p:nvSpPr>
          <p:cNvPr id="6" name="Rectángulo 3">
            <a:extLst>
              <a:ext uri="{FF2B5EF4-FFF2-40B4-BE49-F238E27FC236}">
                <a16:creationId xmlns:a16="http://schemas.microsoft.com/office/drawing/2014/main" id="{0AF75575-B6B5-458D-9165-34E745F2E980}"/>
              </a:ext>
            </a:extLst>
          </p:cNvPr>
          <p:cNvSpPr/>
          <p:nvPr/>
        </p:nvSpPr>
        <p:spPr>
          <a:xfrm>
            <a:off x="-132682" y="6703985"/>
            <a:ext cx="9357239" cy="154015"/>
          </a:xfrm>
          <a:prstGeom prst="rect">
            <a:avLst/>
          </a:prstGeom>
          <a:solidFill>
            <a:srgbClr val="1431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 name="Rectángulo 1"/>
          <p:cNvSpPr/>
          <p:nvPr/>
        </p:nvSpPr>
        <p:spPr>
          <a:xfrm>
            <a:off x="3693588" y="1188399"/>
            <a:ext cx="2084225" cy="369332"/>
          </a:xfrm>
          <a:prstGeom prst="rect">
            <a:avLst/>
          </a:prstGeom>
        </p:spPr>
        <p:txBody>
          <a:bodyPr wrap="none">
            <a:spAutoFit/>
          </a:bodyPr>
          <a:lstStyle/>
          <a:p>
            <a:r>
              <a:rPr lang="es-EC" b="1" dirty="0" smtClean="0">
                <a:latin typeface="Times New Roman" panose="02020603050405020304" pitchFamily="18" charset="0"/>
                <a:cs typeface="Times New Roman" panose="02020603050405020304" pitchFamily="18" charset="0"/>
              </a:rPr>
              <a:t>CONCLUSIONES</a:t>
            </a:r>
            <a:r>
              <a:rPr lang="es-EC" dirty="0" smtClean="0"/>
              <a:t> </a:t>
            </a:r>
            <a:endParaRPr lang="es-EC" dirty="0"/>
          </a:p>
        </p:txBody>
      </p:sp>
      <p:sp>
        <p:nvSpPr>
          <p:cNvPr id="7" name="Rectángulo 6"/>
          <p:cNvSpPr/>
          <p:nvPr/>
        </p:nvSpPr>
        <p:spPr>
          <a:xfrm>
            <a:off x="62345" y="1742397"/>
            <a:ext cx="9019309" cy="5170646"/>
          </a:xfrm>
          <a:prstGeom prst="rect">
            <a:avLst/>
          </a:prstGeom>
        </p:spPr>
        <p:txBody>
          <a:bodyPr wrap="square">
            <a:spAutoFit/>
          </a:bodyPr>
          <a:lstStyle/>
          <a:p>
            <a:pPr marL="285750" indent="-285750">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Los tratamientos basados en la supresión de los síntomas no atacan los síntomas negativos y a la larga podrían contribuir a la ruptura del </a:t>
            </a:r>
            <a:r>
              <a:rPr lang="es-EC" dirty="0" smtClean="0">
                <a:latin typeface="Times New Roman" panose="02020603050405020304" pitchFamily="18" charset="0"/>
                <a:cs typeface="Times New Roman" panose="02020603050405020304" pitchFamily="18" charset="0"/>
              </a:rPr>
              <a:t>vínculo</a:t>
            </a:r>
          </a:p>
          <a:p>
            <a:endParaRPr lang="es-EC"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Existen puentes de dialogo entre el psicoanálisis freudiano y el dialogo </a:t>
            </a:r>
            <a:r>
              <a:rPr lang="es-EC" dirty="0" smtClean="0">
                <a:latin typeface="Times New Roman" panose="02020603050405020304" pitchFamily="18" charset="0"/>
                <a:cs typeface="Times New Roman" panose="02020603050405020304" pitchFamily="18" charset="0"/>
              </a:rPr>
              <a:t>abierto:</a:t>
            </a:r>
          </a:p>
          <a:p>
            <a:pPr marL="742950" lvl="1" indent="-285750">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A</a:t>
            </a:r>
            <a:r>
              <a:rPr lang="es-EC" dirty="0" smtClean="0">
                <a:latin typeface="Times New Roman" panose="02020603050405020304" pitchFamily="18" charset="0"/>
                <a:cs typeface="Times New Roman" panose="02020603050405020304" pitchFamily="18" charset="0"/>
              </a:rPr>
              <a:t>pelar </a:t>
            </a:r>
            <a:r>
              <a:rPr lang="es-EC" dirty="0">
                <a:latin typeface="Times New Roman" panose="02020603050405020304" pitchFamily="18" charset="0"/>
                <a:cs typeface="Times New Roman" panose="02020603050405020304" pitchFamily="18" charset="0"/>
              </a:rPr>
              <a:t>a los recursos del </a:t>
            </a:r>
            <a:r>
              <a:rPr lang="es-EC" dirty="0" smtClean="0">
                <a:latin typeface="Times New Roman" panose="02020603050405020304" pitchFamily="18" charset="0"/>
                <a:cs typeface="Times New Roman" panose="02020603050405020304" pitchFamily="18" charset="0"/>
              </a:rPr>
              <a:t>paciente</a:t>
            </a:r>
          </a:p>
          <a:p>
            <a:pPr marL="742950" lvl="1" indent="-285750">
              <a:buFont typeface="Arial" panose="020B0604020202020204" pitchFamily="34" charset="0"/>
              <a:buChar char="•"/>
            </a:pPr>
            <a:r>
              <a:rPr lang="es-EC" dirty="0" smtClean="0">
                <a:latin typeface="Times New Roman" panose="02020603050405020304" pitchFamily="18" charset="0"/>
                <a:cs typeface="Times New Roman" panose="02020603050405020304" pitchFamily="18" charset="0"/>
              </a:rPr>
              <a:t>Proponer </a:t>
            </a:r>
            <a:r>
              <a:rPr lang="es-EC" dirty="0">
                <a:latin typeface="Times New Roman" panose="02020603050405020304" pitchFamily="18" charset="0"/>
                <a:cs typeface="Times New Roman" panose="02020603050405020304" pitchFamily="18" charset="0"/>
              </a:rPr>
              <a:t>como principal herramienta la palabra de los pacientes</a:t>
            </a:r>
            <a:r>
              <a:rPr lang="es-EC" dirty="0" smtClean="0">
                <a:latin typeface="Times New Roman" panose="02020603050405020304" pitchFamily="18" charset="0"/>
                <a:cs typeface="Times New Roman" panose="02020603050405020304" pitchFamily="18" charset="0"/>
              </a:rPr>
              <a:t>.</a:t>
            </a:r>
          </a:p>
          <a:p>
            <a:pPr marL="742950" lvl="1" indent="-285750">
              <a:buFont typeface="Arial" panose="020B0604020202020204" pitchFamily="34" charset="0"/>
              <a:buChar char="•"/>
            </a:pPr>
            <a:r>
              <a:rPr lang="es-EC" dirty="0" smtClean="0">
                <a:latin typeface="Times New Roman" panose="02020603050405020304" pitchFamily="18" charset="0"/>
                <a:cs typeface="Times New Roman" panose="02020603050405020304" pitchFamily="18" charset="0"/>
              </a:rPr>
              <a:t>El </a:t>
            </a:r>
            <a:r>
              <a:rPr lang="es-EC" dirty="0">
                <a:latin typeface="Times New Roman" panose="02020603050405020304" pitchFamily="18" charset="0"/>
                <a:cs typeface="Times New Roman" panose="02020603050405020304" pitchFamily="18" charset="0"/>
              </a:rPr>
              <a:t>otorgar una voz a las personas diagnosticadas con </a:t>
            </a:r>
            <a:r>
              <a:rPr lang="es-EC" dirty="0" smtClean="0">
                <a:latin typeface="Times New Roman" panose="02020603050405020304" pitchFamily="18" charset="0"/>
                <a:cs typeface="Times New Roman" panose="02020603050405020304" pitchFamily="18" charset="0"/>
              </a:rPr>
              <a:t>psicosis.</a:t>
            </a:r>
          </a:p>
          <a:p>
            <a:pPr marL="742950" lvl="1" indent="-285750">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E</a:t>
            </a:r>
            <a:r>
              <a:rPr lang="es-EC" dirty="0" smtClean="0">
                <a:latin typeface="Times New Roman" panose="02020603050405020304" pitchFamily="18" charset="0"/>
                <a:cs typeface="Times New Roman" panose="02020603050405020304" pitchFamily="18" charset="0"/>
              </a:rPr>
              <a:t>l </a:t>
            </a:r>
            <a:r>
              <a:rPr lang="es-EC" dirty="0">
                <a:latin typeface="Times New Roman" panose="02020603050405020304" pitchFamily="18" charset="0"/>
                <a:cs typeface="Times New Roman" panose="02020603050405020304" pitchFamily="18" charset="0"/>
              </a:rPr>
              <a:t>abordar a esas personas como una totalidad, que va más allá de sus determinantes biológicos. </a:t>
            </a:r>
            <a:endParaRPr lang="es-EC" dirty="0" smtClean="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endParaRPr lang="es-EC"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Existen diferencias importantes entre el psicoanálisis freudiano y el modelo Diálogo abierto</a:t>
            </a:r>
            <a:r>
              <a:rPr lang="es-EC" dirty="0" smtClean="0">
                <a:latin typeface="Times New Roman" panose="02020603050405020304" pitchFamily="18" charset="0"/>
                <a:cs typeface="Times New Roman" panose="02020603050405020304" pitchFamily="18" charset="0"/>
              </a:rPr>
              <a:t>.</a:t>
            </a:r>
          </a:p>
          <a:p>
            <a:pPr marL="742950" lvl="1" indent="-285750">
              <a:buFont typeface="Arial" panose="020B0604020202020204" pitchFamily="34" charset="0"/>
              <a:buChar char="•"/>
            </a:pPr>
            <a:r>
              <a:rPr lang="es-EC" dirty="0" smtClean="0">
                <a:latin typeface="Times New Roman" panose="02020603050405020304" pitchFamily="18" charset="0"/>
                <a:cs typeface="Times New Roman" panose="02020603050405020304" pitchFamily="18" charset="0"/>
              </a:rPr>
              <a:t>Para </a:t>
            </a:r>
            <a:r>
              <a:rPr lang="es-EC" dirty="0">
                <a:latin typeface="Times New Roman" panose="02020603050405020304" pitchFamily="18" charset="0"/>
                <a:cs typeface="Times New Roman" panose="02020603050405020304" pitchFamily="18" charset="0"/>
              </a:rPr>
              <a:t>el psicoanálisis el proceso de curación es un proceso más individual, que dependerá en gran medida de los recursos del paciente</a:t>
            </a:r>
            <a:r>
              <a:rPr lang="es-EC" dirty="0" smtClean="0">
                <a:latin typeface="Times New Roman" panose="02020603050405020304" pitchFamily="18" charset="0"/>
                <a:cs typeface="Times New Roman" panose="02020603050405020304" pitchFamily="18" charset="0"/>
              </a:rPr>
              <a:t>.</a:t>
            </a:r>
          </a:p>
          <a:p>
            <a:pPr marL="742950" lvl="1" indent="-285750">
              <a:buFont typeface="Arial" panose="020B0604020202020204" pitchFamily="34" charset="0"/>
              <a:buChar char="•"/>
            </a:pPr>
            <a:r>
              <a:rPr lang="es-EC" dirty="0" smtClean="0">
                <a:latin typeface="Times New Roman" panose="02020603050405020304" pitchFamily="18" charset="0"/>
                <a:cs typeface="Times New Roman" panose="02020603050405020304" pitchFamily="18" charset="0"/>
              </a:rPr>
              <a:t>Para </a:t>
            </a:r>
            <a:r>
              <a:rPr lang="es-EC" dirty="0">
                <a:latin typeface="Times New Roman" panose="02020603050405020304" pitchFamily="18" charset="0"/>
                <a:cs typeface="Times New Roman" panose="02020603050405020304" pitchFamily="18" charset="0"/>
              </a:rPr>
              <a:t>el diálogo abierto los recursos están también en la familia y en la red de apoyo, que involucra a toda la colectividad. </a:t>
            </a:r>
            <a:endParaRPr lang="es-EC" dirty="0" smtClean="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s-EC" dirty="0" smtClean="0">
                <a:latin typeface="Times New Roman" panose="02020603050405020304" pitchFamily="18" charset="0"/>
                <a:cs typeface="Times New Roman" panose="02020603050405020304" pitchFamily="18" charset="0"/>
              </a:rPr>
              <a:t>Por </a:t>
            </a:r>
            <a:r>
              <a:rPr lang="es-EC" dirty="0">
                <a:latin typeface="Times New Roman" panose="02020603050405020304" pitchFamily="18" charset="0"/>
                <a:cs typeface="Times New Roman" panose="02020603050405020304" pitchFamily="18" charset="0"/>
              </a:rPr>
              <a:t>otro lado, para Freud la psicosis implicaba una diferencia radical con la neurosis. </a:t>
            </a:r>
            <a:endParaRPr lang="es-EC" dirty="0" smtClean="0">
              <a:latin typeface="Times New Roman" panose="02020603050405020304" pitchFamily="18" charset="0"/>
              <a:cs typeface="Times New Roman" panose="02020603050405020304" pitchFamily="18" charset="0"/>
            </a:endParaRPr>
          </a:p>
          <a:p>
            <a:pPr lvl="1"/>
            <a:endParaRPr lang="es-EC" dirty="0" smtClean="0">
              <a:latin typeface="Times New Roman" panose="02020603050405020304" pitchFamily="18" charset="0"/>
              <a:cs typeface="Times New Roman" panose="02020603050405020304" pitchFamily="18" charset="0"/>
            </a:endParaRPr>
          </a:p>
          <a:p>
            <a:pPr marL="285750" indent="-285750" algn="just">
              <a:lnSpc>
                <a:spcPct val="150000"/>
              </a:lnSpc>
              <a:spcAft>
                <a:spcPts val="800"/>
              </a:spcAft>
              <a:buFont typeface="Arial" panose="020B0604020202020204" pitchFamily="34" charset="0"/>
              <a:buChar char="•"/>
            </a:pP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59930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5">
            <a:extLst>
              <a:ext uri="{FF2B5EF4-FFF2-40B4-BE49-F238E27FC236}">
                <a16:creationId xmlns:a16="http://schemas.microsoft.com/office/drawing/2014/main" id="{0AFEB631-8FD3-4006-AB9A-24AB7F3F942D}"/>
              </a:ext>
            </a:extLst>
          </p:cNvPr>
          <p:cNvCxnSpPr/>
          <p:nvPr/>
        </p:nvCxnSpPr>
        <p:spPr>
          <a:xfrm flipH="1">
            <a:off x="0" y="821419"/>
            <a:ext cx="9144000" cy="0"/>
          </a:xfrm>
          <a:prstGeom prst="line">
            <a:avLst/>
          </a:prstGeom>
          <a:ln>
            <a:solidFill>
              <a:srgbClr val="143178"/>
            </a:solidFill>
          </a:ln>
        </p:spPr>
        <p:style>
          <a:lnRef idx="2">
            <a:schemeClr val="accent1"/>
          </a:lnRef>
          <a:fillRef idx="0">
            <a:schemeClr val="accent1"/>
          </a:fillRef>
          <a:effectRef idx="1">
            <a:schemeClr val="accent1"/>
          </a:effectRef>
          <a:fontRef idx="minor">
            <a:schemeClr val="tx1"/>
          </a:fontRef>
        </p:style>
      </p:cxnSp>
      <p:pic>
        <p:nvPicPr>
          <p:cNvPr id="5" name="Imagen 4">
            <a:extLst>
              <a:ext uri="{FF2B5EF4-FFF2-40B4-BE49-F238E27FC236}">
                <a16:creationId xmlns:a16="http://schemas.microsoft.com/office/drawing/2014/main" id="{CC168B19-DA59-489F-976F-0964D73A4E34}"/>
              </a:ext>
            </a:extLst>
          </p:cNvPr>
          <p:cNvPicPr>
            <a:picLocks noChangeAspect="1"/>
          </p:cNvPicPr>
          <p:nvPr/>
        </p:nvPicPr>
        <p:blipFill>
          <a:blip r:embed="rId2"/>
          <a:stretch>
            <a:fillRect/>
          </a:stretch>
        </p:blipFill>
        <p:spPr>
          <a:xfrm>
            <a:off x="7512857" y="129929"/>
            <a:ext cx="1487896" cy="577747"/>
          </a:xfrm>
          <a:prstGeom prst="rect">
            <a:avLst/>
          </a:prstGeom>
        </p:spPr>
      </p:pic>
      <p:sp>
        <p:nvSpPr>
          <p:cNvPr id="6" name="Rectángulo 3">
            <a:extLst>
              <a:ext uri="{FF2B5EF4-FFF2-40B4-BE49-F238E27FC236}">
                <a16:creationId xmlns:a16="http://schemas.microsoft.com/office/drawing/2014/main" id="{0AF75575-B6B5-458D-9165-34E745F2E980}"/>
              </a:ext>
            </a:extLst>
          </p:cNvPr>
          <p:cNvSpPr/>
          <p:nvPr/>
        </p:nvSpPr>
        <p:spPr>
          <a:xfrm>
            <a:off x="-132682" y="6703985"/>
            <a:ext cx="9357239" cy="154015"/>
          </a:xfrm>
          <a:prstGeom prst="rect">
            <a:avLst/>
          </a:prstGeom>
          <a:solidFill>
            <a:srgbClr val="1431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 name="Rectángulo 1"/>
          <p:cNvSpPr/>
          <p:nvPr/>
        </p:nvSpPr>
        <p:spPr>
          <a:xfrm>
            <a:off x="3708589" y="1004560"/>
            <a:ext cx="2089033" cy="369332"/>
          </a:xfrm>
          <a:prstGeom prst="rect">
            <a:avLst/>
          </a:prstGeom>
        </p:spPr>
        <p:txBody>
          <a:bodyPr wrap="none">
            <a:spAutoFit/>
          </a:bodyPr>
          <a:lstStyle/>
          <a:p>
            <a:r>
              <a:rPr lang="es-EC" b="1" dirty="0" smtClean="0">
                <a:latin typeface="Times New Roman" panose="02020603050405020304" pitchFamily="18" charset="0"/>
                <a:cs typeface="Times New Roman" panose="02020603050405020304" pitchFamily="18" charset="0"/>
              </a:rPr>
              <a:t>CONCLUSIONES</a:t>
            </a:r>
            <a:r>
              <a:rPr lang="es-EC" dirty="0" smtClean="0">
                <a:latin typeface="Times New Roman" panose="02020603050405020304" pitchFamily="18" charset="0"/>
                <a:cs typeface="Times New Roman" panose="02020603050405020304" pitchFamily="18" charset="0"/>
              </a:rPr>
              <a:t> </a:t>
            </a:r>
            <a:endParaRPr lang="es-EC" dirty="0">
              <a:latin typeface="Times New Roman" panose="02020603050405020304" pitchFamily="18" charset="0"/>
              <a:cs typeface="Times New Roman" panose="02020603050405020304" pitchFamily="18" charset="0"/>
            </a:endParaRPr>
          </a:p>
        </p:txBody>
      </p:sp>
      <p:sp>
        <p:nvSpPr>
          <p:cNvPr id="7" name="Rectángulo 6"/>
          <p:cNvSpPr/>
          <p:nvPr/>
        </p:nvSpPr>
        <p:spPr>
          <a:xfrm>
            <a:off x="62345" y="1742397"/>
            <a:ext cx="9019309" cy="738664"/>
          </a:xfrm>
          <a:prstGeom prst="rect">
            <a:avLst/>
          </a:prstGeom>
        </p:spPr>
        <p:txBody>
          <a:bodyPr wrap="square">
            <a:spAutoFit/>
          </a:bodyPr>
          <a:lstStyle/>
          <a:p>
            <a:pPr lvl="1"/>
            <a:endParaRPr lang="es-EC" dirty="0" smtClean="0"/>
          </a:p>
          <a:p>
            <a:pPr marL="285750" indent="-285750" algn="just">
              <a:lnSpc>
                <a:spcPct val="150000"/>
              </a:lnSpc>
              <a:spcAft>
                <a:spcPts val="800"/>
              </a:spcAft>
              <a:buFont typeface="Arial" panose="020B0604020202020204" pitchFamily="34" charset="0"/>
              <a:buChar char="•"/>
            </a:pP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111108" y="1364782"/>
            <a:ext cx="8938408" cy="5478423"/>
          </a:xfrm>
          <a:prstGeom prst="rect">
            <a:avLst/>
          </a:prstGeom>
        </p:spPr>
        <p:txBody>
          <a:bodyPr wrap="square">
            <a:spAutoFit/>
          </a:bodyPr>
          <a:lstStyle/>
          <a:p>
            <a:pPr marL="285750" indent="-285750" algn="just">
              <a:lnSpc>
                <a:spcPct val="150000"/>
              </a:lnSpc>
              <a:spcAft>
                <a:spcPts val="800"/>
              </a:spcAft>
              <a:buFont typeface="Arial" panose="020B0604020202020204" pitchFamily="34" charset="0"/>
              <a:buChar char="•"/>
            </a:pPr>
            <a:r>
              <a:rPr lang="es-EC" sz="2000" dirty="0">
                <a:latin typeface="Times New Roman" panose="02020603050405020304" pitchFamily="18" charset="0"/>
                <a:ea typeface="Calibri" panose="020F0502020204030204" pitchFamily="34" charset="0"/>
                <a:cs typeface="Times New Roman" panose="02020603050405020304" pitchFamily="18" charset="0"/>
              </a:rPr>
              <a:t>O</a:t>
            </a:r>
            <a:r>
              <a:rPr lang="es-EC" sz="2000" dirty="0" smtClean="0">
                <a:latin typeface="Times New Roman" panose="02020603050405020304" pitchFamily="18" charset="0"/>
                <a:ea typeface="Calibri" panose="020F0502020204030204" pitchFamily="34" charset="0"/>
                <a:cs typeface="Times New Roman" panose="02020603050405020304" pitchFamily="18" charset="0"/>
              </a:rPr>
              <a:t>tras </a:t>
            </a:r>
            <a:r>
              <a:rPr lang="es-EC" sz="2000" dirty="0">
                <a:latin typeface="Times New Roman" panose="02020603050405020304" pitchFamily="18" charset="0"/>
                <a:ea typeface="Calibri" panose="020F0502020204030204" pitchFamily="34" charset="0"/>
                <a:cs typeface="Times New Roman" panose="02020603050405020304" pitchFamily="18" charset="0"/>
              </a:rPr>
              <a:t>modalidades de tratamiento que incluyan otras perspectivas podrían resultar pertinentes para que exista una puesta en práctica de la constitución.</a:t>
            </a:r>
          </a:p>
          <a:p>
            <a:pPr marL="285750" indent="-285750" algn="just">
              <a:lnSpc>
                <a:spcPct val="150000"/>
              </a:lnSpc>
              <a:spcAft>
                <a:spcPts val="800"/>
              </a:spcAft>
              <a:buFont typeface="Arial" panose="020B0604020202020204" pitchFamily="34" charset="0"/>
              <a:buChar char="•"/>
            </a:pPr>
            <a:r>
              <a:rPr lang="es-EC" sz="2000" dirty="0">
                <a:latin typeface="Times New Roman" panose="02020603050405020304" pitchFamily="18" charset="0"/>
                <a:ea typeface="Calibri" panose="020F0502020204030204" pitchFamily="34" charset="0"/>
                <a:cs typeface="Times New Roman" panose="02020603050405020304" pitchFamily="18" charset="0"/>
              </a:rPr>
              <a:t>En los pacientes descritos la terapia </a:t>
            </a:r>
            <a:r>
              <a:rPr lang="es-EC" sz="2000" dirty="0" smtClean="0">
                <a:latin typeface="Times New Roman" panose="02020603050405020304" pitchFamily="18" charset="0"/>
                <a:ea typeface="Calibri" panose="020F0502020204030204" pitchFamily="34" charset="0"/>
                <a:cs typeface="Times New Roman" panose="02020603050405020304" pitchFamily="18" charset="0"/>
              </a:rPr>
              <a:t>farmacológica </a:t>
            </a:r>
            <a:r>
              <a:rPr lang="es-EC" sz="2000" dirty="0">
                <a:latin typeface="Times New Roman" panose="02020603050405020304" pitchFamily="18" charset="0"/>
                <a:ea typeface="Calibri" panose="020F0502020204030204" pitchFamily="34" charset="0"/>
                <a:cs typeface="Times New Roman" panose="02020603050405020304" pitchFamily="18" charset="0"/>
              </a:rPr>
              <a:t>nunca llegó a controlar completamente los síntomas </a:t>
            </a:r>
            <a:r>
              <a:rPr lang="es-EC" sz="2000" dirty="0" smtClean="0">
                <a:latin typeface="Times New Roman" panose="02020603050405020304" pitchFamily="18" charset="0"/>
                <a:ea typeface="Calibri" panose="020F0502020204030204" pitchFamily="34" charset="0"/>
                <a:cs typeface="Times New Roman" panose="02020603050405020304" pitchFamily="18" charset="0"/>
              </a:rPr>
              <a:t>positivos. En algunos casos aumentaron los síntomas negativos.</a:t>
            </a:r>
          </a:p>
          <a:p>
            <a:pPr marL="285750" indent="-285750" algn="just">
              <a:lnSpc>
                <a:spcPct val="150000"/>
              </a:lnSpc>
              <a:spcAft>
                <a:spcPts val="800"/>
              </a:spcAft>
              <a:buFont typeface="Arial" panose="020B0604020202020204" pitchFamily="34" charset="0"/>
              <a:buChar char="•"/>
            </a:pPr>
            <a:r>
              <a:rPr lang="es-EC" sz="2000" dirty="0" smtClean="0">
                <a:latin typeface="Times New Roman" panose="02020603050405020304" pitchFamily="18" charset="0"/>
                <a:ea typeface="Calibri" panose="020F0502020204030204" pitchFamily="34" charset="0"/>
                <a:cs typeface="Times New Roman" panose="02020603050405020304" pitchFamily="18" charset="0"/>
              </a:rPr>
              <a:t>Es interesante señalar que en los relatos propuestos el paciente en el que quedaron síntomas residuales, el delirio, el comportamiento, la afectividad y la motivación estaban menos </a:t>
            </a:r>
            <a:r>
              <a:rPr lang="es-EC" sz="2000" dirty="0" err="1" smtClean="0">
                <a:latin typeface="Times New Roman" panose="02020603050405020304" pitchFamily="18" charset="0"/>
                <a:ea typeface="Calibri" panose="020F0502020204030204" pitchFamily="34" charset="0"/>
                <a:cs typeface="Times New Roman" panose="02020603050405020304" pitchFamily="18" charset="0"/>
              </a:rPr>
              <a:t>afectadoss</a:t>
            </a:r>
            <a:r>
              <a:rPr lang="es-EC" sz="2000" dirty="0" smtClean="0">
                <a:latin typeface="Times New Roman" panose="02020603050405020304" pitchFamily="18" charset="0"/>
                <a:ea typeface="Calibri" panose="020F0502020204030204" pitchFamily="34" charset="0"/>
                <a:cs typeface="Times New Roman" panose="02020603050405020304" pitchFamily="18" charset="0"/>
              </a:rPr>
              <a:t>.</a:t>
            </a:r>
          </a:p>
          <a:p>
            <a:pPr marL="285750" indent="-285750" algn="just">
              <a:lnSpc>
                <a:spcPct val="150000"/>
              </a:lnSpc>
              <a:spcAft>
                <a:spcPts val="800"/>
              </a:spcAft>
              <a:buFont typeface="Arial" panose="020B0604020202020204" pitchFamily="34" charset="0"/>
              <a:buChar char="•"/>
            </a:pPr>
            <a:r>
              <a:rPr lang="es-EC" sz="2000" dirty="0" smtClean="0">
                <a:latin typeface="Times New Roman" panose="02020603050405020304" pitchFamily="18" charset="0"/>
                <a:ea typeface="Calibri" panose="020F0502020204030204" pitchFamily="34" charset="0"/>
                <a:cs typeface="Times New Roman" panose="02020603050405020304" pitchFamily="18" charset="0"/>
              </a:rPr>
              <a:t>Finalmente es importante indicar que es necesario continuar estudiando el campo de las psicosis puesto que aún representan un desafió teórico, técnico y ético en los tratamientos psicológicos en el país.</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17832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39111"/>
            <a:ext cx="8229600" cy="1143000"/>
          </a:xfrm>
        </p:spPr>
        <p:txBody>
          <a:bodyPr>
            <a:normAutofit/>
          </a:bodyPr>
          <a:lstStyle/>
          <a:p>
            <a:r>
              <a:rPr lang="es-EC" sz="2800" dirty="0" smtClean="0"/>
              <a:t>“Las voces son para uno el don de conservar vivos a los suyos”</a:t>
            </a:r>
            <a:endParaRPr lang="es-EC" sz="2800" dirty="0"/>
          </a:p>
        </p:txBody>
      </p:sp>
      <p:sp>
        <p:nvSpPr>
          <p:cNvPr id="3" name="Marcador de contenido 2"/>
          <p:cNvSpPr>
            <a:spLocks noGrp="1"/>
          </p:cNvSpPr>
          <p:nvPr>
            <p:ph idx="1"/>
          </p:nvPr>
        </p:nvSpPr>
        <p:spPr>
          <a:xfrm>
            <a:off x="457200" y="1182111"/>
            <a:ext cx="8229600" cy="4966855"/>
          </a:xfrm>
        </p:spPr>
        <p:txBody>
          <a:bodyPr>
            <a:noAutofit/>
          </a:bodyPr>
          <a:lstStyle/>
          <a:p>
            <a:pPr marL="0" indent="0" algn="just">
              <a:buNone/>
            </a:pPr>
            <a:r>
              <a:rPr lang="es-EC" sz="2000" dirty="0" smtClean="0"/>
              <a:t>De pronto puedo pensar que las voces le dan vida a uno mismo pero para ser mas realista, son las voces de mi familia, cuando escucho esa voz interior , no me causa miedo es algo que tengo de tarea hacerlo y me apresuro (haciéndolo) por ejemplo mi mamá me conversó que se sentía cansada después de haber trabajado hasta el medio día y me decía que quería acostarse, a descansar y dormir, pero su voz interior le dijo A. levántate a lavar la ropa. </a:t>
            </a:r>
          </a:p>
          <a:p>
            <a:pPr marL="0" indent="0" algn="just">
              <a:buNone/>
            </a:pPr>
            <a:r>
              <a:rPr lang="es-EC" sz="2000" dirty="0" smtClean="0"/>
              <a:t>Podemos ser diferentes a los demás viviendo de otra manera la relación con el mundo</a:t>
            </a:r>
          </a:p>
          <a:p>
            <a:pPr marL="0" indent="0" algn="just">
              <a:buNone/>
            </a:pPr>
            <a:r>
              <a:rPr lang="es-EC" sz="2000" dirty="0" smtClean="0"/>
              <a:t>Dicen que nos sentimos fuera de la realidad, yo digo que es al contrario, estamos en contacto con tantas realidades que a veces nos sentimos confusos y agobiados. Pienso que a veces uno mismo busca o trata de sacar esa voz interior. Por citar un ejemplo cuando yo cierro al puerta del baño por adentro siempre tenga la sensación de cerrarla hasta que cuadre con la chapa y en ese momento yo escucho la voz que me dice “no hagas eso”. Otro ejemplo que yo tengo es la costumbre de terminar con el pie derecho las gradas de mi casa, y cuando lo hago con la pierna izquierda siempre me dice “hazlo” </a:t>
            </a:r>
            <a:endParaRPr lang="es-EC" sz="2000" dirty="0"/>
          </a:p>
        </p:txBody>
      </p:sp>
    </p:spTree>
    <p:extLst>
      <p:ext uri="{BB962C8B-B14F-4D97-AF65-F5344CB8AC3E}">
        <p14:creationId xmlns:p14="http://schemas.microsoft.com/office/powerpoint/2010/main" val="3970639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5">
            <a:extLst>
              <a:ext uri="{FF2B5EF4-FFF2-40B4-BE49-F238E27FC236}">
                <a16:creationId xmlns:a16="http://schemas.microsoft.com/office/drawing/2014/main" id="{0AFEB631-8FD3-4006-AB9A-24AB7F3F942D}"/>
              </a:ext>
            </a:extLst>
          </p:cNvPr>
          <p:cNvCxnSpPr/>
          <p:nvPr/>
        </p:nvCxnSpPr>
        <p:spPr>
          <a:xfrm flipH="1">
            <a:off x="0" y="821419"/>
            <a:ext cx="9144000" cy="0"/>
          </a:xfrm>
          <a:prstGeom prst="line">
            <a:avLst/>
          </a:prstGeom>
          <a:ln>
            <a:solidFill>
              <a:srgbClr val="143178"/>
            </a:solidFill>
          </a:ln>
        </p:spPr>
        <p:style>
          <a:lnRef idx="2">
            <a:schemeClr val="accent1"/>
          </a:lnRef>
          <a:fillRef idx="0">
            <a:schemeClr val="accent1"/>
          </a:fillRef>
          <a:effectRef idx="1">
            <a:schemeClr val="accent1"/>
          </a:effectRef>
          <a:fontRef idx="minor">
            <a:schemeClr val="tx1"/>
          </a:fontRef>
        </p:style>
      </p:cxnSp>
      <p:pic>
        <p:nvPicPr>
          <p:cNvPr id="5" name="Imagen 4">
            <a:extLst>
              <a:ext uri="{FF2B5EF4-FFF2-40B4-BE49-F238E27FC236}">
                <a16:creationId xmlns:a16="http://schemas.microsoft.com/office/drawing/2014/main" id="{CC168B19-DA59-489F-976F-0964D73A4E34}"/>
              </a:ext>
            </a:extLst>
          </p:cNvPr>
          <p:cNvPicPr>
            <a:picLocks noChangeAspect="1"/>
          </p:cNvPicPr>
          <p:nvPr/>
        </p:nvPicPr>
        <p:blipFill>
          <a:blip r:embed="rId2"/>
          <a:stretch>
            <a:fillRect/>
          </a:stretch>
        </p:blipFill>
        <p:spPr>
          <a:xfrm>
            <a:off x="7512857" y="129929"/>
            <a:ext cx="1487896" cy="577747"/>
          </a:xfrm>
          <a:prstGeom prst="rect">
            <a:avLst/>
          </a:prstGeom>
        </p:spPr>
      </p:pic>
      <p:sp>
        <p:nvSpPr>
          <p:cNvPr id="6" name="Rectángulo 3">
            <a:extLst>
              <a:ext uri="{FF2B5EF4-FFF2-40B4-BE49-F238E27FC236}">
                <a16:creationId xmlns:a16="http://schemas.microsoft.com/office/drawing/2014/main" id="{0AF75575-B6B5-458D-9165-34E745F2E980}"/>
              </a:ext>
            </a:extLst>
          </p:cNvPr>
          <p:cNvSpPr/>
          <p:nvPr/>
        </p:nvSpPr>
        <p:spPr>
          <a:xfrm>
            <a:off x="-132682" y="6703985"/>
            <a:ext cx="9357239" cy="154015"/>
          </a:xfrm>
          <a:prstGeom prst="rect">
            <a:avLst/>
          </a:prstGeom>
          <a:solidFill>
            <a:srgbClr val="1431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 name="Rectángulo 1"/>
          <p:cNvSpPr/>
          <p:nvPr/>
        </p:nvSpPr>
        <p:spPr>
          <a:xfrm>
            <a:off x="3656133" y="1457098"/>
            <a:ext cx="2527295" cy="369332"/>
          </a:xfrm>
          <a:prstGeom prst="rect">
            <a:avLst/>
          </a:prstGeom>
        </p:spPr>
        <p:txBody>
          <a:bodyPr wrap="none">
            <a:spAutoFit/>
          </a:bodyPr>
          <a:lstStyle/>
          <a:p>
            <a:r>
              <a:rPr lang="es-EC" b="1" dirty="0" smtClean="0">
                <a:latin typeface="Times New Roman" panose="02020603050405020304" pitchFamily="18" charset="0"/>
                <a:cs typeface="Times New Roman" panose="02020603050405020304" pitchFamily="18" charset="0"/>
              </a:rPr>
              <a:t>AGRADECIMIENTOS</a:t>
            </a:r>
            <a:endParaRPr lang="es-EC" b="1" dirty="0">
              <a:latin typeface="Times New Roman" panose="02020603050405020304" pitchFamily="18" charset="0"/>
              <a:cs typeface="Times New Roman" panose="02020603050405020304" pitchFamily="18" charset="0"/>
            </a:endParaRPr>
          </a:p>
        </p:txBody>
      </p:sp>
      <p:sp>
        <p:nvSpPr>
          <p:cNvPr id="3" name="Rectángulo 2"/>
          <p:cNvSpPr/>
          <p:nvPr/>
        </p:nvSpPr>
        <p:spPr>
          <a:xfrm>
            <a:off x="415635" y="2344088"/>
            <a:ext cx="8035637" cy="967957"/>
          </a:xfrm>
          <a:prstGeom prst="rect">
            <a:avLst/>
          </a:prstGeom>
        </p:spPr>
        <p:txBody>
          <a:bodyPr wrap="square">
            <a:spAutoFit/>
          </a:bodyPr>
          <a:lstStyle/>
          <a:p>
            <a:pPr algn="just">
              <a:lnSpc>
                <a:spcPct val="150000"/>
              </a:lnSpc>
              <a:spcAft>
                <a:spcPts val="800"/>
              </a:spcAft>
            </a:pPr>
            <a:r>
              <a:rPr lang="es-EC" sz="2000" dirty="0" smtClean="0">
                <a:latin typeface="Times New Roman" panose="02020603050405020304" pitchFamily="18" charset="0"/>
                <a:ea typeface="Calibri" panose="020F0502020204030204" pitchFamily="34" charset="0"/>
                <a:cs typeface="Times New Roman" panose="02020603050405020304" pitchFamily="18" charset="0"/>
              </a:rPr>
              <a:t>A todas aquellas personas cuyas palabras, silencios y vacíos inspiraron estas líneas. </a:t>
            </a:r>
            <a:endParaRPr lang="es-EC" sz="2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75106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ctor recto 2"/>
          <p:cNvCxnSpPr/>
          <p:nvPr/>
        </p:nvCxnSpPr>
        <p:spPr>
          <a:xfrm flipH="1">
            <a:off x="0" y="821419"/>
            <a:ext cx="9144000" cy="0"/>
          </a:xfrm>
          <a:prstGeom prst="line">
            <a:avLst/>
          </a:prstGeom>
          <a:ln>
            <a:solidFill>
              <a:srgbClr val="143178"/>
            </a:solidFill>
          </a:ln>
        </p:spPr>
        <p:style>
          <a:lnRef idx="2">
            <a:schemeClr val="accent1"/>
          </a:lnRef>
          <a:fillRef idx="0">
            <a:schemeClr val="accent1"/>
          </a:fillRef>
          <a:effectRef idx="1">
            <a:schemeClr val="accent1"/>
          </a:effectRef>
          <a:fontRef idx="minor">
            <a:schemeClr val="tx1"/>
          </a:fontRef>
        </p:style>
      </p:cxnSp>
      <p:pic>
        <p:nvPicPr>
          <p:cNvPr id="7" name="Imagen 7"/>
          <p:cNvPicPr>
            <a:picLocks noChangeAspect="1"/>
          </p:cNvPicPr>
          <p:nvPr/>
        </p:nvPicPr>
        <p:blipFill>
          <a:blip r:embed="rId2"/>
          <a:stretch>
            <a:fillRect/>
          </a:stretch>
        </p:blipFill>
        <p:spPr>
          <a:xfrm>
            <a:off x="7512857" y="129929"/>
            <a:ext cx="1487896" cy="577747"/>
          </a:xfrm>
          <a:prstGeom prst="rect">
            <a:avLst/>
          </a:prstGeom>
        </p:spPr>
      </p:pic>
      <p:sp>
        <p:nvSpPr>
          <p:cNvPr id="8" name="Rectángulo 8"/>
          <p:cNvSpPr/>
          <p:nvPr/>
        </p:nvSpPr>
        <p:spPr>
          <a:xfrm>
            <a:off x="-1" y="6654589"/>
            <a:ext cx="9357239" cy="154015"/>
          </a:xfrm>
          <a:prstGeom prst="rect">
            <a:avLst/>
          </a:prstGeom>
          <a:solidFill>
            <a:srgbClr val="1431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 name="CuadroTexto 1"/>
          <p:cNvSpPr txBox="1"/>
          <p:nvPr/>
        </p:nvSpPr>
        <p:spPr>
          <a:xfrm>
            <a:off x="1429727" y="1145817"/>
            <a:ext cx="6511637" cy="400110"/>
          </a:xfrm>
          <a:prstGeom prst="rect">
            <a:avLst/>
          </a:prstGeom>
          <a:noFill/>
        </p:spPr>
        <p:txBody>
          <a:bodyPr wrap="square" rtlCol="0">
            <a:spAutoFit/>
          </a:bodyPr>
          <a:lstStyle/>
          <a:p>
            <a:pPr algn="ctr"/>
            <a:r>
              <a:rPr lang="es-EC" sz="2000" b="1" dirty="0" smtClean="0">
                <a:latin typeface="Times New Roman" panose="02020603050405020304" pitchFamily="18" charset="0"/>
                <a:cs typeface="Times New Roman" panose="02020603050405020304" pitchFamily="18" charset="0"/>
              </a:rPr>
              <a:t>FICHA TÉCNICA</a:t>
            </a:r>
            <a:endParaRPr lang="es-EC" sz="2000" b="1" dirty="0">
              <a:latin typeface="Times New Roman" panose="02020603050405020304" pitchFamily="18" charset="0"/>
              <a:cs typeface="Times New Roman" panose="02020603050405020304" pitchFamily="18" charset="0"/>
            </a:endParaRPr>
          </a:p>
        </p:txBody>
      </p:sp>
      <p:sp>
        <p:nvSpPr>
          <p:cNvPr id="3" name="CuadroTexto 2"/>
          <p:cNvSpPr txBox="1"/>
          <p:nvPr/>
        </p:nvSpPr>
        <p:spPr>
          <a:xfrm>
            <a:off x="471055" y="1515149"/>
            <a:ext cx="7841672" cy="4370427"/>
          </a:xfrm>
          <a:prstGeom prst="rect">
            <a:avLst/>
          </a:prstGeom>
          <a:noFill/>
        </p:spPr>
        <p:txBody>
          <a:bodyPr wrap="square" rtlCol="0">
            <a:spAutoFit/>
          </a:bodyPr>
          <a:lstStyle/>
          <a:p>
            <a:pPr marL="285750" indent="-285750" algn="just">
              <a:buFont typeface="Arial" panose="020B0604020202020204" pitchFamily="34" charset="0"/>
              <a:buChar char="•"/>
            </a:pPr>
            <a:r>
              <a:rPr lang="es-EC" sz="2000" dirty="0" smtClean="0">
                <a:latin typeface="Times New Roman" panose="02020603050405020304" pitchFamily="18" charset="0"/>
                <a:cs typeface="Times New Roman" panose="02020603050405020304" pitchFamily="18" charset="0"/>
              </a:rPr>
              <a:t>La investigación surge en el contexto de una práctica profesional en un Hospital Especializado de la Ciudad de Quito</a:t>
            </a:r>
          </a:p>
          <a:p>
            <a:pPr marL="285750" indent="-285750" algn="just">
              <a:buFont typeface="Arial" panose="020B0604020202020204" pitchFamily="34" charset="0"/>
              <a:buChar char="•"/>
            </a:pPr>
            <a:endParaRPr lang="es-EC" sz="2000"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EC" sz="2000" dirty="0" smtClean="0">
                <a:latin typeface="Times New Roman" panose="02020603050405020304" pitchFamily="18" charset="0"/>
                <a:cs typeface="Times New Roman" panose="02020603050405020304" pitchFamily="18" charset="0"/>
              </a:rPr>
              <a:t>El Hospital en cuestión es privado con convenios institucionales con el IESS, Fuerzas Armadas y Policía del Ecuador. </a:t>
            </a:r>
          </a:p>
          <a:p>
            <a:pPr marL="285750" indent="-285750" algn="just">
              <a:buFont typeface="Arial" panose="020B0604020202020204" pitchFamily="34" charset="0"/>
              <a:buChar char="•"/>
            </a:pPr>
            <a:endParaRPr lang="es-EC" sz="2000"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EC" sz="2000" dirty="0" smtClean="0">
                <a:latin typeface="Times New Roman" panose="02020603050405020304" pitchFamily="18" charset="0"/>
                <a:cs typeface="Times New Roman" panose="02020603050405020304" pitchFamily="18" charset="0"/>
              </a:rPr>
              <a:t>La práctica se realizó en la sección varones del área de psiquiatría.</a:t>
            </a:r>
          </a:p>
          <a:p>
            <a:pPr marL="285750" indent="-285750" algn="just">
              <a:buFont typeface="Arial" panose="020B0604020202020204" pitchFamily="34" charset="0"/>
              <a:buChar char="•"/>
            </a:pPr>
            <a:endParaRPr lang="es-EC" sz="2000"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EC" sz="2000" dirty="0" smtClean="0">
                <a:latin typeface="Times New Roman" panose="02020603050405020304" pitchFamily="18" charset="0"/>
                <a:cs typeface="Times New Roman" panose="02020603050405020304" pitchFamily="18" charset="0"/>
              </a:rPr>
              <a:t>La población atendida eran pacientes que ingresaban en estado agudo y se les hacía un seguimiento en su proceso de estabilización. </a:t>
            </a:r>
          </a:p>
          <a:p>
            <a:pPr algn="just"/>
            <a:endParaRPr lang="es-EC" sz="2000"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EC" sz="2000" dirty="0" smtClean="0">
                <a:latin typeface="Times New Roman" panose="02020603050405020304" pitchFamily="18" charset="0"/>
                <a:cs typeface="Times New Roman" panose="02020603050405020304" pitchFamily="18" charset="0"/>
              </a:rPr>
              <a:t>El proceso de investigación en la institución se llevó a cabo en el año 2019. </a:t>
            </a:r>
          </a:p>
          <a:p>
            <a:pPr marL="285750" indent="-285750">
              <a:buFont typeface="Arial" panose="020B0604020202020204" pitchFamily="34" charset="0"/>
              <a:buChar char="•"/>
            </a:pPr>
            <a:endParaRPr lang="es-EC" dirty="0"/>
          </a:p>
        </p:txBody>
      </p:sp>
    </p:spTree>
    <p:extLst>
      <p:ext uri="{BB962C8B-B14F-4D97-AF65-F5344CB8AC3E}">
        <p14:creationId xmlns:p14="http://schemas.microsoft.com/office/powerpoint/2010/main" val="19929289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5">
            <a:extLst>
              <a:ext uri="{FF2B5EF4-FFF2-40B4-BE49-F238E27FC236}">
                <a16:creationId xmlns:a16="http://schemas.microsoft.com/office/drawing/2014/main" id="{0AFEB631-8FD3-4006-AB9A-24AB7F3F942D}"/>
              </a:ext>
            </a:extLst>
          </p:cNvPr>
          <p:cNvCxnSpPr/>
          <p:nvPr/>
        </p:nvCxnSpPr>
        <p:spPr>
          <a:xfrm flipH="1">
            <a:off x="0" y="821419"/>
            <a:ext cx="9144000" cy="0"/>
          </a:xfrm>
          <a:prstGeom prst="line">
            <a:avLst/>
          </a:prstGeom>
          <a:ln>
            <a:solidFill>
              <a:srgbClr val="143178"/>
            </a:solidFill>
          </a:ln>
        </p:spPr>
        <p:style>
          <a:lnRef idx="2">
            <a:schemeClr val="accent1"/>
          </a:lnRef>
          <a:fillRef idx="0">
            <a:schemeClr val="accent1"/>
          </a:fillRef>
          <a:effectRef idx="1">
            <a:schemeClr val="accent1"/>
          </a:effectRef>
          <a:fontRef idx="minor">
            <a:schemeClr val="tx1"/>
          </a:fontRef>
        </p:style>
      </p:cxnSp>
      <p:pic>
        <p:nvPicPr>
          <p:cNvPr id="5" name="Imagen 4">
            <a:extLst>
              <a:ext uri="{FF2B5EF4-FFF2-40B4-BE49-F238E27FC236}">
                <a16:creationId xmlns:a16="http://schemas.microsoft.com/office/drawing/2014/main" id="{CC168B19-DA59-489F-976F-0964D73A4E34}"/>
              </a:ext>
            </a:extLst>
          </p:cNvPr>
          <p:cNvPicPr>
            <a:picLocks noChangeAspect="1"/>
          </p:cNvPicPr>
          <p:nvPr/>
        </p:nvPicPr>
        <p:blipFill>
          <a:blip r:embed="rId2"/>
          <a:stretch>
            <a:fillRect/>
          </a:stretch>
        </p:blipFill>
        <p:spPr>
          <a:xfrm>
            <a:off x="7512857" y="129929"/>
            <a:ext cx="1487896" cy="577747"/>
          </a:xfrm>
          <a:prstGeom prst="rect">
            <a:avLst/>
          </a:prstGeom>
        </p:spPr>
      </p:pic>
      <p:sp>
        <p:nvSpPr>
          <p:cNvPr id="6" name="Rectángulo 3">
            <a:extLst>
              <a:ext uri="{FF2B5EF4-FFF2-40B4-BE49-F238E27FC236}">
                <a16:creationId xmlns:a16="http://schemas.microsoft.com/office/drawing/2014/main" id="{0AF75575-B6B5-458D-9165-34E745F2E980}"/>
              </a:ext>
            </a:extLst>
          </p:cNvPr>
          <p:cNvSpPr/>
          <p:nvPr/>
        </p:nvSpPr>
        <p:spPr>
          <a:xfrm>
            <a:off x="-132682" y="6703985"/>
            <a:ext cx="9357239" cy="154015"/>
          </a:xfrm>
          <a:prstGeom prst="rect">
            <a:avLst/>
          </a:prstGeom>
          <a:solidFill>
            <a:srgbClr val="1431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 name="Rectángulo 1"/>
          <p:cNvSpPr/>
          <p:nvPr/>
        </p:nvSpPr>
        <p:spPr>
          <a:xfrm>
            <a:off x="2535382" y="953103"/>
            <a:ext cx="4572000" cy="369332"/>
          </a:xfrm>
          <a:prstGeom prst="rect">
            <a:avLst/>
          </a:prstGeom>
        </p:spPr>
        <p:txBody>
          <a:bodyPr>
            <a:spAutoFit/>
          </a:bodyPr>
          <a:lstStyle/>
          <a:p>
            <a:pPr algn="ctr"/>
            <a:r>
              <a:rPr lang="es-EC" b="1" dirty="0" smtClean="0">
                <a:latin typeface="Times New Roman" panose="02020603050405020304" pitchFamily="18" charset="0"/>
                <a:cs typeface="Times New Roman" panose="02020603050405020304" pitchFamily="18" charset="0"/>
              </a:rPr>
              <a:t>PROBLEMA</a:t>
            </a:r>
            <a:endParaRPr lang="es-EC" b="1" dirty="0">
              <a:latin typeface="Times New Roman" panose="02020603050405020304" pitchFamily="18"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3139466258"/>
              </p:ext>
            </p:extLst>
          </p:nvPr>
        </p:nvGraphicFramePr>
        <p:xfrm>
          <a:off x="484909" y="1523345"/>
          <a:ext cx="8382000" cy="7498408"/>
        </p:xfrm>
        <a:graphic>
          <a:graphicData uri="http://schemas.openxmlformats.org/drawingml/2006/table">
            <a:tbl>
              <a:tblPr firstRow="1" firstCol="1" bandRow="1">
                <a:tableStyleId>{5C22544A-7EE6-4342-B048-85BDC9FD1C3A}</a:tableStyleId>
              </a:tblPr>
              <a:tblGrid>
                <a:gridCol w="8382000">
                  <a:extLst>
                    <a:ext uri="{9D8B030D-6E8A-4147-A177-3AD203B41FA5}">
                      <a16:colId xmlns:a16="http://schemas.microsoft.com/office/drawing/2014/main" val="775992906"/>
                    </a:ext>
                  </a:extLst>
                </a:gridCol>
              </a:tblGrid>
              <a:tr h="7498408">
                <a:tc>
                  <a:txBody>
                    <a:bodyPr/>
                    <a:lstStyle/>
                    <a:p>
                      <a:pPr marL="171450" indent="-171450" algn="just">
                        <a:lnSpc>
                          <a:spcPct val="107000"/>
                        </a:lnSpc>
                        <a:spcAft>
                          <a:spcPts val="0"/>
                        </a:spcAft>
                        <a:buFont typeface="Arial" panose="020B0604020202020204" pitchFamily="34" charset="0"/>
                        <a:buChar char="•"/>
                      </a:pPr>
                      <a:r>
                        <a:rPr lang="es-EC" sz="1800" b="0" dirty="0" smtClean="0">
                          <a:solidFill>
                            <a:schemeClr val="tx1"/>
                          </a:solidFill>
                          <a:effectLst/>
                          <a:latin typeface="Times New Roman" panose="02020603050405020304" pitchFamily="18" charset="0"/>
                          <a:cs typeface="Times New Roman" panose="02020603050405020304" pitchFamily="18" charset="0"/>
                        </a:rPr>
                        <a:t>Los trastornos del espectro psicótico</a:t>
                      </a:r>
                      <a:r>
                        <a:rPr lang="es-EC" sz="1800" b="0" baseline="0" dirty="0" smtClean="0">
                          <a:solidFill>
                            <a:schemeClr val="tx1"/>
                          </a:solidFill>
                          <a:effectLst/>
                          <a:latin typeface="Times New Roman" panose="02020603050405020304" pitchFamily="18" charset="0"/>
                          <a:cs typeface="Times New Roman" panose="02020603050405020304" pitchFamily="18" charset="0"/>
                        </a:rPr>
                        <a:t> implican problemáticas importantes en torno a la </a:t>
                      </a:r>
                      <a:r>
                        <a:rPr lang="es-EC" sz="1800" b="0" dirty="0" smtClean="0">
                          <a:solidFill>
                            <a:schemeClr val="tx1"/>
                          </a:solidFill>
                          <a:effectLst/>
                          <a:latin typeface="Times New Roman" panose="02020603050405020304" pitchFamily="18" charset="0"/>
                          <a:cs typeface="Times New Roman" panose="02020603050405020304" pitchFamily="18" charset="0"/>
                        </a:rPr>
                        <a:t>cronicidad, impacto en la vida familiar, social y laboral. Así también la tasa de mortalidad y el riesgo de suicidio.</a:t>
                      </a:r>
                    </a:p>
                    <a:p>
                      <a:pPr marL="0" indent="0" algn="just">
                        <a:lnSpc>
                          <a:spcPct val="107000"/>
                        </a:lnSpc>
                        <a:spcAft>
                          <a:spcPts val="0"/>
                        </a:spcAft>
                        <a:buFont typeface="Arial" panose="020B0604020202020204" pitchFamily="34" charset="0"/>
                        <a:buNone/>
                      </a:pPr>
                      <a:endParaRPr lang="es-EC" sz="1800" b="0" dirty="0" smtClean="0">
                        <a:solidFill>
                          <a:schemeClr val="tx1"/>
                        </a:solidFill>
                        <a:effectLst/>
                        <a:latin typeface="Times New Roman" panose="02020603050405020304" pitchFamily="18" charset="0"/>
                        <a:cs typeface="Times New Roman" panose="02020603050405020304" pitchFamily="18" charset="0"/>
                      </a:endParaRPr>
                    </a:p>
                    <a:p>
                      <a:pPr marL="171450" indent="-171450" algn="just">
                        <a:lnSpc>
                          <a:spcPct val="107000"/>
                        </a:lnSpc>
                        <a:spcAft>
                          <a:spcPts val="0"/>
                        </a:spcAft>
                        <a:buFont typeface="Arial" panose="020B0604020202020204" pitchFamily="34" charset="0"/>
                        <a:buChar char="•"/>
                      </a:pPr>
                      <a:r>
                        <a:rPr lang="es-EC" sz="1800" b="0" dirty="0" smtClean="0">
                          <a:solidFill>
                            <a:schemeClr val="tx1"/>
                          </a:solidFill>
                          <a:effectLst/>
                          <a:latin typeface="Times New Roman" panose="02020603050405020304" pitchFamily="18" charset="0"/>
                          <a:cs typeface="Times New Roman" panose="02020603050405020304" pitchFamily="18" charset="0"/>
                        </a:rPr>
                        <a:t>Los trastornos del espectro psicótico pueden generar otras problemáticas sociales como mendicidad y abandono familiar.</a:t>
                      </a:r>
                    </a:p>
                    <a:p>
                      <a:pPr marL="171450" indent="-171450" algn="just">
                        <a:lnSpc>
                          <a:spcPct val="107000"/>
                        </a:lnSpc>
                        <a:spcAft>
                          <a:spcPts val="0"/>
                        </a:spcAft>
                        <a:buFont typeface="Arial" panose="020B0604020202020204" pitchFamily="34" charset="0"/>
                        <a:buChar char="•"/>
                      </a:pPr>
                      <a:endParaRPr lang="es-EC" sz="1800" b="0" dirty="0" smtClean="0">
                        <a:solidFill>
                          <a:schemeClr val="tx1"/>
                        </a:solidFill>
                        <a:effectLst/>
                        <a:latin typeface="Times New Roman" panose="02020603050405020304" pitchFamily="18" charset="0"/>
                        <a:cs typeface="Times New Roman" panose="02020603050405020304" pitchFamily="18" charset="0"/>
                      </a:endParaRPr>
                    </a:p>
                    <a:p>
                      <a:pPr marL="171450" indent="-171450" algn="just">
                        <a:lnSpc>
                          <a:spcPct val="107000"/>
                        </a:lnSpc>
                        <a:spcAft>
                          <a:spcPts val="0"/>
                        </a:spcAft>
                        <a:buFont typeface="Arial" panose="020B0604020202020204" pitchFamily="34" charset="0"/>
                        <a:buChar char="•"/>
                      </a:pPr>
                      <a:r>
                        <a:rPr lang="es-EC" sz="1800" b="0" dirty="0" smtClean="0">
                          <a:solidFill>
                            <a:schemeClr val="tx1"/>
                          </a:solidFill>
                          <a:effectLst/>
                          <a:latin typeface="Times New Roman" panose="02020603050405020304" pitchFamily="18" charset="0"/>
                          <a:cs typeface="Times New Roman" panose="02020603050405020304" pitchFamily="18" charset="0"/>
                        </a:rPr>
                        <a:t>Los</a:t>
                      </a:r>
                      <a:r>
                        <a:rPr lang="es-EC" sz="1800" b="0" baseline="0" dirty="0" smtClean="0">
                          <a:solidFill>
                            <a:schemeClr val="tx1"/>
                          </a:solidFill>
                          <a:effectLst/>
                          <a:latin typeface="Times New Roman" panose="02020603050405020304" pitchFamily="18" charset="0"/>
                          <a:cs typeface="Times New Roman" panose="02020603050405020304" pitchFamily="18" charset="0"/>
                        </a:rPr>
                        <a:t> estudios más actuales </a:t>
                      </a:r>
                      <a:r>
                        <a:rPr lang="es-EC" sz="1800" b="0" dirty="0" smtClean="0">
                          <a:solidFill>
                            <a:schemeClr val="tx1"/>
                          </a:solidFill>
                          <a:effectLst/>
                          <a:latin typeface="Times New Roman" panose="02020603050405020304" pitchFamily="18" charset="0"/>
                          <a:cs typeface="Times New Roman" panose="02020603050405020304" pitchFamily="18" charset="0"/>
                        </a:rPr>
                        <a:t>promueven la atención integral de este tipo de pacientes. </a:t>
                      </a:r>
                    </a:p>
                    <a:p>
                      <a:pPr marL="0" indent="0" algn="just">
                        <a:lnSpc>
                          <a:spcPct val="107000"/>
                        </a:lnSpc>
                        <a:spcAft>
                          <a:spcPts val="0"/>
                        </a:spcAft>
                        <a:buFont typeface="Arial" panose="020B0604020202020204" pitchFamily="34" charset="0"/>
                        <a:buNone/>
                      </a:pPr>
                      <a:r>
                        <a:rPr lang="es-EC" sz="1800" b="0" dirty="0" smtClean="0">
                          <a:solidFill>
                            <a:schemeClr val="tx1"/>
                          </a:solidFill>
                          <a:effectLst/>
                          <a:latin typeface="Times New Roman" panose="02020603050405020304" pitchFamily="18" charset="0"/>
                          <a:cs typeface="Times New Roman" panose="02020603050405020304" pitchFamily="18" charset="0"/>
                        </a:rPr>
                        <a:t> </a:t>
                      </a:r>
                    </a:p>
                    <a:p>
                      <a:pPr marL="171450" indent="-171450" algn="just">
                        <a:lnSpc>
                          <a:spcPct val="107000"/>
                        </a:lnSpc>
                        <a:spcAft>
                          <a:spcPts val="0"/>
                        </a:spcAft>
                        <a:buFont typeface="Arial" panose="020B0604020202020204" pitchFamily="34" charset="0"/>
                        <a:buChar char="•"/>
                      </a:pPr>
                      <a:r>
                        <a:rPr lang="es-EC" sz="1800" b="0" dirty="0" smtClean="0">
                          <a:solidFill>
                            <a:schemeClr val="tx1"/>
                          </a:solidFill>
                          <a:effectLst/>
                          <a:latin typeface="Times New Roman" panose="02020603050405020304" pitchFamily="18" charset="0"/>
                          <a:cs typeface="Times New Roman" panose="02020603050405020304" pitchFamily="18" charset="0"/>
                        </a:rPr>
                        <a:t>En el Ecuador los trastornos del espectro psicótico son abordados, sobretodo, desde una perspectiva farmacológica. </a:t>
                      </a:r>
                    </a:p>
                    <a:p>
                      <a:pPr marL="0" indent="0" algn="just">
                        <a:lnSpc>
                          <a:spcPct val="107000"/>
                        </a:lnSpc>
                        <a:spcAft>
                          <a:spcPts val="0"/>
                        </a:spcAft>
                        <a:buFont typeface="Arial" panose="020B0604020202020204" pitchFamily="34" charset="0"/>
                        <a:buNone/>
                      </a:pPr>
                      <a:endParaRPr lang="es-EC" sz="1800" dirty="0" smtClean="0">
                        <a:solidFill>
                          <a:schemeClr val="tx1"/>
                        </a:solidFill>
                        <a:effectLst/>
                        <a:latin typeface="Times New Roman" panose="02020603050405020304" pitchFamily="18" charset="0"/>
                        <a:cs typeface="Times New Roman" panose="02020603050405020304" pitchFamily="18" charset="0"/>
                      </a:endParaRPr>
                    </a:p>
                    <a:p>
                      <a:pPr marL="171450" indent="-171450" algn="just">
                        <a:lnSpc>
                          <a:spcPct val="107000"/>
                        </a:lnSpc>
                        <a:spcAft>
                          <a:spcPts val="0"/>
                        </a:spcAft>
                        <a:buFont typeface="Arial" panose="020B0604020202020204" pitchFamily="34" charset="0"/>
                        <a:buChar char="•"/>
                      </a:pPr>
                      <a:r>
                        <a:rPr lang="es-EC" sz="1800" b="0" dirty="0" smtClean="0">
                          <a:solidFill>
                            <a:schemeClr val="tx1"/>
                          </a:solidFill>
                          <a:effectLst/>
                          <a:latin typeface="Times New Roman" panose="02020603050405020304" pitchFamily="18" charset="0"/>
                          <a:cs typeface="Times New Roman" panose="02020603050405020304" pitchFamily="18" charset="0"/>
                        </a:rPr>
                        <a:t>Las</a:t>
                      </a:r>
                      <a:r>
                        <a:rPr lang="es-EC" sz="1800" b="0" baseline="0" dirty="0" smtClean="0">
                          <a:solidFill>
                            <a:schemeClr val="tx1"/>
                          </a:solidFill>
                          <a:effectLst/>
                          <a:latin typeface="Times New Roman" panose="02020603050405020304" pitchFamily="18" charset="0"/>
                          <a:cs typeface="Times New Roman" panose="02020603050405020304" pitchFamily="18" charset="0"/>
                        </a:rPr>
                        <a:t> intervenciones psicológicas están orientadas , mayoritariamente, a la perspectiva cognitiva-conductual. </a:t>
                      </a:r>
                    </a:p>
                    <a:p>
                      <a:pPr marL="171450" indent="-171450" algn="just">
                        <a:lnSpc>
                          <a:spcPct val="107000"/>
                        </a:lnSpc>
                        <a:spcAft>
                          <a:spcPts val="0"/>
                        </a:spcAft>
                        <a:buFont typeface="Arial" panose="020B0604020202020204" pitchFamily="34" charset="0"/>
                        <a:buChar char="•"/>
                      </a:pPr>
                      <a:endParaRPr lang="es-EC" sz="1800" b="0" baseline="0" dirty="0" smtClean="0">
                        <a:solidFill>
                          <a:schemeClr val="tx1"/>
                        </a:solidFill>
                        <a:effectLst/>
                        <a:latin typeface="Times New Roman" panose="02020603050405020304" pitchFamily="18" charset="0"/>
                        <a:cs typeface="Times New Roman" panose="02020603050405020304" pitchFamily="18" charset="0"/>
                      </a:endParaRPr>
                    </a:p>
                    <a:p>
                      <a:pPr marL="171450" indent="-171450" algn="just">
                        <a:lnSpc>
                          <a:spcPct val="107000"/>
                        </a:lnSpc>
                        <a:spcAft>
                          <a:spcPts val="0"/>
                        </a:spcAft>
                        <a:buFont typeface="Arial" panose="020B0604020202020204" pitchFamily="34" charset="0"/>
                        <a:buChar char="•"/>
                      </a:pPr>
                      <a:r>
                        <a:rPr lang="es-EC" sz="1800" b="0" baseline="0" dirty="0" smtClean="0">
                          <a:solidFill>
                            <a:schemeClr val="tx1"/>
                          </a:solidFill>
                          <a:effectLst/>
                          <a:latin typeface="Times New Roman" panose="02020603050405020304" pitchFamily="18" charset="0"/>
                          <a:cs typeface="Times New Roman" panose="02020603050405020304" pitchFamily="18" charset="0"/>
                        </a:rPr>
                        <a:t>Los documentos de </a:t>
                      </a:r>
                      <a:r>
                        <a:rPr lang="es-EC" sz="1800" b="0" dirty="0" smtClean="0">
                          <a:solidFill>
                            <a:schemeClr val="tx1"/>
                          </a:solidFill>
                          <a:effectLst/>
                          <a:latin typeface="Times New Roman" panose="02020603050405020304" pitchFamily="18" charset="0"/>
                          <a:cs typeface="Times New Roman" panose="02020603050405020304" pitchFamily="18" charset="0"/>
                        </a:rPr>
                        <a:t>divulgación que vienen del estado y la academia</a:t>
                      </a:r>
                      <a:r>
                        <a:rPr lang="es-EC" sz="1800" b="0" baseline="0" dirty="0" smtClean="0">
                          <a:solidFill>
                            <a:schemeClr val="tx1"/>
                          </a:solidFill>
                          <a:effectLst/>
                          <a:latin typeface="Times New Roman" panose="02020603050405020304" pitchFamily="18" charset="0"/>
                          <a:cs typeface="Times New Roman" panose="02020603050405020304" pitchFamily="18" charset="0"/>
                        </a:rPr>
                        <a:t>  tienen un en sesgo epistemológico positivista.</a:t>
                      </a:r>
                      <a:endParaRPr lang="es-EC" sz="1800" b="0" dirty="0" smtClean="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endParaRPr lang="es-EC" sz="1800" b="0" dirty="0">
                        <a:solidFill>
                          <a:schemeClr val="tx1"/>
                        </a:solidFill>
                        <a:effectLst/>
                      </a:endParaRPr>
                    </a:p>
                    <a:p>
                      <a:pPr algn="just">
                        <a:lnSpc>
                          <a:spcPct val="107000"/>
                        </a:lnSpc>
                        <a:spcAft>
                          <a:spcPts val="0"/>
                        </a:spcAft>
                      </a:pPr>
                      <a:r>
                        <a:rPr lang="es-EC" sz="1800" b="0" dirty="0">
                          <a:solidFill>
                            <a:schemeClr val="tx1"/>
                          </a:solidFill>
                          <a:effectLst/>
                        </a:rPr>
                        <a:t> </a:t>
                      </a:r>
                      <a:endParaRPr lang="es-EC"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440" marR="63440" marT="0" marB="0">
                    <a:noFill/>
                  </a:tcPr>
                </a:tc>
                <a:extLst>
                  <a:ext uri="{0D108BD9-81ED-4DB2-BD59-A6C34878D82A}">
                    <a16:rowId xmlns:a16="http://schemas.microsoft.com/office/drawing/2014/main" val="2221860195"/>
                  </a:ext>
                </a:extLst>
              </a:tr>
            </a:tbl>
          </a:graphicData>
        </a:graphic>
      </p:graphicFrame>
    </p:spTree>
    <p:extLst>
      <p:ext uri="{BB962C8B-B14F-4D97-AF65-F5344CB8AC3E}">
        <p14:creationId xmlns:p14="http://schemas.microsoft.com/office/powerpoint/2010/main" val="29392821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5">
            <a:extLst>
              <a:ext uri="{FF2B5EF4-FFF2-40B4-BE49-F238E27FC236}">
                <a16:creationId xmlns:a16="http://schemas.microsoft.com/office/drawing/2014/main" id="{0AFEB631-8FD3-4006-AB9A-24AB7F3F942D}"/>
              </a:ext>
            </a:extLst>
          </p:cNvPr>
          <p:cNvCxnSpPr/>
          <p:nvPr/>
        </p:nvCxnSpPr>
        <p:spPr>
          <a:xfrm flipH="1">
            <a:off x="0" y="821419"/>
            <a:ext cx="9144000" cy="0"/>
          </a:xfrm>
          <a:prstGeom prst="line">
            <a:avLst/>
          </a:prstGeom>
          <a:ln>
            <a:solidFill>
              <a:srgbClr val="143178"/>
            </a:solidFill>
          </a:ln>
        </p:spPr>
        <p:style>
          <a:lnRef idx="2">
            <a:schemeClr val="accent1"/>
          </a:lnRef>
          <a:fillRef idx="0">
            <a:schemeClr val="accent1"/>
          </a:fillRef>
          <a:effectRef idx="1">
            <a:schemeClr val="accent1"/>
          </a:effectRef>
          <a:fontRef idx="minor">
            <a:schemeClr val="tx1"/>
          </a:fontRef>
        </p:style>
      </p:cxnSp>
      <p:pic>
        <p:nvPicPr>
          <p:cNvPr id="5" name="Imagen 4">
            <a:extLst>
              <a:ext uri="{FF2B5EF4-FFF2-40B4-BE49-F238E27FC236}">
                <a16:creationId xmlns:a16="http://schemas.microsoft.com/office/drawing/2014/main" id="{CC168B19-DA59-489F-976F-0964D73A4E34}"/>
              </a:ext>
            </a:extLst>
          </p:cNvPr>
          <p:cNvPicPr>
            <a:picLocks noChangeAspect="1"/>
          </p:cNvPicPr>
          <p:nvPr/>
        </p:nvPicPr>
        <p:blipFill>
          <a:blip r:embed="rId2"/>
          <a:stretch>
            <a:fillRect/>
          </a:stretch>
        </p:blipFill>
        <p:spPr>
          <a:xfrm>
            <a:off x="7512857" y="129929"/>
            <a:ext cx="1487896" cy="577747"/>
          </a:xfrm>
          <a:prstGeom prst="rect">
            <a:avLst/>
          </a:prstGeom>
        </p:spPr>
      </p:pic>
      <p:sp>
        <p:nvSpPr>
          <p:cNvPr id="6" name="Rectángulo 3">
            <a:extLst>
              <a:ext uri="{FF2B5EF4-FFF2-40B4-BE49-F238E27FC236}">
                <a16:creationId xmlns:a16="http://schemas.microsoft.com/office/drawing/2014/main" id="{0AF75575-B6B5-458D-9165-34E745F2E980}"/>
              </a:ext>
            </a:extLst>
          </p:cNvPr>
          <p:cNvSpPr/>
          <p:nvPr/>
        </p:nvSpPr>
        <p:spPr>
          <a:xfrm>
            <a:off x="-132682" y="6703985"/>
            <a:ext cx="9357239" cy="154015"/>
          </a:xfrm>
          <a:prstGeom prst="rect">
            <a:avLst/>
          </a:prstGeom>
          <a:solidFill>
            <a:srgbClr val="1431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 name="Rectángulo 1"/>
          <p:cNvSpPr/>
          <p:nvPr/>
        </p:nvSpPr>
        <p:spPr>
          <a:xfrm>
            <a:off x="3686451" y="769726"/>
            <a:ext cx="4572000" cy="400110"/>
          </a:xfrm>
          <a:prstGeom prst="rect">
            <a:avLst/>
          </a:prstGeom>
        </p:spPr>
        <p:txBody>
          <a:bodyPr>
            <a:spAutoFit/>
          </a:bodyPr>
          <a:lstStyle/>
          <a:p>
            <a:r>
              <a:rPr lang="es-EC" sz="2000" b="1" dirty="0" smtClean="0">
                <a:latin typeface="Times New Roman" panose="02020603050405020304" pitchFamily="18" charset="0"/>
                <a:cs typeface="Times New Roman" panose="02020603050405020304" pitchFamily="18" charset="0"/>
              </a:rPr>
              <a:t>RELEVANCIA</a:t>
            </a:r>
            <a:r>
              <a:rPr lang="es-EC" sz="2000" b="1" dirty="0" smtClean="0"/>
              <a:t> </a:t>
            </a:r>
            <a:endParaRPr lang="es-EC" sz="2000" b="1" dirty="0"/>
          </a:p>
        </p:txBody>
      </p:sp>
      <p:graphicFrame>
        <p:nvGraphicFramePr>
          <p:cNvPr id="7" name="Tabla 6"/>
          <p:cNvGraphicFramePr>
            <a:graphicFrameLocks noGrp="1"/>
          </p:cNvGraphicFramePr>
          <p:nvPr>
            <p:extLst>
              <p:ext uri="{D42A27DB-BD31-4B8C-83A1-F6EECF244321}">
                <p14:modId xmlns:p14="http://schemas.microsoft.com/office/powerpoint/2010/main" val="1980709282"/>
              </p:ext>
            </p:extLst>
          </p:nvPr>
        </p:nvGraphicFramePr>
        <p:xfrm>
          <a:off x="484909" y="1135218"/>
          <a:ext cx="8382000" cy="7498408"/>
        </p:xfrm>
        <a:graphic>
          <a:graphicData uri="http://schemas.openxmlformats.org/drawingml/2006/table">
            <a:tbl>
              <a:tblPr firstRow="1" firstCol="1" bandRow="1">
                <a:tableStyleId>{5C22544A-7EE6-4342-B048-85BDC9FD1C3A}</a:tableStyleId>
              </a:tblPr>
              <a:tblGrid>
                <a:gridCol w="8382000">
                  <a:extLst>
                    <a:ext uri="{9D8B030D-6E8A-4147-A177-3AD203B41FA5}">
                      <a16:colId xmlns:a16="http://schemas.microsoft.com/office/drawing/2014/main" val="775992906"/>
                    </a:ext>
                  </a:extLst>
                </a:gridCol>
              </a:tblGrid>
              <a:tr h="7498408">
                <a:tc>
                  <a:txBody>
                    <a:bodyPr/>
                    <a:lstStyle/>
                    <a:p>
                      <a:pPr marL="342900" indent="-342900">
                        <a:buFont typeface="Arial" panose="020B0604020202020204" pitchFamily="34" charset="0"/>
                        <a:buChar char="•"/>
                      </a:pPr>
                      <a:r>
                        <a:rPr lang="es-EC" sz="2000" b="0" dirty="0" smtClean="0">
                          <a:solidFill>
                            <a:schemeClr val="tx1"/>
                          </a:solidFill>
                          <a:latin typeface="Times New Roman" panose="02020603050405020304" pitchFamily="18" charset="0"/>
                          <a:cs typeface="Times New Roman" panose="02020603050405020304" pitchFamily="18" charset="0"/>
                        </a:rPr>
                        <a:t>En el Ecuador la</a:t>
                      </a:r>
                      <a:r>
                        <a:rPr lang="es-EC" sz="2000" b="0" baseline="0" dirty="0" smtClean="0">
                          <a:solidFill>
                            <a:schemeClr val="tx1"/>
                          </a:solidFill>
                          <a:latin typeface="Times New Roman" panose="02020603050405020304" pitchFamily="18" charset="0"/>
                          <a:cs typeface="Times New Roman" panose="02020603050405020304" pitchFamily="18" charset="0"/>
                        </a:rPr>
                        <a:t> </a:t>
                      </a:r>
                      <a:r>
                        <a:rPr lang="es-EC" sz="2000" b="0" dirty="0" smtClean="0">
                          <a:solidFill>
                            <a:schemeClr val="tx1"/>
                          </a:solidFill>
                          <a:latin typeface="Times New Roman" panose="02020603050405020304" pitchFamily="18" charset="0"/>
                          <a:cs typeface="Times New Roman" panose="02020603050405020304" pitchFamily="18" charset="0"/>
                        </a:rPr>
                        <a:t>OMS</a:t>
                      </a:r>
                      <a:r>
                        <a:rPr lang="es-EC" sz="2000" b="0" baseline="0" dirty="0" smtClean="0">
                          <a:solidFill>
                            <a:schemeClr val="tx1"/>
                          </a:solidFill>
                          <a:latin typeface="Times New Roman" panose="02020603050405020304" pitchFamily="18" charset="0"/>
                          <a:cs typeface="Times New Roman" panose="02020603050405020304" pitchFamily="18" charset="0"/>
                        </a:rPr>
                        <a:t> levantó dos informes </a:t>
                      </a:r>
                      <a:r>
                        <a:rPr lang="es-EC" sz="2000" b="0" dirty="0" smtClean="0">
                          <a:solidFill>
                            <a:schemeClr val="tx1"/>
                          </a:solidFill>
                          <a:latin typeface="Times New Roman" panose="02020603050405020304" pitchFamily="18" charset="0"/>
                          <a:cs typeface="Times New Roman" panose="02020603050405020304" pitchFamily="18" charset="0"/>
                        </a:rPr>
                        <a:t>sobre la situación de la salud mental en el Ecuador. (2008 y 2015)</a:t>
                      </a:r>
                    </a:p>
                    <a:p>
                      <a:pPr marL="342900" indent="-342900">
                        <a:buFont typeface="Arial" panose="020B0604020202020204" pitchFamily="34" charset="0"/>
                        <a:buChar char="•"/>
                      </a:pPr>
                      <a:endParaRPr lang="es-EC" sz="2000" b="0" dirty="0" smtClean="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s-EC" sz="2000" b="0" dirty="0" smtClean="0">
                          <a:solidFill>
                            <a:schemeClr val="tx1"/>
                          </a:solidFill>
                          <a:latin typeface="Times New Roman" panose="02020603050405020304" pitchFamily="18" charset="0"/>
                          <a:cs typeface="Times New Roman" panose="02020603050405020304" pitchFamily="18" charset="0"/>
                        </a:rPr>
                        <a:t>El</a:t>
                      </a:r>
                      <a:r>
                        <a:rPr lang="es-EC" sz="2000" b="0" baseline="0" dirty="0" smtClean="0">
                          <a:solidFill>
                            <a:schemeClr val="tx1"/>
                          </a:solidFill>
                          <a:latin typeface="Times New Roman" panose="02020603050405020304" pitchFamily="18" charset="0"/>
                          <a:cs typeface="Times New Roman" panose="02020603050405020304" pitchFamily="18" charset="0"/>
                        </a:rPr>
                        <a:t> contexto de este informe es la elaboración de la Constitución de la República del Ecuador de 2008.</a:t>
                      </a:r>
                    </a:p>
                    <a:p>
                      <a:pPr marL="0" indent="0">
                        <a:buFont typeface="Arial" panose="020B0604020202020204" pitchFamily="34" charset="0"/>
                        <a:buNone/>
                      </a:pPr>
                      <a:endParaRPr lang="es-EC" sz="2000" b="0" baseline="0" dirty="0" smtClean="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s-EC" sz="2000" b="0" dirty="0" smtClean="0">
                          <a:solidFill>
                            <a:schemeClr val="tx1"/>
                          </a:solidFill>
                          <a:latin typeface="Times New Roman" panose="02020603050405020304" pitchFamily="18" charset="0"/>
                          <a:cs typeface="Times New Roman" panose="02020603050405020304" pitchFamily="18" charset="0"/>
                        </a:rPr>
                        <a:t>Plan estratégico de salud mental (2015-2017)</a:t>
                      </a:r>
                    </a:p>
                    <a:p>
                      <a:pPr marL="0" indent="0">
                        <a:buFont typeface="Arial" panose="020B0604020202020204" pitchFamily="34" charset="0"/>
                        <a:buNone/>
                      </a:pPr>
                      <a:endParaRPr lang="es-EC" sz="2000" b="0" dirty="0" smtClean="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s-EC" sz="2000" b="0" dirty="0" smtClean="0">
                          <a:solidFill>
                            <a:schemeClr val="tx1"/>
                          </a:solidFill>
                          <a:latin typeface="Times New Roman" panose="02020603050405020304" pitchFamily="18" charset="0"/>
                          <a:cs typeface="Times New Roman" panose="02020603050405020304" pitchFamily="18" charset="0"/>
                        </a:rPr>
                        <a:t>Publicaciones del</a:t>
                      </a:r>
                      <a:r>
                        <a:rPr lang="es-EC" sz="2000" b="0" baseline="0" dirty="0" smtClean="0">
                          <a:solidFill>
                            <a:schemeClr val="tx1"/>
                          </a:solidFill>
                          <a:latin typeface="Times New Roman" panose="02020603050405020304" pitchFamily="18" charset="0"/>
                          <a:cs typeface="Times New Roman" panose="02020603050405020304" pitchFamily="18" charset="0"/>
                        </a:rPr>
                        <a:t> Estado y la academia</a:t>
                      </a:r>
                    </a:p>
                    <a:p>
                      <a:pPr marL="800100" lvl="1" indent="-342900">
                        <a:buFont typeface="Arial" panose="020B0604020202020204" pitchFamily="34" charset="0"/>
                        <a:buChar char="•"/>
                      </a:pPr>
                      <a:r>
                        <a:rPr lang="es-EC" sz="2000" b="0" i="1" kern="1200" dirty="0" smtClean="0">
                          <a:solidFill>
                            <a:schemeClr val="tx1"/>
                          </a:solidFill>
                          <a:effectLst/>
                          <a:latin typeface="Times New Roman" panose="02020603050405020304" pitchFamily="18" charset="0"/>
                          <a:ea typeface="+mn-ea"/>
                          <a:cs typeface="Times New Roman" panose="02020603050405020304" pitchFamily="18" charset="0"/>
                        </a:rPr>
                        <a:t>Manejo de la esquizofrenia en la atención primaria de la salud</a:t>
                      </a:r>
                      <a:r>
                        <a:rPr lang="es-EC" sz="2000" b="0" kern="1200" dirty="0" smtClean="0">
                          <a:solidFill>
                            <a:schemeClr val="tx1"/>
                          </a:solidFill>
                          <a:effectLst/>
                          <a:latin typeface="Times New Roman" panose="02020603050405020304" pitchFamily="18" charset="0"/>
                          <a:ea typeface="+mn-ea"/>
                          <a:cs typeface="Times New Roman" panose="02020603050405020304" pitchFamily="18" charset="0"/>
                        </a:rPr>
                        <a:t>, publicado por EDIMED en el 2017. </a:t>
                      </a:r>
                    </a:p>
                    <a:p>
                      <a:pPr marL="800100" lvl="1" indent="-342900">
                        <a:buFont typeface="Arial" panose="020B0604020202020204" pitchFamily="34" charset="0"/>
                        <a:buChar char="•"/>
                      </a:pPr>
                      <a:r>
                        <a:rPr lang="es-EC" sz="2000" b="0" i="1" kern="1200" dirty="0" smtClean="0">
                          <a:solidFill>
                            <a:schemeClr val="tx1"/>
                          </a:solidFill>
                          <a:effectLst/>
                          <a:latin typeface="Times New Roman" panose="02020603050405020304" pitchFamily="18" charset="0"/>
                          <a:ea typeface="+mn-ea"/>
                          <a:cs typeface="Times New Roman" panose="02020603050405020304" pitchFamily="18" charset="0"/>
                        </a:rPr>
                        <a:t>Diagnóstico, tratamiento y seguimiento de la esquizofrenia. Guía de práctica clínica</a:t>
                      </a:r>
                      <a:r>
                        <a:rPr lang="es-EC" sz="2000" b="0" kern="1200" dirty="0" smtClean="0">
                          <a:solidFill>
                            <a:schemeClr val="tx1"/>
                          </a:solidFill>
                          <a:effectLst/>
                          <a:latin typeface="Times New Roman" panose="02020603050405020304" pitchFamily="18" charset="0"/>
                          <a:ea typeface="+mn-ea"/>
                          <a:cs typeface="Times New Roman" panose="02020603050405020304" pitchFamily="18" charset="0"/>
                        </a:rPr>
                        <a:t>, publicado en 2017, por el Ministerio de Salud Pública del Ecuador. </a:t>
                      </a:r>
                    </a:p>
                    <a:p>
                      <a:pPr marL="800100" lvl="1" indent="-342900">
                        <a:buFont typeface="Arial" panose="020B0604020202020204" pitchFamily="34" charset="0"/>
                        <a:buChar char="•"/>
                      </a:pPr>
                      <a:r>
                        <a:rPr lang="es-EC" sz="2000" b="0" i="1" kern="1200" dirty="0" smtClean="0">
                          <a:solidFill>
                            <a:schemeClr val="tx1"/>
                          </a:solidFill>
                          <a:effectLst/>
                          <a:latin typeface="Times New Roman" panose="02020603050405020304" pitchFamily="18" charset="0"/>
                          <a:ea typeface="+mn-ea"/>
                          <a:cs typeface="Times New Roman" panose="02020603050405020304" pitchFamily="18" charset="0"/>
                        </a:rPr>
                        <a:t>Abordaje Psicosocial de la esquizofrenia, de 2015, por la Universidad Internacional del Ecuador.</a:t>
                      </a:r>
                      <a:endParaRPr lang="es-EC" sz="2000" b="0" baseline="0" dirty="0" smtClean="0">
                        <a:solidFill>
                          <a:schemeClr val="tx1"/>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s-EC" sz="2000" b="0" dirty="0" smtClean="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s-EC" sz="2000" b="0" dirty="0" smtClean="0">
                          <a:solidFill>
                            <a:schemeClr val="tx1"/>
                          </a:solidFill>
                          <a:latin typeface="Times New Roman" panose="02020603050405020304" pitchFamily="18" charset="0"/>
                          <a:cs typeface="Times New Roman" panose="02020603050405020304" pitchFamily="18" charset="0"/>
                        </a:rPr>
                        <a:t>Experiencia en la práctica</a:t>
                      </a:r>
                      <a:r>
                        <a:rPr lang="es-EC" sz="2000" b="0" baseline="0" dirty="0" smtClean="0">
                          <a:solidFill>
                            <a:schemeClr val="tx1"/>
                          </a:solidFill>
                          <a:latin typeface="Times New Roman" panose="02020603050405020304" pitchFamily="18" charset="0"/>
                          <a:cs typeface="Times New Roman" panose="02020603050405020304" pitchFamily="18" charset="0"/>
                        </a:rPr>
                        <a:t> profesional</a:t>
                      </a:r>
                      <a:endParaRPr lang="es-EC" sz="2000" b="0" dirty="0" smtClean="0">
                        <a:solidFill>
                          <a:schemeClr val="tx1"/>
                        </a:solidFill>
                        <a:latin typeface="Times New Roman" panose="02020603050405020304" pitchFamily="18" charset="0"/>
                        <a:cs typeface="Times New Roman" panose="02020603050405020304" pitchFamily="18" charset="0"/>
                      </a:endParaRPr>
                    </a:p>
                    <a:p>
                      <a:pPr algn="just">
                        <a:lnSpc>
                          <a:spcPct val="107000"/>
                        </a:lnSpc>
                        <a:spcAft>
                          <a:spcPts val="0"/>
                        </a:spcAft>
                      </a:pPr>
                      <a:endParaRPr lang="es-EC"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221860195"/>
                  </a:ext>
                </a:extLst>
              </a:tr>
            </a:tbl>
          </a:graphicData>
        </a:graphic>
      </p:graphicFrame>
    </p:spTree>
    <p:extLst>
      <p:ext uri="{BB962C8B-B14F-4D97-AF65-F5344CB8AC3E}">
        <p14:creationId xmlns:p14="http://schemas.microsoft.com/office/powerpoint/2010/main" val="37958197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5">
            <a:extLst>
              <a:ext uri="{FF2B5EF4-FFF2-40B4-BE49-F238E27FC236}">
                <a16:creationId xmlns:a16="http://schemas.microsoft.com/office/drawing/2014/main" id="{0AFEB631-8FD3-4006-AB9A-24AB7F3F942D}"/>
              </a:ext>
            </a:extLst>
          </p:cNvPr>
          <p:cNvCxnSpPr/>
          <p:nvPr/>
        </p:nvCxnSpPr>
        <p:spPr>
          <a:xfrm flipH="1">
            <a:off x="0" y="821419"/>
            <a:ext cx="9144000" cy="0"/>
          </a:xfrm>
          <a:prstGeom prst="line">
            <a:avLst/>
          </a:prstGeom>
          <a:ln>
            <a:solidFill>
              <a:srgbClr val="143178"/>
            </a:solidFill>
          </a:ln>
        </p:spPr>
        <p:style>
          <a:lnRef idx="2">
            <a:schemeClr val="accent1"/>
          </a:lnRef>
          <a:fillRef idx="0">
            <a:schemeClr val="accent1"/>
          </a:fillRef>
          <a:effectRef idx="1">
            <a:schemeClr val="accent1"/>
          </a:effectRef>
          <a:fontRef idx="minor">
            <a:schemeClr val="tx1"/>
          </a:fontRef>
        </p:style>
      </p:cxnSp>
      <p:pic>
        <p:nvPicPr>
          <p:cNvPr id="5" name="Imagen 4">
            <a:extLst>
              <a:ext uri="{FF2B5EF4-FFF2-40B4-BE49-F238E27FC236}">
                <a16:creationId xmlns:a16="http://schemas.microsoft.com/office/drawing/2014/main" id="{CC168B19-DA59-489F-976F-0964D73A4E34}"/>
              </a:ext>
            </a:extLst>
          </p:cNvPr>
          <p:cNvPicPr>
            <a:picLocks noChangeAspect="1"/>
          </p:cNvPicPr>
          <p:nvPr/>
        </p:nvPicPr>
        <p:blipFill>
          <a:blip r:embed="rId2"/>
          <a:stretch>
            <a:fillRect/>
          </a:stretch>
        </p:blipFill>
        <p:spPr>
          <a:xfrm>
            <a:off x="7512857" y="129929"/>
            <a:ext cx="1487896" cy="577747"/>
          </a:xfrm>
          <a:prstGeom prst="rect">
            <a:avLst/>
          </a:prstGeom>
        </p:spPr>
      </p:pic>
      <p:sp>
        <p:nvSpPr>
          <p:cNvPr id="6" name="Rectángulo 3">
            <a:extLst>
              <a:ext uri="{FF2B5EF4-FFF2-40B4-BE49-F238E27FC236}">
                <a16:creationId xmlns:a16="http://schemas.microsoft.com/office/drawing/2014/main" id="{0AF75575-B6B5-458D-9165-34E745F2E980}"/>
              </a:ext>
            </a:extLst>
          </p:cNvPr>
          <p:cNvSpPr/>
          <p:nvPr/>
        </p:nvSpPr>
        <p:spPr>
          <a:xfrm>
            <a:off x="-132682" y="6703985"/>
            <a:ext cx="9357239" cy="154015"/>
          </a:xfrm>
          <a:prstGeom prst="rect">
            <a:avLst/>
          </a:prstGeom>
          <a:solidFill>
            <a:srgbClr val="1431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 name="Rectángulo 1"/>
          <p:cNvSpPr/>
          <p:nvPr/>
        </p:nvSpPr>
        <p:spPr>
          <a:xfrm>
            <a:off x="3726871" y="1318923"/>
            <a:ext cx="4572000" cy="400110"/>
          </a:xfrm>
          <a:prstGeom prst="rect">
            <a:avLst/>
          </a:prstGeom>
        </p:spPr>
        <p:txBody>
          <a:bodyPr>
            <a:spAutoFit/>
          </a:bodyPr>
          <a:lstStyle/>
          <a:p>
            <a:r>
              <a:rPr lang="es-EC" sz="2000" b="1" dirty="0" smtClean="0">
                <a:latin typeface="Times New Roman" panose="02020603050405020304" pitchFamily="18" charset="0"/>
                <a:cs typeface="Times New Roman" panose="02020603050405020304" pitchFamily="18" charset="0"/>
              </a:rPr>
              <a:t>HIPÓTESIS</a:t>
            </a:r>
            <a:r>
              <a:rPr lang="es-EC" sz="2000" b="1" dirty="0" smtClean="0"/>
              <a:t> </a:t>
            </a:r>
            <a:endParaRPr lang="es-EC" sz="2000" b="1" dirty="0"/>
          </a:p>
        </p:txBody>
      </p:sp>
      <p:sp>
        <p:nvSpPr>
          <p:cNvPr id="3" name="Rectángulo 2"/>
          <p:cNvSpPr/>
          <p:nvPr/>
        </p:nvSpPr>
        <p:spPr>
          <a:xfrm>
            <a:off x="443344" y="2136337"/>
            <a:ext cx="7855527" cy="1631216"/>
          </a:xfrm>
          <a:prstGeom prst="rect">
            <a:avLst/>
          </a:prstGeom>
        </p:spPr>
        <p:txBody>
          <a:bodyPr wrap="square">
            <a:spAutoFit/>
          </a:bodyPr>
          <a:lstStyle/>
          <a:p>
            <a:pPr algn="just"/>
            <a:r>
              <a:rPr lang="es-EC" sz="2000" dirty="0" smtClean="0">
                <a:latin typeface="Times New Roman" panose="02020603050405020304" pitchFamily="18" charset="0"/>
                <a:cs typeface="Times New Roman" panose="02020603050405020304" pitchFamily="18" charset="0"/>
              </a:rPr>
              <a:t>En el Ecuador en el campo de las psicosis, el tratamiento preponderante es el tratamiento farmacológico. Dicho tratamiento impide el cumplimiento total de la constitución del Ecuador porque deslegitima el derecho a la elección del tratamiento y al acceso a terapéuticas actuales y pertinentes para las psicosis.</a:t>
            </a:r>
            <a:endParaRPr lang="es-EC"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2923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5">
            <a:extLst>
              <a:ext uri="{FF2B5EF4-FFF2-40B4-BE49-F238E27FC236}">
                <a16:creationId xmlns:a16="http://schemas.microsoft.com/office/drawing/2014/main" id="{0AFEB631-8FD3-4006-AB9A-24AB7F3F942D}"/>
              </a:ext>
            </a:extLst>
          </p:cNvPr>
          <p:cNvCxnSpPr/>
          <p:nvPr/>
        </p:nvCxnSpPr>
        <p:spPr>
          <a:xfrm flipH="1">
            <a:off x="0" y="821419"/>
            <a:ext cx="9144000" cy="0"/>
          </a:xfrm>
          <a:prstGeom prst="line">
            <a:avLst/>
          </a:prstGeom>
          <a:ln>
            <a:solidFill>
              <a:srgbClr val="143178"/>
            </a:solidFill>
          </a:ln>
        </p:spPr>
        <p:style>
          <a:lnRef idx="2">
            <a:schemeClr val="accent1"/>
          </a:lnRef>
          <a:fillRef idx="0">
            <a:schemeClr val="accent1"/>
          </a:fillRef>
          <a:effectRef idx="1">
            <a:schemeClr val="accent1"/>
          </a:effectRef>
          <a:fontRef idx="minor">
            <a:schemeClr val="tx1"/>
          </a:fontRef>
        </p:style>
      </p:cxnSp>
      <p:pic>
        <p:nvPicPr>
          <p:cNvPr id="5" name="Imagen 4">
            <a:extLst>
              <a:ext uri="{FF2B5EF4-FFF2-40B4-BE49-F238E27FC236}">
                <a16:creationId xmlns:a16="http://schemas.microsoft.com/office/drawing/2014/main" id="{CC168B19-DA59-489F-976F-0964D73A4E34}"/>
              </a:ext>
            </a:extLst>
          </p:cNvPr>
          <p:cNvPicPr>
            <a:picLocks noChangeAspect="1"/>
          </p:cNvPicPr>
          <p:nvPr/>
        </p:nvPicPr>
        <p:blipFill>
          <a:blip r:embed="rId2"/>
          <a:stretch>
            <a:fillRect/>
          </a:stretch>
        </p:blipFill>
        <p:spPr>
          <a:xfrm>
            <a:off x="7512857" y="129929"/>
            <a:ext cx="1487896" cy="577747"/>
          </a:xfrm>
          <a:prstGeom prst="rect">
            <a:avLst/>
          </a:prstGeom>
        </p:spPr>
      </p:pic>
      <p:sp>
        <p:nvSpPr>
          <p:cNvPr id="6" name="Rectángulo 3">
            <a:extLst>
              <a:ext uri="{FF2B5EF4-FFF2-40B4-BE49-F238E27FC236}">
                <a16:creationId xmlns:a16="http://schemas.microsoft.com/office/drawing/2014/main" id="{0AF75575-B6B5-458D-9165-34E745F2E980}"/>
              </a:ext>
            </a:extLst>
          </p:cNvPr>
          <p:cNvSpPr/>
          <p:nvPr/>
        </p:nvSpPr>
        <p:spPr>
          <a:xfrm>
            <a:off x="-132682" y="6703985"/>
            <a:ext cx="9357239" cy="154015"/>
          </a:xfrm>
          <a:prstGeom prst="rect">
            <a:avLst/>
          </a:prstGeom>
          <a:solidFill>
            <a:srgbClr val="1431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 name="Rectángulo 1"/>
          <p:cNvSpPr/>
          <p:nvPr/>
        </p:nvSpPr>
        <p:spPr>
          <a:xfrm>
            <a:off x="3176384" y="1345541"/>
            <a:ext cx="4572000" cy="400110"/>
          </a:xfrm>
          <a:prstGeom prst="rect">
            <a:avLst/>
          </a:prstGeom>
        </p:spPr>
        <p:txBody>
          <a:bodyPr>
            <a:spAutoFit/>
          </a:bodyPr>
          <a:lstStyle/>
          <a:p>
            <a:r>
              <a:rPr lang="es-EC" sz="2000" b="1" dirty="0" smtClean="0">
                <a:latin typeface="Times New Roman" panose="02020603050405020304" pitchFamily="18" charset="0"/>
                <a:cs typeface="Times New Roman" panose="02020603050405020304" pitchFamily="18" charset="0"/>
              </a:rPr>
              <a:t>MARCO TEÓRICO</a:t>
            </a:r>
            <a:endParaRPr lang="es-EC" sz="2000" b="1" dirty="0">
              <a:latin typeface="Times New Roman" panose="02020603050405020304" pitchFamily="18" charset="0"/>
              <a:cs typeface="Times New Roman" panose="02020603050405020304" pitchFamily="18" charset="0"/>
            </a:endParaRPr>
          </a:p>
        </p:txBody>
      </p:sp>
      <p:sp>
        <p:nvSpPr>
          <p:cNvPr id="3" name="Rectángulo 2"/>
          <p:cNvSpPr/>
          <p:nvPr/>
        </p:nvSpPr>
        <p:spPr>
          <a:xfrm>
            <a:off x="632028" y="1745651"/>
            <a:ext cx="7827817" cy="5262979"/>
          </a:xfrm>
          <a:prstGeom prst="rect">
            <a:avLst/>
          </a:prstGeom>
        </p:spPr>
        <p:txBody>
          <a:bodyPr wrap="square">
            <a:spAutoFit/>
          </a:bodyPr>
          <a:lstStyle/>
          <a:p>
            <a:pPr algn="ctr"/>
            <a:r>
              <a:rPr lang="es-EC" sz="2000" b="1" dirty="0" smtClean="0">
                <a:latin typeface="Times New Roman" panose="02020603050405020304" pitchFamily="18" charset="0"/>
                <a:cs typeface="Times New Roman" panose="02020603050405020304" pitchFamily="18" charset="0"/>
              </a:rPr>
              <a:t>PSICOANÁLISIS (Freud)</a:t>
            </a:r>
          </a:p>
          <a:p>
            <a:pPr algn="ctr"/>
            <a:endParaRPr lang="es-EC" sz="20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EC" sz="2000" dirty="0" smtClean="0">
                <a:latin typeface="Times New Roman" panose="02020603050405020304" pitchFamily="18" charset="0"/>
                <a:cs typeface="Times New Roman" panose="02020603050405020304" pitchFamily="18" charset="0"/>
              </a:rPr>
              <a:t>Posición subversiva. Contraria al positivismo imperante.</a:t>
            </a:r>
          </a:p>
          <a:p>
            <a:pPr marL="285750" indent="-285750">
              <a:buFont typeface="Arial" panose="020B0604020202020204" pitchFamily="34" charset="0"/>
              <a:buChar char="•"/>
            </a:pPr>
            <a:endParaRPr lang="es-EC"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EC" sz="2000" dirty="0">
                <a:latin typeface="Times New Roman" panose="02020603050405020304" pitchFamily="18" charset="0"/>
                <a:cs typeface="Times New Roman" panose="02020603050405020304" pitchFamily="18" charset="0"/>
              </a:rPr>
              <a:t>Intento de </a:t>
            </a:r>
            <a:r>
              <a:rPr lang="es-EC" sz="2000" dirty="0" smtClean="0">
                <a:latin typeface="Times New Roman" panose="02020603050405020304" pitchFamily="18" charset="0"/>
                <a:cs typeface="Times New Roman" panose="02020603050405020304" pitchFamily="18" charset="0"/>
              </a:rPr>
              <a:t>comunicación con la psicosis.</a:t>
            </a:r>
          </a:p>
          <a:p>
            <a:pPr marL="285750" indent="-285750">
              <a:buFont typeface="Arial" panose="020B0604020202020204" pitchFamily="34" charset="0"/>
              <a:buChar char="•"/>
            </a:pPr>
            <a:endParaRPr lang="es-EC"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EC" sz="2000" dirty="0" smtClean="0">
                <a:latin typeface="Times New Roman" panose="02020603050405020304" pitchFamily="18" charset="0"/>
                <a:cs typeface="Times New Roman" panose="02020603050405020304" pitchFamily="18" charset="0"/>
              </a:rPr>
              <a:t>Proyección</a:t>
            </a:r>
          </a:p>
          <a:p>
            <a:pPr marL="285750" indent="-285750">
              <a:buFont typeface="Arial" panose="020B0604020202020204" pitchFamily="34" charset="0"/>
              <a:buChar char="•"/>
            </a:pPr>
            <a:endParaRPr lang="es-EC"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EC" sz="2000" dirty="0" smtClean="0">
                <a:latin typeface="Times New Roman" panose="02020603050405020304" pitchFamily="18" charset="0"/>
                <a:cs typeface="Times New Roman" panose="02020603050405020304" pitchFamily="18" charset="0"/>
              </a:rPr>
              <a:t>Psicosis-neurosis</a:t>
            </a:r>
          </a:p>
          <a:p>
            <a:pPr marL="285750" indent="-285750">
              <a:buFont typeface="Arial" panose="020B0604020202020204" pitchFamily="34" charset="0"/>
              <a:buChar char="•"/>
            </a:pPr>
            <a:endParaRPr lang="es-EC"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EC" sz="2000" dirty="0">
                <a:latin typeface="Times New Roman" panose="02020603050405020304" pitchFamily="18" charset="0"/>
                <a:cs typeface="Times New Roman" panose="02020603050405020304" pitchFamily="18" charset="0"/>
              </a:rPr>
              <a:t>Delirios y otras producciones, entendidas como intentos de curación</a:t>
            </a:r>
            <a:r>
              <a:rPr lang="es-EC" sz="2000"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es-EC"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EC" sz="2000" dirty="0">
                <a:latin typeface="Times New Roman" panose="02020603050405020304" pitchFamily="18" charset="0"/>
                <a:cs typeface="Times New Roman" panose="02020603050405020304" pitchFamily="18" charset="0"/>
              </a:rPr>
              <a:t>Amplia difusión en el período postguerras</a:t>
            </a:r>
            <a:r>
              <a:rPr lang="es-EC" sz="2000" dirty="0" smtClean="0">
                <a:latin typeface="Times New Roman" panose="02020603050405020304" pitchFamily="18" charset="0"/>
                <a:cs typeface="Times New Roman" panose="02020603050405020304" pitchFamily="18" charset="0"/>
              </a:rPr>
              <a:t>.(</a:t>
            </a:r>
            <a:r>
              <a:rPr lang="es-EC" sz="2000" dirty="0" err="1" smtClean="0">
                <a:latin typeface="Times New Roman" panose="02020603050405020304" pitchFamily="18" charset="0"/>
                <a:cs typeface="Times New Roman" panose="02020603050405020304" pitchFamily="18" charset="0"/>
              </a:rPr>
              <a:t>Klien</a:t>
            </a:r>
            <a:r>
              <a:rPr lang="es-EC" sz="2000" dirty="0" smtClean="0">
                <a:latin typeface="Times New Roman" panose="02020603050405020304" pitchFamily="18" charset="0"/>
                <a:cs typeface="Times New Roman" panose="02020603050405020304" pitchFamily="18" charset="0"/>
              </a:rPr>
              <a:t>, </a:t>
            </a:r>
            <a:r>
              <a:rPr lang="es-EC" sz="2000" dirty="0" err="1" smtClean="0">
                <a:latin typeface="Times New Roman" panose="02020603050405020304" pitchFamily="18" charset="0"/>
                <a:cs typeface="Times New Roman" panose="02020603050405020304" pitchFamily="18" charset="0"/>
              </a:rPr>
              <a:t>Bion</a:t>
            </a:r>
            <a:r>
              <a:rPr lang="es-EC" sz="2000" dirty="0" smtClean="0">
                <a:latin typeface="Times New Roman" panose="02020603050405020304" pitchFamily="18" charset="0"/>
                <a:cs typeface="Times New Roman" panose="02020603050405020304" pitchFamily="18" charset="0"/>
              </a:rPr>
              <a:t>, Lacan)</a:t>
            </a:r>
          </a:p>
          <a:p>
            <a:endParaRPr lang="es-EC"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EC" sz="2000" dirty="0">
                <a:latin typeface="Times New Roman" panose="02020603050405020304" pitchFamily="18" charset="0"/>
                <a:cs typeface="Times New Roman" panose="02020603050405020304" pitchFamily="18" charset="0"/>
              </a:rPr>
              <a:t>En nuestro medio, poca </a:t>
            </a:r>
            <a:r>
              <a:rPr lang="es-EC" sz="2000" dirty="0" smtClean="0">
                <a:latin typeface="Times New Roman" panose="02020603050405020304" pitchFamily="18" charset="0"/>
                <a:cs typeface="Times New Roman" panose="02020603050405020304" pitchFamily="18" charset="0"/>
              </a:rPr>
              <a:t>difusión.</a:t>
            </a:r>
          </a:p>
          <a:p>
            <a:endParaRPr lang="es-EC" dirty="0"/>
          </a:p>
          <a:p>
            <a:endParaRPr lang="es-EC" dirty="0"/>
          </a:p>
        </p:txBody>
      </p:sp>
    </p:spTree>
    <p:extLst>
      <p:ext uri="{BB962C8B-B14F-4D97-AF65-F5344CB8AC3E}">
        <p14:creationId xmlns:p14="http://schemas.microsoft.com/office/powerpoint/2010/main" val="1651994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5">
            <a:extLst>
              <a:ext uri="{FF2B5EF4-FFF2-40B4-BE49-F238E27FC236}">
                <a16:creationId xmlns:a16="http://schemas.microsoft.com/office/drawing/2014/main" id="{0AFEB631-8FD3-4006-AB9A-24AB7F3F942D}"/>
              </a:ext>
            </a:extLst>
          </p:cNvPr>
          <p:cNvCxnSpPr/>
          <p:nvPr/>
        </p:nvCxnSpPr>
        <p:spPr>
          <a:xfrm flipH="1">
            <a:off x="0" y="821419"/>
            <a:ext cx="9144000" cy="0"/>
          </a:xfrm>
          <a:prstGeom prst="line">
            <a:avLst/>
          </a:prstGeom>
          <a:ln>
            <a:solidFill>
              <a:srgbClr val="143178"/>
            </a:solidFill>
          </a:ln>
        </p:spPr>
        <p:style>
          <a:lnRef idx="2">
            <a:schemeClr val="accent1"/>
          </a:lnRef>
          <a:fillRef idx="0">
            <a:schemeClr val="accent1"/>
          </a:fillRef>
          <a:effectRef idx="1">
            <a:schemeClr val="accent1"/>
          </a:effectRef>
          <a:fontRef idx="minor">
            <a:schemeClr val="tx1"/>
          </a:fontRef>
        </p:style>
      </p:cxnSp>
      <p:pic>
        <p:nvPicPr>
          <p:cNvPr id="5" name="Imagen 4">
            <a:extLst>
              <a:ext uri="{FF2B5EF4-FFF2-40B4-BE49-F238E27FC236}">
                <a16:creationId xmlns:a16="http://schemas.microsoft.com/office/drawing/2014/main" id="{CC168B19-DA59-489F-976F-0964D73A4E34}"/>
              </a:ext>
            </a:extLst>
          </p:cNvPr>
          <p:cNvPicPr>
            <a:picLocks noChangeAspect="1"/>
          </p:cNvPicPr>
          <p:nvPr/>
        </p:nvPicPr>
        <p:blipFill>
          <a:blip r:embed="rId2"/>
          <a:stretch>
            <a:fillRect/>
          </a:stretch>
        </p:blipFill>
        <p:spPr>
          <a:xfrm>
            <a:off x="7512857" y="129929"/>
            <a:ext cx="1487896" cy="577747"/>
          </a:xfrm>
          <a:prstGeom prst="rect">
            <a:avLst/>
          </a:prstGeom>
        </p:spPr>
      </p:pic>
      <p:sp>
        <p:nvSpPr>
          <p:cNvPr id="6" name="Rectángulo 3">
            <a:extLst>
              <a:ext uri="{FF2B5EF4-FFF2-40B4-BE49-F238E27FC236}">
                <a16:creationId xmlns:a16="http://schemas.microsoft.com/office/drawing/2014/main" id="{0AF75575-B6B5-458D-9165-34E745F2E980}"/>
              </a:ext>
            </a:extLst>
          </p:cNvPr>
          <p:cNvSpPr/>
          <p:nvPr/>
        </p:nvSpPr>
        <p:spPr>
          <a:xfrm>
            <a:off x="-132682" y="6703985"/>
            <a:ext cx="9357239" cy="154015"/>
          </a:xfrm>
          <a:prstGeom prst="rect">
            <a:avLst/>
          </a:prstGeom>
          <a:solidFill>
            <a:srgbClr val="1431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 name="Rectángulo 1"/>
          <p:cNvSpPr/>
          <p:nvPr/>
        </p:nvSpPr>
        <p:spPr>
          <a:xfrm>
            <a:off x="3573463" y="1375291"/>
            <a:ext cx="4572000" cy="400110"/>
          </a:xfrm>
          <a:prstGeom prst="rect">
            <a:avLst/>
          </a:prstGeom>
        </p:spPr>
        <p:txBody>
          <a:bodyPr>
            <a:spAutoFit/>
          </a:bodyPr>
          <a:lstStyle/>
          <a:p>
            <a:r>
              <a:rPr lang="es-EC" sz="2000" b="1" dirty="0" smtClean="0">
                <a:latin typeface="Times New Roman" panose="02020603050405020304" pitchFamily="18" charset="0"/>
                <a:cs typeface="Times New Roman" panose="02020603050405020304" pitchFamily="18" charset="0"/>
              </a:rPr>
              <a:t>MARCO TEÓRICO</a:t>
            </a:r>
            <a:endParaRPr lang="es-EC" sz="2000" b="1" dirty="0">
              <a:latin typeface="Times New Roman" panose="02020603050405020304" pitchFamily="18" charset="0"/>
              <a:cs typeface="Times New Roman" panose="02020603050405020304" pitchFamily="18" charset="0"/>
            </a:endParaRPr>
          </a:p>
        </p:txBody>
      </p:sp>
      <p:sp>
        <p:nvSpPr>
          <p:cNvPr id="3" name="Rectángulo 2"/>
          <p:cNvSpPr/>
          <p:nvPr/>
        </p:nvSpPr>
        <p:spPr>
          <a:xfrm>
            <a:off x="374073" y="2258291"/>
            <a:ext cx="7827817" cy="646331"/>
          </a:xfrm>
          <a:prstGeom prst="rect">
            <a:avLst/>
          </a:prstGeom>
        </p:spPr>
        <p:txBody>
          <a:bodyPr wrap="square">
            <a:spAutoFit/>
          </a:bodyPr>
          <a:lstStyle/>
          <a:p>
            <a:endParaRPr lang="es-EC" dirty="0"/>
          </a:p>
          <a:p>
            <a:endParaRPr lang="es-EC" dirty="0"/>
          </a:p>
        </p:txBody>
      </p:sp>
      <p:sp>
        <p:nvSpPr>
          <p:cNvPr id="7" name="Rectángulo 6"/>
          <p:cNvSpPr/>
          <p:nvPr/>
        </p:nvSpPr>
        <p:spPr>
          <a:xfrm>
            <a:off x="1108363" y="2036616"/>
            <a:ext cx="7329054" cy="3754874"/>
          </a:xfrm>
          <a:prstGeom prst="rect">
            <a:avLst/>
          </a:prstGeom>
        </p:spPr>
        <p:txBody>
          <a:bodyPr wrap="square">
            <a:spAutoFit/>
          </a:bodyPr>
          <a:lstStyle/>
          <a:p>
            <a:pPr algn="ctr"/>
            <a:r>
              <a:rPr lang="es-EC" sz="2000" b="1" dirty="0">
                <a:latin typeface="Times New Roman" panose="02020603050405020304" pitchFamily="18" charset="0"/>
                <a:cs typeface="Times New Roman" panose="02020603050405020304" pitchFamily="18" charset="0"/>
              </a:rPr>
              <a:t>DIÁLOGO ABIERTO</a:t>
            </a:r>
            <a:br>
              <a:rPr lang="es-EC" sz="2000" b="1" dirty="0">
                <a:latin typeface="Times New Roman" panose="02020603050405020304" pitchFamily="18" charset="0"/>
                <a:cs typeface="Times New Roman" panose="02020603050405020304" pitchFamily="18" charset="0"/>
              </a:rPr>
            </a:br>
            <a:r>
              <a:rPr lang="fi-FI" sz="2000" dirty="0">
                <a:latin typeface="Times New Roman" panose="02020603050405020304" pitchFamily="18" charset="0"/>
                <a:cs typeface="Times New Roman" panose="02020603050405020304" pitchFamily="18" charset="0"/>
              </a:rPr>
              <a:t>JAAKKO SEIKKULA, BIRGITTA ALAKARE, JUKKA AALTONEN, KAUKO </a:t>
            </a:r>
            <a:r>
              <a:rPr lang="fi-FI" sz="2000" dirty="0" smtClean="0">
                <a:latin typeface="Times New Roman" panose="02020603050405020304" pitchFamily="18" charset="0"/>
                <a:cs typeface="Times New Roman" panose="02020603050405020304" pitchFamily="18" charset="0"/>
              </a:rPr>
              <a:t>HAARAKANGAS</a:t>
            </a:r>
          </a:p>
          <a:p>
            <a:r>
              <a:rPr lang="fi-FI" sz="2000" dirty="0" smtClean="0">
                <a:latin typeface="Times New Roman" panose="02020603050405020304" pitchFamily="18" charset="0"/>
                <a:cs typeface="Times New Roman" panose="02020603050405020304" pitchFamily="18" charset="0"/>
              </a:rPr>
              <a:t>Principios: </a:t>
            </a:r>
            <a:endParaRPr lang="fi-FI" sz="2000"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C" sz="2000" dirty="0">
                <a:latin typeface="Times New Roman" panose="02020603050405020304" pitchFamily="18" charset="0"/>
                <a:cs typeface="Times New Roman" panose="02020603050405020304" pitchFamily="18" charset="0"/>
              </a:rPr>
              <a:t>La intervención inmediata</a:t>
            </a:r>
          </a:p>
          <a:p>
            <a:pPr marL="285750" lvl="0" indent="-285750">
              <a:buFont typeface="Arial" panose="020B0604020202020204" pitchFamily="34" charset="0"/>
              <a:buChar char="•"/>
            </a:pPr>
            <a:r>
              <a:rPr lang="es-EC" sz="2000" dirty="0">
                <a:latin typeface="Times New Roman" panose="02020603050405020304" pitchFamily="18" charset="0"/>
                <a:cs typeface="Times New Roman" panose="02020603050405020304" pitchFamily="18" charset="0"/>
              </a:rPr>
              <a:t>La red social y los sistemas de apoyo</a:t>
            </a:r>
          </a:p>
          <a:p>
            <a:pPr marL="285750" lvl="0" indent="-285750">
              <a:buFont typeface="Arial" panose="020B0604020202020204" pitchFamily="34" charset="0"/>
              <a:buChar char="•"/>
            </a:pPr>
            <a:r>
              <a:rPr lang="es-EC" sz="2000" dirty="0">
                <a:latin typeface="Times New Roman" panose="02020603050405020304" pitchFamily="18" charset="0"/>
                <a:cs typeface="Times New Roman" panose="02020603050405020304" pitchFamily="18" charset="0"/>
              </a:rPr>
              <a:t>Flexibilidad y movilización</a:t>
            </a:r>
          </a:p>
          <a:p>
            <a:pPr marL="285750" lvl="0" indent="-285750">
              <a:buFont typeface="Arial" panose="020B0604020202020204" pitchFamily="34" charset="0"/>
              <a:buChar char="•"/>
            </a:pPr>
            <a:r>
              <a:rPr lang="es-EC" sz="2000" dirty="0">
                <a:latin typeface="Times New Roman" panose="02020603050405020304" pitchFamily="18" charset="0"/>
                <a:cs typeface="Times New Roman" panose="02020603050405020304" pitchFamily="18" charset="0"/>
              </a:rPr>
              <a:t>El trabajo en equipo y la responsabilidad</a:t>
            </a:r>
          </a:p>
          <a:p>
            <a:pPr marL="285750" lvl="0" indent="-285750">
              <a:buFont typeface="Arial" panose="020B0604020202020204" pitchFamily="34" charset="0"/>
              <a:buChar char="•"/>
            </a:pPr>
            <a:r>
              <a:rPr lang="es-EC" sz="2000" dirty="0">
                <a:latin typeface="Times New Roman" panose="02020603050405020304" pitchFamily="18" charset="0"/>
                <a:cs typeface="Times New Roman" panose="02020603050405020304" pitchFamily="18" charset="0"/>
              </a:rPr>
              <a:t>Continuidad psicológica</a:t>
            </a:r>
          </a:p>
          <a:p>
            <a:pPr marL="285750" lvl="0" indent="-285750">
              <a:buFont typeface="Arial" panose="020B0604020202020204" pitchFamily="34" charset="0"/>
              <a:buChar char="•"/>
            </a:pPr>
            <a:r>
              <a:rPr lang="es-EC" sz="2000" dirty="0">
                <a:latin typeface="Times New Roman" panose="02020603050405020304" pitchFamily="18" charset="0"/>
                <a:cs typeface="Times New Roman" panose="02020603050405020304" pitchFamily="18" charset="0"/>
              </a:rPr>
              <a:t>La tolerancia a la incertidumbre</a:t>
            </a:r>
          </a:p>
          <a:p>
            <a:pPr marL="285750" lvl="0" indent="-285750">
              <a:buFont typeface="Arial" panose="020B0604020202020204" pitchFamily="34" charset="0"/>
              <a:buChar char="•"/>
            </a:pPr>
            <a:r>
              <a:rPr lang="es-EC" sz="2000" dirty="0">
                <a:latin typeface="Times New Roman" panose="02020603050405020304" pitchFamily="18" charset="0"/>
                <a:cs typeface="Times New Roman" panose="02020603050405020304" pitchFamily="18" charset="0"/>
              </a:rPr>
              <a:t>Diálogo</a:t>
            </a:r>
          </a:p>
          <a:p>
            <a:endParaRPr lang="es-EC" dirty="0"/>
          </a:p>
        </p:txBody>
      </p:sp>
      <p:sp>
        <p:nvSpPr>
          <p:cNvPr id="8" name="Rectángulo 7"/>
          <p:cNvSpPr/>
          <p:nvPr/>
        </p:nvSpPr>
        <p:spPr>
          <a:xfrm>
            <a:off x="5740680" y="1005959"/>
            <a:ext cx="237566" cy="369332"/>
          </a:xfrm>
          <a:prstGeom prst="rect">
            <a:avLst/>
          </a:prstGeom>
        </p:spPr>
        <p:txBody>
          <a:bodyPr wrap="none">
            <a:spAutoFit/>
          </a:bodyPr>
          <a:lstStyle/>
          <a:p>
            <a:r>
              <a:rPr lang="es-EC" b="1" dirty="0"/>
              <a:t> </a:t>
            </a:r>
            <a:endParaRPr lang="es-EC" dirty="0"/>
          </a:p>
        </p:txBody>
      </p:sp>
    </p:spTree>
    <p:extLst>
      <p:ext uri="{BB962C8B-B14F-4D97-AF65-F5344CB8AC3E}">
        <p14:creationId xmlns:p14="http://schemas.microsoft.com/office/powerpoint/2010/main" val="6915484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5">
            <a:extLst>
              <a:ext uri="{FF2B5EF4-FFF2-40B4-BE49-F238E27FC236}">
                <a16:creationId xmlns:a16="http://schemas.microsoft.com/office/drawing/2014/main" id="{0AFEB631-8FD3-4006-AB9A-24AB7F3F942D}"/>
              </a:ext>
            </a:extLst>
          </p:cNvPr>
          <p:cNvCxnSpPr/>
          <p:nvPr/>
        </p:nvCxnSpPr>
        <p:spPr>
          <a:xfrm flipH="1">
            <a:off x="0" y="821419"/>
            <a:ext cx="9144000" cy="0"/>
          </a:xfrm>
          <a:prstGeom prst="line">
            <a:avLst/>
          </a:prstGeom>
          <a:ln>
            <a:solidFill>
              <a:srgbClr val="143178"/>
            </a:solidFill>
          </a:ln>
        </p:spPr>
        <p:style>
          <a:lnRef idx="2">
            <a:schemeClr val="accent1"/>
          </a:lnRef>
          <a:fillRef idx="0">
            <a:schemeClr val="accent1"/>
          </a:fillRef>
          <a:effectRef idx="1">
            <a:schemeClr val="accent1"/>
          </a:effectRef>
          <a:fontRef idx="minor">
            <a:schemeClr val="tx1"/>
          </a:fontRef>
        </p:style>
      </p:cxnSp>
      <p:pic>
        <p:nvPicPr>
          <p:cNvPr id="5" name="Imagen 4">
            <a:extLst>
              <a:ext uri="{FF2B5EF4-FFF2-40B4-BE49-F238E27FC236}">
                <a16:creationId xmlns:a16="http://schemas.microsoft.com/office/drawing/2014/main" id="{CC168B19-DA59-489F-976F-0964D73A4E34}"/>
              </a:ext>
            </a:extLst>
          </p:cNvPr>
          <p:cNvPicPr>
            <a:picLocks noChangeAspect="1"/>
          </p:cNvPicPr>
          <p:nvPr/>
        </p:nvPicPr>
        <p:blipFill>
          <a:blip r:embed="rId2"/>
          <a:stretch>
            <a:fillRect/>
          </a:stretch>
        </p:blipFill>
        <p:spPr>
          <a:xfrm>
            <a:off x="7512857" y="129929"/>
            <a:ext cx="1487896" cy="577747"/>
          </a:xfrm>
          <a:prstGeom prst="rect">
            <a:avLst/>
          </a:prstGeom>
        </p:spPr>
      </p:pic>
      <p:sp>
        <p:nvSpPr>
          <p:cNvPr id="6" name="Rectángulo 3">
            <a:extLst>
              <a:ext uri="{FF2B5EF4-FFF2-40B4-BE49-F238E27FC236}">
                <a16:creationId xmlns:a16="http://schemas.microsoft.com/office/drawing/2014/main" id="{0AF75575-B6B5-458D-9165-34E745F2E980}"/>
              </a:ext>
            </a:extLst>
          </p:cNvPr>
          <p:cNvSpPr/>
          <p:nvPr/>
        </p:nvSpPr>
        <p:spPr>
          <a:xfrm>
            <a:off x="-132682" y="6703985"/>
            <a:ext cx="9357239" cy="154015"/>
          </a:xfrm>
          <a:prstGeom prst="rect">
            <a:avLst/>
          </a:prstGeom>
          <a:solidFill>
            <a:srgbClr val="1431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 name="Rectángulo 1"/>
          <p:cNvSpPr/>
          <p:nvPr/>
        </p:nvSpPr>
        <p:spPr>
          <a:xfrm>
            <a:off x="3782291" y="1445705"/>
            <a:ext cx="4572000" cy="400110"/>
          </a:xfrm>
          <a:prstGeom prst="rect">
            <a:avLst/>
          </a:prstGeom>
        </p:spPr>
        <p:txBody>
          <a:bodyPr>
            <a:spAutoFit/>
          </a:bodyPr>
          <a:lstStyle/>
          <a:p>
            <a:r>
              <a:rPr lang="es-EC" sz="2000" b="1" dirty="0" smtClean="0">
                <a:latin typeface="Times New Roman" panose="02020603050405020304" pitchFamily="18" charset="0"/>
                <a:cs typeface="Times New Roman" panose="02020603050405020304" pitchFamily="18" charset="0"/>
              </a:rPr>
              <a:t>PREGUNTA</a:t>
            </a:r>
            <a:endParaRPr lang="es-EC" sz="2000" b="1" dirty="0">
              <a:latin typeface="Times New Roman" panose="02020603050405020304" pitchFamily="18" charset="0"/>
              <a:cs typeface="Times New Roman" panose="02020603050405020304" pitchFamily="18" charset="0"/>
            </a:endParaRPr>
          </a:p>
        </p:txBody>
      </p:sp>
      <p:sp>
        <p:nvSpPr>
          <p:cNvPr id="7" name="CuadroTexto 6"/>
          <p:cNvSpPr txBox="1"/>
          <p:nvPr/>
        </p:nvSpPr>
        <p:spPr>
          <a:xfrm>
            <a:off x="1579418" y="2470100"/>
            <a:ext cx="6414655" cy="1323439"/>
          </a:xfrm>
          <a:prstGeom prst="rect">
            <a:avLst/>
          </a:prstGeom>
          <a:noFill/>
        </p:spPr>
        <p:txBody>
          <a:bodyPr wrap="square" rtlCol="0">
            <a:spAutoFit/>
          </a:bodyPr>
          <a:lstStyle/>
          <a:p>
            <a:pPr algn="just"/>
            <a:r>
              <a:rPr lang="es-EC" sz="2000" dirty="0" smtClean="0">
                <a:latin typeface="Times New Roman" panose="02020603050405020304" pitchFamily="18" charset="0"/>
                <a:cs typeface="Times New Roman" panose="02020603050405020304" pitchFamily="18" charset="0"/>
              </a:rPr>
              <a:t>¿Qué elementos  del psicoanálisis y del diálogo abierto podrían ponerse en juego en el diseño de nuevas estrategias de intervención psicológica  para pacientes psicóticos en un Hospital especializado de Quito?</a:t>
            </a:r>
            <a:endParaRPr lang="es-EC"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76940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5">
            <a:extLst>
              <a:ext uri="{FF2B5EF4-FFF2-40B4-BE49-F238E27FC236}">
                <a16:creationId xmlns:a16="http://schemas.microsoft.com/office/drawing/2014/main" id="{0AFEB631-8FD3-4006-AB9A-24AB7F3F942D}"/>
              </a:ext>
            </a:extLst>
          </p:cNvPr>
          <p:cNvCxnSpPr/>
          <p:nvPr/>
        </p:nvCxnSpPr>
        <p:spPr>
          <a:xfrm flipH="1">
            <a:off x="0" y="821419"/>
            <a:ext cx="9144000" cy="0"/>
          </a:xfrm>
          <a:prstGeom prst="line">
            <a:avLst/>
          </a:prstGeom>
          <a:ln>
            <a:solidFill>
              <a:srgbClr val="143178"/>
            </a:solidFill>
          </a:ln>
        </p:spPr>
        <p:style>
          <a:lnRef idx="2">
            <a:schemeClr val="accent1"/>
          </a:lnRef>
          <a:fillRef idx="0">
            <a:schemeClr val="accent1"/>
          </a:fillRef>
          <a:effectRef idx="1">
            <a:schemeClr val="accent1"/>
          </a:effectRef>
          <a:fontRef idx="minor">
            <a:schemeClr val="tx1"/>
          </a:fontRef>
        </p:style>
      </p:cxnSp>
      <p:pic>
        <p:nvPicPr>
          <p:cNvPr id="5" name="Imagen 4">
            <a:extLst>
              <a:ext uri="{FF2B5EF4-FFF2-40B4-BE49-F238E27FC236}">
                <a16:creationId xmlns:a16="http://schemas.microsoft.com/office/drawing/2014/main" id="{CC168B19-DA59-489F-976F-0964D73A4E34}"/>
              </a:ext>
            </a:extLst>
          </p:cNvPr>
          <p:cNvPicPr>
            <a:picLocks noChangeAspect="1"/>
          </p:cNvPicPr>
          <p:nvPr/>
        </p:nvPicPr>
        <p:blipFill>
          <a:blip r:embed="rId2"/>
          <a:stretch>
            <a:fillRect/>
          </a:stretch>
        </p:blipFill>
        <p:spPr>
          <a:xfrm>
            <a:off x="7512857" y="129929"/>
            <a:ext cx="1487896" cy="577747"/>
          </a:xfrm>
          <a:prstGeom prst="rect">
            <a:avLst/>
          </a:prstGeom>
        </p:spPr>
      </p:pic>
      <p:sp>
        <p:nvSpPr>
          <p:cNvPr id="6" name="Rectángulo 3">
            <a:extLst>
              <a:ext uri="{FF2B5EF4-FFF2-40B4-BE49-F238E27FC236}">
                <a16:creationId xmlns:a16="http://schemas.microsoft.com/office/drawing/2014/main" id="{0AF75575-B6B5-458D-9165-34E745F2E980}"/>
              </a:ext>
            </a:extLst>
          </p:cNvPr>
          <p:cNvSpPr/>
          <p:nvPr/>
        </p:nvSpPr>
        <p:spPr>
          <a:xfrm>
            <a:off x="-132682" y="6703985"/>
            <a:ext cx="9357239" cy="154015"/>
          </a:xfrm>
          <a:prstGeom prst="rect">
            <a:avLst/>
          </a:prstGeom>
          <a:solidFill>
            <a:srgbClr val="14317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 name="Rectángulo 1"/>
          <p:cNvSpPr/>
          <p:nvPr/>
        </p:nvSpPr>
        <p:spPr>
          <a:xfrm>
            <a:off x="3853822" y="1623352"/>
            <a:ext cx="2054409" cy="369332"/>
          </a:xfrm>
          <a:prstGeom prst="rect">
            <a:avLst/>
          </a:prstGeom>
        </p:spPr>
        <p:txBody>
          <a:bodyPr wrap="none">
            <a:spAutoFit/>
          </a:bodyPr>
          <a:lstStyle/>
          <a:p>
            <a:r>
              <a:rPr lang="es-EC" b="1" dirty="0" smtClean="0">
                <a:latin typeface="Times New Roman" panose="02020603050405020304" pitchFamily="18" charset="0"/>
                <a:cs typeface="Times New Roman" panose="02020603050405020304" pitchFamily="18" charset="0"/>
              </a:rPr>
              <a:t>METODOLOGÍA</a:t>
            </a:r>
            <a:r>
              <a:rPr lang="es-EC" b="1" dirty="0" smtClean="0"/>
              <a:t> </a:t>
            </a:r>
            <a:endParaRPr lang="es-EC" b="1" dirty="0"/>
          </a:p>
        </p:txBody>
      </p:sp>
      <p:sp>
        <p:nvSpPr>
          <p:cNvPr id="3" name="Rectángulo 2"/>
          <p:cNvSpPr/>
          <p:nvPr/>
        </p:nvSpPr>
        <p:spPr>
          <a:xfrm>
            <a:off x="748145" y="2413337"/>
            <a:ext cx="7550728" cy="2031325"/>
          </a:xfrm>
          <a:prstGeom prst="rect">
            <a:avLst/>
          </a:prstGeom>
        </p:spPr>
        <p:txBody>
          <a:bodyPr wrap="square">
            <a:spAutoFit/>
          </a:bodyPr>
          <a:lstStyle/>
          <a:p>
            <a:pPr marL="285750" lvl="0" indent="-285750" algn="just">
              <a:buFont typeface="Arial" panose="020B0604020202020204" pitchFamily="34" charset="0"/>
              <a:buChar char="•"/>
            </a:pPr>
            <a:r>
              <a:rPr lang="es-EC" dirty="0" smtClean="0">
                <a:latin typeface="Times New Roman" panose="02020603050405020304" pitchFamily="18" charset="0"/>
                <a:cs typeface="Times New Roman" panose="02020603050405020304" pitchFamily="18" charset="0"/>
              </a:rPr>
              <a:t>Investigación cualitativa</a:t>
            </a:r>
          </a:p>
          <a:p>
            <a:pPr lvl="0" algn="just"/>
            <a:endParaRPr lang="es-EC" dirty="0" smtClean="0">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r>
              <a:rPr lang="es-EC" dirty="0" smtClean="0">
                <a:latin typeface="Times New Roman" panose="02020603050405020304" pitchFamily="18" charset="0"/>
                <a:cs typeface="Times New Roman" panose="02020603050405020304" pitchFamily="18" charset="0"/>
              </a:rPr>
              <a:t>Investigación bibliográfica</a:t>
            </a:r>
          </a:p>
          <a:p>
            <a:pPr lvl="0" algn="just"/>
            <a:endParaRPr lang="es-EC"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EC" dirty="0" smtClean="0">
                <a:latin typeface="Times New Roman" panose="02020603050405020304" pitchFamily="18" charset="0"/>
                <a:cs typeface="Times New Roman" panose="02020603050405020304" pitchFamily="18" charset="0"/>
              </a:rPr>
              <a:t>Selección</a:t>
            </a:r>
            <a:r>
              <a:rPr lang="es-EC" dirty="0">
                <a:latin typeface="Times New Roman" panose="02020603050405020304" pitchFamily="18" charset="0"/>
                <a:cs typeface="Times New Roman" panose="02020603050405020304" pitchFamily="18" charset="0"/>
              </a:rPr>
              <a:t>, corte y reconstrucción </a:t>
            </a:r>
            <a:r>
              <a:rPr lang="es-EC" dirty="0" smtClean="0">
                <a:latin typeface="Times New Roman" panose="02020603050405020304" pitchFamily="18" charset="0"/>
                <a:cs typeface="Times New Roman" panose="02020603050405020304" pitchFamily="18" charset="0"/>
              </a:rPr>
              <a:t>de relatos de experiencias de pacientes diagnosticados con psicosis en un Hospital especializado de Quito.</a:t>
            </a:r>
          </a:p>
          <a:p>
            <a:pPr marL="285750" lvl="0" indent="-285750">
              <a:buFont typeface="Arial" panose="020B0604020202020204" pitchFamily="34" charset="0"/>
              <a:buChar char="•"/>
            </a:pPr>
            <a:endParaRPr lang="es-EC" dirty="0"/>
          </a:p>
        </p:txBody>
      </p:sp>
    </p:spTree>
    <p:extLst>
      <p:ext uri="{BB962C8B-B14F-4D97-AF65-F5344CB8AC3E}">
        <p14:creationId xmlns:p14="http://schemas.microsoft.com/office/powerpoint/2010/main" val="162196859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Circuito</Template>
  <TotalTime>2732</TotalTime>
  <Words>1476</Words>
  <Application>Microsoft Office PowerPoint</Application>
  <PresentationFormat>Presentación en pantalla (4:3)</PresentationFormat>
  <Paragraphs>137</Paragraphs>
  <Slides>17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17</vt:i4>
      </vt:variant>
    </vt:vector>
  </HeadingPairs>
  <TitlesOfParts>
    <vt:vector size="22" baseType="lpstr">
      <vt:lpstr>Arial</vt:lpstr>
      <vt:lpstr>Calibri</vt:lpstr>
      <vt:lpstr>Lucida Sans Unicode</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“Las voces son para uno el don de conservar vivos a los suyos”</vt:lpstr>
      <vt:lpstr>Presentación de PowerPoint</vt:lpstr>
    </vt:vector>
  </TitlesOfParts>
  <Company>ºiuhoi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Comunicacion uihoi</dc:creator>
  <cp:lastModifiedBy>Biblioteca</cp:lastModifiedBy>
  <cp:revision>150</cp:revision>
  <dcterms:created xsi:type="dcterms:W3CDTF">2018-03-14T19:52:26Z</dcterms:created>
  <dcterms:modified xsi:type="dcterms:W3CDTF">2020-04-14T16:49:18Z</dcterms:modified>
</cp:coreProperties>
</file>