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1" r:id="rId3"/>
    <p:sldId id="286" r:id="rId4"/>
    <p:sldId id="287" r:id="rId5"/>
    <p:sldId id="288" r:id="rId6"/>
    <p:sldId id="290" r:id="rId7"/>
    <p:sldId id="291" r:id="rId8"/>
    <p:sldId id="294" r:id="rId9"/>
    <p:sldId id="296" r:id="rId10"/>
    <p:sldId id="297" r:id="rId11"/>
    <p:sldId id="298" r:id="rId12"/>
    <p:sldId id="289" r:id="rId13"/>
    <p:sldId id="293" r:id="rId14"/>
    <p:sldId id="299" r:id="rId15"/>
    <p:sldId id="300" r:id="rId16"/>
    <p:sldId id="301" r:id="rId17"/>
    <p:sldId id="292" r:id="rId18"/>
    <p:sldId id="302" r:id="rId19"/>
    <p:sldId id="308" r:id="rId20"/>
    <p:sldId id="303" r:id="rId21"/>
    <p:sldId id="304" r:id="rId22"/>
    <p:sldId id="309" r:id="rId23"/>
    <p:sldId id="310" r:id="rId24"/>
    <p:sldId id="305" r:id="rId25"/>
    <p:sldId id="306" r:id="rId26"/>
    <p:sldId id="307" r:id="rId2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78"/>
    <a:srgbClr val="A50021"/>
    <a:srgbClr val="CC0000"/>
    <a:srgbClr val="FFC600"/>
    <a:srgbClr val="1D67B8"/>
    <a:srgbClr val="FFAC00"/>
    <a:srgbClr val="F574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8" autoAdjust="0"/>
    <p:restoredTop sz="94083" autoAdjust="0"/>
  </p:normalViewPr>
  <p:slideViewPr>
    <p:cSldViewPr snapToGrid="0" snapToObjects="1">
      <p:cViewPr varScale="1">
        <p:scale>
          <a:sx n="60" d="100"/>
          <a:sy n="60" d="100"/>
        </p:scale>
        <p:origin x="72"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C6161-84AC-4873-ABA6-C969C797A2C3}" type="datetimeFigureOut">
              <a:rPr lang="en-US" smtClean="0"/>
              <a:t>4/14/2020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D3FA5-CDA5-466C-9BDD-F704F481764C}" type="slidenum">
              <a:rPr lang="en-US" smtClean="0"/>
              <a:t>‹Nº›</a:t>
            </a:fld>
            <a:endParaRPr lang="en-US"/>
          </a:p>
        </p:txBody>
      </p:sp>
    </p:spTree>
    <p:extLst>
      <p:ext uri="{BB962C8B-B14F-4D97-AF65-F5344CB8AC3E}">
        <p14:creationId xmlns:p14="http://schemas.microsoft.com/office/powerpoint/2010/main" val="250634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CBD3FA5-CDA5-466C-9BDD-F704F481764C}" type="slidenum">
              <a:rPr lang="en-US" smtClean="0"/>
              <a:t>20</a:t>
            </a:fld>
            <a:endParaRPr lang="en-US"/>
          </a:p>
        </p:txBody>
      </p:sp>
    </p:spTree>
    <p:extLst>
      <p:ext uri="{BB962C8B-B14F-4D97-AF65-F5344CB8AC3E}">
        <p14:creationId xmlns:p14="http://schemas.microsoft.com/office/powerpoint/2010/main" val="216987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CBD3FA5-CDA5-466C-9BDD-F704F481764C}" type="slidenum">
              <a:rPr lang="en-US" smtClean="0"/>
              <a:t>21</a:t>
            </a:fld>
            <a:endParaRPr lang="en-US"/>
          </a:p>
        </p:txBody>
      </p:sp>
    </p:spTree>
    <p:extLst>
      <p:ext uri="{BB962C8B-B14F-4D97-AF65-F5344CB8AC3E}">
        <p14:creationId xmlns:p14="http://schemas.microsoft.com/office/powerpoint/2010/main" val="359619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CBD3FA5-CDA5-466C-9BDD-F704F481764C}" type="slidenum">
              <a:rPr lang="en-US" smtClean="0"/>
              <a:t>22</a:t>
            </a:fld>
            <a:endParaRPr lang="en-US"/>
          </a:p>
        </p:txBody>
      </p:sp>
    </p:spTree>
    <p:extLst>
      <p:ext uri="{BB962C8B-B14F-4D97-AF65-F5344CB8AC3E}">
        <p14:creationId xmlns:p14="http://schemas.microsoft.com/office/powerpoint/2010/main" val="16849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CBD3FA5-CDA5-466C-9BDD-F704F481764C}" type="slidenum">
              <a:rPr lang="en-US" smtClean="0"/>
              <a:t>23</a:t>
            </a:fld>
            <a:endParaRPr lang="en-US"/>
          </a:p>
        </p:txBody>
      </p:sp>
    </p:spTree>
    <p:extLst>
      <p:ext uri="{BB962C8B-B14F-4D97-AF65-F5344CB8AC3E}">
        <p14:creationId xmlns:p14="http://schemas.microsoft.com/office/powerpoint/2010/main" val="110553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CBD3FA5-CDA5-466C-9BDD-F704F481764C}" type="slidenum">
              <a:rPr lang="en-US" smtClean="0"/>
              <a:t>24</a:t>
            </a:fld>
            <a:endParaRPr lang="en-US"/>
          </a:p>
        </p:txBody>
      </p:sp>
    </p:spTree>
    <p:extLst>
      <p:ext uri="{BB962C8B-B14F-4D97-AF65-F5344CB8AC3E}">
        <p14:creationId xmlns:p14="http://schemas.microsoft.com/office/powerpoint/2010/main" val="369886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CBD3FA5-CDA5-466C-9BDD-F704F481764C}" type="slidenum">
              <a:rPr lang="en-US" smtClean="0"/>
              <a:t>25</a:t>
            </a:fld>
            <a:endParaRPr lang="en-US"/>
          </a:p>
        </p:txBody>
      </p:sp>
    </p:spTree>
    <p:extLst>
      <p:ext uri="{BB962C8B-B14F-4D97-AF65-F5344CB8AC3E}">
        <p14:creationId xmlns:p14="http://schemas.microsoft.com/office/powerpoint/2010/main" val="180982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CBD3FA5-CDA5-466C-9BDD-F704F481764C}" type="slidenum">
              <a:rPr lang="en-US" smtClean="0"/>
              <a:t>26</a:t>
            </a:fld>
            <a:endParaRPr lang="en-US"/>
          </a:p>
        </p:txBody>
      </p:sp>
    </p:spTree>
    <p:extLst>
      <p:ext uri="{BB962C8B-B14F-4D97-AF65-F5344CB8AC3E}">
        <p14:creationId xmlns:p14="http://schemas.microsoft.com/office/powerpoint/2010/main" val="282340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33142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03578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15881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63396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25983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D4BE9DA6-03F0-B940-A647-7AD81FB58DD4}" type="datetimeFigureOut">
              <a:rPr lang="es-ES" smtClean="0"/>
              <a:t>14/04/2020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02585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D4BE9DA6-03F0-B940-A647-7AD81FB58DD4}" type="datetimeFigureOut">
              <a:rPr lang="es-ES" smtClean="0"/>
              <a:t>14/04/2020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11450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D4BE9DA6-03F0-B940-A647-7AD81FB58DD4}" type="datetimeFigureOut">
              <a:rPr lang="es-ES" smtClean="0"/>
              <a:t>14/04/2020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191274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BE9DA6-03F0-B940-A647-7AD81FB58DD4}" type="datetimeFigureOut">
              <a:rPr lang="es-ES" smtClean="0"/>
              <a:t>14/04/2020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79935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4BE9DA6-03F0-B940-A647-7AD81FB58DD4}" type="datetimeFigureOut">
              <a:rPr lang="es-ES" smtClean="0"/>
              <a:t>14/04/2020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02234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4BE9DA6-03F0-B940-A647-7AD81FB58DD4}" type="datetimeFigureOut">
              <a:rPr lang="es-ES" smtClean="0"/>
              <a:t>14/04/2020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91040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E9DA6-03F0-B940-A647-7AD81FB58DD4}" type="datetimeFigureOut">
              <a:rPr lang="es-ES" smtClean="0"/>
              <a:t>14/04/2020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F0DEA-FD9A-5046-9404-DF2051E6A11D}" type="slidenum">
              <a:rPr lang="es-ES" smtClean="0"/>
              <a:t>‹Nº›</a:t>
            </a:fld>
            <a:endParaRPr lang="es-ES"/>
          </a:p>
        </p:txBody>
      </p:sp>
    </p:spTree>
    <p:extLst>
      <p:ext uri="{BB962C8B-B14F-4D97-AF65-F5344CB8AC3E}">
        <p14:creationId xmlns:p14="http://schemas.microsoft.com/office/powerpoint/2010/main" val="2685405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4001" y="1316997"/>
            <a:ext cx="5343322" cy="5763960"/>
          </a:xfrm>
          <a:prstGeom prst="rect">
            <a:avLst/>
          </a:prstGeom>
        </p:spPr>
      </p:pic>
      <p:pic>
        <p:nvPicPr>
          <p:cNvPr id="8" name="Imagen 7"/>
          <p:cNvPicPr>
            <a:picLocks noChangeAspect="1"/>
          </p:cNvPicPr>
          <p:nvPr/>
        </p:nvPicPr>
        <p:blipFill>
          <a:blip r:embed="rId3"/>
          <a:stretch>
            <a:fillRect/>
          </a:stretch>
        </p:blipFill>
        <p:spPr>
          <a:xfrm>
            <a:off x="6075262" y="365832"/>
            <a:ext cx="2653101" cy="894270"/>
          </a:xfrm>
          <a:prstGeom prst="rect">
            <a:avLst/>
          </a:prstGeom>
        </p:spPr>
      </p:pic>
      <p:sp>
        <p:nvSpPr>
          <p:cNvPr id="9" name="Rectángulo 8"/>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2 Título"/>
          <p:cNvSpPr txBox="1">
            <a:spLocks/>
          </p:cNvSpPr>
          <p:nvPr/>
        </p:nvSpPr>
        <p:spPr>
          <a:xfrm>
            <a:off x="0" y="-1"/>
            <a:ext cx="8568952" cy="6703985"/>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2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Arial" pitchFamily="34" charset="0"/>
              </a:rPr>
              <a:t/>
            </a:r>
            <a:br>
              <a:rPr kumimoji="0" lang="es-EC" sz="20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Arial" pitchFamily="34" charset="0"/>
              </a:rPr>
            </a:br>
            <a:endParaRPr kumimoji="0" lang="es-EC" sz="41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endParaRPr>
          </a:p>
        </p:txBody>
      </p:sp>
      <p:sp>
        <p:nvSpPr>
          <p:cNvPr id="2" name="CuadroTexto 1">
            <a:extLst>
              <a:ext uri="{FF2B5EF4-FFF2-40B4-BE49-F238E27FC236}">
                <a16:creationId xmlns:a16="http://schemas.microsoft.com/office/drawing/2014/main" id="{BB75AAF9-EE3F-AA47-BC5C-15D9D5EBAD0C}"/>
              </a:ext>
            </a:extLst>
          </p:cNvPr>
          <p:cNvSpPr txBox="1"/>
          <p:nvPr/>
        </p:nvSpPr>
        <p:spPr>
          <a:xfrm>
            <a:off x="1425038" y="1527315"/>
            <a:ext cx="7303325" cy="3108543"/>
          </a:xfrm>
          <a:prstGeom prst="rect">
            <a:avLst/>
          </a:prstGeom>
          <a:noFill/>
        </p:spPr>
        <p:txBody>
          <a:bodyPr wrap="square" rtlCol="0">
            <a:spAutoFit/>
          </a:bodyPr>
          <a:lstStyle/>
          <a:p>
            <a:r>
              <a:rPr lang="es-ES_tradnl" sz="2800" b="1" dirty="0">
                <a:latin typeface="Times" pitchFamily="2" charset="0"/>
              </a:rPr>
              <a:t>El riesgo suicida y la autoidentificación étnica en adolescentes indígenas de Quisapincha, Ecuador.</a:t>
            </a:r>
          </a:p>
          <a:p>
            <a:endParaRPr lang="es-ES_tradnl" sz="2800" dirty="0">
              <a:latin typeface="Times" pitchFamily="2" charset="0"/>
            </a:endParaRPr>
          </a:p>
          <a:p>
            <a:pPr algn="r"/>
            <a:endParaRPr lang="es-ES_tradnl" sz="2800" dirty="0">
              <a:latin typeface="Times" pitchFamily="2" charset="0"/>
            </a:endParaRPr>
          </a:p>
          <a:p>
            <a:pPr algn="r"/>
            <a:endParaRPr lang="es-ES_tradnl" sz="2800" dirty="0">
              <a:latin typeface="Times" pitchFamily="2" charset="0"/>
            </a:endParaRPr>
          </a:p>
          <a:p>
            <a:pPr algn="r"/>
            <a:r>
              <a:rPr lang="es-ES_tradnl" sz="2800" dirty="0">
                <a:latin typeface="Times" pitchFamily="2" charset="0"/>
              </a:rPr>
              <a:t>Santiago Paredes B. &amp; Oscar Pérez S.</a:t>
            </a:r>
          </a:p>
        </p:txBody>
      </p:sp>
    </p:spTree>
    <p:extLst>
      <p:ext uri="{BB962C8B-B14F-4D97-AF65-F5344CB8AC3E}">
        <p14:creationId xmlns:p14="http://schemas.microsoft.com/office/powerpoint/2010/main" val="296119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B9680D31-EA76-3346-9C01-0293C57D4B6C}"/>
              </a:ext>
            </a:extLst>
          </p:cNvPr>
          <p:cNvSpPr txBox="1"/>
          <p:nvPr/>
        </p:nvSpPr>
        <p:spPr>
          <a:xfrm>
            <a:off x="353947" y="1438259"/>
            <a:ext cx="8383979" cy="4893647"/>
          </a:xfrm>
          <a:prstGeom prst="rect">
            <a:avLst/>
          </a:prstGeom>
          <a:noFill/>
        </p:spPr>
        <p:txBody>
          <a:bodyPr wrap="square" rtlCol="0">
            <a:spAutoFit/>
          </a:bodyPr>
          <a:lstStyle/>
          <a:p>
            <a:pPr marL="342900" indent="-342900" algn="just">
              <a:buFont typeface="Wingdings" pitchFamily="2" charset="2"/>
              <a:buChar char="v"/>
            </a:pPr>
            <a:r>
              <a:rPr lang="es-ES_tradnl" sz="2400" dirty="0">
                <a:latin typeface="Times" pitchFamily="2" charset="0"/>
              </a:rPr>
              <a:t>La epidemiología del suicidio en Ecuador, los jóvenes y adolescente indígenas ven restringida una igualdad en los accesos a los servicios de salud (</a:t>
            </a:r>
            <a:r>
              <a:rPr lang="es-ES_tradnl" sz="2400" dirty="0" err="1">
                <a:latin typeface="Times" pitchFamily="2" charset="0"/>
              </a:rPr>
              <a:t>Gerstner</a:t>
            </a:r>
            <a:r>
              <a:rPr lang="es-ES_tradnl" sz="2400" dirty="0">
                <a:latin typeface="Times" pitchFamily="2" charset="0"/>
              </a:rPr>
              <a:t> R, Soriano I, Sanhueza A, </a:t>
            </a:r>
            <a:r>
              <a:rPr lang="es-ES_tradnl" sz="2400" dirty="0" err="1">
                <a:latin typeface="Times" pitchFamily="2" charset="0"/>
              </a:rPr>
              <a:t>Caffe</a:t>
            </a:r>
            <a:r>
              <a:rPr lang="es-ES_tradnl" sz="2400" dirty="0">
                <a:latin typeface="Times" pitchFamily="2" charset="0"/>
              </a:rPr>
              <a:t> S, </a:t>
            </a:r>
            <a:r>
              <a:rPr lang="es-ES_tradnl" sz="2400" dirty="0" err="1">
                <a:latin typeface="Times" pitchFamily="2" charset="0"/>
              </a:rPr>
              <a:t>Kestel</a:t>
            </a:r>
            <a:r>
              <a:rPr lang="es-ES_tradnl" sz="2400" dirty="0">
                <a:latin typeface="Times" pitchFamily="2" charset="0"/>
              </a:rPr>
              <a:t> D. 2018). </a:t>
            </a:r>
          </a:p>
          <a:p>
            <a:pPr algn="just"/>
            <a:endParaRPr lang="es-ES_tradnl" sz="2400" dirty="0">
              <a:latin typeface="Times" pitchFamily="2" charset="0"/>
            </a:endParaRPr>
          </a:p>
          <a:p>
            <a:pPr marL="342900" indent="-342900" algn="just">
              <a:buFont typeface="Wingdings" pitchFamily="2" charset="2"/>
              <a:buChar char="v"/>
            </a:pPr>
            <a:r>
              <a:rPr lang="es-ES_tradnl" sz="2400" dirty="0">
                <a:latin typeface="Times" pitchFamily="2" charset="0"/>
              </a:rPr>
              <a:t>Relación entre altos grados de identidad étnica y bajos síntomas de depresión, por tal razón de ideación suicida (Valdivia M., Silva D., Sanhueza F., </a:t>
            </a:r>
            <a:r>
              <a:rPr lang="es-ES_tradnl" sz="2400" dirty="0" err="1">
                <a:latin typeface="Times" pitchFamily="2" charset="0"/>
              </a:rPr>
              <a:t>Cova</a:t>
            </a:r>
            <a:r>
              <a:rPr lang="es-ES_tradnl" sz="2400" dirty="0">
                <a:latin typeface="Times" pitchFamily="2" charset="0"/>
              </a:rPr>
              <a:t> F., Rev. Medica Chile 2015 </a:t>
            </a:r>
            <a:r>
              <a:rPr lang="es-ES_tradnl" sz="2400" dirty="0" err="1">
                <a:latin typeface="Times" pitchFamily="2" charset="0"/>
              </a:rPr>
              <a:t>pags</a:t>
            </a:r>
            <a:r>
              <a:rPr lang="es-ES_tradnl" sz="2400" dirty="0">
                <a:latin typeface="Times" pitchFamily="2" charset="0"/>
              </a:rPr>
              <a:t>. 320-328)</a:t>
            </a:r>
          </a:p>
          <a:p>
            <a:pPr marL="342900" indent="-342900" algn="just">
              <a:buFontTx/>
              <a:buChar char="-"/>
            </a:pPr>
            <a:endParaRPr lang="es-ES_tradnl" sz="2400" dirty="0">
              <a:latin typeface="Times" pitchFamily="2" charset="0"/>
            </a:endParaRPr>
          </a:p>
          <a:p>
            <a:pPr marL="342900" indent="-342900" algn="just">
              <a:buFont typeface="Wingdings" pitchFamily="2" charset="2"/>
              <a:buChar char="v"/>
            </a:pPr>
            <a:r>
              <a:rPr lang="es-ES_tradnl" sz="2400" dirty="0">
                <a:latin typeface="Times" pitchFamily="2" charset="0"/>
              </a:rPr>
              <a:t>La ideación suicida en los adolescentes indígenas están relacionadas con la discriminación percibida, el estrés cultural y el autoestima (Polanco, L. &amp; Miranda, R. 2013)</a:t>
            </a:r>
          </a:p>
        </p:txBody>
      </p:sp>
      <p:sp>
        <p:nvSpPr>
          <p:cNvPr id="8" name="CuadroTexto 7">
            <a:extLst>
              <a:ext uri="{FF2B5EF4-FFF2-40B4-BE49-F238E27FC236}">
                <a16:creationId xmlns:a16="http://schemas.microsoft.com/office/drawing/2014/main" id="{727A8721-86BB-C141-8365-6388ACD4EAAD}"/>
              </a:ext>
            </a:extLst>
          </p:cNvPr>
          <p:cNvSpPr txBox="1"/>
          <p:nvPr/>
        </p:nvSpPr>
        <p:spPr>
          <a:xfrm>
            <a:off x="3738415" y="821419"/>
            <a:ext cx="2436754" cy="523220"/>
          </a:xfrm>
          <a:prstGeom prst="rect">
            <a:avLst/>
          </a:prstGeom>
          <a:noFill/>
        </p:spPr>
        <p:txBody>
          <a:bodyPr wrap="square" rtlCol="0">
            <a:spAutoFit/>
          </a:bodyPr>
          <a:lstStyle/>
          <a:p>
            <a:pPr algn="ctr"/>
            <a:r>
              <a:rPr lang="es-ES_tradnl" sz="2800" b="1" i="1" dirty="0">
                <a:latin typeface="Times" pitchFamily="2" charset="0"/>
              </a:rPr>
              <a:t>Marco Teórico</a:t>
            </a:r>
          </a:p>
        </p:txBody>
      </p:sp>
    </p:spTree>
    <p:extLst>
      <p:ext uri="{BB962C8B-B14F-4D97-AF65-F5344CB8AC3E}">
        <p14:creationId xmlns:p14="http://schemas.microsoft.com/office/powerpoint/2010/main" val="177317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B9680D31-EA76-3346-9C01-0293C57D4B6C}"/>
              </a:ext>
            </a:extLst>
          </p:cNvPr>
          <p:cNvSpPr txBox="1"/>
          <p:nvPr/>
        </p:nvSpPr>
        <p:spPr>
          <a:xfrm>
            <a:off x="353947" y="1438259"/>
            <a:ext cx="8383979" cy="4154984"/>
          </a:xfrm>
          <a:prstGeom prst="rect">
            <a:avLst/>
          </a:prstGeom>
          <a:noFill/>
        </p:spPr>
        <p:txBody>
          <a:bodyPr wrap="square" rtlCol="0">
            <a:spAutoFit/>
          </a:bodyPr>
          <a:lstStyle/>
          <a:p>
            <a:pPr algn="just"/>
            <a:endParaRPr lang="es-ES_tradnl" sz="2400" dirty="0">
              <a:latin typeface="Times" pitchFamily="2" charset="0"/>
            </a:endParaRPr>
          </a:p>
          <a:p>
            <a:pPr marL="342900" indent="-342900" algn="just">
              <a:buFont typeface="Wingdings" pitchFamily="2" charset="2"/>
              <a:buChar char="v"/>
            </a:pPr>
            <a:r>
              <a:rPr lang="es-ES_tradnl" sz="2400" dirty="0">
                <a:latin typeface="Times" pitchFamily="2" charset="0"/>
              </a:rPr>
              <a:t>El suicidio en adolescentes indígenas entre sus factores implica también los conflictos interétnicos que surgen dentro de la cosmovisión indígena respecto la salud publica y salud mental. (Mayer, P., Morales, N., Figueroa, G. 2016)</a:t>
            </a:r>
          </a:p>
          <a:p>
            <a:pPr marL="342900" indent="-342900" algn="just">
              <a:buFontTx/>
              <a:buChar char="-"/>
            </a:pPr>
            <a:endParaRPr lang="es-ES_tradnl" sz="2400" dirty="0">
              <a:latin typeface="Times" pitchFamily="2" charset="0"/>
            </a:endParaRPr>
          </a:p>
          <a:p>
            <a:pPr marL="342900" indent="-342900" algn="just">
              <a:buFont typeface="Wingdings" pitchFamily="2" charset="2"/>
              <a:buChar char="v"/>
            </a:pPr>
            <a:r>
              <a:rPr lang="es-ES_tradnl" sz="2400" dirty="0">
                <a:latin typeface="Times" pitchFamily="2" charset="0"/>
              </a:rPr>
              <a:t>La sintomatología depresiva y la suicidalidad en adolescentes esta determinada por múltiples factores entre ellos los relacionados a condiciones psicológicas (Gómez, A. &amp; Núñez, C. 1992)</a:t>
            </a:r>
          </a:p>
          <a:p>
            <a:pPr algn="just"/>
            <a:endParaRPr lang="es-ES_tradnl" sz="2400" dirty="0">
              <a:latin typeface="Times" pitchFamily="2" charset="0"/>
            </a:endParaRPr>
          </a:p>
        </p:txBody>
      </p:sp>
    </p:spTree>
    <p:extLst>
      <p:ext uri="{BB962C8B-B14F-4D97-AF65-F5344CB8AC3E}">
        <p14:creationId xmlns:p14="http://schemas.microsoft.com/office/powerpoint/2010/main" val="414197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BC9768CF-7E67-3F46-8E4C-BADF77722364}"/>
              </a:ext>
            </a:extLst>
          </p:cNvPr>
          <p:cNvSpPr txBox="1"/>
          <p:nvPr/>
        </p:nvSpPr>
        <p:spPr>
          <a:xfrm>
            <a:off x="522514" y="3048794"/>
            <a:ext cx="8383979" cy="1200329"/>
          </a:xfrm>
          <a:prstGeom prst="rect">
            <a:avLst/>
          </a:prstGeom>
          <a:noFill/>
        </p:spPr>
        <p:txBody>
          <a:bodyPr wrap="square" rtlCol="0">
            <a:spAutoFit/>
          </a:bodyPr>
          <a:lstStyle/>
          <a:p>
            <a:pPr algn="ctr"/>
            <a:r>
              <a:rPr lang="es-ES_tradnl" sz="2400" b="1" dirty="0">
                <a:latin typeface="Times" pitchFamily="2" charset="0"/>
              </a:rPr>
              <a:t>¿</a:t>
            </a:r>
            <a:r>
              <a:rPr lang="es-ES_tradnl" sz="2400" b="1" i="1" dirty="0">
                <a:latin typeface="Times" pitchFamily="2" charset="0"/>
              </a:rPr>
              <a:t>Existe una modalidad de intervención psicológica que pueda contribuir a la prevención de conductas de riesgo en adolescentes de sectores indígenas?</a:t>
            </a:r>
          </a:p>
        </p:txBody>
      </p:sp>
    </p:spTree>
    <p:extLst>
      <p:ext uri="{BB962C8B-B14F-4D97-AF65-F5344CB8AC3E}">
        <p14:creationId xmlns:p14="http://schemas.microsoft.com/office/powerpoint/2010/main" val="402892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515E643-9910-5D48-8008-FEAFCE40FF44}"/>
              </a:ext>
            </a:extLst>
          </p:cNvPr>
          <p:cNvSpPr txBox="1"/>
          <p:nvPr/>
        </p:nvSpPr>
        <p:spPr>
          <a:xfrm>
            <a:off x="3334653" y="854058"/>
            <a:ext cx="2422567" cy="523220"/>
          </a:xfrm>
          <a:prstGeom prst="rect">
            <a:avLst/>
          </a:prstGeom>
          <a:noFill/>
        </p:spPr>
        <p:txBody>
          <a:bodyPr wrap="square" rtlCol="0">
            <a:spAutoFit/>
          </a:bodyPr>
          <a:lstStyle/>
          <a:p>
            <a:pPr algn="ctr"/>
            <a:r>
              <a:rPr lang="es-ES_tradnl" sz="2800" b="1" dirty="0">
                <a:latin typeface="Times" pitchFamily="2" charset="0"/>
              </a:rPr>
              <a:t>Metodología</a:t>
            </a:r>
          </a:p>
        </p:txBody>
      </p:sp>
      <p:sp>
        <p:nvSpPr>
          <p:cNvPr id="8" name="CuadroTexto 7">
            <a:extLst>
              <a:ext uri="{FF2B5EF4-FFF2-40B4-BE49-F238E27FC236}">
                <a16:creationId xmlns:a16="http://schemas.microsoft.com/office/drawing/2014/main" id="{8275EAAE-44DA-574C-B6FD-5285605E7138}"/>
              </a:ext>
            </a:extLst>
          </p:cNvPr>
          <p:cNvSpPr txBox="1"/>
          <p:nvPr/>
        </p:nvSpPr>
        <p:spPr>
          <a:xfrm>
            <a:off x="380010" y="1273064"/>
            <a:ext cx="8383979" cy="4893647"/>
          </a:xfrm>
          <a:prstGeom prst="rect">
            <a:avLst/>
          </a:prstGeom>
          <a:noFill/>
        </p:spPr>
        <p:txBody>
          <a:bodyPr wrap="square" rtlCol="0">
            <a:spAutoFit/>
          </a:bodyPr>
          <a:lstStyle/>
          <a:p>
            <a:pPr algn="just"/>
            <a:r>
              <a:rPr lang="es-ES_tradnl" sz="2400" i="1" dirty="0">
                <a:latin typeface="Times" pitchFamily="2" charset="0"/>
              </a:rPr>
              <a:t>Diseño</a:t>
            </a:r>
          </a:p>
          <a:p>
            <a:pPr algn="just"/>
            <a:r>
              <a:rPr lang="es-ES_tradnl" sz="2400" dirty="0">
                <a:latin typeface="Times" pitchFamily="2" charset="0"/>
              </a:rPr>
              <a:t>Se emplea un enfoque investigativo de tipo cuantitativo y correlacional para el análisis de la población.</a:t>
            </a:r>
          </a:p>
          <a:p>
            <a:pPr algn="just"/>
            <a:endParaRPr lang="es-ES_tradnl" sz="2400" dirty="0">
              <a:latin typeface="Times" pitchFamily="2" charset="0"/>
            </a:endParaRPr>
          </a:p>
          <a:p>
            <a:pPr algn="just"/>
            <a:r>
              <a:rPr lang="es-ES_tradnl" sz="2400" i="1" dirty="0">
                <a:latin typeface="Times" pitchFamily="2" charset="0"/>
              </a:rPr>
              <a:t>Participantes</a:t>
            </a:r>
          </a:p>
          <a:p>
            <a:pPr algn="just"/>
            <a:r>
              <a:rPr lang="es-ES_tradnl" sz="2400" b="1" dirty="0">
                <a:latin typeface="Times" pitchFamily="2" charset="0"/>
              </a:rPr>
              <a:t>97</a:t>
            </a:r>
            <a:r>
              <a:rPr lang="es-ES_tradnl" sz="2400" dirty="0">
                <a:latin typeface="Times" pitchFamily="2" charset="0"/>
              </a:rPr>
              <a:t> adolescentes entre 15 y 19 años pertenecientes a la U. E. “Quisapincha”, con una población total de 153 estudiantes en dos jornadas.</a:t>
            </a:r>
          </a:p>
          <a:p>
            <a:pPr algn="just"/>
            <a:endParaRPr lang="es-ES_tradnl" sz="2400" dirty="0">
              <a:latin typeface="Times" pitchFamily="2" charset="0"/>
            </a:endParaRPr>
          </a:p>
          <a:p>
            <a:pPr algn="just"/>
            <a:r>
              <a:rPr lang="es-ES_tradnl" sz="2400" dirty="0">
                <a:latin typeface="Times" pitchFamily="2" charset="0"/>
              </a:rPr>
              <a:t>Geográficamente constituye en una zona intermedia entre la cercanía de la zona urbana y la influencia de la comunidad indígena sugiere una mayor nivel de estrés </a:t>
            </a:r>
            <a:r>
              <a:rPr lang="es-ES_tradnl" sz="2400" dirty="0" err="1">
                <a:latin typeface="Times" pitchFamily="2" charset="0"/>
              </a:rPr>
              <a:t>aculturativo</a:t>
            </a:r>
            <a:r>
              <a:rPr lang="es-ES_tradnl" sz="2400" dirty="0">
                <a:latin typeface="Times" pitchFamily="2" charset="0"/>
              </a:rPr>
              <a:t> (</a:t>
            </a:r>
            <a:r>
              <a:rPr lang="es-ES_tradnl" sz="2400" dirty="0" err="1">
                <a:latin typeface="Times" pitchFamily="2" charset="0"/>
              </a:rPr>
              <a:t>Haboush</a:t>
            </a:r>
            <a:r>
              <a:rPr lang="es-ES_tradnl" sz="2400" dirty="0">
                <a:latin typeface="Times" pitchFamily="2" charset="0"/>
              </a:rPr>
              <a:t> L., Oliver T., Parker A., Billings., 2015)</a:t>
            </a:r>
          </a:p>
        </p:txBody>
      </p:sp>
    </p:spTree>
    <p:extLst>
      <p:ext uri="{BB962C8B-B14F-4D97-AF65-F5344CB8AC3E}">
        <p14:creationId xmlns:p14="http://schemas.microsoft.com/office/powerpoint/2010/main" val="2137800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515E643-9910-5D48-8008-FEAFCE40FF44}"/>
              </a:ext>
            </a:extLst>
          </p:cNvPr>
          <p:cNvSpPr txBox="1"/>
          <p:nvPr/>
        </p:nvSpPr>
        <p:spPr>
          <a:xfrm>
            <a:off x="3334653" y="854058"/>
            <a:ext cx="2422567" cy="523220"/>
          </a:xfrm>
          <a:prstGeom prst="rect">
            <a:avLst/>
          </a:prstGeom>
          <a:noFill/>
        </p:spPr>
        <p:txBody>
          <a:bodyPr wrap="square" rtlCol="0">
            <a:spAutoFit/>
          </a:bodyPr>
          <a:lstStyle/>
          <a:p>
            <a:pPr algn="ctr"/>
            <a:r>
              <a:rPr lang="es-ES_tradnl" sz="2800" b="1" dirty="0">
                <a:latin typeface="Times" pitchFamily="2" charset="0"/>
              </a:rPr>
              <a:t>Metodología</a:t>
            </a:r>
          </a:p>
        </p:txBody>
      </p:sp>
      <p:sp>
        <p:nvSpPr>
          <p:cNvPr id="8" name="CuadroTexto 7">
            <a:extLst>
              <a:ext uri="{FF2B5EF4-FFF2-40B4-BE49-F238E27FC236}">
                <a16:creationId xmlns:a16="http://schemas.microsoft.com/office/drawing/2014/main" id="{8275EAAE-44DA-574C-B6FD-5285605E7138}"/>
              </a:ext>
            </a:extLst>
          </p:cNvPr>
          <p:cNvSpPr txBox="1"/>
          <p:nvPr/>
        </p:nvSpPr>
        <p:spPr>
          <a:xfrm>
            <a:off x="380010" y="1510571"/>
            <a:ext cx="8383979" cy="3785652"/>
          </a:xfrm>
          <a:prstGeom prst="rect">
            <a:avLst/>
          </a:prstGeom>
          <a:noFill/>
        </p:spPr>
        <p:txBody>
          <a:bodyPr wrap="square" rtlCol="0">
            <a:spAutoFit/>
          </a:bodyPr>
          <a:lstStyle/>
          <a:p>
            <a:pPr algn="just"/>
            <a:r>
              <a:rPr lang="es-ES_tradnl" sz="2400" i="1" dirty="0">
                <a:latin typeface="Times" pitchFamily="2" charset="0"/>
              </a:rPr>
              <a:t>Instrumentos</a:t>
            </a:r>
          </a:p>
          <a:p>
            <a:pPr algn="just"/>
            <a:r>
              <a:rPr lang="es-ES_tradnl" sz="2400" i="1" dirty="0">
                <a:latin typeface="Times" pitchFamily="2" charset="0"/>
              </a:rPr>
              <a:t>La Escala de Identidad Étnica Multigrupo Revisada (MEIM-R)</a:t>
            </a:r>
          </a:p>
          <a:p>
            <a:pPr algn="just"/>
            <a:r>
              <a:rPr lang="es-ES_tradnl" sz="2400" dirty="0">
                <a:latin typeface="Times" pitchFamily="2" charset="0"/>
              </a:rPr>
              <a:t>- Recoge </a:t>
            </a:r>
            <a:r>
              <a:rPr lang="es-ES_tradnl" sz="2400" dirty="0" err="1">
                <a:latin typeface="Times" pitchFamily="2" charset="0"/>
              </a:rPr>
              <a:t>informaciónnsobre</a:t>
            </a:r>
            <a:r>
              <a:rPr lang="es-ES_tradnl" sz="2400" dirty="0">
                <a:latin typeface="Times" pitchFamily="2" charset="0"/>
              </a:rPr>
              <a:t> el logro o difusión de la identidad, a través de constructos como la exploración y el compromiso</a:t>
            </a:r>
          </a:p>
          <a:p>
            <a:pPr algn="just"/>
            <a:endParaRPr lang="es-ES_tradnl" sz="2400" dirty="0">
              <a:latin typeface="Times" pitchFamily="2" charset="0"/>
            </a:endParaRPr>
          </a:p>
          <a:p>
            <a:pPr algn="just"/>
            <a:r>
              <a:rPr lang="es-ES_tradnl" sz="2400" i="1" dirty="0">
                <a:latin typeface="Times" pitchFamily="2" charset="0"/>
              </a:rPr>
              <a:t>La Escala de Desesperanza de Beck (EDB)</a:t>
            </a:r>
          </a:p>
          <a:p>
            <a:pPr algn="just"/>
            <a:r>
              <a:rPr lang="es-ES_tradnl" sz="2400" dirty="0">
                <a:latin typeface="Times" pitchFamily="2" charset="0"/>
              </a:rPr>
              <a:t>- Recoge información sobre las conductas de riesgo suicida considerando a la desesperanza como predictor del suicidio, mediante rangos que van desde lo normal hasta niveles de tipo leve, moderado y alto</a:t>
            </a:r>
          </a:p>
        </p:txBody>
      </p:sp>
    </p:spTree>
    <p:extLst>
      <p:ext uri="{BB962C8B-B14F-4D97-AF65-F5344CB8AC3E}">
        <p14:creationId xmlns:p14="http://schemas.microsoft.com/office/powerpoint/2010/main" val="305410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515E643-9910-5D48-8008-FEAFCE40FF44}"/>
              </a:ext>
            </a:extLst>
          </p:cNvPr>
          <p:cNvSpPr txBox="1"/>
          <p:nvPr/>
        </p:nvSpPr>
        <p:spPr>
          <a:xfrm>
            <a:off x="3334653" y="854058"/>
            <a:ext cx="2422567" cy="523220"/>
          </a:xfrm>
          <a:prstGeom prst="rect">
            <a:avLst/>
          </a:prstGeom>
          <a:noFill/>
        </p:spPr>
        <p:txBody>
          <a:bodyPr wrap="square" rtlCol="0">
            <a:spAutoFit/>
          </a:bodyPr>
          <a:lstStyle/>
          <a:p>
            <a:pPr algn="ctr"/>
            <a:r>
              <a:rPr lang="es-ES_tradnl" sz="2800" b="1" dirty="0">
                <a:latin typeface="Times" pitchFamily="2" charset="0"/>
              </a:rPr>
              <a:t>Resultados</a:t>
            </a:r>
          </a:p>
        </p:txBody>
      </p:sp>
      <p:graphicFrame>
        <p:nvGraphicFramePr>
          <p:cNvPr id="11" name="Tabla 10">
            <a:extLst>
              <a:ext uri="{FF2B5EF4-FFF2-40B4-BE49-F238E27FC236}">
                <a16:creationId xmlns:a16="http://schemas.microsoft.com/office/drawing/2014/main" id="{E3208327-9475-1549-9F9B-F5020E0C0516}"/>
              </a:ext>
            </a:extLst>
          </p:cNvPr>
          <p:cNvGraphicFramePr>
            <a:graphicFrameLocks noGrp="1"/>
          </p:cNvGraphicFramePr>
          <p:nvPr>
            <p:extLst>
              <p:ext uri="{D42A27DB-BD31-4B8C-83A1-F6EECF244321}">
                <p14:modId xmlns:p14="http://schemas.microsoft.com/office/powerpoint/2010/main" val="162860213"/>
              </p:ext>
            </p:extLst>
          </p:nvPr>
        </p:nvGraphicFramePr>
        <p:xfrm>
          <a:off x="629393" y="1409917"/>
          <a:ext cx="7766463" cy="2641784"/>
        </p:xfrm>
        <a:graphic>
          <a:graphicData uri="http://schemas.openxmlformats.org/drawingml/2006/table">
            <a:tbl>
              <a:tblPr/>
              <a:tblGrid>
                <a:gridCol w="1102088">
                  <a:extLst>
                    <a:ext uri="{9D8B030D-6E8A-4147-A177-3AD203B41FA5}">
                      <a16:colId xmlns:a16="http://schemas.microsoft.com/office/drawing/2014/main" val="3651633742"/>
                    </a:ext>
                  </a:extLst>
                </a:gridCol>
                <a:gridCol w="1185578">
                  <a:extLst>
                    <a:ext uri="{9D8B030D-6E8A-4147-A177-3AD203B41FA5}">
                      <a16:colId xmlns:a16="http://schemas.microsoft.com/office/drawing/2014/main" val="3664666726"/>
                    </a:ext>
                  </a:extLst>
                </a:gridCol>
                <a:gridCol w="1185578">
                  <a:extLst>
                    <a:ext uri="{9D8B030D-6E8A-4147-A177-3AD203B41FA5}">
                      <a16:colId xmlns:a16="http://schemas.microsoft.com/office/drawing/2014/main" val="1503461327"/>
                    </a:ext>
                  </a:extLst>
                </a:gridCol>
                <a:gridCol w="1424627">
                  <a:extLst>
                    <a:ext uri="{9D8B030D-6E8A-4147-A177-3AD203B41FA5}">
                      <a16:colId xmlns:a16="http://schemas.microsoft.com/office/drawing/2014/main" val="443555679"/>
                    </a:ext>
                  </a:extLst>
                </a:gridCol>
                <a:gridCol w="1434296">
                  <a:extLst>
                    <a:ext uri="{9D8B030D-6E8A-4147-A177-3AD203B41FA5}">
                      <a16:colId xmlns:a16="http://schemas.microsoft.com/office/drawing/2014/main" val="409333235"/>
                    </a:ext>
                  </a:extLst>
                </a:gridCol>
                <a:gridCol w="1434296">
                  <a:extLst>
                    <a:ext uri="{9D8B030D-6E8A-4147-A177-3AD203B41FA5}">
                      <a16:colId xmlns:a16="http://schemas.microsoft.com/office/drawing/2014/main" val="2039603987"/>
                    </a:ext>
                  </a:extLst>
                </a:gridCol>
              </a:tblGrid>
              <a:tr h="237581">
                <a:tc gridSpan="6">
                  <a:txBody>
                    <a:bodyPr/>
                    <a:lstStyle/>
                    <a:p>
                      <a:pPr marL="38100" marR="38100" algn="l">
                        <a:lnSpc>
                          <a:spcPts val="1600"/>
                        </a:lnSpc>
                        <a:spcAft>
                          <a:spcPts val="0"/>
                        </a:spcAft>
                      </a:pPr>
                      <a:r>
                        <a:rPr lang="es-ES_tradnl" sz="1600" b="1" i="1" dirty="0">
                          <a:solidFill>
                            <a:srgbClr val="010205"/>
                          </a:solidFill>
                          <a:effectLst/>
                          <a:latin typeface="Times" pitchFamily="2" charset="0"/>
                          <a:ea typeface="Calibri" panose="020F0502020204030204" pitchFamily="34" charset="0"/>
                          <a:cs typeface="Arial" panose="020B0604020202020204" pitchFamily="34" charset="0"/>
                        </a:rPr>
                        <a:t>Riesgo Suicida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69609206"/>
                  </a:ext>
                </a:extLst>
              </a:tr>
              <a:tr h="450838">
                <a:tc gridSpan="2">
                  <a:txBody>
                    <a:bodyPr/>
                    <a:lstStyle/>
                    <a:p>
                      <a:pPr algn="l">
                        <a:lnSpc>
                          <a:spcPct val="1070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_tradnl"/>
                    </a:p>
                  </a:txBody>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Frecuencia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Porcentaje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Porcentaje válido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Porcentaje acumulado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04278851"/>
                  </a:ext>
                </a:extLst>
              </a:tr>
              <a:tr h="237581">
                <a:tc rowSpan="5">
                  <a:txBody>
                    <a:bodyPr/>
                    <a:lstStyle/>
                    <a:p>
                      <a:pPr marL="38100" marR="38100" algn="l">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Válido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l">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Ninguno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31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31,6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32,0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32,0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798616306"/>
                  </a:ext>
                </a:extLst>
              </a:tr>
              <a:tr h="237581">
                <a:tc vMerge="1">
                  <a:txBody>
                    <a:bodyPr/>
                    <a:lstStyle/>
                    <a:p>
                      <a:endParaRPr lang="es-ES_tradnl"/>
                    </a:p>
                  </a:txBody>
                  <a:tcPr/>
                </a:tc>
                <a:tc>
                  <a:txBody>
                    <a:bodyPr/>
                    <a:lstStyle/>
                    <a:p>
                      <a:pPr marL="38100" marR="38100" algn="l">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Leve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b="1" dirty="0">
                          <a:solidFill>
                            <a:srgbClr val="000000"/>
                          </a:solidFill>
                          <a:effectLst/>
                          <a:latin typeface="Times" pitchFamily="2" charset="0"/>
                          <a:ea typeface="Calibri" panose="020F0502020204030204" pitchFamily="34" charset="0"/>
                          <a:cs typeface="Arial" panose="020B0604020202020204" pitchFamily="34" charset="0"/>
                        </a:rPr>
                        <a:t>51</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b="1" dirty="0">
                          <a:solidFill>
                            <a:srgbClr val="000000"/>
                          </a:solidFill>
                          <a:effectLst/>
                          <a:latin typeface="Times" pitchFamily="2" charset="0"/>
                          <a:ea typeface="Calibri" panose="020F0502020204030204" pitchFamily="34" charset="0"/>
                          <a:cs typeface="Arial" panose="020B0604020202020204" pitchFamily="34" charset="0"/>
                        </a:rPr>
                        <a:t>52,0</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b="1" dirty="0">
                          <a:solidFill>
                            <a:srgbClr val="000000"/>
                          </a:solidFill>
                          <a:effectLst/>
                          <a:latin typeface="Times" pitchFamily="2" charset="0"/>
                          <a:ea typeface="Calibri" panose="020F0502020204030204" pitchFamily="34" charset="0"/>
                          <a:cs typeface="Arial" panose="020B0604020202020204" pitchFamily="34" charset="0"/>
                        </a:rPr>
                        <a:t>52,6</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dirty="0">
                          <a:solidFill>
                            <a:srgbClr val="000000"/>
                          </a:solidFill>
                          <a:effectLst/>
                          <a:latin typeface="Times" pitchFamily="2" charset="0"/>
                          <a:ea typeface="Calibri" panose="020F0502020204030204" pitchFamily="34" charset="0"/>
                          <a:cs typeface="Arial" panose="020B0604020202020204" pitchFamily="34" charset="0"/>
                        </a:rPr>
                        <a:t>84,5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4078339093"/>
                  </a:ext>
                </a:extLst>
              </a:tr>
              <a:tr h="237581">
                <a:tc vMerge="1">
                  <a:txBody>
                    <a:bodyPr/>
                    <a:lstStyle/>
                    <a:p>
                      <a:endParaRPr lang="es-ES_tradnl"/>
                    </a:p>
                  </a:txBody>
                  <a:tcPr/>
                </a:tc>
                <a:tc>
                  <a:txBody>
                    <a:bodyPr/>
                    <a:lstStyle/>
                    <a:p>
                      <a:pPr marL="38100" marR="38100" algn="l">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Moderado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13,3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13,4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97,9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774468442"/>
                  </a:ext>
                </a:extLst>
              </a:tr>
              <a:tr h="237581">
                <a:tc vMerge="1">
                  <a:txBody>
                    <a:bodyPr/>
                    <a:lstStyle/>
                    <a:p>
                      <a:endParaRPr lang="es-ES_tradnl"/>
                    </a:p>
                  </a:txBody>
                  <a:tcPr/>
                </a:tc>
                <a:tc>
                  <a:txBody>
                    <a:bodyPr/>
                    <a:lstStyle/>
                    <a:p>
                      <a:pPr marL="38100" marR="38100" algn="l">
                        <a:lnSpc>
                          <a:spcPts val="1600"/>
                        </a:lnSpc>
                        <a:spcAft>
                          <a:spcPts val="0"/>
                        </a:spcAft>
                      </a:pPr>
                      <a:r>
                        <a:rPr lang="es-ES_tradnl" sz="1800" dirty="0">
                          <a:solidFill>
                            <a:srgbClr val="000000"/>
                          </a:solidFill>
                          <a:effectLst/>
                          <a:latin typeface="Times" pitchFamily="2" charset="0"/>
                          <a:ea typeface="Calibri" panose="020F0502020204030204" pitchFamily="34" charset="0"/>
                          <a:cs typeface="Arial" panose="020B0604020202020204" pitchFamily="34" charset="0"/>
                        </a:rPr>
                        <a:t>Alto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2,0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2,1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639409090"/>
                  </a:ext>
                </a:extLst>
              </a:tr>
              <a:tr h="334347">
                <a:tc vMerge="1">
                  <a:txBody>
                    <a:bodyPr/>
                    <a:lstStyle/>
                    <a:p>
                      <a:endParaRPr lang="es-ES_tradnl"/>
                    </a:p>
                  </a:txBody>
                  <a:tcPr/>
                </a:tc>
                <a:tc>
                  <a:txBody>
                    <a:bodyPr/>
                    <a:lstStyle/>
                    <a:p>
                      <a:pPr marL="38100" marR="38100" algn="l">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dirty="0">
                          <a:solidFill>
                            <a:srgbClr val="000000"/>
                          </a:solidFill>
                          <a:effectLst/>
                          <a:latin typeface="Times" pitchFamily="2" charset="0"/>
                          <a:ea typeface="Calibri" panose="020F0502020204030204" pitchFamily="34" charset="0"/>
                          <a:cs typeface="Arial" panose="020B0604020202020204" pitchFamily="34" charset="0"/>
                        </a:rPr>
                        <a:t>97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99,0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algn="ctr">
                        <a:lnSpc>
                          <a:spcPct val="1070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66934018"/>
                  </a:ext>
                </a:extLst>
              </a:tr>
              <a:tr h="334347">
                <a:tc>
                  <a:txBody>
                    <a:bodyPr/>
                    <a:lstStyle/>
                    <a:p>
                      <a:pPr marL="38100" marR="38100" algn="l">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Perdidos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l">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Sistema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1322340"/>
                  </a:ext>
                </a:extLst>
              </a:tr>
              <a:tr h="334347">
                <a:tc gridSpan="2">
                  <a:txBody>
                    <a:bodyPr/>
                    <a:lstStyle/>
                    <a:p>
                      <a:pPr marL="38100" marR="38100" algn="l">
                        <a:lnSpc>
                          <a:spcPts val="1600"/>
                        </a:lnSpc>
                        <a:spcAft>
                          <a:spcPts val="0"/>
                        </a:spcAft>
                      </a:pPr>
                      <a:r>
                        <a:rPr lang="es-ES_tradnl" sz="1800" dirty="0">
                          <a:solidFill>
                            <a:srgbClr val="000000"/>
                          </a:solidFill>
                          <a:effectLst/>
                          <a:latin typeface="Times" pitchFamily="2" charset="0"/>
                          <a:ea typeface="Calibri" panose="020F0502020204030204" pitchFamily="34" charset="0"/>
                          <a:cs typeface="Arial" panose="020B0604020202020204" pitchFamily="34" charset="0"/>
                        </a:rPr>
                        <a:t>Total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98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1800">
                          <a:solidFill>
                            <a:srgbClr val="000000"/>
                          </a:solidFill>
                          <a:effectLst/>
                          <a:latin typeface="Times" pitchFamily="2" charset="0"/>
                          <a:ea typeface="Calibri" panose="020F0502020204030204" pitchFamily="34" charset="0"/>
                          <a:cs typeface="Arial" panose="020B0604020202020204" pitchFamily="34"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1800" dirty="0">
                          <a:solidFill>
                            <a:srgbClr val="000000"/>
                          </a:solidFill>
                          <a:effectLst/>
                          <a:latin typeface="Times" pitchFamily="2" charset="0"/>
                          <a:ea typeface="Calibri" panose="020F0502020204030204" pitchFamily="34" charset="0"/>
                          <a:cs typeface="Arial" panose="020B0604020202020204" pitchFamily="34"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0983062"/>
                  </a:ext>
                </a:extLst>
              </a:tr>
            </a:tbl>
          </a:graphicData>
        </a:graphic>
      </p:graphicFrame>
      <p:sp>
        <p:nvSpPr>
          <p:cNvPr id="12" name="CuadroTexto 11">
            <a:extLst>
              <a:ext uri="{FF2B5EF4-FFF2-40B4-BE49-F238E27FC236}">
                <a16:creationId xmlns:a16="http://schemas.microsoft.com/office/drawing/2014/main" id="{1F551BEF-F594-7449-B2EF-D65121764482}"/>
              </a:ext>
            </a:extLst>
          </p:cNvPr>
          <p:cNvSpPr txBox="1"/>
          <p:nvPr/>
        </p:nvSpPr>
        <p:spPr>
          <a:xfrm>
            <a:off x="534389" y="4203865"/>
            <a:ext cx="7861467" cy="1446550"/>
          </a:xfrm>
          <a:prstGeom prst="rect">
            <a:avLst/>
          </a:prstGeom>
          <a:noFill/>
        </p:spPr>
        <p:txBody>
          <a:bodyPr wrap="square" rtlCol="0">
            <a:spAutoFit/>
          </a:bodyPr>
          <a:lstStyle/>
          <a:p>
            <a:pPr algn="just"/>
            <a:r>
              <a:rPr lang="es-ES_tradnl" sz="2200" dirty="0">
                <a:latin typeface="Times" pitchFamily="2" charset="0"/>
              </a:rPr>
              <a:t>Análisis de las frecuencias los resultados muestran que existen del total de 97 estudiantes encuetados, el </a:t>
            </a:r>
            <a:r>
              <a:rPr lang="es-ES_tradnl" sz="2200" b="1" dirty="0">
                <a:latin typeface="Times" pitchFamily="2" charset="0"/>
              </a:rPr>
              <a:t>52% </a:t>
            </a:r>
            <a:r>
              <a:rPr lang="es-ES_tradnl" sz="2200" dirty="0">
                <a:latin typeface="Times" pitchFamily="2" charset="0"/>
              </a:rPr>
              <a:t>presenta un riesgo suicida leve, esto se traduce a que el </a:t>
            </a:r>
            <a:r>
              <a:rPr lang="es-ES_tradnl" sz="2200" b="1" dirty="0">
                <a:latin typeface="Times" pitchFamily="2" charset="0"/>
              </a:rPr>
              <a:t>67% </a:t>
            </a:r>
            <a:r>
              <a:rPr lang="es-ES_tradnl" sz="2200" dirty="0">
                <a:latin typeface="Times" pitchFamily="2" charset="0"/>
              </a:rPr>
              <a:t>de ellos tendría un riesgo de provocar una conducta suicida, a diferencia de un </a:t>
            </a:r>
            <a:r>
              <a:rPr lang="es-ES_tradnl" sz="2200" b="1" dirty="0">
                <a:latin typeface="Times" pitchFamily="2" charset="0"/>
              </a:rPr>
              <a:t>32 % </a:t>
            </a:r>
            <a:r>
              <a:rPr lang="es-ES_tradnl" sz="2200" dirty="0">
                <a:latin typeface="Times" pitchFamily="2" charset="0"/>
              </a:rPr>
              <a:t>ninguno</a:t>
            </a:r>
          </a:p>
        </p:txBody>
      </p:sp>
    </p:spTree>
    <p:extLst>
      <p:ext uri="{BB962C8B-B14F-4D97-AF65-F5344CB8AC3E}">
        <p14:creationId xmlns:p14="http://schemas.microsoft.com/office/powerpoint/2010/main" val="71612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8275EAAE-44DA-574C-B6FD-5285605E7138}"/>
              </a:ext>
            </a:extLst>
          </p:cNvPr>
          <p:cNvSpPr txBox="1"/>
          <p:nvPr/>
        </p:nvSpPr>
        <p:spPr>
          <a:xfrm>
            <a:off x="380009" y="4703947"/>
            <a:ext cx="8383979" cy="1107996"/>
          </a:xfrm>
          <a:prstGeom prst="rect">
            <a:avLst/>
          </a:prstGeom>
          <a:noFill/>
        </p:spPr>
        <p:txBody>
          <a:bodyPr wrap="square" rtlCol="0">
            <a:spAutoFit/>
          </a:bodyPr>
          <a:lstStyle/>
          <a:p>
            <a:pPr algn="just"/>
            <a:r>
              <a:rPr lang="es-ES_tradnl" sz="2200" dirty="0">
                <a:latin typeface="Times" pitchFamily="2" charset="0"/>
              </a:rPr>
              <a:t>Se decidió utilizar la correlación de </a:t>
            </a:r>
            <a:r>
              <a:rPr lang="es-ES_tradnl" sz="2200" dirty="0" err="1">
                <a:latin typeface="Times" pitchFamily="2" charset="0"/>
              </a:rPr>
              <a:t>Spearman</a:t>
            </a:r>
            <a:r>
              <a:rPr lang="es-ES_tradnl" sz="2200" dirty="0">
                <a:latin typeface="Times" pitchFamily="2" charset="0"/>
              </a:rPr>
              <a:t>, debido a la no normalidad de los datos, obteniendo un valor de r= -</a:t>
            </a:r>
            <a:r>
              <a:rPr lang="es-ES_tradnl" sz="2200" b="1" dirty="0">
                <a:latin typeface="Times" pitchFamily="2" charset="0"/>
              </a:rPr>
              <a:t>0,321</a:t>
            </a:r>
            <a:r>
              <a:rPr lang="es-ES_tradnl" sz="2200" dirty="0">
                <a:latin typeface="Times" pitchFamily="2" charset="0"/>
              </a:rPr>
              <a:t> lo cual indica una correlación negativa leve.</a:t>
            </a:r>
          </a:p>
        </p:txBody>
      </p:sp>
      <p:graphicFrame>
        <p:nvGraphicFramePr>
          <p:cNvPr id="3" name="Tabla 2">
            <a:extLst>
              <a:ext uri="{FF2B5EF4-FFF2-40B4-BE49-F238E27FC236}">
                <a16:creationId xmlns:a16="http://schemas.microsoft.com/office/drawing/2014/main" id="{F21E5AED-4903-3141-8680-3AB0B1301CED}"/>
              </a:ext>
            </a:extLst>
          </p:cNvPr>
          <p:cNvGraphicFramePr>
            <a:graphicFrameLocks noGrp="1"/>
          </p:cNvGraphicFramePr>
          <p:nvPr>
            <p:extLst>
              <p:ext uri="{D42A27DB-BD31-4B8C-83A1-F6EECF244321}">
                <p14:modId xmlns:p14="http://schemas.microsoft.com/office/powerpoint/2010/main" val="961242858"/>
              </p:ext>
            </p:extLst>
          </p:nvPr>
        </p:nvGraphicFramePr>
        <p:xfrm>
          <a:off x="427512" y="1107111"/>
          <a:ext cx="8288975" cy="2704795"/>
        </p:xfrm>
        <a:graphic>
          <a:graphicData uri="http://schemas.openxmlformats.org/drawingml/2006/table">
            <a:tbl>
              <a:tblPr/>
              <a:tblGrid>
                <a:gridCol w="1603169">
                  <a:extLst>
                    <a:ext uri="{9D8B030D-6E8A-4147-A177-3AD203B41FA5}">
                      <a16:colId xmlns:a16="http://schemas.microsoft.com/office/drawing/2014/main" val="1961807655"/>
                    </a:ext>
                  </a:extLst>
                </a:gridCol>
                <a:gridCol w="2253745">
                  <a:extLst>
                    <a:ext uri="{9D8B030D-6E8A-4147-A177-3AD203B41FA5}">
                      <a16:colId xmlns:a16="http://schemas.microsoft.com/office/drawing/2014/main" val="2183455478"/>
                    </a:ext>
                  </a:extLst>
                </a:gridCol>
                <a:gridCol w="1899944">
                  <a:extLst>
                    <a:ext uri="{9D8B030D-6E8A-4147-A177-3AD203B41FA5}">
                      <a16:colId xmlns:a16="http://schemas.microsoft.com/office/drawing/2014/main" val="1901040536"/>
                    </a:ext>
                  </a:extLst>
                </a:gridCol>
                <a:gridCol w="1465060">
                  <a:extLst>
                    <a:ext uri="{9D8B030D-6E8A-4147-A177-3AD203B41FA5}">
                      <a16:colId xmlns:a16="http://schemas.microsoft.com/office/drawing/2014/main" val="1417104409"/>
                    </a:ext>
                  </a:extLst>
                </a:gridCol>
                <a:gridCol w="1067057">
                  <a:extLst>
                    <a:ext uri="{9D8B030D-6E8A-4147-A177-3AD203B41FA5}">
                      <a16:colId xmlns:a16="http://schemas.microsoft.com/office/drawing/2014/main" val="4076299977"/>
                    </a:ext>
                  </a:extLst>
                </a:gridCol>
              </a:tblGrid>
              <a:tr h="222746">
                <a:tc gridSpan="5">
                  <a:txBody>
                    <a:bodyPr/>
                    <a:lstStyle/>
                    <a:p>
                      <a:pPr marR="38100">
                        <a:lnSpc>
                          <a:spcPts val="1600"/>
                        </a:lnSpc>
                        <a:spcAft>
                          <a:spcPts val="0"/>
                        </a:spcAft>
                      </a:pPr>
                      <a:r>
                        <a:rPr lang="es-ES_tradnl" sz="1800" b="1" i="1" dirty="0">
                          <a:solidFill>
                            <a:srgbClr val="010205"/>
                          </a:solidFill>
                          <a:effectLst/>
                          <a:latin typeface="Times" pitchFamily="2" charset="0"/>
                          <a:ea typeface="Calibri" panose="020F0502020204030204" pitchFamily="34" charset="0"/>
                          <a:cs typeface="Times New Roman" panose="02020603050405020304" pitchFamily="18" charset="0"/>
                        </a:rPr>
                        <a:t>Correlaciones</a:t>
                      </a:r>
                      <a:endParaRPr lang="es-EC" sz="2800" dirty="0">
                        <a:effectLst/>
                        <a:latin typeface="Times" pitchFamily="2"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615565428"/>
                  </a:ext>
                </a:extLst>
              </a:tr>
              <a:tr h="455377">
                <a:tc gridSpan="3">
                  <a:txBody>
                    <a:bodyPr/>
                    <a:lstStyle/>
                    <a:p>
                      <a:pPr>
                        <a:lnSpc>
                          <a:spcPct val="107000"/>
                        </a:lnSpc>
                        <a:spcAft>
                          <a:spcPts val="0"/>
                        </a:spcAft>
                      </a:pPr>
                      <a:r>
                        <a:rPr lang="es-ES_tradnl" sz="1800" dirty="0">
                          <a:solidFill>
                            <a:srgbClr val="000000"/>
                          </a:solidFill>
                          <a:effectLst/>
                          <a:latin typeface="Times" pitchFamily="2" charset="0"/>
                          <a:ea typeface="Calibri" panose="020F0502020204030204" pitchFamily="34" charset="0"/>
                          <a:cs typeface="Times New Roman" panose="02020603050405020304" pitchFamily="18" charset="0"/>
                        </a:rPr>
                        <a:t> </a:t>
                      </a:r>
                      <a:endParaRPr lang="es-EC" sz="2800" dirty="0">
                        <a:effectLst/>
                        <a:latin typeface="Times" pitchFamily="2"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_tradnl"/>
                    </a:p>
                  </a:txBody>
                  <a:tcPr/>
                </a:tc>
                <a:tc hMerge="1">
                  <a:txBody>
                    <a:bodyPr/>
                    <a:lstStyle/>
                    <a:p>
                      <a:endParaRPr lang="es-ES_tradnl"/>
                    </a:p>
                  </a:txBody>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Autoindentificación Étnica</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Riesgo Suicida</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2223133"/>
                  </a:ext>
                </a:extLst>
              </a:tr>
              <a:tr h="399428">
                <a:tc rowSpan="6">
                  <a:txBody>
                    <a:bodyPr/>
                    <a:lstStyle/>
                    <a:p>
                      <a:pPr marL="38100" marR="38100" algn="just">
                        <a:lnSpc>
                          <a:spcPts val="1600"/>
                        </a:lnSpc>
                        <a:spcAft>
                          <a:spcPts val="0"/>
                        </a:spcAft>
                      </a:pPr>
                      <a:r>
                        <a:rPr lang="es-ES_tradnl" sz="1800" dirty="0">
                          <a:solidFill>
                            <a:srgbClr val="000000"/>
                          </a:solidFill>
                          <a:effectLst/>
                          <a:latin typeface="Times" pitchFamily="2" charset="0"/>
                          <a:ea typeface="Calibri" panose="020F0502020204030204" pitchFamily="34" charset="0"/>
                          <a:cs typeface="Times New Roman" panose="02020603050405020304" pitchFamily="18" charset="0"/>
                        </a:rPr>
                        <a:t>Rho de </a:t>
                      </a:r>
                      <a:r>
                        <a:rPr lang="es-ES_tradnl" sz="1800" dirty="0" err="1">
                          <a:solidFill>
                            <a:srgbClr val="000000"/>
                          </a:solidFill>
                          <a:effectLst/>
                          <a:latin typeface="Times" pitchFamily="2" charset="0"/>
                          <a:ea typeface="Calibri" panose="020F0502020204030204" pitchFamily="34" charset="0"/>
                          <a:cs typeface="Times New Roman" panose="02020603050405020304" pitchFamily="18" charset="0"/>
                        </a:rPr>
                        <a:t>Spearman</a:t>
                      </a:r>
                      <a:endParaRPr lang="es-EC" sz="28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rowSpan="3">
                  <a:txBody>
                    <a:bodyPr/>
                    <a:lstStyle/>
                    <a:p>
                      <a:pPr marL="38100" marR="38100" algn="just">
                        <a:lnSpc>
                          <a:spcPts val="1600"/>
                        </a:lnSpc>
                        <a:spcAft>
                          <a:spcPts val="0"/>
                        </a:spcAft>
                      </a:pPr>
                      <a:r>
                        <a:rPr lang="es-ES_tradnl" sz="1800" b="1" dirty="0" err="1">
                          <a:solidFill>
                            <a:srgbClr val="000000"/>
                          </a:solidFill>
                          <a:effectLst/>
                          <a:latin typeface="Times" pitchFamily="2" charset="0"/>
                          <a:ea typeface="Calibri" panose="020F0502020204030204" pitchFamily="34" charset="0"/>
                          <a:cs typeface="Times New Roman" panose="02020603050405020304" pitchFamily="18" charset="0"/>
                        </a:rPr>
                        <a:t>Autoindentificación</a:t>
                      </a:r>
                      <a:r>
                        <a:rPr lang="es-ES_tradnl" sz="1800" b="1" dirty="0">
                          <a:solidFill>
                            <a:srgbClr val="000000"/>
                          </a:solidFill>
                          <a:effectLst/>
                          <a:latin typeface="Times" pitchFamily="2" charset="0"/>
                          <a:ea typeface="Calibri" panose="020F0502020204030204" pitchFamily="34" charset="0"/>
                          <a:cs typeface="Times New Roman" panose="02020603050405020304" pitchFamily="18" charset="0"/>
                        </a:rPr>
                        <a:t> Étnica</a:t>
                      </a:r>
                      <a:endParaRPr lang="es-EC" sz="2800" b="1"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just">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Coeficiente de correlación</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1,000</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b="1" dirty="0">
                          <a:solidFill>
                            <a:srgbClr val="010205"/>
                          </a:solidFill>
                          <a:effectLst/>
                          <a:latin typeface="Times" pitchFamily="2" charset="0"/>
                          <a:ea typeface="Calibri" panose="020F0502020204030204" pitchFamily="34" charset="0"/>
                          <a:cs typeface="Times New Roman" panose="02020603050405020304" pitchFamily="18" charset="0"/>
                        </a:rPr>
                        <a:t>-,321</a:t>
                      </a:r>
                      <a:r>
                        <a:rPr lang="es-ES_tradnl" sz="1800" b="1" baseline="30000" dirty="0">
                          <a:solidFill>
                            <a:srgbClr val="010205"/>
                          </a:solidFill>
                          <a:effectLst/>
                          <a:latin typeface="Times" pitchFamily="2" charset="0"/>
                          <a:ea typeface="Calibri" panose="020F0502020204030204" pitchFamily="34" charset="0"/>
                          <a:cs typeface="Times New Roman" panose="02020603050405020304" pitchFamily="18" charset="0"/>
                        </a:rPr>
                        <a:t>**</a:t>
                      </a:r>
                      <a:endParaRPr lang="es-EC" sz="2800" b="1"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476608465"/>
                  </a:ext>
                </a:extLst>
              </a:tr>
              <a:tr h="241198">
                <a:tc vMerge="1">
                  <a:txBody>
                    <a:bodyPr/>
                    <a:lstStyle/>
                    <a:p>
                      <a:endParaRPr lang="es-ES_tradnl"/>
                    </a:p>
                  </a:txBody>
                  <a:tcPr/>
                </a:tc>
                <a:tc vMerge="1">
                  <a:txBody>
                    <a:bodyPr/>
                    <a:lstStyle/>
                    <a:p>
                      <a:endParaRPr lang="es-ES_tradnl"/>
                    </a:p>
                  </a:txBody>
                  <a:tcPr/>
                </a:tc>
                <a:tc>
                  <a:txBody>
                    <a:bodyPr/>
                    <a:lstStyle/>
                    <a:p>
                      <a:pPr marL="38100" marR="38100" algn="just">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Sig. (bilateral)</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10205"/>
                          </a:solidFill>
                          <a:effectLst/>
                          <a:latin typeface="Times" pitchFamily="2" charset="0"/>
                          <a:ea typeface="Calibri" panose="020F0502020204030204" pitchFamily="34" charset="0"/>
                          <a:cs typeface="Times New Roman" panose="02020603050405020304" pitchFamily="18" charset="0"/>
                        </a:rPr>
                        <a:t>,001</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185964807"/>
                  </a:ext>
                </a:extLst>
              </a:tr>
              <a:tr h="241198">
                <a:tc vMerge="1">
                  <a:txBody>
                    <a:bodyPr/>
                    <a:lstStyle/>
                    <a:p>
                      <a:endParaRPr lang="es-ES_tradnl"/>
                    </a:p>
                  </a:txBody>
                  <a:tcPr/>
                </a:tc>
                <a:tc vMerge="1">
                  <a:txBody>
                    <a:bodyPr/>
                    <a:lstStyle/>
                    <a:p>
                      <a:endParaRPr lang="es-ES_tradnl"/>
                    </a:p>
                  </a:txBody>
                  <a:tcPr/>
                </a:tc>
                <a:tc>
                  <a:txBody>
                    <a:bodyPr/>
                    <a:lstStyle/>
                    <a:p>
                      <a:pPr marL="38100" marR="38100" algn="just">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N</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97</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10205"/>
                          </a:solidFill>
                          <a:effectLst/>
                          <a:latin typeface="Times" pitchFamily="2" charset="0"/>
                          <a:ea typeface="Calibri" panose="020F0502020204030204" pitchFamily="34" charset="0"/>
                          <a:cs typeface="Times New Roman" panose="02020603050405020304" pitchFamily="18" charset="0"/>
                        </a:rPr>
                        <a:t>97</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379358785"/>
                  </a:ext>
                </a:extLst>
              </a:tr>
              <a:tr h="399428">
                <a:tc vMerge="1">
                  <a:txBody>
                    <a:bodyPr/>
                    <a:lstStyle/>
                    <a:p>
                      <a:endParaRPr lang="es-ES_tradnl"/>
                    </a:p>
                  </a:txBody>
                  <a:tcPr/>
                </a:tc>
                <a:tc rowSpan="3">
                  <a:txBody>
                    <a:bodyPr/>
                    <a:lstStyle/>
                    <a:p>
                      <a:pPr marL="38100" marR="38100" algn="just">
                        <a:lnSpc>
                          <a:spcPts val="1600"/>
                        </a:lnSpc>
                        <a:spcAft>
                          <a:spcPts val="0"/>
                        </a:spcAft>
                      </a:pPr>
                      <a:r>
                        <a:rPr lang="es-ES_tradnl" sz="1800" b="1" dirty="0">
                          <a:solidFill>
                            <a:srgbClr val="000000"/>
                          </a:solidFill>
                          <a:effectLst/>
                          <a:latin typeface="Times" pitchFamily="2" charset="0"/>
                          <a:ea typeface="Calibri" panose="020F0502020204030204" pitchFamily="34" charset="0"/>
                          <a:cs typeface="Times New Roman" panose="02020603050405020304" pitchFamily="18" charset="0"/>
                        </a:rPr>
                        <a:t>Riesgo Suicida</a:t>
                      </a:r>
                      <a:endParaRPr lang="es-EC" sz="2800" b="1"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just">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Coeficiente de correlación</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b="1" dirty="0">
                          <a:solidFill>
                            <a:srgbClr val="010205"/>
                          </a:solidFill>
                          <a:effectLst/>
                          <a:latin typeface="Times" pitchFamily="2" charset="0"/>
                          <a:ea typeface="Calibri" panose="020F0502020204030204" pitchFamily="34" charset="0"/>
                          <a:cs typeface="Times New Roman" panose="02020603050405020304" pitchFamily="18" charset="0"/>
                        </a:rPr>
                        <a:t>-,321</a:t>
                      </a:r>
                      <a:r>
                        <a:rPr lang="es-ES_tradnl" sz="1800" b="1" baseline="30000" dirty="0">
                          <a:solidFill>
                            <a:srgbClr val="010205"/>
                          </a:solidFill>
                          <a:effectLst/>
                          <a:latin typeface="Times" pitchFamily="2" charset="0"/>
                          <a:ea typeface="Calibri" panose="020F0502020204030204" pitchFamily="34" charset="0"/>
                          <a:cs typeface="Times New Roman" panose="02020603050405020304" pitchFamily="18" charset="0"/>
                        </a:rPr>
                        <a:t>**</a:t>
                      </a:r>
                      <a:endParaRPr lang="es-EC" sz="2800" b="1"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10205"/>
                          </a:solidFill>
                          <a:effectLst/>
                          <a:latin typeface="Times" pitchFamily="2" charset="0"/>
                          <a:ea typeface="Calibri" panose="020F0502020204030204" pitchFamily="34" charset="0"/>
                          <a:cs typeface="Times New Roman" panose="02020603050405020304" pitchFamily="18" charset="0"/>
                        </a:rPr>
                        <a:t>1,000</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806716914"/>
                  </a:ext>
                </a:extLst>
              </a:tr>
              <a:tr h="241198">
                <a:tc vMerge="1">
                  <a:txBody>
                    <a:bodyPr/>
                    <a:lstStyle/>
                    <a:p>
                      <a:endParaRPr lang="es-ES_tradnl"/>
                    </a:p>
                  </a:txBody>
                  <a:tcPr/>
                </a:tc>
                <a:tc vMerge="1">
                  <a:txBody>
                    <a:bodyPr/>
                    <a:lstStyle/>
                    <a:p>
                      <a:endParaRPr lang="es-ES_tradnl"/>
                    </a:p>
                  </a:txBody>
                  <a:tcPr/>
                </a:tc>
                <a:tc>
                  <a:txBody>
                    <a:bodyPr/>
                    <a:lstStyle/>
                    <a:p>
                      <a:pPr marL="38100" marR="38100" algn="just">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Sig. (bilateral)</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10205"/>
                          </a:solidFill>
                          <a:effectLst/>
                          <a:latin typeface="Times" pitchFamily="2" charset="0"/>
                          <a:ea typeface="Calibri" panose="020F0502020204030204" pitchFamily="34" charset="0"/>
                          <a:cs typeface="Times New Roman" panose="02020603050405020304" pitchFamily="18" charset="0"/>
                        </a:rPr>
                        <a:t>,001</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1800">
                          <a:solidFill>
                            <a:srgbClr val="010205"/>
                          </a:solidFill>
                          <a:effectLst/>
                          <a:latin typeface="Times" pitchFamily="2" charset="0"/>
                          <a:ea typeface="Calibri" panose="020F0502020204030204" pitchFamily="34" charset="0"/>
                          <a:cs typeface="Times New Roman" panose="02020603050405020304" pitchFamily="18" charset="0"/>
                        </a:rPr>
                        <a:t>.</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992228931"/>
                  </a:ext>
                </a:extLst>
              </a:tr>
              <a:tr h="241198">
                <a:tc vMerge="1">
                  <a:txBody>
                    <a:bodyPr/>
                    <a:lstStyle/>
                    <a:p>
                      <a:endParaRPr lang="es-ES_tradnl"/>
                    </a:p>
                  </a:txBody>
                  <a:tcPr/>
                </a:tc>
                <a:tc vMerge="1">
                  <a:txBody>
                    <a:bodyPr/>
                    <a:lstStyle/>
                    <a:p>
                      <a:endParaRPr lang="es-ES_tradnl"/>
                    </a:p>
                  </a:txBody>
                  <a:tcPr/>
                </a:tc>
                <a:tc>
                  <a:txBody>
                    <a:bodyPr/>
                    <a:lstStyle/>
                    <a:p>
                      <a:pPr marL="38100" marR="38100" algn="just">
                        <a:lnSpc>
                          <a:spcPts val="1600"/>
                        </a:lnSpc>
                        <a:spcAft>
                          <a:spcPts val="0"/>
                        </a:spcAft>
                      </a:pPr>
                      <a:r>
                        <a:rPr lang="es-ES_tradnl" sz="1800">
                          <a:solidFill>
                            <a:srgbClr val="000000"/>
                          </a:solidFill>
                          <a:effectLst/>
                          <a:latin typeface="Times" pitchFamily="2" charset="0"/>
                          <a:ea typeface="Calibri" panose="020F0502020204030204" pitchFamily="34" charset="0"/>
                          <a:cs typeface="Times New Roman" panose="02020603050405020304" pitchFamily="18" charset="0"/>
                        </a:rPr>
                        <a:t>N</a:t>
                      </a:r>
                      <a:endParaRPr lang="es-EC" sz="28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ES_tradnl" sz="1800" dirty="0">
                          <a:solidFill>
                            <a:srgbClr val="010205"/>
                          </a:solidFill>
                          <a:effectLst/>
                          <a:latin typeface="Times" pitchFamily="2" charset="0"/>
                          <a:ea typeface="Calibri" panose="020F0502020204030204" pitchFamily="34" charset="0"/>
                          <a:cs typeface="Times New Roman" panose="02020603050405020304" pitchFamily="18" charset="0"/>
                        </a:rPr>
                        <a:t>97</a:t>
                      </a:r>
                      <a:endParaRPr lang="es-EC" sz="28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ES_tradnl" sz="1800" dirty="0">
                          <a:solidFill>
                            <a:srgbClr val="010205"/>
                          </a:solidFill>
                          <a:effectLst/>
                          <a:latin typeface="Times" pitchFamily="2" charset="0"/>
                          <a:ea typeface="Calibri" panose="020F0502020204030204" pitchFamily="34" charset="0"/>
                          <a:cs typeface="Times New Roman" panose="02020603050405020304" pitchFamily="18" charset="0"/>
                        </a:rPr>
                        <a:t>97</a:t>
                      </a:r>
                      <a:endParaRPr lang="es-EC" sz="28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886263"/>
                  </a:ext>
                </a:extLst>
              </a:tr>
              <a:tr h="213520">
                <a:tc gridSpan="5">
                  <a:txBody>
                    <a:bodyPr/>
                    <a:lstStyle/>
                    <a:p>
                      <a:pPr marL="38100" marR="38100">
                        <a:lnSpc>
                          <a:spcPts val="1600"/>
                        </a:lnSpc>
                        <a:spcAft>
                          <a:spcPts val="0"/>
                        </a:spcAft>
                      </a:pPr>
                      <a:r>
                        <a:rPr lang="es-ES_tradnl" sz="105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 La correlación es significativa en el nivel 0,01 (bilateral).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3904295309"/>
                  </a:ext>
                </a:extLst>
              </a:tr>
            </a:tbl>
          </a:graphicData>
        </a:graphic>
      </p:graphicFrame>
    </p:spTree>
    <p:extLst>
      <p:ext uri="{BB962C8B-B14F-4D97-AF65-F5344CB8AC3E}">
        <p14:creationId xmlns:p14="http://schemas.microsoft.com/office/powerpoint/2010/main" val="2270670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3" name="Tabla 2">
            <a:extLst>
              <a:ext uri="{FF2B5EF4-FFF2-40B4-BE49-F238E27FC236}">
                <a16:creationId xmlns:a16="http://schemas.microsoft.com/office/drawing/2014/main" id="{FC3C40C1-12FA-9B49-99B6-CCA94A67D195}"/>
              </a:ext>
            </a:extLst>
          </p:cNvPr>
          <p:cNvGraphicFramePr>
            <a:graphicFrameLocks noGrp="1"/>
          </p:cNvGraphicFramePr>
          <p:nvPr>
            <p:extLst>
              <p:ext uri="{D42A27DB-BD31-4B8C-83A1-F6EECF244321}">
                <p14:modId xmlns:p14="http://schemas.microsoft.com/office/powerpoint/2010/main" val="1008016375"/>
              </p:ext>
            </p:extLst>
          </p:nvPr>
        </p:nvGraphicFramePr>
        <p:xfrm>
          <a:off x="532151" y="1108834"/>
          <a:ext cx="8079698" cy="1829238"/>
        </p:xfrm>
        <a:graphic>
          <a:graphicData uri="http://schemas.openxmlformats.org/drawingml/2006/table">
            <a:tbl>
              <a:tblPr/>
              <a:tblGrid>
                <a:gridCol w="4901683">
                  <a:extLst>
                    <a:ext uri="{9D8B030D-6E8A-4147-A177-3AD203B41FA5}">
                      <a16:colId xmlns:a16="http://schemas.microsoft.com/office/drawing/2014/main" val="2767770894"/>
                    </a:ext>
                  </a:extLst>
                </a:gridCol>
                <a:gridCol w="3178015">
                  <a:extLst>
                    <a:ext uri="{9D8B030D-6E8A-4147-A177-3AD203B41FA5}">
                      <a16:colId xmlns:a16="http://schemas.microsoft.com/office/drawing/2014/main" val="223911603"/>
                    </a:ext>
                  </a:extLst>
                </a:gridCol>
              </a:tblGrid>
              <a:tr h="233270">
                <a:tc gridSpan="2">
                  <a:txBody>
                    <a:bodyPr/>
                    <a:lstStyle/>
                    <a:p>
                      <a:pPr marL="38100" marR="38100">
                        <a:lnSpc>
                          <a:spcPts val="1600"/>
                        </a:lnSpc>
                        <a:spcAft>
                          <a:spcPts val="0"/>
                        </a:spcAft>
                      </a:pPr>
                      <a:r>
                        <a:rPr lang="es-ES_tradnl" sz="1800" b="1" i="1" dirty="0">
                          <a:solidFill>
                            <a:srgbClr val="010205"/>
                          </a:solidFill>
                          <a:effectLst/>
                          <a:latin typeface="Times" pitchFamily="2" charset="0"/>
                          <a:ea typeface="Calibri" panose="020F0502020204030204" pitchFamily="34" charset="0"/>
                          <a:cs typeface="Times New Roman" panose="02020603050405020304" pitchFamily="18" charset="0"/>
                        </a:rPr>
                        <a:t>Estadísticos de prueba</a:t>
                      </a:r>
                      <a:endParaRPr lang="es-EC" sz="2800" dirty="0">
                        <a:effectLst/>
                        <a:latin typeface="Times" pitchFamily="2"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extLst>
                  <a:ext uri="{0D108BD9-81ED-4DB2-BD59-A6C34878D82A}">
                    <a16:rowId xmlns:a16="http://schemas.microsoft.com/office/drawing/2014/main" val="215210937"/>
                  </a:ext>
                </a:extLst>
              </a:tr>
              <a:tr h="338643">
                <a:tc>
                  <a:txBody>
                    <a:bodyPr/>
                    <a:lstStyle/>
                    <a:p>
                      <a:pPr>
                        <a:lnSpc>
                          <a:spcPct val="1070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 </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S_tradnl" sz="2000" b="1" dirty="0">
                          <a:solidFill>
                            <a:srgbClr val="000000"/>
                          </a:solidFill>
                          <a:effectLst/>
                          <a:latin typeface="Times" pitchFamily="2" charset="0"/>
                          <a:ea typeface="Calibri" panose="020F0502020204030204" pitchFamily="34" charset="0"/>
                          <a:cs typeface="Times New Roman" panose="02020603050405020304" pitchFamily="18" charset="0"/>
                        </a:rPr>
                        <a:t>Riesgo Suicida</a:t>
                      </a:r>
                      <a:endParaRPr lang="es-EC" sz="3200" b="1" dirty="0">
                        <a:effectLst/>
                        <a:latin typeface="Times" pitchFamily="2"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4196182"/>
                  </a:ext>
                </a:extLst>
              </a:tr>
              <a:tr h="241313">
                <a:tc>
                  <a:txBody>
                    <a:bodyPr/>
                    <a:lstStyle/>
                    <a:p>
                      <a:pPr marL="38100" marR="38100">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U de Mann-Whitney</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2000">
                          <a:solidFill>
                            <a:srgbClr val="000000"/>
                          </a:solidFill>
                          <a:effectLst/>
                          <a:latin typeface="Times" pitchFamily="2" charset="0"/>
                          <a:ea typeface="Calibri" panose="020F0502020204030204" pitchFamily="34" charset="0"/>
                          <a:cs typeface="Times New Roman" panose="02020603050405020304" pitchFamily="18" charset="0"/>
                        </a:rPr>
                        <a:t>994,000</a:t>
                      </a:r>
                      <a:endParaRPr lang="es-EC" sz="32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84166413"/>
                  </a:ext>
                </a:extLst>
              </a:tr>
              <a:tr h="241313">
                <a:tc>
                  <a:txBody>
                    <a:bodyPr/>
                    <a:lstStyle/>
                    <a:p>
                      <a:pPr marL="38100" marR="38100">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W de </a:t>
                      </a:r>
                      <a:r>
                        <a:rPr lang="es-ES_tradnl" sz="2000" dirty="0" err="1">
                          <a:solidFill>
                            <a:srgbClr val="000000"/>
                          </a:solidFill>
                          <a:effectLst/>
                          <a:latin typeface="Times" pitchFamily="2" charset="0"/>
                          <a:ea typeface="Calibri" panose="020F0502020204030204" pitchFamily="34" charset="0"/>
                          <a:cs typeface="Times New Roman" panose="02020603050405020304" pitchFamily="18" charset="0"/>
                        </a:rPr>
                        <a:t>Wilcoxon</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2824,000</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763011953"/>
                  </a:ext>
                </a:extLst>
              </a:tr>
              <a:tr h="241313">
                <a:tc>
                  <a:txBody>
                    <a:bodyPr/>
                    <a:lstStyle/>
                    <a:p>
                      <a:pPr marL="38100" marR="38100">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Z</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2000">
                          <a:solidFill>
                            <a:srgbClr val="000000"/>
                          </a:solidFill>
                          <a:effectLst/>
                          <a:latin typeface="Times" pitchFamily="2" charset="0"/>
                          <a:ea typeface="Calibri" panose="020F0502020204030204" pitchFamily="34" charset="0"/>
                          <a:cs typeface="Times New Roman" panose="02020603050405020304" pitchFamily="18" charset="0"/>
                        </a:rPr>
                        <a:t>-,952</a:t>
                      </a:r>
                      <a:endParaRPr lang="es-EC" sz="32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19756688"/>
                  </a:ext>
                </a:extLst>
              </a:tr>
              <a:tr h="241313">
                <a:tc>
                  <a:txBody>
                    <a:bodyPr/>
                    <a:lstStyle/>
                    <a:p>
                      <a:pPr marL="38100" marR="38100">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Sig. asintótica(bilateral)</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a:t>
                      </a:r>
                      <a:r>
                        <a:rPr lang="es-ES_tradnl" sz="2000" b="1" dirty="0">
                          <a:solidFill>
                            <a:srgbClr val="000000"/>
                          </a:solidFill>
                          <a:effectLst/>
                          <a:latin typeface="Times" pitchFamily="2" charset="0"/>
                          <a:ea typeface="Calibri" panose="020F0502020204030204" pitchFamily="34" charset="0"/>
                          <a:cs typeface="Times New Roman" panose="02020603050405020304" pitchFamily="18" charset="0"/>
                        </a:rPr>
                        <a:t>341</a:t>
                      </a:r>
                      <a:endParaRPr lang="es-EC" sz="3200" b="1"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109146"/>
                  </a:ext>
                </a:extLst>
              </a:tr>
              <a:tr h="292073">
                <a:tc gridSpan="2">
                  <a:txBody>
                    <a:bodyPr/>
                    <a:lstStyle/>
                    <a:p>
                      <a:pPr marL="38100" marR="38100">
                        <a:lnSpc>
                          <a:spcPts val="1600"/>
                        </a:lnSpc>
                        <a:spcAft>
                          <a:spcPts val="0"/>
                        </a:spcAft>
                      </a:pPr>
                      <a:r>
                        <a:rPr lang="es-ES_tradnl" sz="1800" dirty="0">
                          <a:solidFill>
                            <a:srgbClr val="010205"/>
                          </a:solidFill>
                          <a:effectLst/>
                          <a:latin typeface="Times" pitchFamily="2" charset="0"/>
                          <a:ea typeface="Calibri" panose="020F0502020204030204" pitchFamily="34" charset="0"/>
                          <a:cs typeface="Times New Roman" panose="02020603050405020304" pitchFamily="18" charset="0"/>
                        </a:rPr>
                        <a:t>a. Variable de agrupación: </a:t>
                      </a:r>
                      <a:r>
                        <a:rPr lang="es-ES_tradnl" sz="1800" b="1" dirty="0">
                          <a:solidFill>
                            <a:srgbClr val="010205"/>
                          </a:solidFill>
                          <a:effectLst/>
                          <a:latin typeface="Times" pitchFamily="2" charset="0"/>
                          <a:ea typeface="Calibri" panose="020F0502020204030204" pitchFamily="34" charset="0"/>
                          <a:cs typeface="Times New Roman" panose="02020603050405020304" pitchFamily="18" charset="0"/>
                        </a:rPr>
                        <a:t>Sexo</a:t>
                      </a:r>
                      <a:endParaRPr lang="es-EC" sz="2800" b="1"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extLst>
                  <a:ext uri="{0D108BD9-81ED-4DB2-BD59-A6C34878D82A}">
                    <a16:rowId xmlns:a16="http://schemas.microsoft.com/office/drawing/2014/main" val="2324205244"/>
                  </a:ext>
                </a:extLst>
              </a:tr>
            </a:tbl>
          </a:graphicData>
        </a:graphic>
      </p:graphicFrame>
      <p:sp>
        <p:nvSpPr>
          <p:cNvPr id="7" name="CuadroTexto 6">
            <a:extLst>
              <a:ext uri="{FF2B5EF4-FFF2-40B4-BE49-F238E27FC236}">
                <a16:creationId xmlns:a16="http://schemas.microsoft.com/office/drawing/2014/main" id="{F42B031F-3CE3-984D-83BA-9EC2CE09EEC4}"/>
              </a:ext>
            </a:extLst>
          </p:cNvPr>
          <p:cNvSpPr txBox="1"/>
          <p:nvPr/>
        </p:nvSpPr>
        <p:spPr>
          <a:xfrm>
            <a:off x="353947" y="4205964"/>
            <a:ext cx="8383979" cy="1446550"/>
          </a:xfrm>
          <a:prstGeom prst="rect">
            <a:avLst/>
          </a:prstGeom>
          <a:noFill/>
        </p:spPr>
        <p:txBody>
          <a:bodyPr wrap="square" rtlCol="0">
            <a:spAutoFit/>
          </a:bodyPr>
          <a:lstStyle/>
          <a:p>
            <a:pPr algn="just"/>
            <a:r>
              <a:rPr lang="es-ES_tradnl" sz="2200" dirty="0">
                <a:latin typeface="Times" pitchFamily="2" charset="0"/>
              </a:rPr>
              <a:t>El estadístico con un p-</a:t>
            </a:r>
            <a:r>
              <a:rPr lang="es-ES_tradnl" sz="2200" dirty="0" err="1">
                <a:latin typeface="Times" pitchFamily="2" charset="0"/>
              </a:rPr>
              <a:t>value</a:t>
            </a:r>
            <a:r>
              <a:rPr lang="es-ES_tradnl" sz="2200" dirty="0">
                <a:latin typeface="Times" pitchFamily="2" charset="0"/>
              </a:rPr>
              <a:t> de </a:t>
            </a:r>
            <a:r>
              <a:rPr lang="es-ES_tradnl" sz="2200" b="1" dirty="0">
                <a:latin typeface="Times" pitchFamily="2" charset="0"/>
              </a:rPr>
              <a:t>0,341</a:t>
            </a:r>
            <a:r>
              <a:rPr lang="es-ES_tradnl" sz="2200" dirty="0">
                <a:latin typeface="Times" pitchFamily="2" charset="0"/>
              </a:rPr>
              <a:t> nos indica que no hay diferencias significativas entre hombres y mujeres. Esto quiere decir que el riesgo suicida es similar tanto en hombres como mujeres dentro de la muestra empleada.</a:t>
            </a:r>
          </a:p>
        </p:txBody>
      </p:sp>
    </p:spTree>
    <p:extLst>
      <p:ext uri="{BB962C8B-B14F-4D97-AF65-F5344CB8AC3E}">
        <p14:creationId xmlns:p14="http://schemas.microsoft.com/office/powerpoint/2010/main" val="3023410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42B031F-3CE3-984D-83BA-9EC2CE09EEC4}"/>
              </a:ext>
            </a:extLst>
          </p:cNvPr>
          <p:cNvSpPr txBox="1"/>
          <p:nvPr/>
        </p:nvSpPr>
        <p:spPr>
          <a:xfrm>
            <a:off x="380010" y="4158463"/>
            <a:ext cx="8383979" cy="1446550"/>
          </a:xfrm>
          <a:prstGeom prst="rect">
            <a:avLst/>
          </a:prstGeom>
          <a:noFill/>
        </p:spPr>
        <p:txBody>
          <a:bodyPr wrap="square" rtlCol="0">
            <a:spAutoFit/>
          </a:bodyPr>
          <a:lstStyle/>
          <a:p>
            <a:pPr algn="just"/>
            <a:r>
              <a:rPr lang="es-ES_tradnl" sz="2200" dirty="0">
                <a:latin typeface="Times" pitchFamily="2" charset="0"/>
              </a:rPr>
              <a:t>El estadístico con un p-</a:t>
            </a:r>
            <a:r>
              <a:rPr lang="es-ES_tradnl" sz="2200" dirty="0" err="1">
                <a:latin typeface="Times" pitchFamily="2" charset="0"/>
              </a:rPr>
              <a:t>value</a:t>
            </a:r>
            <a:r>
              <a:rPr lang="es-ES_tradnl" sz="2200" dirty="0">
                <a:latin typeface="Times" pitchFamily="2" charset="0"/>
              </a:rPr>
              <a:t> de </a:t>
            </a:r>
            <a:r>
              <a:rPr lang="es-ES_tradnl" sz="2200" b="1" dirty="0">
                <a:latin typeface="Times" pitchFamily="2" charset="0"/>
              </a:rPr>
              <a:t>0,111</a:t>
            </a:r>
            <a:r>
              <a:rPr lang="es-ES_tradnl" sz="2200" dirty="0">
                <a:latin typeface="Times" pitchFamily="2" charset="0"/>
              </a:rPr>
              <a:t> nos indica que no hay diferencias significativas entre indígenas y mestizos respecto a la identidad. Esto quiere decir que las posibilidades de poseer una identidad afirmativa o logro, así como una difusión de la identidad, </a:t>
            </a:r>
            <a:r>
              <a:rPr lang="es-ES_tradnl" sz="2200" dirty="0" err="1">
                <a:latin typeface="Times" pitchFamily="2" charset="0"/>
              </a:rPr>
              <a:t>seen</a:t>
            </a:r>
            <a:r>
              <a:rPr lang="es-ES_tradnl" sz="2200" dirty="0">
                <a:latin typeface="Times" pitchFamily="2" charset="0"/>
              </a:rPr>
              <a:t> similar en la población</a:t>
            </a:r>
          </a:p>
        </p:txBody>
      </p:sp>
      <p:graphicFrame>
        <p:nvGraphicFramePr>
          <p:cNvPr id="8" name="Tabla 7">
            <a:extLst>
              <a:ext uri="{FF2B5EF4-FFF2-40B4-BE49-F238E27FC236}">
                <a16:creationId xmlns:a16="http://schemas.microsoft.com/office/drawing/2014/main" id="{3F2CC405-6A71-AD4A-BF58-55AB7024D29B}"/>
              </a:ext>
            </a:extLst>
          </p:cNvPr>
          <p:cNvGraphicFramePr>
            <a:graphicFrameLocks noGrp="1"/>
          </p:cNvGraphicFramePr>
          <p:nvPr>
            <p:extLst>
              <p:ext uri="{D42A27DB-BD31-4B8C-83A1-F6EECF244321}">
                <p14:modId xmlns:p14="http://schemas.microsoft.com/office/powerpoint/2010/main" val="4036456250"/>
              </p:ext>
            </p:extLst>
          </p:nvPr>
        </p:nvGraphicFramePr>
        <p:xfrm>
          <a:off x="380010" y="1124261"/>
          <a:ext cx="8383978" cy="1710968"/>
        </p:xfrm>
        <a:graphic>
          <a:graphicData uri="http://schemas.openxmlformats.org/drawingml/2006/table">
            <a:tbl>
              <a:tblPr/>
              <a:tblGrid>
                <a:gridCol w="5085935">
                  <a:extLst>
                    <a:ext uri="{9D8B030D-6E8A-4147-A177-3AD203B41FA5}">
                      <a16:colId xmlns:a16="http://schemas.microsoft.com/office/drawing/2014/main" val="3099258203"/>
                    </a:ext>
                  </a:extLst>
                </a:gridCol>
                <a:gridCol w="3298043">
                  <a:extLst>
                    <a:ext uri="{9D8B030D-6E8A-4147-A177-3AD203B41FA5}">
                      <a16:colId xmlns:a16="http://schemas.microsoft.com/office/drawing/2014/main" val="1778632190"/>
                    </a:ext>
                  </a:extLst>
                </a:gridCol>
              </a:tblGrid>
              <a:tr h="195168">
                <a:tc gridSpan="2">
                  <a:txBody>
                    <a:bodyPr/>
                    <a:lstStyle/>
                    <a:p>
                      <a:pPr marL="38100" marR="38100">
                        <a:lnSpc>
                          <a:spcPts val="1600"/>
                        </a:lnSpc>
                        <a:spcAft>
                          <a:spcPts val="0"/>
                        </a:spcAft>
                      </a:pPr>
                      <a:r>
                        <a:rPr lang="es-ES_tradnl" sz="1800" b="1" i="1" dirty="0">
                          <a:solidFill>
                            <a:srgbClr val="010205"/>
                          </a:solidFill>
                          <a:effectLst/>
                          <a:latin typeface="Times" pitchFamily="2" charset="0"/>
                          <a:ea typeface="Calibri" panose="020F0502020204030204" pitchFamily="34" charset="0"/>
                          <a:cs typeface="Times New Roman" panose="02020603050405020304" pitchFamily="18" charset="0"/>
                        </a:rPr>
                        <a:t>Estadísticos de </a:t>
                      </a:r>
                      <a:r>
                        <a:rPr lang="es-ES_tradnl" sz="1800" b="1" i="1" dirty="0" err="1">
                          <a:solidFill>
                            <a:srgbClr val="010205"/>
                          </a:solidFill>
                          <a:effectLst/>
                          <a:latin typeface="Times" pitchFamily="2" charset="0"/>
                          <a:ea typeface="Calibri" panose="020F0502020204030204" pitchFamily="34" charset="0"/>
                          <a:cs typeface="Times New Roman" panose="02020603050405020304" pitchFamily="18" charset="0"/>
                        </a:rPr>
                        <a:t>prueba</a:t>
                      </a:r>
                      <a:r>
                        <a:rPr lang="es-ES_tradnl" sz="1800" b="1" i="1" baseline="30000" dirty="0" err="1">
                          <a:solidFill>
                            <a:srgbClr val="010205"/>
                          </a:solidFill>
                          <a:effectLst/>
                          <a:latin typeface="Times" pitchFamily="2" charset="0"/>
                          <a:ea typeface="Calibri" panose="020F0502020204030204" pitchFamily="34" charset="0"/>
                          <a:cs typeface="Times New Roman" panose="02020603050405020304" pitchFamily="18" charset="0"/>
                        </a:rPr>
                        <a:t>a</a:t>
                      </a:r>
                      <a:endParaRPr lang="es-EC" sz="2800" dirty="0">
                        <a:effectLst/>
                        <a:latin typeface="Times" pitchFamily="2"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extLst>
                  <a:ext uri="{0D108BD9-81ED-4DB2-BD59-A6C34878D82A}">
                    <a16:rowId xmlns:a16="http://schemas.microsoft.com/office/drawing/2014/main" val="3408148709"/>
                  </a:ext>
                </a:extLst>
              </a:tr>
              <a:tr h="202072">
                <a:tc>
                  <a:txBody>
                    <a:bodyPr/>
                    <a:lstStyle/>
                    <a:p>
                      <a:pPr>
                        <a:lnSpc>
                          <a:spcPct val="1070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 </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S_tradnl" sz="2000" b="1" dirty="0">
                          <a:solidFill>
                            <a:srgbClr val="000000"/>
                          </a:solidFill>
                          <a:effectLst/>
                          <a:latin typeface="Times" pitchFamily="2" charset="0"/>
                          <a:ea typeface="Calibri" panose="020F0502020204030204" pitchFamily="34" charset="0"/>
                          <a:cs typeface="Times New Roman" panose="02020603050405020304" pitchFamily="18" charset="0"/>
                        </a:rPr>
                        <a:t>Identidad </a:t>
                      </a:r>
                      <a:r>
                        <a:rPr lang="es-ES_tradnl" sz="2000" b="1" dirty="0" err="1">
                          <a:solidFill>
                            <a:srgbClr val="000000"/>
                          </a:solidFill>
                          <a:effectLst/>
                          <a:latin typeface="Times" pitchFamily="2" charset="0"/>
                          <a:ea typeface="Calibri" panose="020F0502020204030204" pitchFamily="34" charset="0"/>
                          <a:cs typeface="Times New Roman" panose="02020603050405020304" pitchFamily="18" charset="0"/>
                        </a:rPr>
                        <a:t>Etnica</a:t>
                      </a:r>
                      <a:endParaRPr lang="es-EC" sz="3200" b="1" dirty="0">
                        <a:effectLst/>
                        <a:latin typeface="Times" pitchFamily="2"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77799392"/>
                  </a:ext>
                </a:extLst>
              </a:tr>
              <a:tr h="195168">
                <a:tc>
                  <a:txBody>
                    <a:bodyPr/>
                    <a:lstStyle/>
                    <a:p>
                      <a:pPr marL="38100" marR="38100">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U de Mann-Whitney</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2000">
                          <a:solidFill>
                            <a:srgbClr val="000000"/>
                          </a:solidFill>
                          <a:effectLst/>
                          <a:latin typeface="Times" pitchFamily="2" charset="0"/>
                          <a:ea typeface="Calibri" panose="020F0502020204030204" pitchFamily="34" charset="0"/>
                          <a:cs typeface="Times New Roman" panose="02020603050405020304" pitchFamily="18" charset="0"/>
                        </a:rPr>
                        <a:t>603,500</a:t>
                      </a:r>
                      <a:endParaRPr lang="es-EC" sz="32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739166664"/>
                  </a:ext>
                </a:extLst>
              </a:tr>
              <a:tr h="202072">
                <a:tc>
                  <a:txBody>
                    <a:bodyPr/>
                    <a:lstStyle/>
                    <a:p>
                      <a:pPr marL="38100" marR="38100">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W de </a:t>
                      </a:r>
                      <a:r>
                        <a:rPr lang="es-ES_tradnl" sz="2000" dirty="0" err="1">
                          <a:solidFill>
                            <a:srgbClr val="000000"/>
                          </a:solidFill>
                          <a:effectLst/>
                          <a:latin typeface="Times" pitchFamily="2" charset="0"/>
                          <a:ea typeface="Calibri" panose="020F0502020204030204" pitchFamily="34" charset="0"/>
                          <a:cs typeface="Times New Roman" panose="02020603050405020304" pitchFamily="18" charset="0"/>
                        </a:rPr>
                        <a:t>Wilcoxon</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2000">
                          <a:solidFill>
                            <a:srgbClr val="000000"/>
                          </a:solidFill>
                          <a:effectLst/>
                          <a:latin typeface="Times" pitchFamily="2" charset="0"/>
                          <a:ea typeface="Calibri" panose="020F0502020204030204" pitchFamily="34" charset="0"/>
                          <a:cs typeface="Times New Roman" panose="02020603050405020304" pitchFamily="18" charset="0"/>
                        </a:rPr>
                        <a:t>3763,500</a:t>
                      </a:r>
                      <a:endParaRPr lang="es-EC" sz="32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13807250"/>
                  </a:ext>
                </a:extLst>
              </a:tr>
              <a:tr h="202072">
                <a:tc>
                  <a:txBody>
                    <a:bodyPr/>
                    <a:lstStyle/>
                    <a:p>
                      <a:pPr marL="38100" marR="38100">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Z</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gn="ctr">
                        <a:lnSpc>
                          <a:spcPts val="1600"/>
                        </a:lnSpc>
                        <a:spcAft>
                          <a:spcPts val="0"/>
                        </a:spcAft>
                      </a:pPr>
                      <a:r>
                        <a:rPr lang="es-ES_tradnl" sz="2000">
                          <a:solidFill>
                            <a:srgbClr val="000000"/>
                          </a:solidFill>
                          <a:effectLst/>
                          <a:latin typeface="Times" pitchFamily="2" charset="0"/>
                          <a:ea typeface="Calibri" panose="020F0502020204030204" pitchFamily="34" charset="0"/>
                          <a:cs typeface="Times New Roman" panose="02020603050405020304" pitchFamily="18" charset="0"/>
                        </a:rPr>
                        <a:t>-1,593</a:t>
                      </a:r>
                      <a:endParaRPr lang="es-EC" sz="320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274992114"/>
                  </a:ext>
                </a:extLst>
              </a:tr>
              <a:tr h="195168">
                <a:tc>
                  <a:txBody>
                    <a:bodyPr/>
                    <a:lstStyle/>
                    <a:p>
                      <a:pPr marL="38100" marR="38100">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Sig. asintótica(bilateral)</a:t>
                      </a:r>
                      <a:endParaRPr lang="es-EC" sz="32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ES_tradnl" sz="2000" dirty="0">
                          <a:solidFill>
                            <a:srgbClr val="000000"/>
                          </a:solidFill>
                          <a:effectLst/>
                          <a:latin typeface="Times" pitchFamily="2" charset="0"/>
                          <a:ea typeface="Calibri" panose="020F0502020204030204" pitchFamily="34" charset="0"/>
                          <a:cs typeface="Times New Roman" panose="02020603050405020304" pitchFamily="18" charset="0"/>
                        </a:rPr>
                        <a:t>,</a:t>
                      </a:r>
                      <a:r>
                        <a:rPr lang="es-ES_tradnl" sz="2000" b="1" dirty="0">
                          <a:solidFill>
                            <a:srgbClr val="000000"/>
                          </a:solidFill>
                          <a:effectLst/>
                          <a:latin typeface="Times" pitchFamily="2" charset="0"/>
                          <a:ea typeface="Calibri" panose="020F0502020204030204" pitchFamily="34" charset="0"/>
                          <a:cs typeface="Times New Roman" panose="02020603050405020304" pitchFamily="18" charset="0"/>
                        </a:rPr>
                        <a:t>111</a:t>
                      </a:r>
                      <a:endParaRPr lang="es-EC" sz="3200" b="1"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318903"/>
                  </a:ext>
                </a:extLst>
              </a:tr>
              <a:tr h="254786">
                <a:tc gridSpan="2">
                  <a:txBody>
                    <a:bodyPr/>
                    <a:lstStyle/>
                    <a:p>
                      <a:pPr marL="38100" marR="38100">
                        <a:lnSpc>
                          <a:spcPts val="1600"/>
                        </a:lnSpc>
                        <a:spcAft>
                          <a:spcPts val="0"/>
                        </a:spcAft>
                      </a:pPr>
                      <a:r>
                        <a:rPr lang="es-ES_tradnl" sz="1800" dirty="0">
                          <a:solidFill>
                            <a:srgbClr val="010205"/>
                          </a:solidFill>
                          <a:effectLst/>
                          <a:latin typeface="Times" pitchFamily="2" charset="0"/>
                          <a:ea typeface="Calibri" panose="020F0502020204030204" pitchFamily="34" charset="0"/>
                          <a:cs typeface="Times New Roman" panose="02020603050405020304" pitchFamily="18" charset="0"/>
                        </a:rPr>
                        <a:t>a. Variable de agrupación: </a:t>
                      </a:r>
                      <a:r>
                        <a:rPr lang="es-ES_tradnl" sz="1800" b="1" dirty="0" err="1">
                          <a:solidFill>
                            <a:srgbClr val="010205"/>
                          </a:solidFill>
                          <a:effectLst/>
                          <a:latin typeface="Times" pitchFamily="2" charset="0"/>
                          <a:ea typeface="Calibri" panose="020F0502020204030204" pitchFamily="34" charset="0"/>
                          <a:cs typeface="Times New Roman" panose="02020603050405020304" pitchFamily="18" charset="0"/>
                        </a:rPr>
                        <a:t>Autoindentificación</a:t>
                      </a:r>
                      <a:r>
                        <a:rPr lang="es-ES_tradnl" sz="1800" b="1" dirty="0">
                          <a:solidFill>
                            <a:srgbClr val="010205"/>
                          </a:solidFill>
                          <a:effectLst/>
                          <a:latin typeface="Times" pitchFamily="2" charset="0"/>
                          <a:ea typeface="Calibri" panose="020F0502020204030204" pitchFamily="34" charset="0"/>
                          <a:cs typeface="Times New Roman" panose="02020603050405020304" pitchFamily="18" charset="0"/>
                        </a:rPr>
                        <a:t> Étnica</a:t>
                      </a:r>
                      <a:endParaRPr lang="es-EC" sz="2800" b="1"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extLst>
                  <a:ext uri="{0D108BD9-81ED-4DB2-BD59-A6C34878D82A}">
                    <a16:rowId xmlns:a16="http://schemas.microsoft.com/office/drawing/2014/main" val="3369414894"/>
                  </a:ext>
                </a:extLst>
              </a:tr>
            </a:tbl>
          </a:graphicData>
        </a:graphic>
      </p:graphicFrame>
    </p:spTree>
    <p:extLst>
      <p:ext uri="{BB962C8B-B14F-4D97-AF65-F5344CB8AC3E}">
        <p14:creationId xmlns:p14="http://schemas.microsoft.com/office/powerpoint/2010/main" val="25025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42B031F-3CE3-984D-83BA-9EC2CE09EEC4}"/>
              </a:ext>
            </a:extLst>
          </p:cNvPr>
          <p:cNvSpPr txBox="1"/>
          <p:nvPr/>
        </p:nvSpPr>
        <p:spPr>
          <a:xfrm>
            <a:off x="380010" y="4106812"/>
            <a:ext cx="8383979" cy="1785104"/>
          </a:xfrm>
          <a:prstGeom prst="rect">
            <a:avLst/>
          </a:prstGeom>
          <a:noFill/>
        </p:spPr>
        <p:txBody>
          <a:bodyPr wrap="square" rtlCol="0">
            <a:spAutoFit/>
          </a:bodyPr>
          <a:lstStyle/>
          <a:p>
            <a:pPr algn="just"/>
            <a:r>
              <a:rPr lang="es-ES_tradnl" sz="2200" dirty="0">
                <a:latin typeface="Times" pitchFamily="2" charset="0"/>
              </a:rPr>
              <a:t>La prueba U de Mann-Whitney nos arroja un p-</a:t>
            </a:r>
            <a:r>
              <a:rPr lang="es-ES_tradnl" sz="2200" dirty="0" err="1">
                <a:latin typeface="Times" pitchFamily="2" charset="0"/>
              </a:rPr>
              <a:t>value</a:t>
            </a:r>
            <a:r>
              <a:rPr lang="es-ES_tradnl" sz="2200" dirty="0">
                <a:latin typeface="Times" pitchFamily="2" charset="0"/>
              </a:rPr>
              <a:t> de </a:t>
            </a:r>
            <a:r>
              <a:rPr lang="es-ES_tradnl" sz="2200" b="1" dirty="0">
                <a:latin typeface="Times" pitchFamily="2" charset="0"/>
              </a:rPr>
              <a:t>0,002, </a:t>
            </a:r>
            <a:r>
              <a:rPr lang="es-ES_tradnl" sz="2200" dirty="0">
                <a:latin typeface="Times" pitchFamily="2" charset="0"/>
              </a:rPr>
              <a:t>con este valor se acepta la hipótesis, ya que tenemos evidencia estadística de que las personas que se autoidentifican como indígenas tienen significativamente mayor riesgo de presentar conductas suicidas comparados con personas que se autoidentifican como mestizos.</a:t>
            </a:r>
          </a:p>
        </p:txBody>
      </p:sp>
      <p:graphicFrame>
        <p:nvGraphicFramePr>
          <p:cNvPr id="3" name="Tabla 2">
            <a:extLst>
              <a:ext uri="{FF2B5EF4-FFF2-40B4-BE49-F238E27FC236}">
                <a16:creationId xmlns:a16="http://schemas.microsoft.com/office/drawing/2014/main" id="{A55F929E-9080-4047-AE81-388B92720B19}"/>
              </a:ext>
            </a:extLst>
          </p:cNvPr>
          <p:cNvGraphicFramePr>
            <a:graphicFrameLocks noGrp="1"/>
          </p:cNvGraphicFramePr>
          <p:nvPr>
            <p:extLst>
              <p:ext uri="{D42A27DB-BD31-4B8C-83A1-F6EECF244321}">
                <p14:modId xmlns:p14="http://schemas.microsoft.com/office/powerpoint/2010/main" val="851099191"/>
              </p:ext>
            </p:extLst>
          </p:nvPr>
        </p:nvGraphicFramePr>
        <p:xfrm>
          <a:off x="491465" y="1147066"/>
          <a:ext cx="8272524" cy="1745136"/>
        </p:xfrm>
        <a:graphic>
          <a:graphicData uri="http://schemas.openxmlformats.org/drawingml/2006/table">
            <a:tbl>
              <a:tblPr/>
              <a:tblGrid>
                <a:gridCol w="5018497">
                  <a:extLst>
                    <a:ext uri="{9D8B030D-6E8A-4147-A177-3AD203B41FA5}">
                      <a16:colId xmlns:a16="http://schemas.microsoft.com/office/drawing/2014/main" val="354511355"/>
                    </a:ext>
                  </a:extLst>
                </a:gridCol>
                <a:gridCol w="3254027">
                  <a:extLst>
                    <a:ext uri="{9D8B030D-6E8A-4147-A177-3AD203B41FA5}">
                      <a16:colId xmlns:a16="http://schemas.microsoft.com/office/drawing/2014/main" val="4095580361"/>
                    </a:ext>
                  </a:extLst>
                </a:gridCol>
              </a:tblGrid>
              <a:tr h="216021">
                <a:tc gridSpan="2">
                  <a:txBody>
                    <a:bodyPr/>
                    <a:lstStyle/>
                    <a:p>
                      <a:pPr marL="38100" marR="38100">
                        <a:lnSpc>
                          <a:spcPts val="1600"/>
                        </a:lnSpc>
                        <a:spcAft>
                          <a:spcPts val="0"/>
                        </a:spcAft>
                      </a:pPr>
                      <a:r>
                        <a:rPr lang="es-EC" sz="1800" b="1" i="1" dirty="0">
                          <a:solidFill>
                            <a:srgbClr val="010205"/>
                          </a:solidFill>
                          <a:effectLst/>
                          <a:latin typeface="Times" pitchFamily="2" charset="0"/>
                          <a:ea typeface="Calibri" panose="020F0502020204030204" pitchFamily="34" charset="0"/>
                          <a:cs typeface="Times New Roman" panose="02020603050405020304" pitchFamily="18" charset="0"/>
                        </a:rPr>
                        <a:t>Estadísticos de prueba</a:t>
                      </a:r>
                      <a:r>
                        <a:rPr lang="es-EC" sz="1800" b="1" i="1" baseline="30000" dirty="0">
                          <a:solidFill>
                            <a:srgbClr val="010205"/>
                          </a:solidFill>
                          <a:effectLst/>
                          <a:latin typeface="Times" pitchFamily="2" charset="0"/>
                          <a:ea typeface="Calibri" panose="020F0502020204030204" pitchFamily="34" charset="0"/>
                          <a:cs typeface="Times New Roman" panose="02020603050405020304" pitchFamily="18" charset="0"/>
                        </a:rPr>
                        <a:t>a</a:t>
                      </a:r>
                      <a:endParaRPr lang="es-EC" sz="18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extLst>
                  <a:ext uri="{0D108BD9-81ED-4DB2-BD59-A6C34878D82A}">
                    <a16:rowId xmlns:a16="http://schemas.microsoft.com/office/drawing/2014/main" val="2735243455"/>
                  </a:ext>
                </a:extLst>
              </a:tr>
              <a:tr h="223661">
                <a:tc>
                  <a:txBody>
                    <a:bodyPr/>
                    <a:lstStyle/>
                    <a:p>
                      <a:pPr>
                        <a:lnSpc>
                          <a:spcPct val="107000"/>
                        </a:lnSpc>
                        <a:spcAft>
                          <a:spcPts val="0"/>
                        </a:spcAft>
                      </a:pPr>
                      <a:r>
                        <a:rPr lang="es-EC" sz="2000" dirty="0">
                          <a:effectLst/>
                          <a:latin typeface="Times" pitchFamily="2"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s-EC" sz="2000" b="1" dirty="0">
                          <a:solidFill>
                            <a:srgbClr val="000000"/>
                          </a:solidFill>
                          <a:effectLst/>
                          <a:latin typeface="Times" pitchFamily="2" charset="0"/>
                          <a:ea typeface="Calibri" panose="020F0502020204030204" pitchFamily="34" charset="0"/>
                          <a:cs typeface="Times New Roman" panose="02020603050405020304" pitchFamily="18" charset="0"/>
                        </a:rPr>
                        <a:t>Riesgo Suicida</a:t>
                      </a:r>
                      <a:endParaRPr lang="es-EC" sz="2000" b="1"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86624478"/>
                  </a:ext>
                </a:extLst>
              </a:tr>
              <a:tr h="216021">
                <a:tc>
                  <a:txBody>
                    <a:bodyPr/>
                    <a:lstStyle/>
                    <a:p>
                      <a:pPr marL="38100" marR="38100">
                        <a:lnSpc>
                          <a:spcPts val="1600"/>
                        </a:lnSpc>
                        <a:spcAft>
                          <a:spcPts val="0"/>
                        </a:spcAft>
                      </a:pPr>
                      <a:r>
                        <a:rPr lang="es-EC" sz="2000" dirty="0">
                          <a:solidFill>
                            <a:srgbClr val="000000"/>
                          </a:solidFill>
                          <a:effectLst/>
                          <a:latin typeface="Times" pitchFamily="2" charset="0"/>
                          <a:ea typeface="Calibri" panose="020F0502020204030204" pitchFamily="34" charset="0"/>
                          <a:cs typeface="Times New Roman" panose="02020603050405020304" pitchFamily="18" charset="0"/>
                        </a:rPr>
                        <a:t>U de Mann-Whitney</a:t>
                      </a:r>
                      <a:endParaRPr lang="es-EC" sz="20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r">
                        <a:lnSpc>
                          <a:spcPts val="1600"/>
                        </a:lnSpc>
                        <a:spcAft>
                          <a:spcPts val="0"/>
                        </a:spcAft>
                      </a:pPr>
                      <a:r>
                        <a:rPr lang="es-EC" sz="2000" dirty="0">
                          <a:solidFill>
                            <a:srgbClr val="010205"/>
                          </a:solidFill>
                          <a:effectLst/>
                          <a:latin typeface="Times" pitchFamily="2" charset="0"/>
                          <a:ea typeface="Calibri" panose="020F0502020204030204" pitchFamily="34" charset="0"/>
                          <a:cs typeface="Times New Roman" panose="02020603050405020304" pitchFamily="18" charset="0"/>
                        </a:rPr>
                        <a:t>404,000</a:t>
                      </a:r>
                      <a:endParaRPr lang="es-EC" sz="20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484808521"/>
                  </a:ext>
                </a:extLst>
              </a:tr>
              <a:tr h="223661">
                <a:tc>
                  <a:txBody>
                    <a:bodyPr/>
                    <a:lstStyle/>
                    <a:p>
                      <a:pPr marL="38100" marR="38100">
                        <a:lnSpc>
                          <a:spcPts val="1600"/>
                        </a:lnSpc>
                        <a:spcAft>
                          <a:spcPts val="0"/>
                        </a:spcAft>
                      </a:pPr>
                      <a:r>
                        <a:rPr lang="es-EC" sz="2000" dirty="0">
                          <a:solidFill>
                            <a:srgbClr val="000000"/>
                          </a:solidFill>
                          <a:effectLst/>
                          <a:latin typeface="Times" pitchFamily="2" charset="0"/>
                          <a:ea typeface="Calibri" panose="020F0502020204030204" pitchFamily="34" charset="0"/>
                          <a:cs typeface="Times New Roman" panose="02020603050405020304" pitchFamily="18" charset="0"/>
                        </a:rPr>
                        <a:t>W de Wilcoxon</a:t>
                      </a:r>
                      <a:endParaRPr lang="es-EC" sz="20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r">
                        <a:lnSpc>
                          <a:spcPts val="1600"/>
                        </a:lnSpc>
                        <a:spcAft>
                          <a:spcPts val="0"/>
                        </a:spcAft>
                      </a:pPr>
                      <a:r>
                        <a:rPr lang="es-EC" sz="2000" dirty="0">
                          <a:solidFill>
                            <a:srgbClr val="010205"/>
                          </a:solidFill>
                          <a:effectLst/>
                          <a:latin typeface="Times" pitchFamily="2" charset="0"/>
                          <a:ea typeface="Calibri" panose="020F0502020204030204" pitchFamily="34" charset="0"/>
                          <a:cs typeface="Times New Roman" panose="02020603050405020304" pitchFamily="18" charset="0"/>
                        </a:rPr>
                        <a:t>575,000</a:t>
                      </a:r>
                      <a:endParaRPr lang="es-EC" sz="20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111932362"/>
                  </a:ext>
                </a:extLst>
              </a:tr>
              <a:tr h="223661">
                <a:tc>
                  <a:txBody>
                    <a:bodyPr/>
                    <a:lstStyle/>
                    <a:p>
                      <a:pPr marL="38100" marR="38100">
                        <a:lnSpc>
                          <a:spcPts val="1600"/>
                        </a:lnSpc>
                        <a:spcAft>
                          <a:spcPts val="0"/>
                        </a:spcAft>
                      </a:pPr>
                      <a:r>
                        <a:rPr lang="es-EC" sz="2000" dirty="0">
                          <a:solidFill>
                            <a:srgbClr val="000000"/>
                          </a:solidFill>
                          <a:effectLst/>
                          <a:latin typeface="Times" pitchFamily="2" charset="0"/>
                          <a:ea typeface="Calibri" panose="020F0502020204030204" pitchFamily="34" charset="0"/>
                          <a:cs typeface="Times New Roman" panose="02020603050405020304" pitchFamily="18" charset="0"/>
                        </a:rPr>
                        <a:t>Z</a:t>
                      </a:r>
                      <a:endParaRPr lang="es-EC" sz="20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r">
                        <a:lnSpc>
                          <a:spcPts val="1600"/>
                        </a:lnSpc>
                        <a:spcAft>
                          <a:spcPts val="0"/>
                        </a:spcAft>
                      </a:pPr>
                      <a:r>
                        <a:rPr lang="es-EC" sz="2000" dirty="0">
                          <a:solidFill>
                            <a:srgbClr val="010205"/>
                          </a:solidFill>
                          <a:effectLst/>
                          <a:latin typeface="Times" pitchFamily="2" charset="0"/>
                          <a:ea typeface="Calibri" panose="020F0502020204030204" pitchFamily="34" charset="0"/>
                          <a:cs typeface="Times New Roman" panose="02020603050405020304" pitchFamily="18" charset="0"/>
                        </a:rPr>
                        <a:t>-3,147</a:t>
                      </a:r>
                      <a:endParaRPr lang="es-EC" sz="20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672400124"/>
                  </a:ext>
                </a:extLst>
              </a:tr>
              <a:tr h="216021">
                <a:tc>
                  <a:txBody>
                    <a:bodyPr/>
                    <a:lstStyle/>
                    <a:p>
                      <a:pPr marL="38100" marR="38100">
                        <a:lnSpc>
                          <a:spcPts val="1600"/>
                        </a:lnSpc>
                        <a:spcAft>
                          <a:spcPts val="0"/>
                        </a:spcAft>
                      </a:pPr>
                      <a:r>
                        <a:rPr lang="es-EC" sz="2000" dirty="0">
                          <a:solidFill>
                            <a:srgbClr val="000000"/>
                          </a:solidFill>
                          <a:effectLst/>
                          <a:latin typeface="Times" pitchFamily="2" charset="0"/>
                          <a:ea typeface="Calibri" panose="020F0502020204030204" pitchFamily="34" charset="0"/>
                          <a:cs typeface="Times New Roman" panose="02020603050405020304" pitchFamily="18" charset="0"/>
                        </a:rPr>
                        <a:t>Sig. asintótica(bilateral)</a:t>
                      </a:r>
                      <a:endParaRPr lang="es-EC" sz="20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2000" dirty="0">
                          <a:solidFill>
                            <a:srgbClr val="000000"/>
                          </a:solidFill>
                          <a:effectLst/>
                          <a:latin typeface="Times" pitchFamily="2" charset="0"/>
                          <a:ea typeface="Calibri" panose="020F0502020204030204" pitchFamily="34" charset="0"/>
                          <a:cs typeface="Times New Roman" panose="02020603050405020304" pitchFamily="18" charset="0"/>
                        </a:rPr>
                        <a:t>,</a:t>
                      </a:r>
                      <a:r>
                        <a:rPr lang="es-EC" sz="2000" b="1" dirty="0">
                          <a:solidFill>
                            <a:srgbClr val="000000"/>
                          </a:solidFill>
                          <a:effectLst/>
                          <a:latin typeface="Times" pitchFamily="2" charset="0"/>
                          <a:ea typeface="Calibri" panose="020F0502020204030204" pitchFamily="34" charset="0"/>
                          <a:cs typeface="Times New Roman" panose="02020603050405020304" pitchFamily="18" charset="0"/>
                        </a:rPr>
                        <a:t>002</a:t>
                      </a:r>
                      <a:endParaRPr lang="es-EC" sz="2000"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5586390"/>
                  </a:ext>
                </a:extLst>
              </a:tr>
              <a:tr h="288954">
                <a:tc gridSpan="2">
                  <a:txBody>
                    <a:bodyPr/>
                    <a:lstStyle/>
                    <a:p>
                      <a:pPr marL="38100" marR="38100">
                        <a:lnSpc>
                          <a:spcPts val="1600"/>
                        </a:lnSpc>
                        <a:spcAft>
                          <a:spcPts val="0"/>
                        </a:spcAft>
                      </a:pPr>
                      <a:r>
                        <a:rPr lang="es-EC" sz="1800" dirty="0">
                          <a:solidFill>
                            <a:srgbClr val="010205"/>
                          </a:solidFill>
                          <a:effectLst/>
                          <a:latin typeface="Times" pitchFamily="2" charset="0"/>
                          <a:ea typeface="Calibri" panose="020F0502020204030204" pitchFamily="34" charset="0"/>
                          <a:cs typeface="Times New Roman" panose="02020603050405020304" pitchFamily="18" charset="0"/>
                        </a:rPr>
                        <a:t>a. Variable de agrupación: </a:t>
                      </a:r>
                      <a:r>
                        <a:rPr lang="es-EC" sz="1800" b="1" dirty="0">
                          <a:solidFill>
                            <a:srgbClr val="010205"/>
                          </a:solidFill>
                          <a:effectLst/>
                          <a:latin typeface="Times" pitchFamily="2" charset="0"/>
                          <a:ea typeface="Calibri" panose="020F0502020204030204" pitchFamily="34" charset="0"/>
                          <a:cs typeface="Times New Roman" panose="02020603050405020304" pitchFamily="18" charset="0"/>
                        </a:rPr>
                        <a:t>Autoindentificacion Etnica</a:t>
                      </a:r>
                      <a:endParaRPr lang="es-EC" sz="1800" b="1" dirty="0">
                        <a:effectLst/>
                        <a:latin typeface="Times" pitchFamily="2"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extLst>
                  <a:ext uri="{0D108BD9-81ED-4DB2-BD59-A6C34878D82A}">
                    <a16:rowId xmlns:a16="http://schemas.microsoft.com/office/drawing/2014/main" val="3692308879"/>
                  </a:ext>
                </a:extLst>
              </a:tr>
            </a:tbl>
          </a:graphicData>
        </a:graphic>
      </p:graphicFrame>
    </p:spTree>
    <p:extLst>
      <p:ext uri="{BB962C8B-B14F-4D97-AF65-F5344CB8AC3E}">
        <p14:creationId xmlns:p14="http://schemas.microsoft.com/office/powerpoint/2010/main" val="252618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2"/>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7" name="Imagen 7"/>
          <p:cNvPicPr>
            <a:picLocks noChangeAspect="1"/>
          </p:cNvPicPr>
          <p:nvPr/>
        </p:nvPicPr>
        <p:blipFill>
          <a:blip r:embed="rId2"/>
          <a:stretch>
            <a:fillRect/>
          </a:stretch>
        </p:blipFill>
        <p:spPr>
          <a:xfrm>
            <a:off x="7512857" y="129929"/>
            <a:ext cx="1487896" cy="577747"/>
          </a:xfrm>
          <a:prstGeom prst="rect">
            <a:avLst/>
          </a:prstGeom>
        </p:spPr>
      </p:pic>
      <p:sp>
        <p:nvSpPr>
          <p:cNvPr id="8" name="Rectángulo 8"/>
          <p:cNvSpPr/>
          <p:nvPr/>
        </p:nvSpPr>
        <p:spPr>
          <a:xfrm>
            <a:off x="-1" y="6654589"/>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C4EDD6DB-6D33-A242-B964-60B113957E36}"/>
              </a:ext>
            </a:extLst>
          </p:cNvPr>
          <p:cNvSpPr txBox="1"/>
          <p:nvPr/>
        </p:nvSpPr>
        <p:spPr>
          <a:xfrm>
            <a:off x="380010" y="1845178"/>
            <a:ext cx="8383979" cy="3785652"/>
          </a:xfrm>
          <a:prstGeom prst="rect">
            <a:avLst/>
          </a:prstGeom>
          <a:noFill/>
        </p:spPr>
        <p:txBody>
          <a:bodyPr wrap="square" rtlCol="0">
            <a:spAutoFit/>
          </a:bodyPr>
          <a:lstStyle/>
          <a:p>
            <a:r>
              <a:rPr lang="es-ES_tradnl" sz="2400" dirty="0">
                <a:latin typeface="Times" pitchFamily="2" charset="0"/>
              </a:rPr>
              <a:t>La Organización Mundial de la Salud (OMS) define al suicidio como la segunda causa de muerte a nivel mundial.</a:t>
            </a:r>
          </a:p>
          <a:p>
            <a:endParaRPr lang="es-ES_tradnl" sz="2400" dirty="0">
              <a:latin typeface="Times" pitchFamily="2" charset="0"/>
            </a:endParaRPr>
          </a:p>
          <a:p>
            <a:r>
              <a:rPr lang="es-ES_tradnl" sz="2400" dirty="0">
                <a:latin typeface="Times" pitchFamily="2" charset="0"/>
              </a:rPr>
              <a:t>Anualmente 100.000 adolescentes se suicidan en el mundo.</a:t>
            </a:r>
          </a:p>
          <a:p>
            <a:endParaRPr lang="es-ES_tradnl" sz="2400" dirty="0">
              <a:latin typeface="Times" pitchFamily="2" charset="0"/>
            </a:endParaRPr>
          </a:p>
          <a:p>
            <a:pPr algn="just"/>
            <a:r>
              <a:rPr lang="es-ES_tradnl" sz="2400" dirty="0">
                <a:latin typeface="Times" pitchFamily="2" charset="0"/>
              </a:rPr>
              <a:t>En el Ecuador en los últimos 20 años aproximadamente 300 adolescentes y jóvenes entre 10 y 24 años (</a:t>
            </a:r>
            <a:r>
              <a:rPr lang="es-ES_tradnl" sz="2400" dirty="0" err="1">
                <a:latin typeface="Times" pitchFamily="2" charset="0"/>
              </a:rPr>
              <a:t>Gerstner</a:t>
            </a:r>
            <a:r>
              <a:rPr lang="es-ES_tradnl" sz="2400" dirty="0">
                <a:latin typeface="Times" pitchFamily="2" charset="0"/>
              </a:rPr>
              <a:t>. R, 2018)</a:t>
            </a:r>
          </a:p>
          <a:p>
            <a:pPr algn="just"/>
            <a:endParaRPr lang="es-ES_tradnl" sz="2400" dirty="0">
              <a:latin typeface="Times" pitchFamily="2" charset="0"/>
            </a:endParaRPr>
          </a:p>
          <a:p>
            <a:pPr algn="just"/>
            <a:r>
              <a:rPr lang="es-ES_tradnl" sz="2400" dirty="0">
                <a:latin typeface="Times" pitchFamily="2" charset="0"/>
              </a:rPr>
              <a:t>En el Hospital General Docente Ambato, en el año 2019 se han reportado 277 casos de conducta suicida en adolescentes y </a:t>
            </a:r>
            <a:r>
              <a:rPr lang="es-ES_tradnl" sz="2400" dirty="0" err="1">
                <a:latin typeface="Times" pitchFamily="2" charset="0"/>
              </a:rPr>
              <a:t>jovenes</a:t>
            </a:r>
            <a:endParaRPr lang="es-ES_tradnl" sz="2400" dirty="0">
              <a:latin typeface="Times" pitchFamily="2" charset="0"/>
            </a:endParaRPr>
          </a:p>
        </p:txBody>
      </p:sp>
      <p:sp>
        <p:nvSpPr>
          <p:cNvPr id="9" name="CuadroTexto 8">
            <a:extLst>
              <a:ext uri="{FF2B5EF4-FFF2-40B4-BE49-F238E27FC236}">
                <a16:creationId xmlns:a16="http://schemas.microsoft.com/office/drawing/2014/main" id="{C60BD19A-E281-5745-9B1D-C3694BF825C7}"/>
              </a:ext>
            </a:extLst>
          </p:cNvPr>
          <p:cNvSpPr txBox="1"/>
          <p:nvPr/>
        </p:nvSpPr>
        <p:spPr>
          <a:xfrm>
            <a:off x="3417780" y="913434"/>
            <a:ext cx="2139871" cy="523220"/>
          </a:xfrm>
          <a:prstGeom prst="rect">
            <a:avLst/>
          </a:prstGeom>
          <a:noFill/>
        </p:spPr>
        <p:txBody>
          <a:bodyPr wrap="square" rtlCol="0">
            <a:spAutoFit/>
          </a:bodyPr>
          <a:lstStyle/>
          <a:p>
            <a:pPr algn="ctr"/>
            <a:r>
              <a:rPr lang="es-ES_tradnl" sz="2800" b="1" i="1" dirty="0">
                <a:latin typeface="Times" pitchFamily="2" charset="0"/>
              </a:rPr>
              <a:t>Introducción</a:t>
            </a:r>
          </a:p>
        </p:txBody>
      </p:sp>
    </p:spTree>
    <p:extLst>
      <p:ext uri="{BB962C8B-B14F-4D97-AF65-F5344CB8AC3E}">
        <p14:creationId xmlns:p14="http://schemas.microsoft.com/office/powerpoint/2010/main" val="1992928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3"/>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42B031F-3CE3-984D-83BA-9EC2CE09EEC4}"/>
              </a:ext>
            </a:extLst>
          </p:cNvPr>
          <p:cNvSpPr txBox="1"/>
          <p:nvPr/>
        </p:nvSpPr>
        <p:spPr>
          <a:xfrm>
            <a:off x="353946" y="1409916"/>
            <a:ext cx="8383979" cy="5262979"/>
          </a:xfrm>
          <a:prstGeom prst="rect">
            <a:avLst/>
          </a:prstGeom>
          <a:noFill/>
        </p:spPr>
        <p:txBody>
          <a:bodyPr wrap="square" rtlCol="0">
            <a:spAutoFit/>
          </a:bodyPr>
          <a:lstStyle/>
          <a:p>
            <a:pPr marL="342900" indent="-342900" algn="just">
              <a:buFont typeface="Wingdings" pitchFamily="2" charset="2"/>
              <a:buChar char="v"/>
            </a:pPr>
            <a:r>
              <a:rPr lang="es-ES_tradnl" sz="2400" dirty="0">
                <a:latin typeface="Times" pitchFamily="2" charset="0"/>
              </a:rPr>
              <a:t>Respecto a los </a:t>
            </a:r>
            <a:r>
              <a:rPr lang="es-ES_tradnl" sz="2400" i="1" dirty="0">
                <a:latin typeface="Times" pitchFamily="2" charset="0"/>
              </a:rPr>
              <a:t>niveles de riesgo suicida </a:t>
            </a:r>
            <a:r>
              <a:rPr lang="es-ES_tradnl" sz="2400" dirty="0">
                <a:latin typeface="Times" pitchFamily="2" charset="0"/>
              </a:rPr>
              <a:t>en el presente estudio nos revela que el 52% de la población podría presentar una fase de ideación.</a:t>
            </a:r>
          </a:p>
          <a:p>
            <a:pPr algn="just"/>
            <a:endParaRPr lang="es-ES_tradnl" sz="2400" dirty="0">
              <a:latin typeface="Times" pitchFamily="2" charset="0"/>
            </a:endParaRPr>
          </a:p>
          <a:p>
            <a:pPr algn="just"/>
            <a:r>
              <a:rPr lang="es-ES_tradnl" sz="2400" dirty="0">
                <a:latin typeface="Times" pitchFamily="2" charset="0"/>
              </a:rPr>
              <a:t>Pudiendo implicar un proceso mas sistematizado y constante como en la planificación suicida (Gómez, A. Rev. </a:t>
            </a:r>
            <a:r>
              <a:rPr lang="es-ES_tradnl" sz="2400" dirty="0" err="1">
                <a:latin typeface="Times" pitchFamily="2" charset="0"/>
              </a:rPr>
              <a:t>Med</a:t>
            </a:r>
            <a:r>
              <a:rPr lang="es-ES_tradnl" sz="2400" dirty="0">
                <a:latin typeface="Times" pitchFamily="2" charset="0"/>
              </a:rPr>
              <a:t>. </a:t>
            </a:r>
            <a:r>
              <a:rPr lang="es-ES_tradnl" sz="2400" dirty="0" err="1">
                <a:latin typeface="Times" pitchFamily="2" charset="0"/>
              </a:rPr>
              <a:t>Clin</a:t>
            </a:r>
            <a:r>
              <a:rPr lang="es-ES_tradnl" sz="2400" dirty="0">
                <a:latin typeface="Times" pitchFamily="2" charset="0"/>
              </a:rPr>
              <a:t>. Condes - 2012; págs. 607-615)</a:t>
            </a:r>
          </a:p>
          <a:p>
            <a:pPr algn="just"/>
            <a:endParaRPr lang="es-ES_tradnl" sz="2400" dirty="0">
              <a:latin typeface="Times" pitchFamily="2" charset="0"/>
            </a:endParaRPr>
          </a:p>
          <a:p>
            <a:pPr marL="342900" indent="-342900" algn="just">
              <a:buFont typeface="Wingdings" pitchFamily="2" charset="2"/>
              <a:buChar char="v"/>
            </a:pPr>
            <a:r>
              <a:rPr lang="es-ES_tradnl" sz="2400" dirty="0">
                <a:latin typeface="Times" pitchFamily="2" charset="0"/>
              </a:rPr>
              <a:t>Respecto a la identificación étnica y el </a:t>
            </a:r>
            <a:r>
              <a:rPr lang="es-ES_tradnl" sz="2400" i="1" dirty="0">
                <a:latin typeface="Times" pitchFamily="2" charset="0"/>
              </a:rPr>
              <a:t>riesgo suicida </a:t>
            </a:r>
            <a:r>
              <a:rPr lang="es-ES_tradnl" sz="2400" dirty="0">
                <a:latin typeface="Times" pitchFamily="2" charset="0"/>
              </a:rPr>
              <a:t>encontramos la existencia de una correlación negativa leve.</a:t>
            </a:r>
          </a:p>
          <a:p>
            <a:pPr algn="just"/>
            <a:endParaRPr lang="es-ES_tradnl" sz="2400" dirty="0">
              <a:latin typeface="Times" pitchFamily="2" charset="0"/>
            </a:endParaRPr>
          </a:p>
          <a:p>
            <a:pPr algn="just"/>
            <a:r>
              <a:rPr lang="es-ES_tradnl" sz="2400" dirty="0">
                <a:latin typeface="Times" pitchFamily="2" charset="0"/>
              </a:rPr>
              <a:t>A mayor autoidentificación étnica menores riesgos de una conducta suicida. (</a:t>
            </a:r>
            <a:r>
              <a:rPr lang="es-ES_tradnl" sz="2400" dirty="0" err="1">
                <a:latin typeface="Times" pitchFamily="2" charset="0"/>
              </a:rPr>
              <a:t>Guitart</a:t>
            </a:r>
            <a:r>
              <a:rPr lang="es-ES_tradnl" sz="2400" dirty="0">
                <a:latin typeface="Times" pitchFamily="2" charset="0"/>
              </a:rPr>
              <a:t> M., Rivas D., María J., Pérez D., Myriam R. 2011)</a:t>
            </a:r>
          </a:p>
        </p:txBody>
      </p:sp>
      <p:sp>
        <p:nvSpPr>
          <p:cNvPr id="9" name="CuadroTexto 8">
            <a:extLst>
              <a:ext uri="{FF2B5EF4-FFF2-40B4-BE49-F238E27FC236}">
                <a16:creationId xmlns:a16="http://schemas.microsoft.com/office/drawing/2014/main" id="{C9D57226-0B18-1E41-AA2B-891022DD772D}"/>
              </a:ext>
            </a:extLst>
          </p:cNvPr>
          <p:cNvSpPr txBox="1"/>
          <p:nvPr/>
        </p:nvSpPr>
        <p:spPr>
          <a:xfrm>
            <a:off x="3334653" y="854058"/>
            <a:ext cx="2422567" cy="523220"/>
          </a:xfrm>
          <a:prstGeom prst="rect">
            <a:avLst/>
          </a:prstGeom>
          <a:noFill/>
        </p:spPr>
        <p:txBody>
          <a:bodyPr wrap="square" rtlCol="0">
            <a:spAutoFit/>
          </a:bodyPr>
          <a:lstStyle/>
          <a:p>
            <a:pPr algn="ctr"/>
            <a:r>
              <a:rPr lang="es-ES_tradnl" sz="2800" b="1" dirty="0">
                <a:latin typeface="Times" pitchFamily="2" charset="0"/>
              </a:rPr>
              <a:t>Conclusiones</a:t>
            </a:r>
          </a:p>
        </p:txBody>
      </p:sp>
    </p:spTree>
    <p:extLst>
      <p:ext uri="{BB962C8B-B14F-4D97-AF65-F5344CB8AC3E}">
        <p14:creationId xmlns:p14="http://schemas.microsoft.com/office/powerpoint/2010/main" val="1644594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3"/>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42B031F-3CE3-984D-83BA-9EC2CE09EEC4}"/>
              </a:ext>
            </a:extLst>
          </p:cNvPr>
          <p:cNvSpPr txBox="1"/>
          <p:nvPr/>
        </p:nvSpPr>
        <p:spPr>
          <a:xfrm>
            <a:off x="353946" y="1409916"/>
            <a:ext cx="8383979" cy="2677656"/>
          </a:xfrm>
          <a:prstGeom prst="rect">
            <a:avLst/>
          </a:prstGeom>
          <a:noFill/>
        </p:spPr>
        <p:txBody>
          <a:bodyPr wrap="square" rtlCol="0">
            <a:spAutoFit/>
          </a:bodyPr>
          <a:lstStyle/>
          <a:p>
            <a:pPr marL="342900" indent="-342900" algn="just">
              <a:buFont typeface="Wingdings" pitchFamily="2" charset="2"/>
              <a:buChar char="v"/>
            </a:pPr>
            <a:r>
              <a:rPr lang="es-ES_tradnl" sz="2400" dirty="0">
                <a:latin typeface="Times" pitchFamily="2" charset="0"/>
              </a:rPr>
              <a:t>Respecto al </a:t>
            </a:r>
            <a:r>
              <a:rPr lang="es-ES_tradnl" sz="2400" i="1" dirty="0">
                <a:latin typeface="Times" pitchFamily="2" charset="0"/>
              </a:rPr>
              <a:t>riego suicida y el sexo </a:t>
            </a:r>
            <a:r>
              <a:rPr lang="es-ES_tradnl" sz="2400" dirty="0">
                <a:latin typeface="Times" pitchFamily="2" charset="0"/>
              </a:rPr>
              <a:t>en los adolescentes, estadísticamente no hay diferencias significativas que liguen a un determinado sexo a tener un mayor riesgo suicida.</a:t>
            </a:r>
          </a:p>
          <a:p>
            <a:pPr algn="just"/>
            <a:endParaRPr lang="es-ES_tradnl" sz="2400" dirty="0">
              <a:latin typeface="Times" pitchFamily="2" charset="0"/>
            </a:endParaRPr>
          </a:p>
          <a:p>
            <a:pPr marL="342900" indent="-342900" algn="just">
              <a:buFont typeface="Wingdings" pitchFamily="2" charset="2"/>
              <a:buChar char="v"/>
            </a:pPr>
            <a:r>
              <a:rPr lang="es-ES_tradnl" sz="2400" dirty="0">
                <a:latin typeface="Times" pitchFamily="2" charset="0"/>
              </a:rPr>
              <a:t>Respecto a la </a:t>
            </a:r>
            <a:r>
              <a:rPr lang="es-ES_tradnl" sz="2400" i="1" dirty="0">
                <a:latin typeface="Times" pitchFamily="2" charset="0"/>
              </a:rPr>
              <a:t>autoidentificación étnica y la relación con la identidad </a:t>
            </a:r>
            <a:r>
              <a:rPr lang="es-ES_tradnl" sz="2400" dirty="0">
                <a:latin typeface="Times" pitchFamily="2" charset="0"/>
              </a:rPr>
              <a:t>los resultados nos revelan que no existe diferencias estadísticamente significativas.</a:t>
            </a:r>
          </a:p>
        </p:txBody>
      </p:sp>
    </p:spTree>
    <p:extLst>
      <p:ext uri="{BB962C8B-B14F-4D97-AF65-F5344CB8AC3E}">
        <p14:creationId xmlns:p14="http://schemas.microsoft.com/office/powerpoint/2010/main" val="216760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3"/>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42B031F-3CE3-984D-83BA-9EC2CE09EEC4}"/>
              </a:ext>
            </a:extLst>
          </p:cNvPr>
          <p:cNvSpPr txBox="1"/>
          <p:nvPr/>
        </p:nvSpPr>
        <p:spPr>
          <a:xfrm>
            <a:off x="353947" y="1131213"/>
            <a:ext cx="8383979" cy="4893647"/>
          </a:xfrm>
          <a:prstGeom prst="rect">
            <a:avLst/>
          </a:prstGeom>
          <a:noFill/>
        </p:spPr>
        <p:txBody>
          <a:bodyPr wrap="square" rtlCol="0">
            <a:spAutoFit/>
          </a:bodyPr>
          <a:lstStyle/>
          <a:p>
            <a:pPr marL="342900" indent="-342900" algn="just">
              <a:buFont typeface="Wingdings" pitchFamily="2" charset="2"/>
              <a:buChar char="v"/>
            </a:pPr>
            <a:r>
              <a:rPr lang="es-ES_tradnl" sz="2400" dirty="0">
                <a:latin typeface="Times" pitchFamily="2" charset="0"/>
              </a:rPr>
              <a:t>Acepta la </a:t>
            </a:r>
            <a:r>
              <a:rPr lang="es-ES_tradnl" sz="2400" i="1" dirty="0">
                <a:latin typeface="Times" pitchFamily="2" charset="0"/>
              </a:rPr>
              <a:t>hipótesis </a:t>
            </a:r>
            <a:r>
              <a:rPr lang="es-ES_tradnl" sz="2400" dirty="0">
                <a:latin typeface="Times" pitchFamily="2" charset="0"/>
              </a:rPr>
              <a:t>mediante el análisis de los datos estadísticos que hay un riesgo significativo en los adolescentes que se autoidentifican como indígenas en comparación con aquellos que se autoidentifican como mestizos.</a:t>
            </a:r>
          </a:p>
          <a:p>
            <a:pPr algn="just"/>
            <a:endParaRPr lang="es-ES_tradnl" sz="2400" dirty="0">
              <a:latin typeface="Times" pitchFamily="2" charset="0"/>
            </a:endParaRPr>
          </a:p>
          <a:p>
            <a:pPr algn="just"/>
            <a:r>
              <a:rPr lang="es-ES_tradnl" sz="2400" dirty="0">
                <a:latin typeface="Times" pitchFamily="2" charset="0"/>
              </a:rPr>
              <a:t>Innumerables factores;</a:t>
            </a:r>
          </a:p>
          <a:p>
            <a:pPr marL="342900" indent="-342900" algn="just">
              <a:buFontTx/>
              <a:buChar char="-"/>
            </a:pPr>
            <a:r>
              <a:rPr lang="es-ES_tradnl" sz="2400" dirty="0">
                <a:latin typeface="Times" pitchFamily="2" charset="0"/>
              </a:rPr>
              <a:t>La enajenación de la propia identidad étnica</a:t>
            </a:r>
          </a:p>
          <a:p>
            <a:pPr marL="342900" indent="-342900" algn="just">
              <a:buFontTx/>
              <a:buChar char="-"/>
            </a:pPr>
            <a:r>
              <a:rPr lang="es-ES_tradnl" sz="2400" dirty="0">
                <a:latin typeface="Times" pitchFamily="2" charset="0"/>
              </a:rPr>
              <a:t>Ausencia de servicios de salud con alcances interculturales</a:t>
            </a:r>
          </a:p>
          <a:p>
            <a:pPr marL="342900" indent="-342900" algn="just">
              <a:buFontTx/>
              <a:buChar char="-"/>
            </a:pPr>
            <a:r>
              <a:rPr lang="es-ES_tradnl" sz="2400" dirty="0">
                <a:latin typeface="Times" pitchFamily="2" charset="0"/>
              </a:rPr>
              <a:t>Conflictos interétnicos de los pueblos indígenas</a:t>
            </a:r>
          </a:p>
          <a:p>
            <a:pPr marL="342900" indent="-342900" algn="just">
              <a:buFontTx/>
              <a:buChar char="-"/>
            </a:pPr>
            <a:r>
              <a:rPr lang="es-ES_tradnl" sz="2400" dirty="0">
                <a:latin typeface="Times" pitchFamily="2" charset="0"/>
              </a:rPr>
              <a:t>La prioridad política y gubernamental a ciertos sectores urbanos</a:t>
            </a:r>
          </a:p>
          <a:p>
            <a:pPr marL="342900" indent="-342900" algn="just">
              <a:buFontTx/>
              <a:buChar char="-"/>
            </a:pPr>
            <a:r>
              <a:rPr lang="es-ES_tradnl" sz="2400" dirty="0">
                <a:latin typeface="Times" pitchFamily="2" charset="0"/>
              </a:rPr>
              <a:t>La marginalización</a:t>
            </a:r>
          </a:p>
          <a:p>
            <a:pPr marL="342900" indent="-342900" algn="just">
              <a:buFontTx/>
              <a:buChar char="-"/>
            </a:pPr>
            <a:r>
              <a:rPr lang="es-ES_tradnl" sz="2400" dirty="0">
                <a:latin typeface="Times" pitchFamily="2" charset="0"/>
              </a:rPr>
              <a:t>Conceptualización indígena sobre la muerte y el suicidio (</a:t>
            </a:r>
            <a:r>
              <a:rPr lang="es-ES_tradnl" sz="2400" dirty="0" err="1">
                <a:latin typeface="Times" pitchFamily="2" charset="0"/>
              </a:rPr>
              <a:t>Gerstner</a:t>
            </a:r>
            <a:r>
              <a:rPr lang="es-ES_tradnl" sz="2400" dirty="0">
                <a:latin typeface="Times" pitchFamily="2" charset="0"/>
              </a:rPr>
              <a:t> R, Soriano I, Sanhueza A, </a:t>
            </a:r>
            <a:r>
              <a:rPr lang="es-ES_tradnl" sz="2400" dirty="0" err="1">
                <a:latin typeface="Times" pitchFamily="2" charset="0"/>
              </a:rPr>
              <a:t>Caffe</a:t>
            </a:r>
            <a:r>
              <a:rPr lang="es-ES_tradnl" sz="2400" dirty="0">
                <a:latin typeface="Times" pitchFamily="2" charset="0"/>
              </a:rPr>
              <a:t> S, </a:t>
            </a:r>
            <a:r>
              <a:rPr lang="es-ES_tradnl" sz="2400" dirty="0" err="1">
                <a:latin typeface="Times" pitchFamily="2" charset="0"/>
              </a:rPr>
              <a:t>Kestel</a:t>
            </a:r>
            <a:r>
              <a:rPr lang="es-ES_tradnl" sz="2400" dirty="0">
                <a:latin typeface="Times" pitchFamily="2" charset="0"/>
              </a:rPr>
              <a:t> D. 2018)</a:t>
            </a:r>
          </a:p>
        </p:txBody>
      </p:sp>
    </p:spTree>
    <p:extLst>
      <p:ext uri="{BB962C8B-B14F-4D97-AF65-F5344CB8AC3E}">
        <p14:creationId xmlns:p14="http://schemas.microsoft.com/office/powerpoint/2010/main" val="1341380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3"/>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42B031F-3CE3-984D-83BA-9EC2CE09EEC4}"/>
              </a:ext>
            </a:extLst>
          </p:cNvPr>
          <p:cNvSpPr txBox="1"/>
          <p:nvPr/>
        </p:nvSpPr>
        <p:spPr>
          <a:xfrm>
            <a:off x="353947" y="1131213"/>
            <a:ext cx="8383979" cy="4154984"/>
          </a:xfrm>
          <a:prstGeom prst="rect">
            <a:avLst/>
          </a:prstGeom>
          <a:noFill/>
        </p:spPr>
        <p:txBody>
          <a:bodyPr wrap="square" rtlCol="0">
            <a:spAutoFit/>
          </a:bodyPr>
          <a:lstStyle/>
          <a:p>
            <a:pPr marL="342900" indent="-342900" algn="just">
              <a:buFont typeface="Wingdings" pitchFamily="2" charset="2"/>
              <a:buChar char="v"/>
            </a:pPr>
            <a:r>
              <a:rPr lang="es-ES_tradnl" sz="2400" dirty="0">
                <a:latin typeface="Times" pitchFamily="2" charset="0"/>
              </a:rPr>
              <a:t>El suicidio como fenómeno no puede ser explicado por un solo factor.</a:t>
            </a:r>
          </a:p>
          <a:p>
            <a:pPr algn="just"/>
            <a:endParaRPr lang="es-ES_tradnl" sz="2400" dirty="0">
              <a:latin typeface="Times" pitchFamily="2" charset="0"/>
            </a:endParaRPr>
          </a:p>
          <a:p>
            <a:pPr marL="342900" indent="-342900" algn="just">
              <a:buFont typeface="Wingdings" pitchFamily="2" charset="2"/>
              <a:buChar char="v"/>
            </a:pPr>
            <a:r>
              <a:rPr lang="es-ES_tradnl" sz="2400" dirty="0">
                <a:latin typeface="Times" pitchFamily="2" charset="0"/>
              </a:rPr>
              <a:t>Limitado accesos a espacios vinculares con el grupo par en los adolescentes.</a:t>
            </a:r>
          </a:p>
          <a:p>
            <a:pPr algn="just"/>
            <a:endParaRPr lang="es-ES_tradnl" sz="2400" dirty="0">
              <a:latin typeface="Times" pitchFamily="2" charset="0"/>
            </a:endParaRPr>
          </a:p>
          <a:p>
            <a:pPr marL="342900" indent="-342900" algn="just">
              <a:buFont typeface="Wingdings" pitchFamily="2" charset="2"/>
              <a:buChar char="v"/>
            </a:pPr>
            <a:r>
              <a:rPr lang="es-ES_tradnl" sz="2400" dirty="0">
                <a:latin typeface="Times" pitchFamily="2" charset="0"/>
              </a:rPr>
              <a:t>Permiten plantear alternativas de prevención en el ámbito comunitario y de la salud mental.</a:t>
            </a:r>
          </a:p>
          <a:p>
            <a:pPr algn="just"/>
            <a:endParaRPr lang="es-ES_tradnl" sz="2400" dirty="0">
              <a:latin typeface="Times" pitchFamily="2" charset="0"/>
            </a:endParaRPr>
          </a:p>
          <a:p>
            <a:pPr marL="342900" indent="-342900" algn="just">
              <a:buFont typeface="Wingdings" pitchFamily="2" charset="2"/>
              <a:buChar char="v"/>
            </a:pPr>
            <a:r>
              <a:rPr lang="es-ES_tradnl" sz="2400" b="1" i="1" dirty="0">
                <a:latin typeface="Times" pitchFamily="2" charset="0"/>
              </a:rPr>
              <a:t>Identidad</a:t>
            </a:r>
            <a:r>
              <a:rPr lang="es-ES_tradnl" sz="2400" dirty="0">
                <a:latin typeface="Times" pitchFamily="2" charset="0"/>
              </a:rPr>
              <a:t> como recurso protector frente a conductas de riesgo en población adolescente.</a:t>
            </a:r>
          </a:p>
        </p:txBody>
      </p:sp>
    </p:spTree>
    <p:extLst>
      <p:ext uri="{BB962C8B-B14F-4D97-AF65-F5344CB8AC3E}">
        <p14:creationId xmlns:p14="http://schemas.microsoft.com/office/powerpoint/2010/main" val="413814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3"/>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42B031F-3CE3-984D-83BA-9EC2CE09EEC4}"/>
              </a:ext>
            </a:extLst>
          </p:cNvPr>
          <p:cNvSpPr txBox="1"/>
          <p:nvPr/>
        </p:nvSpPr>
        <p:spPr>
          <a:xfrm>
            <a:off x="353946" y="1409916"/>
            <a:ext cx="8383979" cy="4154984"/>
          </a:xfrm>
          <a:prstGeom prst="rect">
            <a:avLst/>
          </a:prstGeom>
          <a:noFill/>
        </p:spPr>
        <p:txBody>
          <a:bodyPr wrap="square" rtlCol="0">
            <a:spAutoFit/>
          </a:bodyPr>
          <a:lstStyle/>
          <a:p>
            <a:pPr algn="just"/>
            <a:r>
              <a:rPr lang="es-ES_tradnl" sz="2400" dirty="0">
                <a:latin typeface="Times" pitchFamily="2" charset="0"/>
              </a:rPr>
              <a:t>El desarrollo psicosocial de la Adolescencia no lleva a enfatizar; según Erickson, E.  “la identidad  es la tarea básica en dicha etapa” (1973, pág. 68)</a:t>
            </a:r>
          </a:p>
          <a:p>
            <a:pPr algn="just"/>
            <a:endParaRPr lang="es-ES_tradnl" sz="2400" dirty="0">
              <a:latin typeface="Times" pitchFamily="2" charset="0"/>
            </a:endParaRPr>
          </a:p>
          <a:p>
            <a:pPr algn="just"/>
            <a:r>
              <a:rPr lang="es-ES_tradnl" sz="2400" dirty="0">
                <a:latin typeface="Times" pitchFamily="2" charset="0"/>
              </a:rPr>
              <a:t>Grupo terapéutico como un espacio de contención y de protección en el que se juega todo: lo individual, lo social y lo familiar</a:t>
            </a:r>
          </a:p>
          <a:p>
            <a:pPr algn="just"/>
            <a:endParaRPr lang="es-ES_tradnl" sz="2400" dirty="0">
              <a:latin typeface="Times" pitchFamily="2" charset="0"/>
            </a:endParaRPr>
          </a:p>
          <a:p>
            <a:pPr algn="just"/>
            <a:r>
              <a:rPr lang="es-ES_tradnl" sz="2400" dirty="0">
                <a:latin typeface="Times" pitchFamily="2" charset="0"/>
              </a:rPr>
              <a:t>Dispositivo de intervención grupal ha demostrado disminuir la deserción, aumentar la adherencia al tratamiento y lograr una mayor espontaneidad dentro de las interacciones (Quiroga S, </a:t>
            </a:r>
            <a:r>
              <a:rPr lang="es-ES_tradnl" sz="2400" dirty="0" err="1">
                <a:latin typeface="Times" pitchFamily="2" charset="0"/>
              </a:rPr>
              <a:t>Cryan</a:t>
            </a:r>
            <a:r>
              <a:rPr lang="es-ES_tradnl" sz="2400" dirty="0">
                <a:latin typeface="Times" pitchFamily="2" charset="0"/>
              </a:rPr>
              <a:t> G, 2004).</a:t>
            </a:r>
          </a:p>
        </p:txBody>
      </p:sp>
      <p:sp>
        <p:nvSpPr>
          <p:cNvPr id="8" name="CuadroTexto 7">
            <a:extLst>
              <a:ext uri="{FF2B5EF4-FFF2-40B4-BE49-F238E27FC236}">
                <a16:creationId xmlns:a16="http://schemas.microsoft.com/office/drawing/2014/main" id="{366622F3-37CC-EE40-A3C1-59AD2523AAB6}"/>
              </a:ext>
            </a:extLst>
          </p:cNvPr>
          <p:cNvSpPr txBox="1"/>
          <p:nvPr/>
        </p:nvSpPr>
        <p:spPr>
          <a:xfrm>
            <a:off x="1900841" y="935163"/>
            <a:ext cx="5290187" cy="523220"/>
          </a:xfrm>
          <a:prstGeom prst="rect">
            <a:avLst/>
          </a:prstGeom>
          <a:noFill/>
        </p:spPr>
        <p:txBody>
          <a:bodyPr wrap="square" rtlCol="0">
            <a:spAutoFit/>
          </a:bodyPr>
          <a:lstStyle/>
          <a:p>
            <a:pPr algn="ctr"/>
            <a:r>
              <a:rPr lang="es-ES_tradnl" sz="2800" b="1" dirty="0">
                <a:latin typeface="Times" pitchFamily="2" charset="0"/>
              </a:rPr>
              <a:t>Aplicaciones Clínicas y Prácticas</a:t>
            </a:r>
          </a:p>
        </p:txBody>
      </p:sp>
    </p:spTree>
    <p:extLst>
      <p:ext uri="{BB962C8B-B14F-4D97-AF65-F5344CB8AC3E}">
        <p14:creationId xmlns:p14="http://schemas.microsoft.com/office/powerpoint/2010/main" val="1088694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3"/>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42B031F-3CE3-984D-83BA-9EC2CE09EEC4}"/>
              </a:ext>
            </a:extLst>
          </p:cNvPr>
          <p:cNvSpPr txBox="1"/>
          <p:nvPr/>
        </p:nvSpPr>
        <p:spPr>
          <a:xfrm>
            <a:off x="353947" y="1142934"/>
            <a:ext cx="8383979" cy="4893647"/>
          </a:xfrm>
          <a:prstGeom prst="rect">
            <a:avLst/>
          </a:prstGeom>
          <a:noFill/>
        </p:spPr>
        <p:txBody>
          <a:bodyPr wrap="square" rtlCol="0">
            <a:spAutoFit/>
          </a:bodyPr>
          <a:lstStyle/>
          <a:p>
            <a:pPr algn="just"/>
            <a:r>
              <a:rPr lang="es-ES_tradnl" sz="2400" dirty="0">
                <a:latin typeface="Times" pitchFamily="2" charset="0"/>
              </a:rPr>
              <a:t>El Grupo de Encuentro Vincular y Representacional (Quiroga, S, </a:t>
            </a:r>
            <a:r>
              <a:rPr lang="es-ES_tradnl" sz="2400" dirty="0" err="1">
                <a:latin typeface="Times" pitchFamily="2" charset="0"/>
              </a:rPr>
              <a:t>González</a:t>
            </a:r>
            <a:r>
              <a:rPr lang="es-ES_tradnl" sz="2400" dirty="0">
                <a:latin typeface="Times" pitchFamily="2" charset="0"/>
              </a:rPr>
              <a:t>, M, </a:t>
            </a:r>
            <a:r>
              <a:rPr lang="es-ES_tradnl" sz="2400" dirty="0" err="1">
                <a:latin typeface="Times" pitchFamily="2" charset="0"/>
              </a:rPr>
              <a:t>Pérez</a:t>
            </a:r>
            <a:r>
              <a:rPr lang="es-ES_tradnl" sz="2400" dirty="0">
                <a:latin typeface="Times" pitchFamily="2" charset="0"/>
              </a:rPr>
              <a:t> </a:t>
            </a:r>
            <a:r>
              <a:rPr lang="es-ES_tradnl" sz="2400" dirty="0" err="1">
                <a:latin typeface="Times" pitchFamily="2" charset="0"/>
              </a:rPr>
              <a:t>Caputo</a:t>
            </a:r>
            <a:r>
              <a:rPr lang="es-ES_tradnl" sz="2400" dirty="0">
                <a:latin typeface="Times" pitchFamily="2" charset="0"/>
              </a:rPr>
              <a:t>. 2004) </a:t>
            </a:r>
          </a:p>
          <a:p>
            <a:pPr algn="just"/>
            <a:endParaRPr lang="es-ES_tradnl" sz="2400" dirty="0">
              <a:latin typeface="Times" pitchFamily="2" charset="0"/>
            </a:endParaRPr>
          </a:p>
          <a:p>
            <a:pPr algn="just"/>
            <a:r>
              <a:rPr lang="es-ES_tradnl" sz="2400" dirty="0">
                <a:latin typeface="Times" pitchFamily="2" charset="0"/>
              </a:rPr>
              <a:t>Es de carácter socioeducativo y comunitario</a:t>
            </a:r>
          </a:p>
          <a:p>
            <a:pPr algn="just"/>
            <a:endParaRPr lang="es-ES_tradnl" sz="2400" dirty="0">
              <a:latin typeface="Times" pitchFamily="2" charset="0"/>
            </a:endParaRPr>
          </a:p>
          <a:p>
            <a:pPr algn="just"/>
            <a:r>
              <a:rPr lang="es-ES_tradnl" sz="2400" dirty="0">
                <a:latin typeface="Times" pitchFamily="2" charset="0"/>
              </a:rPr>
              <a:t>Los adolescentes indígenas podrán:</a:t>
            </a:r>
          </a:p>
          <a:p>
            <a:pPr algn="just"/>
            <a:endParaRPr lang="es-ES_tradnl" sz="2400" dirty="0">
              <a:latin typeface="Times" pitchFamily="2" charset="0"/>
            </a:endParaRPr>
          </a:p>
          <a:p>
            <a:pPr marL="342900" indent="-342900" algn="just">
              <a:buFontTx/>
              <a:buChar char="-"/>
            </a:pPr>
            <a:r>
              <a:rPr lang="es-ES_tradnl" sz="2400" dirty="0">
                <a:latin typeface="Times" pitchFamily="2" charset="0"/>
              </a:rPr>
              <a:t>Concientizar sobre las conductas de riesgo suicida</a:t>
            </a:r>
          </a:p>
          <a:p>
            <a:pPr marL="342900" indent="-342900" algn="just">
              <a:buFontTx/>
              <a:buChar char="-"/>
            </a:pPr>
            <a:r>
              <a:rPr lang="es-ES_tradnl" sz="2400" dirty="0">
                <a:latin typeface="Times" pitchFamily="2" charset="0"/>
              </a:rPr>
              <a:t>Obtener un espacio en donde converjan sus opiniones</a:t>
            </a:r>
          </a:p>
          <a:p>
            <a:pPr marL="342900" indent="-342900" algn="just">
              <a:buFontTx/>
              <a:buChar char="-"/>
            </a:pPr>
            <a:r>
              <a:rPr lang="es-ES_tradnl" sz="2400" dirty="0">
                <a:latin typeface="Times" pitchFamily="2" charset="0"/>
              </a:rPr>
              <a:t>Se sientan representados e identificados</a:t>
            </a:r>
          </a:p>
          <a:p>
            <a:pPr marL="342900" indent="-342900" algn="just">
              <a:buFontTx/>
              <a:buChar char="-"/>
            </a:pPr>
            <a:r>
              <a:rPr lang="es-ES_tradnl" sz="2400" dirty="0">
                <a:latin typeface="Times" pitchFamily="2" charset="0"/>
              </a:rPr>
              <a:t>Comunicar sus sentimientos, reconstruir relaciones sociales</a:t>
            </a:r>
          </a:p>
          <a:p>
            <a:pPr marL="342900" indent="-342900" algn="just">
              <a:buFontTx/>
              <a:buChar char="-"/>
            </a:pPr>
            <a:r>
              <a:rPr lang="es-ES_tradnl" sz="2400" dirty="0">
                <a:latin typeface="Times" pitchFamily="2" charset="0"/>
              </a:rPr>
              <a:t>Desarrollar vínculos estables, favorecer su identidad</a:t>
            </a:r>
          </a:p>
          <a:p>
            <a:pPr marL="342900" indent="-342900" algn="just">
              <a:buFontTx/>
              <a:buChar char="-"/>
            </a:pPr>
            <a:r>
              <a:rPr lang="es-ES_tradnl" sz="2400" dirty="0">
                <a:latin typeface="Times" pitchFamily="2" charset="0"/>
              </a:rPr>
              <a:t>Fortalecimiento de sus relaciones interpersonales.</a:t>
            </a:r>
          </a:p>
        </p:txBody>
      </p:sp>
    </p:spTree>
    <p:extLst>
      <p:ext uri="{BB962C8B-B14F-4D97-AF65-F5344CB8AC3E}">
        <p14:creationId xmlns:p14="http://schemas.microsoft.com/office/powerpoint/2010/main" val="3276894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3"/>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F42B031F-3CE3-984D-83BA-9EC2CE09EEC4}"/>
              </a:ext>
            </a:extLst>
          </p:cNvPr>
          <p:cNvSpPr txBox="1"/>
          <p:nvPr/>
        </p:nvSpPr>
        <p:spPr>
          <a:xfrm>
            <a:off x="199567" y="3429000"/>
            <a:ext cx="8383979" cy="461665"/>
          </a:xfrm>
          <a:prstGeom prst="rect">
            <a:avLst/>
          </a:prstGeom>
          <a:noFill/>
        </p:spPr>
        <p:txBody>
          <a:bodyPr wrap="square" rtlCol="0">
            <a:spAutoFit/>
          </a:bodyPr>
          <a:lstStyle/>
          <a:p>
            <a:pPr algn="ctr"/>
            <a:r>
              <a:rPr lang="es-ES_tradnl" sz="2400" dirty="0">
                <a:latin typeface="Times" pitchFamily="2" charset="0"/>
              </a:rPr>
              <a:t>Gracias</a:t>
            </a:r>
          </a:p>
        </p:txBody>
      </p:sp>
    </p:spTree>
    <p:extLst>
      <p:ext uri="{BB962C8B-B14F-4D97-AF65-F5344CB8AC3E}">
        <p14:creationId xmlns:p14="http://schemas.microsoft.com/office/powerpoint/2010/main" val="181202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7E4E0DBF-5FDA-1745-BD8D-9F972759A943}"/>
              </a:ext>
            </a:extLst>
          </p:cNvPr>
          <p:cNvSpPr txBox="1"/>
          <p:nvPr/>
        </p:nvSpPr>
        <p:spPr>
          <a:xfrm>
            <a:off x="353947" y="1694200"/>
            <a:ext cx="8383979" cy="4524315"/>
          </a:xfrm>
          <a:prstGeom prst="rect">
            <a:avLst/>
          </a:prstGeom>
          <a:noFill/>
        </p:spPr>
        <p:txBody>
          <a:bodyPr wrap="square" rtlCol="0">
            <a:spAutoFit/>
          </a:bodyPr>
          <a:lstStyle/>
          <a:p>
            <a:pPr algn="just"/>
            <a:r>
              <a:rPr lang="es-ES_tradnl" sz="2400" dirty="0">
                <a:latin typeface="Times" pitchFamily="2" charset="0"/>
              </a:rPr>
              <a:t>La cuestión de la identidad étnica en el Ecuador es claramente problemática (John, L. &amp; </a:t>
            </a:r>
            <a:r>
              <a:rPr lang="es-ES_tradnl" sz="2400" dirty="0" err="1">
                <a:latin typeface="Times" pitchFamily="2" charset="0"/>
              </a:rPr>
              <a:t>Camaroff</a:t>
            </a:r>
            <a:r>
              <a:rPr lang="es-ES_tradnl" sz="2400" dirty="0">
                <a:latin typeface="Times" pitchFamily="2" charset="0"/>
              </a:rPr>
              <a:t>, J 2006).</a:t>
            </a:r>
          </a:p>
          <a:p>
            <a:endParaRPr lang="es-ES_tradnl" sz="2400" dirty="0">
              <a:latin typeface="Times" pitchFamily="2" charset="0"/>
            </a:endParaRPr>
          </a:p>
          <a:p>
            <a:pPr algn="just"/>
            <a:r>
              <a:rPr lang="es-ES_tradnl" sz="2400" dirty="0">
                <a:latin typeface="Times" pitchFamily="2" charset="0"/>
              </a:rPr>
              <a:t>Las conductas de riesgo suicida en los adolescentes indígenas: estados depresivos, abuso sexual, violencia, disfunción familiar, discriminación (Constanza Sandra, 2011, p. 63).</a:t>
            </a:r>
          </a:p>
          <a:p>
            <a:pPr algn="just"/>
            <a:endParaRPr lang="es-ES_tradnl" sz="2400" dirty="0">
              <a:latin typeface="Times" pitchFamily="2" charset="0"/>
            </a:endParaRPr>
          </a:p>
          <a:p>
            <a:pPr algn="just"/>
            <a:r>
              <a:rPr lang="es-ES_tradnl" sz="2400" dirty="0">
                <a:latin typeface="Times" pitchFamily="2" charset="0"/>
              </a:rPr>
              <a:t>Las políticas publicas (MAIS-FCI, MSP, 2018) ha pretendido el acercamiento de los servicios de salud a las poblaciones indígenas.</a:t>
            </a:r>
          </a:p>
          <a:p>
            <a:pPr algn="just"/>
            <a:endParaRPr lang="es-ES_tradnl" sz="2400" dirty="0">
              <a:latin typeface="Times" pitchFamily="2" charset="0"/>
            </a:endParaRPr>
          </a:p>
          <a:p>
            <a:pPr algn="just"/>
            <a:r>
              <a:rPr lang="es-ES_tradnl" sz="2400" dirty="0">
                <a:latin typeface="Times" pitchFamily="2" charset="0"/>
              </a:rPr>
              <a:t>En lo que respecta a los programas de salud mental, han desestimado esfuerzos </a:t>
            </a:r>
          </a:p>
        </p:txBody>
      </p:sp>
      <p:sp>
        <p:nvSpPr>
          <p:cNvPr id="8" name="CuadroTexto 7">
            <a:extLst>
              <a:ext uri="{FF2B5EF4-FFF2-40B4-BE49-F238E27FC236}">
                <a16:creationId xmlns:a16="http://schemas.microsoft.com/office/drawing/2014/main" id="{AD3F5734-EB4E-A946-AEE9-EC1097E92757}"/>
              </a:ext>
            </a:extLst>
          </p:cNvPr>
          <p:cNvSpPr txBox="1"/>
          <p:nvPr/>
        </p:nvSpPr>
        <p:spPr>
          <a:xfrm>
            <a:off x="3265714" y="935163"/>
            <a:ext cx="1781299" cy="523220"/>
          </a:xfrm>
          <a:prstGeom prst="rect">
            <a:avLst/>
          </a:prstGeom>
          <a:noFill/>
        </p:spPr>
        <p:txBody>
          <a:bodyPr wrap="square" rtlCol="0">
            <a:spAutoFit/>
          </a:bodyPr>
          <a:lstStyle/>
          <a:p>
            <a:pPr algn="ctr"/>
            <a:r>
              <a:rPr lang="es-ES_tradnl" sz="2800" b="1" dirty="0">
                <a:latin typeface="Times" pitchFamily="2" charset="0"/>
              </a:rPr>
              <a:t>Problema</a:t>
            </a:r>
          </a:p>
        </p:txBody>
      </p:sp>
    </p:spTree>
    <p:extLst>
      <p:ext uri="{BB962C8B-B14F-4D97-AF65-F5344CB8AC3E}">
        <p14:creationId xmlns:p14="http://schemas.microsoft.com/office/powerpoint/2010/main" val="293928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C505F927-01EA-B843-A1E6-E17D3A43B505}"/>
              </a:ext>
            </a:extLst>
          </p:cNvPr>
          <p:cNvSpPr txBox="1"/>
          <p:nvPr/>
        </p:nvSpPr>
        <p:spPr>
          <a:xfrm>
            <a:off x="380010" y="1510571"/>
            <a:ext cx="8383979" cy="4278094"/>
          </a:xfrm>
          <a:prstGeom prst="rect">
            <a:avLst/>
          </a:prstGeom>
          <a:noFill/>
        </p:spPr>
        <p:txBody>
          <a:bodyPr wrap="square" rtlCol="0">
            <a:spAutoFit/>
          </a:bodyPr>
          <a:lstStyle/>
          <a:p>
            <a:r>
              <a:rPr lang="es-ES_tradnl" sz="2400" b="1" i="1" dirty="0">
                <a:latin typeface="Times" pitchFamily="2" charset="0"/>
              </a:rPr>
              <a:t>¿Existe una relación entre el riesgo suicida y la identidad étnica de los adolescentes indígenas?</a:t>
            </a:r>
          </a:p>
          <a:p>
            <a:endParaRPr lang="es-ES_tradnl" sz="2400" dirty="0">
              <a:latin typeface="Times" pitchFamily="2" charset="0"/>
            </a:endParaRPr>
          </a:p>
          <a:p>
            <a:pPr algn="just"/>
            <a:r>
              <a:rPr lang="es-ES_tradnl" sz="2400" dirty="0">
                <a:latin typeface="Times" pitchFamily="2" charset="0"/>
              </a:rPr>
              <a:t>Se propone dar a conocer las políticas públicas y el esfuerzo de estas por abordar el fenómeno social del suicidio</a:t>
            </a:r>
          </a:p>
          <a:p>
            <a:pPr algn="just"/>
            <a:endParaRPr lang="es-ES_tradnl" sz="2400" dirty="0">
              <a:latin typeface="Times" pitchFamily="2" charset="0"/>
            </a:endParaRPr>
          </a:p>
          <a:p>
            <a:pPr algn="just"/>
            <a:r>
              <a:rPr lang="es-ES_tradnl" sz="2400" dirty="0">
                <a:latin typeface="Times" pitchFamily="2" charset="0"/>
              </a:rPr>
              <a:t>Los lineamientos de intervención carece de una visión cultural y adaptada a las necesidades de la población indígena.</a:t>
            </a:r>
          </a:p>
          <a:p>
            <a:pPr algn="just"/>
            <a:endParaRPr lang="es-ES_tradnl" sz="2400" dirty="0">
              <a:latin typeface="Times" pitchFamily="2" charset="0"/>
            </a:endParaRPr>
          </a:p>
          <a:p>
            <a:pPr algn="just"/>
            <a:r>
              <a:rPr lang="es-ES_tradnl" sz="2400" dirty="0">
                <a:latin typeface="Times" pitchFamily="2" charset="0"/>
              </a:rPr>
              <a:t>Los adolescentes indígenas son considerados un grupo vulnerable (Guía Practica Clínica Adolescente MSP, 2018)</a:t>
            </a:r>
          </a:p>
        </p:txBody>
      </p:sp>
    </p:spTree>
    <p:extLst>
      <p:ext uri="{BB962C8B-B14F-4D97-AF65-F5344CB8AC3E}">
        <p14:creationId xmlns:p14="http://schemas.microsoft.com/office/powerpoint/2010/main" val="87861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B9680D31-EA76-3346-9C01-0293C57D4B6C}"/>
              </a:ext>
            </a:extLst>
          </p:cNvPr>
          <p:cNvSpPr txBox="1"/>
          <p:nvPr/>
        </p:nvSpPr>
        <p:spPr>
          <a:xfrm>
            <a:off x="353947" y="1991649"/>
            <a:ext cx="8383979" cy="3416320"/>
          </a:xfrm>
          <a:prstGeom prst="rect">
            <a:avLst/>
          </a:prstGeom>
          <a:noFill/>
        </p:spPr>
        <p:txBody>
          <a:bodyPr wrap="square" rtlCol="0">
            <a:spAutoFit/>
          </a:bodyPr>
          <a:lstStyle/>
          <a:p>
            <a:pPr algn="just"/>
            <a:r>
              <a:rPr lang="es-ES_tradnl" sz="2400" dirty="0">
                <a:latin typeface="Times" pitchFamily="2" charset="0"/>
              </a:rPr>
              <a:t>Las problemáticas a las que se enfrentan los adolescentes indígenas de zonas rurales vs adolescentes zonas urbanas.</a:t>
            </a:r>
          </a:p>
          <a:p>
            <a:endParaRPr lang="es-ES_tradnl" sz="2400" dirty="0">
              <a:latin typeface="Times" pitchFamily="2" charset="0"/>
            </a:endParaRPr>
          </a:p>
          <a:p>
            <a:r>
              <a:rPr lang="es-ES_tradnl" sz="2400" dirty="0">
                <a:latin typeface="Times" pitchFamily="2" charset="0"/>
              </a:rPr>
              <a:t>Fortalecimiento el modelo de atención en salud mental comunitaria</a:t>
            </a:r>
          </a:p>
          <a:p>
            <a:endParaRPr lang="es-ES_tradnl" sz="2400" dirty="0">
              <a:latin typeface="Times" pitchFamily="2" charset="0"/>
            </a:endParaRPr>
          </a:p>
          <a:p>
            <a:pPr algn="just"/>
            <a:r>
              <a:rPr lang="es-ES_tradnl" sz="2400" dirty="0">
                <a:latin typeface="Times" pitchFamily="2" charset="0"/>
              </a:rPr>
              <a:t>Realizar una contribución para el abordaje, en el ámbito de la prevención con un enfoque de interculturalidad.</a:t>
            </a:r>
          </a:p>
          <a:p>
            <a:pPr algn="just"/>
            <a:endParaRPr lang="es-ES_tradnl" sz="2400" dirty="0">
              <a:latin typeface="Times" pitchFamily="2" charset="0"/>
            </a:endParaRPr>
          </a:p>
          <a:p>
            <a:pPr algn="just"/>
            <a:r>
              <a:rPr lang="es-ES_tradnl" sz="2400" dirty="0">
                <a:latin typeface="Times" pitchFamily="2" charset="0"/>
              </a:rPr>
              <a:t>Contemplando las características de la población indígena.</a:t>
            </a:r>
          </a:p>
        </p:txBody>
      </p:sp>
      <p:sp>
        <p:nvSpPr>
          <p:cNvPr id="8" name="CuadroTexto 7">
            <a:extLst>
              <a:ext uri="{FF2B5EF4-FFF2-40B4-BE49-F238E27FC236}">
                <a16:creationId xmlns:a16="http://schemas.microsoft.com/office/drawing/2014/main" id="{727A8721-86BB-C141-8365-6388ACD4EAAD}"/>
              </a:ext>
            </a:extLst>
          </p:cNvPr>
          <p:cNvSpPr txBox="1"/>
          <p:nvPr/>
        </p:nvSpPr>
        <p:spPr>
          <a:xfrm>
            <a:off x="3265714" y="935163"/>
            <a:ext cx="1959429" cy="523220"/>
          </a:xfrm>
          <a:prstGeom prst="rect">
            <a:avLst/>
          </a:prstGeom>
          <a:noFill/>
        </p:spPr>
        <p:txBody>
          <a:bodyPr wrap="square" rtlCol="0">
            <a:spAutoFit/>
          </a:bodyPr>
          <a:lstStyle/>
          <a:p>
            <a:pPr algn="ctr"/>
            <a:r>
              <a:rPr lang="es-ES_tradnl" sz="2800" b="1" dirty="0">
                <a:latin typeface="Times" pitchFamily="2" charset="0"/>
              </a:rPr>
              <a:t>Relevancia</a:t>
            </a:r>
          </a:p>
        </p:txBody>
      </p:sp>
    </p:spTree>
    <p:extLst>
      <p:ext uri="{BB962C8B-B14F-4D97-AF65-F5344CB8AC3E}">
        <p14:creationId xmlns:p14="http://schemas.microsoft.com/office/powerpoint/2010/main" val="14995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B9680D31-EA76-3346-9C01-0293C57D4B6C}"/>
              </a:ext>
            </a:extLst>
          </p:cNvPr>
          <p:cNvSpPr txBox="1"/>
          <p:nvPr/>
        </p:nvSpPr>
        <p:spPr>
          <a:xfrm>
            <a:off x="380010" y="1510571"/>
            <a:ext cx="8383979" cy="4154984"/>
          </a:xfrm>
          <a:prstGeom prst="rect">
            <a:avLst/>
          </a:prstGeom>
          <a:noFill/>
        </p:spPr>
        <p:txBody>
          <a:bodyPr wrap="square" rtlCol="0">
            <a:spAutoFit/>
          </a:bodyPr>
          <a:lstStyle/>
          <a:p>
            <a:pPr algn="just"/>
            <a:r>
              <a:rPr lang="es-ES_tradnl" sz="2400" dirty="0" err="1">
                <a:latin typeface="Times" pitchFamily="2" charset="0"/>
              </a:rPr>
              <a:t>Tajfel</a:t>
            </a:r>
            <a:r>
              <a:rPr lang="es-ES_tradnl" sz="2400" dirty="0">
                <a:latin typeface="Times" pitchFamily="2" charset="0"/>
              </a:rPr>
              <a:t> (1981) la define </a:t>
            </a:r>
            <a:r>
              <a:rPr lang="es-ES_tradnl" sz="2400" i="1" dirty="0">
                <a:latin typeface="Times" pitchFamily="2" charset="0"/>
              </a:rPr>
              <a:t>“aquella parte del autoconcepto del individuo que se deriva del conocimiento de su pertenencia a un grupo social junto con el significado emocional y valorativo asociado a esa pertenencia” </a:t>
            </a:r>
            <a:r>
              <a:rPr lang="es-ES_tradnl" sz="2400" dirty="0">
                <a:latin typeface="Times" pitchFamily="2" charset="0"/>
              </a:rPr>
              <a:t>(</a:t>
            </a:r>
            <a:r>
              <a:rPr lang="es-ES_tradnl" sz="2400" dirty="0" err="1">
                <a:latin typeface="Times" pitchFamily="2" charset="0"/>
              </a:rPr>
              <a:t>pag</a:t>
            </a:r>
            <a:r>
              <a:rPr lang="es-ES_tradnl" sz="2400" dirty="0">
                <a:latin typeface="Times" pitchFamily="2" charset="0"/>
              </a:rPr>
              <a:t>. 292).</a:t>
            </a:r>
          </a:p>
          <a:p>
            <a:pPr algn="just"/>
            <a:endParaRPr lang="es-ES_tradnl" sz="2400" dirty="0">
              <a:latin typeface="Times" pitchFamily="2" charset="0"/>
            </a:endParaRPr>
          </a:p>
          <a:p>
            <a:pPr algn="just"/>
            <a:r>
              <a:rPr lang="es-ES_tradnl" sz="2400" dirty="0">
                <a:latin typeface="Times" pitchFamily="2" charset="0"/>
              </a:rPr>
              <a:t>Componentes: cognitivo o autoidentificación étnica; el componente evaluativo y el componente afectivo.</a:t>
            </a:r>
          </a:p>
          <a:p>
            <a:pPr algn="just"/>
            <a:endParaRPr lang="es-ES_tradnl" sz="2400" dirty="0">
              <a:latin typeface="Times" pitchFamily="2" charset="0"/>
            </a:endParaRPr>
          </a:p>
          <a:p>
            <a:pPr algn="just"/>
            <a:r>
              <a:rPr lang="es-ES_tradnl" sz="2400" dirty="0">
                <a:latin typeface="Times" pitchFamily="2" charset="0"/>
              </a:rPr>
              <a:t>La identidad ética sigue una lógica similar la del autoconcepto, desde la exploración, hasta el compromiso (</a:t>
            </a:r>
            <a:r>
              <a:rPr lang="es-ES_tradnl" sz="2400" dirty="0" err="1">
                <a:latin typeface="Times" pitchFamily="2" charset="0"/>
              </a:rPr>
              <a:t>Phinney</a:t>
            </a:r>
            <a:r>
              <a:rPr lang="es-ES_tradnl" sz="2400" dirty="0">
                <a:latin typeface="Times" pitchFamily="2" charset="0"/>
              </a:rPr>
              <a:t>, J. 1990).</a:t>
            </a:r>
          </a:p>
          <a:p>
            <a:pPr algn="just"/>
            <a:endParaRPr lang="es-ES_tradnl" sz="2400" dirty="0">
              <a:latin typeface="Times" pitchFamily="2" charset="0"/>
            </a:endParaRPr>
          </a:p>
        </p:txBody>
      </p:sp>
      <p:sp>
        <p:nvSpPr>
          <p:cNvPr id="8" name="CuadroTexto 7">
            <a:extLst>
              <a:ext uri="{FF2B5EF4-FFF2-40B4-BE49-F238E27FC236}">
                <a16:creationId xmlns:a16="http://schemas.microsoft.com/office/drawing/2014/main" id="{727A8721-86BB-C141-8365-6388ACD4EAAD}"/>
              </a:ext>
            </a:extLst>
          </p:cNvPr>
          <p:cNvSpPr txBox="1"/>
          <p:nvPr/>
        </p:nvSpPr>
        <p:spPr>
          <a:xfrm>
            <a:off x="1496293" y="919556"/>
            <a:ext cx="5783282" cy="523220"/>
          </a:xfrm>
          <a:prstGeom prst="rect">
            <a:avLst/>
          </a:prstGeom>
          <a:noFill/>
        </p:spPr>
        <p:txBody>
          <a:bodyPr wrap="square" rtlCol="0">
            <a:spAutoFit/>
          </a:bodyPr>
          <a:lstStyle/>
          <a:p>
            <a:pPr algn="ctr"/>
            <a:r>
              <a:rPr lang="es-ES_tradnl" sz="2800" b="1" dirty="0">
                <a:latin typeface="Times" pitchFamily="2" charset="0"/>
              </a:rPr>
              <a:t>Componentes de la Identidad Étnica</a:t>
            </a:r>
          </a:p>
        </p:txBody>
      </p:sp>
    </p:spTree>
    <p:extLst>
      <p:ext uri="{BB962C8B-B14F-4D97-AF65-F5344CB8AC3E}">
        <p14:creationId xmlns:p14="http://schemas.microsoft.com/office/powerpoint/2010/main" val="250500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B9680D31-EA76-3346-9C01-0293C57D4B6C}"/>
              </a:ext>
            </a:extLst>
          </p:cNvPr>
          <p:cNvSpPr txBox="1"/>
          <p:nvPr/>
        </p:nvSpPr>
        <p:spPr>
          <a:xfrm>
            <a:off x="380010" y="1756132"/>
            <a:ext cx="8383979" cy="1569660"/>
          </a:xfrm>
          <a:prstGeom prst="rect">
            <a:avLst/>
          </a:prstGeom>
          <a:noFill/>
        </p:spPr>
        <p:txBody>
          <a:bodyPr wrap="square" rtlCol="0">
            <a:spAutoFit/>
          </a:bodyPr>
          <a:lstStyle/>
          <a:p>
            <a:pPr algn="just"/>
            <a:r>
              <a:rPr lang="es-ES_tradnl" sz="2400" dirty="0">
                <a:latin typeface="Times" pitchFamily="2" charset="0"/>
              </a:rPr>
              <a:t>La conducta suicida incluye: etapa de crisis, la ideación suicida, la planeación del suicidio, cristalización del acto, los intentos de llevarlo a cabo y el suicidio propiamente dicho (Barón, Olga. 2000)</a:t>
            </a:r>
          </a:p>
        </p:txBody>
      </p:sp>
      <p:sp>
        <p:nvSpPr>
          <p:cNvPr id="8" name="CuadroTexto 7">
            <a:extLst>
              <a:ext uri="{FF2B5EF4-FFF2-40B4-BE49-F238E27FC236}">
                <a16:creationId xmlns:a16="http://schemas.microsoft.com/office/drawing/2014/main" id="{727A8721-86BB-C141-8365-6388ACD4EAAD}"/>
              </a:ext>
            </a:extLst>
          </p:cNvPr>
          <p:cNvSpPr txBox="1"/>
          <p:nvPr/>
        </p:nvSpPr>
        <p:spPr>
          <a:xfrm>
            <a:off x="1650670" y="935163"/>
            <a:ext cx="5581403" cy="523220"/>
          </a:xfrm>
          <a:prstGeom prst="rect">
            <a:avLst/>
          </a:prstGeom>
          <a:noFill/>
        </p:spPr>
        <p:txBody>
          <a:bodyPr wrap="square" rtlCol="0">
            <a:spAutoFit/>
          </a:bodyPr>
          <a:lstStyle/>
          <a:p>
            <a:pPr algn="ctr"/>
            <a:r>
              <a:rPr lang="es-ES_tradnl" sz="2800" b="1" dirty="0">
                <a:latin typeface="Times" pitchFamily="2" charset="0"/>
              </a:rPr>
              <a:t>Conductas de riesgo suicida</a:t>
            </a:r>
          </a:p>
        </p:txBody>
      </p:sp>
      <p:pic>
        <p:nvPicPr>
          <p:cNvPr id="3" name="Imagen 2">
            <a:extLst>
              <a:ext uri="{FF2B5EF4-FFF2-40B4-BE49-F238E27FC236}">
                <a16:creationId xmlns:a16="http://schemas.microsoft.com/office/drawing/2014/main" id="{5361C02F-24EF-3140-B297-79E646EBFF80}"/>
              </a:ext>
            </a:extLst>
          </p:cNvPr>
          <p:cNvPicPr>
            <a:picLocks noChangeAspect="1"/>
          </p:cNvPicPr>
          <p:nvPr/>
        </p:nvPicPr>
        <p:blipFill>
          <a:blip r:embed="rId3"/>
          <a:stretch>
            <a:fillRect/>
          </a:stretch>
        </p:blipFill>
        <p:spPr>
          <a:xfrm>
            <a:off x="570016" y="3339045"/>
            <a:ext cx="8003967" cy="3112814"/>
          </a:xfrm>
          <a:prstGeom prst="rect">
            <a:avLst/>
          </a:prstGeom>
        </p:spPr>
      </p:pic>
      <p:sp>
        <p:nvSpPr>
          <p:cNvPr id="2" name="CuadroTexto 1">
            <a:extLst>
              <a:ext uri="{FF2B5EF4-FFF2-40B4-BE49-F238E27FC236}">
                <a16:creationId xmlns:a16="http://schemas.microsoft.com/office/drawing/2014/main" id="{EC8DCEF9-E41C-0C44-8603-D08D543A7C81}"/>
              </a:ext>
            </a:extLst>
          </p:cNvPr>
          <p:cNvSpPr txBox="1"/>
          <p:nvPr/>
        </p:nvSpPr>
        <p:spPr>
          <a:xfrm>
            <a:off x="3265714" y="6396208"/>
            <a:ext cx="5308269" cy="307777"/>
          </a:xfrm>
          <a:prstGeom prst="rect">
            <a:avLst/>
          </a:prstGeom>
          <a:noFill/>
        </p:spPr>
        <p:txBody>
          <a:bodyPr wrap="square" rtlCol="0">
            <a:spAutoFit/>
          </a:bodyPr>
          <a:lstStyle/>
          <a:p>
            <a:r>
              <a:rPr lang="es-ES_tradnl" sz="1400" dirty="0">
                <a:latin typeface="Times" pitchFamily="2" charset="0"/>
              </a:rPr>
              <a:t>Fuente: Manual de Cuidadores Comunitarios en el suicidio MSP, 2019</a:t>
            </a:r>
          </a:p>
        </p:txBody>
      </p:sp>
    </p:spTree>
    <p:extLst>
      <p:ext uri="{BB962C8B-B14F-4D97-AF65-F5344CB8AC3E}">
        <p14:creationId xmlns:p14="http://schemas.microsoft.com/office/powerpoint/2010/main" val="263001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727A8721-86BB-C141-8365-6388ACD4EAAD}"/>
              </a:ext>
            </a:extLst>
          </p:cNvPr>
          <p:cNvSpPr txBox="1"/>
          <p:nvPr/>
        </p:nvSpPr>
        <p:spPr>
          <a:xfrm>
            <a:off x="353947" y="2977872"/>
            <a:ext cx="8383979" cy="1569660"/>
          </a:xfrm>
          <a:prstGeom prst="rect">
            <a:avLst/>
          </a:prstGeom>
          <a:noFill/>
        </p:spPr>
        <p:txBody>
          <a:bodyPr wrap="square" rtlCol="0">
            <a:spAutoFit/>
          </a:bodyPr>
          <a:lstStyle/>
          <a:p>
            <a:pPr algn="ctr"/>
            <a:r>
              <a:rPr lang="es-ES_tradnl" sz="2400" b="1" dirty="0">
                <a:latin typeface="Times" pitchFamily="2" charset="0"/>
              </a:rPr>
              <a:t>¿</a:t>
            </a:r>
            <a:r>
              <a:rPr lang="es-ES_tradnl" sz="2400" b="1" i="1" dirty="0">
                <a:latin typeface="Times" pitchFamily="2" charset="0"/>
              </a:rPr>
              <a:t>Los adolescentes que se </a:t>
            </a:r>
            <a:r>
              <a:rPr lang="es-ES_tradnl" sz="2400" b="1" i="1" dirty="0" err="1">
                <a:latin typeface="Times" pitchFamily="2" charset="0"/>
              </a:rPr>
              <a:t>autoidentifican</a:t>
            </a:r>
            <a:r>
              <a:rPr lang="es-ES_tradnl" sz="2400" b="1" i="1" dirty="0">
                <a:latin typeface="Times" pitchFamily="2" charset="0"/>
              </a:rPr>
              <a:t> como indígenas tienen un nivel significativo de presentar conductas de riesgo suicida en comparación con adolescentes que se </a:t>
            </a:r>
            <a:r>
              <a:rPr lang="es-ES_tradnl" sz="2400" b="1" i="1" dirty="0" err="1">
                <a:latin typeface="Times" pitchFamily="2" charset="0"/>
              </a:rPr>
              <a:t>autoidentifican</a:t>
            </a:r>
            <a:r>
              <a:rPr lang="es-ES_tradnl" sz="2400" b="1" i="1" dirty="0">
                <a:latin typeface="Times" pitchFamily="2" charset="0"/>
              </a:rPr>
              <a:t> como mestizos?</a:t>
            </a:r>
          </a:p>
        </p:txBody>
      </p:sp>
    </p:spTree>
    <p:extLst>
      <p:ext uri="{BB962C8B-B14F-4D97-AF65-F5344CB8AC3E}">
        <p14:creationId xmlns:p14="http://schemas.microsoft.com/office/powerpoint/2010/main" val="297022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B9680D31-EA76-3346-9C01-0293C57D4B6C}"/>
              </a:ext>
            </a:extLst>
          </p:cNvPr>
          <p:cNvSpPr txBox="1"/>
          <p:nvPr/>
        </p:nvSpPr>
        <p:spPr>
          <a:xfrm>
            <a:off x="353947" y="2125464"/>
            <a:ext cx="8383979" cy="3046988"/>
          </a:xfrm>
          <a:prstGeom prst="rect">
            <a:avLst/>
          </a:prstGeom>
          <a:noFill/>
        </p:spPr>
        <p:txBody>
          <a:bodyPr wrap="square" rtlCol="0">
            <a:spAutoFit/>
          </a:bodyPr>
          <a:lstStyle/>
          <a:p>
            <a:pPr marL="342900" indent="-342900" algn="just">
              <a:buFont typeface="Wingdings" pitchFamily="2" charset="2"/>
              <a:buChar char="v"/>
            </a:pPr>
            <a:r>
              <a:rPr lang="es-ES_tradnl" sz="2400" dirty="0">
                <a:latin typeface="Times" pitchFamily="2" charset="0"/>
              </a:rPr>
              <a:t>Determinar estadísticamente la existencia de una correlación entre el riesgo suicida y la autoidentificación étnica de los adolescentes.</a:t>
            </a:r>
          </a:p>
          <a:p>
            <a:pPr algn="just"/>
            <a:endParaRPr lang="es-ES_tradnl" sz="2400" dirty="0">
              <a:latin typeface="Times" pitchFamily="2" charset="0"/>
            </a:endParaRPr>
          </a:p>
          <a:p>
            <a:pPr marL="342900" indent="-342900" algn="just">
              <a:buFont typeface="Wingdings" pitchFamily="2" charset="2"/>
              <a:buChar char="v"/>
            </a:pPr>
            <a:r>
              <a:rPr lang="es-ES_tradnl" sz="2400" dirty="0">
                <a:latin typeface="Times" pitchFamily="2" charset="0"/>
              </a:rPr>
              <a:t>Describir los niveles de riesgo de las conductas suicidas en los adolescentes.</a:t>
            </a:r>
          </a:p>
          <a:p>
            <a:pPr algn="just"/>
            <a:endParaRPr lang="es-ES_tradnl" sz="2400" dirty="0">
              <a:latin typeface="Times" pitchFamily="2" charset="0"/>
            </a:endParaRPr>
          </a:p>
          <a:p>
            <a:pPr marL="342900" indent="-342900" algn="just">
              <a:buFont typeface="Wingdings" pitchFamily="2" charset="2"/>
              <a:buChar char="v"/>
            </a:pPr>
            <a:r>
              <a:rPr lang="es-ES_tradnl" sz="2400" dirty="0">
                <a:latin typeface="Times" pitchFamily="2" charset="0"/>
              </a:rPr>
              <a:t>Identificar la relación con el sexo  y la identificación étnica</a:t>
            </a:r>
          </a:p>
        </p:txBody>
      </p:sp>
      <p:sp>
        <p:nvSpPr>
          <p:cNvPr id="8" name="CuadroTexto 7">
            <a:extLst>
              <a:ext uri="{FF2B5EF4-FFF2-40B4-BE49-F238E27FC236}">
                <a16:creationId xmlns:a16="http://schemas.microsoft.com/office/drawing/2014/main" id="{727A8721-86BB-C141-8365-6388ACD4EAAD}"/>
              </a:ext>
            </a:extLst>
          </p:cNvPr>
          <p:cNvSpPr txBox="1"/>
          <p:nvPr/>
        </p:nvSpPr>
        <p:spPr>
          <a:xfrm>
            <a:off x="3738415" y="821419"/>
            <a:ext cx="1615044" cy="523220"/>
          </a:xfrm>
          <a:prstGeom prst="rect">
            <a:avLst/>
          </a:prstGeom>
          <a:noFill/>
        </p:spPr>
        <p:txBody>
          <a:bodyPr wrap="square" rtlCol="0">
            <a:spAutoFit/>
          </a:bodyPr>
          <a:lstStyle/>
          <a:p>
            <a:pPr algn="ctr"/>
            <a:r>
              <a:rPr lang="es-ES_tradnl" sz="2800" b="1" i="1" dirty="0">
                <a:latin typeface="Times" pitchFamily="2" charset="0"/>
              </a:rPr>
              <a:t>Objetivos</a:t>
            </a:r>
          </a:p>
        </p:txBody>
      </p:sp>
    </p:spTree>
    <p:extLst>
      <p:ext uri="{BB962C8B-B14F-4D97-AF65-F5344CB8AC3E}">
        <p14:creationId xmlns:p14="http://schemas.microsoft.com/office/powerpoint/2010/main" val="12217125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4676</TotalTime>
  <Words>1816</Words>
  <Application>Microsoft Office PowerPoint</Application>
  <PresentationFormat>Presentación en pantalla (4:3)</PresentationFormat>
  <Paragraphs>244</Paragraphs>
  <Slides>26</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Lucida Sans Unicode</vt:lpstr>
      <vt:lpstr>Times</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ºiuhoi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 uihoi</dc:creator>
  <cp:lastModifiedBy>Biblioteca</cp:lastModifiedBy>
  <cp:revision>181</cp:revision>
  <dcterms:created xsi:type="dcterms:W3CDTF">2018-03-14T19:52:26Z</dcterms:created>
  <dcterms:modified xsi:type="dcterms:W3CDTF">2020-04-14T16:46:15Z</dcterms:modified>
</cp:coreProperties>
</file>