
<file path=[Content_Types].xml><?xml version="1.0" encoding="utf-8"?>
<Types xmlns="http://schemas.openxmlformats.org/package/2006/content-types">
  <Default Extension="png" ContentType="image/png"/>
  <Default Extension="emf" ContentType="image/x-emf"/>
  <Default Extension="webp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86" r:id="rId4"/>
    <p:sldId id="287" r:id="rId5"/>
    <p:sldId id="288" r:id="rId6"/>
    <p:sldId id="294" r:id="rId7"/>
    <p:sldId id="289" r:id="rId8"/>
    <p:sldId id="292" r:id="rId9"/>
    <p:sldId id="295" r:id="rId10"/>
    <p:sldId id="290" r:id="rId11"/>
    <p:sldId id="293" r:id="rId12"/>
    <p:sldId id="298" r:id="rId13"/>
    <p:sldId id="299" r:id="rId14"/>
    <p:sldId id="300" r:id="rId15"/>
    <p:sldId id="301" r:id="rId16"/>
    <p:sldId id="302" r:id="rId17"/>
    <p:sldId id="303" r:id="rId1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178"/>
    <a:srgbClr val="A50021"/>
    <a:srgbClr val="CC0000"/>
    <a:srgbClr val="FFC600"/>
    <a:srgbClr val="1D67B8"/>
    <a:srgbClr val="FFAC00"/>
    <a:srgbClr val="F574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5" autoAdjust="0"/>
    <p:restoredTop sz="94084" autoAdjust="0"/>
  </p:normalViewPr>
  <p:slideViewPr>
    <p:cSldViewPr snapToGrid="0" snapToObjects="1">
      <p:cViewPr varScale="1">
        <p:scale>
          <a:sx n="60" d="100"/>
          <a:sy n="60" d="100"/>
        </p:scale>
        <p:origin x="7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0075F-F815-4B4E-8414-03FCD212C3AF}" type="doc">
      <dgm:prSet loTypeId="urn:microsoft.com/office/officeart/2005/8/layout/venn1" loCatId="relationship" qsTypeId="urn:microsoft.com/office/officeart/2005/8/quickstyle/3d3" qsCatId="3D" csTypeId="urn:microsoft.com/office/officeart/2005/8/colors/colorful3" csCatId="colorful" phldr="1"/>
      <dgm:spPr/>
    </dgm:pt>
    <dgm:pt modelId="{4FF85037-10A9-4541-8EE7-CFE77025A02C}">
      <dgm:prSet phldrT="[Texto]"/>
      <dgm:spPr/>
      <dgm:t>
        <a:bodyPr/>
        <a:lstStyle/>
        <a:p>
          <a:r>
            <a:rPr lang="es-EC" b="1" i="1" dirty="0"/>
            <a:t>La violencia de género se presenta en la actualidad como un problema social teniendo repercusiones físicas y psicológicas para las víctimas, por lo que resulta de relevancia su abordaje y estudio.</a:t>
          </a:r>
        </a:p>
      </dgm:t>
    </dgm:pt>
    <dgm:pt modelId="{463FBB0C-0844-45F0-B0B6-F0CF868ECD64}" type="parTrans" cxnId="{5F88B27E-0151-4A80-9BC8-64DC19558D2E}">
      <dgm:prSet/>
      <dgm:spPr/>
      <dgm:t>
        <a:bodyPr/>
        <a:lstStyle/>
        <a:p>
          <a:endParaRPr lang="es-EC"/>
        </a:p>
      </dgm:t>
    </dgm:pt>
    <dgm:pt modelId="{4D85F126-07EE-4F08-8D2C-78E37C135E4E}" type="sibTrans" cxnId="{5F88B27E-0151-4A80-9BC8-64DC19558D2E}">
      <dgm:prSet/>
      <dgm:spPr/>
      <dgm:t>
        <a:bodyPr/>
        <a:lstStyle/>
        <a:p>
          <a:endParaRPr lang="es-EC"/>
        </a:p>
      </dgm:t>
    </dgm:pt>
    <dgm:pt modelId="{C12E9C78-0221-476D-A3F1-F2C10D702567}" type="pres">
      <dgm:prSet presAssocID="{BDA0075F-F815-4B4E-8414-03FCD212C3AF}" presName="compositeShape" presStyleCnt="0">
        <dgm:presLayoutVars>
          <dgm:chMax val="7"/>
          <dgm:dir/>
          <dgm:resizeHandles val="exact"/>
        </dgm:presLayoutVars>
      </dgm:prSet>
      <dgm:spPr/>
    </dgm:pt>
    <dgm:pt modelId="{0445FC01-B236-4FE8-826C-7D7CEB813D03}" type="pres">
      <dgm:prSet presAssocID="{4FF85037-10A9-4541-8EE7-CFE77025A02C}" presName="circ1TxSh" presStyleLbl="vennNode1" presStyleIdx="0" presStyleCnt="1" custScaleX="115047" custScaleY="67240" custLinFactNeighborX="21326" custLinFactNeighborY="-7857"/>
      <dgm:spPr/>
      <dgm:t>
        <a:bodyPr/>
        <a:lstStyle/>
        <a:p>
          <a:endParaRPr lang="es-ES"/>
        </a:p>
      </dgm:t>
    </dgm:pt>
  </dgm:ptLst>
  <dgm:cxnLst>
    <dgm:cxn modelId="{4DEA09BD-FC56-4417-A843-40EEBA4A58A8}" type="presOf" srcId="{BDA0075F-F815-4B4E-8414-03FCD212C3AF}" destId="{C12E9C78-0221-476D-A3F1-F2C10D702567}" srcOrd="0" destOrd="0" presId="urn:microsoft.com/office/officeart/2005/8/layout/venn1"/>
    <dgm:cxn modelId="{5F88B27E-0151-4A80-9BC8-64DC19558D2E}" srcId="{BDA0075F-F815-4B4E-8414-03FCD212C3AF}" destId="{4FF85037-10A9-4541-8EE7-CFE77025A02C}" srcOrd="0" destOrd="0" parTransId="{463FBB0C-0844-45F0-B0B6-F0CF868ECD64}" sibTransId="{4D85F126-07EE-4F08-8D2C-78E37C135E4E}"/>
    <dgm:cxn modelId="{8BB91F0E-E1E2-4ED7-8204-1CC5E3F781CA}" type="presOf" srcId="{4FF85037-10A9-4541-8EE7-CFE77025A02C}" destId="{0445FC01-B236-4FE8-826C-7D7CEB813D03}" srcOrd="0" destOrd="0" presId="urn:microsoft.com/office/officeart/2005/8/layout/venn1"/>
    <dgm:cxn modelId="{58050D80-1BD2-46F8-B284-974CC7522CD2}" type="presParOf" srcId="{C12E9C78-0221-476D-A3F1-F2C10D702567}" destId="{0445FC01-B236-4FE8-826C-7D7CEB813D0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A0075F-F815-4B4E-8414-03FCD212C3AF}" type="doc">
      <dgm:prSet loTypeId="urn:microsoft.com/office/officeart/2005/8/layout/venn1" loCatId="relationship" qsTypeId="urn:microsoft.com/office/officeart/2005/8/quickstyle/3d3" qsCatId="3D" csTypeId="urn:microsoft.com/office/officeart/2005/8/colors/colorful2" csCatId="colorful" phldr="1"/>
      <dgm:spPr/>
    </dgm:pt>
    <dgm:pt modelId="{C12E9C78-0221-476D-A3F1-F2C10D702567}" type="pres">
      <dgm:prSet presAssocID="{BDA0075F-F815-4B4E-8414-03FCD212C3AF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989DF3A0-6F07-4E8C-AFA5-418F98A2B123}" type="presOf" srcId="{BDA0075F-F815-4B4E-8414-03FCD212C3AF}" destId="{C12E9C78-0221-476D-A3F1-F2C10D70256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658CC1-1EAA-49A4-A5C3-14E85091A88B}" type="doc">
      <dgm:prSet loTypeId="urn:microsoft.com/office/officeart/2005/8/layout/hProcess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6D7B6607-0A2F-4CF2-BE85-1844CBD1BF4D}">
      <dgm:prSet phldrT="[Texto]"/>
      <dgm:spPr/>
      <dgm:t>
        <a:bodyPr/>
        <a:lstStyle/>
        <a:p>
          <a:pPr algn="ctr"/>
          <a:r>
            <a:rPr lang="es-EC" b="1" dirty="0">
              <a:solidFill>
                <a:schemeClr val="tx1"/>
              </a:solidFill>
            </a:rPr>
            <a:t>VIOLENCIA DE GENERO</a:t>
          </a:r>
        </a:p>
      </dgm:t>
    </dgm:pt>
    <dgm:pt modelId="{620FA754-2A1A-4BC8-ADAD-3C39AEC2D88A}" type="parTrans" cxnId="{84326A4D-6FD4-45AE-82ED-407EFE56E2FC}">
      <dgm:prSet/>
      <dgm:spPr/>
      <dgm:t>
        <a:bodyPr/>
        <a:lstStyle/>
        <a:p>
          <a:endParaRPr lang="es-EC"/>
        </a:p>
      </dgm:t>
    </dgm:pt>
    <dgm:pt modelId="{C31811AF-E70B-41A3-8993-4F78E4EB78D7}" type="sibTrans" cxnId="{84326A4D-6FD4-45AE-82ED-407EFE56E2FC}">
      <dgm:prSet/>
      <dgm:spPr/>
      <dgm:t>
        <a:bodyPr/>
        <a:lstStyle/>
        <a:p>
          <a:endParaRPr lang="es-EC"/>
        </a:p>
      </dgm:t>
    </dgm:pt>
    <dgm:pt modelId="{3A315A26-1AE7-4EE0-AF7F-B392C917A9CE}">
      <dgm:prSet phldrT="[Texto]"/>
      <dgm:spPr/>
      <dgm:t>
        <a:bodyPr/>
        <a:lstStyle/>
        <a:p>
          <a:pPr algn="just"/>
          <a:r>
            <a:rPr lang="es-EC" b="1" dirty="0">
              <a:solidFill>
                <a:schemeClr val="tx1"/>
              </a:solidFill>
            </a:rPr>
            <a:t>6 de cada 10 mujeres han sido víctimas de violencia de género.</a:t>
          </a:r>
        </a:p>
        <a:p>
          <a:pPr algn="just"/>
          <a:r>
            <a:rPr lang="es-EC" b="1" dirty="0">
              <a:solidFill>
                <a:schemeClr val="tx1"/>
              </a:solidFill>
            </a:rPr>
            <a:t>-Psicológica 53.9%, </a:t>
          </a:r>
        </a:p>
        <a:p>
          <a:pPr algn="just"/>
          <a:r>
            <a:rPr lang="es-EC" b="1" dirty="0">
              <a:solidFill>
                <a:schemeClr val="tx1"/>
              </a:solidFill>
            </a:rPr>
            <a:t>-Física 38%</a:t>
          </a:r>
        </a:p>
        <a:p>
          <a:pPr algn="just"/>
          <a:r>
            <a:rPr lang="es-EC" b="1" dirty="0">
              <a:solidFill>
                <a:schemeClr val="tx1"/>
              </a:solidFill>
            </a:rPr>
            <a:t>-Sexual 25.7% </a:t>
          </a:r>
        </a:p>
      </dgm:t>
    </dgm:pt>
    <dgm:pt modelId="{8DAA370E-90DF-4626-8357-903A48DA66E6}" type="parTrans" cxnId="{D002C720-AF21-470A-B959-BCE3EA924B5C}">
      <dgm:prSet/>
      <dgm:spPr/>
      <dgm:t>
        <a:bodyPr/>
        <a:lstStyle/>
        <a:p>
          <a:endParaRPr lang="es-EC"/>
        </a:p>
      </dgm:t>
    </dgm:pt>
    <dgm:pt modelId="{43398EA3-80A5-40DC-9E85-0A8DD08934D4}" type="sibTrans" cxnId="{D002C720-AF21-470A-B959-BCE3EA924B5C}">
      <dgm:prSet/>
      <dgm:spPr/>
      <dgm:t>
        <a:bodyPr/>
        <a:lstStyle/>
        <a:p>
          <a:endParaRPr lang="es-EC"/>
        </a:p>
      </dgm:t>
    </dgm:pt>
    <dgm:pt modelId="{78D8085C-43D7-44D1-82DA-62724AD01270}">
      <dgm:prSet phldrT="[Texto]"/>
      <dgm:spPr/>
      <dgm:t>
        <a:bodyPr/>
        <a:lstStyle/>
        <a:p>
          <a:pPr algn="ctr"/>
          <a:r>
            <a:rPr lang="es-EC" b="1" dirty="0">
              <a:solidFill>
                <a:schemeClr val="tx1"/>
              </a:solidFill>
            </a:rPr>
            <a:t>APORTE DEL ESTADO</a:t>
          </a:r>
        </a:p>
      </dgm:t>
    </dgm:pt>
    <dgm:pt modelId="{17BF19C3-59CB-4A81-AAC9-AA4E4A405FF7}" type="parTrans" cxnId="{42EC5AFA-63F9-4E9E-9160-BAD0120CDB03}">
      <dgm:prSet/>
      <dgm:spPr/>
      <dgm:t>
        <a:bodyPr/>
        <a:lstStyle/>
        <a:p>
          <a:endParaRPr lang="es-EC"/>
        </a:p>
      </dgm:t>
    </dgm:pt>
    <dgm:pt modelId="{79A52502-2AE1-4174-AFB5-85D0DC3955CE}" type="sibTrans" cxnId="{42EC5AFA-63F9-4E9E-9160-BAD0120CDB03}">
      <dgm:prSet/>
      <dgm:spPr/>
      <dgm:t>
        <a:bodyPr/>
        <a:lstStyle/>
        <a:p>
          <a:endParaRPr lang="es-EC"/>
        </a:p>
      </dgm:t>
    </dgm:pt>
    <dgm:pt modelId="{4F4B13C4-2958-48DD-95A0-CEB6C9ABC145}">
      <dgm:prSet phldrT="[Texto]"/>
      <dgm:spPr/>
      <dgm:t>
        <a:bodyPr/>
        <a:lstStyle/>
        <a:p>
          <a:endParaRPr lang="es-EC" b="1" dirty="0">
            <a:solidFill>
              <a:schemeClr val="tx1"/>
            </a:solidFill>
          </a:endParaRPr>
        </a:p>
        <a:p>
          <a:r>
            <a:rPr lang="es-EC" b="1" dirty="0">
              <a:solidFill>
                <a:schemeClr val="tx1"/>
              </a:solidFill>
            </a:rPr>
            <a:t>Presupuesto ha sido reducido para el año 2020. En un 84%. Esto quiere decir que de $5.4 millones pasara a $876.862,09 </a:t>
          </a:r>
        </a:p>
      </dgm:t>
    </dgm:pt>
    <dgm:pt modelId="{538CF354-552B-40C4-9FB4-46EB652A0671}" type="parTrans" cxnId="{BB24BA2B-6A1F-449E-B3BF-B2D9D6A08441}">
      <dgm:prSet/>
      <dgm:spPr/>
      <dgm:t>
        <a:bodyPr/>
        <a:lstStyle/>
        <a:p>
          <a:endParaRPr lang="es-EC"/>
        </a:p>
      </dgm:t>
    </dgm:pt>
    <dgm:pt modelId="{1D58FD17-F2EB-4FE8-901A-E245254AF396}" type="sibTrans" cxnId="{BB24BA2B-6A1F-449E-B3BF-B2D9D6A08441}">
      <dgm:prSet/>
      <dgm:spPr/>
      <dgm:t>
        <a:bodyPr/>
        <a:lstStyle/>
        <a:p>
          <a:endParaRPr lang="es-EC"/>
        </a:p>
      </dgm:t>
    </dgm:pt>
    <dgm:pt modelId="{5DC2959D-A429-4802-9140-BC3EB8BE486D}">
      <dgm:prSet phldrT="[Texto]"/>
      <dgm:spPr/>
      <dgm:t>
        <a:bodyPr/>
        <a:lstStyle/>
        <a:p>
          <a:pPr algn="ctr"/>
          <a:r>
            <a:rPr lang="es-EC" b="1" dirty="0">
              <a:solidFill>
                <a:schemeClr val="tx1"/>
              </a:solidFill>
            </a:rPr>
            <a:t>BASE LEGAL </a:t>
          </a:r>
        </a:p>
      </dgm:t>
    </dgm:pt>
    <dgm:pt modelId="{19FC37C8-1731-4E94-96A7-5CF42300244A}" type="parTrans" cxnId="{2147C9C3-C06A-4B50-AE54-7F11F58768A9}">
      <dgm:prSet/>
      <dgm:spPr/>
      <dgm:t>
        <a:bodyPr/>
        <a:lstStyle/>
        <a:p>
          <a:endParaRPr lang="es-EC"/>
        </a:p>
      </dgm:t>
    </dgm:pt>
    <dgm:pt modelId="{662054C5-4C14-4669-B0FF-CB7F5D6DAF6D}" type="sibTrans" cxnId="{2147C9C3-C06A-4B50-AE54-7F11F58768A9}">
      <dgm:prSet/>
      <dgm:spPr/>
      <dgm:t>
        <a:bodyPr/>
        <a:lstStyle/>
        <a:p>
          <a:endParaRPr lang="es-EC"/>
        </a:p>
      </dgm:t>
    </dgm:pt>
    <dgm:pt modelId="{5CE5F555-E980-45E1-ACFE-5D38AE3F3A8D}">
      <dgm:prSet phldrT="[Texto]"/>
      <dgm:spPr/>
      <dgm:t>
        <a:bodyPr/>
        <a:lstStyle/>
        <a:p>
          <a:pPr algn="l"/>
          <a:r>
            <a:rPr lang="es-EC" b="1" dirty="0">
              <a:solidFill>
                <a:schemeClr val="tx1"/>
              </a:solidFill>
            </a:rPr>
            <a:t>- Constitución de la Republica del Ecuador (2008) </a:t>
          </a:r>
        </a:p>
        <a:p>
          <a:pPr algn="l"/>
          <a:r>
            <a:rPr lang="es-EC" b="1" dirty="0">
              <a:solidFill>
                <a:schemeClr val="tx1"/>
              </a:solidFill>
            </a:rPr>
            <a:t>(art. 66 numeral 3, Art. 81)</a:t>
          </a:r>
        </a:p>
        <a:p>
          <a:pPr algn="l"/>
          <a:r>
            <a:rPr lang="es-EC" b="1" dirty="0">
              <a:solidFill>
                <a:schemeClr val="tx1"/>
              </a:solidFill>
            </a:rPr>
            <a:t>- </a:t>
          </a:r>
          <a:r>
            <a:rPr lang="es-EC" b="1" dirty="0" err="1">
              <a:solidFill>
                <a:schemeClr val="tx1"/>
              </a:solidFill>
            </a:rPr>
            <a:t>COIP</a:t>
          </a:r>
          <a:r>
            <a:rPr lang="es-EC" b="1" dirty="0">
              <a:solidFill>
                <a:schemeClr val="tx1"/>
              </a:solidFill>
            </a:rPr>
            <a:t>  (2014)</a:t>
          </a:r>
        </a:p>
        <a:p>
          <a:pPr algn="l"/>
          <a:r>
            <a:rPr lang="es-EC" b="1" dirty="0">
              <a:solidFill>
                <a:schemeClr val="tx1"/>
              </a:solidFill>
            </a:rPr>
            <a:t>(Art. 155-156-157-158)</a:t>
          </a:r>
        </a:p>
      </dgm:t>
    </dgm:pt>
    <dgm:pt modelId="{169356EC-7F6F-4D26-9AC6-75501F1E4190}" type="parTrans" cxnId="{43962846-1CBA-4A31-BCDE-D6281E1ACCB4}">
      <dgm:prSet/>
      <dgm:spPr/>
      <dgm:t>
        <a:bodyPr/>
        <a:lstStyle/>
        <a:p>
          <a:endParaRPr lang="es-EC"/>
        </a:p>
      </dgm:t>
    </dgm:pt>
    <dgm:pt modelId="{6A2558AF-4B51-41A7-A9D0-9DFC10F9243B}" type="sibTrans" cxnId="{43962846-1CBA-4A31-BCDE-D6281E1ACCB4}">
      <dgm:prSet/>
      <dgm:spPr/>
      <dgm:t>
        <a:bodyPr/>
        <a:lstStyle/>
        <a:p>
          <a:endParaRPr lang="es-EC"/>
        </a:p>
      </dgm:t>
    </dgm:pt>
    <dgm:pt modelId="{EEF2061A-CBBB-41BE-BB27-7E35CD663403}" type="pres">
      <dgm:prSet presAssocID="{87658CC1-1EAA-49A4-A5C3-14E85091A8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6F66CC-6E60-4922-9555-6994B937E0BC}" type="pres">
      <dgm:prSet presAssocID="{6D7B6607-0A2F-4CF2-BE85-1844CBD1BF4D}" presName="compositeNode" presStyleCnt="0">
        <dgm:presLayoutVars>
          <dgm:bulletEnabled val="1"/>
        </dgm:presLayoutVars>
      </dgm:prSet>
      <dgm:spPr/>
    </dgm:pt>
    <dgm:pt modelId="{AC253318-7DD2-4BD7-9B5E-14F116EB19FA}" type="pres">
      <dgm:prSet presAssocID="{6D7B6607-0A2F-4CF2-BE85-1844CBD1BF4D}" presName="bgRect" presStyleLbl="node1" presStyleIdx="0" presStyleCnt="3" custScaleY="162799" custLinFactNeighborX="-166" custLinFactNeighborY="30585"/>
      <dgm:spPr/>
      <dgm:t>
        <a:bodyPr/>
        <a:lstStyle/>
        <a:p>
          <a:endParaRPr lang="es-ES"/>
        </a:p>
      </dgm:t>
    </dgm:pt>
    <dgm:pt modelId="{88108B25-2A03-4882-8D1A-BF8B406D70AA}" type="pres">
      <dgm:prSet presAssocID="{6D7B6607-0A2F-4CF2-BE85-1844CBD1BF4D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17FE9F-FA37-46B3-BB1B-C94D61BE323B}" type="pres">
      <dgm:prSet presAssocID="{6D7B6607-0A2F-4CF2-BE85-1844CBD1BF4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7862AA-183E-4BDE-A646-F94FC8145BCA}" type="pres">
      <dgm:prSet presAssocID="{C31811AF-E70B-41A3-8993-4F78E4EB78D7}" presName="hSp" presStyleCnt="0"/>
      <dgm:spPr/>
    </dgm:pt>
    <dgm:pt modelId="{B3F4FDD6-D36B-42D1-B758-EEE0EFEA3F3F}" type="pres">
      <dgm:prSet presAssocID="{C31811AF-E70B-41A3-8993-4F78E4EB78D7}" presName="vProcSp" presStyleCnt="0"/>
      <dgm:spPr/>
    </dgm:pt>
    <dgm:pt modelId="{4450B973-3611-45AA-8EE8-490A9A281B2E}" type="pres">
      <dgm:prSet presAssocID="{C31811AF-E70B-41A3-8993-4F78E4EB78D7}" presName="vSp1" presStyleCnt="0"/>
      <dgm:spPr/>
    </dgm:pt>
    <dgm:pt modelId="{8BE25727-5433-4CB7-87CA-3F2E5275F428}" type="pres">
      <dgm:prSet presAssocID="{C31811AF-E70B-41A3-8993-4F78E4EB78D7}" presName="simulatedConn" presStyleLbl="solidFgAcc1" presStyleIdx="0" presStyleCnt="2"/>
      <dgm:spPr/>
    </dgm:pt>
    <dgm:pt modelId="{62848FF6-3634-4EE6-A6BB-A8BE10AFD4D2}" type="pres">
      <dgm:prSet presAssocID="{C31811AF-E70B-41A3-8993-4F78E4EB78D7}" presName="vSp2" presStyleCnt="0"/>
      <dgm:spPr/>
    </dgm:pt>
    <dgm:pt modelId="{4400BCEE-63A2-4520-9A4F-DE07404C5235}" type="pres">
      <dgm:prSet presAssocID="{C31811AF-E70B-41A3-8993-4F78E4EB78D7}" presName="sibTrans" presStyleCnt="0"/>
      <dgm:spPr/>
    </dgm:pt>
    <dgm:pt modelId="{C1697E6D-0CED-4C77-BC76-01EADAE66F26}" type="pres">
      <dgm:prSet presAssocID="{78D8085C-43D7-44D1-82DA-62724AD01270}" presName="compositeNode" presStyleCnt="0">
        <dgm:presLayoutVars>
          <dgm:bulletEnabled val="1"/>
        </dgm:presLayoutVars>
      </dgm:prSet>
      <dgm:spPr/>
    </dgm:pt>
    <dgm:pt modelId="{99983CE3-2128-408B-A82E-4F9439F928B6}" type="pres">
      <dgm:prSet presAssocID="{78D8085C-43D7-44D1-82DA-62724AD01270}" presName="bgRect" presStyleLbl="node1" presStyleIdx="1" presStyleCnt="3" custScaleY="162799"/>
      <dgm:spPr/>
      <dgm:t>
        <a:bodyPr/>
        <a:lstStyle/>
        <a:p>
          <a:endParaRPr lang="es-ES"/>
        </a:p>
      </dgm:t>
    </dgm:pt>
    <dgm:pt modelId="{42CD7BEE-EF9A-4694-B901-41D4C5996CF7}" type="pres">
      <dgm:prSet presAssocID="{78D8085C-43D7-44D1-82DA-62724AD01270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464BCA-CF2E-40D6-9209-6FE4FEA82C10}" type="pres">
      <dgm:prSet presAssocID="{78D8085C-43D7-44D1-82DA-62724AD0127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EDABE7-7032-4708-A508-3BB93AED6FFB}" type="pres">
      <dgm:prSet presAssocID="{79A52502-2AE1-4174-AFB5-85D0DC3955CE}" presName="hSp" presStyleCnt="0"/>
      <dgm:spPr/>
    </dgm:pt>
    <dgm:pt modelId="{E1E5277A-4F14-47E1-A9E3-1B1F438FCCA2}" type="pres">
      <dgm:prSet presAssocID="{79A52502-2AE1-4174-AFB5-85D0DC3955CE}" presName="vProcSp" presStyleCnt="0"/>
      <dgm:spPr/>
    </dgm:pt>
    <dgm:pt modelId="{A98EFE77-0C69-4D67-AFB4-D2B9A0630661}" type="pres">
      <dgm:prSet presAssocID="{79A52502-2AE1-4174-AFB5-85D0DC3955CE}" presName="vSp1" presStyleCnt="0"/>
      <dgm:spPr/>
    </dgm:pt>
    <dgm:pt modelId="{114AD712-9FAB-490D-96F0-5EAFCF37C12B}" type="pres">
      <dgm:prSet presAssocID="{79A52502-2AE1-4174-AFB5-85D0DC3955CE}" presName="simulatedConn" presStyleLbl="solidFgAcc1" presStyleIdx="1" presStyleCnt="2"/>
      <dgm:spPr/>
    </dgm:pt>
    <dgm:pt modelId="{02170259-6722-4562-99C0-01E05D7AA4B9}" type="pres">
      <dgm:prSet presAssocID="{79A52502-2AE1-4174-AFB5-85D0DC3955CE}" presName="vSp2" presStyleCnt="0"/>
      <dgm:spPr/>
    </dgm:pt>
    <dgm:pt modelId="{76017B87-5CAE-47F5-9A66-10148EB693FD}" type="pres">
      <dgm:prSet presAssocID="{79A52502-2AE1-4174-AFB5-85D0DC3955CE}" presName="sibTrans" presStyleCnt="0"/>
      <dgm:spPr/>
    </dgm:pt>
    <dgm:pt modelId="{A53E9038-2B85-4EF1-BE52-CC1DF3359535}" type="pres">
      <dgm:prSet presAssocID="{5DC2959D-A429-4802-9140-BC3EB8BE486D}" presName="compositeNode" presStyleCnt="0">
        <dgm:presLayoutVars>
          <dgm:bulletEnabled val="1"/>
        </dgm:presLayoutVars>
      </dgm:prSet>
      <dgm:spPr/>
    </dgm:pt>
    <dgm:pt modelId="{05C01C9B-803D-4CA1-9EA7-4BFF1BFE6A82}" type="pres">
      <dgm:prSet presAssocID="{5DC2959D-A429-4802-9140-BC3EB8BE486D}" presName="bgRect" presStyleLbl="node1" presStyleIdx="2" presStyleCnt="3" custScaleY="162799" custLinFactNeighborX="499" custLinFactNeighborY="-1688"/>
      <dgm:spPr/>
      <dgm:t>
        <a:bodyPr/>
        <a:lstStyle/>
        <a:p>
          <a:endParaRPr lang="es-ES"/>
        </a:p>
      </dgm:t>
    </dgm:pt>
    <dgm:pt modelId="{FB0FBD0D-5AB9-4566-AB0C-8D24EF6411C8}" type="pres">
      <dgm:prSet presAssocID="{5DC2959D-A429-4802-9140-BC3EB8BE486D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76E6B3-F541-45CD-B70D-98AA1A60BCC9}" type="pres">
      <dgm:prSet presAssocID="{5DC2959D-A429-4802-9140-BC3EB8BE486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3962846-1CBA-4A31-BCDE-D6281E1ACCB4}" srcId="{5DC2959D-A429-4802-9140-BC3EB8BE486D}" destId="{5CE5F555-E980-45E1-ACFE-5D38AE3F3A8D}" srcOrd="0" destOrd="0" parTransId="{169356EC-7F6F-4D26-9AC6-75501F1E4190}" sibTransId="{6A2558AF-4B51-41A7-A9D0-9DFC10F9243B}"/>
    <dgm:cxn modelId="{F8FB5480-FA36-4225-A6D5-10A0FC63981C}" type="presOf" srcId="{5DC2959D-A429-4802-9140-BC3EB8BE486D}" destId="{05C01C9B-803D-4CA1-9EA7-4BFF1BFE6A82}" srcOrd="0" destOrd="0" presId="urn:microsoft.com/office/officeart/2005/8/layout/hProcess7"/>
    <dgm:cxn modelId="{42EC5AFA-63F9-4E9E-9160-BAD0120CDB03}" srcId="{87658CC1-1EAA-49A4-A5C3-14E85091A88B}" destId="{78D8085C-43D7-44D1-82DA-62724AD01270}" srcOrd="1" destOrd="0" parTransId="{17BF19C3-59CB-4A81-AAC9-AA4E4A405FF7}" sibTransId="{79A52502-2AE1-4174-AFB5-85D0DC3955CE}"/>
    <dgm:cxn modelId="{0E950B19-412B-499A-A30A-759D8EC6283B}" type="presOf" srcId="{3A315A26-1AE7-4EE0-AF7F-B392C917A9CE}" destId="{0217FE9F-FA37-46B3-BB1B-C94D61BE323B}" srcOrd="0" destOrd="0" presId="urn:microsoft.com/office/officeart/2005/8/layout/hProcess7"/>
    <dgm:cxn modelId="{663766D5-6348-48B0-8C74-6D2C62E31449}" type="presOf" srcId="{6D7B6607-0A2F-4CF2-BE85-1844CBD1BF4D}" destId="{88108B25-2A03-4882-8D1A-BF8B406D70AA}" srcOrd="1" destOrd="0" presId="urn:microsoft.com/office/officeart/2005/8/layout/hProcess7"/>
    <dgm:cxn modelId="{DC162864-579B-42E7-89F7-00E09367DEAE}" type="presOf" srcId="{5DC2959D-A429-4802-9140-BC3EB8BE486D}" destId="{FB0FBD0D-5AB9-4566-AB0C-8D24EF6411C8}" srcOrd="1" destOrd="0" presId="urn:microsoft.com/office/officeart/2005/8/layout/hProcess7"/>
    <dgm:cxn modelId="{2147C9C3-C06A-4B50-AE54-7F11F58768A9}" srcId="{87658CC1-1EAA-49A4-A5C3-14E85091A88B}" destId="{5DC2959D-A429-4802-9140-BC3EB8BE486D}" srcOrd="2" destOrd="0" parTransId="{19FC37C8-1731-4E94-96A7-5CF42300244A}" sibTransId="{662054C5-4C14-4669-B0FF-CB7F5D6DAF6D}"/>
    <dgm:cxn modelId="{8D4AAB29-4069-4871-BB8B-1892BC6C56D9}" type="presOf" srcId="{5CE5F555-E980-45E1-ACFE-5D38AE3F3A8D}" destId="{2776E6B3-F541-45CD-B70D-98AA1A60BCC9}" srcOrd="0" destOrd="0" presId="urn:microsoft.com/office/officeart/2005/8/layout/hProcess7"/>
    <dgm:cxn modelId="{3927BFC2-1CF5-484F-8498-0CD957885A66}" type="presOf" srcId="{78D8085C-43D7-44D1-82DA-62724AD01270}" destId="{99983CE3-2128-408B-A82E-4F9439F928B6}" srcOrd="0" destOrd="0" presId="urn:microsoft.com/office/officeart/2005/8/layout/hProcess7"/>
    <dgm:cxn modelId="{C6D3E597-C5F5-4339-8318-523ABF1B9707}" type="presOf" srcId="{78D8085C-43D7-44D1-82DA-62724AD01270}" destId="{42CD7BEE-EF9A-4694-B901-41D4C5996CF7}" srcOrd="1" destOrd="0" presId="urn:microsoft.com/office/officeart/2005/8/layout/hProcess7"/>
    <dgm:cxn modelId="{F3F49A96-C6B7-463B-A954-BF2ECBBB5E00}" type="presOf" srcId="{6D7B6607-0A2F-4CF2-BE85-1844CBD1BF4D}" destId="{AC253318-7DD2-4BD7-9B5E-14F116EB19FA}" srcOrd="0" destOrd="0" presId="urn:microsoft.com/office/officeart/2005/8/layout/hProcess7"/>
    <dgm:cxn modelId="{BB24BA2B-6A1F-449E-B3BF-B2D9D6A08441}" srcId="{78D8085C-43D7-44D1-82DA-62724AD01270}" destId="{4F4B13C4-2958-48DD-95A0-CEB6C9ABC145}" srcOrd="0" destOrd="0" parTransId="{538CF354-552B-40C4-9FB4-46EB652A0671}" sibTransId="{1D58FD17-F2EB-4FE8-901A-E245254AF396}"/>
    <dgm:cxn modelId="{2022B256-02B1-49FA-962C-C49223F25DA6}" type="presOf" srcId="{87658CC1-1EAA-49A4-A5C3-14E85091A88B}" destId="{EEF2061A-CBBB-41BE-BB27-7E35CD663403}" srcOrd="0" destOrd="0" presId="urn:microsoft.com/office/officeart/2005/8/layout/hProcess7"/>
    <dgm:cxn modelId="{0ABA49FD-E325-4E21-A965-0A7E93C1B347}" type="presOf" srcId="{4F4B13C4-2958-48DD-95A0-CEB6C9ABC145}" destId="{BB464BCA-CF2E-40D6-9209-6FE4FEA82C10}" srcOrd="0" destOrd="0" presId="urn:microsoft.com/office/officeart/2005/8/layout/hProcess7"/>
    <dgm:cxn modelId="{84326A4D-6FD4-45AE-82ED-407EFE56E2FC}" srcId="{87658CC1-1EAA-49A4-A5C3-14E85091A88B}" destId="{6D7B6607-0A2F-4CF2-BE85-1844CBD1BF4D}" srcOrd="0" destOrd="0" parTransId="{620FA754-2A1A-4BC8-ADAD-3C39AEC2D88A}" sibTransId="{C31811AF-E70B-41A3-8993-4F78E4EB78D7}"/>
    <dgm:cxn modelId="{D002C720-AF21-470A-B959-BCE3EA924B5C}" srcId="{6D7B6607-0A2F-4CF2-BE85-1844CBD1BF4D}" destId="{3A315A26-1AE7-4EE0-AF7F-B392C917A9CE}" srcOrd="0" destOrd="0" parTransId="{8DAA370E-90DF-4626-8357-903A48DA66E6}" sibTransId="{43398EA3-80A5-40DC-9E85-0A8DD08934D4}"/>
    <dgm:cxn modelId="{C2B3A0F9-D959-4FCA-8303-820CE8CA1BCD}" type="presParOf" srcId="{EEF2061A-CBBB-41BE-BB27-7E35CD663403}" destId="{9D6F66CC-6E60-4922-9555-6994B937E0BC}" srcOrd="0" destOrd="0" presId="urn:microsoft.com/office/officeart/2005/8/layout/hProcess7"/>
    <dgm:cxn modelId="{F9624452-8462-46C1-A90E-9DA3A0CB247D}" type="presParOf" srcId="{9D6F66CC-6E60-4922-9555-6994B937E0BC}" destId="{AC253318-7DD2-4BD7-9B5E-14F116EB19FA}" srcOrd="0" destOrd="0" presId="urn:microsoft.com/office/officeart/2005/8/layout/hProcess7"/>
    <dgm:cxn modelId="{82BB520D-BFA7-4B18-A561-025277F80BC1}" type="presParOf" srcId="{9D6F66CC-6E60-4922-9555-6994B937E0BC}" destId="{88108B25-2A03-4882-8D1A-BF8B406D70AA}" srcOrd="1" destOrd="0" presId="urn:microsoft.com/office/officeart/2005/8/layout/hProcess7"/>
    <dgm:cxn modelId="{3A54FBF4-C8EB-4DFF-B1E3-E2FC111F744C}" type="presParOf" srcId="{9D6F66CC-6E60-4922-9555-6994B937E0BC}" destId="{0217FE9F-FA37-46B3-BB1B-C94D61BE323B}" srcOrd="2" destOrd="0" presId="urn:microsoft.com/office/officeart/2005/8/layout/hProcess7"/>
    <dgm:cxn modelId="{FA1A8B75-E9A0-4566-BA76-BA4754633539}" type="presParOf" srcId="{EEF2061A-CBBB-41BE-BB27-7E35CD663403}" destId="{4A7862AA-183E-4BDE-A646-F94FC8145BCA}" srcOrd="1" destOrd="0" presId="urn:microsoft.com/office/officeart/2005/8/layout/hProcess7"/>
    <dgm:cxn modelId="{29F97781-4F88-4475-B31C-7C078311FA3C}" type="presParOf" srcId="{EEF2061A-CBBB-41BE-BB27-7E35CD663403}" destId="{B3F4FDD6-D36B-42D1-B758-EEE0EFEA3F3F}" srcOrd="2" destOrd="0" presId="urn:microsoft.com/office/officeart/2005/8/layout/hProcess7"/>
    <dgm:cxn modelId="{A7EBC0C3-72B4-44FE-9123-168C10813044}" type="presParOf" srcId="{B3F4FDD6-D36B-42D1-B758-EEE0EFEA3F3F}" destId="{4450B973-3611-45AA-8EE8-490A9A281B2E}" srcOrd="0" destOrd="0" presId="urn:microsoft.com/office/officeart/2005/8/layout/hProcess7"/>
    <dgm:cxn modelId="{AEE613CE-1708-49C9-A4EF-F337F84F52AF}" type="presParOf" srcId="{B3F4FDD6-D36B-42D1-B758-EEE0EFEA3F3F}" destId="{8BE25727-5433-4CB7-87CA-3F2E5275F428}" srcOrd="1" destOrd="0" presId="urn:microsoft.com/office/officeart/2005/8/layout/hProcess7"/>
    <dgm:cxn modelId="{6BD64B27-B3E3-4E78-8883-8A5FF75640A8}" type="presParOf" srcId="{B3F4FDD6-D36B-42D1-B758-EEE0EFEA3F3F}" destId="{62848FF6-3634-4EE6-A6BB-A8BE10AFD4D2}" srcOrd="2" destOrd="0" presId="urn:microsoft.com/office/officeart/2005/8/layout/hProcess7"/>
    <dgm:cxn modelId="{34890ADE-CE1D-4BB6-96CA-C5870B9C3975}" type="presParOf" srcId="{EEF2061A-CBBB-41BE-BB27-7E35CD663403}" destId="{4400BCEE-63A2-4520-9A4F-DE07404C5235}" srcOrd="3" destOrd="0" presId="urn:microsoft.com/office/officeart/2005/8/layout/hProcess7"/>
    <dgm:cxn modelId="{A15A5196-8A64-4F00-9D34-2A042C948D3B}" type="presParOf" srcId="{EEF2061A-CBBB-41BE-BB27-7E35CD663403}" destId="{C1697E6D-0CED-4C77-BC76-01EADAE66F26}" srcOrd="4" destOrd="0" presId="urn:microsoft.com/office/officeart/2005/8/layout/hProcess7"/>
    <dgm:cxn modelId="{5828C520-C2B0-43DD-BA3F-96B0AA13E3C9}" type="presParOf" srcId="{C1697E6D-0CED-4C77-BC76-01EADAE66F26}" destId="{99983CE3-2128-408B-A82E-4F9439F928B6}" srcOrd="0" destOrd="0" presId="urn:microsoft.com/office/officeart/2005/8/layout/hProcess7"/>
    <dgm:cxn modelId="{9AC6BA06-FB39-4F2D-81D6-510141CF7193}" type="presParOf" srcId="{C1697E6D-0CED-4C77-BC76-01EADAE66F26}" destId="{42CD7BEE-EF9A-4694-B901-41D4C5996CF7}" srcOrd="1" destOrd="0" presId="urn:microsoft.com/office/officeart/2005/8/layout/hProcess7"/>
    <dgm:cxn modelId="{E96F21AC-DB6D-4363-8496-75C6944C99DE}" type="presParOf" srcId="{C1697E6D-0CED-4C77-BC76-01EADAE66F26}" destId="{BB464BCA-CF2E-40D6-9209-6FE4FEA82C10}" srcOrd="2" destOrd="0" presId="urn:microsoft.com/office/officeart/2005/8/layout/hProcess7"/>
    <dgm:cxn modelId="{3A2861B0-0FAA-41ED-949D-C2D1E3F972B0}" type="presParOf" srcId="{EEF2061A-CBBB-41BE-BB27-7E35CD663403}" destId="{D8EDABE7-7032-4708-A508-3BB93AED6FFB}" srcOrd="5" destOrd="0" presId="urn:microsoft.com/office/officeart/2005/8/layout/hProcess7"/>
    <dgm:cxn modelId="{52083FC1-21E9-4E04-8742-D086DCD84E91}" type="presParOf" srcId="{EEF2061A-CBBB-41BE-BB27-7E35CD663403}" destId="{E1E5277A-4F14-47E1-A9E3-1B1F438FCCA2}" srcOrd="6" destOrd="0" presId="urn:microsoft.com/office/officeart/2005/8/layout/hProcess7"/>
    <dgm:cxn modelId="{46BE45EA-D89A-4FBF-A6E3-EA86FADE2D7A}" type="presParOf" srcId="{E1E5277A-4F14-47E1-A9E3-1B1F438FCCA2}" destId="{A98EFE77-0C69-4D67-AFB4-D2B9A0630661}" srcOrd="0" destOrd="0" presId="urn:microsoft.com/office/officeart/2005/8/layout/hProcess7"/>
    <dgm:cxn modelId="{947ED538-C242-432E-8543-69C4D40A988A}" type="presParOf" srcId="{E1E5277A-4F14-47E1-A9E3-1B1F438FCCA2}" destId="{114AD712-9FAB-490D-96F0-5EAFCF37C12B}" srcOrd="1" destOrd="0" presId="urn:microsoft.com/office/officeart/2005/8/layout/hProcess7"/>
    <dgm:cxn modelId="{8406C267-D919-4B63-854E-A16FC43DE76A}" type="presParOf" srcId="{E1E5277A-4F14-47E1-A9E3-1B1F438FCCA2}" destId="{02170259-6722-4562-99C0-01E05D7AA4B9}" srcOrd="2" destOrd="0" presId="urn:microsoft.com/office/officeart/2005/8/layout/hProcess7"/>
    <dgm:cxn modelId="{52E2356A-2F40-4C62-AC7E-19D922B68ED7}" type="presParOf" srcId="{EEF2061A-CBBB-41BE-BB27-7E35CD663403}" destId="{76017B87-5CAE-47F5-9A66-10148EB693FD}" srcOrd="7" destOrd="0" presId="urn:microsoft.com/office/officeart/2005/8/layout/hProcess7"/>
    <dgm:cxn modelId="{BBA8F6CC-34DD-4468-9E34-6602900E77CB}" type="presParOf" srcId="{EEF2061A-CBBB-41BE-BB27-7E35CD663403}" destId="{A53E9038-2B85-4EF1-BE52-CC1DF3359535}" srcOrd="8" destOrd="0" presId="urn:microsoft.com/office/officeart/2005/8/layout/hProcess7"/>
    <dgm:cxn modelId="{4B3CADA8-1A9F-4E32-8763-72C13AD73D84}" type="presParOf" srcId="{A53E9038-2B85-4EF1-BE52-CC1DF3359535}" destId="{05C01C9B-803D-4CA1-9EA7-4BFF1BFE6A82}" srcOrd="0" destOrd="0" presId="urn:microsoft.com/office/officeart/2005/8/layout/hProcess7"/>
    <dgm:cxn modelId="{EABE4F67-38FD-4389-85D8-5849A37F6C47}" type="presParOf" srcId="{A53E9038-2B85-4EF1-BE52-CC1DF3359535}" destId="{FB0FBD0D-5AB9-4566-AB0C-8D24EF6411C8}" srcOrd="1" destOrd="0" presId="urn:microsoft.com/office/officeart/2005/8/layout/hProcess7"/>
    <dgm:cxn modelId="{C1B91EBD-FDD9-4DA7-A0B7-3CDC1153CE0F}" type="presParOf" srcId="{A53E9038-2B85-4EF1-BE52-CC1DF3359535}" destId="{2776E6B3-F541-45CD-B70D-98AA1A60BCC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A0075F-F815-4B4E-8414-03FCD212C3AF}" type="doc">
      <dgm:prSet loTypeId="urn:microsoft.com/office/officeart/2005/8/layout/venn1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C12E9C78-0221-476D-A3F1-F2C10D702567}" type="pres">
      <dgm:prSet presAssocID="{BDA0075F-F815-4B4E-8414-03FCD212C3A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5D69DB32-8C77-4494-99DD-7D6B030366CA}" type="presOf" srcId="{BDA0075F-F815-4B4E-8414-03FCD212C3AF}" destId="{C12E9C78-0221-476D-A3F1-F2C10D70256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A0075F-F815-4B4E-8414-03FCD212C3AF}" type="doc">
      <dgm:prSet loTypeId="urn:microsoft.com/office/officeart/2005/8/layout/venn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C12E9C78-0221-476D-A3F1-F2C10D702567}" type="pres">
      <dgm:prSet presAssocID="{BDA0075F-F815-4B4E-8414-03FCD212C3A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5D69DB32-8C77-4494-99DD-7D6B030366CA}" type="presOf" srcId="{BDA0075F-F815-4B4E-8414-03FCD212C3AF}" destId="{C12E9C78-0221-476D-A3F1-F2C10D70256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FB1023-9FA2-425C-A669-0145A290848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8F52582-6BA5-4350-9412-B048DA938459}">
      <dgm:prSet phldrT="[Texto]" custT="1"/>
      <dgm:spPr/>
      <dgm:t>
        <a:bodyPr/>
        <a:lstStyle/>
        <a:p>
          <a:r>
            <a:rPr lang="es-EC" sz="2400" dirty="0"/>
            <a:t>Cambios en la percepción de si mismas. </a:t>
          </a:r>
        </a:p>
      </dgm:t>
    </dgm:pt>
    <dgm:pt modelId="{0791F6CD-10B1-4B7D-B701-6DF7DD50D808}" type="parTrans" cxnId="{18B152F6-75E9-46D1-8BA8-D09384B0E1FE}">
      <dgm:prSet/>
      <dgm:spPr/>
      <dgm:t>
        <a:bodyPr/>
        <a:lstStyle/>
        <a:p>
          <a:endParaRPr lang="es-EC"/>
        </a:p>
      </dgm:t>
    </dgm:pt>
    <dgm:pt modelId="{EC4BF5F4-2C90-49D8-B817-6A96B69A74A7}" type="sibTrans" cxnId="{18B152F6-75E9-46D1-8BA8-D09384B0E1FE}">
      <dgm:prSet/>
      <dgm:spPr/>
      <dgm:t>
        <a:bodyPr/>
        <a:lstStyle/>
        <a:p>
          <a:endParaRPr lang="es-EC"/>
        </a:p>
      </dgm:t>
    </dgm:pt>
    <dgm:pt modelId="{7D901D5D-ABF9-4E9E-A1D8-905B2FD53C5D}">
      <dgm:prSet phldrT="[Texto]" custT="1"/>
      <dgm:spPr/>
      <dgm:t>
        <a:bodyPr/>
        <a:lstStyle/>
        <a:p>
          <a:r>
            <a:rPr lang="es-EC" sz="2400" dirty="0"/>
            <a:t>Determinación para terminar con el circulo de violencia.</a:t>
          </a:r>
          <a:endParaRPr lang="es-EC" sz="1300" dirty="0"/>
        </a:p>
      </dgm:t>
    </dgm:pt>
    <dgm:pt modelId="{217A6B89-EEC7-4E15-8EEE-3D338371935A}" type="parTrans" cxnId="{E671F0DB-62A0-4213-89D3-D5B6B4354E87}">
      <dgm:prSet/>
      <dgm:spPr/>
      <dgm:t>
        <a:bodyPr/>
        <a:lstStyle/>
        <a:p>
          <a:endParaRPr lang="es-EC"/>
        </a:p>
      </dgm:t>
    </dgm:pt>
    <dgm:pt modelId="{0239803D-6E1C-46CC-B48E-9BFD8575800B}" type="sibTrans" cxnId="{E671F0DB-62A0-4213-89D3-D5B6B4354E87}">
      <dgm:prSet/>
      <dgm:spPr/>
      <dgm:t>
        <a:bodyPr/>
        <a:lstStyle/>
        <a:p>
          <a:endParaRPr lang="es-EC"/>
        </a:p>
      </dgm:t>
    </dgm:pt>
    <dgm:pt modelId="{B328BF5A-CF43-46AA-9ACA-5CDB00222DA5}">
      <dgm:prSet phldrT="[Texto]" custT="1"/>
      <dgm:spPr/>
      <dgm:t>
        <a:bodyPr/>
        <a:lstStyle/>
        <a:p>
          <a:r>
            <a:rPr lang="es-EC" sz="2400" dirty="0"/>
            <a:t>Presencia de una persona de su círculo familiar: hermano, madre, hijo o amiga/o cercana/o.</a:t>
          </a:r>
        </a:p>
      </dgm:t>
    </dgm:pt>
    <dgm:pt modelId="{43C86971-780B-45BE-B333-A27CD6A22F6C}" type="parTrans" cxnId="{E31292CA-E3BC-4446-B414-E72ACB5B2287}">
      <dgm:prSet/>
      <dgm:spPr/>
      <dgm:t>
        <a:bodyPr/>
        <a:lstStyle/>
        <a:p>
          <a:endParaRPr lang="es-EC"/>
        </a:p>
      </dgm:t>
    </dgm:pt>
    <dgm:pt modelId="{7CC6998C-0863-473E-B245-F3A922CECEC5}" type="sibTrans" cxnId="{E31292CA-E3BC-4446-B414-E72ACB5B2287}">
      <dgm:prSet/>
      <dgm:spPr/>
      <dgm:t>
        <a:bodyPr/>
        <a:lstStyle/>
        <a:p>
          <a:endParaRPr lang="es-EC"/>
        </a:p>
      </dgm:t>
    </dgm:pt>
    <dgm:pt modelId="{8C740E2F-39E3-497E-981B-B7631879EBCE}" type="pres">
      <dgm:prSet presAssocID="{2DFB1023-9FA2-425C-A669-0145A29084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5231FB-4100-49F6-891A-1F79F999824C}" type="pres">
      <dgm:prSet presAssocID="{28F52582-6BA5-4350-9412-B048DA938459}" presName="parentLin" presStyleCnt="0"/>
      <dgm:spPr/>
    </dgm:pt>
    <dgm:pt modelId="{F8DF4A70-C072-477D-B51F-76E6BE85DD60}" type="pres">
      <dgm:prSet presAssocID="{28F52582-6BA5-4350-9412-B048DA938459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C5C00885-EAE0-4016-A6A3-AC546EE6B1CA}" type="pres">
      <dgm:prSet presAssocID="{28F52582-6BA5-4350-9412-B048DA938459}" presName="parentText" presStyleLbl="node1" presStyleIdx="0" presStyleCnt="3" custScaleX="131616" custScaleY="9272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3C3B2A-E4F5-4C66-A377-2F501CDDC5A1}" type="pres">
      <dgm:prSet presAssocID="{28F52582-6BA5-4350-9412-B048DA938459}" presName="negativeSpace" presStyleCnt="0"/>
      <dgm:spPr/>
    </dgm:pt>
    <dgm:pt modelId="{55A666DC-829F-4900-8779-00EDCEDB9935}" type="pres">
      <dgm:prSet presAssocID="{28F52582-6BA5-4350-9412-B048DA938459}" presName="childText" presStyleLbl="conFgAcc1" presStyleIdx="0" presStyleCnt="3">
        <dgm:presLayoutVars>
          <dgm:bulletEnabled val="1"/>
        </dgm:presLayoutVars>
      </dgm:prSet>
      <dgm:spPr/>
    </dgm:pt>
    <dgm:pt modelId="{2A8F8C8B-D48C-485B-8E34-F96FDBAE8187}" type="pres">
      <dgm:prSet presAssocID="{EC4BF5F4-2C90-49D8-B817-6A96B69A74A7}" presName="spaceBetweenRectangles" presStyleCnt="0"/>
      <dgm:spPr/>
    </dgm:pt>
    <dgm:pt modelId="{5C7FA315-1489-4CAB-BA3D-5FC8D1E62512}" type="pres">
      <dgm:prSet presAssocID="{7D901D5D-ABF9-4E9E-A1D8-905B2FD53C5D}" presName="parentLin" presStyleCnt="0"/>
      <dgm:spPr/>
    </dgm:pt>
    <dgm:pt modelId="{36E2F365-1AFB-4870-A3D3-8B3BFE83D48A}" type="pres">
      <dgm:prSet presAssocID="{7D901D5D-ABF9-4E9E-A1D8-905B2FD53C5D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DD0247A2-D9DA-469F-A0C0-EB3B540BD4B3}" type="pres">
      <dgm:prSet presAssocID="{7D901D5D-ABF9-4E9E-A1D8-905B2FD53C5D}" presName="parentText" presStyleLbl="node1" presStyleIdx="1" presStyleCnt="3" custScaleX="13114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AB8C6F-EE1C-4070-8214-BD811CD88DF4}" type="pres">
      <dgm:prSet presAssocID="{7D901D5D-ABF9-4E9E-A1D8-905B2FD53C5D}" presName="negativeSpace" presStyleCnt="0"/>
      <dgm:spPr/>
    </dgm:pt>
    <dgm:pt modelId="{776D0556-1F4B-43AC-87DC-B5E292983E1C}" type="pres">
      <dgm:prSet presAssocID="{7D901D5D-ABF9-4E9E-A1D8-905B2FD53C5D}" presName="childText" presStyleLbl="conFgAcc1" presStyleIdx="1" presStyleCnt="3">
        <dgm:presLayoutVars>
          <dgm:bulletEnabled val="1"/>
        </dgm:presLayoutVars>
      </dgm:prSet>
      <dgm:spPr/>
    </dgm:pt>
    <dgm:pt modelId="{2B130F54-89AE-407F-A7C1-8FF358C9844B}" type="pres">
      <dgm:prSet presAssocID="{0239803D-6E1C-46CC-B48E-9BFD8575800B}" presName="spaceBetweenRectangles" presStyleCnt="0"/>
      <dgm:spPr/>
    </dgm:pt>
    <dgm:pt modelId="{659A853A-AEE7-457E-8FAA-4BD38D684BCB}" type="pres">
      <dgm:prSet presAssocID="{B328BF5A-CF43-46AA-9ACA-5CDB00222DA5}" presName="parentLin" presStyleCnt="0"/>
      <dgm:spPr/>
    </dgm:pt>
    <dgm:pt modelId="{EE1B20D9-EA6C-4204-9AFF-8867C820A0A4}" type="pres">
      <dgm:prSet presAssocID="{B328BF5A-CF43-46AA-9ACA-5CDB00222DA5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A1A1FE0C-6932-4427-8B32-1046164B1431}" type="pres">
      <dgm:prSet presAssocID="{B328BF5A-CF43-46AA-9ACA-5CDB00222DA5}" presName="parentText" presStyleLbl="node1" presStyleIdx="2" presStyleCnt="3" custScaleX="13887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0855CC-60C9-43B9-B77C-F325ACA780A2}" type="pres">
      <dgm:prSet presAssocID="{B328BF5A-CF43-46AA-9ACA-5CDB00222DA5}" presName="negativeSpace" presStyleCnt="0"/>
      <dgm:spPr/>
    </dgm:pt>
    <dgm:pt modelId="{4DCDD79A-D430-498B-8911-C347389B60DB}" type="pres">
      <dgm:prSet presAssocID="{B328BF5A-CF43-46AA-9ACA-5CDB00222DA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80792A0-630D-4A29-AD60-50355BB8EA6C}" type="presOf" srcId="{7D901D5D-ABF9-4E9E-A1D8-905B2FD53C5D}" destId="{36E2F365-1AFB-4870-A3D3-8B3BFE83D48A}" srcOrd="0" destOrd="0" presId="urn:microsoft.com/office/officeart/2005/8/layout/list1"/>
    <dgm:cxn modelId="{CDB6520B-A127-421F-8DD2-24C8FAE7D57D}" type="presOf" srcId="{B328BF5A-CF43-46AA-9ACA-5CDB00222DA5}" destId="{A1A1FE0C-6932-4427-8B32-1046164B1431}" srcOrd="1" destOrd="0" presId="urn:microsoft.com/office/officeart/2005/8/layout/list1"/>
    <dgm:cxn modelId="{F335019A-35CC-4DD1-909F-5764ADBFA311}" type="presOf" srcId="{2DFB1023-9FA2-425C-A669-0145A2908482}" destId="{8C740E2F-39E3-497E-981B-B7631879EBCE}" srcOrd="0" destOrd="0" presId="urn:microsoft.com/office/officeart/2005/8/layout/list1"/>
    <dgm:cxn modelId="{0B7C95CC-1ABD-45AF-8E9E-3FE35905DB37}" type="presOf" srcId="{28F52582-6BA5-4350-9412-B048DA938459}" destId="{C5C00885-EAE0-4016-A6A3-AC546EE6B1CA}" srcOrd="1" destOrd="0" presId="urn:microsoft.com/office/officeart/2005/8/layout/list1"/>
    <dgm:cxn modelId="{E31292CA-E3BC-4446-B414-E72ACB5B2287}" srcId="{2DFB1023-9FA2-425C-A669-0145A2908482}" destId="{B328BF5A-CF43-46AA-9ACA-5CDB00222DA5}" srcOrd="2" destOrd="0" parTransId="{43C86971-780B-45BE-B333-A27CD6A22F6C}" sibTransId="{7CC6998C-0863-473E-B245-F3A922CECEC5}"/>
    <dgm:cxn modelId="{AC373272-A30D-4322-8AE2-8C9683847949}" type="presOf" srcId="{7D901D5D-ABF9-4E9E-A1D8-905B2FD53C5D}" destId="{DD0247A2-D9DA-469F-A0C0-EB3B540BD4B3}" srcOrd="1" destOrd="0" presId="urn:microsoft.com/office/officeart/2005/8/layout/list1"/>
    <dgm:cxn modelId="{FA8F17D3-CAD7-4EDF-B827-A0A43F9ED6BE}" type="presOf" srcId="{B328BF5A-CF43-46AA-9ACA-5CDB00222DA5}" destId="{EE1B20D9-EA6C-4204-9AFF-8867C820A0A4}" srcOrd="0" destOrd="0" presId="urn:microsoft.com/office/officeart/2005/8/layout/list1"/>
    <dgm:cxn modelId="{E671F0DB-62A0-4213-89D3-D5B6B4354E87}" srcId="{2DFB1023-9FA2-425C-A669-0145A2908482}" destId="{7D901D5D-ABF9-4E9E-A1D8-905B2FD53C5D}" srcOrd="1" destOrd="0" parTransId="{217A6B89-EEC7-4E15-8EEE-3D338371935A}" sibTransId="{0239803D-6E1C-46CC-B48E-9BFD8575800B}"/>
    <dgm:cxn modelId="{18B152F6-75E9-46D1-8BA8-D09384B0E1FE}" srcId="{2DFB1023-9FA2-425C-A669-0145A2908482}" destId="{28F52582-6BA5-4350-9412-B048DA938459}" srcOrd="0" destOrd="0" parTransId="{0791F6CD-10B1-4B7D-B701-6DF7DD50D808}" sibTransId="{EC4BF5F4-2C90-49D8-B817-6A96B69A74A7}"/>
    <dgm:cxn modelId="{201994E9-9D0B-486B-B965-D91BEE14EC1D}" type="presOf" srcId="{28F52582-6BA5-4350-9412-B048DA938459}" destId="{F8DF4A70-C072-477D-B51F-76E6BE85DD60}" srcOrd="0" destOrd="0" presId="urn:microsoft.com/office/officeart/2005/8/layout/list1"/>
    <dgm:cxn modelId="{2222BBF0-8BE3-4BD2-9A9D-C68DDEA58355}" type="presParOf" srcId="{8C740E2F-39E3-497E-981B-B7631879EBCE}" destId="{125231FB-4100-49F6-891A-1F79F999824C}" srcOrd="0" destOrd="0" presId="urn:microsoft.com/office/officeart/2005/8/layout/list1"/>
    <dgm:cxn modelId="{E6507E5B-1E73-4801-8F16-82F7A711BCEF}" type="presParOf" srcId="{125231FB-4100-49F6-891A-1F79F999824C}" destId="{F8DF4A70-C072-477D-B51F-76E6BE85DD60}" srcOrd="0" destOrd="0" presId="urn:microsoft.com/office/officeart/2005/8/layout/list1"/>
    <dgm:cxn modelId="{4911B66C-DDCB-4574-A9F7-0D9ABE0E0274}" type="presParOf" srcId="{125231FB-4100-49F6-891A-1F79F999824C}" destId="{C5C00885-EAE0-4016-A6A3-AC546EE6B1CA}" srcOrd="1" destOrd="0" presId="urn:microsoft.com/office/officeart/2005/8/layout/list1"/>
    <dgm:cxn modelId="{0607B2DE-4FA4-4D25-9D28-0154F2DC16F3}" type="presParOf" srcId="{8C740E2F-39E3-497E-981B-B7631879EBCE}" destId="{8D3C3B2A-E4F5-4C66-A377-2F501CDDC5A1}" srcOrd="1" destOrd="0" presId="urn:microsoft.com/office/officeart/2005/8/layout/list1"/>
    <dgm:cxn modelId="{F1F9892A-ED54-493F-B535-A5EB943DE2AF}" type="presParOf" srcId="{8C740E2F-39E3-497E-981B-B7631879EBCE}" destId="{55A666DC-829F-4900-8779-00EDCEDB9935}" srcOrd="2" destOrd="0" presId="urn:microsoft.com/office/officeart/2005/8/layout/list1"/>
    <dgm:cxn modelId="{DE9DE79E-444C-4F3E-B9F7-B0A2B4A729B8}" type="presParOf" srcId="{8C740E2F-39E3-497E-981B-B7631879EBCE}" destId="{2A8F8C8B-D48C-485B-8E34-F96FDBAE8187}" srcOrd="3" destOrd="0" presId="urn:microsoft.com/office/officeart/2005/8/layout/list1"/>
    <dgm:cxn modelId="{5F3D2A3B-D2AD-4048-82A6-78613A26C32B}" type="presParOf" srcId="{8C740E2F-39E3-497E-981B-B7631879EBCE}" destId="{5C7FA315-1489-4CAB-BA3D-5FC8D1E62512}" srcOrd="4" destOrd="0" presId="urn:microsoft.com/office/officeart/2005/8/layout/list1"/>
    <dgm:cxn modelId="{7D5241C8-0D0F-45E6-A8BC-9E44C3107E59}" type="presParOf" srcId="{5C7FA315-1489-4CAB-BA3D-5FC8D1E62512}" destId="{36E2F365-1AFB-4870-A3D3-8B3BFE83D48A}" srcOrd="0" destOrd="0" presId="urn:microsoft.com/office/officeart/2005/8/layout/list1"/>
    <dgm:cxn modelId="{29DD48A6-829D-4321-97A4-B350E63E44A4}" type="presParOf" srcId="{5C7FA315-1489-4CAB-BA3D-5FC8D1E62512}" destId="{DD0247A2-D9DA-469F-A0C0-EB3B540BD4B3}" srcOrd="1" destOrd="0" presId="urn:microsoft.com/office/officeart/2005/8/layout/list1"/>
    <dgm:cxn modelId="{0C0B1E95-82DA-4A87-989D-6D4FB3009B48}" type="presParOf" srcId="{8C740E2F-39E3-497E-981B-B7631879EBCE}" destId="{72AB8C6F-EE1C-4070-8214-BD811CD88DF4}" srcOrd="5" destOrd="0" presId="urn:microsoft.com/office/officeart/2005/8/layout/list1"/>
    <dgm:cxn modelId="{D3872DB8-3EA1-4443-B403-4E56F4C8AFFB}" type="presParOf" srcId="{8C740E2F-39E3-497E-981B-B7631879EBCE}" destId="{776D0556-1F4B-43AC-87DC-B5E292983E1C}" srcOrd="6" destOrd="0" presId="urn:microsoft.com/office/officeart/2005/8/layout/list1"/>
    <dgm:cxn modelId="{DC44A27C-AE53-4268-AB9D-F42F99504A11}" type="presParOf" srcId="{8C740E2F-39E3-497E-981B-B7631879EBCE}" destId="{2B130F54-89AE-407F-A7C1-8FF358C9844B}" srcOrd="7" destOrd="0" presId="urn:microsoft.com/office/officeart/2005/8/layout/list1"/>
    <dgm:cxn modelId="{09A53263-4D77-4583-8DC4-43AEC0D9B5C6}" type="presParOf" srcId="{8C740E2F-39E3-497E-981B-B7631879EBCE}" destId="{659A853A-AEE7-457E-8FAA-4BD38D684BCB}" srcOrd="8" destOrd="0" presId="urn:microsoft.com/office/officeart/2005/8/layout/list1"/>
    <dgm:cxn modelId="{AC9A704A-EA5A-40EA-AFA9-3EBA37B28167}" type="presParOf" srcId="{659A853A-AEE7-457E-8FAA-4BD38D684BCB}" destId="{EE1B20D9-EA6C-4204-9AFF-8867C820A0A4}" srcOrd="0" destOrd="0" presId="urn:microsoft.com/office/officeart/2005/8/layout/list1"/>
    <dgm:cxn modelId="{858137F6-13E9-4F46-A63D-F041C20223AA}" type="presParOf" srcId="{659A853A-AEE7-457E-8FAA-4BD38D684BCB}" destId="{A1A1FE0C-6932-4427-8B32-1046164B1431}" srcOrd="1" destOrd="0" presId="urn:microsoft.com/office/officeart/2005/8/layout/list1"/>
    <dgm:cxn modelId="{76D13D17-C6A1-4171-96A0-196E7F2F3D6D}" type="presParOf" srcId="{8C740E2F-39E3-497E-981B-B7631879EBCE}" destId="{CA0855CC-60C9-43B9-B77C-F325ACA780A2}" srcOrd="9" destOrd="0" presId="urn:microsoft.com/office/officeart/2005/8/layout/list1"/>
    <dgm:cxn modelId="{30144DCA-7C72-4155-BA74-42E7F73018B5}" type="presParOf" srcId="{8C740E2F-39E3-497E-981B-B7631879EBCE}" destId="{4DCDD79A-D430-498B-8911-C347389B60D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955875-76C0-4B4E-A7C7-453CED5465E1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E1D4F87B-A182-423C-B582-1E8AAFFA0D2D}">
      <dgm:prSet phldrT="[Texto]" custT="1"/>
      <dgm:spPr/>
      <dgm:t>
        <a:bodyPr/>
        <a:lstStyle/>
        <a:p>
          <a:pPr algn="just"/>
          <a:r>
            <a:rPr lang="es-EC" sz="2000" dirty="0"/>
            <a:t>El principal apoyo al que recurren en la situación violenta ha sido la madre, hermana o amiga.</a:t>
          </a:r>
        </a:p>
      </dgm:t>
    </dgm:pt>
    <dgm:pt modelId="{0EF39D99-4A74-4012-B2FC-4BAAE1233041}" type="parTrans" cxnId="{017BA484-02F4-4876-A748-4BEA243E32AB}">
      <dgm:prSet/>
      <dgm:spPr/>
      <dgm:t>
        <a:bodyPr/>
        <a:lstStyle/>
        <a:p>
          <a:endParaRPr lang="es-EC"/>
        </a:p>
      </dgm:t>
    </dgm:pt>
    <dgm:pt modelId="{FDCD1A96-7B64-4762-84D8-A5E8D11A3D7B}" type="sibTrans" cxnId="{017BA484-02F4-4876-A748-4BEA243E32AB}">
      <dgm:prSet/>
      <dgm:spPr/>
      <dgm:t>
        <a:bodyPr/>
        <a:lstStyle/>
        <a:p>
          <a:endParaRPr lang="es-EC"/>
        </a:p>
      </dgm:t>
    </dgm:pt>
    <dgm:pt modelId="{251BA3A6-388C-4554-A641-56FBD3E242DA}">
      <dgm:prSet phldrT="[Texto]" custT="1"/>
      <dgm:spPr/>
      <dgm:t>
        <a:bodyPr/>
        <a:lstStyle/>
        <a:p>
          <a:pPr algn="just"/>
          <a:r>
            <a:rPr lang="es-EC" sz="2000" dirty="0"/>
            <a:t>Miedo por las amenazas recibidas de parte de su pareja y el cuidado de los hijos.</a:t>
          </a:r>
        </a:p>
      </dgm:t>
    </dgm:pt>
    <dgm:pt modelId="{36D7B70F-0994-4B80-9F8F-B66B2A5CAEDD}" type="parTrans" cxnId="{A5B77E77-BA9E-4F67-933B-9CCC61610264}">
      <dgm:prSet/>
      <dgm:spPr/>
      <dgm:t>
        <a:bodyPr/>
        <a:lstStyle/>
        <a:p>
          <a:endParaRPr lang="es-EC"/>
        </a:p>
      </dgm:t>
    </dgm:pt>
    <dgm:pt modelId="{655B3CF6-2FD5-4C53-A26B-EE2DBB5039EE}" type="sibTrans" cxnId="{A5B77E77-BA9E-4F67-933B-9CCC61610264}">
      <dgm:prSet/>
      <dgm:spPr/>
      <dgm:t>
        <a:bodyPr/>
        <a:lstStyle/>
        <a:p>
          <a:endParaRPr lang="es-EC"/>
        </a:p>
      </dgm:t>
    </dgm:pt>
    <dgm:pt modelId="{6C1B04FA-20E0-49C5-9836-301E0EE7A9C9}">
      <dgm:prSet phldrT="[Texto]" custT="1"/>
      <dgm:spPr/>
      <dgm:t>
        <a:bodyPr/>
        <a:lstStyle/>
        <a:p>
          <a:pPr algn="just"/>
          <a:r>
            <a:rPr lang="es-EC" sz="2000" dirty="0"/>
            <a:t>La necesidad de apoyo psicológico y contar con alguien cercano a quien se pueda comunicar o contar las situaciones de violencia que se ha vivido.</a:t>
          </a:r>
        </a:p>
      </dgm:t>
    </dgm:pt>
    <dgm:pt modelId="{243E180A-C94B-4E14-A4F6-6A104A4BC4D8}" type="parTrans" cxnId="{7CC1E386-ED95-4E1A-9D06-79EB803DD43A}">
      <dgm:prSet/>
      <dgm:spPr/>
      <dgm:t>
        <a:bodyPr/>
        <a:lstStyle/>
        <a:p>
          <a:endParaRPr lang="es-EC"/>
        </a:p>
      </dgm:t>
    </dgm:pt>
    <dgm:pt modelId="{12BA94DF-C252-474A-BBD4-7034F6ECD7D8}" type="sibTrans" cxnId="{7CC1E386-ED95-4E1A-9D06-79EB803DD43A}">
      <dgm:prSet/>
      <dgm:spPr/>
      <dgm:t>
        <a:bodyPr/>
        <a:lstStyle/>
        <a:p>
          <a:endParaRPr lang="es-EC"/>
        </a:p>
      </dgm:t>
    </dgm:pt>
    <dgm:pt modelId="{E0C3E6E8-3E87-4BD2-BE0C-F2CEF721884B}" type="pres">
      <dgm:prSet presAssocID="{D8955875-76C0-4B4E-A7C7-453CED5465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805EC82-7E7D-46C4-8686-1E770F12AAB8}" type="pres">
      <dgm:prSet presAssocID="{E1D4F87B-A182-423C-B582-1E8AAFFA0D2D}" presName="parentLin" presStyleCnt="0"/>
      <dgm:spPr/>
    </dgm:pt>
    <dgm:pt modelId="{621180B3-EC06-4265-9A5E-56240B248A40}" type="pres">
      <dgm:prSet presAssocID="{E1D4F87B-A182-423C-B582-1E8AAFFA0D2D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5E8D48A4-9052-49B2-B1E7-1B278254FA28}" type="pres">
      <dgm:prSet presAssocID="{E1D4F87B-A182-423C-B582-1E8AAFFA0D2D}" presName="parentText" presStyleLbl="node1" presStyleIdx="0" presStyleCnt="3" custScaleX="142857" custScaleY="14038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89E021-D83C-4C19-8689-133C3BD090F3}" type="pres">
      <dgm:prSet presAssocID="{E1D4F87B-A182-423C-B582-1E8AAFFA0D2D}" presName="negativeSpace" presStyleCnt="0"/>
      <dgm:spPr/>
    </dgm:pt>
    <dgm:pt modelId="{320265A2-D101-4C69-A406-471BE8E3FF15}" type="pres">
      <dgm:prSet presAssocID="{E1D4F87B-A182-423C-B582-1E8AAFFA0D2D}" presName="childText" presStyleLbl="conFgAcc1" presStyleIdx="0" presStyleCnt="3">
        <dgm:presLayoutVars>
          <dgm:bulletEnabled val="1"/>
        </dgm:presLayoutVars>
      </dgm:prSet>
      <dgm:spPr/>
    </dgm:pt>
    <dgm:pt modelId="{D53CFF2E-C50B-4197-B243-5342A3036755}" type="pres">
      <dgm:prSet presAssocID="{FDCD1A96-7B64-4762-84D8-A5E8D11A3D7B}" presName="spaceBetweenRectangles" presStyleCnt="0"/>
      <dgm:spPr/>
    </dgm:pt>
    <dgm:pt modelId="{6DC5A5C9-2EC7-49D6-A158-C6D20C202C72}" type="pres">
      <dgm:prSet presAssocID="{251BA3A6-388C-4554-A641-56FBD3E242DA}" presName="parentLin" presStyleCnt="0"/>
      <dgm:spPr/>
    </dgm:pt>
    <dgm:pt modelId="{5B1D2CB4-6482-47E1-8164-326D91F8E846}" type="pres">
      <dgm:prSet presAssocID="{251BA3A6-388C-4554-A641-56FBD3E242DA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1704C95E-18CB-4645-8DC1-A820ECDED146}" type="pres">
      <dgm:prSet presAssocID="{251BA3A6-388C-4554-A641-56FBD3E242DA}" presName="parentText" presStyleLbl="node1" presStyleIdx="1" presStyleCnt="3" custScaleX="13653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8F0ECD-E9C5-4BBF-8CFD-022CD9A8236F}" type="pres">
      <dgm:prSet presAssocID="{251BA3A6-388C-4554-A641-56FBD3E242DA}" presName="negativeSpace" presStyleCnt="0"/>
      <dgm:spPr/>
    </dgm:pt>
    <dgm:pt modelId="{C834CA43-217E-49A7-B38C-2AF40699B09D}" type="pres">
      <dgm:prSet presAssocID="{251BA3A6-388C-4554-A641-56FBD3E242DA}" presName="childText" presStyleLbl="conFgAcc1" presStyleIdx="1" presStyleCnt="3">
        <dgm:presLayoutVars>
          <dgm:bulletEnabled val="1"/>
        </dgm:presLayoutVars>
      </dgm:prSet>
      <dgm:spPr/>
    </dgm:pt>
    <dgm:pt modelId="{6CD5A7C9-E2A7-4D09-B90A-AA90ABB26A22}" type="pres">
      <dgm:prSet presAssocID="{655B3CF6-2FD5-4C53-A26B-EE2DBB5039EE}" presName="spaceBetweenRectangles" presStyleCnt="0"/>
      <dgm:spPr/>
    </dgm:pt>
    <dgm:pt modelId="{02B66780-F210-4DEA-AEF6-4127B8A542CE}" type="pres">
      <dgm:prSet presAssocID="{6C1B04FA-20E0-49C5-9836-301E0EE7A9C9}" presName="parentLin" presStyleCnt="0"/>
      <dgm:spPr/>
    </dgm:pt>
    <dgm:pt modelId="{978C7BDA-1FF6-4414-BFD6-08C77D99FDDA}" type="pres">
      <dgm:prSet presAssocID="{6C1B04FA-20E0-49C5-9836-301E0EE7A9C9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82D2A799-0193-4E1A-93F0-C649851CDEAE}" type="pres">
      <dgm:prSet presAssocID="{6C1B04FA-20E0-49C5-9836-301E0EE7A9C9}" presName="parentText" presStyleLbl="node1" presStyleIdx="2" presStyleCnt="3" custScaleX="142857" custScaleY="12019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3D3C59-ADB7-4686-983F-61E764222AAE}" type="pres">
      <dgm:prSet presAssocID="{6C1B04FA-20E0-49C5-9836-301E0EE7A9C9}" presName="negativeSpace" presStyleCnt="0"/>
      <dgm:spPr/>
    </dgm:pt>
    <dgm:pt modelId="{3B43A6BF-AAEF-4369-B45C-19FD77A39824}" type="pres">
      <dgm:prSet presAssocID="{6C1B04FA-20E0-49C5-9836-301E0EE7A9C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B20E19A-7866-47F2-A734-21BC8A7F6794}" type="presOf" srcId="{E1D4F87B-A182-423C-B582-1E8AAFFA0D2D}" destId="{5E8D48A4-9052-49B2-B1E7-1B278254FA28}" srcOrd="1" destOrd="0" presId="urn:microsoft.com/office/officeart/2005/8/layout/list1"/>
    <dgm:cxn modelId="{A5B77E77-BA9E-4F67-933B-9CCC61610264}" srcId="{D8955875-76C0-4B4E-A7C7-453CED5465E1}" destId="{251BA3A6-388C-4554-A641-56FBD3E242DA}" srcOrd="1" destOrd="0" parTransId="{36D7B70F-0994-4B80-9F8F-B66B2A5CAEDD}" sibTransId="{655B3CF6-2FD5-4C53-A26B-EE2DBB5039EE}"/>
    <dgm:cxn modelId="{7CC1E386-ED95-4E1A-9D06-79EB803DD43A}" srcId="{D8955875-76C0-4B4E-A7C7-453CED5465E1}" destId="{6C1B04FA-20E0-49C5-9836-301E0EE7A9C9}" srcOrd="2" destOrd="0" parTransId="{243E180A-C94B-4E14-A4F6-6A104A4BC4D8}" sibTransId="{12BA94DF-C252-474A-BBD4-7034F6ECD7D8}"/>
    <dgm:cxn modelId="{58808A3A-BBFD-4F50-A50F-09A285AA36BE}" type="presOf" srcId="{6C1B04FA-20E0-49C5-9836-301E0EE7A9C9}" destId="{82D2A799-0193-4E1A-93F0-C649851CDEAE}" srcOrd="1" destOrd="0" presId="urn:microsoft.com/office/officeart/2005/8/layout/list1"/>
    <dgm:cxn modelId="{F273F566-9478-407A-B143-4C3D1A120D93}" type="presOf" srcId="{E1D4F87B-A182-423C-B582-1E8AAFFA0D2D}" destId="{621180B3-EC06-4265-9A5E-56240B248A40}" srcOrd="0" destOrd="0" presId="urn:microsoft.com/office/officeart/2005/8/layout/list1"/>
    <dgm:cxn modelId="{F7629FD2-DBC1-4494-9618-4D1483CE204C}" type="presOf" srcId="{D8955875-76C0-4B4E-A7C7-453CED5465E1}" destId="{E0C3E6E8-3E87-4BD2-BE0C-F2CEF721884B}" srcOrd="0" destOrd="0" presId="urn:microsoft.com/office/officeart/2005/8/layout/list1"/>
    <dgm:cxn modelId="{017BA484-02F4-4876-A748-4BEA243E32AB}" srcId="{D8955875-76C0-4B4E-A7C7-453CED5465E1}" destId="{E1D4F87B-A182-423C-B582-1E8AAFFA0D2D}" srcOrd="0" destOrd="0" parTransId="{0EF39D99-4A74-4012-B2FC-4BAAE1233041}" sibTransId="{FDCD1A96-7B64-4762-84D8-A5E8D11A3D7B}"/>
    <dgm:cxn modelId="{2575B55D-1456-4E00-A13E-E7680173778C}" type="presOf" srcId="{6C1B04FA-20E0-49C5-9836-301E0EE7A9C9}" destId="{978C7BDA-1FF6-4414-BFD6-08C77D99FDDA}" srcOrd="0" destOrd="0" presId="urn:microsoft.com/office/officeart/2005/8/layout/list1"/>
    <dgm:cxn modelId="{2A1293CF-9799-4919-A008-0F88D1E38044}" type="presOf" srcId="{251BA3A6-388C-4554-A641-56FBD3E242DA}" destId="{1704C95E-18CB-4645-8DC1-A820ECDED146}" srcOrd="1" destOrd="0" presId="urn:microsoft.com/office/officeart/2005/8/layout/list1"/>
    <dgm:cxn modelId="{4AE86422-EF9E-40C1-89AC-8FFE1527C9C7}" type="presOf" srcId="{251BA3A6-388C-4554-A641-56FBD3E242DA}" destId="{5B1D2CB4-6482-47E1-8164-326D91F8E846}" srcOrd="0" destOrd="0" presId="urn:microsoft.com/office/officeart/2005/8/layout/list1"/>
    <dgm:cxn modelId="{FAF1AF8C-A90F-4B2B-BD50-171C7540097F}" type="presParOf" srcId="{E0C3E6E8-3E87-4BD2-BE0C-F2CEF721884B}" destId="{B805EC82-7E7D-46C4-8686-1E770F12AAB8}" srcOrd="0" destOrd="0" presId="urn:microsoft.com/office/officeart/2005/8/layout/list1"/>
    <dgm:cxn modelId="{7D317BCE-4F57-447F-855C-5C1D9731BA23}" type="presParOf" srcId="{B805EC82-7E7D-46C4-8686-1E770F12AAB8}" destId="{621180B3-EC06-4265-9A5E-56240B248A40}" srcOrd="0" destOrd="0" presId="urn:microsoft.com/office/officeart/2005/8/layout/list1"/>
    <dgm:cxn modelId="{573B8AF5-341D-4960-934E-0C9670C12CCA}" type="presParOf" srcId="{B805EC82-7E7D-46C4-8686-1E770F12AAB8}" destId="{5E8D48A4-9052-49B2-B1E7-1B278254FA28}" srcOrd="1" destOrd="0" presId="urn:microsoft.com/office/officeart/2005/8/layout/list1"/>
    <dgm:cxn modelId="{36464988-1193-4012-A115-2E9448BD5D71}" type="presParOf" srcId="{E0C3E6E8-3E87-4BD2-BE0C-F2CEF721884B}" destId="{AA89E021-D83C-4C19-8689-133C3BD090F3}" srcOrd="1" destOrd="0" presId="urn:microsoft.com/office/officeart/2005/8/layout/list1"/>
    <dgm:cxn modelId="{F6F151E3-0674-455C-A4AB-A74E588D846F}" type="presParOf" srcId="{E0C3E6E8-3E87-4BD2-BE0C-F2CEF721884B}" destId="{320265A2-D101-4C69-A406-471BE8E3FF15}" srcOrd="2" destOrd="0" presId="urn:microsoft.com/office/officeart/2005/8/layout/list1"/>
    <dgm:cxn modelId="{4BC5D9B5-2A44-4DB2-8532-4C4584173EFD}" type="presParOf" srcId="{E0C3E6E8-3E87-4BD2-BE0C-F2CEF721884B}" destId="{D53CFF2E-C50B-4197-B243-5342A3036755}" srcOrd="3" destOrd="0" presId="urn:microsoft.com/office/officeart/2005/8/layout/list1"/>
    <dgm:cxn modelId="{3EA864B6-577D-4876-B6C9-367A3FBEDDC1}" type="presParOf" srcId="{E0C3E6E8-3E87-4BD2-BE0C-F2CEF721884B}" destId="{6DC5A5C9-2EC7-49D6-A158-C6D20C202C72}" srcOrd="4" destOrd="0" presId="urn:microsoft.com/office/officeart/2005/8/layout/list1"/>
    <dgm:cxn modelId="{D47D5E5D-FB5B-47EA-9521-CA6B375DA8CF}" type="presParOf" srcId="{6DC5A5C9-2EC7-49D6-A158-C6D20C202C72}" destId="{5B1D2CB4-6482-47E1-8164-326D91F8E846}" srcOrd="0" destOrd="0" presId="urn:microsoft.com/office/officeart/2005/8/layout/list1"/>
    <dgm:cxn modelId="{899AF524-63A1-4CC7-B463-1805831D5CA6}" type="presParOf" srcId="{6DC5A5C9-2EC7-49D6-A158-C6D20C202C72}" destId="{1704C95E-18CB-4645-8DC1-A820ECDED146}" srcOrd="1" destOrd="0" presId="urn:microsoft.com/office/officeart/2005/8/layout/list1"/>
    <dgm:cxn modelId="{F039A68B-0671-4AF9-A96A-9E741EC30889}" type="presParOf" srcId="{E0C3E6E8-3E87-4BD2-BE0C-F2CEF721884B}" destId="{548F0ECD-E9C5-4BBF-8CFD-022CD9A8236F}" srcOrd="5" destOrd="0" presId="urn:microsoft.com/office/officeart/2005/8/layout/list1"/>
    <dgm:cxn modelId="{CBA596A0-CD62-4A5B-875D-9CE5E3C33B32}" type="presParOf" srcId="{E0C3E6E8-3E87-4BD2-BE0C-F2CEF721884B}" destId="{C834CA43-217E-49A7-B38C-2AF40699B09D}" srcOrd="6" destOrd="0" presId="urn:microsoft.com/office/officeart/2005/8/layout/list1"/>
    <dgm:cxn modelId="{AB7147F9-143C-4F3E-854F-C3CC71EC10AE}" type="presParOf" srcId="{E0C3E6E8-3E87-4BD2-BE0C-F2CEF721884B}" destId="{6CD5A7C9-E2A7-4D09-B90A-AA90ABB26A22}" srcOrd="7" destOrd="0" presId="urn:microsoft.com/office/officeart/2005/8/layout/list1"/>
    <dgm:cxn modelId="{F2686F44-D301-4ABE-9F1E-DCD4FA705769}" type="presParOf" srcId="{E0C3E6E8-3E87-4BD2-BE0C-F2CEF721884B}" destId="{02B66780-F210-4DEA-AEF6-4127B8A542CE}" srcOrd="8" destOrd="0" presId="urn:microsoft.com/office/officeart/2005/8/layout/list1"/>
    <dgm:cxn modelId="{AB993DAD-9C47-4916-BC02-0E9C191C736F}" type="presParOf" srcId="{02B66780-F210-4DEA-AEF6-4127B8A542CE}" destId="{978C7BDA-1FF6-4414-BFD6-08C77D99FDDA}" srcOrd="0" destOrd="0" presId="urn:microsoft.com/office/officeart/2005/8/layout/list1"/>
    <dgm:cxn modelId="{582A1EF9-5A35-48D1-934A-749EAEF25A6C}" type="presParOf" srcId="{02B66780-F210-4DEA-AEF6-4127B8A542CE}" destId="{82D2A799-0193-4E1A-93F0-C649851CDEAE}" srcOrd="1" destOrd="0" presId="urn:microsoft.com/office/officeart/2005/8/layout/list1"/>
    <dgm:cxn modelId="{D254DF81-D361-49F9-9175-05184069C539}" type="presParOf" srcId="{E0C3E6E8-3E87-4BD2-BE0C-F2CEF721884B}" destId="{DF3D3C59-ADB7-4686-983F-61E764222AAE}" srcOrd="9" destOrd="0" presId="urn:microsoft.com/office/officeart/2005/8/layout/list1"/>
    <dgm:cxn modelId="{55469365-BEC8-459D-9627-F52C27840DE5}" type="presParOf" srcId="{E0C3E6E8-3E87-4BD2-BE0C-F2CEF721884B}" destId="{3B43A6BF-AAEF-4369-B45C-19FD77A3982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5FC01-B236-4FE8-826C-7D7CEB813D03}">
      <dsp:nvSpPr>
        <dsp:cNvPr id="0" name=""/>
        <dsp:cNvSpPr/>
      </dsp:nvSpPr>
      <dsp:spPr>
        <a:xfrm>
          <a:off x="2476514" y="385747"/>
          <a:ext cx="5206984" cy="304325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i="1" kern="1200" dirty="0"/>
            <a:t>La violencia de género se presenta en la actualidad como un problema social teniendo repercusiones físicas y psicológicas para las víctimas, por lo que resulta de relevancia su abordaje y estudio.</a:t>
          </a:r>
        </a:p>
      </dsp:txBody>
      <dsp:txXfrm>
        <a:off x="3239059" y="831422"/>
        <a:ext cx="3681894" cy="2151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53318-7DD2-4BD7-9B5E-14F116EB19FA}">
      <dsp:nvSpPr>
        <dsp:cNvPr id="0" name=""/>
        <dsp:cNvSpPr/>
      </dsp:nvSpPr>
      <dsp:spPr>
        <a:xfrm>
          <a:off x="0" y="-895403"/>
          <a:ext cx="2783432" cy="4642457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b="1" kern="1200" dirty="0">
              <a:solidFill>
                <a:schemeClr val="tx1"/>
              </a:solidFill>
            </a:rPr>
            <a:t>VIOLENCIA DE GENERO</a:t>
          </a:r>
        </a:p>
      </dsp:txBody>
      <dsp:txXfrm rot="16200000">
        <a:off x="-1625064" y="729660"/>
        <a:ext cx="3806815" cy="556686"/>
      </dsp:txXfrm>
    </dsp:sp>
    <dsp:sp modelId="{0217FE9F-FA37-46B3-BB1B-C94D61BE323B}">
      <dsp:nvSpPr>
        <dsp:cNvPr id="0" name=""/>
        <dsp:cNvSpPr/>
      </dsp:nvSpPr>
      <dsp:spPr>
        <a:xfrm>
          <a:off x="556686" y="-895403"/>
          <a:ext cx="2073657" cy="46424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b="1" kern="1200" dirty="0">
              <a:solidFill>
                <a:schemeClr val="tx1"/>
              </a:solidFill>
            </a:rPr>
            <a:t>6 de cada 10 mujeres han sido víctimas de violencia de género.</a:t>
          </a:r>
        </a:p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b="1" kern="1200" dirty="0">
              <a:solidFill>
                <a:schemeClr val="tx1"/>
              </a:solidFill>
            </a:rPr>
            <a:t>-Psicológica 53.9%, </a:t>
          </a:r>
        </a:p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b="1" kern="1200" dirty="0">
              <a:solidFill>
                <a:schemeClr val="tx1"/>
              </a:solidFill>
            </a:rPr>
            <a:t>-Física 38%</a:t>
          </a:r>
        </a:p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b="1" kern="1200" dirty="0">
              <a:solidFill>
                <a:schemeClr val="tx1"/>
              </a:solidFill>
            </a:rPr>
            <a:t>-Sexual 25.7% </a:t>
          </a:r>
        </a:p>
      </dsp:txBody>
      <dsp:txXfrm>
        <a:off x="556686" y="-895403"/>
        <a:ext cx="2073657" cy="4642457"/>
      </dsp:txXfrm>
    </dsp:sp>
    <dsp:sp modelId="{99983CE3-2128-408B-A82E-4F9439F928B6}">
      <dsp:nvSpPr>
        <dsp:cNvPr id="0" name=""/>
        <dsp:cNvSpPr/>
      </dsp:nvSpPr>
      <dsp:spPr>
        <a:xfrm>
          <a:off x="2881499" y="-895403"/>
          <a:ext cx="2783432" cy="4642457"/>
        </a:xfrm>
        <a:prstGeom prst="roundRect">
          <a:avLst>
            <a:gd name="adj" fmla="val 5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>
              <a:solidFill>
                <a:schemeClr val="tx1"/>
              </a:solidFill>
            </a:rPr>
            <a:t>APORTE DEL ESTADO</a:t>
          </a:r>
        </a:p>
      </dsp:txBody>
      <dsp:txXfrm rot="16200000">
        <a:off x="1256435" y="729660"/>
        <a:ext cx="3806815" cy="556686"/>
      </dsp:txXfrm>
    </dsp:sp>
    <dsp:sp modelId="{8BE25727-5433-4CB7-87CA-3F2E5275F428}">
      <dsp:nvSpPr>
        <dsp:cNvPr id="0" name=""/>
        <dsp:cNvSpPr/>
      </dsp:nvSpPr>
      <dsp:spPr>
        <a:xfrm rot="5400000">
          <a:off x="2686033" y="1338645"/>
          <a:ext cx="418766" cy="41751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64BCA-CF2E-40D6-9209-6FE4FEA82C10}">
      <dsp:nvSpPr>
        <dsp:cNvPr id="0" name=""/>
        <dsp:cNvSpPr/>
      </dsp:nvSpPr>
      <dsp:spPr>
        <a:xfrm>
          <a:off x="3438186" y="-895403"/>
          <a:ext cx="2073657" cy="46424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500" b="1" kern="1200" dirty="0">
            <a:solidFill>
              <a:schemeClr val="tx1"/>
            </a:solidFill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>
              <a:solidFill>
                <a:schemeClr val="tx1"/>
              </a:solidFill>
            </a:rPr>
            <a:t>Presupuesto ha sido reducido para el año 2020. En un 84%. Esto quiere decir que de $5.4 millones pasara a $876.862,09 </a:t>
          </a:r>
        </a:p>
      </dsp:txBody>
      <dsp:txXfrm>
        <a:off x="3438186" y="-895403"/>
        <a:ext cx="2073657" cy="4642457"/>
      </dsp:txXfrm>
    </dsp:sp>
    <dsp:sp modelId="{05C01C9B-803D-4CA1-9EA7-4BFF1BFE6A82}">
      <dsp:nvSpPr>
        <dsp:cNvPr id="0" name=""/>
        <dsp:cNvSpPr/>
      </dsp:nvSpPr>
      <dsp:spPr>
        <a:xfrm>
          <a:off x="5762999" y="-895403"/>
          <a:ext cx="2783432" cy="4642457"/>
        </a:xfrm>
        <a:prstGeom prst="roundRect">
          <a:avLst>
            <a:gd name="adj" fmla="val 5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>
              <a:solidFill>
                <a:schemeClr val="tx1"/>
              </a:solidFill>
            </a:rPr>
            <a:t>BASE LEGAL </a:t>
          </a:r>
        </a:p>
      </dsp:txBody>
      <dsp:txXfrm rot="16200000">
        <a:off x="4137934" y="729660"/>
        <a:ext cx="3806815" cy="556686"/>
      </dsp:txXfrm>
    </dsp:sp>
    <dsp:sp modelId="{114AD712-9FAB-490D-96F0-5EAFCF37C12B}">
      <dsp:nvSpPr>
        <dsp:cNvPr id="0" name=""/>
        <dsp:cNvSpPr/>
      </dsp:nvSpPr>
      <dsp:spPr>
        <a:xfrm rot="5400000">
          <a:off x="5566886" y="1338645"/>
          <a:ext cx="418766" cy="41751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6E6B3-F541-45CD-B70D-98AA1A60BCC9}">
      <dsp:nvSpPr>
        <dsp:cNvPr id="0" name=""/>
        <dsp:cNvSpPr/>
      </dsp:nvSpPr>
      <dsp:spPr>
        <a:xfrm>
          <a:off x="6319685" y="-895403"/>
          <a:ext cx="2073657" cy="46424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>
              <a:solidFill>
                <a:schemeClr val="tx1"/>
              </a:solidFill>
            </a:rPr>
            <a:t>- Constitución de la Republica del Ecuador (2008)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>
              <a:solidFill>
                <a:schemeClr val="tx1"/>
              </a:solidFill>
            </a:rPr>
            <a:t>(art. 66 numeral 3, Art. 81)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>
              <a:solidFill>
                <a:schemeClr val="tx1"/>
              </a:solidFill>
            </a:rPr>
            <a:t>- </a:t>
          </a:r>
          <a:r>
            <a:rPr lang="es-EC" sz="2500" b="1" kern="1200" dirty="0" err="1">
              <a:solidFill>
                <a:schemeClr val="tx1"/>
              </a:solidFill>
            </a:rPr>
            <a:t>COIP</a:t>
          </a:r>
          <a:r>
            <a:rPr lang="es-EC" sz="2500" b="1" kern="1200" dirty="0">
              <a:solidFill>
                <a:schemeClr val="tx1"/>
              </a:solidFill>
            </a:rPr>
            <a:t>  (2014)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>
              <a:solidFill>
                <a:schemeClr val="tx1"/>
              </a:solidFill>
            </a:rPr>
            <a:t>(Art. 155-156-157-158)</a:t>
          </a:r>
        </a:p>
      </dsp:txBody>
      <dsp:txXfrm>
        <a:off x="6319685" y="-895403"/>
        <a:ext cx="2073657" cy="46424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666DC-829F-4900-8779-00EDCEDB9935}">
      <dsp:nvSpPr>
        <dsp:cNvPr id="0" name=""/>
        <dsp:cNvSpPr/>
      </dsp:nvSpPr>
      <dsp:spPr>
        <a:xfrm>
          <a:off x="0" y="530399"/>
          <a:ext cx="60960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00885-EAE0-4016-A6A3-AC546EE6B1CA}">
      <dsp:nvSpPr>
        <dsp:cNvPr id="0" name=""/>
        <dsp:cNvSpPr/>
      </dsp:nvSpPr>
      <dsp:spPr>
        <a:xfrm>
          <a:off x="304800" y="51184"/>
          <a:ext cx="5616317" cy="10400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/>
            <a:t>Cambios en la percepción de si mismas. </a:t>
          </a:r>
        </a:p>
      </dsp:txBody>
      <dsp:txXfrm>
        <a:off x="355573" y="101957"/>
        <a:ext cx="5514771" cy="938549"/>
      </dsp:txXfrm>
    </dsp:sp>
    <dsp:sp modelId="{776D0556-1F4B-43AC-87DC-B5E292983E1C}">
      <dsp:nvSpPr>
        <dsp:cNvPr id="0" name=""/>
        <dsp:cNvSpPr/>
      </dsp:nvSpPr>
      <dsp:spPr>
        <a:xfrm>
          <a:off x="0" y="2254079"/>
          <a:ext cx="60960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247A2-D9DA-469F-A0C0-EB3B540BD4B3}">
      <dsp:nvSpPr>
        <dsp:cNvPr id="0" name=""/>
        <dsp:cNvSpPr/>
      </dsp:nvSpPr>
      <dsp:spPr>
        <a:xfrm>
          <a:off x="304800" y="1693199"/>
          <a:ext cx="5596347" cy="1121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/>
            <a:t>Determinación para terminar con el circulo de violencia.</a:t>
          </a:r>
          <a:endParaRPr lang="es-EC" sz="1300" kern="1200" dirty="0"/>
        </a:p>
      </dsp:txBody>
      <dsp:txXfrm>
        <a:off x="359560" y="1747959"/>
        <a:ext cx="5486827" cy="1012240"/>
      </dsp:txXfrm>
    </dsp:sp>
    <dsp:sp modelId="{4DCDD79A-D430-498B-8911-C347389B60DB}">
      <dsp:nvSpPr>
        <dsp:cNvPr id="0" name=""/>
        <dsp:cNvSpPr/>
      </dsp:nvSpPr>
      <dsp:spPr>
        <a:xfrm>
          <a:off x="0" y="3977759"/>
          <a:ext cx="60960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1FE0C-6932-4427-8B32-1046164B1431}">
      <dsp:nvSpPr>
        <dsp:cNvPr id="0" name=""/>
        <dsp:cNvSpPr/>
      </dsp:nvSpPr>
      <dsp:spPr>
        <a:xfrm>
          <a:off x="297953" y="3416879"/>
          <a:ext cx="5793010" cy="1121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/>
            <a:t>Presencia de una persona de su círculo familiar: hermano, madre, hijo o amiga/o cercana/o.</a:t>
          </a:r>
        </a:p>
      </dsp:txBody>
      <dsp:txXfrm>
        <a:off x="352713" y="3471639"/>
        <a:ext cx="5683490" cy="10122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265A2-D101-4C69-A406-471BE8E3FF15}">
      <dsp:nvSpPr>
        <dsp:cNvPr id="0" name=""/>
        <dsp:cNvSpPr/>
      </dsp:nvSpPr>
      <dsp:spPr>
        <a:xfrm>
          <a:off x="0" y="746777"/>
          <a:ext cx="6096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D48A4-9052-49B2-B1E7-1B278254FA28}">
      <dsp:nvSpPr>
        <dsp:cNvPr id="0" name=""/>
        <dsp:cNvSpPr/>
      </dsp:nvSpPr>
      <dsp:spPr>
        <a:xfrm>
          <a:off x="290214" y="26388"/>
          <a:ext cx="5804291" cy="111890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/>
            <a:t>El principal apoyo al que recurren en la situación violenta ha sido la madre, hermana o amiga.</a:t>
          </a:r>
        </a:p>
      </dsp:txBody>
      <dsp:txXfrm>
        <a:off x="344835" y="81009"/>
        <a:ext cx="5695049" cy="1009666"/>
      </dsp:txXfrm>
    </dsp:sp>
    <dsp:sp modelId="{C834CA43-217E-49A7-B38C-2AF40699B09D}">
      <dsp:nvSpPr>
        <dsp:cNvPr id="0" name=""/>
        <dsp:cNvSpPr/>
      </dsp:nvSpPr>
      <dsp:spPr>
        <a:xfrm>
          <a:off x="0" y="1971497"/>
          <a:ext cx="6096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4C95E-18CB-4645-8DC1-A820ECDED146}">
      <dsp:nvSpPr>
        <dsp:cNvPr id="0" name=""/>
        <dsp:cNvSpPr/>
      </dsp:nvSpPr>
      <dsp:spPr>
        <a:xfrm>
          <a:off x="303014" y="1572977"/>
          <a:ext cx="5792041" cy="79704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/>
            <a:t>Miedo por las amenazas recibidas de parte de su pareja y el cuidado de los hijos.</a:t>
          </a:r>
        </a:p>
      </dsp:txBody>
      <dsp:txXfrm>
        <a:off x="341922" y="1611885"/>
        <a:ext cx="5714225" cy="719224"/>
      </dsp:txXfrm>
    </dsp:sp>
    <dsp:sp modelId="{3B43A6BF-AAEF-4369-B45C-19FD77A39824}">
      <dsp:nvSpPr>
        <dsp:cNvPr id="0" name=""/>
        <dsp:cNvSpPr/>
      </dsp:nvSpPr>
      <dsp:spPr>
        <a:xfrm>
          <a:off x="0" y="3357211"/>
          <a:ext cx="6096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2A799-0193-4E1A-93F0-C649851CDEAE}">
      <dsp:nvSpPr>
        <dsp:cNvPr id="0" name=""/>
        <dsp:cNvSpPr/>
      </dsp:nvSpPr>
      <dsp:spPr>
        <a:xfrm>
          <a:off x="290214" y="2797697"/>
          <a:ext cx="5804291" cy="958034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/>
            <a:t>La necesidad de apoyo psicológico y contar con alguien cercano a quien se pueda comunicar o contar las situaciones de violencia que se ha vivido.</a:t>
          </a:r>
        </a:p>
      </dsp:txBody>
      <dsp:txXfrm>
        <a:off x="336981" y="2844464"/>
        <a:ext cx="5710757" cy="864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C6161-84AC-4873-ABA6-C969C797A2C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D3FA5-CDA5-466C-9BDD-F704F48176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49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142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78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81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96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83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85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50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74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35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34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40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540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emf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ebp"/><Relationship Id="rId3" Type="http://schemas.openxmlformats.org/officeDocument/2006/relationships/diagramLayout" Target="../diagrams/layout4.xml"/><Relationship Id="rId7" Type="http://schemas.openxmlformats.org/officeDocument/2006/relationships/image" Target="../media/image2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4001" y="1316997"/>
            <a:ext cx="5343322" cy="57639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262" y="365832"/>
            <a:ext cx="2653101" cy="89427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0" y="-1"/>
            <a:ext cx="8568952" cy="6703985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200" b="1" i="0" u="none" strike="noStrike" kern="1200" cap="none" spc="0" normalizeH="0" baseline="0" noProof="0" dirty="0">
              <a:ln>
                <a:noFill/>
              </a:ln>
              <a:solidFill>
                <a:srgbClr val="474B78">
                  <a:lumMod val="50000"/>
                </a:srgb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1200" cap="none" spc="0" normalizeH="0" baseline="0" noProof="0" dirty="0">
                <a:ln>
                  <a:noFill/>
                </a:ln>
                <a:solidFill>
                  <a:srgbClr val="474B78">
                    <a:lumMod val="50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Arial" pitchFamily="34" charset="0"/>
              </a:rPr>
              <a:t/>
            </a:r>
            <a:br>
              <a:rPr kumimoji="0" lang="es-EC" sz="2000" b="1" i="0" u="none" strike="noStrike" kern="1200" cap="none" spc="0" normalizeH="0" baseline="0" noProof="0" dirty="0">
                <a:ln>
                  <a:noFill/>
                </a:ln>
                <a:solidFill>
                  <a:srgbClr val="474B78">
                    <a:lumMod val="50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Arial" pitchFamily="34" charset="0"/>
              </a:rPr>
            </a:br>
            <a:endParaRPr kumimoji="0" lang="es-EC" sz="41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57460" y="799833"/>
            <a:ext cx="85509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C" sz="2800" b="1" dirty="0"/>
          </a:p>
          <a:p>
            <a:pPr algn="ctr"/>
            <a:r>
              <a:rPr lang="es-EC" sz="2800" b="1" dirty="0"/>
              <a:t>UNIVERSIDAD INTERNACIONAL SEK</a:t>
            </a:r>
          </a:p>
          <a:p>
            <a:pPr algn="ctr"/>
            <a:r>
              <a:rPr lang="es-EC" sz="2400" b="1" dirty="0"/>
              <a:t>FACULTAD DE CIENCIAS DEL TRABAJO Y DEL COMPORTAMIENTO HUMANO</a:t>
            </a:r>
            <a:endParaRPr lang="es-EC" sz="2400" dirty="0"/>
          </a:p>
          <a:p>
            <a:pPr algn="ctr"/>
            <a:r>
              <a:rPr lang="es-EC" sz="2400" b="1" dirty="0"/>
              <a:t>MAESTRÍA EN PSICOLOGÍA CON MENCIÓN EN PSICOTERAPIA</a:t>
            </a:r>
            <a:endParaRPr lang="es-EC" sz="2400" dirty="0">
              <a:effectLst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079406" y="3161125"/>
            <a:ext cx="693306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altLang="es-EC" sz="2600" b="1" dirty="0">
                <a:latin typeface="Aharoni" panose="02010803020104030203" pitchFamily="2" charset="-79"/>
                <a:ea typeface="Aharoni" panose="02010803020104030203" pitchFamily="2" charset="-79"/>
                <a:cs typeface="Aharoni" panose="02010803020104030203" pitchFamily="2" charset="-79"/>
              </a:rPr>
              <a:t>“REDES DE APOYO EN MUJERES VÍCTIMAS DE VIOLENCIA, UNA PROPUESTA PARA GENERAR RESILIENCIA”</a:t>
            </a:r>
            <a:endParaRPr lang="es-EC" altLang="es-EC" sz="2600" dirty="0">
              <a:latin typeface="Aharoni" panose="02010803020104030203" pitchFamily="2" charset="-79"/>
              <a:ea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EC" sz="2600" b="1" dirty="0"/>
          </a:p>
        </p:txBody>
      </p:sp>
      <p:sp>
        <p:nvSpPr>
          <p:cNvPr id="12" name="Rectángulo 11"/>
          <p:cNvSpPr/>
          <p:nvPr/>
        </p:nvSpPr>
        <p:spPr>
          <a:xfrm>
            <a:off x="4743706" y="5193088"/>
            <a:ext cx="4145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Autores: Jenny Olalla &amp; Kevin </a:t>
            </a:r>
            <a:r>
              <a:rPr lang="es-EC" b="1" dirty="0" err="1"/>
              <a:t>Toala</a:t>
            </a:r>
            <a:endParaRPr lang="es-EC" dirty="0"/>
          </a:p>
        </p:txBody>
      </p:sp>
      <p:sp>
        <p:nvSpPr>
          <p:cNvPr id="13" name="Rectángulo 12"/>
          <p:cNvSpPr/>
          <p:nvPr/>
        </p:nvSpPr>
        <p:spPr>
          <a:xfrm>
            <a:off x="278900" y="5193088"/>
            <a:ext cx="4145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altLang="es-EC" b="1" dirty="0">
                <a:latin typeface="Aharoni" panose="02010803020104030203" pitchFamily="2" charset="-79"/>
                <a:ea typeface="Aharoni" panose="02010803020104030203" pitchFamily="2" charset="-79"/>
                <a:cs typeface="Aharoni" panose="02010803020104030203" pitchFamily="2" charset="-79"/>
              </a:rPr>
              <a:t>Tutor: </a:t>
            </a:r>
            <a:r>
              <a:rPr lang="es-EC" b="1" dirty="0"/>
              <a:t>Diego Tapia Figueroa, PhD.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671193" y="5787090"/>
            <a:ext cx="4145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/>
              <a:t>Quito, Marzo 2020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61190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35157"/>
            <a:ext cx="8229600" cy="580817"/>
          </a:xfrm>
        </p:spPr>
        <p:txBody>
          <a:bodyPr>
            <a:normAutofit fontScale="90000"/>
          </a:bodyPr>
          <a:lstStyle/>
          <a:p>
            <a:r>
              <a:rPr lang="es-EC" dirty="0"/>
              <a:t>Marco Teórico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074753"/>
              </p:ext>
            </p:extLst>
          </p:nvPr>
        </p:nvGraphicFramePr>
        <p:xfrm>
          <a:off x="407073" y="1629712"/>
          <a:ext cx="8484264" cy="496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cxnSp>
        <p:nvCxnSpPr>
          <p:cNvPr id="10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56746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594C3DC-4BE2-4F9B-AC80-E8E97418DE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5024705"/>
              </p:ext>
            </p:extLst>
          </p:nvPr>
        </p:nvGraphicFramePr>
        <p:xfrm>
          <a:off x="344905" y="2581996"/>
          <a:ext cx="8546432" cy="2851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A20F59FE-B933-41A1-B5AB-8333E97833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391" y="901562"/>
            <a:ext cx="775557" cy="71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94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868363"/>
          </a:xfrm>
        </p:spPr>
        <p:txBody>
          <a:bodyPr/>
          <a:lstStyle/>
          <a:p>
            <a:r>
              <a:rPr lang="es-EC" dirty="0"/>
              <a:t>MARCO TEÓRICO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8010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cxnSp>
        <p:nvCxnSpPr>
          <p:cNvPr id="10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19296A-A477-43E3-AD34-1D262D93E322}"/>
              </a:ext>
            </a:extLst>
          </p:cNvPr>
          <p:cNvSpPr txBox="1"/>
          <p:nvPr/>
        </p:nvSpPr>
        <p:spPr>
          <a:xfrm>
            <a:off x="457200" y="1612231"/>
            <a:ext cx="2598821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C" b="1" dirty="0"/>
              <a:t>BASE LEGAL</a:t>
            </a:r>
          </a:p>
          <a:p>
            <a:pPr lvl="0"/>
            <a:r>
              <a:rPr lang="es-EC" b="1" dirty="0"/>
              <a:t>- La ley orgánica para la prevención y erradicación de la violencia de género contra las mujeres (2018)</a:t>
            </a:r>
          </a:p>
          <a:p>
            <a:pPr lvl="0"/>
            <a:r>
              <a:rPr lang="es-EC" b="1" dirty="0"/>
              <a:t>(Art. 1).</a:t>
            </a:r>
          </a:p>
          <a:p>
            <a:endParaRPr lang="es-EC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93E033-0A0C-45BF-BA09-EF6CB97F8598}"/>
              </a:ext>
            </a:extLst>
          </p:cNvPr>
          <p:cNvSpPr txBox="1"/>
          <p:nvPr/>
        </p:nvSpPr>
        <p:spPr>
          <a:xfrm>
            <a:off x="3164305" y="1584157"/>
            <a:ext cx="2731169" cy="46782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C" sz="2000" b="1" dirty="0">
                <a:solidFill>
                  <a:schemeClr val="tx1"/>
                </a:solidFill>
              </a:rPr>
              <a:t>REDES DE APOYO</a:t>
            </a:r>
          </a:p>
          <a:p>
            <a:pPr marL="342900" lvl="0" indent="-342900">
              <a:buFontTx/>
              <a:buChar char="-"/>
            </a:pPr>
            <a:r>
              <a:rPr lang="es-EC" sz="2000" b="1" dirty="0">
                <a:solidFill>
                  <a:schemeClr val="tx1"/>
                </a:solidFill>
              </a:rPr>
              <a:t>Interacción de uno o varios grupos de los que es parte el sujeto</a:t>
            </a:r>
          </a:p>
          <a:p>
            <a:pPr marL="342900" lvl="0" indent="-342900">
              <a:buFontTx/>
              <a:buChar char="-"/>
            </a:pPr>
            <a:r>
              <a:rPr lang="es-EC" sz="2000" b="1" dirty="0">
                <a:solidFill>
                  <a:schemeClr val="tx1"/>
                </a:solidFill>
              </a:rPr>
              <a:t>Compuesta por la familia, amigos, vecinos</a:t>
            </a:r>
          </a:p>
          <a:p>
            <a:pPr marL="342900" lvl="0" indent="-342900">
              <a:buFontTx/>
              <a:buChar char="-"/>
            </a:pPr>
            <a:r>
              <a:rPr lang="es-EC" sz="2000" b="1" dirty="0">
                <a:solidFill>
                  <a:schemeClr val="tx1"/>
                </a:solidFill>
              </a:rPr>
              <a:t>Soporte inmediato</a:t>
            </a:r>
          </a:p>
          <a:p>
            <a:pPr marL="342900" lvl="0" indent="-342900">
              <a:buFontTx/>
              <a:buChar char="-"/>
            </a:pPr>
            <a:r>
              <a:rPr lang="es-EC" sz="2000" b="1" dirty="0">
                <a:solidFill>
                  <a:schemeClr val="tx1"/>
                </a:solidFill>
              </a:rPr>
              <a:t>Estrategia de supervivencia/función de protección</a:t>
            </a:r>
          </a:p>
          <a:p>
            <a:pPr marL="342900" lvl="0" indent="-342900">
              <a:buFontTx/>
              <a:buChar char="-"/>
            </a:pPr>
            <a:r>
              <a:rPr lang="es-EC" sz="2000" b="1" dirty="0">
                <a:solidFill>
                  <a:schemeClr val="tx1"/>
                </a:solidFill>
              </a:rPr>
              <a:t>Redes formales e informales.</a:t>
            </a:r>
          </a:p>
          <a:p>
            <a:endParaRPr lang="es-EC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0812146-D0E6-422A-9A50-00554068B383}"/>
              </a:ext>
            </a:extLst>
          </p:cNvPr>
          <p:cNvSpPr txBox="1"/>
          <p:nvPr/>
        </p:nvSpPr>
        <p:spPr>
          <a:xfrm>
            <a:off x="6063915" y="1580146"/>
            <a:ext cx="2731169" cy="4801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C" b="1" dirty="0">
                <a:solidFill>
                  <a:schemeClr val="tx1"/>
                </a:solidFill>
              </a:rPr>
              <a:t>RESILIENCIA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b="1" dirty="0">
                <a:solidFill>
                  <a:schemeClr val="tx1"/>
                </a:solidFill>
              </a:rPr>
              <a:t>Capacidad construida con características sociales y personales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b="1" dirty="0">
                <a:solidFill>
                  <a:schemeClr val="tx1"/>
                </a:solidFill>
              </a:rPr>
              <a:t>Enfrentar y superar los momentos adversos.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b="1" dirty="0">
                <a:solidFill>
                  <a:schemeClr val="tx1"/>
                </a:solidFill>
              </a:rPr>
              <a:t>Producto de la interacción de recursos personales, el contexto y condiciones ambientales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b="1" dirty="0">
                <a:solidFill>
                  <a:schemeClr val="tx1"/>
                </a:solidFill>
              </a:rPr>
              <a:t>Factores: personal, familiar, social y contextual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b="1" dirty="0"/>
              <a:t>No hay un perfil de un sujeto resiliente.</a:t>
            </a:r>
            <a:endParaRPr lang="es-EC" b="1" dirty="0">
              <a:solidFill>
                <a:schemeClr val="tx1"/>
              </a:solidFill>
            </a:endParaRPr>
          </a:p>
          <a:p>
            <a:endParaRPr lang="es-EC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8E728D8-668B-4B18-B9A9-3B06BA8E48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185" y="4135782"/>
            <a:ext cx="2604836" cy="190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986195F-6F3E-4579-9057-E2911AFA31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612" y="918365"/>
            <a:ext cx="775557" cy="58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0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</p:nvPr>
        </p:nvGraphicFramePr>
        <p:xfrm>
          <a:off x="457200" y="1708879"/>
          <a:ext cx="8229600" cy="2460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cxnSp>
        <p:nvCxnSpPr>
          <p:cNvPr id="10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F9DB0554-03B1-4E3A-849F-C296A148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49311"/>
            <a:ext cx="8229600" cy="87986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>Pregunta</a:t>
            </a:r>
            <a:br>
              <a:rPr lang="es-EC" dirty="0"/>
            </a:br>
            <a:endParaRPr lang="es-EC" dirty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B7E3F693-C4F3-48D0-867A-9824A795F818}"/>
              </a:ext>
            </a:extLst>
          </p:cNvPr>
          <p:cNvSpPr txBox="1">
            <a:spLocks/>
          </p:cNvSpPr>
          <p:nvPr/>
        </p:nvSpPr>
        <p:spPr>
          <a:xfrm>
            <a:off x="457200" y="2634522"/>
            <a:ext cx="8229600" cy="1828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C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¿Cómo el trabajo con las redes de apoyo puede generar resiliencia en mujeres víctimas de violencia? </a:t>
            </a:r>
          </a:p>
        </p:txBody>
      </p:sp>
    </p:spTree>
    <p:extLst>
      <p:ext uri="{BB962C8B-B14F-4D97-AF65-F5344CB8AC3E}">
        <p14:creationId xmlns:p14="http://schemas.microsoft.com/office/powerpoint/2010/main" val="658397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cxnSp>
        <p:nvCxnSpPr>
          <p:cNvPr id="10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45DA731-21B2-4962-9AC2-6977624C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1418"/>
            <a:ext cx="8229600" cy="596219"/>
          </a:xfrm>
        </p:spPr>
        <p:txBody>
          <a:bodyPr>
            <a:normAutofit fontScale="90000"/>
          </a:bodyPr>
          <a:lstStyle/>
          <a:p>
            <a:pPr algn="l"/>
            <a:r>
              <a:rPr lang="es-EC" dirty="0"/>
              <a:t/>
            </a:r>
            <a:br>
              <a:rPr lang="es-EC" dirty="0"/>
            </a:br>
            <a:r>
              <a:rPr lang="es-EC" dirty="0"/>
              <a:t>Metodología </a:t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DEF0855D-407F-45EC-858D-051C6552759D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413890"/>
          <a:ext cx="8057553" cy="496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851">
                  <a:extLst>
                    <a:ext uri="{9D8B030D-6E8A-4147-A177-3AD203B41FA5}">
                      <a16:colId xmlns:a16="http://schemas.microsoft.com/office/drawing/2014/main" val="291643317"/>
                    </a:ext>
                  </a:extLst>
                </a:gridCol>
                <a:gridCol w="2972936">
                  <a:extLst>
                    <a:ext uri="{9D8B030D-6E8A-4147-A177-3AD203B41FA5}">
                      <a16:colId xmlns:a16="http://schemas.microsoft.com/office/drawing/2014/main" val="2615519457"/>
                    </a:ext>
                  </a:extLst>
                </a:gridCol>
                <a:gridCol w="2398766">
                  <a:extLst>
                    <a:ext uri="{9D8B030D-6E8A-4147-A177-3AD203B41FA5}">
                      <a16:colId xmlns:a16="http://schemas.microsoft.com/office/drawing/2014/main" val="3566470626"/>
                    </a:ext>
                  </a:extLst>
                </a:gridCol>
              </a:tblGrid>
              <a:tr h="921132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ENFOQUE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/>
                        <a:t>PARTICIPANTES DEL ESTUDIO</a:t>
                      </a:r>
                      <a:endParaRPr lang="es-EC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ÁMBITO DE RELEVANCIA DEL ESTUDIO: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5845787"/>
                  </a:ext>
                </a:extLst>
              </a:tr>
              <a:tr h="1208131">
                <a:tc rowSpan="3">
                  <a:txBody>
                    <a:bodyPr/>
                    <a:lstStyle/>
                    <a:p>
                      <a:pPr marL="0" marR="0" indent="0" algn="ctr" defTabSz="809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/>
                        <a:t>Cualitativo de Investigación.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4455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b="1" kern="1200" dirty="0"/>
                        <a:t>10- Mujeres</a:t>
                      </a:r>
                    </a:p>
                    <a:p>
                      <a:pPr lvl="0" algn="ctr" defTabSz="8445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EC" sz="2000" dirty="0"/>
                        <a:t>Victimas de violencia de género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342900" marR="0" indent="-342900" algn="just" defTabSz="809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C" sz="2000" dirty="0"/>
                        <a:t>Social</a:t>
                      </a:r>
                    </a:p>
                    <a:p>
                      <a:pPr marL="342900" marR="0" indent="-342900" algn="just" defTabSz="809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C" sz="2000" dirty="0"/>
                        <a:t>Educativo</a:t>
                      </a:r>
                    </a:p>
                    <a:p>
                      <a:pPr marL="342900" marR="0" indent="-342900" algn="just" defTabSz="809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C" sz="2000" dirty="0"/>
                        <a:t>Familiar</a:t>
                      </a:r>
                    </a:p>
                    <a:p>
                      <a:pPr marL="342900" marR="0" indent="-342900" algn="just" defTabSz="809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C" sz="2000" dirty="0"/>
                        <a:t>Individual.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0350047"/>
                  </a:ext>
                </a:extLst>
              </a:tr>
              <a:tr h="1884133">
                <a:tc vMerge="1">
                  <a:txBody>
                    <a:bodyPr/>
                    <a:lstStyle/>
                    <a:p>
                      <a:endParaRPr lang="es-EC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just" defTabSz="8445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EC" sz="2000" b="1" dirty="0"/>
                        <a:t>Instrumentos utilizados:</a:t>
                      </a:r>
                    </a:p>
                    <a:p>
                      <a:pPr marL="342900" marR="0" lvl="0" indent="-342900" algn="l" defTabSz="84455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2000" dirty="0"/>
                        <a:t>Entrevista  </a:t>
                      </a:r>
                    </a:p>
                    <a:p>
                      <a:pPr marL="342900" marR="0" lvl="0" indent="-342900" algn="l" defTabSz="84455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2000" dirty="0"/>
                        <a:t>Cuestionario de apoyo en pareja y estereotipos</a:t>
                      </a:r>
                    </a:p>
                    <a:p>
                      <a:pPr lvl="0" algn="ctr" defTabSz="8445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s-EC" sz="2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C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8794303"/>
                  </a:ext>
                </a:extLst>
              </a:tr>
              <a:tr h="697264">
                <a:tc vMerge="1">
                  <a:txBody>
                    <a:bodyPr/>
                    <a:lstStyle/>
                    <a:p>
                      <a:endParaRPr lang="es-EC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defTabSz="8445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s-EC" sz="2000" kern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C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447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209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cxnSp>
        <p:nvCxnSpPr>
          <p:cNvPr id="10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3F3B3C81-CEDB-4CBF-9519-0C043518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98" y="574441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C" dirty="0"/>
              <a:t/>
            </a:r>
            <a:br>
              <a:rPr lang="es-EC" dirty="0"/>
            </a:br>
            <a:r>
              <a:rPr lang="es-EC" dirty="0"/>
              <a:t>Resultados</a:t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37AD7DE-88B4-4DFA-85C9-E9F4B8566CC3}"/>
              </a:ext>
            </a:extLst>
          </p:cNvPr>
          <p:cNvGraphicFramePr/>
          <p:nvPr/>
        </p:nvGraphicFramePr>
        <p:xfrm>
          <a:off x="774492" y="1717441"/>
          <a:ext cx="6096000" cy="49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7444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cxnSp>
        <p:nvCxnSpPr>
          <p:cNvPr id="10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E657E8E-745C-4FFA-961D-00A424BE966B}"/>
              </a:ext>
            </a:extLst>
          </p:cNvPr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0999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cxnSp>
        <p:nvCxnSpPr>
          <p:cNvPr id="10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CF6BACBD-15D5-4BDA-A5BF-5AE6A487E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37" y="657723"/>
            <a:ext cx="8229600" cy="1143000"/>
          </a:xfrm>
        </p:spPr>
        <p:txBody>
          <a:bodyPr/>
          <a:lstStyle/>
          <a:p>
            <a:pPr algn="l"/>
            <a:r>
              <a:rPr lang="es-EC" dirty="0"/>
              <a:t>Conclusiones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56C6A23-CC11-438F-B0D5-D96FFF111935}"/>
              </a:ext>
            </a:extLst>
          </p:cNvPr>
          <p:cNvSpPr/>
          <p:nvPr/>
        </p:nvSpPr>
        <p:spPr>
          <a:xfrm>
            <a:off x="457200" y="3301037"/>
            <a:ext cx="82296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La necesidad de socializar las emociones, el recibir un consejo o acompañamiento en el proceso, ayuda considerablemente tanto en el fortalecimiento emocional como en la toma de decisiones para reestablecer los vínculos sociales perdidos</a:t>
            </a:r>
            <a:endParaRPr kumimoji="0" lang="es-EC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FDD6C97-F34B-4833-AA07-CF61CCB83F26}"/>
              </a:ext>
            </a:extLst>
          </p:cNvPr>
          <p:cNvSpPr/>
          <p:nvPr/>
        </p:nvSpPr>
        <p:spPr>
          <a:xfrm>
            <a:off x="457200" y="4813341"/>
            <a:ext cx="82296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Las mujeres que cuentan con una red de apoyo solida o cercana logran denunciar el hecho más rápido buscando ayuda de las instituciones estatales para terminar con la relación violenta. </a:t>
            </a:r>
            <a:endParaRPr kumimoji="0" lang="es-EC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F8AE1CF-476A-4853-A3BF-D7B10C5AC5F3}"/>
              </a:ext>
            </a:extLst>
          </p:cNvPr>
          <p:cNvSpPr/>
          <p:nvPr/>
        </p:nvSpPr>
        <p:spPr>
          <a:xfrm>
            <a:off x="431137" y="1711357"/>
            <a:ext cx="8229600" cy="139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El compartir lo que viven con alguien permite que se genere mayor resiliencia en las víctimas de violencia, presenta cambios significativos en relaciones interpersonales y  percepción de sí mismas al romper el círculo, logrando el planteamiento de nuevos objetivos y el cumplimiento metas. </a:t>
            </a:r>
          </a:p>
        </p:txBody>
      </p:sp>
    </p:spTree>
    <p:extLst>
      <p:ext uri="{BB962C8B-B14F-4D97-AF65-F5344CB8AC3E}">
        <p14:creationId xmlns:p14="http://schemas.microsoft.com/office/powerpoint/2010/main" val="2492215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cxnSp>
        <p:nvCxnSpPr>
          <p:cNvPr id="10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8DAE85A-75CE-46AE-8426-9D7337045691}"/>
              </a:ext>
            </a:extLst>
          </p:cNvPr>
          <p:cNvSpPr txBox="1"/>
          <p:nvPr/>
        </p:nvSpPr>
        <p:spPr>
          <a:xfrm>
            <a:off x="482355" y="1464252"/>
            <a:ext cx="8017068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trabajo con las redes de apoyo en mujeres victimas de violencia permite fortalecer aspectos importantes como el autoestima, la toma de decisiones y determinación deterioradas por la duración del maltrato.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AC6D73E-84D0-48CD-84FE-91C799CE0A6E}"/>
              </a:ext>
            </a:extLst>
          </p:cNvPr>
          <p:cNvSpPr/>
          <p:nvPr/>
        </p:nvSpPr>
        <p:spPr>
          <a:xfrm>
            <a:off x="482355" y="3328784"/>
            <a:ext cx="8226930" cy="139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La importancia de apoyo recibido en estas situaciones por familiares y pares ayuda al afrontamiento, incluso a la ruptura de la relación dañina, contribuyendo al restablecimiento del estado emocional y la armonía propia del ser al terminar la relación violenta. </a:t>
            </a:r>
          </a:p>
        </p:txBody>
      </p:sp>
    </p:spTree>
    <p:extLst>
      <p:ext uri="{BB962C8B-B14F-4D97-AF65-F5344CB8AC3E}">
        <p14:creationId xmlns:p14="http://schemas.microsoft.com/office/powerpoint/2010/main" val="106903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5800" y="821419"/>
            <a:ext cx="7772400" cy="849915"/>
          </a:xfrm>
        </p:spPr>
        <p:txBody>
          <a:bodyPr>
            <a:normAutofit/>
          </a:bodyPr>
          <a:lstStyle/>
          <a:p>
            <a:pPr algn="ctr"/>
            <a:r>
              <a:rPr lang="es-EC" sz="3000" dirty="0"/>
              <a:t>Introducción AL PROBLEMA</a:t>
            </a:r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 rot="16200000">
            <a:off x="-1805827" y="3313047"/>
            <a:ext cx="5833172" cy="849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000" dirty="0"/>
              <a:t>Violencia de genero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713517" y="1415745"/>
            <a:ext cx="645258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Problemática Social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713517" y="1997027"/>
            <a:ext cx="645258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i="1" dirty="0"/>
              <a:t>(ONU): </a:t>
            </a:r>
            <a:r>
              <a:rPr lang="es-EC" dirty="0"/>
              <a:t>Acto o acción en el ámbito público y privado que implica maltrato.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713514" y="4573127"/>
            <a:ext cx="64525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38% a nivel mundial, está relacionado con </a:t>
            </a:r>
            <a:r>
              <a:rPr lang="es-EC" dirty="0" err="1"/>
              <a:t>femicidios</a:t>
            </a:r>
            <a:r>
              <a:rPr lang="es-EC" dirty="0"/>
              <a:t> los cuales son debidos a la violencia conyugal.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713517" y="5383025"/>
            <a:ext cx="645258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Ecuador los tipos de violencia contemplados en la ley contra la violencia de género son: física, psicológica, sexual y patrimonial.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713516" y="2787391"/>
            <a:ext cx="645258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i="1" dirty="0"/>
              <a:t>(OMS): </a:t>
            </a:r>
            <a:r>
              <a:rPr lang="es-EC" dirty="0"/>
              <a:t>En encuestas aplicadas a nivel mundial entre el 10% y el 69% de mujeres han mencionado sufrir de algún tipo de violencia en la relación con su pareja.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713515" y="3830338"/>
            <a:ext cx="645258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i="1" dirty="0"/>
              <a:t>(OMS): </a:t>
            </a:r>
            <a:r>
              <a:rPr lang="es-EC" dirty="0"/>
              <a:t>todo acto perpetuado contra la mujer      problema de salud publica     violación a los Derechos Humanos.</a:t>
            </a:r>
          </a:p>
        </p:txBody>
      </p:sp>
      <p:sp>
        <p:nvSpPr>
          <p:cNvPr id="18" name="Flecha abajo 17"/>
          <p:cNvSpPr/>
          <p:nvPr/>
        </p:nvSpPr>
        <p:spPr>
          <a:xfrm rot="16200000">
            <a:off x="6083801" y="3963392"/>
            <a:ext cx="171211" cy="1325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Flecha abajo 18"/>
          <p:cNvSpPr/>
          <p:nvPr/>
        </p:nvSpPr>
        <p:spPr>
          <a:xfrm rot="16200000">
            <a:off x="2527801" y="4227772"/>
            <a:ext cx="171211" cy="1325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AutoShape 4" descr="Resultado de imagen de simbolo de muj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cxnSp>
        <p:nvCxnSpPr>
          <p:cNvPr id="24" name="Conector recto 23"/>
          <p:cNvCxnSpPr/>
          <p:nvPr/>
        </p:nvCxnSpPr>
        <p:spPr>
          <a:xfrm>
            <a:off x="1219200" y="1524000"/>
            <a:ext cx="0" cy="4254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1219200" y="1524000"/>
            <a:ext cx="4943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1219200" y="2489200"/>
            <a:ext cx="4943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>
            <a:off x="1219200" y="3390900"/>
            <a:ext cx="4943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>
            <a:off x="1206500" y="4115291"/>
            <a:ext cx="4943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>
            <a:off x="1206500" y="4902200"/>
            <a:ext cx="4943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>
            <a:off x="1219200" y="5778500"/>
            <a:ext cx="4943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Imagen 22">
            <a:extLst>
              <a:ext uri="{FF2B5EF4-FFF2-40B4-BE49-F238E27FC236}">
                <a16:creationId xmlns:a16="http://schemas.microsoft.com/office/drawing/2014/main" id="{191D2B55-F968-42DC-9843-AB9CCF534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763" y="1044128"/>
            <a:ext cx="775557" cy="71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2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1C8801D9-F315-4C71-93FE-0CE63DAD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367" y="2117087"/>
            <a:ext cx="1816768" cy="1286663"/>
          </a:xfrm>
          <a:prstGeom prst="rect">
            <a:avLst/>
          </a:prstGeom>
        </p:spPr>
      </p:pic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371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685800" y="821419"/>
            <a:ext cx="7772400" cy="849915"/>
          </a:xfrm>
        </p:spPr>
        <p:txBody>
          <a:bodyPr>
            <a:normAutofit fontScale="90000"/>
          </a:bodyPr>
          <a:lstStyle/>
          <a:p>
            <a:r>
              <a:rPr lang="es-EC" sz="3200" b="1" dirty="0"/>
              <a:t>LUGAR DONDE SE REALIZO LA INVESTIGACIÓN</a:t>
            </a:r>
            <a:endParaRPr lang="es-EC" sz="3000" b="1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8B558FC1-78BB-45BD-9B7C-6F134CAC90FF}"/>
              </a:ext>
            </a:extLst>
          </p:cNvPr>
          <p:cNvGrpSpPr/>
          <p:nvPr/>
        </p:nvGrpSpPr>
        <p:grpSpPr>
          <a:xfrm>
            <a:off x="2162633" y="1537748"/>
            <a:ext cx="5293894" cy="849916"/>
            <a:chOff x="2743199" y="2032000"/>
            <a:chExt cx="2641600" cy="1444624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EAB909D6-61A7-4DE2-AB80-CBE61CD51CED}"/>
                </a:ext>
              </a:extLst>
            </p:cNvPr>
            <p:cNvSpPr/>
            <p:nvPr/>
          </p:nvSpPr>
          <p:spPr>
            <a:xfrm>
              <a:off x="2743199" y="2032000"/>
              <a:ext cx="2641600" cy="1444624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ángulo: esquinas redondeadas 4">
              <a:extLst>
                <a:ext uri="{FF2B5EF4-FFF2-40B4-BE49-F238E27FC236}">
                  <a16:creationId xmlns:a16="http://schemas.microsoft.com/office/drawing/2014/main" id="{ACB4A111-C653-4010-8A6E-14EC7E72928D}"/>
                </a:ext>
              </a:extLst>
            </p:cNvPr>
            <p:cNvSpPr txBox="1"/>
            <p:nvPr/>
          </p:nvSpPr>
          <p:spPr>
            <a:xfrm>
              <a:off x="2813720" y="2102521"/>
              <a:ext cx="2500558" cy="13035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400" b="1" i="1" kern="1200" dirty="0"/>
                <a:t>DEFENSORÍA PUBLICA DEL ECUADOR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3EF5091-6F06-45F0-8866-86F28F2EBCFF}"/>
              </a:ext>
            </a:extLst>
          </p:cNvPr>
          <p:cNvGrpSpPr/>
          <p:nvPr/>
        </p:nvGrpSpPr>
        <p:grpSpPr>
          <a:xfrm>
            <a:off x="685800" y="2672591"/>
            <a:ext cx="5293894" cy="849916"/>
            <a:chOff x="2743199" y="2032000"/>
            <a:chExt cx="2641600" cy="1444624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4004922E-3C30-4627-A988-BE5FA40A745A}"/>
                </a:ext>
              </a:extLst>
            </p:cNvPr>
            <p:cNvSpPr/>
            <p:nvPr/>
          </p:nvSpPr>
          <p:spPr>
            <a:xfrm>
              <a:off x="2743199" y="2032000"/>
              <a:ext cx="2641600" cy="144462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4" name="Rectángulo: esquinas redondeadas 4">
              <a:extLst>
                <a:ext uri="{FF2B5EF4-FFF2-40B4-BE49-F238E27FC236}">
                  <a16:creationId xmlns:a16="http://schemas.microsoft.com/office/drawing/2014/main" id="{134EB298-8812-419C-8E95-9002B9B1D75B}"/>
                </a:ext>
              </a:extLst>
            </p:cNvPr>
            <p:cNvSpPr txBox="1"/>
            <p:nvPr/>
          </p:nvSpPr>
          <p:spPr>
            <a:xfrm>
              <a:off x="2813720" y="2102521"/>
              <a:ext cx="2500558" cy="130358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4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SEDE QUITO Y GUAYAQUIL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647219DE-0B58-4B8E-A3E0-2CB4C7EEC857}"/>
              </a:ext>
            </a:extLst>
          </p:cNvPr>
          <p:cNvGrpSpPr/>
          <p:nvPr/>
        </p:nvGrpSpPr>
        <p:grpSpPr>
          <a:xfrm>
            <a:off x="2977425" y="3799879"/>
            <a:ext cx="5293894" cy="849916"/>
            <a:chOff x="2743199" y="2032000"/>
            <a:chExt cx="2641600" cy="1444624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7DC83495-A4AB-4036-898B-FA4E50504AB8}"/>
                </a:ext>
              </a:extLst>
            </p:cNvPr>
            <p:cNvSpPr/>
            <p:nvPr/>
          </p:nvSpPr>
          <p:spPr>
            <a:xfrm>
              <a:off x="2743199" y="2032000"/>
              <a:ext cx="2641600" cy="1444624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7" name="Rectángulo: esquinas redondeadas 4">
              <a:extLst>
                <a:ext uri="{FF2B5EF4-FFF2-40B4-BE49-F238E27FC236}">
                  <a16:creationId xmlns:a16="http://schemas.microsoft.com/office/drawing/2014/main" id="{03B9324C-5523-4DB4-BB2C-29546CA11DF7}"/>
                </a:ext>
              </a:extLst>
            </p:cNvPr>
            <p:cNvSpPr txBox="1"/>
            <p:nvPr/>
          </p:nvSpPr>
          <p:spPr>
            <a:xfrm>
              <a:off x="2813720" y="2102521"/>
              <a:ext cx="2500558" cy="130358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4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PARTICIPANTES DEL ESTUDIO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F15DDAB-23AA-4E89-9FC9-B3D9735CDC75}"/>
              </a:ext>
            </a:extLst>
          </p:cNvPr>
          <p:cNvGrpSpPr/>
          <p:nvPr/>
        </p:nvGrpSpPr>
        <p:grpSpPr>
          <a:xfrm>
            <a:off x="685799" y="4955168"/>
            <a:ext cx="5847347" cy="1142441"/>
            <a:chOff x="2743199" y="2032000"/>
            <a:chExt cx="2641600" cy="1444624"/>
          </a:xfrm>
        </p:grpSpPr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F3B1C142-64D3-4924-B966-F8778BE538DC}"/>
                </a:ext>
              </a:extLst>
            </p:cNvPr>
            <p:cNvSpPr/>
            <p:nvPr/>
          </p:nvSpPr>
          <p:spPr>
            <a:xfrm>
              <a:off x="2743199" y="2032000"/>
              <a:ext cx="2641600" cy="144462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20" name="Rectángulo: esquinas redondeadas 4">
              <a:extLst>
                <a:ext uri="{FF2B5EF4-FFF2-40B4-BE49-F238E27FC236}">
                  <a16:creationId xmlns:a16="http://schemas.microsoft.com/office/drawing/2014/main" id="{222B356D-49D1-4EE6-9FDC-380B6C508B65}"/>
                </a:ext>
              </a:extLst>
            </p:cNvPr>
            <p:cNvSpPr txBox="1"/>
            <p:nvPr/>
          </p:nvSpPr>
          <p:spPr>
            <a:xfrm>
              <a:off x="2813720" y="2102521"/>
              <a:ext cx="2500558" cy="130358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4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 MUJERES VÍCTIMAS DE VIOLENCIA/ ABANDONARON EL CIRCULO DE LA  VIOLENCIA</a:t>
              </a:r>
            </a:p>
          </p:txBody>
        </p:sp>
      </p:grp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52A55F2D-2EE9-4B71-AC9E-A02F2D26B497}"/>
              </a:ext>
            </a:extLst>
          </p:cNvPr>
          <p:cNvSpPr/>
          <p:nvPr/>
        </p:nvSpPr>
        <p:spPr>
          <a:xfrm>
            <a:off x="1203158" y="1962706"/>
            <a:ext cx="625643" cy="53986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id="{E077DCDE-D284-4461-9B5F-3CB1F73F1ECD}"/>
              </a:ext>
            </a:extLst>
          </p:cNvPr>
          <p:cNvSpPr/>
          <p:nvPr/>
        </p:nvSpPr>
        <p:spPr>
          <a:xfrm>
            <a:off x="6377044" y="2982645"/>
            <a:ext cx="625643" cy="53986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B899D385-45C1-480E-AC42-7851AB6B4890}"/>
              </a:ext>
            </a:extLst>
          </p:cNvPr>
          <p:cNvSpPr/>
          <p:nvPr/>
        </p:nvSpPr>
        <p:spPr>
          <a:xfrm>
            <a:off x="1668379" y="4173260"/>
            <a:ext cx="625643" cy="53986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F69B8CDB-4EE4-4CC2-955F-4E5BBF2F2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248" y="4927167"/>
            <a:ext cx="2225147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8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53825"/>
            <a:ext cx="8229600" cy="1143000"/>
          </a:xfrm>
        </p:spPr>
        <p:txBody>
          <a:bodyPr/>
          <a:lstStyle/>
          <a:p>
            <a:r>
              <a:rPr lang="es-EC" dirty="0"/>
              <a:t>FORMULACIÓN DEL PROBLEMA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7532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/>
          <a:srcRect l="60249" t="18204" r="25598" b="31597"/>
          <a:stretch/>
        </p:blipFill>
        <p:spPr>
          <a:xfrm>
            <a:off x="941613" y="1959429"/>
            <a:ext cx="1841501" cy="367211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cxnSp>
        <p:nvCxnSpPr>
          <p:cNvPr id="10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898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53825"/>
            <a:ext cx="8229600" cy="935264"/>
          </a:xfrm>
        </p:spPr>
        <p:txBody>
          <a:bodyPr>
            <a:normAutofit/>
          </a:bodyPr>
          <a:lstStyle/>
          <a:p>
            <a:r>
              <a:rPr lang="es-EC" b="1" dirty="0"/>
              <a:t>RELEVANCIA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cxnSp>
        <p:nvCxnSpPr>
          <p:cNvPr id="10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6348" y="1615193"/>
            <a:ext cx="7975600" cy="653143"/>
          </a:xfrm>
        </p:spPr>
        <p:txBody>
          <a:bodyPr/>
          <a:lstStyle/>
          <a:p>
            <a:pPr marL="0" indent="0" algn="ctr">
              <a:buNone/>
            </a:pPr>
            <a:r>
              <a:rPr lang="es-EC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386348" y="2529980"/>
            <a:ext cx="7975600" cy="65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EC" b="1" dirty="0"/>
              <a:t>GENERAL</a:t>
            </a: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1095043" y="3445472"/>
            <a:ext cx="6699913" cy="20123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800" b="1" dirty="0"/>
              <a:t>Analizar la importancia que tienen las redes de apoyo en</a:t>
            </a:r>
            <a:r>
              <a:rPr lang="es-EC" altLang="es-EC" sz="2800" b="1" dirty="0"/>
              <a:t> mujeres víctimas de violencia, y su función como generadoras de resiliencia.</a:t>
            </a:r>
            <a:endParaRPr lang="es-EC" sz="2800" b="1" dirty="0"/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711200" y="5131932"/>
            <a:ext cx="7975600" cy="95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s-EC" sz="2800" b="1" dirty="0"/>
          </a:p>
        </p:txBody>
      </p:sp>
      <p:sp>
        <p:nvSpPr>
          <p:cNvPr id="17" name="Flecha abajo 16"/>
          <p:cNvSpPr/>
          <p:nvPr/>
        </p:nvSpPr>
        <p:spPr>
          <a:xfrm>
            <a:off x="4209391" y="3182440"/>
            <a:ext cx="332376" cy="17807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75AB93E-E098-446F-876F-4E836A4BC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537" y="1017729"/>
            <a:ext cx="1299411" cy="1056453"/>
          </a:xfrm>
          <a:prstGeom prst="rect">
            <a:avLst/>
          </a:prstGeom>
        </p:spPr>
      </p:pic>
      <p:sp>
        <p:nvSpPr>
          <p:cNvPr id="19" name="Flecha abajo 18"/>
          <p:cNvSpPr/>
          <p:nvPr/>
        </p:nvSpPr>
        <p:spPr>
          <a:xfrm>
            <a:off x="4195603" y="2296388"/>
            <a:ext cx="332376" cy="17807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169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53825"/>
            <a:ext cx="8229600" cy="935264"/>
          </a:xfrm>
        </p:spPr>
        <p:txBody>
          <a:bodyPr>
            <a:normAutofit/>
          </a:bodyPr>
          <a:lstStyle/>
          <a:p>
            <a:r>
              <a:rPr lang="es-EC" b="1" dirty="0"/>
              <a:t>RELEVANCIA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cxnSp>
        <p:nvCxnSpPr>
          <p:cNvPr id="10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6152" y="1560921"/>
            <a:ext cx="7975600" cy="653143"/>
          </a:xfrm>
        </p:spPr>
        <p:txBody>
          <a:bodyPr/>
          <a:lstStyle/>
          <a:p>
            <a:pPr marL="0" indent="0" algn="ctr">
              <a:buNone/>
            </a:pPr>
            <a:r>
              <a:rPr lang="es-EC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558137" y="2377414"/>
            <a:ext cx="7975600" cy="65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EC" b="1" dirty="0"/>
              <a:t>ESPECÍFICOS</a:t>
            </a:r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711200" y="5131932"/>
            <a:ext cx="7975600" cy="95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s-EC" sz="2800" b="1" dirty="0"/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558137" y="3360139"/>
            <a:ext cx="8153400" cy="30331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4400" b="1" dirty="0"/>
              <a:t>Describir la importancia de la resiliencia en mujeres victimas de violencia, como recurso para afrontar o abandonar situaciones adversas.</a:t>
            </a:r>
          </a:p>
          <a:p>
            <a:r>
              <a:rPr lang="es-EC" sz="4400" b="1" dirty="0"/>
              <a:t>Identificar como las redes de apoyo contribuyen a afrontar las situaciones violentas.</a:t>
            </a:r>
          </a:p>
          <a:p>
            <a:r>
              <a:rPr lang="es-EC" sz="4400" b="1" dirty="0"/>
              <a:t>Establecer la relación entre las redes de apoyo y la resiliencia en mujeres victimas de violencia. </a:t>
            </a:r>
            <a:endParaRPr lang="es-EC" b="1" dirty="0"/>
          </a:p>
        </p:txBody>
      </p:sp>
      <p:sp>
        <p:nvSpPr>
          <p:cNvPr id="4" name="Flecha abajo 3"/>
          <p:cNvSpPr/>
          <p:nvPr/>
        </p:nvSpPr>
        <p:spPr>
          <a:xfrm>
            <a:off x="4324110" y="2181942"/>
            <a:ext cx="332376" cy="17807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75AB93E-E098-446F-876F-4E836A4BC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537" y="1017729"/>
            <a:ext cx="1299411" cy="1056453"/>
          </a:xfrm>
          <a:prstGeom prst="rect">
            <a:avLst/>
          </a:prstGeom>
        </p:spPr>
      </p:pic>
      <p:sp>
        <p:nvSpPr>
          <p:cNvPr id="19" name="Flecha abajo 18"/>
          <p:cNvSpPr/>
          <p:nvPr/>
        </p:nvSpPr>
        <p:spPr>
          <a:xfrm>
            <a:off x="4302461" y="2987999"/>
            <a:ext cx="332376" cy="17807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040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53825"/>
            <a:ext cx="8229600" cy="1143000"/>
          </a:xfrm>
        </p:spPr>
        <p:txBody>
          <a:bodyPr/>
          <a:lstStyle/>
          <a:p>
            <a:r>
              <a:rPr lang="es-EC" dirty="0"/>
              <a:t>Justificación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cxnSp>
        <p:nvCxnSpPr>
          <p:cNvPr id="10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5771" y="1600200"/>
            <a:ext cx="8411029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C" sz="2400" dirty="0"/>
              <a:t>La necesidad de apoyo psicológico que presentan las víctimas.</a:t>
            </a:r>
          </a:p>
          <a:p>
            <a:r>
              <a:rPr lang="es-EC" sz="2400" dirty="0"/>
              <a:t>La Importancia de como las relaciones cercanas juegan un papel importante para el mantenimiento o para la salida del círculo de violencia.</a:t>
            </a:r>
          </a:p>
          <a:p>
            <a:r>
              <a:rPr lang="es-EC" sz="2400" dirty="0"/>
              <a:t>Aún no existe una respuesta social e institucional suficiente para proteger a las víctimas de este fenómeno.</a:t>
            </a:r>
          </a:p>
          <a:p>
            <a:r>
              <a:rPr lang="es-EC" sz="2400" dirty="0"/>
              <a:t>El alto porcentaje de mujeres que son víctimas de algún tipo de violencia de género en nuestro país.</a:t>
            </a:r>
          </a:p>
          <a:p>
            <a:r>
              <a:rPr lang="es-EC" sz="2400" dirty="0"/>
              <a:t>Los estudios realizados sobre redes de apoyo o sociales y la vulnerabilidad a la violencia contra las mujeres, son mínimos en la actualidad.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" y="353360"/>
            <a:ext cx="957943" cy="12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7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66733" t="17411" r="17426" b="45684"/>
          <a:stretch/>
        </p:blipFill>
        <p:spPr>
          <a:xfrm>
            <a:off x="7257" y="4523426"/>
            <a:ext cx="1523271" cy="19952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4141" y="703973"/>
            <a:ext cx="2569029" cy="1259796"/>
          </a:xfrm>
        </p:spPr>
        <p:txBody>
          <a:bodyPr/>
          <a:lstStyle/>
          <a:p>
            <a:pPr algn="l"/>
            <a:r>
              <a:rPr lang="es-EC" b="1" dirty="0"/>
              <a:t>Hipótesis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cxnSp>
        <p:nvCxnSpPr>
          <p:cNvPr id="10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Llamada ovalada 4"/>
          <p:cNvSpPr/>
          <p:nvPr/>
        </p:nvSpPr>
        <p:spPr>
          <a:xfrm>
            <a:off x="542609" y="1377056"/>
            <a:ext cx="8543552" cy="4403370"/>
          </a:xfrm>
          <a:prstGeom prst="wedgeEllipseCallout">
            <a:avLst>
              <a:gd name="adj1" fmla="val -41568"/>
              <a:gd name="adj2" fmla="val 400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Demostrar como el trabajo con las redes de apoyo puede generar una mayor </a:t>
            </a:r>
            <a:r>
              <a:rPr lang="es-EC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resiliencia</a:t>
            </a:r>
            <a:r>
              <a:rPr lang="es-EC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las mujeres que sufren de algún tipo de violencia de género. Trabajando desde su capacidad para sobrellevar, sobreponerse y salir fortalecidas de las situaciones adversas. </a:t>
            </a:r>
          </a:p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8161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3788" y="1051065"/>
            <a:ext cx="6333385" cy="1259796"/>
          </a:xfrm>
        </p:spPr>
        <p:txBody>
          <a:bodyPr/>
          <a:lstStyle/>
          <a:p>
            <a:pPr algn="l"/>
            <a:r>
              <a:rPr lang="es-EC" dirty="0"/>
              <a:t>Comprobación-</a:t>
            </a:r>
            <a:r>
              <a:rPr lang="es-EC" dirty="0" err="1"/>
              <a:t>Hipótesis</a:t>
            </a:r>
            <a:endParaRPr lang="es-EC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cxnSp>
        <p:nvCxnSpPr>
          <p:cNvPr id="10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1435091" y="2582003"/>
            <a:ext cx="7215614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2800" b="1" dirty="0"/>
              <a:t>Consideramos a través de esta investigación la relevancia que tienen las diferentes redes de apoyo, formales e informales para generar </a:t>
            </a:r>
            <a:r>
              <a:rPr lang="es-EC" sz="2800" b="1" dirty="0" err="1"/>
              <a:t>resiliencia</a:t>
            </a:r>
            <a:r>
              <a:rPr lang="es-EC" sz="2800" b="1" dirty="0"/>
              <a:t> en las mujeres víctimas de violencia, contribuyendo significativamente en la decisión de abandonar el círculo de violencia del que son parte.</a:t>
            </a:r>
            <a:endParaRPr lang="es-EC" sz="2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4B0315D-0A1C-40FF-8EE9-5EC65AAB3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40" y="3061661"/>
            <a:ext cx="650022" cy="8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411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2754</TotalTime>
  <Words>1049</Words>
  <Application>Microsoft Office PowerPoint</Application>
  <PresentationFormat>Presentación en pantalla (4:3)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Aharoni</vt:lpstr>
      <vt:lpstr>Arial</vt:lpstr>
      <vt:lpstr>Calibri</vt:lpstr>
      <vt:lpstr>Lucida Sans Unicode</vt:lpstr>
      <vt:lpstr>Times New Roman</vt:lpstr>
      <vt:lpstr>Wingdings</vt:lpstr>
      <vt:lpstr>Tema de Office</vt:lpstr>
      <vt:lpstr>Presentación de PowerPoint</vt:lpstr>
      <vt:lpstr>Introducción AL PROBLEMA</vt:lpstr>
      <vt:lpstr>LUGAR DONDE SE REALIZO LA INVESTIGACIÓN</vt:lpstr>
      <vt:lpstr>FORMULACIÓN DEL PROBLEMA</vt:lpstr>
      <vt:lpstr>RELEVANCIA </vt:lpstr>
      <vt:lpstr>RELEVANCIA </vt:lpstr>
      <vt:lpstr>Justificación </vt:lpstr>
      <vt:lpstr>Hipótesis</vt:lpstr>
      <vt:lpstr>Comprobación-Hipótesis</vt:lpstr>
      <vt:lpstr>Marco Teórico</vt:lpstr>
      <vt:lpstr>MARCO TEÓRICO</vt:lpstr>
      <vt:lpstr>   Pregunta </vt:lpstr>
      <vt:lpstr> Metodología  </vt:lpstr>
      <vt:lpstr> Resultados </vt:lpstr>
      <vt:lpstr>Presentación de PowerPoint</vt:lpstr>
      <vt:lpstr>Conclusiones</vt:lpstr>
      <vt:lpstr>Presentación de PowerPoint</vt:lpstr>
    </vt:vector>
  </TitlesOfParts>
  <Company>ºiuhoi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 uihoi</dc:creator>
  <cp:lastModifiedBy>Biblioteca</cp:lastModifiedBy>
  <cp:revision>222</cp:revision>
  <dcterms:created xsi:type="dcterms:W3CDTF">2018-03-14T19:52:26Z</dcterms:created>
  <dcterms:modified xsi:type="dcterms:W3CDTF">2020-04-14T16:43:52Z</dcterms:modified>
</cp:coreProperties>
</file>