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61" r:id="rId4"/>
    <p:sldId id="290" r:id="rId5"/>
    <p:sldId id="291" r:id="rId6"/>
    <p:sldId id="293" r:id="rId7"/>
    <p:sldId id="286" r:id="rId8"/>
    <p:sldId id="294" r:id="rId9"/>
    <p:sldId id="292" r:id="rId10"/>
    <p:sldId id="295" r:id="rId11"/>
    <p:sldId id="296" r:id="rId12"/>
    <p:sldId id="297" r:id="rId13"/>
    <p:sldId id="298" r:id="rId14"/>
    <p:sldId id="299" r:id="rId15"/>
    <p:sldId id="305" r:id="rId16"/>
    <p:sldId id="306" r:id="rId17"/>
    <p:sldId id="301" r:id="rId18"/>
    <p:sldId id="302" r:id="rId19"/>
    <p:sldId id="303" r:id="rId20"/>
    <p:sldId id="304" r:id="rId21"/>
    <p:sldId id="307" r:id="rId22"/>
    <p:sldId id="308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4" autoAdjust="0"/>
    <p:restoredTop sz="94084" autoAdjust="0"/>
  </p:normalViewPr>
  <p:slideViewPr>
    <p:cSldViewPr snapToGrid="0" snapToObjects="1">
      <p:cViewPr varScale="1">
        <p:scale>
          <a:sx n="60" d="100"/>
          <a:sy n="60" d="100"/>
        </p:scale>
        <p:origin x="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2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4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1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0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5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0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1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037" y="1316998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62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7215" y="1527317"/>
            <a:ext cx="6871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Relación entre las habilidades parentales y el bajo rendimiento académico en una muestra de adolescentes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4600" y="4835182"/>
            <a:ext cx="6439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AUTORAS: 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Mayra Moya  &amp; Gloria Pinos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80557" y="98465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230277"/>
            <a:ext cx="5778121" cy="754381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OTROS ESTUDIOS SOBRE EL TEMA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4659" y="2370203"/>
            <a:ext cx="8502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ocasiones los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adolescentes trasladan sus problemas personales y familiares a las instituciones educativas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(Bernal, 2012)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Observatorio Social del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Ecuador menciona que los padres son quienes menos se involucran en las tares escolares (OSE, 2016)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rendimiento académico influyen aspectos socioculturales y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relacionales (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Woolfolk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78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0263" y="1067041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2078987" y="4629351"/>
            <a:ext cx="5778121" cy="771558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PREGUNTA</a:t>
            </a:r>
            <a:endParaRPr lang="es-EC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7577" y="1067041"/>
            <a:ext cx="82600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</a:t>
            </a:r>
            <a:r>
              <a:rPr lang="es-EC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Bronfenbrenner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(1994) para entender el desarrollo humano es necesario considera el entorno ecológico: </a:t>
            </a:r>
          </a:p>
          <a:p>
            <a:pPr algn="just"/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Microsistema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Mesosistema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Exosistema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Macrosistema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Cronosistema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1643558" y="300387"/>
            <a:ext cx="5778121" cy="754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OTROS ESTUDIOS SOBRE EL TEMA</a:t>
            </a:r>
            <a:endParaRPr lang="es-EC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7120" y="5524618"/>
            <a:ext cx="8483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inciden las habilidades parentales en los casos de bajo rendimiento académico?</a:t>
            </a:r>
          </a:p>
        </p:txBody>
      </p:sp>
    </p:spTree>
    <p:extLst>
      <p:ext uri="{BB962C8B-B14F-4D97-AF65-F5344CB8AC3E}">
        <p14:creationId xmlns:p14="http://schemas.microsoft.com/office/powerpoint/2010/main" val="6210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918705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855252"/>
              </p:ext>
            </p:extLst>
          </p:nvPr>
        </p:nvGraphicFramePr>
        <p:xfrm>
          <a:off x="1046749" y="3059924"/>
          <a:ext cx="6998376" cy="2621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9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 de inclusión</a:t>
                      </a:r>
                      <a:endParaRPr lang="es-E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Legalmente</a:t>
                      </a:r>
                      <a:r>
                        <a:rPr lang="es-EC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matriculados</a:t>
                      </a:r>
                      <a:endParaRPr lang="es-EC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Edades entre 12 y 17 años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tengan notas menores a 7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C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no presenten discapacidad</a:t>
                      </a:r>
                      <a:r>
                        <a:rPr lang="es-EC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intelectual</a:t>
                      </a:r>
                      <a:r>
                        <a:rPr lang="es-EC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s-E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13900" y="1173707"/>
            <a:ext cx="84512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DISEÑO: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descriptiva con diseño no experimental, cualitativa y cuantitativa</a:t>
            </a:r>
          </a:p>
          <a:p>
            <a:pPr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POBLACIÓN: 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 estudiantes (muestra)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  15 estudiantes 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bajo los siguientes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criterios:                                           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007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13900" y="1173707"/>
            <a:ext cx="84120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los padres se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administró el Cuestionario para la Evaluación de Adoptantes, Cuidadores, Tutores y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Mediadores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“CUIDA”, diseñado por Bermejo et al., (2014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que consta de 189 elementos. Integrado por:</a:t>
            </a: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de primer orden (14)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s-E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segundo orden: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 responsable, cuidado afectivo y sensibilidad hacia los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demás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adicional: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agresividad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9961" y="4692666"/>
            <a:ext cx="8296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el rendimiento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académico se realizó contacto con el departamento administrativo y secretaria de la institución para obtener por escrito los expedientes académicos de los estudiantes seleccionados</a:t>
            </a:r>
          </a:p>
        </p:txBody>
      </p:sp>
    </p:spTree>
    <p:extLst>
      <p:ext uri="{BB962C8B-B14F-4D97-AF65-F5344CB8AC3E}">
        <p14:creationId xmlns:p14="http://schemas.microsoft.com/office/powerpoint/2010/main" val="2780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13900" y="2207377"/>
            <a:ext cx="8425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 fase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evaluación se procedió a la calificación de los test, mediante la plataforma digital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TEAcorrige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Finalmente se realizó el procesamiento de los datos en Excel, y en el programa SPSS.22, para el análisis de las variables</a:t>
            </a:r>
          </a:p>
        </p:txBody>
      </p:sp>
    </p:spTree>
    <p:extLst>
      <p:ext uri="{BB962C8B-B14F-4D97-AF65-F5344CB8AC3E}">
        <p14:creationId xmlns:p14="http://schemas.microsoft.com/office/powerpoint/2010/main" val="40159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9961" y="1199564"/>
            <a:ext cx="857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de segundo orden del Cuestionario para la Evaluación de Adoptantes, Cuidadores, Tutores y Medidores “CUIDA” y promedios de calificaciones de los adolescentes que se encuentran entre 5 y 6 sobre 10 (Próximo a alcanzar los aprendizajes requeridos).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26284"/>
              </p:ext>
            </p:extLst>
          </p:nvPr>
        </p:nvGraphicFramePr>
        <p:xfrm>
          <a:off x="3648557" y="3020526"/>
          <a:ext cx="2133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5963000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818968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Puntuaciones Test CUIDA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3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Eneatipo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Nivel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6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Muy alto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88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Alto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7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4-5-6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Medio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1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Bajo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1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Muy Bajo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4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5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9013" t="21666" r="18906" b="10278"/>
          <a:stretch/>
        </p:blipFill>
        <p:spPr>
          <a:xfrm>
            <a:off x="707731" y="1513717"/>
            <a:ext cx="7727142" cy="47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0095" t="25192" r="30061" b="7605"/>
          <a:stretch/>
        </p:blipFill>
        <p:spPr>
          <a:xfrm>
            <a:off x="1819275" y="1562100"/>
            <a:ext cx="5903487" cy="4734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52650" y="1171575"/>
            <a:ext cx="5570112" cy="295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Tabla 1.- CUIDADO RESPONSABLE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0000" t="25825" r="29740" b="7593"/>
          <a:stretch/>
        </p:blipFill>
        <p:spPr>
          <a:xfrm>
            <a:off x="1696811" y="1567543"/>
            <a:ext cx="5338471" cy="496612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00808" y="1200121"/>
            <a:ext cx="5094514" cy="302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TABLA 2.- CUIDADO AFECTIVO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0208" t="27977" r="29166" b="7157"/>
          <a:stretch/>
        </p:blipFill>
        <p:spPr>
          <a:xfrm>
            <a:off x="2197545" y="1807309"/>
            <a:ext cx="5451947" cy="48966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97545" y="1292652"/>
            <a:ext cx="5451947" cy="340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TABLA 3.- SENSIBILIDAD HACIA LOS DEMÁS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04949" y="904285"/>
            <a:ext cx="82687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Organización de Estados Iberoamericanos (OEI),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propone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participación activa de los padres de familia dentro de las instituciones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educativas 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(OEI, 2008)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 para la Cooperación y el Desarrollo Económico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OCDE, recomienda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los padres incorporarse formalmente a la gestión de la institución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educativa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(OCDE,2013).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Informe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Programa Internacional para la Evaluación de Estudiantes o Informe PISA (2012), manifiesta que los padres desempeñan un papel importante de forma directa e indirecta en el desarrollo educativo de sus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hijos. </a:t>
            </a:r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13538" y="244975"/>
            <a:ext cx="3991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TÉCNICA</a:t>
            </a:r>
          </a:p>
        </p:txBody>
      </p:sp>
    </p:spTree>
    <p:extLst>
      <p:ext uri="{BB962C8B-B14F-4D97-AF65-F5344CB8AC3E}">
        <p14:creationId xmlns:p14="http://schemas.microsoft.com/office/powerpoint/2010/main" val="23217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105941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9479" t="25379" r="29635" b="10277"/>
          <a:stretch/>
        </p:blipFill>
        <p:spPr>
          <a:xfrm>
            <a:off x="2051942" y="1632857"/>
            <a:ext cx="5460915" cy="48341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83363" y="1222310"/>
            <a:ext cx="5225143" cy="34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TABLA 4.- AGRESIVIDAD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80557" y="93490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1378424" y="164324"/>
            <a:ext cx="5778121" cy="754381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7161" y="598688"/>
            <a:ext cx="8570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estrecha relación entre habilidades parentales y el bajo rendimiento académico en adolescentes. 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evidenció puntuaciones muy bajas en las escalas de cuidado responsable, cuidado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afectivo y sensibilidad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hacia los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demás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siendo factores que determinan el grado de respuesta que tienen los padres hacia los hijos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agresividad de los padres obtiene una puntuación muy alta, demuestra impulsividad en el accionar parental, lo que conlleva a problemas familiares que afectan directamente el desarrollo social y académico de los hijos, quienes sufren las secuelas de un ambiente hostil. 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Consideramos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necesario trabajar con los padres de familia con un enfoque sistémico, basado en el modelo ecológico de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Bronfenbrenner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(1994), mediante terapia individual y grupal </a:t>
            </a:r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80557" y="93490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Resultado de imagen para GRA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63" y="1969846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2096637" y="165678"/>
            <a:ext cx="4937078" cy="754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TÉCNICA</a:t>
            </a:r>
            <a:endParaRPr lang="es-EC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94788" y="1927493"/>
            <a:ext cx="81544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Ecuador desde el año 1988 la Educación General Básica (EGB) abarca diez años de formación educativa promoviendo el aumento de cobertura en los años: octavo, noveno y décimo de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EGB  (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UNESCO,2015)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914400"/>
            <a:endParaRPr lang="es-EC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es-EC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seguimiento de los padres favorece niveles altos de rendimiento académico, a diferencia de aquellos padres quienes no hacen un seguimiento académico a sus hijos 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(INEVAL, 2018).</a:t>
            </a:r>
            <a:endParaRPr lang="es-MX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53218" y="2892417"/>
            <a:ext cx="86375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enmarcan en la calidez, apoyo y cuidado emocional y afectivo de los padres hacia sus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hijos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(Climent,2009).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desarrollan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base a tres funciones: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nutriente, socializadora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educativa </a:t>
            </a:r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Barudy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Dantagnan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2005). </a:t>
            </a:r>
            <a:endParaRPr lang="es-MX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/>
              <a:t>	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1683332"/>
            <a:ext cx="3673634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 defTabSz="914400">
              <a:lnSpc>
                <a:spcPct val="107000"/>
              </a:lnSpc>
              <a:spcAft>
                <a:spcPts val="800"/>
              </a:spcAft>
            </a:pPr>
            <a:r>
              <a:rPr lang="es-EC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 P</a:t>
            </a:r>
            <a:r>
              <a:rPr lang="es-EC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arentales</a:t>
            </a:r>
            <a:endParaRPr lang="es-MX" sz="16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41411" y="147141"/>
            <a:ext cx="3474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TÉCNICA</a:t>
            </a:r>
          </a:p>
        </p:txBody>
      </p:sp>
    </p:spTree>
    <p:extLst>
      <p:ext uri="{BB962C8B-B14F-4D97-AF65-F5344CB8AC3E}">
        <p14:creationId xmlns:p14="http://schemas.microsoft.com/office/powerpoint/2010/main" val="12945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75881" y="2460445"/>
            <a:ext cx="85546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de metas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logros y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establecidos dentro del sistema educativo, acorde al año escolar que cursa un estudiante (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Caballero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2007).</a:t>
            </a: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Ministerio de Educación del Ecuador (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2016) menciona que el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 académico de los estudiantes se mide a través de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orden cuantitativo y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cualitativo.</a:t>
            </a:r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123434" y="1583367"/>
            <a:ext cx="347806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 defTabSz="914400">
              <a:lnSpc>
                <a:spcPct val="107000"/>
              </a:lnSpc>
              <a:spcAft>
                <a:spcPts val="800"/>
              </a:spcAft>
            </a:pPr>
            <a:r>
              <a:rPr lang="es-EC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Rendimiento </a:t>
            </a:r>
            <a:r>
              <a:rPr lang="es-EC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Escolar </a:t>
            </a:r>
            <a:endParaRPr lang="es-MX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76532" y="201092"/>
            <a:ext cx="3474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TÉCNICA</a:t>
            </a:r>
          </a:p>
        </p:txBody>
      </p:sp>
    </p:spTree>
    <p:extLst>
      <p:ext uri="{BB962C8B-B14F-4D97-AF65-F5344CB8AC3E}">
        <p14:creationId xmlns:p14="http://schemas.microsoft.com/office/powerpoint/2010/main" val="40277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24453" y="90642"/>
            <a:ext cx="4695093" cy="69149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s-EC" sz="4800" dirty="0" smtClean="0">
                <a:solidFill>
                  <a:srgbClr val="C00000"/>
                </a:solidFill>
              </a:rPr>
              <a:t> </a:t>
            </a:r>
            <a:endParaRPr lang="es-EC" sz="4800" dirty="0">
              <a:solidFill>
                <a:srgbClr val="C00000"/>
              </a:solidFill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668214" y="1859174"/>
            <a:ext cx="78954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actualidad los padres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 dan muy poca importancia a la educación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sus hijos.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 evidencia involucramiento en las actividades realizadas por la institución educativa como: reuniones establecidas por los tutores de aula, llamados de atención de sus hijos y los programas de desarrollados por el MINEDUC como el educando en familia.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84933" y="1612715"/>
            <a:ext cx="82908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pertinente realizar investigaciones relacionadas con las habilidades parentales, rendimiento escolar y la autoeficacia en diferentes ámbitos para analizar la variabilidad de los estilos de cuidado hacia los hijos (Querido et al.,2002). 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habilidades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parentales de los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padres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bajo rendimiento académico, permite visibilizar la relación de cuidado con el desempeño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académico.</a:t>
            </a:r>
          </a:p>
          <a:p>
            <a:pPr algn="just"/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 de consciencia de los padres sobre su papel en el desarrollo personal y académico de sus hijos. </a:t>
            </a:r>
          </a:p>
          <a:p>
            <a:pPr algn="just"/>
            <a:endParaRPr lang="es-EC" sz="2400" dirty="0"/>
          </a:p>
          <a:p>
            <a:pPr algn="just"/>
            <a:endParaRPr lang="es-ES" sz="2400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1377462" y="30124"/>
            <a:ext cx="6505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RELEVANCIA </a:t>
            </a:r>
            <a:b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(Justificación y objetivos)</a:t>
            </a:r>
          </a:p>
        </p:txBody>
      </p:sp>
    </p:spTree>
    <p:extLst>
      <p:ext uri="{BB962C8B-B14F-4D97-AF65-F5344CB8AC3E}">
        <p14:creationId xmlns:p14="http://schemas.microsoft.com/office/powerpoint/2010/main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92418" y="1677307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800" dirty="0" smtClean="0">
                <a:solidFill>
                  <a:srgbClr val="C00000"/>
                </a:solidFill>
              </a:rPr>
              <a:t/>
            </a:r>
            <a:br>
              <a:rPr lang="es-EC" sz="4800" dirty="0" smtClean="0">
                <a:solidFill>
                  <a:srgbClr val="C00000"/>
                </a:solidFill>
              </a:rPr>
            </a:br>
            <a:r>
              <a:rPr lang="es-EC" sz="4800" dirty="0">
                <a:solidFill>
                  <a:srgbClr val="C00000"/>
                </a:solidFill>
              </a:rPr>
              <a:t/>
            </a:r>
            <a:br>
              <a:rPr lang="es-EC" sz="4800" dirty="0">
                <a:solidFill>
                  <a:srgbClr val="C00000"/>
                </a:solidFill>
              </a:rPr>
            </a:br>
            <a:endParaRPr lang="es-EC" sz="4800" dirty="0">
              <a:solidFill>
                <a:srgbClr val="C00000"/>
              </a:solidFill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83326" y="1308494"/>
            <a:ext cx="82818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General:</a:t>
            </a: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relación entre habilidades parentales y el bajo rendimiento académico de adolescentes de una unidad educativa de la ciudad de Santo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Domingo.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Específicos: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Conocer el grado en que los padres potencian la madurez, la autosuficiencia y la responsabilidad en sus hijos.</a:t>
            </a:r>
          </a:p>
          <a:p>
            <a:pPr algn="just"/>
            <a:endPara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el grado de apoyo y motivación hacia el aprendizaje escolar que el hijo percibe de sus padres, a través de habilidades parentales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3958292" y="129929"/>
            <a:ext cx="2372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229324" y="2220246"/>
            <a:ext cx="7245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ipótesis: </a:t>
            </a:r>
          </a:p>
          <a:p>
            <a:pPr algn="just"/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escaso desarrollo de habilidades parentales influye en el bajo rendimiento académico de los adolescentes.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58292" y="129929"/>
            <a:ext cx="2335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HIPOTESIS </a:t>
            </a:r>
            <a:endParaRPr lang="es-E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3583</TotalTime>
  <Words>1048</Words>
  <Application>Microsoft Office PowerPoint</Application>
  <PresentationFormat>Presentación en pantalla (4:3)</PresentationFormat>
  <Paragraphs>139</Paragraphs>
  <Slides>22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Lucida Sans Unicode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Problema </vt:lpstr>
      <vt:lpstr>Presentación de PowerPoint</vt:lpstr>
      <vt:lpstr>  </vt:lpstr>
      <vt:lpstr>Presentación de PowerPoint</vt:lpstr>
      <vt:lpstr>OTROS ESTUDIOS SOBRE EL TEMA</vt:lpstr>
      <vt:lpstr>PREGUNTA</vt:lpstr>
      <vt:lpstr>METODOLOGÍA</vt:lpstr>
      <vt:lpstr>METODOLOGÍA</vt:lpstr>
      <vt:lpstr>METODOLOGÍA</vt:lpstr>
      <vt:lpstr>RESULTADOS</vt:lpstr>
      <vt:lpstr>RESULTADOS</vt:lpstr>
      <vt:lpstr>RESULTADOS</vt:lpstr>
      <vt:lpstr>RESULTADOS</vt:lpstr>
      <vt:lpstr>RESULTADOS</vt:lpstr>
      <vt:lpstr>RESULTADOS</vt:lpstr>
      <vt:lpstr>CONCLUSIONES</vt:lpstr>
      <vt:lpstr>Presentación de PowerPoint</vt:lpstr>
    </vt:vector>
  </TitlesOfParts>
  <Company>ºiuhoi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Biblioteca</cp:lastModifiedBy>
  <cp:revision>174</cp:revision>
  <dcterms:created xsi:type="dcterms:W3CDTF">2018-03-14T19:52:26Z</dcterms:created>
  <dcterms:modified xsi:type="dcterms:W3CDTF">2020-04-14T16:41:48Z</dcterms:modified>
</cp:coreProperties>
</file>