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1" r:id="rId3"/>
    <p:sldId id="286" r:id="rId4"/>
    <p:sldId id="304" r:id="rId5"/>
    <p:sldId id="287" r:id="rId6"/>
    <p:sldId id="306" r:id="rId7"/>
    <p:sldId id="299" r:id="rId8"/>
    <p:sldId id="307" r:id="rId9"/>
    <p:sldId id="289" r:id="rId10"/>
    <p:sldId id="311" r:id="rId11"/>
    <p:sldId id="312" r:id="rId12"/>
    <p:sldId id="313" r:id="rId13"/>
    <p:sldId id="314" r:id="rId14"/>
    <p:sldId id="315" r:id="rId15"/>
    <p:sldId id="291" r:id="rId16"/>
    <p:sldId id="300" r:id="rId17"/>
    <p:sldId id="301" r:id="rId18"/>
    <p:sldId id="302" r:id="rId19"/>
    <p:sldId id="303" r:id="rId20"/>
    <p:sldId id="292" r:id="rId21"/>
    <p:sldId id="308" r:id="rId22"/>
    <p:sldId id="309" r:id="rId2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5740B"/>
    <a:srgbClr val="FF9933"/>
    <a:srgbClr val="FFC600"/>
    <a:srgbClr val="143178"/>
    <a:srgbClr val="A50021"/>
    <a:srgbClr val="1D67B8"/>
    <a:srgbClr val="FFA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42" autoAdjust="0"/>
    <p:restoredTop sz="94084" autoAdjust="0"/>
  </p:normalViewPr>
  <p:slideViewPr>
    <p:cSldViewPr snapToGrid="0" snapToObjects="1">
      <p:cViewPr varScale="1">
        <p:scale>
          <a:sx n="60" d="100"/>
          <a:sy n="60" d="100"/>
        </p:scale>
        <p:origin x="66"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D487D-2D5A-4A92-8F6E-66194D87FE27}"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s-ES"/>
        </a:p>
      </dgm:t>
    </dgm:pt>
    <dgm:pt modelId="{93A02988-3598-4212-A1B4-3E4AD87A0E8A}">
      <dgm:prSet phldrT="[Texto]"/>
      <dgm:spPr/>
      <dgm:t>
        <a:bodyPr/>
        <a:lstStyle/>
        <a:p>
          <a:r>
            <a:rPr lang="es-EC" dirty="0" smtClean="0">
              <a:latin typeface="Calibri" panose="020F0502020204030204" pitchFamily="34" charset="0"/>
              <a:ea typeface="Calibri" panose="020F0502020204030204" pitchFamily="34" charset="0"/>
            </a:rPr>
            <a:t>Las funciones encomendadas a los servidores policiales están estrechamente relacionadas con potenciales factores de estrés físicos y psicológicos de la misma institución y fuera de ella; que pueden verse agravados por la naturaleza del trabajo</a:t>
          </a:r>
          <a:endParaRPr lang="es-ES" dirty="0"/>
        </a:p>
      </dgm:t>
    </dgm:pt>
    <dgm:pt modelId="{EBBE086B-5B49-4527-9ED9-F30C5DA09A3F}" type="parTrans" cxnId="{B24A882D-369F-48E8-862A-183DFE4B9035}">
      <dgm:prSet/>
      <dgm:spPr/>
      <dgm:t>
        <a:bodyPr/>
        <a:lstStyle/>
        <a:p>
          <a:endParaRPr lang="es-ES"/>
        </a:p>
      </dgm:t>
    </dgm:pt>
    <dgm:pt modelId="{F6DE9D94-86AA-4804-A617-1F25C4156C1B}" type="sibTrans" cxnId="{B24A882D-369F-48E8-862A-183DFE4B9035}">
      <dgm:prSet/>
      <dgm:spPr/>
      <dgm:t>
        <a:bodyPr/>
        <a:lstStyle/>
        <a:p>
          <a:endParaRPr lang="es-ES"/>
        </a:p>
      </dgm:t>
    </dgm:pt>
    <dgm:pt modelId="{939499C1-FB70-448B-A24F-3E9B8E85CA7B}">
      <dgm:prSet custT="1"/>
      <dgm:spPr/>
      <dgm:t>
        <a:bodyPr/>
        <a:lstStyle/>
        <a:p>
          <a:pPr algn="just"/>
          <a:r>
            <a:rPr lang="es-EC" sz="1800" dirty="0" smtClean="0"/>
            <a:t>García (2015) señala como labores de “alto riesgo” y que podrían presentar cuadros de estrés: los docentes, enfermeros, trabajadores sociales, médicos y policía</a:t>
          </a:r>
          <a:endParaRPr lang="es-EC" sz="1800" dirty="0"/>
        </a:p>
      </dgm:t>
    </dgm:pt>
    <dgm:pt modelId="{D9B19719-650A-48EC-AFFE-579D471E8C0A}" type="parTrans" cxnId="{ADE3AADA-3F42-4DAA-BDA8-807D418E1917}">
      <dgm:prSet/>
      <dgm:spPr/>
      <dgm:t>
        <a:bodyPr/>
        <a:lstStyle/>
        <a:p>
          <a:endParaRPr lang="es-ES"/>
        </a:p>
      </dgm:t>
    </dgm:pt>
    <dgm:pt modelId="{4A700E9B-9732-462F-B102-CCEE64215B1F}" type="sibTrans" cxnId="{ADE3AADA-3F42-4DAA-BDA8-807D418E1917}">
      <dgm:prSet/>
      <dgm:spPr/>
      <dgm:t>
        <a:bodyPr/>
        <a:lstStyle/>
        <a:p>
          <a:endParaRPr lang="es-ES"/>
        </a:p>
      </dgm:t>
    </dgm:pt>
    <dgm:pt modelId="{3E1E6FCF-49B9-4F3D-9BB1-90E90D1FD136}">
      <dgm:prSet custT="1"/>
      <dgm:spPr/>
      <dgm:t>
        <a:bodyPr/>
        <a:lstStyle/>
        <a:p>
          <a:pPr algn="just"/>
          <a:r>
            <a:rPr lang="es-EC" sz="1800" dirty="0" smtClean="0"/>
            <a:t>Los agentes de policía ocupaban el segundo lugar en presentar síntomas de estrés laboral, superados solamente por los trabajos de minería (Casanueva y Di Martino, 1994).</a:t>
          </a:r>
          <a:endParaRPr lang="es-EC" sz="1800" dirty="0"/>
        </a:p>
      </dgm:t>
    </dgm:pt>
    <dgm:pt modelId="{093EB916-8A08-4C53-A547-D6F692FC5CFE}" type="parTrans" cxnId="{791C4974-E720-419D-8138-9B4662F6C0E2}">
      <dgm:prSet/>
      <dgm:spPr/>
      <dgm:t>
        <a:bodyPr/>
        <a:lstStyle/>
        <a:p>
          <a:endParaRPr lang="es-ES"/>
        </a:p>
      </dgm:t>
    </dgm:pt>
    <dgm:pt modelId="{D3C5438D-EE0D-4272-8625-57E10B7DF837}" type="sibTrans" cxnId="{791C4974-E720-419D-8138-9B4662F6C0E2}">
      <dgm:prSet/>
      <dgm:spPr/>
      <dgm:t>
        <a:bodyPr/>
        <a:lstStyle/>
        <a:p>
          <a:endParaRPr lang="es-ES"/>
        </a:p>
      </dgm:t>
    </dgm:pt>
    <dgm:pt modelId="{5BB2489E-B745-49C7-A1FA-2C3F2BB88CE3}" type="pres">
      <dgm:prSet presAssocID="{5F0D487D-2D5A-4A92-8F6E-66194D87FE27}" presName="Name0" presStyleCnt="0">
        <dgm:presLayoutVars>
          <dgm:chPref val="1"/>
          <dgm:dir/>
          <dgm:animOne val="branch"/>
          <dgm:animLvl val="lvl"/>
          <dgm:resizeHandles/>
        </dgm:presLayoutVars>
      </dgm:prSet>
      <dgm:spPr/>
      <dgm:t>
        <a:bodyPr/>
        <a:lstStyle/>
        <a:p>
          <a:endParaRPr lang="es-ES"/>
        </a:p>
      </dgm:t>
    </dgm:pt>
    <dgm:pt modelId="{8C0AAFF6-8A06-4BF7-8DC9-F6A2095EEA3F}" type="pres">
      <dgm:prSet presAssocID="{93A02988-3598-4212-A1B4-3E4AD87A0E8A}" presName="vertOne" presStyleCnt="0"/>
      <dgm:spPr/>
    </dgm:pt>
    <dgm:pt modelId="{56C96BD1-EE99-4636-AF1C-C227CFB71502}" type="pres">
      <dgm:prSet presAssocID="{93A02988-3598-4212-A1B4-3E4AD87A0E8A}" presName="txOne" presStyleLbl="node0" presStyleIdx="0" presStyleCnt="1">
        <dgm:presLayoutVars>
          <dgm:chPref val="3"/>
        </dgm:presLayoutVars>
      </dgm:prSet>
      <dgm:spPr/>
      <dgm:t>
        <a:bodyPr/>
        <a:lstStyle/>
        <a:p>
          <a:endParaRPr lang="es-ES"/>
        </a:p>
      </dgm:t>
    </dgm:pt>
    <dgm:pt modelId="{E3C4866C-6689-4413-8E0D-73BFABAD3BC4}" type="pres">
      <dgm:prSet presAssocID="{93A02988-3598-4212-A1B4-3E4AD87A0E8A}" presName="parTransOne" presStyleCnt="0"/>
      <dgm:spPr/>
    </dgm:pt>
    <dgm:pt modelId="{5F75D5E0-77C1-4E77-8F87-AA7CF4BD4AE5}" type="pres">
      <dgm:prSet presAssocID="{93A02988-3598-4212-A1B4-3E4AD87A0E8A}" presName="horzOne" presStyleCnt="0"/>
      <dgm:spPr/>
    </dgm:pt>
    <dgm:pt modelId="{9DBEC7F1-6508-4DD7-B6CE-4286FEE0D3B4}" type="pres">
      <dgm:prSet presAssocID="{939499C1-FB70-448B-A24F-3E9B8E85CA7B}" presName="vertTwo" presStyleCnt="0"/>
      <dgm:spPr/>
    </dgm:pt>
    <dgm:pt modelId="{A3FA7E60-4871-46F2-A17F-DAA712D494EE}" type="pres">
      <dgm:prSet presAssocID="{939499C1-FB70-448B-A24F-3E9B8E85CA7B}" presName="txTwo" presStyleLbl="node2" presStyleIdx="0" presStyleCnt="2">
        <dgm:presLayoutVars>
          <dgm:chPref val="3"/>
        </dgm:presLayoutVars>
      </dgm:prSet>
      <dgm:spPr/>
      <dgm:t>
        <a:bodyPr/>
        <a:lstStyle/>
        <a:p>
          <a:endParaRPr lang="es-ES"/>
        </a:p>
      </dgm:t>
    </dgm:pt>
    <dgm:pt modelId="{782E0CD4-815C-426B-B186-3A54274692BD}" type="pres">
      <dgm:prSet presAssocID="{939499C1-FB70-448B-A24F-3E9B8E85CA7B}" presName="horzTwo" presStyleCnt="0"/>
      <dgm:spPr/>
    </dgm:pt>
    <dgm:pt modelId="{CE7F5D31-18B3-4836-987A-7E13B8160A06}" type="pres">
      <dgm:prSet presAssocID="{4A700E9B-9732-462F-B102-CCEE64215B1F}" presName="sibSpaceTwo" presStyleCnt="0"/>
      <dgm:spPr/>
    </dgm:pt>
    <dgm:pt modelId="{4C7CB7DB-BBB5-4A79-A70B-C0078705E7CD}" type="pres">
      <dgm:prSet presAssocID="{3E1E6FCF-49B9-4F3D-9BB1-90E90D1FD136}" presName="vertTwo" presStyleCnt="0"/>
      <dgm:spPr/>
    </dgm:pt>
    <dgm:pt modelId="{61EFDADE-39BC-45C7-9C5C-92898FFA3817}" type="pres">
      <dgm:prSet presAssocID="{3E1E6FCF-49B9-4F3D-9BB1-90E90D1FD136}" presName="txTwo" presStyleLbl="node2" presStyleIdx="1" presStyleCnt="2">
        <dgm:presLayoutVars>
          <dgm:chPref val="3"/>
        </dgm:presLayoutVars>
      </dgm:prSet>
      <dgm:spPr/>
      <dgm:t>
        <a:bodyPr/>
        <a:lstStyle/>
        <a:p>
          <a:endParaRPr lang="es-ES"/>
        </a:p>
      </dgm:t>
    </dgm:pt>
    <dgm:pt modelId="{2777DE0F-0E3C-488F-A5AB-30F368A6E585}" type="pres">
      <dgm:prSet presAssocID="{3E1E6FCF-49B9-4F3D-9BB1-90E90D1FD136}" presName="horzTwo" presStyleCnt="0"/>
      <dgm:spPr/>
    </dgm:pt>
  </dgm:ptLst>
  <dgm:cxnLst>
    <dgm:cxn modelId="{5FF3845F-338F-4322-949F-5462B8233B72}" type="presOf" srcId="{3E1E6FCF-49B9-4F3D-9BB1-90E90D1FD136}" destId="{61EFDADE-39BC-45C7-9C5C-92898FFA3817}" srcOrd="0" destOrd="0" presId="urn:microsoft.com/office/officeart/2005/8/layout/hierarchy4"/>
    <dgm:cxn modelId="{ADE3AADA-3F42-4DAA-BDA8-807D418E1917}" srcId="{93A02988-3598-4212-A1B4-3E4AD87A0E8A}" destId="{939499C1-FB70-448B-A24F-3E9B8E85CA7B}" srcOrd="0" destOrd="0" parTransId="{D9B19719-650A-48EC-AFFE-579D471E8C0A}" sibTransId="{4A700E9B-9732-462F-B102-CCEE64215B1F}"/>
    <dgm:cxn modelId="{75AF62E7-7FD1-4271-A4D1-7632BB3BA240}" type="presOf" srcId="{5F0D487D-2D5A-4A92-8F6E-66194D87FE27}" destId="{5BB2489E-B745-49C7-A1FA-2C3F2BB88CE3}" srcOrd="0" destOrd="0" presId="urn:microsoft.com/office/officeart/2005/8/layout/hierarchy4"/>
    <dgm:cxn modelId="{791C4974-E720-419D-8138-9B4662F6C0E2}" srcId="{93A02988-3598-4212-A1B4-3E4AD87A0E8A}" destId="{3E1E6FCF-49B9-4F3D-9BB1-90E90D1FD136}" srcOrd="1" destOrd="0" parTransId="{093EB916-8A08-4C53-A547-D6F692FC5CFE}" sibTransId="{D3C5438D-EE0D-4272-8625-57E10B7DF837}"/>
    <dgm:cxn modelId="{B24A882D-369F-48E8-862A-183DFE4B9035}" srcId="{5F0D487D-2D5A-4A92-8F6E-66194D87FE27}" destId="{93A02988-3598-4212-A1B4-3E4AD87A0E8A}" srcOrd="0" destOrd="0" parTransId="{EBBE086B-5B49-4527-9ED9-F30C5DA09A3F}" sibTransId="{F6DE9D94-86AA-4804-A617-1F25C4156C1B}"/>
    <dgm:cxn modelId="{2B488708-914F-4EC4-A942-43A8CF26C17A}" type="presOf" srcId="{939499C1-FB70-448B-A24F-3E9B8E85CA7B}" destId="{A3FA7E60-4871-46F2-A17F-DAA712D494EE}" srcOrd="0" destOrd="0" presId="urn:microsoft.com/office/officeart/2005/8/layout/hierarchy4"/>
    <dgm:cxn modelId="{DFA4967E-0F70-417D-935E-BAFC4B26ACFA}" type="presOf" srcId="{93A02988-3598-4212-A1B4-3E4AD87A0E8A}" destId="{56C96BD1-EE99-4636-AF1C-C227CFB71502}" srcOrd="0" destOrd="0" presId="urn:microsoft.com/office/officeart/2005/8/layout/hierarchy4"/>
    <dgm:cxn modelId="{8EB00BF0-ACD9-40F7-AD1B-CED5AAD34EDD}" type="presParOf" srcId="{5BB2489E-B745-49C7-A1FA-2C3F2BB88CE3}" destId="{8C0AAFF6-8A06-4BF7-8DC9-F6A2095EEA3F}" srcOrd="0" destOrd="0" presId="urn:microsoft.com/office/officeart/2005/8/layout/hierarchy4"/>
    <dgm:cxn modelId="{0968DE88-DBC1-45C4-B6F9-37F1FBCC7C54}" type="presParOf" srcId="{8C0AAFF6-8A06-4BF7-8DC9-F6A2095EEA3F}" destId="{56C96BD1-EE99-4636-AF1C-C227CFB71502}" srcOrd="0" destOrd="0" presId="urn:microsoft.com/office/officeart/2005/8/layout/hierarchy4"/>
    <dgm:cxn modelId="{1A828C2E-50B4-425E-9CB1-717E8AF3C878}" type="presParOf" srcId="{8C0AAFF6-8A06-4BF7-8DC9-F6A2095EEA3F}" destId="{E3C4866C-6689-4413-8E0D-73BFABAD3BC4}" srcOrd="1" destOrd="0" presId="urn:microsoft.com/office/officeart/2005/8/layout/hierarchy4"/>
    <dgm:cxn modelId="{14837D91-3900-4F54-8BFC-452FBA247998}" type="presParOf" srcId="{8C0AAFF6-8A06-4BF7-8DC9-F6A2095EEA3F}" destId="{5F75D5E0-77C1-4E77-8F87-AA7CF4BD4AE5}" srcOrd="2" destOrd="0" presId="urn:microsoft.com/office/officeart/2005/8/layout/hierarchy4"/>
    <dgm:cxn modelId="{42A198C1-07AC-4544-9AAA-10E8ED08A6CC}" type="presParOf" srcId="{5F75D5E0-77C1-4E77-8F87-AA7CF4BD4AE5}" destId="{9DBEC7F1-6508-4DD7-B6CE-4286FEE0D3B4}" srcOrd="0" destOrd="0" presId="urn:microsoft.com/office/officeart/2005/8/layout/hierarchy4"/>
    <dgm:cxn modelId="{9E157FF2-B951-4CFF-B1CB-427B77BD6945}" type="presParOf" srcId="{9DBEC7F1-6508-4DD7-B6CE-4286FEE0D3B4}" destId="{A3FA7E60-4871-46F2-A17F-DAA712D494EE}" srcOrd="0" destOrd="0" presId="urn:microsoft.com/office/officeart/2005/8/layout/hierarchy4"/>
    <dgm:cxn modelId="{269FB7CA-DE83-416B-8D17-2A12ED6DCF12}" type="presParOf" srcId="{9DBEC7F1-6508-4DD7-B6CE-4286FEE0D3B4}" destId="{782E0CD4-815C-426B-B186-3A54274692BD}" srcOrd="1" destOrd="0" presId="urn:microsoft.com/office/officeart/2005/8/layout/hierarchy4"/>
    <dgm:cxn modelId="{187F5023-13EE-4B43-AA3C-273E159A72E6}" type="presParOf" srcId="{5F75D5E0-77C1-4E77-8F87-AA7CF4BD4AE5}" destId="{CE7F5D31-18B3-4836-987A-7E13B8160A06}" srcOrd="1" destOrd="0" presId="urn:microsoft.com/office/officeart/2005/8/layout/hierarchy4"/>
    <dgm:cxn modelId="{D019EBBD-8471-4E0F-8F30-C4DFC0B46252}" type="presParOf" srcId="{5F75D5E0-77C1-4E77-8F87-AA7CF4BD4AE5}" destId="{4C7CB7DB-BBB5-4A79-A70B-C0078705E7CD}" srcOrd="2" destOrd="0" presId="urn:microsoft.com/office/officeart/2005/8/layout/hierarchy4"/>
    <dgm:cxn modelId="{8988DA4C-EFC0-4D6E-A77A-1874B37B5553}" type="presParOf" srcId="{4C7CB7DB-BBB5-4A79-A70B-C0078705E7CD}" destId="{61EFDADE-39BC-45C7-9C5C-92898FFA3817}" srcOrd="0" destOrd="0" presId="urn:microsoft.com/office/officeart/2005/8/layout/hierarchy4"/>
    <dgm:cxn modelId="{202B56A8-93D6-4DB5-9BBA-0EAFED5A3614}" type="presParOf" srcId="{4C7CB7DB-BBB5-4A79-A70B-C0078705E7CD}" destId="{2777DE0F-0E3C-488F-A5AB-30F368A6E58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5A51F3-698F-45A2-9A0F-9588B9EE9C7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C"/>
        </a:p>
      </dgm:t>
    </dgm:pt>
    <dgm:pt modelId="{BC437C46-4467-43C8-9209-BF3927DD2B15}">
      <dgm:prSet phldrT="[Texto]" custT="1"/>
      <dgm:spPr>
        <a:solidFill>
          <a:schemeClr val="bg2">
            <a:lumMod val="50000"/>
            <a:alpha val="50000"/>
          </a:schemeClr>
        </a:solidFill>
      </dgm:spPr>
      <dgm:t>
        <a:bodyPr/>
        <a:lstStyle/>
        <a:p>
          <a:r>
            <a:rPr lang="es-MX" sz="1000" b="1" dirty="0" smtClean="0">
              <a:solidFill>
                <a:sysClr val="windowText" lastClr="000000"/>
              </a:solidFill>
            </a:rPr>
            <a:t>TIEMPO DE TRABAJO (4)</a:t>
          </a:r>
          <a:endParaRPr lang="es-EC" sz="1000" b="1" dirty="0"/>
        </a:p>
      </dgm:t>
    </dgm:pt>
    <dgm:pt modelId="{CD9D5FF7-2D72-470B-B6E9-5890413F4F45}" type="parTrans" cxnId="{232E26A3-FD16-4D3D-AEF0-2511E575355C}">
      <dgm:prSet/>
      <dgm:spPr/>
      <dgm:t>
        <a:bodyPr/>
        <a:lstStyle/>
        <a:p>
          <a:endParaRPr lang="es-EC" sz="1000" b="1"/>
        </a:p>
      </dgm:t>
    </dgm:pt>
    <dgm:pt modelId="{7F31092C-1627-49F3-A77F-78EEC1743B4A}" type="sibTrans" cxnId="{232E26A3-FD16-4D3D-AEF0-2511E575355C}">
      <dgm:prSet/>
      <dgm:spPr/>
      <dgm:t>
        <a:bodyPr/>
        <a:lstStyle/>
        <a:p>
          <a:endParaRPr lang="es-EC" sz="1000" b="1"/>
        </a:p>
      </dgm:t>
    </dgm:pt>
    <dgm:pt modelId="{A732273D-1C9A-42BB-802E-7E076504B4C7}">
      <dgm:prSet phldrT="[Texto]" custT="1"/>
      <dgm:spPr>
        <a:solidFill>
          <a:schemeClr val="bg2">
            <a:lumMod val="25000"/>
            <a:alpha val="50000"/>
          </a:schemeClr>
        </a:solidFill>
      </dgm:spPr>
      <dgm:t>
        <a:bodyPr/>
        <a:lstStyle/>
        <a:p>
          <a:r>
            <a:rPr lang="es-MX" sz="1000" b="1" dirty="0" smtClean="0">
              <a:solidFill>
                <a:sysClr val="windowText" lastClr="000000"/>
              </a:solidFill>
            </a:rPr>
            <a:t>AUTONOMIA (12)</a:t>
          </a:r>
          <a:endParaRPr lang="es-EC" sz="1000" b="1" dirty="0"/>
        </a:p>
      </dgm:t>
    </dgm:pt>
    <dgm:pt modelId="{BDCB1345-AF22-430E-A9FF-84A940ED40EC}" type="parTrans" cxnId="{B9EDE325-7330-47B8-A494-2E39BFC782A7}">
      <dgm:prSet/>
      <dgm:spPr/>
      <dgm:t>
        <a:bodyPr/>
        <a:lstStyle/>
        <a:p>
          <a:endParaRPr lang="es-EC" sz="1000" b="1"/>
        </a:p>
      </dgm:t>
    </dgm:pt>
    <dgm:pt modelId="{698ABBD4-3A06-4A23-A036-A3E99D4E007D}" type="sibTrans" cxnId="{B9EDE325-7330-47B8-A494-2E39BFC782A7}">
      <dgm:prSet/>
      <dgm:spPr/>
      <dgm:t>
        <a:bodyPr/>
        <a:lstStyle/>
        <a:p>
          <a:endParaRPr lang="es-EC" sz="1000" b="1"/>
        </a:p>
      </dgm:t>
    </dgm:pt>
    <dgm:pt modelId="{E2172026-27CE-408B-96E2-911876DA14DB}">
      <dgm:prSet phldrT="[Texto]" custT="1"/>
      <dgm:spPr>
        <a:solidFill>
          <a:schemeClr val="accent6">
            <a:lumMod val="75000"/>
            <a:alpha val="50000"/>
          </a:schemeClr>
        </a:solidFill>
      </dgm:spPr>
      <dgm:t>
        <a:bodyPr/>
        <a:lstStyle/>
        <a:p>
          <a:r>
            <a:rPr lang="es-MX" sz="1000" b="1" dirty="0" smtClean="0">
              <a:solidFill>
                <a:schemeClr val="tx1"/>
              </a:solidFill>
            </a:rPr>
            <a:t>DESEMPEÑO DEL ROL (11)</a:t>
          </a:r>
          <a:endParaRPr lang="es-EC" sz="1000" b="1" dirty="0"/>
        </a:p>
      </dgm:t>
    </dgm:pt>
    <dgm:pt modelId="{C49C1C37-4661-4FC6-8B20-EA86F21A5030}" type="parTrans" cxnId="{4070AC9B-34CB-48B0-9B85-E1A13C73CFF3}">
      <dgm:prSet/>
      <dgm:spPr/>
      <dgm:t>
        <a:bodyPr/>
        <a:lstStyle/>
        <a:p>
          <a:endParaRPr lang="es-EC" sz="1000" b="1"/>
        </a:p>
      </dgm:t>
    </dgm:pt>
    <dgm:pt modelId="{B3CD1F53-320F-4A86-B0B3-714E05DDC337}" type="sibTrans" cxnId="{4070AC9B-34CB-48B0-9B85-E1A13C73CFF3}">
      <dgm:prSet/>
      <dgm:spPr/>
      <dgm:t>
        <a:bodyPr/>
        <a:lstStyle/>
        <a:p>
          <a:endParaRPr lang="es-EC" sz="1000" b="1"/>
        </a:p>
      </dgm:t>
    </dgm:pt>
    <dgm:pt modelId="{3ABA2353-B246-48F0-82F5-217417F44944}">
      <dgm:prSet phldrT="[Texto]" custT="1"/>
      <dgm:spPr>
        <a:solidFill>
          <a:schemeClr val="accent6">
            <a:lumMod val="60000"/>
            <a:lumOff val="40000"/>
            <a:alpha val="50000"/>
          </a:schemeClr>
        </a:solidFill>
      </dgm:spPr>
      <dgm:t>
        <a:bodyPr/>
        <a:lstStyle/>
        <a:p>
          <a:r>
            <a:rPr lang="es-MX" sz="1000" b="1" dirty="0" smtClean="0">
              <a:solidFill>
                <a:sysClr val="windowText" lastClr="000000"/>
              </a:solidFill>
            </a:rPr>
            <a:t>CARGA DE TRABAJO (11)</a:t>
          </a:r>
          <a:endParaRPr lang="es-EC" sz="1000" b="1" dirty="0"/>
        </a:p>
      </dgm:t>
    </dgm:pt>
    <dgm:pt modelId="{D089D1DD-31D6-424C-A975-2F02B7D3EE97}" type="parTrans" cxnId="{5182C193-798E-43C4-9885-F1E2BC10AF54}">
      <dgm:prSet/>
      <dgm:spPr/>
      <dgm:t>
        <a:bodyPr/>
        <a:lstStyle/>
        <a:p>
          <a:endParaRPr lang="es-EC" sz="1000" b="1"/>
        </a:p>
      </dgm:t>
    </dgm:pt>
    <dgm:pt modelId="{CDA7AB56-7ACA-48DD-A1FD-39B7FDCB84BC}" type="sibTrans" cxnId="{5182C193-798E-43C4-9885-F1E2BC10AF54}">
      <dgm:prSet/>
      <dgm:spPr/>
      <dgm:t>
        <a:bodyPr/>
        <a:lstStyle/>
        <a:p>
          <a:endParaRPr lang="es-EC" sz="1000" b="1"/>
        </a:p>
      </dgm:t>
    </dgm:pt>
    <dgm:pt modelId="{B150A795-CB9F-42D1-9C28-67CB8B5635AC}">
      <dgm:prSet phldrT="[Texto]"/>
      <dgm:spPr>
        <a:solidFill>
          <a:schemeClr val="accent6">
            <a:lumMod val="75000"/>
            <a:alpha val="50000"/>
          </a:schemeClr>
        </a:solidFill>
      </dgm:spPr>
      <dgm:t>
        <a:bodyPr/>
        <a:lstStyle/>
        <a:p>
          <a:r>
            <a:rPr lang="es-MX" b="1" dirty="0" smtClean="0">
              <a:solidFill>
                <a:schemeClr val="tx1"/>
              </a:solidFill>
            </a:rPr>
            <a:t>PARTICPACIÓN Y SUPERVICION (11)</a:t>
          </a:r>
          <a:endParaRPr lang="es-EC" b="1" dirty="0"/>
        </a:p>
      </dgm:t>
    </dgm:pt>
    <dgm:pt modelId="{7196E735-70C3-456A-90EF-DE2FB87F60C3}" type="parTrans" cxnId="{46A5B17E-468D-4C26-A822-D74537E26E07}">
      <dgm:prSet/>
      <dgm:spPr/>
      <dgm:t>
        <a:bodyPr/>
        <a:lstStyle/>
        <a:p>
          <a:endParaRPr lang="es-EC"/>
        </a:p>
      </dgm:t>
    </dgm:pt>
    <dgm:pt modelId="{CCC924FD-DA86-4C0D-851B-BED0C7CACE40}" type="sibTrans" cxnId="{46A5B17E-468D-4C26-A822-D74537E26E07}">
      <dgm:prSet/>
      <dgm:spPr/>
      <dgm:t>
        <a:bodyPr/>
        <a:lstStyle/>
        <a:p>
          <a:endParaRPr lang="es-EC"/>
        </a:p>
      </dgm:t>
    </dgm:pt>
    <dgm:pt modelId="{E2769C39-B705-4974-9749-7006F60ECBBE}">
      <dgm:prSet phldrT="[Texto]"/>
      <dgm:spPr>
        <a:solidFill>
          <a:schemeClr val="accent6">
            <a:lumMod val="75000"/>
            <a:alpha val="50000"/>
          </a:schemeClr>
        </a:solidFill>
      </dgm:spPr>
      <dgm:t>
        <a:bodyPr/>
        <a:lstStyle/>
        <a:p>
          <a:r>
            <a:rPr lang="es-MX" b="1" dirty="0" smtClean="0">
              <a:solidFill>
                <a:schemeClr val="tx1"/>
              </a:solidFill>
            </a:rPr>
            <a:t>INTERES POR EL TRABAJO (8)</a:t>
          </a:r>
          <a:endParaRPr lang="es-EC" b="1" dirty="0"/>
        </a:p>
      </dgm:t>
    </dgm:pt>
    <dgm:pt modelId="{DA243DC2-D4AF-440B-857A-375579DFA8ED}" type="parTrans" cxnId="{7EC9215F-AB45-4A84-AAC0-46959F830A9F}">
      <dgm:prSet/>
      <dgm:spPr/>
      <dgm:t>
        <a:bodyPr/>
        <a:lstStyle/>
        <a:p>
          <a:endParaRPr lang="es-EC"/>
        </a:p>
      </dgm:t>
    </dgm:pt>
    <dgm:pt modelId="{7C661604-7505-465A-BBAB-8E0DE9CE2387}" type="sibTrans" cxnId="{7EC9215F-AB45-4A84-AAC0-46959F830A9F}">
      <dgm:prSet/>
      <dgm:spPr/>
      <dgm:t>
        <a:bodyPr/>
        <a:lstStyle/>
        <a:p>
          <a:endParaRPr lang="es-EC"/>
        </a:p>
      </dgm:t>
    </dgm:pt>
    <dgm:pt modelId="{66CCAA96-2FF7-406E-871F-C89ED9161E64}">
      <dgm:prSet phldrT="[Texto]"/>
      <dgm:spPr>
        <a:solidFill>
          <a:schemeClr val="accent6">
            <a:lumMod val="75000"/>
            <a:alpha val="50000"/>
          </a:schemeClr>
        </a:solidFill>
      </dgm:spPr>
      <dgm:t>
        <a:bodyPr/>
        <a:lstStyle/>
        <a:p>
          <a:r>
            <a:rPr lang="es-MX" b="1" dirty="0" smtClean="0">
              <a:solidFill>
                <a:schemeClr val="tx1"/>
              </a:solidFill>
            </a:rPr>
            <a:t>DEMANADAS PSICOLOGICAS (12)</a:t>
          </a:r>
          <a:endParaRPr lang="es-EC" b="1" dirty="0"/>
        </a:p>
      </dgm:t>
    </dgm:pt>
    <dgm:pt modelId="{642CC760-1991-4ED1-8C06-0E1F4A1F200A}" type="parTrans" cxnId="{47AAF79E-79BA-4202-ADEF-8BEADF666F71}">
      <dgm:prSet/>
      <dgm:spPr/>
      <dgm:t>
        <a:bodyPr/>
        <a:lstStyle/>
        <a:p>
          <a:endParaRPr lang="es-EC"/>
        </a:p>
      </dgm:t>
    </dgm:pt>
    <dgm:pt modelId="{E80BA775-7136-455B-8812-D280D3F201C8}" type="sibTrans" cxnId="{47AAF79E-79BA-4202-ADEF-8BEADF666F71}">
      <dgm:prSet/>
      <dgm:spPr/>
      <dgm:t>
        <a:bodyPr/>
        <a:lstStyle/>
        <a:p>
          <a:endParaRPr lang="es-EC"/>
        </a:p>
      </dgm:t>
    </dgm:pt>
    <dgm:pt modelId="{27AEDF06-F10C-4979-B9DC-260BA6793392}">
      <dgm:prSet phldrT="[Texto]"/>
      <dgm:spPr>
        <a:solidFill>
          <a:schemeClr val="accent6">
            <a:lumMod val="75000"/>
            <a:alpha val="50000"/>
          </a:schemeClr>
        </a:solidFill>
      </dgm:spPr>
      <dgm:t>
        <a:bodyPr/>
        <a:lstStyle/>
        <a:p>
          <a:r>
            <a:rPr lang="es-MX" b="1" dirty="0" smtClean="0">
              <a:solidFill>
                <a:schemeClr val="tx1"/>
              </a:solidFill>
            </a:rPr>
            <a:t>RELACIONES Y APOYO SOCIAL (10)</a:t>
          </a:r>
          <a:endParaRPr lang="es-EC" b="1" dirty="0"/>
        </a:p>
      </dgm:t>
    </dgm:pt>
    <dgm:pt modelId="{81D8B17F-BC52-4CC9-8721-9DFDD0C42D2E}" type="parTrans" cxnId="{761C47B5-FBD1-44B2-A196-CEE0A3FEBAC7}">
      <dgm:prSet/>
      <dgm:spPr/>
      <dgm:t>
        <a:bodyPr/>
        <a:lstStyle/>
        <a:p>
          <a:endParaRPr lang="es-EC"/>
        </a:p>
      </dgm:t>
    </dgm:pt>
    <dgm:pt modelId="{E2875AD3-68A4-4721-8B41-566101662533}" type="sibTrans" cxnId="{761C47B5-FBD1-44B2-A196-CEE0A3FEBAC7}">
      <dgm:prSet/>
      <dgm:spPr/>
      <dgm:t>
        <a:bodyPr/>
        <a:lstStyle/>
        <a:p>
          <a:endParaRPr lang="es-EC"/>
        </a:p>
      </dgm:t>
    </dgm:pt>
    <dgm:pt modelId="{90CAE636-335C-435A-800C-9B2922F4C987}">
      <dgm:prSet phldrT="[Texto]" custT="1"/>
      <dgm:spPr>
        <a:solidFill>
          <a:schemeClr val="accent4">
            <a:lumMod val="75000"/>
            <a:alpha val="50000"/>
          </a:schemeClr>
        </a:solidFill>
      </dgm:spPr>
      <dgm:t>
        <a:bodyPr/>
        <a:lstStyle/>
        <a:p>
          <a:r>
            <a:rPr lang="es-MX" sz="1000" b="1" dirty="0" smtClean="0">
              <a:solidFill>
                <a:schemeClr val="tx1"/>
              </a:solidFill>
            </a:rPr>
            <a:t>VARIEDAD Y CONTENIDO (7´) </a:t>
          </a:r>
          <a:endParaRPr lang="es-EC" sz="1000" b="1" dirty="0"/>
        </a:p>
      </dgm:t>
    </dgm:pt>
    <dgm:pt modelId="{82804F16-1FA1-42AA-85AC-BECA7C357719}" type="sibTrans" cxnId="{83602C42-E0CE-4FB3-879C-38E57E197023}">
      <dgm:prSet/>
      <dgm:spPr/>
      <dgm:t>
        <a:bodyPr/>
        <a:lstStyle/>
        <a:p>
          <a:endParaRPr lang="es-EC" sz="1000" b="1"/>
        </a:p>
      </dgm:t>
    </dgm:pt>
    <dgm:pt modelId="{AB8CC840-90B0-455C-BF7B-6FB1F634F290}" type="parTrans" cxnId="{83602C42-E0CE-4FB3-879C-38E57E197023}">
      <dgm:prSet/>
      <dgm:spPr/>
      <dgm:t>
        <a:bodyPr/>
        <a:lstStyle/>
        <a:p>
          <a:endParaRPr lang="es-EC" sz="1000" b="1"/>
        </a:p>
      </dgm:t>
    </dgm:pt>
    <dgm:pt modelId="{E2C98119-3EC9-400D-B37C-420D4F091BE1}" type="pres">
      <dgm:prSet presAssocID="{285A51F3-698F-45A2-9A0F-9588B9EE9C7A}" presName="Name0" presStyleCnt="0">
        <dgm:presLayoutVars>
          <dgm:dir/>
          <dgm:resizeHandles val="exact"/>
        </dgm:presLayoutVars>
      </dgm:prSet>
      <dgm:spPr/>
      <dgm:t>
        <a:bodyPr/>
        <a:lstStyle/>
        <a:p>
          <a:endParaRPr lang="es-EC"/>
        </a:p>
      </dgm:t>
    </dgm:pt>
    <dgm:pt modelId="{229FE294-C5A8-497A-934C-5D1601564C70}" type="pres">
      <dgm:prSet presAssocID="{BC437C46-4467-43C8-9209-BF3927DD2B15}" presName="Name5" presStyleLbl="vennNode1" presStyleIdx="0" presStyleCnt="9" custScaleX="78606" custScaleY="79253" custLinFactX="-28550" custLinFactNeighborX="-100000" custLinFactNeighborY="-1911">
        <dgm:presLayoutVars>
          <dgm:bulletEnabled val="1"/>
        </dgm:presLayoutVars>
      </dgm:prSet>
      <dgm:spPr/>
      <dgm:t>
        <a:bodyPr/>
        <a:lstStyle/>
        <a:p>
          <a:endParaRPr lang="es-EC"/>
        </a:p>
      </dgm:t>
    </dgm:pt>
    <dgm:pt modelId="{6AFED227-9B5E-4BFF-9494-1D3C2A38FB52}" type="pres">
      <dgm:prSet presAssocID="{7F31092C-1627-49F3-A77F-78EEC1743B4A}" presName="space" presStyleCnt="0"/>
      <dgm:spPr/>
    </dgm:pt>
    <dgm:pt modelId="{E4E64CCF-BD8F-419F-8D2B-5B6B9514964B}" type="pres">
      <dgm:prSet presAssocID="{A732273D-1C9A-42BB-802E-7E076504B4C7}" presName="Name5" presStyleLbl="vennNode1" presStyleIdx="1" presStyleCnt="9" custScaleX="107134" custScaleY="66286" custLinFactX="-9565" custLinFactNeighborX="-100000" custLinFactNeighborY="-2274">
        <dgm:presLayoutVars>
          <dgm:bulletEnabled val="1"/>
        </dgm:presLayoutVars>
      </dgm:prSet>
      <dgm:spPr/>
      <dgm:t>
        <a:bodyPr/>
        <a:lstStyle/>
        <a:p>
          <a:endParaRPr lang="es-EC"/>
        </a:p>
      </dgm:t>
    </dgm:pt>
    <dgm:pt modelId="{B52022D2-A3B8-4674-B1EA-14F255557D30}" type="pres">
      <dgm:prSet presAssocID="{698ABBD4-3A06-4A23-A036-A3E99D4E007D}" presName="space" presStyleCnt="0"/>
      <dgm:spPr/>
    </dgm:pt>
    <dgm:pt modelId="{335D6513-A864-473A-AD98-8963AC2BE468}" type="pres">
      <dgm:prSet presAssocID="{3ABA2353-B246-48F0-82F5-217417F44944}" presName="Name5" presStyleLbl="vennNode1" presStyleIdx="2" presStyleCnt="9" custScaleX="81208" custScaleY="73335" custLinFactNeighborX="-47824" custLinFactNeighborY="906">
        <dgm:presLayoutVars>
          <dgm:bulletEnabled val="1"/>
        </dgm:presLayoutVars>
      </dgm:prSet>
      <dgm:spPr/>
      <dgm:t>
        <a:bodyPr/>
        <a:lstStyle/>
        <a:p>
          <a:endParaRPr lang="es-EC"/>
        </a:p>
      </dgm:t>
    </dgm:pt>
    <dgm:pt modelId="{CF9505ED-0A76-45A2-B464-F4E524A402E0}" type="pres">
      <dgm:prSet presAssocID="{CDA7AB56-7ACA-48DD-A1FD-39B7FDCB84BC}" presName="space" presStyleCnt="0"/>
      <dgm:spPr/>
    </dgm:pt>
    <dgm:pt modelId="{1C1FEDCD-7D30-4D34-835B-0CB6F270A3DE}" type="pres">
      <dgm:prSet presAssocID="{E2172026-27CE-408B-96E2-911876DA14DB}" presName="Name5" presStyleLbl="vennNode1" presStyleIdx="3" presStyleCnt="9" custScaleX="76152" custScaleY="68076" custLinFactX="300000" custLinFactNeighborX="374215" custLinFactNeighborY="1149">
        <dgm:presLayoutVars>
          <dgm:bulletEnabled val="1"/>
        </dgm:presLayoutVars>
      </dgm:prSet>
      <dgm:spPr/>
      <dgm:t>
        <a:bodyPr/>
        <a:lstStyle/>
        <a:p>
          <a:endParaRPr lang="es-EC"/>
        </a:p>
      </dgm:t>
    </dgm:pt>
    <dgm:pt modelId="{DAC10FB5-FE8F-4465-9233-11FAD2725948}" type="pres">
      <dgm:prSet presAssocID="{B3CD1F53-320F-4A86-B0B3-714E05DDC337}" presName="space" presStyleCnt="0"/>
      <dgm:spPr/>
    </dgm:pt>
    <dgm:pt modelId="{24986435-2DDE-4762-A490-690CCF1BEB75}" type="pres">
      <dgm:prSet presAssocID="{90CAE636-335C-435A-800C-9B2922F4C987}" presName="Name5" presStyleLbl="vennNode1" presStyleIdx="4" presStyleCnt="9" custScaleX="115366" custLinFactX="11009" custLinFactNeighborX="100000" custLinFactNeighborY="70">
        <dgm:presLayoutVars>
          <dgm:bulletEnabled val="1"/>
        </dgm:presLayoutVars>
      </dgm:prSet>
      <dgm:spPr/>
      <dgm:t>
        <a:bodyPr/>
        <a:lstStyle/>
        <a:p>
          <a:endParaRPr lang="es-EC"/>
        </a:p>
      </dgm:t>
    </dgm:pt>
    <dgm:pt modelId="{83346D98-8FF8-4C24-BA35-725CDF3C246B}" type="pres">
      <dgm:prSet presAssocID="{82804F16-1FA1-42AA-85AC-BECA7C357719}" presName="space" presStyleCnt="0"/>
      <dgm:spPr/>
    </dgm:pt>
    <dgm:pt modelId="{4348703C-AAD7-4068-A5AB-652106576D7A}" type="pres">
      <dgm:prSet presAssocID="{B150A795-CB9F-42D1-9C28-67CB8B5635AC}" presName="Name5" presStyleLbl="vennNode1" presStyleIdx="5" presStyleCnt="9" custScaleY="68076" custLinFactX="13163" custLinFactNeighborX="100000" custLinFactNeighborY="6891">
        <dgm:presLayoutVars>
          <dgm:bulletEnabled val="1"/>
        </dgm:presLayoutVars>
      </dgm:prSet>
      <dgm:spPr/>
      <dgm:t>
        <a:bodyPr/>
        <a:lstStyle/>
        <a:p>
          <a:endParaRPr lang="es-EC"/>
        </a:p>
      </dgm:t>
    </dgm:pt>
    <dgm:pt modelId="{3E926D5D-F03E-4357-82E9-1B9EF1BCE00C}" type="pres">
      <dgm:prSet presAssocID="{CCC924FD-DA86-4C0D-851B-BED0C7CACE40}" presName="space" presStyleCnt="0"/>
      <dgm:spPr/>
    </dgm:pt>
    <dgm:pt modelId="{2DF1EF5F-8861-409B-B526-EE5E6A719593}" type="pres">
      <dgm:prSet presAssocID="{E2769C39-B705-4974-9749-7006F60ECBBE}" presName="Name5" presStyleLbl="vennNode1" presStyleIdx="6" presStyleCnt="9" custScaleY="68076" custLinFactX="26544" custLinFactNeighborX="100000" custLinFactNeighborY="9836">
        <dgm:presLayoutVars>
          <dgm:bulletEnabled val="1"/>
        </dgm:presLayoutVars>
      </dgm:prSet>
      <dgm:spPr/>
      <dgm:t>
        <a:bodyPr/>
        <a:lstStyle/>
        <a:p>
          <a:endParaRPr lang="es-EC"/>
        </a:p>
      </dgm:t>
    </dgm:pt>
    <dgm:pt modelId="{C410A1DE-6314-4B87-BD09-E4FA9089C40F}" type="pres">
      <dgm:prSet presAssocID="{7C661604-7505-465A-BBAB-8E0DE9CE2387}" presName="space" presStyleCnt="0"/>
      <dgm:spPr/>
    </dgm:pt>
    <dgm:pt modelId="{645D6337-3E37-4D59-8B12-3F04479EEA73}" type="pres">
      <dgm:prSet presAssocID="{66CCAA96-2FF7-406E-871F-C89ED9161E64}" presName="Name5" presStyleLbl="vennNode1" presStyleIdx="7" presStyleCnt="9" custScaleX="102195" custScaleY="89753" custLinFactX="-258099" custLinFactNeighborX="-300000" custLinFactNeighborY="5563">
        <dgm:presLayoutVars>
          <dgm:bulletEnabled val="1"/>
        </dgm:presLayoutVars>
      </dgm:prSet>
      <dgm:spPr/>
      <dgm:t>
        <a:bodyPr/>
        <a:lstStyle/>
        <a:p>
          <a:endParaRPr lang="es-EC"/>
        </a:p>
      </dgm:t>
    </dgm:pt>
    <dgm:pt modelId="{D7DA6F05-1717-42F9-AF86-32A32D667674}" type="pres">
      <dgm:prSet presAssocID="{E80BA775-7136-455B-8812-D280D3F201C8}" presName="space" presStyleCnt="0"/>
      <dgm:spPr/>
    </dgm:pt>
    <dgm:pt modelId="{DD0083AF-BFBA-460D-B5CA-8332FBE4B4C1}" type="pres">
      <dgm:prSet presAssocID="{27AEDF06-F10C-4979-B9DC-260BA6793392}" presName="Name5" presStyleLbl="vennNode1" presStyleIdx="8" presStyleCnt="9" custScaleY="68076" custLinFactX="58820" custLinFactNeighborX="100000" custLinFactNeighborY="-16956">
        <dgm:presLayoutVars>
          <dgm:bulletEnabled val="1"/>
        </dgm:presLayoutVars>
      </dgm:prSet>
      <dgm:spPr/>
      <dgm:t>
        <a:bodyPr/>
        <a:lstStyle/>
        <a:p>
          <a:endParaRPr lang="es-EC"/>
        </a:p>
      </dgm:t>
    </dgm:pt>
  </dgm:ptLst>
  <dgm:cxnLst>
    <dgm:cxn modelId="{46A5B17E-468D-4C26-A822-D74537E26E07}" srcId="{285A51F3-698F-45A2-9A0F-9588B9EE9C7A}" destId="{B150A795-CB9F-42D1-9C28-67CB8B5635AC}" srcOrd="5" destOrd="0" parTransId="{7196E735-70C3-456A-90EF-DE2FB87F60C3}" sibTransId="{CCC924FD-DA86-4C0D-851B-BED0C7CACE40}"/>
    <dgm:cxn modelId="{83602C42-E0CE-4FB3-879C-38E57E197023}" srcId="{285A51F3-698F-45A2-9A0F-9588B9EE9C7A}" destId="{90CAE636-335C-435A-800C-9B2922F4C987}" srcOrd="4" destOrd="0" parTransId="{AB8CC840-90B0-455C-BF7B-6FB1F634F290}" sibTransId="{82804F16-1FA1-42AA-85AC-BECA7C357719}"/>
    <dgm:cxn modelId="{0128B600-74A7-4E00-BE74-4EB14E6CE7B6}" type="presOf" srcId="{BC437C46-4467-43C8-9209-BF3927DD2B15}" destId="{229FE294-C5A8-497A-934C-5D1601564C70}" srcOrd="0" destOrd="0" presId="urn:microsoft.com/office/officeart/2005/8/layout/venn3"/>
    <dgm:cxn modelId="{4070AC9B-34CB-48B0-9B85-E1A13C73CFF3}" srcId="{285A51F3-698F-45A2-9A0F-9588B9EE9C7A}" destId="{E2172026-27CE-408B-96E2-911876DA14DB}" srcOrd="3" destOrd="0" parTransId="{C49C1C37-4661-4FC6-8B20-EA86F21A5030}" sibTransId="{B3CD1F53-320F-4A86-B0B3-714E05DDC337}"/>
    <dgm:cxn modelId="{3ECDDC27-EBCC-4DFE-84F4-1BF6621C0C11}" type="presOf" srcId="{A732273D-1C9A-42BB-802E-7E076504B4C7}" destId="{E4E64CCF-BD8F-419F-8D2B-5B6B9514964B}" srcOrd="0" destOrd="0" presId="urn:microsoft.com/office/officeart/2005/8/layout/venn3"/>
    <dgm:cxn modelId="{A7822351-032D-4A41-AD10-1C8528BB3A93}" type="presOf" srcId="{B150A795-CB9F-42D1-9C28-67CB8B5635AC}" destId="{4348703C-AAD7-4068-A5AB-652106576D7A}" srcOrd="0" destOrd="0" presId="urn:microsoft.com/office/officeart/2005/8/layout/venn3"/>
    <dgm:cxn modelId="{0C6C7FEC-580C-4061-91DE-8E4595B10060}" type="presOf" srcId="{66CCAA96-2FF7-406E-871F-C89ED9161E64}" destId="{645D6337-3E37-4D59-8B12-3F04479EEA73}" srcOrd="0" destOrd="0" presId="urn:microsoft.com/office/officeart/2005/8/layout/venn3"/>
    <dgm:cxn modelId="{5182C193-798E-43C4-9885-F1E2BC10AF54}" srcId="{285A51F3-698F-45A2-9A0F-9588B9EE9C7A}" destId="{3ABA2353-B246-48F0-82F5-217417F44944}" srcOrd="2" destOrd="0" parTransId="{D089D1DD-31D6-424C-A975-2F02B7D3EE97}" sibTransId="{CDA7AB56-7ACA-48DD-A1FD-39B7FDCB84BC}"/>
    <dgm:cxn modelId="{FDA7EDAE-F067-479A-9665-9CF3FB8425C9}" type="presOf" srcId="{E2769C39-B705-4974-9749-7006F60ECBBE}" destId="{2DF1EF5F-8861-409B-B526-EE5E6A719593}" srcOrd="0" destOrd="0" presId="urn:microsoft.com/office/officeart/2005/8/layout/venn3"/>
    <dgm:cxn modelId="{761C47B5-FBD1-44B2-A196-CEE0A3FEBAC7}" srcId="{285A51F3-698F-45A2-9A0F-9588B9EE9C7A}" destId="{27AEDF06-F10C-4979-B9DC-260BA6793392}" srcOrd="8" destOrd="0" parTransId="{81D8B17F-BC52-4CC9-8721-9DFDD0C42D2E}" sibTransId="{E2875AD3-68A4-4721-8B41-566101662533}"/>
    <dgm:cxn modelId="{0CB62D5A-D179-4BC8-B21E-13DEF05702CF}" type="presOf" srcId="{3ABA2353-B246-48F0-82F5-217417F44944}" destId="{335D6513-A864-473A-AD98-8963AC2BE468}" srcOrd="0" destOrd="0" presId="urn:microsoft.com/office/officeart/2005/8/layout/venn3"/>
    <dgm:cxn modelId="{26B79474-A256-41EE-A5CB-ED0CF3A3C4A1}" type="presOf" srcId="{90CAE636-335C-435A-800C-9B2922F4C987}" destId="{24986435-2DDE-4762-A490-690CCF1BEB75}" srcOrd="0" destOrd="0" presId="urn:microsoft.com/office/officeart/2005/8/layout/venn3"/>
    <dgm:cxn modelId="{1894622C-4D3C-4F38-84EC-ACBA847BE63B}" type="presOf" srcId="{27AEDF06-F10C-4979-B9DC-260BA6793392}" destId="{DD0083AF-BFBA-460D-B5CA-8332FBE4B4C1}" srcOrd="0" destOrd="0" presId="urn:microsoft.com/office/officeart/2005/8/layout/venn3"/>
    <dgm:cxn modelId="{47AAF79E-79BA-4202-ADEF-8BEADF666F71}" srcId="{285A51F3-698F-45A2-9A0F-9588B9EE9C7A}" destId="{66CCAA96-2FF7-406E-871F-C89ED9161E64}" srcOrd="7" destOrd="0" parTransId="{642CC760-1991-4ED1-8C06-0E1F4A1F200A}" sibTransId="{E80BA775-7136-455B-8812-D280D3F201C8}"/>
    <dgm:cxn modelId="{21B2AFC2-FEA4-47B0-9A76-49540A6C4D11}" type="presOf" srcId="{E2172026-27CE-408B-96E2-911876DA14DB}" destId="{1C1FEDCD-7D30-4D34-835B-0CB6F270A3DE}" srcOrd="0" destOrd="0" presId="urn:microsoft.com/office/officeart/2005/8/layout/venn3"/>
    <dgm:cxn modelId="{232E26A3-FD16-4D3D-AEF0-2511E575355C}" srcId="{285A51F3-698F-45A2-9A0F-9588B9EE9C7A}" destId="{BC437C46-4467-43C8-9209-BF3927DD2B15}" srcOrd="0" destOrd="0" parTransId="{CD9D5FF7-2D72-470B-B6E9-5890413F4F45}" sibTransId="{7F31092C-1627-49F3-A77F-78EEC1743B4A}"/>
    <dgm:cxn modelId="{20474411-80E1-4137-A491-87C6908383B6}" type="presOf" srcId="{285A51F3-698F-45A2-9A0F-9588B9EE9C7A}" destId="{E2C98119-3EC9-400D-B37C-420D4F091BE1}" srcOrd="0" destOrd="0" presId="urn:microsoft.com/office/officeart/2005/8/layout/venn3"/>
    <dgm:cxn modelId="{7EC9215F-AB45-4A84-AAC0-46959F830A9F}" srcId="{285A51F3-698F-45A2-9A0F-9588B9EE9C7A}" destId="{E2769C39-B705-4974-9749-7006F60ECBBE}" srcOrd="6" destOrd="0" parTransId="{DA243DC2-D4AF-440B-857A-375579DFA8ED}" sibTransId="{7C661604-7505-465A-BBAB-8E0DE9CE2387}"/>
    <dgm:cxn modelId="{B9EDE325-7330-47B8-A494-2E39BFC782A7}" srcId="{285A51F3-698F-45A2-9A0F-9588B9EE9C7A}" destId="{A732273D-1C9A-42BB-802E-7E076504B4C7}" srcOrd="1" destOrd="0" parTransId="{BDCB1345-AF22-430E-A9FF-84A940ED40EC}" sibTransId="{698ABBD4-3A06-4A23-A036-A3E99D4E007D}"/>
    <dgm:cxn modelId="{50EA2272-9F54-4ADE-9B3B-F73309D72EA3}" type="presParOf" srcId="{E2C98119-3EC9-400D-B37C-420D4F091BE1}" destId="{229FE294-C5A8-497A-934C-5D1601564C70}" srcOrd="0" destOrd="0" presId="urn:microsoft.com/office/officeart/2005/8/layout/venn3"/>
    <dgm:cxn modelId="{00EAAC67-B264-496D-A7AD-698047DCD770}" type="presParOf" srcId="{E2C98119-3EC9-400D-B37C-420D4F091BE1}" destId="{6AFED227-9B5E-4BFF-9494-1D3C2A38FB52}" srcOrd="1" destOrd="0" presId="urn:microsoft.com/office/officeart/2005/8/layout/venn3"/>
    <dgm:cxn modelId="{C16B95A4-3AF1-431A-95BC-F6AB78810FBD}" type="presParOf" srcId="{E2C98119-3EC9-400D-B37C-420D4F091BE1}" destId="{E4E64CCF-BD8F-419F-8D2B-5B6B9514964B}" srcOrd="2" destOrd="0" presId="urn:microsoft.com/office/officeart/2005/8/layout/venn3"/>
    <dgm:cxn modelId="{5FD61523-E620-46C9-A929-6078997FA775}" type="presParOf" srcId="{E2C98119-3EC9-400D-B37C-420D4F091BE1}" destId="{B52022D2-A3B8-4674-B1EA-14F255557D30}" srcOrd="3" destOrd="0" presId="urn:microsoft.com/office/officeart/2005/8/layout/venn3"/>
    <dgm:cxn modelId="{38F0D7C1-4553-402B-A034-17D6F07BF609}" type="presParOf" srcId="{E2C98119-3EC9-400D-B37C-420D4F091BE1}" destId="{335D6513-A864-473A-AD98-8963AC2BE468}" srcOrd="4" destOrd="0" presId="urn:microsoft.com/office/officeart/2005/8/layout/venn3"/>
    <dgm:cxn modelId="{2912950D-4C80-4BBD-96BC-55A887BB0D9A}" type="presParOf" srcId="{E2C98119-3EC9-400D-B37C-420D4F091BE1}" destId="{CF9505ED-0A76-45A2-B464-F4E524A402E0}" srcOrd="5" destOrd="0" presId="urn:microsoft.com/office/officeart/2005/8/layout/venn3"/>
    <dgm:cxn modelId="{ECBC857D-6720-4994-BE12-4EA4E8A1860F}" type="presParOf" srcId="{E2C98119-3EC9-400D-B37C-420D4F091BE1}" destId="{1C1FEDCD-7D30-4D34-835B-0CB6F270A3DE}" srcOrd="6" destOrd="0" presId="urn:microsoft.com/office/officeart/2005/8/layout/venn3"/>
    <dgm:cxn modelId="{5A8492D2-B986-49BA-AF10-BDB6D96AB45F}" type="presParOf" srcId="{E2C98119-3EC9-400D-B37C-420D4F091BE1}" destId="{DAC10FB5-FE8F-4465-9233-11FAD2725948}" srcOrd="7" destOrd="0" presId="urn:microsoft.com/office/officeart/2005/8/layout/venn3"/>
    <dgm:cxn modelId="{D3B45099-2CA7-4D70-99FE-B4A058905502}" type="presParOf" srcId="{E2C98119-3EC9-400D-B37C-420D4F091BE1}" destId="{24986435-2DDE-4762-A490-690CCF1BEB75}" srcOrd="8" destOrd="0" presId="urn:microsoft.com/office/officeart/2005/8/layout/venn3"/>
    <dgm:cxn modelId="{93A9E379-BF72-4E9A-92BB-0D9DF1EA8DBC}" type="presParOf" srcId="{E2C98119-3EC9-400D-B37C-420D4F091BE1}" destId="{83346D98-8FF8-4C24-BA35-725CDF3C246B}" srcOrd="9" destOrd="0" presId="urn:microsoft.com/office/officeart/2005/8/layout/venn3"/>
    <dgm:cxn modelId="{00144B9F-96A8-4335-BCB4-F7FCE461930D}" type="presParOf" srcId="{E2C98119-3EC9-400D-B37C-420D4F091BE1}" destId="{4348703C-AAD7-4068-A5AB-652106576D7A}" srcOrd="10" destOrd="0" presId="urn:microsoft.com/office/officeart/2005/8/layout/venn3"/>
    <dgm:cxn modelId="{479B9EE3-5B68-42E5-BFCD-9E603FA42B49}" type="presParOf" srcId="{E2C98119-3EC9-400D-B37C-420D4F091BE1}" destId="{3E926D5D-F03E-4357-82E9-1B9EF1BCE00C}" srcOrd="11" destOrd="0" presId="urn:microsoft.com/office/officeart/2005/8/layout/venn3"/>
    <dgm:cxn modelId="{AFD5087A-7456-4C45-9A8D-46253ED056CA}" type="presParOf" srcId="{E2C98119-3EC9-400D-B37C-420D4F091BE1}" destId="{2DF1EF5F-8861-409B-B526-EE5E6A719593}" srcOrd="12" destOrd="0" presId="urn:microsoft.com/office/officeart/2005/8/layout/venn3"/>
    <dgm:cxn modelId="{C29344D1-0F36-4B6D-80EC-60A118AF0793}" type="presParOf" srcId="{E2C98119-3EC9-400D-B37C-420D4F091BE1}" destId="{C410A1DE-6314-4B87-BD09-E4FA9089C40F}" srcOrd="13" destOrd="0" presId="urn:microsoft.com/office/officeart/2005/8/layout/venn3"/>
    <dgm:cxn modelId="{70973DDA-7F32-4DD0-BA5D-C21F54EC8FF1}" type="presParOf" srcId="{E2C98119-3EC9-400D-B37C-420D4F091BE1}" destId="{645D6337-3E37-4D59-8B12-3F04479EEA73}" srcOrd="14" destOrd="0" presId="urn:microsoft.com/office/officeart/2005/8/layout/venn3"/>
    <dgm:cxn modelId="{6A3160A9-C5D7-4040-84BE-7410AE94B445}" type="presParOf" srcId="{E2C98119-3EC9-400D-B37C-420D4F091BE1}" destId="{D7DA6F05-1717-42F9-AF86-32A32D667674}" srcOrd="15" destOrd="0" presId="urn:microsoft.com/office/officeart/2005/8/layout/venn3"/>
    <dgm:cxn modelId="{E14413A2-F079-425A-B190-375B13859D7F}" type="presParOf" srcId="{E2C98119-3EC9-400D-B37C-420D4F091BE1}" destId="{DD0083AF-BFBA-460D-B5CA-8332FBE4B4C1}" srcOrd="1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96BD1-EE99-4636-AF1C-C227CFB71502}">
      <dsp:nvSpPr>
        <dsp:cNvPr id="0" name=""/>
        <dsp:cNvSpPr/>
      </dsp:nvSpPr>
      <dsp:spPr>
        <a:xfrm>
          <a:off x="3098" y="1855"/>
          <a:ext cx="8387994" cy="23152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latin typeface="Calibri" panose="020F0502020204030204" pitchFamily="34" charset="0"/>
              <a:ea typeface="Calibri" panose="020F0502020204030204" pitchFamily="34" charset="0"/>
            </a:rPr>
            <a:t>Las funciones encomendadas a los servidores policiales están estrechamente relacionadas con potenciales factores de estrés físicos y psicológicos de la misma institución y fuera de ella; que pueden verse agravados por la naturaleza del trabajo</a:t>
          </a:r>
          <a:endParaRPr lang="es-ES" sz="2800" kern="1200" dirty="0"/>
        </a:p>
      </dsp:txBody>
      <dsp:txXfrm>
        <a:off x="70910" y="69667"/>
        <a:ext cx="8252370" cy="2179640"/>
      </dsp:txXfrm>
    </dsp:sp>
    <dsp:sp modelId="{A3FA7E60-4871-46F2-A17F-DAA712D494EE}">
      <dsp:nvSpPr>
        <dsp:cNvPr id="0" name=""/>
        <dsp:cNvSpPr/>
      </dsp:nvSpPr>
      <dsp:spPr>
        <a:xfrm>
          <a:off x="3098" y="2541139"/>
          <a:ext cx="4024949" cy="23152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García (2015) señala como labores de “alto riesgo” y que podrían presentar cuadros de estrés: los docentes, enfermeros, trabajadores sociales, médicos y policía</a:t>
          </a:r>
          <a:endParaRPr lang="es-EC" sz="1800" kern="1200" dirty="0"/>
        </a:p>
      </dsp:txBody>
      <dsp:txXfrm>
        <a:off x="70910" y="2608951"/>
        <a:ext cx="3889325" cy="2179640"/>
      </dsp:txXfrm>
    </dsp:sp>
    <dsp:sp modelId="{61EFDADE-39BC-45C7-9C5C-92898FFA3817}">
      <dsp:nvSpPr>
        <dsp:cNvPr id="0" name=""/>
        <dsp:cNvSpPr/>
      </dsp:nvSpPr>
      <dsp:spPr>
        <a:xfrm>
          <a:off x="4366143" y="2541139"/>
          <a:ext cx="4024949" cy="23152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Los agentes de policía ocupaban el segundo lugar en presentar síntomas de estrés laboral, superados solamente por los trabajos de minería (Casanueva y Di Martino, 1994).</a:t>
          </a:r>
          <a:endParaRPr lang="es-EC" sz="1800" kern="1200" dirty="0"/>
        </a:p>
      </dsp:txBody>
      <dsp:txXfrm>
        <a:off x="4433955" y="2608951"/>
        <a:ext cx="3889325" cy="2179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FE294-C5A8-497A-934C-5D1601564C70}">
      <dsp:nvSpPr>
        <dsp:cNvPr id="0" name=""/>
        <dsp:cNvSpPr/>
      </dsp:nvSpPr>
      <dsp:spPr>
        <a:xfrm>
          <a:off x="0" y="93070"/>
          <a:ext cx="857437" cy="864494"/>
        </a:xfrm>
        <a:prstGeom prst="ellipse">
          <a:avLst/>
        </a:prstGeom>
        <a:solidFill>
          <a:schemeClr val="bg2">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031" tIns="12700" rIns="60031"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ysClr val="windowText" lastClr="000000"/>
              </a:solidFill>
            </a:rPr>
            <a:t>TIEMPO DE TRABAJO (4)</a:t>
          </a:r>
          <a:endParaRPr lang="es-EC" sz="1000" b="1" kern="1200" dirty="0"/>
        </a:p>
      </dsp:txBody>
      <dsp:txXfrm>
        <a:off x="125569" y="219672"/>
        <a:ext cx="606299" cy="611290"/>
      </dsp:txXfrm>
    </dsp:sp>
    <dsp:sp modelId="{E4E64CCF-BD8F-419F-8D2B-5B6B9514964B}">
      <dsp:nvSpPr>
        <dsp:cNvPr id="0" name=""/>
        <dsp:cNvSpPr/>
      </dsp:nvSpPr>
      <dsp:spPr>
        <a:xfrm>
          <a:off x="833160" y="159833"/>
          <a:ext cx="1168621" cy="723050"/>
        </a:xfrm>
        <a:prstGeom prst="ellipse">
          <a:avLst/>
        </a:prstGeom>
        <a:solidFill>
          <a:schemeClr val="bg2">
            <a:lumMod val="2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031" tIns="12700" rIns="60031"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ysClr val="windowText" lastClr="000000"/>
              </a:solidFill>
            </a:rPr>
            <a:t>AUTONOMIA (12)</a:t>
          </a:r>
          <a:endParaRPr lang="es-EC" sz="1000" b="1" kern="1200" dirty="0"/>
        </a:p>
      </dsp:txBody>
      <dsp:txXfrm>
        <a:off x="1004301" y="265721"/>
        <a:ext cx="826339" cy="511274"/>
      </dsp:txXfrm>
    </dsp:sp>
    <dsp:sp modelId="{335D6513-A864-473A-AD98-8963AC2BE468}">
      <dsp:nvSpPr>
        <dsp:cNvPr id="0" name=""/>
        <dsp:cNvSpPr/>
      </dsp:nvSpPr>
      <dsp:spPr>
        <a:xfrm>
          <a:off x="2001784" y="156075"/>
          <a:ext cx="885819" cy="799940"/>
        </a:xfrm>
        <a:prstGeom prst="ellipse">
          <a:avLst/>
        </a:prstGeom>
        <a:solidFill>
          <a:schemeClr val="accent6">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031" tIns="12700" rIns="60031"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ysClr val="windowText" lastClr="000000"/>
              </a:solidFill>
            </a:rPr>
            <a:t>CARGA DE TRABAJO (11)</a:t>
          </a:r>
          <a:endParaRPr lang="es-EC" sz="1000" b="1" kern="1200" dirty="0"/>
        </a:p>
      </dsp:txBody>
      <dsp:txXfrm>
        <a:off x="2131509" y="273224"/>
        <a:ext cx="626369" cy="565642"/>
      </dsp:txXfrm>
    </dsp:sp>
    <dsp:sp modelId="{1C1FEDCD-7D30-4D34-835B-0CB6F270A3DE}">
      <dsp:nvSpPr>
        <dsp:cNvPr id="0" name=""/>
        <dsp:cNvSpPr/>
      </dsp:nvSpPr>
      <dsp:spPr>
        <a:xfrm>
          <a:off x="6862577" y="187409"/>
          <a:ext cx="830668" cy="742575"/>
        </a:xfrm>
        <a:prstGeom prst="ellipse">
          <a:avLst/>
        </a:prstGeom>
        <a:solidFill>
          <a:schemeClr val="accent6">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031" tIns="12700" rIns="60031"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DESEMPEÑO DEL ROL (11)</a:t>
          </a:r>
          <a:endParaRPr lang="es-EC" sz="1000" b="1" kern="1200" dirty="0"/>
        </a:p>
      </dsp:txBody>
      <dsp:txXfrm>
        <a:off x="6984226" y="296157"/>
        <a:ext cx="587370" cy="525079"/>
      </dsp:txXfrm>
    </dsp:sp>
    <dsp:sp modelId="{24986435-2DDE-4762-A490-690CCF1BEB75}">
      <dsp:nvSpPr>
        <dsp:cNvPr id="0" name=""/>
        <dsp:cNvSpPr/>
      </dsp:nvSpPr>
      <dsp:spPr>
        <a:xfrm>
          <a:off x="3724531" y="1523"/>
          <a:ext cx="1258416" cy="1090803"/>
        </a:xfrm>
        <a:prstGeom prst="ellipse">
          <a:avLst/>
        </a:prstGeom>
        <a:solidFill>
          <a:schemeClr val="accent4">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031" tIns="12700" rIns="60031"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VARIEDAD Y CONTENIDO (7´) </a:t>
          </a:r>
          <a:endParaRPr lang="es-EC" sz="1000" b="1" kern="1200" dirty="0"/>
        </a:p>
      </dsp:txBody>
      <dsp:txXfrm>
        <a:off x="3908822" y="161267"/>
        <a:ext cx="889834" cy="771315"/>
      </dsp:txXfrm>
    </dsp:sp>
    <dsp:sp modelId="{4348703C-AAD7-4068-A5AB-652106576D7A}">
      <dsp:nvSpPr>
        <dsp:cNvPr id="0" name=""/>
        <dsp:cNvSpPr/>
      </dsp:nvSpPr>
      <dsp:spPr>
        <a:xfrm>
          <a:off x="4788283" y="250043"/>
          <a:ext cx="1090803" cy="742575"/>
        </a:xfrm>
        <a:prstGeom prst="ellipse">
          <a:avLst/>
        </a:prstGeom>
        <a:solidFill>
          <a:schemeClr val="accent6">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031" tIns="10160" rIns="60031" bIns="10160" numCol="1" spcCol="1270" anchor="ctr" anchorCtr="0">
          <a:noAutofit/>
        </a:bodyPr>
        <a:lstStyle/>
        <a:p>
          <a:pPr lvl="0" algn="ctr" defTabSz="355600">
            <a:lnSpc>
              <a:spcPct val="90000"/>
            </a:lnSpc>
            <a:spcBef>
              <a:spcPct val="0"/>
            </a:spcBef>
            <a:spcAft>
              <a:spcPct val="35000"/>
            </a:spcAft>
          </a:pPr>
          <a:r>
            <a:rPr lang="es-MX" sz="800" b="1" kern="1200" dirty="0" smtClean="0">
              <a:solidFill>
                <a:schemeClr val="tx1"/>
              </a:solidFill>
            </a:rPr>
            <a:t>PARTICPACIÓN Y SUPERVICION (11)</a:t>
          </a:r>
          <a:endParaRPr lang="es-EC" sz="800" b="1" kern="1200" dirty="0"/>
        </a:p>
      </dsp:txBody>
      <dsp:txXfrm>
        <a:off x="4948027" y="358791"/>
        <a:ext cx="771315" cy="525079"/>
      </dsp:txXfrm>
    </dsp:sp>
    <dsp:sp modelId="{2DF1EF5F-8861-409B-B526-EE5E6A719593}">
      <dsp:nvSpPr>
        <dsp:cNvPr id="0" name=""/>
        <dsp:cNvSpPr/>
      </dsp:nvSpPr>
      <dsp:spPr>
        <a:xfrm>
          <a:off x="5806886" y="282167"/>
          <a:ext cx="1090803" cy="742575"/>
        </a:xfrm>
        <a:prstGeom prst="ellipse">
          <a:avLst/>
        </a:prstGeom>
        <a:solidFill>
          <a:schemeClr val="accent6">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031" tIns="10160" rIns="60031" bIns="10160" numCol="1" spcCol="1270" anchor="ctr" anchorCtr="0">
          <a:noAutofit/>
        </a:bodyPr>
        <a:lstStyle/>
        <a:p>
          <a:pPr lvl="0" algn="ctr" defTabSz="355600">
            <a:lnSpc>
              <a:spcPct val="90000"/>
            </a:lnSpc>
            <a:spcBef>
              <a:spcPct val="0"/>
            </a:spcBef>
            <a:spcAft>
              <a:spcPct val="35000"/>
            </a:spcAft>
          </a:pPr>
          <a:r>
            <a:rPr lang="es-MX" sz="800" b="1" kern="1200" dirty="0" smtClean="0">
              <a:solidFill>
                <a:schemeClr val="tx1"/>
              </a:solidFill>
            </a:rPr>
            <a:t>INTERES POR EL TRABAJO (8)</a:t>
          </a:r>
          <a:endParaRPr lang="es-EC" sz="800" b="1" kern="1200" dirty="0"/>
        </a:p>
      </dsp:txBody>
      <dsp:txXfrm>
        <a:off x="5966630" y="390915"/>
        <a:ext cx="771315" cy="525079"/>
      </dsp:txXfrm>
    </dsp:sp>
    <dsp:sp modelId="{645D6337-3E37-4D59-8B12-3F04479EEA73}">
      <dsp:nvSpPr>
        <dsp:cNvPr id="0" name=""/>
        <dsp:cNvSpPr/>
      </dsp:nvSpPr>
      <dsp:spPr>
        <a:xfrm>
          <a:off x="2701990" y="113297"/>
          <a:ext cx="1114746" cy="979029"/>
        </a:xfrm>
        <a:prstGeom prst="ellipse">
          <a:avLst/>
        </a:prstGeom>
        <a:solidFill>
          <a:schemeClr val="accent6">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031" tIns="10160" rIns="60031" bIns="10160" numCol="1" spcCol="1270" anchor="ctr" anchorCtr="0">
          <a:noAutofit/>
        </a:bodyPr>
        <a:lstStyle/>
        <a:p>
          <a:pPr lvl="0" algn="ctr" defTabSz="355600">
            <a:lnSpc>
              <a:spcPct val="90000"/>
            </a:lnSpc>
            <a:spcBef>
              <a:spcPct val="0"/>
            </a:spcBef>
            <a:spcAft>
              <a:spcPct val="35000"/>
            </a:spcAft>
          </a:pPr>
          <a:r>
            <a:rPr lang="es-MX" sz="800" b="1" kern="1200" dirty="0" smtClean="0">
              <a:solidFill>
                <a:schemeClr val="tx1"/>
              </a:solidFill>
            </a:rPr>
            <a:t>DEMANADAS PSICOLOGICAS (12)</a:t>
          </a:r>
          <a:endParaRPr lang="es-EC" sz="800" b="1" kern="1200" dirty="0"/>
        </a:p>
      </dsp:txBody>
      <dsp:txXfrm>
        <a:off x="2865241" y="256672"/>
        <a:ext cx="788244" cy="692279"/>
      </dsp:txXfrm>
    </dsp:sp>
    <dsp:sp modelId="{DD0083AF-BFBA-460D-B5CA-8332FBE4B4C1}">
      <dsp:nvSpPr>
        <dsp:cNvPr id="0" name=""/>
        <dsp:cNvSpPr/>
      </dsp:nvSpPr>
      <dsp:spPr>
        <a:xfrm>
          <a:off x="7584792" y="0"/>
          <a:ext cx="1090803" cy="742575"/>
        </a:xfrm>
        <a:prstGeom prst="ellipse">
          <a:avLst/>
        </a:prstGeom>
        <a:solidFill>
          <a:schemeClr val="accent6">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031" tIns="10160" rIns="60031" bIns="10160" numCol="1" spcCol="1270" anchor="ctr" anchorCtr="0">
          <a:noAutofit/>
        </a:bodyPr>
        <a:lstStyle/>
        <a:p>
          <a:pPr lvl="0" algn="ctr" defTabSz="355600">
            <a:lnSpc>
              <a:spcPct val="90000"/>
            </a:lnSpc>
            <a:spcBef>
              <a:spcPct val="0"/>
            </a:spcBef>
            <a:spcAft>
              <a:spcPct val="35000"/>
            </a:spcAft>
          </a:pPr>
          <a:r>
            <a:rPr lang="es-MX" sz="800" b="1" kern="1200" dirty="0" smtClean="0">
              <a:solidFill>
                <a:schemeClr val="tx1"/>
              </a:solidFill>
            </a:rPr>
            <a:t>RELACIONES Y APOYO SOCIAL (10)</a:t>
          </a:r>
          <a:endParaRPr lang="es-EC" sz="800" b="1" kern="1200" dirty="0"/>
        </a:p>
      </dsp:txBody>
      <dsp:txXfrm>
        <a:off x="7744536" y="108748"/>
        <a:ext cx="771315" cy="5250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C6161-84AC-4873-ABA6-C969C797A2C3}" type="datetimeFigureOut">
              <a:rPr lang="en-US" smtClean="0"/>
              <a:t>4/14/2020</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D3FA5-CDA5-466C-9BDD-F704F481764C}" type="slidenum">
              <a:rPr lang="en-US" smtClean="0"/>
              <a:t>‹Nº›</a:t>
            </a:fld>
            <a:endParaRPr lang="en-US"/>
          </a:p>
        </p:txBody>
      </p:sp>
    </p:spTree>
    <p:extLst>
      <p:ext uri="{BB962C8B-B14F-4D97-AF65-F5344CB8AC3E}">
        <p14:creationId xmlns:p14="http://schemas.microsoft.com/office/powerpoint/2010/main" val="250634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Dado que la estadística y por lo tanto la recolección de datos representa un pilar de nuestra investigación se consideró que el método cuantitativo era el idóneo para este estudio, pues El Enfoque cuantitativo Usa la recolección de datos para probar hipótesis, con base en la medición numérica y el análisis estadístico, para establecer patrones de comportamiento y probar teorías.</a:t>
            </a:r>
          </a:p>
          <a:p>
            <a:r>
              <a:rPr lang="es-ES" dirty="0" smtClean="0"/>
              <a:t>Con un sentido científico del término, experimental se refiere a un estudio en el que se manipulan intencionalmente una o más variables independientes (supuestas causas-antecedentes), en nuestro caso los factores de riesgo</a:t>
            </a:r>
            <a:r>
              <a:rPr lang="es-ES" baseline="0" dirty="0" smtClean="0"/>
              <a:t> psicosociales y el burnout, </a:t>
            </a:r>
            <a:r>
              <a:rPr lang="es-ES" dirty="0" smtClean="0"/>
              <a:t>para analizar las consecuencias que la manipulación tiene sobre una o más variables dependientes (supuestos efectos-consecuentes) en este caso el</a:t>
            </a:r>
            <a:r>
              <a:rPr lang="es-ES" baseline="0" dirty="0" smtClean="0"/>
              <a:t> impacto físico y emocional en el personal directivo y técnico operativo de la DINASED</a:t>
            </a:r>
            <a:r>
              <a:rPr lang="es-ES" dirty="0" smtClean="0"/>
              <a:t>, dentro de una situación de control para el investigador. </a:t>
            </a:r>
            <a:endParaRPr lang="es-ES" dirty="0"/>
          </a:p>
        </p:txBody>
      </p:sp>
      <p:sp>
        <p:nvSpPr>
          <p:cNvPr id="4" name="Marcador de número de diapositiva 3"/>
          <p:cNvSpPr>
            <a:spLocks noGrp="1"/>
          </p:cNvSpPr>
          <p:nvPr>
            <p:ph type="sldNum" sz="quarter" idx="10"/>
          </p:nvPr>
        </p:nvSpPr>
        <p:spPr/>
        <p:txBody>
          <a:bodyPr/>
          <a:lstStyle/>
          <a:p>
            <a:fld id="{5CBD3FA5-CDA5-466C-9BDD-F704F481764C}" type="slidenum">
              <a:rPr lang="en-US" smtClean="0"/>
              <a:t>10</a:t>
            </a:fld>
            <a:endParaRPr lang="en-US"/>
          </a:p>
        </p:txBody>
      </p:sp>
    </p:spTree>
    <p:extLst>
      <p:ext uri="{BB962C8B-B14F-4D97-AF65-F5344CB8AC3E}">
        <p14:creationId xmlns:p14="http://schemas.microsoft.com/office/powerpoint/2010/main" val="245687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Fue creado</a:t>
            </a:r>
            <a:r>
              <a:rPr lang="es-ES" baseline="0" dirty="0" smtClean="0"/>
              <a:t> por el Instituto Nacional de Salud e Higiene en el Trabajo (INSHT) de la universidad de Barcelona; la primera prueba piloto se la hizo en el 2007, en el 2010 se hizo el análisis detallado de las propiedades psicométricas pasando de 104 ítems iniciales a 86 ítems finales; en la validación del cuestionario participaron un total de 1718 trabajadores de entre 25 y 44 años, los participantes trabajan en empresas de entre 100 a 500 trabajadores, este cuestionario consta de 86 ítems divididos en 9 factores que son: tiempo de trabajo (4ítems), autonomía (12ítems), carga de trabajo (11ítems), demandas psicológicas (12 ítems), variedad/contenido de trabajo (7 ítems), participación/supervisión (11 ítems), interés por el trabajador/compensación (8 ítems), desempeño de rol (11 ítems), y relaciones y apoyo social (11ítems); </a:t>
            </a:r>
            <a:r>
              <a:rPr lang="es-ES" sz="1200" b="0" i="0" u="none" strike="noStrike" kern="1200" baseline="0" dirty="0" smtClean="0">
                <a:solidFill>
                  <a:schemeClr val="tx1"/>
                </a:solidFill>
                <a:latin typeface="+mn-lt"/>
                <a:ea typeface="+mn-ea"/>
                <a:cs typeface="+mn-cs"/>
              </a:rPr>
              <a:t>Para cada uno de los factores, así como la escala global, se ha obtenido el coeficiente α de </a:t>
            </a:r>
            <a:r>
              <a:rPr lang="es-ES" sz="1200" b="0" i="0" u="none" strike="noStrike" kern="1200" baseline="0" dirty="0" err="1" smtClean="0">
                <a:solidFill>
                  <a:schemeClr val="tx1"/>
                </a:solidFill>
                <a:latin typeface="+mn-lt"/>
                <a:ea typeface="+mn-ea"/>
                <a:cs typeface="+mn-cs"/>
              </a:rPr>
              <a:t>Cronbach</a:t>
            </a:r>
            <a:r>
              <a:rPr lang="es-ES" sz="1200" b="0" i="0" u="none" strike="noStrike" kern="1200" baseline="0" dirty="0" smtClean="0">
                <a:solidFill>
                  <a:schemeClr val="tx1"/>
                </a:solidFill>
                <a:latin typeface="+mn-lt"/>
                <a:ea typeface="+mn-ea"/>
                <a:cs typeface="+mn-cs"/>
              </a:rPr>
              <a:t>, (</a:t>
            </a:r>
            <a:r>
              <a:rPr lang="es-ES" dirty="0" smtClean="0"/>
              <a:t>El coeficiente Alfa de </a:t>
            </a:r>
            <a:r>
              <a:rPr lang="es-ES" dirty="0" err="1" smtClean="0"/>
              <a:t>Cronbach</a:t>
            </a:r>
            <a:r>
              <a:rPr lang="es-ES" dirty="0" smtClean="0"/>
              <a:t> es un modelo de consistencia interna, basado en el promedio de las correlaciones entre los ítems.)</a:t>
            </a:r>
            <a:r>
              <a:rPr lang="es-ES" baseline="0" dirty="0" smtClean="0"/>
              <a:t> 0,895 fiabilidad excelente a nivel global. Con la intención de evaluar su validez se han aplicado otras escalas de variables Escala general de satisfacción, que permite la obtención de tres puntuaciones, a) satisfacción general; b) satisfacción intrínseca y c) satisfacción extrínseca. Y el cuestionario de salud general </a:t>
            </a:r>
            <a:endParaRPr lang="es-ES" dirty="0"/>
          </a:p>
        </p:txBody>
      </p:sp>
      <p:sp>
        <p:nvSpPr>
          <p:cNvPr id="4" name="Marcador de número de diapositiva 3"/>
          <p:cNvSpPr>
            <a:spLocks noGrp="1"/>
          </p:cNvSpPr>
          <p:nvPr>
            <p:ph type="sldNum" sz="quarter" idx="10"/>
          </p:nvPr>
        </p:nvSpPr>
        <p:spPr/>
        <p:txBody>
          <a:bodyPr/>
          <a:lstStyle/>
          <a:p>
            <a:fld id="{5CBD3FA5-CDA5-466C-9BDD-F704F481764C}" type="slidenum">
              <a:rPr lang="en-US" smtClean="0"/>
              <a:t>12</a:t>
            </a:fld>
            <a:endParaRPr lang="en-US"/>
          </a:p>
        </p:txBody>
      </p:sp>
    </p:spTree>
    <p:extLst>
      <p:ext uri="{BB962C8B-B14F-4D97-AF65-F5344CB8AC3E}">
        <p14:creationId xmlns:p14="http://schemas.microsoft.com/office/powerpoint/2010/main" val="192015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err="1" smtClean="0">
                <a:solidFill>
                  <a:schemeClr val="tx1"/>
                </a:solidFill>
                <a:latin typeface="+mn-lt"/>
                <a:ea typeface="+mn-ea"/>
                <a:cs typeface="+mn-cs"/>
              </a:rPr>
              <a:t>Maslach</a:t>
            </a:r>
            <a:r>
              <a:rPr lang="es-ES" sz="1200" b="1" i="0" u="none" strike="noStrike" kern="1200" baseline="0" dirty="0" smtClean="0">
                <a:solidFill>
                  <a:schemeClr val="tx1"/>
                </a:solidFill>
                <a:latin typeface="+mn-lt"/>
                <a:ea typeface="+mn-ea"/>
                <a:cs typeface="+mn-cs"/>
              </a:rPr>
              <a:t>: </a:t>
            </a:r>
            <a:r>
              <a:rPr lang="es-ES" sz="1200" b="0" i="0" u="none" strike="noStrike" kern="1200" baseline="0" dirty="0" smtClean="0">
                <a:solidFill>
                  <a:schemeClr val="tx1"/>
                </a:solidFill>
                <a:latin typeface="+mn-lt"/>
                <a:ea typeface="+mn-ea"/>
                <a:cs typeface="+mn-cs"/>
              </a:rPr>
              <a:t>Lo que definimos como </a:t>
            </a:r>
            <a:r>
              <a:rPr lang="es-ES" sz="1200" b="0" i="1" u="none" strike="noStrike" kern="1200" baseline="0" dirty="0" smtClean="0">
                <a:solidFill>
                  <a:schemeClr val="tx1"/>
                </a:solidFill>
                <a:latin typeface="+mn-lt"/>
                <a:ea typeface="+mn-ea"/>
                <a:cs typeface="+mn-cs"/>
              </a:rPr>
              <a:t>burnout </a:t>
            </a:r>
            <a:r>
              <a:rPr lang="es-ES" sz="1200" b="0" i="0" u="none" strike="noStrike" kern="1200" baseline="0" dirty="0" smtClean="0">
                <a:solidFill>
                  <a:schemeClr val="tx1"/>
                </a:solidFill>
                <a:latin typeface="+mn-lt"/>
                <a:ea typeface="+mn-ea"/>
                <a:cs typeface="+mn-cs"/>
              </a:rPr>
              <a:t>es un síndrome psicológico de ciertas experiencias interrelacionadas:</a:t>
            </a:r>
          </a:p>
          <a:p>
            <a:r>
              <a:rPr lang="es-ES" sz="1200" b="0" i="0" u="none" strike="noStrike" kern="1200" baseline="0" dirty="0" smtClean="0">
                <a:solidFill>
                  <a:schemeClr val="tx1"/>
                </a:solidFill>
                <a:latin typeface="+mn-lt"/>
                <a:ea typeface="+mn-ea"/>
                <a:cs typeface="+mn-cs"/>
              </a:rPr>
              <a:t>primero es el agotamiento, como una respuesta al estrés. en segundo lugar, tenemos un cambio, negativo sobre cómo se siente uno con el trabajo y las demás personas, cuando hablamos de ellas con indiferencia1 (</a:t>
            </a:r>
            <a:r>
              <a:rPr lang="es-ES" sz="1200" b="0" i="1" u="none" strike="noStrike" kern="1200" baseline="0" dirty="0" smtClean="0">
                <a:solidFill>
                  <a:schemeClr val="tx1"/>
                </a:solidFill>
                <a:latin typeface="+mn-lt"/>
                <a:ea typeface="+mn-ea"/>
                <a:cs typeface="+mn-cs"/>
              </a:rPr>
              <a:t>cinismo</a:t>
            </a:r>
            <a:r>
              <a:rPr lang="es-ES" sz="1200" b="0" i="0" u="none" strike="noStrike" kern="1200" baseline="0" dirty="0" smtClean="0">
                <a:solidFill>
                  <a:schemeClr val="tx1"/>
                </a:solidFill>
                <a:latin typeface="+mn-lt"/>
                <a:ea typeface="+mn-ea"/>
                <a:cs typeface="+mn-cs"/>
              </a:rPr>
              <a:t>), y por último cuando las personas se empiezan a sentir negativas sobre sí mismas, sobre su competencia, su capacidad, sus deseos y su motivación para trabajar. juntando todo esto, nos da como resultado el burnout. posee 22 reactivos, los que fueron aplicados  más de mil personas que laboraban en el sector de servicios en los Estados Unidos (</a:t>
            </a:r>
            <a:r>
              <a:rPr lang="es-ES" sz="1200" b="0" i="0" u="none" strike="noStrike" kern="1200" baseline="0" dirty="0" err="1" smtClean="0">
                <a:solidFill>
                  <a:schemeClr val="tx1"/>
                </a:solidFill>
                <a:latin typeface="+mn-lt"/>
                <a:ea typeface="+mn-ea"/>
                <a:cs typeface="+mn-cs"/>
              </a:rPr>
              <a:t>Cordes</a:t>
            </a:r>
            <a:r>
              <a:rPr lang="es-ES" sz="1200" b="0" i="0" u="none" strike="noStrike" kern="1200" baseline="0" dirty="0" smtClean="0">
                <a:solidFill>
                  <a:schemeClr val="tx1"/>
                </a:solidFill>
                <a:latin typeface="+mn-lt"/>
                <a:ea typeface="+mn-ea"/>
                <a:cs typeface="+mn-cs"/>
              </a:rPr>
              <a:t> &amp; </a:t>
            </a:r>
            <a:r>
              <a:rPr lang="es-ES" sz="1200" b="0" i="0" u="none" strike="noStrike" kern="1200" baseline="0" dirty="0" err="1" smtClean="0">
                <a:solidFill>
                  <a:schemeClr val="tx1"/>
                </a:solidFill>
                <a:latin typeface="+mn-lt"/>
                <a:ea typeface="+mn-ea"/>
                <a:cs typeface="+mn-cs"/>
              </a:rPr>
              <a:t>Dougherty</a:t>
            </a:r>
            <a:r>
              <a:rPr lang="es-ES" sz="1200" b="0" i="0" u="none" strike="noStrike" kern="1200" baseline="0" dirty="0" smtClean="0">
                <a:solidFill>
                  <a:schemeClr val="tx1"/>
                </a:solidFill>
                <a:latin typeface="+mn-lt"/>
                <a:ea typeface="+mn-ea"/>
                <a:cs typeface="+mn-cs"/>
              </a:rPr>
              <a:t>, 1993).</a:t>
            </a:r>
          </a:p>
          <a:p>
            <a:r>
              <a:rPr lang="es-ES" sz="1200" b="0" i="0" u="none" strike="noStrike" kern="1200" baseline="0" dirty="0" smtClean="0">
                <a:solidFill>
                  <a:schemeClr val="tx1"/>
                </a:solidFill>
                <a:latin typeface="+mn-lt"/>
                <a:ea typeface="+mn-ea"/>
                <a:cs typeface="+mn-cs"/>
              </a:rPr>
              <a:t>Como característica esencial en el primer instrumento diseñado, se tenían dos dimensiones del </a:t>
            </a:r>
            <a:r>
              <a:rPr lang="es-ES" sz="1200" b="0" i="1" u="none" strike="noStrike" kern="1200" baseline="0" dirty="0" smtClean="0">
                <a:solidFill>
                  <a:schemeClr val="tx1"/>
                </a:solidFill>
                <a:latin typeface="+mn-lt"/>
                <a:ea typeface="+mn-ea"/>
                <a:cs typeface="+mn-cs"/>
              </a:rPr>
              <a:t>burnout</a:t>
            </a:r>
            <a:r>
              <a:rPr lang="es-ES" sz="1200" b="0" i="0" u="none" strike="noStrike" kern="1200" baseline="0" dirty="0" smtClean="0">
                <a:solidFill>
                  <a:schemeClr val="tx1"/>
                </a:solidFill>
                <a:latin typeface="+mn-lt"/>
                <a:ea typeface="+mn-ea"/>
                <a:cs typeface="+mn-cs"/>
              </a:rPr>
              <a:t>: intensidad y frecuencia; sin embargo, a partir de 1986 las autoras de este inventario decidieron sólo tomar en cuenta la frecuencia,</a:t>
            </a:r>
          </a:p>
          <a:p>
            <a:r>
              <a:rPr lang="es-ES" sz="1200" b="0" i="0" u="none" strike="noStrike" kern="1200" baseline="0" dirty="0" smtClean="0">
                <a:solidFill>
                  <a:schemeClr val="tx1"/>
                </a:solidFill>
                <a:latin typeface="+mn-lt"/>
                <a:ea typeface="+mn-ea"/>
                <a:cs typeface="+mn-cs"/>
              </a:rPr>
              <a:t>debido a la </a:t>
            </a:r>
            <a:r>
              <a:rPr lang="es-ES" sz="1200" b="0" i="0" u="none" strike="noStrike" kern="1200" baseline="0" dirty="0" err="1" smtClean="0">
                <a:solidFill>
                  <a:schemeClr val="tx1"/>
                </a:solidFill>
                <a:latin typeface="+mn-lt"/>
                <a:ea typeface="+mn-ea"/>
                <a:cs typeface="+mn-cs"/>
              </a:rPr>
              <a:t>colinealidad</a:t>
            </a:r>
            <a:r>
              <a:rPr lang="es-ES" sz="1200" b="0" i="0" u="none" strike="noStrike" kern="1200" baseline="0" dirty="0" smtClean="0">
                <a:solidFill>
                  <a:schemeClr val="tx1"/>
                </a:solidFill>
                <a:latin typeface="+mn-lt"/>
                <a:ea typeface="+mn-ea"/>
                <a:cs typeface="+mn-cs"/>
              </a:rPr>
              <a:t> presentada. La escala mencionada mide la tendencia a evaluarse a sí misma la persona en forma negativa en cuanto sus capacidades para realizar su trabajo –insatisfacción- con un total de 8 ítems, la sensación de no</a:t>
            </a:r>
          </a:p>
          <a:p>
            <a:r>
              <a:rPr lang="es-ES" sz="1200" b="0" i="0" u="none" strike="noStrike" kern="1200" baseline="0" dirty="0" smtClean="0">
                <a:solidFill>
                  <a:schemeClr val="tx1"/>
                </a:solidFill>
                <a:latin typeface="+mn-lt"/>
                <a:ea typeface="+mn-ea"/>
                <a:cs typeface="+mn-cs"/>
              </a:rPr>
              <a:t>poder dar más de sí en el ámbito emocional –agotamiento emocional- y desarrollo de actitudes cínicas y negativas hacia los destinatarios del trabajo –despersonalización, con 9 y 5 reactivos respectivamente-. Más adelante, el inventario dio origen a dos versiones secundarias, el MBI-ES y el MBI-GS; el primero mantiene la misma estructura factorial, pero cambia el lenguaje de pacientes a alumnos, el segundo es más genérico y se compone por 16 reactivos en tres factores: eficacia personal, agotamiento y cinismo, integrados por seis, cinco y cinco ítems de manera respectiva el grado de confianza es de 86% por lo que es alto </a:t>
            </a:r>
            <a:endParaRPr lang="es-ES" dirty="0"/>
          </a:p>
        </p:txBody>
      </p:sp>
      <p:sp>
        <p:nvSpPr>
          <p:cNvPr id="4" name="Marcador de número de diapositiva 3"/>
          <p:cNvSpPr>
            <a:spLocks noGrp="1"/>
          </p:cNvSpPr>
          <p:nvPr>
            <p:ph type="sldNum" sz="quarter" idx="10"/>
          </p:nvPr>
        </p:nvSpPr>
        <p:spPr/>
        <p:txBody>
          <a:bodyPr/>
          <a:lstStyle/>
          <a:p>
            <a:fld id="{5CBD3FA5-CDA5-466C-9BDD-F704F481764C}" type="slidenum">
              <a:rPr lang="en-US" smtClean="0"/>
              <a:t>13</a:t>
            </a:fld>
            <a:endParaRPr lang="en-US"/>
          </a:p>
        </p:txBody>
      </p:sp>
    </p:spTree>
    <p:extLst>
      <p:ext uri="{BB962C8B-B14F-4D97-AF65-F5344CB8AC3E}">
        <p14:creationId xmlns:p14="http://schemas.microsoft.com/office/powerpoint/2010/main" val="116116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Socialización:</a:t>
            </a:r>
            <a:r>
              <a:rPr lang="es-ES" baseline="0" dirty="0" smtClean="0"/>
              <a:t> Concientización de los posibles riesgos que generan estas dos variables tanto los factores de riesgo psicosociales como el burnout, y la importancia de mantener un grupo de servidores en optimas condiciones por la delicadeza de su trabajo</a:t>
            </a:r>
          </a:p>
          <a:p>
            <a:r>
              <a:rPr lang="es-ES" baseline="0" dirty="0" smtClean="0"/>
              <a:t>Toma de reactivos: En el </a:t>
            </a:r>
            <a:r>
              <a:rPr lang="es-ES" baseline="0" dirty="0" err="1" smtClean="0"/>
              <a:t>Fpsico</a:t>
            </a:r>
            <a:r>
              <a:rPr lang="es-ES" baseline="0" dirty="0" smtClean="0"/>
              <a:t> 3,1  con las siguientes indicaciones: </a:t>
            </a:r>
            <a:r>
              <a:rPr lang="es-ES" dirty="0" smtClean="0"/>
              <a:t>El objetivo de este cuestionario es conocer algunos aspectos sobre las condiciones psicosociales en tu trabajo. El cuestionario es anónimo y se garantiza la confidencialidad de las respuestas. Con el fin de que la información que se obtenga sea útil es necesario que contestes sinceramente a todas las preguntas. Tras leer atentamente cada pregunta así como sus opciones de respuesta, marca en cada caso la respuesta que consideres más adecuada, señalando una sola respuesta por cada pregunta. </a:t>
            </a:r>
          </a:p>
          <a:p>
            <a:r>
              <a:rPr lang="es-ES" dirty="0" smtClean="0"/>
              <a:t>MBI: </a:t>
            </a:r>
            <a:r>
              <a:rPr lang="es-EC" sz="1200" b="1" kern="1200" dirty="0" smtClean="0">
                <a:solidFill>
                  <a:schemeClr val="tx1"/>
                </a:solidFill>
                <a:effectLst/>
                <a:latin typeface="+mn-lt"/>
                <a:ea typeface="+mn-ea"/>
                <a:cs typeface="+mn-cs"/>
              </a:rPr>
              <a:t>Nombre y Apellido,</a:t>
            </a:r>
            <a:r>
              <a:rPr lang="es-EC" sz="1200" b="1" kern="1200" baseline="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Grado,</a:t>
            </a:r>
            <a:r>
              <a:rPr lang="es-EC" sz="1200" b="1" kern="1200" baseline="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Estado Civil, Edad,</a:t>
            </a:r>
            <a:r>
              <a:rPr lang="es-EC" sz="1200" b="1" kern="1200" baseline="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Función,</a:t>
            </a:r>
            <a:r>
              <a:rPr lang="es-EC" sz="1200" b="1" kern="1200" baseline="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Tiempo de servicio en la Unidad, Unidad a la que pertenece,</a:t>
            </a:r>
            <a:r>
              <a:rPr lang="es-EC" sz="1200" b="1" kern="1200" baseline="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Fecha.</a:t>
            </a:r>
            <a:r>
              <a:rPr lang="es-EC" sz="1200" b="1"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Señale la respuesta que crea oportuna sobre la frecuencia con que siente los enunciados: </a:t>
            </a:r>
            <a:endParaRPr lang="es-E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0=</a:t>
            </a:r>
            <a:r>
              <a:rPr lang="es-EC" sz="1200" kern="1200" dirty="0" smtClean="0">
                <a:solidFill>
                  <a:schemeClr val="tx1"/>
                </a:solidFill>
                <a:effectLst/>
                <a:latin typeface="+mn-lt"/>
                <a:ea typeface="+mn-ea"/>
                <a:cs typeface="+mn-cs"/>
              </a:rPr>
              <a:t> NUNCA.   </a:t>
            </a:r>
            <a:r>
              <a:rPr lang="es-EC" sz="1200" b="1" kern="1200" dirty="0" smtClean="0">
                <a:solidFill>
                  <a:schemeClr val="tx1"/>
                </a:solidFill>
                <a:effectLst/>
                <a:latin typeface="+mn-lt"/>
                <a:ea typeface="+mn-ea"/>
                <a:cs typeface="+mn-cs"/>
              </a:rPr>
              <a:t>1=</a:t>
            </a:r>
            <a:r>
              <a:rPr lang="es-EC" sz="1200" kern="1200" dirty="0" smtClean="0">
                <a:solidFill>
                  <a:schemeClr val="tx1"/>
                </a:solidFill>
                <a:effectLst/>
                <a:latin typeface="+mn-lt"/>
                <a:ea typeface="+mn-ea"/>
                <a:cs typeface="+mn-cs"/>
              </a:rPr>
              <a:t> POCAS VECES AL AÑO O MENOS.   </a:t>
            </a:r>
            <a:r>
              <a:rPr lang="es-EC" sz="1200" b="1" kern="1200" dirty="0" smtClean="0">
                <a:solidFill>
                  <a:schemeClr val="tx1"/>
                </a:solidFill>
                <a:effectLst/>
                <a:latin typeface="+mn-lt"/>
                <a:ea typeface="+mn-ea"/>
                <a:cs typeface="+mn-cs"/>
              </a:rPr>
              <a:t>2=</a:t>
            </a:r>
            <a:r>
              <a:rPr lang="es-EC" sz="1200" kern="1200" dirty="0" smtClean="0">
                <a:solidFill>
                  <a:schemeClr val="tx1"/>
                </a:solidFill>
                <a:effectLst/>
                <a:latin typeface="+mn-lt"/>
                <a:ea typeface="+mn-ea"/>
                <a:cs typeface="+mn-cs"/>
              </a:rPr>
              <a:t> UNA VEZ AL MES O MENOS.    </a:t>
            </a:r>
            <a:r>
              <a:rPr lang="es-EC" sz="1200" b="1" kern="1200" dirty="0" smtClean="0">
                <a:solidFill>
                  <a:schemeClr val="tx1"/>
                </a:solidFill>
                <a:effectLst/>
                <a:latin typeface="+mn-lt"/>
                <a:ea typeface="+mn-ea"/>
                <a:cs typeface="+mn-cs"/>
              </a:rPr>
              <a:t>3=</a:t>
            </a:r>
            <a:r>
              <a:rPr lang="es-EC" sz="1200" kern="1200" dirty="0" smtClean="0">
                <a:solidFill>
                  <a:schemeClr val="tx1"/>
                </a:solidFill>
                <a:effectLst/>
                <a:latin typeface="+mn-lt"/>
                <a:ea typeface="+mn-ea"/>
                <a:cs typeface="+mn-cs"/>
              </a:rPr>
              <a:t> UNAS POCAS VECES AL MES</a:t>
            </a:r>
            <a:r>
              <a:rPr lang="es-EC" sz="1200" b="1" kern="1200" dirty="0" smtClean="0">
                <a:solidFill>
                  <a:schemeClr val="tx1"/>
                </a:solidFill>
                <a:effectLst/>
                <a:latin typeface="+mn-lt"/>
                <a:ea typeface="+mn-ea"/>
                <a:cs typeface="+mn-cs"/>
              </a:rPr>
              <a:t>.  4=</a:t>
            </a:r>
            <a:r>
              <a:rPr lang="es-EC" sz="1200" kern="1200" dirty="0" smtClean="0">
                <a:solidFill>
                  <a:schemeClr val="tx1"/>
                </a:solidFill>
                <a:effectLst/>
                <a:latin typeface="+mn-lt"/>
                <a:ea typeface="+mn-ea"/>
                <a:cs typeface="+mn-cs"/>
              </a:rPr>
              <a:t> UNA VEZ A LA SEMANA.   </a:t>
            </a:r>
            <a:r>
              <a:rPr lang="es-EC" sz="1200" b="1" kern="1200" dirty="0" smtClean="0">
                <a:solidFill>
                  <a:schemeClr val="tx1"/>
                </a:solidFill>
                <a:effectLst/>
                <a:latin typeface="+mn-lt"/>
                <a:ea typeface="+mn-ea"/>
                <a:cs typeface="+mn-cs"/>
              </a:rPr>
              <a:t>5=</a:t>
            </a:r>
            <a:r>
              <a:rPr lang="es-EC" sz="1200" kern="1200" dirty="0" smtClean="0">
                <a:solidFill>
                  <a:schemeClr val="tx1"/>
                </a:solidFill>
                <a:effectLst/>
                <a:latin typeface="+mn-lt"/>
                <a:ea typeface="+mn-ea"/>
                <a:cs typeface="+mn-cs"/>
              </a:rPr>
              <a:t> POCAS VECES A LA SEMANA.    </a:t>
            </a:r>
            <a:r>
              <a:rPr lang="es-EC" sz="1200" b="1" kern="1200" dirty="0" smtClean="0">
                <a:solidFill>
                  <a:schemeClr val="tx1"/>
                </a:solidFill>
                <a:effectLst/>
                <a:latin typeface="+mn-lt"/>
                <a:ea typeface="+mn-ea"/>
                <a:cs typeface="+mn-cs"/>
              </a:rPr>
              <a:t>6=</a:t>
            </a:r>
            <a:r>
              <a:rPr lang="es-EC" sz="1200" kern="1200" dirty="0" smtClean="0">
                <a:solidFill>
                  <a:schemeClr val="tx1"/>
                </a:solidFill>
                <a:effectLst/>
                <a:latin typeface="+mn-lt"/>
                <a:ea typeface="+mn-ea"/>
                <a:cs typeface="+mn-cs"/>
              </a:rPr>
              <a:t> TODOS LOS DÍAS.</a:t>
            </a:r>
            <a:endParaRPr lang="es-ES" sz="1200" kern="1200" dirty="0" smtClean="0">
              <a:solidFill>
                <a:schemeClr val="tx1"/>
              </a:solidFill>
              <a:effectLst/>
              <a:latin typeface="+mn-lt"/>
              <a:ea typeface="+mn-ea"/>
              <a:cs typeface="+mn-cs"/>
            </a:endParaRPr>
          </a:p>
          <a:p>
            <a:r>
              <a:rPr lang="es-ES" dirty="0" smtClean="0"/>
              <a:t>Análisis de resultados: </a:t>
            </a:r>
            <a:r>
              <a:rPr lang="es-ES" dirty="0" err="1" smtClean="0"/>
              <a:t>Fpsico</a:t>
            </a:r>
            <a:r>
              <a:rPr lang="es-ES" dirty="0" smtClean="0"/>
              <a:t>: herramienta informática, dividiendo al grupo</a:t>
            </a:r>
            <a:r>
              <a:rPr lang="es-ES" baseline="0" dirty="0" smtClean="0"/>
              <a:t> en función operativa y función administrativa; mientras que el cuestionario de </a:t>
            </a:r>
            <a:r>
              <a:rPr lang="es-ES" dirty="0" smtClean="0"/>
              <a:t>Burnout de forma manual, se dividieron en grupos: muertes</a:t>
            </a:r>
            <a:r>
              <a:rPr lang="es-ES" baseline="0" dirty="0" smtClean="0"/>
              <a:t> violentas, Unidad Nacional Antisecuestros UNASE, Unidad de desaparecidos, departamento de análisis de información, dirección </a:t>
            </a:r>
            <a:endParaRPr lang="es-ES" dirty="0" smtClean="0"/>
          </a:p>
          <a:p>
            <a:r>
              <a:rPr lang="es-ES" dirty="0" smtClean="0"/>
              <a:t>Realización de informe:</a:t>
            </a:r>
            <a:r>
              <a:rPr lang="es-ES" baseline="0" dirty="0" smtClean="0"/>
              <a:t> cuestionario </a:t>
            </a:r>
            <a:r>
              <a:rPr lang="es-ES" baseline="0" dirty="0" err="1" smtClean="0"/>
              <a:t>Fpsico</a:t>
            </a:r>
            <a:r>
              <a:rPr lang="es-ES" baseline="0" dirty="0" smtClean="0"/>
              <a:t>, presenta 4 indicadores de riesgo muy elevado que son Tiempo de trabajo, demanda Psicológica, Participación y supervisión y Carga de trabajo: El cuestionario burnout, en donde las cifras no representan el aparecimiento del síndrome.</a:t>
            </a:r>
            <a:endParaRPr lang="es-ES" dirty="0"/>
          </a:p>
        </p:txBody>
      </p:sp>
      <p:sp>
        <p:nvSpPr>
          <p:cNvPr id="4" name="Marcador de número de diapositiva 3"/>
          <p:cNvSpPr>
            <a:spLocks noGrp="1"/>
          </p:cNvSpPr>
          <p:nvPr>
            <p:ph type="sldNum" sz="quarter" idx="10"/>
          </p:nvPr>
        </p:nvSpPr>
        <p:spPr/>
        <p:txBody>
          <a:bodyPr/>
          <a:lstStyle/>
          <a:p>
            <a:fld id="{5CBD3FA5-CDA5-466C-9BDD-F704F481764C}" type="slidenum">
              <a:rPr lang="en-US" smtClean="0"/>
              <a:t>14</a:t>
            </a:fld>
            <a:endParaRPr lang="en-US"/>
          </a:p>
        </p:txBody>
      </p:sp>
    </p:spTree>
    <p:extLst>
      <p:ext uri="{BB962C8B-B14F-4D97-AF65-F5344CB8AC3E}">
        <p14:creationId xmlns:p14="http://schemas.microsoft.com/office/powerpoint/2010/main" val="297893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333142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203578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15881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263396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225983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D4BE9DA6-03F0-B940-A647-7AD81FB58DD4}" type="datetimeFigureOut">
              <a:rPr lang="es-ES" smtClean="0"/>
              <a:t>14/04/2020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302585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D4BE9DA6-03F0-B940-A647-7AD81FB58DD4}" type="datetimeFigureOut">
              <a:rPr lang="es-ES" smtClean="0"/>
              <a:t>14/04/2020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211450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D4BE9DA6-03F0-B940-A647-7AD81FB58DD4}" type="datetimeFigureOut">
              <a:rPr lang="es-ES" smtClean="0"/>
              <a:t>14/04/2020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191274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4BE9DA6-03F0-B940-A647-7AD81FB58DD4}" type="datetimeFigureOut">
              <a:rPr lang="es-ES" smtClean="0"/>
              <a:t>14/04/2020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79935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4BE9DA6-03F0-B940-A647-7AD81FB58DD4}" type="datetimeFigureOut">
              <a:rPr lang="es-ES" smtClean="0"/>
              <a:t>14/04/2020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302234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4BE9DA6-03F0-B940-A647-7AD81FB58DD4}" type="datetimeFigureOut">
              <a:rPr lang="es-ES" smtClean="0"/>
              <a:t>14/04/2020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D3F0DEA-FD9A-5046-9404-DF2051E6A11D}" type="slidenum">
              <a:rPr lang="es-ES" smtClean="0"/>
              <a:t>‹Nº›</a:t>
            </a:fld>
            <a:endParaRPr lang="es-ES"/>
          </a:p>
        </p:txBody>
      </p:sp>
    </p:spTree>
    <p:extLst>
      <p:ext uri="{BB962C8B-B14F-4D97-AF65-F5344CB8AC3E}">
        <p14:creationId xmlns:p14="http://schemas.microsoft.com/office/powerpoint/2010/main" val="391040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E9DA6-03F0-B940-A647-7AD81FB58DD4}" type="datetimeFigureOut">
              <a:rPr lang="es-ES" smtClean="0"/>
              <a:t>14/04/2020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F0DEA-FD9A-5046-9404-DF2051E6A11D}" type="slidenum">
              <a:rPr lang="es-ES" smtClean="0"/>
              <a:t>‹Nº›</a:t>
            </a:fld>
            <a:endParaRPr lang="es-ES"/>
          </a:p>
        </p:txBody>
      </p:sp>
    </p:spTree>
    <p:extLst>
      <p:ext uri="{BB962C8B-B14F-4D97-AF65-F5344CB8AC3E}">
        <p14:creationId xmlns:p14="http://schemas.microsoft.com/office/powerpoint/2010/main" val="2685405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3737" y="1643089"/>
            <a:ext cx="5244221" cy="5657058"/>
          </a:xfrm>
          <a:prstGeom prst="rect">
            <a:avLst/>
          </a:prstGeom>
        </p:spPr>
      </p:pic>
      <p:pic>
        <p:nvPicPr>
          <p:cNvPr id="8" name="Imagen 7"/>
          <p:cNvPicPr>
            <a:picLocks noChangeAspect="1"/>
          </p:cNvPicPr>
          <p:nvPr/>
        </p:nvPicPr>
        <p:blipFill>
          <a:blip r:embed="rId3"/>
          <a:stretch>
            <a:fillRect/>
          </a:stretch>
        </p:blipFill>
        <p:spPr>
          <a:xfrm>
            <a:off x="6075262" y="365832"/>
            <a:ext cx="2653101" cy="894270"/>
          </a:xfrm>
          <a:prstGeom prst="rect">
            <a:avLst/>
          </a:prstGeom>
        </p:spPr>
      </p:pic>
      <p:sp>
        <p:nvSpPr>
          <p:cNvPr id="9" name="Rectángulo 8"/>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2 Título"/>
          <p:cNvSpPr txBox="1">
            <a:spLocks/>
          </p:cNvSpPr>
          <p:nvPr/>
        </p:nvSpPr>
        <p:spPr>
          <a:xfrm>
            <a:off x="0" y="-1"/>
            <a:ext cx="8568952" cy="6703985"/>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22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0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Arial" pitchFamily="34" charset="0"/>
              </a:rPr>
              <a:t/>
            </a:r>
            <a:br>
              <a:rPr kumimoji="0" lang="es-EC" sz="20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Arial" pitchFamily="34" charset="0"/>
              </a:rPr>
            </a:br>
            <a:endParaRPr kumimoji="0" lang="es-EC" sz="41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endParaRPr>
          </a:p>
        </p:txBody>
      </p:sp>
      <p:pic>
        <p:nvPicPr>
          <p:cNvPr id="2" name="Imagen 1"/>
          <p:cNvPicPr>
            <a:picLocks noChangeAspect="1"/>
          </p:cNvPicPr>
          <p:nvPr/>
        </p:nvPicPr>
        <p:blipFill>
          <a:blip r:embed="rId4"/>
          <a:stretch>
            <a:fillRect/>
          </a:stretch>
        </p:blipFill>
        <p:spPr>
          <a:xfrm>
            <a:off x="4964597" y="3885072"/>
            <a:ext cx="4033589" cy="2455768"/>
          </a:xfrm>
          <a:prstGeom prst="rect">
            <a:avLst/>
          </a:prstGeom>
        </p:spPr>
      </p:pic>
      <p:sp>
        <p:nvSpPr>
          <p:cNvPr id="3" name="Título 2"/>
          <p:cNvSpPr>
            <a:spLocks noGrp="1"/>
          </p:cNvSpPr>
          <p:nvPr>
            <p:ph type="ctrTitle"/>
          </p:nvPr>
        </p:nvSpPr>
        <p:spPr>
          <a:xfrm>
            <a:off x="164575" y="1289979"/>
            <a:ext cx="8833611" cy="1305113"/>
          </a:xfrm>
        </p:spPr>
        <p:txBody>
          <a:bodyPr>
            <a:normAutofit/>
          </a:bodyPr>
          <a:lstStyle/>
          <a:p>
            <a:r>
              <a:rPr lang="es-EC" sz="2800" b="1" dirty="0" smtClean="0"/>
              <a:t>Evaluación de Riesgos Psicosociales y Burnout del personal Directivo y Técnico </a:t>
            </a:r>
            <a:r>
              <a:rPr lang="es-EC" sz="2800" b="1" dirty="0"/>
              <a:t>O</a:t>
            </a:r>
            <a:r>
              <a:rPr lang="es-EC" sz="2800" b="1" dirty="0" smtClean="0"/>
              <a:t>perativo de la Dinased- Quito</a:t>
            </a:r>
            <a:endParaRPr lang="es-EC" sz="2800" b="1" dirty="0"/>
          </a:p>
        </p:txBody>
      </p:sp>
      <p:sp>
        <p:nvSpPr>
          <p:cNvPr id="4" name="Subtítulo 3"/>
          <p:cNvSpPr>
            <a:spLocks noGrp="1"/>
          </p:cNvSpPr>
          <p:nvPr>
            <p:ph type="subTitle" idx="1"/>
          </p:nvPr>
        </p:nvSpPr>
        <p:spPr>
          <a:xfrm>
            <a:off x="869431" y="3346704"/>
            <a:ext cx="3281945" cy="2169676"/>
          </a:xfrm>
        </p:spPr>
        <p:txBody>
          <a:bodyPr>
            <a:normAutofit fontScale="77500" lnSpcReduction="20000"/>
          </a:bodyPr>
          <a:lstStyle/>
          <a:p>
            <a:r>
              <a:rPr lang="es-EC" dirty="0" smtClean="0">
                <a:solidFill>
                  <a:schemeClr val="tx1"/>
                </a:solidFill>
              </a:rPr>
              <a:t>Nathalie López</a:t>
            </a:r>
          </a:p>
          <a:p>
            <a:r>
              <a:rPr lang="es-EC" dirty="0" smtClean="0">
                <a:solidFill>
                  <a:schemeClr val="tx1"/>
                </a:solidFill>
              </a:rPr>
              <a:t>Carmen Mora</a:t>
            </a:r>
          </a:p>
          <a:p>
            <a:r>
              <a:rPr lang="es-EC" dirty="0" smtClean="0">
                <a:solidFill>
                  <a:schemeClr val="tx1"/>
                </a:solidFill>
              </a:rPr>
              <a:t>Erika Torres</a:t>
            </a:r>
          </a:p>
          <a:p>
            <a:endParaRPr lang="es-EC" dirty="0">
              <a:solidFill>
                <a:schemeClr val="tx1"/>
              </a:solidFill>
            </a:endParaRPr>
          </a:p>
          <a:p>
            <a:r>
              <a:rPr lang="es-EC" dirty="0" smtClean="0">
                <a:solidFill>
                  <a:schemeClr val="tx1"/>
                </a:solidFill>
              </a:rPr>
              <a:t>Tutor: Esteban Ricaurte</a:t>
            </a:r>
          </a:p>
          <a:p>
            <a:endParaRPr lang="es-EC" dirty="0">
              <a:solidFill>
                <a:schemeClr val="tx1"/>
              </a:solidFill>
            </a:endParaRPr>
          </a:p>
        </p:txBody>
      </p:sp>
    </p:spTree>
    <p:extLst>
      <p:ext uri="{BB962C8B-B14F-4D97-AF65-F5344CB8AC3E}">
        <p14:creationId xmlns:p14="http://schemas.microsoft.com/office/powerpoint/2010/main" val="2961190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cuantit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0" y="4614740"/>
            <a:ext cx="3594637" cy="206691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a:stretch>
            <a:fillRect/>
          </a:stretch>
        </p:blipFill>
        <p:spPr>
          <a:xfrm>
            <a:off x="6075262" y="365832"/>
            <a:ext cx="2653101" cy="894270"/>
          </a:xfrm>
          <a:prstGeom prst="rect">
            <a:avLst/>
          </a:prstGeom>
        </p:spPr>
      </p:pic>
      <p:sp>
        <p:nvSpPr>
          <p:cNvPr id="9" name="Rectángulo 8"/>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2 Título"/>
          <p:cNvSpPr txBox="1">
            <a:spLocks/>
          </p:cNvSpPr>
          <p:nvPr/>
        </p:nvSpPr>
        <p:spPr>
          <a:xfrm>
            <a:off x="0" y="-1"/>
            <a:ext cx="8568952" cy="6703985"/>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22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0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Arial" pitchFamily="34" charset="0"/>
              </a:rPr>
              <a:t/>
            </a:r>
            <a:br>
              <a:rPr kumimoji="0" lang="es-EC" sz="20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Arial" pitchFamily="34" charset="0"/>
              </a:rPr>
            </a:br>
            <a:endParaRPr kumimoji="0" lang="es-EC" sz="41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endParaRPr>
          </a:p>
        </p:txBody>
      </p:sp>
      <p:sp>
        <p:nvSpPr>
          <p:cNvPr id="2" name="Rectángulo 1"/>
          <p:cNvSpPr/>
          <p:nvPr/>
        </p:nvSpPr>
        <p:spPr>
          <a:xfrm>
            <a:off x="0" y="1260102"/>
            <a:ext cx="8197758"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Enfoque de la investigación:</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uadroTexto 2"/>
          <p:cNvSpPr txBox="1"/>
          <p:nvPr/>
        </p:nvSpPr>
        <p:spPr>
          <a:xfrm>
            <a:off x="1371599" y="2300532"/>
            <a:ext cx="7356763" cy="1569660"/>
          </a:xfrm>
          <a:prstGeom prst="rect">
            <a:avLst/>
          </a:prstGeom>
          <a:solidFill>
            <a:schemeClr val="tx2">
              <a:lumMod val="40000"/>
              <a:lumOff val="60000"/>
              <a:alpha val="25000"/>
            </a:schemeClr>
          </a:solidFill>
        </p:spPr>
        <p:txBody>
          <a:bodyPr wrap="square" rtlCol="0">
            <a:spAutoFit/>
          </a:bodyPr>
          <a:lstStyle/>
          <a:p>
            <a:pPr marL="342900" indent="-342900">
              <a:buFont typeface="Arial" panose="020B0604020202020204" pitchFamily="34" charset="0"/>
              <a:buChar char="•"/>
            </a:pPr>
            <a:r>
              <a:rPr lang="es-EC" sz="2400" dirty="0" smtClean="0"/>
              <a:t>El enfoque es  cuantitativo.</a:t>
            </a:r>
          </a:p>
          <a:p>
            <a:pPr marL="342900" indent="-342900">
              <a:buFont typeface="Arial" panose="020B0604020202020204" pitchFamily="34" charset="0"/>
              <a:buChar char="•"/>
            </a:pPr>
            <a:r>
              <a:rPr lang="es-EC" sz="2400" dirty="0" smtClean="0"/>
              <a:t>Se determinará </a:t>
            </a:r>
            <a:r>
              <a:rPr lang="es-EC" sz="2400" dirty="0"/>
              <a:t>porcentualmente el riesgo psicosocial y burnout tanto en el personal directivo como en el técnico </a:t>
            </a:r>
            <a:r>
              <a:rPr lang="es-EC" sz="2400" dirty="0" smtClean="0"/>
              <a:t>operativo</a:t>
            </a:r>
            <a:r>
              <a:rPr lang="es-EC" sz="2400" dirty="0"/>
              <a:t>.</a:t>
            </a:r>
            <a:endParaRPr lang="es-ES" sz="2400" dirty="0"/>
          </a:p>
        </p:txBody>
      </p:sp>
      <p:sp>
        <p:nvSpPr>
          <p:cNvPr id="10" name="Rectángulo 9"/>
          <p:cNvSpPr/>
          <p:nvPr/>
        </p:nvSpPr>
        <p:spPr>
          <a:xfrm>
            <a:off x="1664261" y="3870192"/>
            <a:ext cx="7232494"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Tipo  de la investigación:</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CuadroTexto 10"/>
          <p:cNvSpPr txBox="1"/>
          <p:nvPr/>
        </p:nvSpPr>
        <p:spPr>
          <a:xfrm>
            <a:off x="3256894" y="5109329"/>
            <a:ext cx="5967663" cy="830997"/>
          </a:xfrm>
          <a:prstGeom prst="rect">
            <a:avLst/>
          </a:prstGeom>
          <a:solidFill>
            <a:schemeClr val="tx2">
              <a:lumMod val="40000"/>
              <a:lumOff val="60000"/>
              <a:alpha val="24000"/>
            </a:schemeClr>
          </a:solidFill>
        </p:spPr>
        <p:txBody>
          <a:bodyPr wrap="square" rtlCol="0">
            <a:spAutoFit/>
          </a:bodyPr>
          <a:lstStyle/>
          <a:p>
            <a:pPr marL="342900" indent="-342900">
              <a:buFont typeface="Arial" panose="020B0604020202020204" pitchFamily="34" charset="0"/>
              <a:buChar char="•"/>
            </a:pPr>
            <a:r>
              <a:rPr lang="es-EC" sz="2400" dirty="0" smtClean="0"/>
              <a:t>Experimental con control de </a:t>
            </a:r>
            <a:r>
              <a:rPr lang="es-EC" sz="2400" dirty="0"/>
              <a:t>las </a:t>
            </a:r>
            <a:r>
              <a:rPr lang="es-EC" sz="2400" dirty="0" smtClean="0"/>
              <a:t>variables. </a:t>
            </a:r>
          </a:p>
          <a:p>
            <a:pPr marL="342900" indent="-342900">
              <a:buFont typeface="Arial" panose="020B0604020202020204" pitchFamily="34" charset="0"/>
              <a:buChar char="•"/>
            </a:pPr>
            <a:r>
              <a:rPr lang="es-EC" sz="2400" dirty="0" smtClean="0"/>
              <a:t>El corte  es trasversal.</a:t>
            </a:r>
            <a:endParaRPr lang="es-ES" sz="2400" dirty="0"/>
          </a:p>
        </p:txBody>
      </p:sp>
      <p:sp>
        <p:nvSpPr>
          <p:cNvPr id="4" name="Rectángulo 3"/>
          <p:cNvSpPr/>
          <p:nvPr/>
        </p:nvSpPr>
        <p:spPr>
          <a:xfrm>
            <a:off x="1127605" y="266830"/>
            <a:ext cx="4619854"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METODOLOGÍA</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4121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P spid="11"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2"/>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7" name="Imagen 7"/>
          <p:cNvPicPr>
            <a:picLocks noChangeAspect="1"/>
          </p:cNvPicPr>
          <p:nvPr/>
        </p:nvPicPr>
        <p:blipFill>
          <a:blip r:embed="rId2"/>
          <a:stretch>
            <a:fillRect/>
          </a:stretch>
        </p:blipFill>
        <p:spPr>
          <a:xfrm>
            <a:off x="7512857" y="129929"/>
            <a:ext cx="1487896" cy="577747"/>
          </a:xfrm>
          <a:prstGeom prst="rect">
            <a:avLst/>
          </a:prstGeom>
        </p:spPr>
      </p:pic>
      <p:sp>
        <p:nvSpPr>
          <p:cNvPr id="8" name="Rectángulo 8"/>
          <p:cNvSpPr/>
          <p:nvPr/>
        </p:nvSpPr>
        <p:spPr>
          <a:xfrm>
            <a:off x="-1" y="6654589"/>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Rectángulo 1"/>
          <p:cNvSpPr/>
          <p:nvPr/>
        </p:nvSpPr>
        <p:spPr>
          <a:xfrm>
            <a:off x="558284" y="1042097"/>
            <a:ext cx="3001206"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Población</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uadroTexto 2"/>
          <p:cNvSpPr txBox="1"/>
          <p:nvPr/>
        </p:nvSpPr>
        <p:spPr>
          <a:xfrm>
            <a:off x="4561839" y="1082372"/>
            <a:ext cx="4225635" cy="1200329"/>
          </a:xfrm>
          <a:prstGeom prst="rect">
            <a:avLst/>
          </a:prstGeom>
          <a:noFill/>
        </p:spPr>
        <p:txBody>
          <a:bodyPr wrap="square" rtlCol="0">
            <a:spAutoFit/>
          </a:bodyPr>
          <a:lstStyle/>
          <a:p>
            <a:r>
              <a:rPr lang="es-EC" sz="2400" dirty="0"/>
              <a:t>170 </a:t>
            </a:r>
            <a:r>
              <a:rPr lang="es-EC" sz="2400" dirty="0" smtClean="0"/>
              <a:t>servidores </a:t>
            </a:r>
            <a:r>
              <a:rPr lang="es-EC" sz="2400" dirty="0"/>
              <a:t>policiales de nivel Directivo y Técnico Operativo de la DINASED-QUITO</a:t>
            </a:r>
            <a:endParaRPr lang="es-ES" sz="2400" dirty="0"/>
          </a:p>
        </p:txBody>
      </p:sp>
      <p:sp>
        <p:nvSpPr>
          <p:cNvPr id="9" name="Flecha derecha 8"/>
          <p:cNvSpPr/>
          <p:nvPr/>
        </p:nvSpPr>
        <p:spPr>
          <a:xfrm>
            <a:off x="3699164" y="1371600"/>
            <a:ext cx="619236" cy="4849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Flecha abajo 9"/>
          <p:cNvSpPr/>
          <p:nvPr/>
        </p:nvSpPr>
        <p:spPr>
          <a:xfrm>
            <a:off x="1978422" y="1856509"/>
            <a:ext cx="290946" cy="4261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a:off x="558284" y="2365199"/>
            <a:ext cx="2871172"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Criterios de inclusión </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13" name="Flecha derecha 12"/>
          <p:cNvSpPr/>
          <p:nvPr/>
        </p:nvSpPr>
        <p:spPr>
          <a:xfrm>
            <a:off x="3696906" y="2389060"/>
            <a:ext cx="621494" cy="4294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Rectángulo 14"/>
          <p:cNvSpPr/>
          <p:nvPr/>
        </p:nvSpPr>
        <p:spPr>
          <a:xfrm>
            <a:off x="4759016" y="2365199"/>
            <a:ext cx="2982996"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Criterios de exclusión  </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
        <p:nvSpPr>
          <p:cNvPr id="16" name="Flecha abajo 15"/>
          <p:cNvSpPr/>
          <p:nvPr/>
        </p:nvSpPr>
        <p:spPr>
          <a:xfrm>
            <a:off x="1856511" y="2888122"/>
            <a:ext cx="360218" cy="3662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Flecha abajo 17"/>
          <p:cNvSpPr/>
          <p:nvPr/>
        </p:nvSpPr>
        <p:spPr>
          <a:xfrm>
            <a:off x="5997790" y="2859896"/>
            <a:ext cx="360218" cy="3662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9" name="Picture 2" descr="Resultado de imagen de g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016" y="3353544"/>
            <a:ext cx="3454332" cy="2152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Resultado de imagen de dina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20" y="3338522"/>
            <a:ext cx="3798350" cy="2134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224720" y="5652650"/>
            <a:ext cx="3782933" cy="1015663"/>
          </a:xfrm>
          <a:prstGeom prst="rect">
            <a:avLst/>
          </a:prstGeom>
          <a:noFill/>
        </p:spPr>
        <p:txBody>
          <a:bodyPr wrap="square" rtlCol="0">
            <a:spAutoFit/>
          </a:bodyPr>
          <a:lstStyle/>
          <a:p>
            <a:pPr marL="285750" indent="-285750">
              <a:buFont typeface="Arial" panose="020B0604020202020204" pitchFamily="34" charset="0"/>
              <a:buChar char="•"/>
            </a:pPr>
            <a:r>
              <a:rPr lang="es-EC" sz="2000" dirty="0" smtClean="0"/>
              <a:t>Servidores </a:t>
            </a:r>
            <a:r>
              <a:rPr lang="es-EC" sz="2000" dirty="0"/>
              <a:t>policiales </a:t>
            </a:r>
            <a:r>
              <a:rPr lang="es-EC" sz="2000" dirty="0" smtClean="0"/>
              <a:t>activos.</a:t>
            </a:r>
          </a:p>
          <a:p>
            <a:pPr marL="285750" indent="-285750">
              <a:buFont typeface="Arial" panose="020B0604020202020204" pitchFamily="34" charset="0"/>
              <a:buChar char="•"/>
            </a:pPr>
            <a:r>
              <a:rPr lang="es-EC" sz="2000" dirty="0"/>
              <a:t>H</a:t>
            </a:r>
            <a:r>
              <a:rPr lang="es-EC" sz="2000" dirty="0" smtClean="0"/>
              <a:t>ombres </a:t>
            </a:r>
            <a:r>
              <a:rPr lang="es-EC" sz="2000" dirty="0"/>
              <a:t>y mujeres de Nivel Directivo y Técnico Operativo</a:t>
            </a:r>
            <a:endParaRPr lang="es-ES" sz="2000" dirty="0"/>
          </a:p>
        </p:txBody>
      </p:sp>
      <p:sp>
        <p:nvSpPr>
          <p:cNvPr id="22" name="CuadroTexto 21"/>
          <p:cNvSpPr txBox="1"/>
          <p:nvPr/>
        </p:nvSpPr>
        <p:spPr>
          <a:xfrm>
            <a:off x="4678618" y="5628248"/>
            <a:ext cx="3782933" cy="707886"/>
          </a:xfrm>
          <a:prstGeom prst="rect">
            <a:avLst/>
          </a:prstGeom>
          <a:noFill/>
        </p:spPr>
        <p:txBody>
          <a:bodyPr wrap="square" rtlCol="0">
            <a:spAutoFit/>
          </a:bodyPr>
          <a:lstStyle/>
          <a:p>
            <a:pPr marL="285750" indent="-285750">
              <a:buFont typeface="Arial" panose="020B0604020202020204" pitchFamily="34" charset="0"/>
              <a:buChar char="•"/>
            </a:pPr>
            <a:r>
              <a:rPr lang="es-EC" sz="2000" dirty="0" smtClean="0"/>
              <a:t>Servidores </a:t>
            </a:r>
            <a:r>
              <a:rPr lang="es-EC" sz="2000" dirty="0"/>
              <a:t>policiales que no pertenezcan a esta dirección</a:t>
            </a:r>
            <a:endParaRPr lang="es-ES" sz="2400" dirty="0"/>
          </a:p>
        </p:txBody>
      </p:sp>
    </p:spTree>
    <p:extLst>
      <p:ext uri="{BB962C8B-B14F-4D97-AF65-F5344CB8AC3E}">
        <p14:creationId xmlns:p14="http://schemas.microsoft.com/office/powerpoint/2010/main" val="24317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par>
                                <p:cTn id="37" presetID="14" presetClass="entr" presetSubtype="10" fill="hold" nodeType="with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randombar(horizontal)">
                                      <p:cBhvr>
                                        <p:cTn id="39" dur="500"/>
                                        <p:tgtEl>
                                          <p:spTgt spid="3076"/>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par>
                                <p:cTn id="54" presetID="14" presetClass="entr" presetSubtype="1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randombar(horizontal)">
                                      <p:cBhvr>
                                        <p:cTn id="56" dur="500"/>
                                        <p:tgtEl>
                                          <p:spTgt spid="19"/>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0" grpId="0" animBg="1"/>
      <p:bldP spid="11" grpId="0" animBg="1"/>
      <p:bldP spid="13" grpId="0" animBg="1"/>
      <p:bldP spid="15" grpId="0" animBg="1"/>
      <p:bldP spid="16" grpId="0" animBg="1"/>
      <p:bldP spid="18" grpId="0" animBg="1"/>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p:cNvGrpSpPr/>
          <p:nvPr/>
        </p:nvGrpSpPr>
        <p:grpSpPr>
          <a:xfrm>
            <a:off x="107802" y="1458379"/>
            <a:ext cx="8983014" cy="4608646"/>
            <a:chOff x="318875" y="1473491"/>
            <a:chExt cx="8553933" cy="5244123"/>
          </a:xfrm>
        </p:grpSpPr>
        <p:sp>
          <p:nvSpPr>
            <p:cNvPr id="32" name="Freeform: Shape 8019"/>
            <p:cNvSpPr/>
            <p:nvPr/>
          </p:nvSpPr>
          <p:spPr>
            <a:xfrm flipV="1">
              <a:off x="1605527" y="1852561"/>
              <a:ext cx="1729353" cy="520814"/>
            </a:xfrm>
            <a:custGeom>
              <a:avLst/>
              <a:gdLst/>
              <a:ahLst/>
              <a:cxnLst>
                <a:cxn ang="3cd4">
                  <a:pos x="hc" y="t"/>
                </a:cxn>
                <a:cxn ang="cd2">
                  <a:pos x="l" y="vc"/>
                </a:cxn>
                <a:cxn ang="cd4">
                  <a:pos x="hc" y="b"/>
                </a:cxn>
                <a:cxn ang="0">
                  <a:pos x="r" y="vc"/>
                </a:cxn>
              </a:cxnLst>
              <a:rect l="l" t="t" r="r" b="b"/>
              <a:pathLst>
                <a:path w="451" h="481">
                  <a:moveTo>
                    <a:pt x="451" y="266"/>
                  </a:moveTo>
                  <a:cubicBezTo>
                    <a:pt x="451" y="385"/>
                    <a:pt x="351" y="481"/>
                    <a:pt x="232" y="481"/>
                  </a:cubicBezTo>
                  <a:lnTo>
                    <a:pt x="0" y="481"/>
                  </a:lnTo>
                  <a:lnTo>
                    <a:pt x="0" y="390"/>
                  </a:lnTo>
                  <a:lnTo>
                    <a:pt x="232" y="390"/>
                  </a:lnTo>
                  <a:cubicBezTo>
                    <a:pt x="301" y="390"/>
                    <a:pt x="360" y="335"/>
                    <a:pt x="360" y="266"/>
                  </a:cubicBezTo>
                  <a:lnTo>
                    <a:pt x="360" y="0"/>
                  </a:lnTo>
                  <a:lnTo>
                    <a:pt x="451" y="0"/>
                  </a:lnTo>
                  <a:close/>
                </a:path>
              </a:pathLst>
            </a:custGeom>
            <a:solidFill>
              <a:schemeClr val="tx1">
                <a:lumMod val="65000"/>
                <a:lumOff val="35000"/>
              </a:schemeClr>
            </a:solidFill>
            <a:ln cap="flat">
              <a:noFill/>
              <a:prstDash val="solid"/>
            </a:ln>
          </p:spPr>
          <p:txBody>
            <a:bodyPr vert="horz" wrap="none" lIns="25319" tIns="12659" rIns="25319" bIns="12659" anchor="ctr" anchorCtr="1" compatLnSpc="0"/>
            <a:lstStyle/>
            <a:p>
              <a:endParaRPr lang="en-US" sz="506">
                <a:latin typeface="Arial" pitchFamily="18"/>
                <a:ea typeface="Arial Unicode MS" pitchFamily="2"/>
                <a:cs typeface="Arial Unicode MS" pitchFamily="2"/>
              </a:endParaRPr>
            </a:p>
          </p:txBody>
        </p:sp>
        <p:sp>
          <p:nvSpPr>
            <p:cNvPr id="33" name="Freeform: Shape 8020"/>
            <p:cNvSpPr/>
            <p:nvPr/>
          </p:nvSpPr>
          <p:spPr>
            <a:xfrm flipV="1">
              <a:off x="5912857" y="1833504"/>
              <a:ext cx="1695572" cy="579132"/>
            </a:xfrm>
            <a:custGeom>
              <a:avLst/>
              <a:gdLst/>
              <a:ahLst/>
              <a:cxnLst>
                <a:cxn ang="3cd4">
                  <a:pos x="hc" y="t"/>
                </a:cxn>
                <a:cxn ang="cd2">
                  <a:pos x="l" y="vc"/>
                </a:cxn>
                <a:cxn ang="cd4">
                  <a:pos x="hc" y="b"/>
                </a:cxn>
                <a:cxn ang="0">
                  <a:pos x="r" y="vc"/>
                </a:cxn>
              </a:cxnLst>
              <a:rect l="l" t="t" r="r" b="b"/>
              <a:pathLst>
                <a:path w="451" h="451">
                  <a:moveTo>
                    <a:pt x="0" y="236"/>
                  </a:moveTo>
                  <a:cubicBezTo>
                    <a:pt x="0" y="355"/>
                    <a:pt x="93" y="451"/>
                    <a:pt x="211" y="451"/>
                  </a:cubicBezTo>
                  <a:lnTo>
                    <a:pt x="451" y="451"/>
                  </a:lnTo>
                  <a:lnTo>
                    <a:pt x="451" y="360"/>
                  </a:lnTo>
                  <a:lnTo>
                    <a:pt x="211" y="360"/>
                  </a:lnTo>
                  <a:cubicBezTo>
                    <a:pt x="143" y="360"/>
                    <a:pt x="91" y="305"/>
                    <a:pt x="91" y="236"/>
                  </a:cubicBezTo>
                  <a:lnTo>
                    <a:pt x="91" y="0"/>
                  </a:lnTo>
                  <a:lnTo>
                    <a:pt x="0" y="0"/>
                  </a:lnTo>
                  <a:close/>
                </a:path>
              </a:pathLst>
            </a:custGeom>
            <a:solidFill>
              <a:schemeClr val="tx1">
                <a:lumMod val="65000"/>
                <a:lumOff val="35000"/>
              </a:schemeClr>
            </a:solidFill>
            <a:ln cap="flat">
              <a:noFill/>
              <a:prstDash val="solid"/>
            </a:ln>
          </p:spPr>
          <p:txBody>
            <a:bodyPr vert="horz" wrap="none" lIns="25319" tIns="12659" rIns="25319" bIns="12659" anchor="ctr" anchorCtr="1" compatLnSpc="0"/>
            <a:lstStyle/>
            <a:p>
              <a:endParaRPr lang="en-US" sz="506">
                <a:latin typeface="Arial" pitchFamily="18"/>
                <a:ea typeface="Arial Unicode MS" pitchFamily="2"/>
                <a:cs typeface="Arial Unicode MS" pitchFamily="2"/>
              </a:endParaRPr>
            </a:p>
          </p:txBody>
        </p:sp>
        <p:sp>
          <p:nvSpPr>
            <p:cNvPr id="36" name="Freeform: Shape 8025"/>
            <p:cNvSpPr/>
            <p:nvPr/>
          </p:nvSpPr>
          <p:spPr>
            <a:xfrm>
              <a:off x="318875" y="2402535"/>
              <a:ext cx="1288978" cy="831935"/>
            </a:xfrm>
            <a:custGeom>
              <a:avLst/>
              <a:gdLst/>
              <a:ahLst/>
              <a:cxnLst>
                <a:cxn ang="3cd4">
                  <a:pos x="hc" y="t"/>
                </a:cxn>
                <a:cxn ang="cd2">
                  <a:pos x="l" y="vc"/>
                </a:cxn>
                <a:cxn ang="cd4">
                  <a:pos x="hc" y="b"/>
                </a:cxn>
                <a:cxn ang="0">
                  <a:pos x="r" y="vc"/>
                </a:cxn>
              </a:cxnLst>
              <a:rect l="l" t="t" r="r" b="b"/>
              <a:pathLst>
                <a:path w="348" h="401">
                  <a:moveTo>
                    <a:pt x="0" y="301"/>
                  </a:moveTo>
                  <a:lnTo>
                    <a:pt x="0" y="100"/>
                  </a:lnTo>
                  <a:lnTo>
                    <a:pt x="173" y="0"/>
                  </a:lnTo>
                  <a:lnTo>
                    <a:pt x="348" y="100"/>
                  </a:lnTo>
                  <a:lnTo>
                    <a:pt x="348" y="301"/>
                  </a:lnTo>
                  <a:lnTo>
                    <a:pt x="173" y="401"/>
                  </a:lnTo>
                  <a:close/>
                </a:path>
              </a:pathLst>
            </a:custGeom>
            <a:solidFill>
              <a:schemeClr val="bg1">
                <a:lumMod val="85000"/>
              </a:schemeClr>
            </a:solidFill>
            <a:ln w="38100" cap="flat">
              <a:solidFill>
                <a:schemeClr val="bg1">
                  <a:lumMod val="75000"/>
                </a:schemeClr>
              </a:solidFill>
              <a:prstDash val="solid"/>
            </a:ln>
          </p:spPr>
          <p:txBody>
            <a:bodyPr vert="horz" wrap="none" lIns="25319" tIns="12659" rIns="25319" bIns="12659" anchor="ctr" anchorCtr="1" compatLnSpc="0"/>
            <a:lstStyle/>
            <a:p>
              <a:r>
                <a:rPr lang="en-US" sz="750" dirty="0">
                  <a:latin typeface="Arial" pitchFamily="18"/>
                  <a:ea typeface="Arial Unicode MS" pitchFamily="2"/>
                  <a:cs typeface="Arial Unicode MS" pitchFamily="2"/>
                </a:rPr>
                <a:t>SATISFACCIÓN EN </a:t>
              </a:r>
            </a:p>
            <a:p>
              <a:r>
                <a:rPr lang="en-US" sz="750" dirty="0">
                  <a:latin typeface="Arial" pitchFamily="18"/>
                  <a:ea typeface="Arial Unicode MS" pitchFamily="2"/>
                  <a:cs typeface="Arial Unicode MS" pitchFamily="2"/>
                </a:rPr>
                <a:t>    EL TRABAJO</a:t>
              </a:r>
            </a:p>
          </p:txBody>
        </p:sp>
        <p:sp>
          <p:nvSpPr>
            <p:cNvPr id="38" name="Freeform: Shape 8027"/>
            <p:cNvSpPr/>
            <p:nvPr/>
          </p:nvSpPr>
          <p:spPr>
            <a:xfrm>
              <a:off x="2294760" y="2282698"/>
              <a:ext cx="1368009" cy="917701"/>
            </a:xfrm>
            <a:custGeom>
              <a:avLst/>
              <a:gdLst/>
              <a:ahLst/>
              <a:cxnLst>
                <a:cxn ang="3cd4">
                  <a:pos x="hc" y="t"/>
                </a:cxn>
                <a:cxn ang="cd2">
                  <a:pos x="l" y="vc"/>
                </a:cxn>
                <a:cxn ang="cd4">
                  <a:pos x="hc" y="b"/>
                </a:cxn>
                <a:cxn ang="0">
                  <a:pos x="r" y="vc"/>
                </a:cxn>
              </a:cxnLst>
              <a:rect l="l" t="t" r="r" b="b"/>
              <a:pathLst>
                <a:path w="349" h="403">
                  <a:moveTo>
                    <a:pt x="0" y="302"/>
                  </a:moveTo>
                  <a:lnTo>
                    <a:pt x="0" y="100"/>
                  </a:lnTo>
                  <a:lnTo>
                    <a:pt x="174" y="0"/>
                  </a:lnTo>
                  <a:lnTo>
                    <a:pt x="349" y="100"/>
                  </a:lnTo>
                  <a:lnTo>
                    <a:pt x="349" y="302"/>
                  </a:lnTo>
                  <a:lnTo>
                    <a:pt x="174" y="403"/>
                  </a:lnTo>
                  <a:close/>
                </a:path>
              </a:pathLst>
            </a:custGeom>
            <a:solidFill>
              <a:schemeClr val="bg1">
                <a:lumMod val="65000"/>
              </a:schemeClr>
            </a:solidFill>
            <a:ln w="38100" cap="flat">
              <a:solidFill>
                <a:schemeClr val="bg1">
                  <a:lumMod val="75000"/>
                </a:schemeClr>
              </a:solidFill>
              <a:prstDash val="solid"/>
            </a:ln>
          </p:spPr>
          <p:txBody>
            <a:bodyPr vert="horz" wrap="none" lIns="25319" tIns="12659" rIns="25319" bIns="12659" anchor="ctr" anchorCtr="1" compatLnSpc="0"/>
            <a:lstStyle/>
            <a:p>
              <a:endParaRPr lang="en-US" sz="506">
                <a:latin typeface="Arial" pitchFamily="18"/>
                <a:ea typeface="Arial Unicode MS" pitchFamily="2"/>
                <a:cs typeface="Arial Unicode MS" pitchFamily="2"/>
              </a:endParaRPr>
            </a:p>
          </p:txBody>
        </p:sp>
        <p:sp>
          <p:nvSpPr>
            <p:cNvPr id="41" name="Freeform: Shape 8028"/>
            <p:cNvSpPr/>
            <p:nvPr/>
          </p:nvSpPr>
          <p:spPr>
            <a:xfrm>
              <a:off x="2400721" y="2354465"/>
              <a:ext cx="1183249" cy="805841"/>
            </a:xfrm>
            <a:custGeom>
              <a:avLst/>
              <a:gdLst/>
              <a:ahLst/>
              <a:cxnLst>
                <a:cxn ang="3cd4">
                  <a:pos x="hc" y="t"/>
                </a:cxn>
                <a:cxn ang="cd2">
                  <a:pos x="l" y="vc"/>
                </a:cxn>
                <a:cxn ang="cd4">
                  <a:pos x="hc" y="b"/>
                </a:cxn>
                <a:cxn ang="0">
                  <a:pos x="r" y="vc"/>
                </a:cxn>
              </a:cxnLst>
              <a:rect l="l" t="t" r="r" b="b"/>
              <a:pathLst>
                <a:path w="302" h="354">
                  <a:moveTo>
                    <a:pt x="0" y="89"/>
                  </a:moveTo>
                  <a:lnTo>
                    <a:pt x="151" y="0"/>
                  </a:lnTo>
                  <a:lnTo>
                    <a:pt x="302" y="89"/>
                  </a:lnTo>
                  <a:lnTo>
                    <a:pt x="302" y="266"/>
                  </a:lnTo>
                  <a:lnTo>
                    <a:pt x="151" y="354"/>
                  </a:lnTo>
                  <a:lnTo>
                    <a:pt x="0" y="266"/>
                  </a:lnTo>
                  <a:close/>
                </a:path>
              </a:pathLst>
            </a:custGeom>
            <a:solidFill>
              <a:schemeClr val="bg1">
                <a:lumMod val="65000"/>
              </a:schemeClr>
            </a:solidFill>
            <a:ln cap="flat">
              <a:noFill/>
              <a:prstDash val="solid"/>
            </a:ln>
          </p:spPr>
          <p:txBody>
            <a:bodyPr vert="horz" wrap="none" lIns="25319" tIns="12659" rIns="25319" bIns="12659" anchor="ctr" anchorCtr="1" compatLnSpc="0"/>
            <a:lstStyle/>
            <a:p>
              <a:endParaRPr lang="en-US" sz="506">
                <a:latin typeface="Arial" pitchFamily="18"/>
                <a:ea typeface="Arial Unicode MS" pitchFamily="2"/>
                <a:cs typeface="Arial Unicode MS" pitchFamily="2"/>
              </a:endParaRPr>
            </a:p>
          </p:txBody>
        </p:sp>
        <p:sp>
          <p:nvSpPr>
            <p:cNvPr id="42" name="Freeform: Shape 8033"/>
            <p:cNvSpPr/>
            <p:nvPr/>
          </p:nvSpPr>
          <p:spPr>
            <a:xfrm>
              <a:off x="5485429" y="2282698"/>
              <a:ext cx="1489297" cy="917701"/>
            </a:xfrm>
            <a:custGeom>
              <a:avLst/>
              <a:gdLst/>
              <a:ahLst/>
              <a:cxnLst>
                <a:cxn ang="3cd4">
                  <a:pos x="hc" y="t"/>
                </a:cxn>
                <a:cxn ang="cd2">
                  <a:pos x="l" y="vc"/>
                </a:cxn>
                <a:cxn ang="cd4">
                  <a:pos x="hc" y="b"/>
                </a:cxn>
                <a:cxn ang="0">
                  <a:pos x="r" y="vc"/>
                </a:cxn>
              </a:cxnLst>
              <a:rect l="l" t="t" r="r" b="b"/>
              <a:pathLst>
                <a:path w="349" h="403">
                  <a:moveTo>
                    <a:pt x="0" y="302"/>
                  </a:moveTo>
                  <a:lnTo>
                    <a:pt x="0" y="100"/>
                  </a:lnTo>
                  <a:lnTo>
                    <a:pt x="175" y="0"/>
                  </a:lnTo>
                  <a:lnTo>
                    <a:pt x="349" y="100"/>
                  </a:lnTo>
                  <a:lnTo>
                    <a:pt x="349" y="302"/>
                  </a:lnTo>
                  <a:lnTo>
                    <a:pt x="175" y="403"/>
                  </a:lnTo>
                  <a:close/>
                </a:path>
              </a:pathLst>
            </a:custGeom>
            <a:solidFill>
              <a:schemeClr val="bg1">
                <a:lumMod val="65000"/>
              </a:schemeClr>
            </a:solidFill>
            <a:ln w="38100" cap="flat">
              <a:solidFill>
                <a:schemeClr val="bg1">
                  <a:lumMod val="75000"/>
                </a:schemeClr>
              </a:solidFill>
              <a:prstDash val="solid"/>
            </a:ln>
          </p:spPr>
          <p:txBody>
            <a:bodyPr vert="horz" wrap="none" lIns="25319" tIns="12659" rIns="25319" bIns="12659" anchor="ctr" anchorCtr="1" compatLnSpc="0"/>
            <a:lstStyle/>
            <a:p>
              <a:endParaRPr lang="en-US" sz="506">
                <a:latin typeface="Arial" pitchFamily="18"/>
                <a:ea typeface="Arial Unicode MS" pitchFamily="2"/>
                <a:cs typeface="Arial Unicode MS" pitchFamily="2"/>
              </a:endParaRPr>
            </a:p>
          </p:txBody>
        </p:sp>
        <p:sp>
          <p:nvSpPr>
            <p:cNvPr id="43" name="Freeform: Shape 8034"/>
            <p:cNvSpPr/>
            <p:nvPr/>
          </p:nvSpPr>
          <p:spPr>
            <a:xfrm>
              <a:off x="5582094" y="2329352"/>
              <a:ext cx="1292436" cy="805841"/>
            </a:xfrm>
            <a:custGeom>
              <a:avLst/>
              <a:gdLst/>
              <a:ahLst/>
              <a:cxnLst>
                <a:cxn ang="3cd4">
                  <a:pos x="hc" y="t"/>
                </a:cxn>
                <a:cxn ang="cd2">
                  <a:pos x="l" y="vc"/>
                </a:cxn>
                <a:cxn ang="cd4">
                  <a:pos x="hc" y="b"/>
                </a:cxn>
                <a:cxn ang="0">
                  <a:pos x="r" y="vc"/>
                </a:cxn>
              </a:cxnLst>
              <a:rect l="l" t="t" r="r" b="b"/>
              <a:pathLst>
                <a:path w="303" h="354">
                  <a:moveTo>
                    <a:pt x="0" y="89"/>
                  </a:moveTo>
                  <a:lnTo>
                    <a:pt x="152" y="0"/>
                  </a:lnTo>
                  <a:lnTo>
                    <a:pt x="303" y="89"/>
                  </a:lnTo>
                  <a:lnTo>
                    <a:pt x="303" y="266"/>
                  </a:lnTo>
                  <a:lnTo>
                    <a:pt x="152" y="354"/>
                  </a:lnTo>
                  <a:lnTo>
                    <a:pt x="0" y="266"/>
                  </a:lnTo>
                  <a:close/>
                </a:path>
              </a:pathLst>
            </a:custGeom>
            <a:solidFill>
              <a:schemeClr val="bg1">
                <a:lumMod val="65000"/>
              </a:schemeClr>
            </a:solidFill>
            <a:ln cap="flat">
              <a:noFill/>
              <a:prstDash val="solid"/>
            </a:ln>
          </p:spPr>
          <p:txBody>
            <a:bodyPr vert="horz" wrap="none" lIns="25319" tIns="12659" rIns="25319" bIns="12659" anchor="ctr" anchorCtr="1" compatLnSpc="0"/>
            <a:lstStyle/>
            <a:p>
              <a:endParaRPr lang="en-US" sz="506">
                <a:latin typeface="Arial" pitchFamily="18"/>
                <a:ea typeface="Arial Unicode MS" pitchFamily="2"/>
                <a:cs typeface="Arial Unicode MS" pitchFamily="2"/>
              </a:endParaRPr>
            </a:p>
          </p:txBody>
        </p:sp>
        <p:sp>
          <p:nvSpPr>
            <p:cNvPr id="48" name="Freeform: Shape 8037"/>
            <p:cNvSpPr/>
            <p:nvPr/>
          </p:nvSpPr>
          <p:spPr>
            <a:xfrm>
              <a:off x="4292201" y="3303424"/>
              <a:ext cx="104983" cy="122480"/>
            </a:xfrm>
            <a:custGeom>
              <a:avLst/>
              <a:gdLst/>
              <a:ahLst/>
              <a:cxnLst>
                <a:cxn ang="3cd4">
                  <a:pos x="hc" y="t"/>
                </a:cxn>
                <a:cxn ang="cd2">
                  <a:pos x="l" y="vc"/>
                </a:cxn>
                <a:cxn ang="cd4">
                  <a:pos x="hc" y="b"/>
                </a:cxn>
                <a:cxn ang="0">
                  <a:pos x="r" y="vc"/>
                </a:cxn>
              </a:cxnLst>
              <a:rect l="l" t="t" r="r" b="b"/>
              <a:pathLst>
                <a:path w="55" h="64">
                  <a:moveTo>
                    <a:pt x="34" y="29"/>
                  </a:moveTo>
                  <a:cubicBezTo>
                    <a:pt x="36" y="28"/>
                    <a:pt x="37" y="25"/>
                    <a:pt x="37" y="22"/>
                  </a:cubicBezTo>
                  <a:cubicBezTo>
                    <a:pt x="37" y="18"/>
                    <a:pt x="36" y="16"/>
                    <a:pt x="34" y="15"/>
                  </a:cubicBezTo>
                  <a:cubicBezTo>
                    <a:pt x="32" y="13"/>
                    <a:pt x="29" y="13"/>
                    <a:pt x="24" y="13"/>
                  </a:cubicBezTo>
                  <a:lnTo>
                    <a:pt x="14" y="13"/>
                  </a:lnTo>
                  <a:lnTo>
                    <a:pt x="14" y="31"/>
                  </a:lnTo>
                  <a:lnTo>
                    <a:pt x="24" y="31"/>
                  </a:lnTo>
                  <a:cubicBezTo>
                    <a:pt x="29" y="31"/>
                    <a:pt x="32" y="31"/>
                    <a:pt x="34" y="29"/>
                  </a:cubicBezTo>
                  <a:close/>
                  <a:moveTo>
                    <a:pt x="51" y="22"/>
                  </a:moveTo>
                  <a:cubicBezTo>
                    <a:pt x="51" y="32"/>
                    <a:pt x="47" y="38"/>
                    <a:pt x="39" y="41"/>
                  </a:cubicBezTo>
                  <a:lnTo>
                    <a:pt x="55" y="64"/>
                  </a:lnTo>
                  <a:lnTo>
                    <a:pt x="38" y="64"/>
                  </a:lnTo>
                  <a:lnTo>
                    <a:pt x="24" y="44"/>
                  </a:lnTo>
                  <a:lnTo>
                    <a:pt x="14" y="44"/>
                  </a:lnTo>
                  <a:lnTo>
                    <a:pt x="14" y="64"/>
                  </a:lnTo>
                  <a:lnTo>
                    <a:pt x="0" y="64"/>
                  </a:lnTo>
                  <a:lnTo>
                    <a:pt x="0" y="0"/>
                  </a:lnTo>
                  <a:lnTo>
                    <a:pt x="24" y="0"/>
                  </a:lnTo>
                  <a:cubicBezTo>
                    <a:pt x="34" y="0"/>
                    <a:pt x="41" y="2"/>
                    <a:pt x="45" y="6"/>
                  </a:cubicBezTo>
                  <a:cubicBezTo>
                    <a:pt x="49" y="9"/>
                    <a:pt x="51" y="14"/>
                    <a:pt x="51" y="22"/>
                  </a:cubicBezTo>
                  <a:close/>
                </a:path>
              </a:pathLst>
            </a:custGeom>
            <a:solidFill>
              <a:srgbClr val="FFFFFF"/>
            </a:solidFill>
            <a:ln cap="flat">
              <a:noFill/>
              <a:prstDash val="solid"/>
            </a:ln>
          </p:spPr>
          <p:txBody>
            <a:bodyPr vert="horz" wrap="none" lIns="25319" tIns="12659" rIns="25319" bIns="12659" anchor="ctr" anchorCtr="1" compatLnSpc="0"/>
            <a:lstStyle/>
            <a:p>
              <a:endParaRPr lang="en-US" sz="506">
                <a:latin typeface="Arial" pitchFamily="18"/>
                <a:ea typeface="Arial Unicode MS" pitchFamily="2"/>
                <a:cs typeface="Arial Unicode MS" pitchFamily="2"/>
              </a:endParaRPr>
            </a:p>
          </p:txBody>
        </p:sp>
        <p:sp>
          <p:nvSpPr>
            <p:cNvPr id="49" name="Freeform: Shape 8038"/>
            <p:cNvSpPr/>
            <p:nvPr/>
          </p:nvSpPr>
          <p:spPr>
            <a:xfrm>
              <a:off x="4420514" y="3303424"/>
              <a:ext cx="104983" cy="122480"/>
            </a:xfrm>
            <a:custGeom>
              <a:avLst/>
              <a:gdLst/>
              <a:ahLst/>
              <a:cxnLst>
                <a:cxn ang="3cd4">
                  <a:pos x="hc" y="t"/>
                </a:cxn>
                <a:cxn ang="cd2">
                  <a:pos x="l" y="vc"/>
                </a:cxn>
                <a:cxn ang="cd4">
                  <a:pos x="hc" y="b"/>
                </a:cxn>
                <a:cxn ang="0">
                  <a:pos x="r" y="vc"/>
                </a:cxn>
              </a:cxnLst>
              <a:rect l="l" t="t" r="r" b="b"/>
              <a:pathLst>
                <a:path w="55" h="64">
                  <a:moveTo>
                    <a:pt x="0" y="0"/>
                  </a:moveTo>
                  <a:lnTo>
                    <a:pt x="13" y="0"/>
                  </a:lnTo>
                  <a:lnTo>
                    <a:pt x="13" y="27"/>
                  </a:lnTo>
                  <a:lnTo>
                    <a:pt x="37" y="0"/>
                  </a:lnTo>
                  <a:lnTo>
                    <a:pt x="55" y="0"/>
                  </a:lnTo>
                  <a:lnTo>
                    <a:pt x="30" y="29"/>
                  </a:lnTo>
                  <a:cubicBezTo>
                    <a:pt x="32" y="32"/>
                    <a:pt x="36" y="37"/>
                    <a:pt x="42" y="45"/>
                  </a:cubicBezTo>
                  <a:cubicBezTo>
                    <a:pt x="47" y="54"/>
                    <a:pt x="52" y="60"/>
                    <a:pt x="55" y="64"/>
                  </a:cubicBezTo>
                  <a:lnTo>
                    <a:pt x="38" y="64"/>
                  </a:lnTo>
                  <a:lnTo>
                    <a:pt x="20" y="39"/>
                  </a:lnTo>
                  <a:lnTo>
                    <a:pt x="13" y="46"/>
                  </a:lnTo>
                  <a:lnTo>
                    <a:pt x="13" y="64"/>
                  </a:lnTo>
                  <a:lnTo>
                    <a:pt x="0" y="64"/>
                  </a:lnTo>
                  <a:close/>
                </a:path>
              </a:pathLst>
            </a:custGeom>
            <a:solidFill>
              <a:srgbClr val="FFFFFF"/>
            </a:solidFill>
            <a:ln cap="flat">
              <a:noFill/>
              <a:prstDash val="solid"/>
            </a:ln>
          </p:spPr>
          <p:txBody>
            <a:bodyPr vert="horz" wrap="none" lIns="25319" tIns="12659" rIns="25319" bIns="12659" anchor="ctr" anchorCtr="1" compatLnSpc="0"/>
            <a:lstStyle/>
            <a:p>
              <a:endParaRPr lang="en-US" sz="506">
                <a:latin typeface="Arial" pitchFamily="18"/>
                <a:ea typeface="Arial Unicode MS" pitchFamily="2"/>
                <a:cs typeface="Arial Unicode MS" pitchFamily="2"/>
              </a:endParaRPr>
            </a:p>
          </p:txBody>
        </p:sp>
        <p:sp>
          <p:nvSpPr>
            <p:cNvPr id="50" name="Freeform: Shape 8039"/>
            <p:cNvSpPr/>
            <p:nvPr/>
          </p:nvSpPr>
          <p:spPr>
            <a:xfrm>
              <a:off x="4544939" y="3303424"/>
              <a:ext cx="87486" cy="122480"/>
            </a:xfrm>
            <a:custGeom>
              <a:avLst/>
              <a:gdLst/>
              <a:ahLst/>
              <a:cxnLst>
                <a:cxn ang="3cd4">
                  <a:pos x="hc" y="t"/>
                </a:cxn>
                <a:cxn ang="cd2">
                  <a:pos x="l" y="vc"/>
                </a:cxn>
                <a:cxn ang="cd4">
                  <a:pos x="hc" y="b"/>
                </a:cxn>
                <a:cxn ang="0">
                  <a:pos x="r" y="vc"/>
                </a:cxn>
              </a:cxnLst>
              <a:rect l="l" t="t" r="r" b="b"/>
              <a:pathLst>
                <a:path w="46" h="64">
                  <a:moveTo>
                    <a:pt x="45" y="0"/>
                  </a:moveTo>
                  <a:lnTo>
                    <a:pt x="45" y="13"/>
                  </a:lnTo>
                  <a:lnTo>
                    <a:pt x="13" y="13"/>
                  </a:lnTo>
                  <a:lnTo>
                    <a:pt x="13" y="26"/>
                  </a:lnTo>
                  <a:lnTo>
                    <a:pt x="41" y="26"/>
                  </a:lnTo>
                  <a:lnTo>
                    <a:pt x="41" y="38"/>
                  </a:lnTo>
                  <a:lnTo>
                    <a:pt x="13" y="38"/>
                  </a:lnTo>
                  <a:lnTo>
                    <a:pt x="13" y="51"/>
                  </a:lnTo>
                  <a:lnTo>
                    <a:pt x="46" y="51"/>
                  </a:lnTo>
                  <a:lnTo>
                    <a:pt x="46" y="64"/>
                  </a:lnTo>
                  <a:lnTo>
                    <a:pt x="0" y="64"/>
                  </a:lnTo>
                  <a:lnTo>
                    <a:pt x="0" y="0"/>
                  </a:lnTo>
                  <a:close/>
                </a:path>
              </a:pathLst>
            </a:custGeom>
            <a:solidFill>
              <a:srgbClr val="FFFFFF"/>
            </a:solidFill>
            <a:ln cap="flat">
              <a:noFill/>
              <a:prstDash val="solid"/>
            </a:ln>
          </p:spPr>
          <p:txBody>
            <a:bodyPr vert="horz" wrap="none" lIns="25319" tIns="12659" rIns="25319" bIns="12659" anchor="ctr" anchorCtr="1" compatLnSpc="0"/>
            <a:lstStyle/>
            <a:p>
              <a:endParaRPr lang="en-US" sz="506">
                <a:latin typeface="Arial" pitchFamily="18"/>
                <a:ea typeface="Arial Unicode MS" pitchFamily="2"/>
                <a:cs typeface="Arial Unicode MS" pitchFamily="2"/>
              </a:endParaRPr>
            </a:p>
          </p:txBody>
        </p:sp>
        <p:sp>
          <p:nvSpPr>
            <p:cNvPr id="52" name="TextBox 264"/>
            <p:cNvSpPr txBox="1"/>
            <p:nvPr/>
          </p:nvSpPr>
          <p:spPr>
            <a:xfrm>
              <a:off x="2365367" y="2613945"/>
              <a:ext cx="1200874" cy="262661"/>
            </a:xfrm>
            <a:prstGeom prst="rect">
              <a:avLst/>
            </a:prstGeom>
            <a:solidFill>
              <a:schemeClr val="bg1">
                <a:lumMod val="65000"/>
              </a:schemeClr>
            </a:solidFill>
          </p:spPr>
          <p:txBody>
            <a:bodyPr wrap="square" rtlCol="0">
              <a:spAutoFit/>
            </a:bodyPr>
            <a:lstStyle/>
            <a:p>
              <a:pPr algn="ctr"/>
              <a:r>
                <a:rPr lang="en-US" sz="900" b="1" dirty="0">
                  <a:solidFill>
                    <a:schemeClr val="bg1"/>
                  </a:solidFill>
                  <a:latin typeface="Roboto" charset="0"/>
                  <a:ea typeface="Roboto" charset="0"/>
                  <a:cs typeface="Roboto" charset="0"/>
                </a:rPr>
                <a:t>TRABAJO</a:t>
              </a:r>
            </a:p>
          </p:txBody>
        </p:sp>
        <p:sp>
          <p:nvSpPr>
            <p:cNvPr id="53" name="TextBox 265"/>
            <p:cNvSpPr txBox="1"/>
            <p:nvPr/>
          </p:nvSpPr>
          <p:spPr>
            <a:xfrm>
              <a:off x="5582094" y="2520049"/>
              <a:ext cx="1292436" cy="420258"/>
            </a:xfrm>
            <a:prstGeom prst="rect">
              <a:avLst/>
            </a:prstGeom>
            <a:solidFill>
              <a:schemeClr val="bg1">
                <a:lumMod val="65000"/>
              </a:schemeClr>
            </a:solidFill>
          </p:spPr>
          <p:txBody>
            <a:bodyPr wrap="square" rtlCol="0">
              <a:spAutoFit/>
            </a:bodyPr>
            <a:lstStyle/>
            <a:p>
              <a:pPr algn="ctr"/>
              <a:r>
                <a:rPr lang="en-US" sz="900" b="1" dirty="0">
                  <a:solidFill>
                    <a:schemeClr val="bg1"/>
                  </a:solidFill>
                  <a:latin typeface="Roboto" charset="0"/>
                  <a:ea typeface="Roboto" charset="0"/>
                  <a:cs typeface="Roboto" charset="0"/>
                </a:rPr>
                <a:t>ASPECTOS PERSONALES</a:t>
              </a:r>
            </a:p>
          </p:txBody>
        </p:sp>
        <p:sp>
          <p:nvSpPr>
            <p:cNvPr id="54" name="Freeform: Shape 8025"/>
            <p:cNvSpPr/>
            <p:nvPr/>
          </p:nvSpPr>
          <p:spPr>
            <a:xfrm>
              <a:off x="325522" y="3334375"/>
              <a:ext cx="1288978" cy="831935"/>
            </a:xfrm>
            <a:custGeom>
              <a:avLst/>
              <a:gdLst/>
              <a:ahLst/>
              <a:cxnLst>
                <a:cxn ang="3cd4">
                  <a:pos x="hc" y="t"/>
                </a:cxn>
                <a:cxn ang="cd2">
                  <a:pos x="l" y="vc"/>
                </a:cxn>
                <a:cxn ang="cd4">
                  <a:pos x="hc" y="b"/>
                </a:cxn>
                <a:cxn ang="0">
                  <a:pos x="r" y="vc"/>
                </a:cxn>
              </a:cxnLst>
              <a:rect l="l" t="t" r="r" b="b"/>
              <a:pathLst>
                <a:path w="348" h="401">
                  <a:moveTo>
                    <a:pt x="0" y="301"/>
                  </a:moveTo>
                  <a:lnTo>
                    <a:pt x="0" y="100"/>
                  </a:lnTo>
                  <a:lnTo>
                    <a:pt x="173" y="0"/>
                  </a:lnTo>
                  <a:lnTo>
                    <a:pt x="348" y="100"/>
                  </a:lnTo>
                  <a:lnTo>
                    <a:pt x="348" y="301"/>
                  </a:lnTo>
                  <a:lnTo>
                    <a:pt x="173" y="401"/>
                  </a:lnTo>
                  <a:close/>
                </a:path>
              </a:pathLst>
            </a:custGeom>
            <a:solidFill>
              <a:schemeClr val="bg1">
                <a:lumMod val="85000"/>
              </a:schemeClr>
            </a:solidFill>
            <a:ln w="38100" cap="flat">
              <a:solidFill>
                <a:schemeClr val="bg1">
                  <a:lumMod val="75000"/>
                </a:schemeClr>
              </a:solidFill>
              <a:prstDash val="solid"/>
            </a:ln>
          </p:spPr>
          <p:txBody>
            <a:bodyPr vert="horz" wrap="none" lIns="25319" tIns="12659" rIns="25319" bIns="12659" anchor="ctr" anchorCtr="1" compatLnSpc="0"/>
            <a:lstStyle/>
            <a:p>
              <a:r>
                <a:rPr lang="en-US" sz="750" dirty="0">
                  <a:latin typeface="Arial" pitchFamily="18"/>
                  <a:ea typeface="Arial Unicode MS" pitchFamily="2"/>
                  <a:cs typeface="Arial Unicode MS" pitchFamily="2"/>
                </a:rPr>
                <a:t>CONDICIONES DE </a:t>
              </a:r>
            </a:p>
            <a:p>
              <a:r>
                <a:rPr lang="en-US" sz="750" dirty="0">
                  <a:latin typeface="Arial" pitchFamily="18"/>
                  <a:ea typeface="Arial Unicode MS" pitchFamily="2"/>
                  <a:cs typeface="Arial Unicode MS" pitchFamily="2"/>
                </a:rPr>
                <a:t>  LA DIRECCIÓN</a:t>
              </a:r>
            </a:p>
          </p:txBody>
        </p:sp>
        <p:sp>
          <p:nvSpPr>
            <p:cNvPr id="55" name="Freeform: Shape 8025"/>
            <p:cNvSpPr/>
            <p:nvPr/>
          </p:nvSpPr>
          <p:spPr>
            <a:xfrm>
              <a:off x="322280" y="1473491"/>
              <a:ext cx="1288978" cy="831935"/>
            </a:xfrm>
            <a:custGeom>
              <a:avLst/>
              <a:gdLst/>
              <a:ahLst/>
              <a:cxnLst>
                <a:cxn ang="3cd4">
                  <a:pos x="hc" y="t"/>
                </a:cxn>
                <a:cxn ang="cd2">
                  <a:pos x="l" y="vc"/>
                </a:cxn>
                <a:cxn ang="cd4">
                  <a:pos x="hc" y="b"/>
                </a:cxn>
                <a:cxn ang="0">
                  <a:pos x="r" y="vc"/>
                </a:cxn>
              </a:cxnLst>
              <a:rect l="l" t="t" r="r" b="b"/>
              <a:pathLst>
                <a:path w="348" h="401">
                  <a:moveTo>
                    <a:pt x="0" y="301"/>
                  </a:moveTo>
                  <a:lnTo>
                    <a:pt x="0" y="100"/>
                  </a:lnTo>
                  <a:lnTo>
                    <a:pt x="173" y="0"/>
                  </a:lnTo>
                  <a:lnTo>
                    <a:pt x="348" y="100"/>
                  </a:lnTo>
                  <a:lnTo>
                    <a:pt x="348" y="301"/>
                  </a:lnTo>
                  <a:lnTo>
                    <a:pt x="173" y="401"/>
                  </a:lnTo>
                  <a:close/>
                </a:path>
              </a:pathLst>
            </a:custGeom>
            <a:solidFill>
              <a:schemeClr val="bg1">
                <a:lumMod val="85000"/>
              </a:schemeClr>
            </a:solidFill>
            <a:ln w="38100" cap="flat">
              <a:solidFill>
                <a:schemeClr val="bg1">
                  <a:lumMod val="75000"/>
                </a:schemeClr>
              </a:solidFill>
              <a:prstDash val="solid"/>
            </a:ln>
          </p:spPr>
          <p:txBody>
            <a:bodyPr vert="horz" wrap="none" lIns="25319" tIns="12659" rIns="25319" bIns="12659" anchor="ctr" anchorCtr="1" compatLnSpc="0"/>
            <a:lstStyle/>
            <a:p>
              <a:r>
                <a:rPr lang="en-US" sz="750" dirty="0">
                  <a:latin typeface="Arial" pitchFamily="18"/>
                  <a:ea typeface="Arial Unicode MS" pitchFamily="2"/>
                  <a:cs typeface="Arial Unicode MS" pitchFamily="2"/>
                </a:rPr>
                <a:t>MEDIO AMBIENTE</a:t>
              </a:r>
            </a:p>
          </p:txBody>
        </p:sp>
        <p:sp>
          <p:nvSpPr>
            <p:cNvPr id="56" name="Freeform: Shape 8025"/>
            <p:cNvSpPr/>
            <p:nvPr/>
          </p:nvSpPr>
          <p:spPr>
            <a:xfrm>
              <a:off x="318875" y="4260620"/>
              <a:ext cx="1288978" cy="831935"/>
            </a:xfrm>
            <a:custGeom>
              <a:avLst/>
              <a:gdLst/>
              <a:ahLst/>
              <a:cxnLst>
                <a:cxn ang="3cd4">
                  <a:pos x="hc" y="t"/>
                </a:cxn>
                <a:cxn ang="cd2">
                  <a:pos x="l" y="vc"/>
                </a:cxn>
                <a:cxn ang="cd4">
                  <a:pos x="hc" y="b"/>
                </a:cxn>
                <a:cxn ang="0">
                  <a:pos x="r" y="vc"/>
                </a:cxn>
              </a:cxnLst>
              <a:rect l="l" t="t" r="r" b="b"/>
              <a:pathLst>
                <a:path w="348" h="401">
                  <a:moveTo>
                    <a:pt x="0" y="301"/>
                  </a:moveTo>
                  <a:lnTo>
                    <a:pt x="0" y="100"/>
                  </a:lnTo>
                  <a:lnTo>
                    <a:pt x="173" y="0"/>
                  </a:lnTo>
                  <a:lnTo>
                    <a:pt x="348" y="100"/>
                  </a:lnTo>
                  <a:lnTo>
                    <a:pt x="348" y="301"/>
                  </a:lnTo>
                  <a:lnTo>
                    <a:pt x="173" y="401"/>
                  </a:lnTo>
                  <a:close/>
                </a:path>
              </a:pathLst>
            </a:custGeom>
            <a:solidFill>
              <a:schemeClr val="bg1">
                <a:lumMod val="85000"/>
              </a:schemeClr>
            </a:solidFill>
            <a:ln w="38100" cap="flat">
              <a:solidFill>
                <a:schemeClr val="bg1">
                  <a:lumMod val="75000"/>
                </a:schemeClr>
              </a:solidFill>
              <a:prstDash val="solid"/>
            </a:ln>
          </p:spPr>
          <p:txBody>
            <a:bodyPr vert="horz" wrap="none" lIns="25319" tIns="12659" rIns="25319" bIns="12659" anchor="ctr" anchorCtr="1" compatLnSpc="0"/>
            <a:lstStyle/>
            <a:p>
              <a:r>
                <a:rPr lang="en-US" sz="750" dirty="0">
                  <a:latin typeface="Arial" pitchFamily="18"/>
                  <a:ea typeface="Arial Unicode MS" pitchFamily="2"/>
                  <a:cs typeface="Arial Unicode MS" pitchFamily="2"/>
                </a:rPr>
                <a:t>      CULTURA </a:t>
              </a:r>
            </a:p>
            <a:p>
              <a:r>
                <a:rPr lang="en-US" sz="750" dirty="0">
                  <a:latin typeface="Arial" pitchFamily="18"/>
                  <a:ea typeface="Arial Unicode MS" pitchFamily="2"/>
                  <a:cs typeface="Arial Unicode MS" pitchFamily="2"/>
                </a:rPr>
                <a:t>ORGANIZACIONAL</a:t>
              </a:r>
            </a:p>
          </p:txBody>
        </p:sp>
        <p:sp>
          <p:nvSpPr>
            <p:cNvPr id="57" name="Freeform: Shape 8025"/>
            <p:cNvSpPr/>
            <p:nvPr/>
          </p:nvSpPr>
          <p:spPr>
            <a:xfrm>
              <a:off x="7583830" y="1473492"/>
              <a:ext cx="1288978" cy="831935"/>
            </a:xfrm>
            <a:custGeom>
              <a:avLst/>
              <a:gdLst/>
              <a:ahLst/>
              <a:cxnLst>
                <a:cxn ang="3cd4">
                  <a:pos x="hc" y="t"/>
                </a:cxn>
                <a:cxn ang="cd2">
                  <a:pos x="l" y="vc"/>
                </a:cxn>
                <a:cxn ang="cd4">
                  <a:pos x="hc" y="b"/>
                </a:cxn>
                <a:cxn ang="0">
                  <a:pos x="r" y="vc"/>
                </a:cxn>
              </a:cxnLst>
              <a:rect l="l" t="t" r="r" b="b"/>
              <a:pathLst>
                <a:path w="348" h="401">
                  <a:moveTo>
                    <a:pt x="0" y="301"/>
                  </a:moveTo>
                  <a:lnTo>
                    <a:pt x="0" y="100"/>
                  </a:lnTo>
                  <a:lnTo>
                    <a:pt x="173" y="0"/>
                  </a:lnTo>
                  <a:lnTo>
                    <a:pt x="348" y="100"/>
                  </a:lnTo>
                  <a:lnTo>
                    <a:pt x="348" y="301"/>
                  </a:lnTo>
                  <a:lnTo>
                    <a:pt x="173" y="401"/>
                  </a:lnTo>
                  <a:close/>
                </a:path>
              </a:pathLst>
            </a:custGeom>
            <a:solidFill>
              <a:schemeClr val="bg1">
                <a:lumMod val="85000"/>
              </a:schemeClr>
            </a:solidFill>
            <a:ln w="38100" cap="flat">
              <a:solidFill>
                <a:schemeClr val="bg1">
                  <a:lumMod val="75000"/>
                </a:schemeClr>
              </a:solidFill>
              <a:prstDash val="solid"/>
            </a:ln>
          </p:spPr>
          <p:txBody>
            <a:bodyPr vert="horz" wrap="none" lIns="25319" tIns="12659" rIns="25319" bIns="12659" anchor="ctr" anchorCtr="1" compatLnSpc="0"/>
            <a:lstStyle/>
            <a:p>
              <a:r>
                <a:rPr lang="en-US" sz="750" dirty="0">
                  <a:latin typeface="Arial" pitchFamily="18"/>
                  <a:ea typeface="Arial Unicode MS" pitchFamily="2"/>
                  <a:cs typeface="Arial Unicode MS" pitchFamily="2"/>
                </a:rPr>
                <a:t>CAPACIDADES</a:t>
              </a:r>
            </a:p>
          </p:txBody>
        </p:sp>
        <p:sp>
          <p:nvSpPr>
            <p:cNvPr id="58" name="Freeform: Shape 8025"/>
            <p:cNvSpPr/>
            <p:nvPr/>
          </p:nvSpPr>
          <p:spPr>
            <a:xfrm>
              <a:off x="7568204" y="4260621"/>
              <a:ext cx="1288978" cy="831935"/>
            </a:xfrm>
            <a:custGeom>
              <a:avLst/>
              <a:gdLst/>
              <a:ahLst/>
              <a:cxnLst>
                <a:cxn ang="3cd4">
                  <a:pos x="hc" y="t"/>
                </a:cxn>
                <a:cxn ang="cd2">
                  <a:pos x="l" y="vc"/>
                </a:cxn>
                <a:cxn ang="cd4">
                  <a:pos x="hc" y="b"/>
                </a:cxn>
                <a:cxn ang="0">
                  <a:pos x="r" y="vc"/>
                </a:cxn>
              </a:cxnLst>
              <a:rect l="l" t="t" r="r" b="b"/>
              <a:pathLst>
                <a:path w="348" h="401">
                  <a:moveTo>
                    <a:pt x="0" y="301"/>
                  </a:moveTo>
                  <a:lnTo>
                    <a:pt x="0" y="100"/>
                  </a:lnTo>
                  <a:lnTo>
                    <a:pt x="173" y="0"/>
                  </a:lnTo>
                  <a:lnTo>
                    <a:pt x="348" y="100"/>
                  </a:lnTo>
                  <a:lnTo>
                    <a:pt x="348" y="301"/>
                  </a:lnTo>
                  <a:lnTo>
                    <a:pt x="173" y="401"/>
                  </a:lnTo>
                  <a:close/>
                </a:path>
              </a:pathLst>
            </a:custGeom>
            <a:solidFill>
              <a:schemeClr val="bg1">
                <a:lumMod val="85000"/>
              </a:schemeClr>
            </a:solidFill>
            <a:ln w="38100" cap="flat">
              <a:solidFill>
                <a:schemeClr val="bg1">
                  <a:lumMod val="75000"/>
                </a:schemeClr>
              </a:solidFill>
              <a:prstDash val="solid"/>
            </a:ln>
          </p:spPr>
          <p:txBody>
            <a:bodyPr vert="horz" wrap="none" lIns="25319" tIns="12659" rIns="25319" bIns="12659" anchor="ctr" anchorCtr="1" compatLnSpc="0"/>
            <a:lstStyle/>
            <a:p>
              <a:r>
                <a:rPr lang="en-US" sz="750" dirty="0">
                  <a:latin typeface="Arial" pitchFamily="18"/>
                  <a:ea typeface="Arial Unicode MS" pitchFamily="2"/>
                  <a:cs typeface="Arial Unicode MS" pitchFamily="2"/>
                </a:rPr>
                <a:t>       SITUACIÓN </a:t>
              </a:r>
            </a:p>
            <a:p>
              <a:r>
                <a:rPr lang="en-US" sz="750" dirty="0">
                  <a:latin typeface="Arial" pitchFamily="18"/>
                  <a:ea typeface="Arial Unicode MS" pitchFamily="2"/>
                  <a:cs typeface="Arial Unicode MS" pitchFamily="2"/>
                </a:rPr>
                <a:t>PERSONAL FUERA</a:t>
              </a:r>
            </a:p>
            <a:p>
              <a:r>
                <a:rPr lang="en-US" sz="750" dirty="0">
                  <a:latin typeface="Arial" pitchFamily="18"/>
                  <a:ea typeface="Arial Unicode MS" pitchFamily="2"/>
                  <a:cs typeface="Arial Unicode MS" pitchFamily="2"/>
                </a:rPr>
                <a:t>     DEL TRABAJO</a:t>
              </a:r>
            </a:p>
          </p:txBody>
        </p:sp>
        <p:sp>
          <p:nvSpPr>
            <p:cNvPr id="59" name="Freeform: Shape 8025"/>
            <p:cNvSpPr/>
            <p:nvPr/>
          </p:nvSpPr>
          <p:spPr>
            <a:xfrm>
              <a:off x="7568204" y="2402535"/>
              <a:ext cx="1288978" cy="831935"/>
            </a:xfrm>
            <a:custGeom>
              <a:avLst/>
              <a:gdLst/>
              <a:ahLst/>
              <a:cxnLst>
                <a:cxn ang="3cd4">
                  <a:pos x="hc" y="t"/>
                </a:cxn>
                <a:cxn ang="cd2">
                  <a:pos x="l" y="vc"/>
                </a:cxn>
                <a:cxn ang="cd4">
                  <a:pos x="hc" y="b"/>
                </a:cxn>
                <a:cxn ang="0">
                  <a:pos x="r" y="vc"/>
                </a:cxn>
              </a:cxnLst>
              <a:rect l="l" t="t" r="r" b="b"/>
              <a:pathLst>
                <a:path w="348" h="401">
                  <a:moveTo>
                    <a:pt x="0" y="301"/>
                  </a:moveTo>
                  <a:lnTo>
                    <a:pt x="0" y="100"/>
                  </a:lnTo>
                  <a:lnTo>
                    <a:pt x="173" y="0"/>
                  </a:lnTo>
                  <a:lnTo>
                    <a:pt x="348" y="100"/>
                  </a:lnTo>
                  <a:lnTo>
                    <a:pt x="348" y="301"/>
                  </a:lnTo>
                  <a:lnTo>
                    <a:pt x="173" y="401"/>
                  </a:lnTo>
                  <a:close/>
                </a:path>
              </a:pathLst>
            </a:custGeom>
            <a:solidFill>
              <a:schemeClr val="bg1">
                <a:lumMod val="85000"/>
              </a:schemeClr>
            </a:solidFill>
            <a:ln w="38100" cap="flat">
              <a:solidFill>
                <a:schemeClr val="bg1">
                  <a:lumMod val="75000"/>
                </a:schemeClr>
              </a:solidFill>
              <a:prstDash val="solid"/>
            </a:ln>
          </p:spPr>
          <p:txBody>
            <a:bodyPr vert="horz" wrap="none" lIns="25319" tIns="12659" rIns="25319" bIns="12659" anchor="ctr" anchorCtr="1" compatLnSpc="0"/>
            <a:lstStyle/>
            <a:p>
              <a:r>
                <a:rPr lang="en-US" sz="750" dirty="0">
                  <a:latin typeface="Arial" pitchFamily="18"/>
                  <a:ea typeface="Arial Unicode MS" pitchFamily="2"/>
                  <a:cs typeface="Arial Unicode MS" pitchFamily="2"/>
                </a:rPr>
                <a:t>NECESIDADES</a:t>
              </a:r>
            </a:p>
          </p:txBody>
        </p:sp>
        <p:sp>
          <p:nvSpPr>
            <p:cNvPr id="60" name="Freeform: Shape 8025"/>
            <p:cNvSpPr/>
            <p:nvPr/>
          </p:nvSpPr>
          <p:spPr>
            <a:xfrm>
              <a:off x="7568204" y="3331578"/>
              <a:ext cx="1288978" cy="831935"/>
            </a:xfrm>
            <a:custGeom>
              <a:avLst/>
              <a:gdLst/>
              <a:ahLst/>
              <a:cxnLst>
                <a:cxn ang="3cd4">
                  <a:pos x="hc" y="t"/>
                </a:cxn>
                <a:cxn ang="cd2">
                  <a:pos x="l" y="vc"/>
                </a:cxn>
                <a:cxn ang="cd4">
                  <a:pos x="hc" y="b"/>
                </a:cxn>
                <a:cxn ang="0">
                  <a:pos x="r" y="vc"/>
                </a:cxn>
              </a:cxnLst>
              <a:rect l="l" t="t" r="r" b="b"/>
              <a:pathLst>
                <a:path w="348" h="401">
                  <a:moveTo>
                    <a:pt x="0" y="301"/>
                  </a:moveTo>
                  <a:lnTo>
                    <a:pt x="0" y="100"/>
                  </a:lnTo>
                  <a:lnTo>
                    <a:pt x="173" y="0"/>
                  </a:lnTo>
                  <a:lnTo>
                    <a:pt x="348" y="100"/>
                  </a:lnTo>
                  <a:lnTo>
                    <a:pt x="348" y="301"/>
                  </a:lnTo>
                  <a:lnTo>
                    <a:pt x="173" y="401"/>
                  </a:lnTo>
                  <a:close/>
                </a:path>
              </a:pathLst>
            </a:custGeom>
            <a:solidFill>
              <a:schemeClr val="bg1">
                <a:lumMod val="85000"/>
              </a:schemeClr>
            </a:solidFill>
            <a:ln w="38100" cap="flat">
              <a:solidFill>
                <a:schemeClr val="bg1">
                  <a:lumMod val="75000"/>
                </a:schemeClr>
              </a:solidFill>
              <a:prstDash val="solid"/>
            </a:ln>
          </p:spPr>
          <p:txBody>
            <a:bodyPr vert="horz" wrap="none" lIns="25319" tIns="12659" rIns="25319" bIns="12659" anchor="ctr" anchorCtr="1" compatLnSpc="0"/>
            <a:lstStyle/>
            <a:p>
              <a:r>
                <a:rPr lang="en-US" sz="750" dirty="0">
                  <a:latin typeface="Arial" pitchFamily="18"/>
                  <a:ea typeface="Arial Unicode MS" pitchFamily="2"/>
                  <a:cs typeface="Arial Unicode MS" pitchFamily="2"/>
                </a:rPr>
                <a:t>COSTUMBRES Y</a:t>
              </a:r>
            </a:p>
            <a:p>
              <a:r>
                <a:rPr lang="en-US" sz="750" dirty="0">
                  <a:latin typeface="Arial" pitchFamily="18"/>
                  <a:ea typeface="Arial Unicode MS" pitchFamily="2"/>
                  <a:cs typeface="Arial Unicode MS" pitchFamily="2"/>
                </a:rPr>
                <a:t>     CULTURA</a:t>
              </a:r>
            </a:p>
          </p:txBody>
        </p:sp>
        <p:cxnSp>
          <p:nvCxnSpPr>
            <p:cNvPr id="61" name="Conector recto 60"/>
            <p:cNvCxnSpPr>
              <a:stCxn id="38" idx="3"/>
              <a:endCxn id="42" idx="1"/>
            </p:cNvCxnSpPr>
            <p:nvPr/>
          </p:nvCxnSpPr>
          <p:spPr>
            <a:xfrm>
              <a:off x="3662769" y="2741549"/>
              <a:ext cx="1822660" cy="0"/>
            </a:xfrm>
            <a:prstGeom prst="line">
              <a:avLst/>
            </a:prstGeom>
            <a:ln w="762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pic>
          <p:nvPicPr>
            <p:cNvPr id="62" name="Imagen 61">
              <a:extLst>
                <a:ext uri="{FF2B5EF4-FFF2-40B4-BE49-F238E27FC236}">
                  <a16:creationId xmlns:a16="http://schemas.microsoft.com/office/drawing/2014/main" id="{13AFF2E6-7AE5-4C98-B6B2-33F13F414826}"/>
                </a:ext>
              </a:extLst>
            </p:cNvPr>
            <p:cNvPicPr>
              <a:picLocks noChangeAspect="1"/>
            </p:cNvPicPr>
            <p:nvPr/>
          </p:nvPicPr>
          <p:blipFill>
            <a:blip r:embed="rId3"/>
            <a:stretch>
              <a:fillRect/>
            </a:stretch>
          </p:blipFill>
          <p:spPr>
            <a:xfrm>
              <a:off x="3916671" y="2045136"/>
              <a:ext cx="1342102" cy="1319528"/>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63" name="Diagrama 62"/>
            <p:cNvGraphicFramePr/>
            <p:nvPr>
              <p:extLst/>
            </p:nvPr>
          </p:nvGraphicFramePr>
          <p:xfrm>
            <a:off x="388594" y="5474668"/>
            <a:ext cx="8261199" cy="1242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8" name="CuadroTexto 7"/>
          <p:cNvSpPr txBox="1"/>
          <p:nvPr/>
        </p:nvSpPr>
        <p:spPr>
          <a:xfrm>
            <a:off x="3436141" y="958300"/>
            <a:ext cx="2015458" cy="523220"/>
          </a:xfrm>
          <a:prstGeom prst="rect">
            <a:avLst/>
          </a:prstGeom>
          <a:noFill/>
          <a:ln>
            <a:solidFill>
              <a:schemeClr val="bg1"/>
            </a:solidFill>
          </a:ln>
        </p:spPr>
        <p:txBody>
          <a:bodyPr wrap="square" rtlCol="0">
            <a:spAutoFit/>
          </a:bodyPr>
          <a:lstStyle/>
          <a:p>
            <a:pPr algn="ctr"/>
            <a:r>
              <a:rPr lang="es-ES" sz="2800" b="1" dirty="0" smtClean="0">
                <a:solidFill>
                  <a:schemeClr val="accent1">
                    <a:lumMod val="50000"/>
                  </a:schemeClr>
                </a:solidFill>
              </a:rPr>
              <a:t>FPSICO 3,1</a:t>
            </a:r>
            <a:endParaRPr lang="es-EC" sz="2800" b="1" dirty="0">
              <a:solidFill>
                <a:schemeClr val="accent1">
                  <a:lumMod val="50000"/>
                </a:schemeClr>
              </a:solidFill>
            </a:endParaRPr>
          </a:p>
        </p:txBody>
      </p:sp>
      <p:cxnSp>
        <p:nvCxnSpPr>
          <p:cNvPr id="40"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44" name="Imagen 43">
            <a:extLst>
              <a:ext uri="{FF2B5EF4-FFF2-40B4-BE49-F238E27FC236}">
                <a16:creationId xmlns:a16="http://schemas.microsoft.com/office/drawing/2014/main" id="{CC168B19-DA59-489F-976F-0964D73A4E34}"/>
              </a:ext>
            </a:extLst>
          </p:cNvPr>
          <p:cNvPicPr>
            <a:picLocks noChangeAspect="1"/>
          </p:cNvPicPr>
          <p:nvPr/>
        </p:nvPicPr>
        <p:blipFill>
          <a:blip r:embed="rId9"/>
          <a:stretch>
            <a:fillRect/>
          </a:stretch>
        </p:blipFill>
        <p:spPr>
          <a:xfrm>
            <a:off x="7512857" y="129929"/>
            <a:ext cx="1487896" cy="577747"/>
          </a:xfrm>
          <a:prstGeom prst="rect">
            <a:avLst/>
          </a:prstGeom>
        </p:spPr>
      </p:pic>
      <p:sp>
        <p:nvSpPr>
          <p:cNvPr id="45"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6" name="Rectángulo 45"/>
          <p:cNvSpPr/>
          <p:nvPr/>
        </p:nvSpPr>
        <p:spPr>
          <a:xfrm>
            <a:off x="2307861" y="-11392"/>
            <a:ext cx="4168064"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Instrumentos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uadroTexto 2"/>
          <p:cNvSpPr txBox="1"/>
          <p:nvPr/>
        </p:nvSpPr>
        <p:spPr>
          <a:xfrm>
            <a:off x="4016575" y="3466250"/>
            <a:ext cx="1276366" cy="523220"/>
          </a:xfrm>
          <a:prstGeom prst="rect">
            <a:avLst/>
          </a:prstGeom>
          <a:noFill/>
        </p:spPr>
        <p:txBody>
          <a:bodyPr wrap="square" rtlCol="0">
            <a:spAutoFit/>
          </a:bodyPr>
          <a:lstStyle/>
          <a:p>
            <a:r>
              <a:rPr lang="es-ES" sz="2800" b="1" dirty="0" smtClean="0">
                <a:solidFill>
                  <a:schemeClr val="tx2"/>
                </a:solidFill>
              </a:rPr>
              <a:t>Escalas </a:t>
            </a:r>
            <a:endParaRPr lang="es-ES" sz="2800" b="1" dirty="0">
              <a:solidFill>
                <a:schemeClr val="tx2"/>
              </a:solidFill>
            </a:endParaRPr>
          </a:p>
        </p:txBody>
      </p:sp>
      <p:cxnSp>
        <p:nvCxnSpPr>
          <p:cNvPr id="6" name="Conector recto de flecha 5"/>
          <p:cNvCxnSpPr/>
          <p:nvPr/>
        </p:nvCxnSpPr>
        <p:spPr>
          <a:xfrm>
            <a:off x="4650946" y="3140291"/>
            <a:ext cx="0" cy="247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ector recto de flecha 10"/>
          <p:cNvCxnSpPr>
            <a:stCxn id="3" idx="2"/>
          </p:cNvCxnSpPr>
          <p:nvPr/>
        </p:nvCxnSpPr>
        <p:spPr>
          <a:xfrm flipH="1">
            <a:off x="851764" y="3989470"/>
            <a:ext cx="3802994" cy="9497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a:stCxn id="3" idx="2"/>
          </p:cNvCxnSpPr>
          <p:nvPr/>
        </p:nvCxnSpPr>
        <p:spPr>
          <a:xfrm flipH="1">
            <a:off x="1787236" y="3989470"/>
            <a:ext cx="2867522" cy="10815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a:stCxn id="3" idx="2"/>
          </p:cNvCxnSpPr>
          <p:nvPr/>
        </p:nvCxnSpPr>
        <p:spPr>
          <a:xfrm flipH="1">
            <a:off x="2753261" y="3989470"/>
            <a:ext cx="1901497" cy="10940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a:stCxn id="3" idx="2"/>
          </p:cNvCxnSpPr>
          <p:nvPr/>
        </p:nvCxnSpPr>
        <p:spPr>
          <a:xfrm flipH="1">
            <a:off x="3750941" y="3989470"/>
            <a:ext cx="903817" cy="10516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a:stCxn id="3" idx="2"/>
          </p:cNvCxnSpPr>
          <p:nvPr/>
        </p:nvCxnSpPr>
        <p:spPr>
          <a:xfrm flipH="1">
            <a:off x="4530475" y="3989470"/>
            <a:ext cx="124283" cy="11179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ector recto de flecha 22"/>
          <p:cNvCxnSpPr>
            <a:stCxn id="3" idx="2"/>
          </p:cNvCxnSpPr>
          <p:nvPr/>
        </p:nvCxnSpPr>
        <p:spPr>
          <a:xfrm>
            <a:off x="4654758" y="3989470"/>
            <a:ext cx="796841" cy="10940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a:stCxn id="3" idx="2"/>
          </p:cNvCxnSpPr>
          <p:nvPr/>
        </p:nvCxnSpPr>
        <p:spPr>
          <a:xfrm>
            <a:off x="4654758" y="3989470"/>
            <a:ext cx="1546054" cy="10035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ector recto de flecha 26"/>
          <p:cNvCxnSpPr>
            <a:stCxn id="3" idx="2"/>
          </p:cNvCxnSpPr>
          <p:nvPr/>
        </p:nvCxnSpPr>
        <p:spPr>
          <a:xfrm>
            <a:off x="4654758" y="3989470"/>
            <a:ext cx="2329336" cy="9943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ector recto de flecha 28"/>
          <p:cNvCxnSpPr>
            <a:stCxn id="3" idx="2"/>
          </p:cNvCxnSpPr>
          <p:nvPr/>
        </p:nvCxnSpPr>
        <p:spPr>
          <a:xfrm>
            <a:off x="4654758" y="3989470"/>
            <a:ext cx="3416444" cy="957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563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20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3" name="Imagen 2">
            <a:extLst>
              <a:ext uri="{FF2B5EF4-FFF2-40B4-BE49-F238E27FC236}">
                <a16:creationId xmlns:a16="http://schemas.microsoft.com/office/drawing/2014/main" id="{CC168B19-DA59-489F-976F-0964D73A4E34}"/>
              </a:ext>
            </a:extLst>
          </p:cNvPr>
          <p:cNvPicPr>
            <a:picLocks noChangeAspect="1"/>
          </p:cNvPicPr>
          <p:nvPr/>
        </p:nvPicPr>
        <p:blipFill>
          <a:blip r:embed="rId3"/>
          <a:stretch>
            <a:fillRect/>
          </a:stretch>
        </p:blipFill>
        <p:spPr>
          <a:xfrm>
            <a:off x="7512857" y="129929"/>
            <a:ext cx="1487896" cy="577747"/>
          </a:xfrm>
          <a:prstGeom prst="rect">
            <a:avLst/>
          </a:prstGeom>
        </p:spPr>
      </p:pic>
      <p:sp>
        <p:nvSpPr>
          <p:cNvPr id="4"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2307861" y="-11392"/>
            <a:ext cx="4168064"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Instrumentos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Elipse 5">
            <a:extLst>
              <a:ext uri="{FF2B5EF4-FFF2-40B4-BE49-F238E27FC236}">
                <a16:creationId xmlns:a16="http://schemas.microsoft.com/office/drawing/2014/main" id="{8E780946-BE2C-48F8-BFF3-B526EA3EB756}"/>
              </a:ext>
            </a:extLst>
          </p:cNvPr>
          <p:cNvSpPr/>
          <p:nvPr/>
        </p:nvSpPr>
        <p:spPr>
          <a:xfrm>
            <a:off x="375334" y="2449906"/>
            <a:ext cx="2380460" cy="9766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000" b="1" dirty="0">
                <a:solidFill>
                  <a:schemeClr val="tx1"/>
                </a:solidFill>
              </a:rPr>
              <a:t>CANSANCIO EMOCIONAL </a:t>
            </a:r>
            <a:endParaRPr lang="es-EC" sz="2000" b="1" dirty="0">
              <a:solidFill>
                <a:schemeClr val="tx1"/>
              </a:solidFill>
            </a:endParaRPr>
          </a:p>
        </p:txBody>
      </p:sp>
      <p:sp>
        <p:nvSpPr>
          <p:cNvPr id="7" name="Elipse 6">
            <a:extLst>
              <a:ext uri="{FF2B5EF4-FFF2-40B4-BE49-F238E27FC236}">
                <a16:creationId xmlns:a16="http://schemas.microsoft.com/office/drawing/2014/main" id="{D07AD6AA-385A-4700-ACB7-960A34BFF07C}"/>
              </a:ext>
            </a:extLst>
          </p:cNvPr>
          <p:cNvSpPr/>
          <p:nvPr/>
        </p:nvSpPr>
        <p:spPr>
          <a:xfrm>
            <a:off x="3422074" y="2327772"/>
            <a:ext cx="2216726" cy="9696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000" b="1" dirty="0">
                <a:solidFill>
                  <a:schemeClr val="tx1"/>
                </a:solidFill>
              </a:rPr>
              <a:t>DESPERSONALIZACIÓN</a:t>
            </a:r>
            <a:endParaRPr lang="es-EC" sz="2000" b="1" dirty="0">
              <a:solidFill>
                <a:schemeClr val="tx1"/>
              </a:solidFill>
            </a:endParaRPr>
          </a:p>
        </p:txBody>
      </p:sp>
      <p:sp>
        <p:nvSpPr>
          <p:cNvPr id="8" name="Elipse 7">
            <a:extLst>
              <a:ext uri="{FF2B5EF4-FFF2-40B4-BE49-F238E27FC236}">
                <a16:creationId xmlns:a16="http://schemas.microsoft.com/office/drawing/2014/main" id="{7441CFCD-5D0C-476F-A813-FE6FC9E47A28}"/>
              </a:ext>
            </a:extLst>
          </p:cNvPr>
          <p:cNvSpPr/>
          <p:nvPr/>
        </p:nvSpPr>
        <p:spPr>
          <a:xfrm>
            <a:off x="5989084" y="2458763"/>
            <a:ext cx="2697715" cy="1006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000" b="1" dirty="0">
                <a:solidFill>
                  <a:schemeClr val="tx1"/>
                </a:solidFill>
              </a:rPr>
              <a:t>REALIZACIÓN PERSONAL</a:t>
            </a:r>
            <a:endParaRPr lang="es-EC" sz="2000" b="1" dirty="0">
              <a:solidFill>
                <a:schemeClr val="tx1"/>
              </a:solidFill>
            </a:endParaRPr>
          </a:p>
        </p:txBody>
      </p:sp>
      <p:sp>
        <p:nvSpPr>
          <p:cNvPr id="10" name="CuadroTexto 9"/>
          <p:cNvSpPr txBox="1"/>
          <p:nvPr/>
        </p:nvSpPr>
        <p:spPr>
          <a:xfrm>
            <a:off x="2548492" y="916286"/>
            <a:ext cx="4052215" cy="830997"/>
          </a:xfrm>
          <a:prstGeom prst="rect">
            <a:avLst/>
          </a:prstGeom>
          <a:noFill/>
        </p:spPr>
        <p:txBody>
          <a:bodyPr wrap="square" rtlCol="0">
            <a:spAutoFit/>
          </a:bodyPr>
          <a:lstStyle/>
          <a:p>
            <a:pPr algn="ctr"/>
            <a:r>
              <a:rPr lang="es-ES" sz="2400" b="1" dirty="0"/>
              <a:t>CUESTIONARIO DE MASLACH BURNOUT </a:t>
            </a:r>
            <a:r>
              <a:rPr lang="es-ES" sz="2400" b="1" dirty="0" smtClean="0"/>
              <a:t>INVENTORY  (MBI) </a:t>
            </a:r>
            <a:endParaRPr lang="es-EC" sz="2400" b="1" dirty="0"/>
          </a:p>
        </p:txBody>
      </p:sp>
      <p:pic>
        <p:nvPicPr>
          <p:cNvPr id="4098" name="Picture 2" descr="Resultado de imagen de burn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220" y="3426573"/>
            <a:ext cx="3491346" cy="1961188"/>
          </a:xfrm>
          <a:prstGeom prst="rect">
            <a:avLst/>
          </a:prstGeom>
          <a:noFill/>
          <a:extLst>
            <a:ext uri="{909E8E84-426E-40DD-AFC4-6F175D3DCCD1}">
              <a14:hiddenFill xmlns:a14="http://schemas.microsoft.com/office/drawing/2010/main">
                <a:solidFill>
                  <a:srgbClr val="FFFFFF"/>
                </a:solidFill>
              </a14:hiddenFill>
            </a:ext>
          </a:extLst>
        </p:spPr>
      </p:pic>
      <p:sp>
        <p:nvSpPr>
          <p:cNvPr id="11" name="Elipse 10"/>
          <p:cNvSpPr/>
          <p:nvPr/>
        </p:nvSpPr>
        <p:spPr>
          <a:xfrm>
            <a:off x="299696" y="5672629"/>
            <a:ext cx="2008165" cy="88669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Mentales</a:t>
            </a:r>
            <a:endParaRPr lang="es-ES" dirty="0"/>
          </a:p>
        </p:txBody>
      </p:sp>
      <p:sp>
        <p:nvSpPr>
          <p:cNvPr id="13" name="Elipse 12"/>
          <p:cNvSpPr/>
          <p:nvPr/>
        </p:nvSpPr>
        <p:spPr>
          <a:xfrm>
            <a:off x="3387810" y="5665620"/>
            <a:ext cx="2008165" cy="88669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Físicas</a:t>
            </a:r>
            <a:endParaRPr lang="es-ES" dirty="0"/>
          </a:p>
        </p:txBody>
      </p:sp>
      <p:sp>
        <p:nvSpPr>
          <p:cNvPr id="14" name="Elipse 13"/>
          <p:cNvSpPr/>
          <p:nvPr/>
        </p:nvSpPr>
        <p:spPr>
          <a:xfrm>
            <a:off x="6431950" y="5672628"/>
            <a:ext cx="2161814" cy="88669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Conductuales</a:t>
            </a:r>
            <a:endParaRPr lang="es-ES" dirty="0"/>
          </a:p>
        </p:txBody>
      </p:sp>
      <p:cxnSp>
        <p:nvCxnSpPr>
          <p:cNvPr id="15" name="Conector recto de flecha 14"/>
          <p:cNvCxnSpPr>
            <a:stCxn id="4098" idx="2"/>
          </p:cNvCxnSpPr>
          <p:nvPr/>
        </p:nvCxnSpPr>
        <p:spPr>
          <a:xfrm flipH="1">
            <a:off x="1303778" y="5387761"/>
            <a:ext cx="3088115" cy="167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a:stCxn id="4098" idx="2"/>
            <a:endCxn id="13" idx="0"/>
          </p:cNvCxnSpPr>
          <p:nvPr/>
        </p:nvCxnSpPr>
        <p:spPr>
          <a:xfrm>
            <a:off x="4391893" y="5387761"/>
            <a:ext cx="0" cy="2778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a:stCxn id="4098" idx="2"/>
            <a:endCxn id="14" idx="0"/>
          </p:cNvCxnSpPr>
          <p:nvPr/>
        </p:nvCxnSpPr>
        <p:spPr>
          <a:xfrm>
            <a:off x="4391893" y="5387761"/>
            <a:ext cx="3120964" cy="2848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ector recto de flecha 20"/>
          <p:cNvCxnSpPr/>
          <p:nvPr/>
        </p:nvCxnSpPr>
        <p:spPr>
          <a:xfrm flipH="1">
            <a:off x="1565564" y="1955489"/>
            <a:ext cx="3009036" cy="3722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ector recto de flecha 22"/>
          <p:cNvCxnSpPr/>
          <p:nvPr/>
        </p:nvCxnSpPr>
        <p:spPr>
          <a:xfrm>
            <a:off x="4574600" y="1927398"/>
            <a:ext cx="0" cy="363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p:nvPr/>
        </p:nvCxnSpPr>
        <p:spPr>
          <a:xfrm>
            <a:off x="4572000" y="1955489"/>
            <a:ext cx="2740600" cy="363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CuadroTexto 26"/>
          <p:cNvSpPr txBox="1"/>
          <p:nvPr/>
        </p:nvSpPr>
        <p:spPr>
          <a:xfrm>
            <a:off x="3796922" y="1650374"/>
            <a:ext cx="2036618" cy="369332"/>
          </a:xfrm>
          <a:prstGeom prst="rect">
            <a:avLst/>
          </a:prstGeom>
          <a:noFill/>
        </p:spPr>
        <p:txBody>
          <a:bodyPr wrap="square" rtlCol="0">
            <a:spAutoFit/>
          </a:bodyPr>
          <a:lstStyle/>
          <a:p>
            <a:r>
              <a:rPr lang="es-ES" dirty="0" smtClean="0"/>
              <a:t>DIMENSIONES</a:t>
            </a:r>
            <a:endParaRPr lang="es-ES" dirty="0"/>
          </a:p>
        </p:txBody>
      </p:sp>
    </p:spTree>
    <p:extLst>
      <p:ext uri="{BB962C8B-B14F-4D97-AF65-F5344CB8AC3E}">
        <p14:creationId xmlns:p14="http://schemas.microsoft.com/office/powerpoint/2010/main" val="6666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12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2000"/>
                                        <p:tgtEl>
                                          <p:spTgt spid="21"/>
                                        </p:tgtEl>
                                      </p:cBhvr>
                                    </p:animEffect>
                                  </p:childTnLst>
                                </p:cTn>
                              </p:par>
                              <p:par>
                                <p:cTn id="25" presetID="16" presetClass="entr" presetSubtype="21"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2000"/>
                                        <p:tgtEl>
                                          <p:spTgt spid="25"/>
                                        </p:tgtEl>
                                      </p:cBhvr>
                                    </p:animEffect>
                                  </p:childTnLst>
                                </p:cTn>
                              </p:par>
                              <p:par>
                                <p:cTn id="28" presetID="16" presetClass="entr" presetSubtype="2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20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2000"/>
                                        <p:tgtEl>
                                          <p:spTgt spid="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2000"/>
                                        <p:tgtEl>
                                          <p:spTgt spid="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098"/>
                                        </p:tgtEl>
                                        <p:attrNameLst>
                                          <p:attrName>style.visibility</p:attrName>
                                        </p:attrNameLst>
                                      </p:cBhvr>
                                      <p:to>
                                        <p:strVal val="visible"/>
                                      </p:to>
                                    </p:set>
                                    <p:anim calcmode="lin" valueType="num">
                                      <p:cBhvr>
                                        <p:cTn id="44" dur="2000" fill="hold"/>
                                        <p:tgtEl>
                                          <p:spTgt spid="4098"/>
                                        </p:tgtEl>
                                        <p:attrNameLst>
                                          <p:attrName>ppt_w</p:attrName>
                                        </p:attrNameLst>
                                      </p:cBhvr>
                                      <p:tavLst>
                                        <p:tav tm="0">
                                          <p:val>
                                            <p:fltVal val="0"/>
                                          </p:val>
                                        </p:tav>
                                        <p:tav tm="100000">
                                          <p:val>
                                            <p:strVal val="#ppt_w"/>
                                          </p:val>
                                        </p:tav>
                                      </p:tavLst>
                                    </p:anim>
                                    <p:anim calcmode="lin" valueType="num">
                                      <p:cBhvr>
                                        <p:cTn id="45" dur="2000" fill="hold"/>
                                        <p:tgtEl>
                                          <p:spTgt spid="4098"/>
                                        </p:tgtEl>
                                        <p:attrNameLst>
                                          <p:attrName>ppt_h</p:attrName>
                                        </p:attrNameLst>
                                      </p:cBhvr>
                                      <p:tavLst>
                                        <p:tav tm="0">
                                          <p:val>
                                            <p:fltVal val="0"/>
                                          </p:val>
                                        </p:tav>
                                        <p:tav tm="100000">
                                          <p:val>
                                            <p:strVal val="#ppt_h"/>
                                          </p:val>
                                        </p:tav>
                                      </p:tavLst>
                                    </p:anim>
                                    <p:animEffect transition="in" filter="fade">
                                      <p:cBhvr>
                                        <p:cTn id="46" dur="2000"/>
                                        <p:tgtEl>
                                          <p:spTgt spid="409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0" grpId="0"/>
      <p:bldP spid="11" grpId="0" animBg="1"/>
      <p:bldP spid="13" grpId="0" animBg="1"/>
      <p:bldP spid="14"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3" name="Imagen 2">
            <a:extLst>
              <a:ext uri="{FF2B5EF4-FFF2-40B4-BE49-F238E27FC236}">
                <a16:creationId xmlns:a16="http://schemas.microsoft.com/office/drawing/2014/main" id="{CC168B19-DA59-489F-976F-0964D73A4E34}"/>
              </a:ext>
            </a:extLst>
          </p:cNvPr>
          <p:cNvPicPr>
            <a:picLocks noChangeAspect="1"/>
          </p:cNvPicPr>
          <p:nvPr/>
        </p:nvPicPr>
        <p:blipFill>
          <a:blip r:embed="rId3"/>
          <a:stretch>
            <a:fillRect/>
          </a:stretch>
        </p:blipFill>
        <p:spPr>
          <a:xfrm>
            <a:off x="7512857" y="129929"/>
            <a:ext cx="1487896" cy="577747"/>
          </a:xfrm>
          <a:prstGeom prst="rect">
            <a:avLst/>
          </a:prstGeom>
        </p:spPr>
      </p:pic>
      <p:sp>
        <p:nvSpPr>
          <p:cNvPr id="4"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1886637" y="-42863"/>
            <a:ext cx="4899676"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Fases de estudio</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Imagen 6"/>
          <p:cNvPicPr>
            <a:picLocks noChangeAspect="1"/>
          </p:cNvPicPr>
          <p:nvPr/>
        </p:nvPicPr>
        <p:blipFill>
          <a:blip r:embed="rId4"/>
          <a:stretch>
            <a:fillRect/>
          </a:stretch>
        </p:blipFill>
        <p:spPr>
          <a:xfrm>
            <a:off x="178987" y="1000428"/>
            <a:ext cx="2828571" cy="1619048"/>
          </a:xfrm>
          <a:prstGeom prst="rect">
            <a:avLst/>
          </a:prstGeom>
          <a:ln>
            <a:noFill/>
          </a:ln>
          <a:effectLst>
            <a:softEdge rad="112500"/>
          </a:effectLst>
        </p:spPr>
      </p:pic>
      <p:cxnSp>
        <p:nvCxnSpPr>
          <p:cNvPr id="9" name="Conector recto de flecha 8"/>
          <p:cNvCxnSpPr/>
          <p:nvPr/>
        </p:nvCxnSpPr>
        <p:spPr>
          <a:xfrm>
            <a:off x="3200400" y="1744749"/>
            <a:ext cx="3118757"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10" name="CuadroTexto 9"/>
          <p:cNvSpPr txBox="1"/>
          <p:nvPr/>
        </p:nvSpPr>
        <p:spPr>
          <a:xfrm>
            <a:off x="6511999" y="1561385"/>
            <a:ext cx="218492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dirty="0" smtClean="0"/>
              <a:t>SOCIALIZACIÓN</a:t>
            </a:r>
            <a:endParaRPr lang="es-ES" sz="2400" dirty="0"/>
          </a:p>
        </p:txBody>
      </p:sp>
      <p:pic>
        <p:nvPicPr>
          <p:cNvPr id="1028" name="Picture 4" descr="Resultado de imagen de policias en las au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946" y="2739437"/>
            <a:ext cx="2664651" cy="14937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3" name="Conector recto de flecha 12"/>
          <p:cNvCxnSpPr>
            <a:stCxn id="10" idx="2"/>
          </p:cNvCxnSpPr>
          <p:nvPr/>
        </p:nvCxnSpPr>
        <p:spPr>
          <a:xfrm flipH="1">
            <a:off x="3007558" y="2023050"/>
            <a:ext cx="4596905" cy="1336391"/>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a:stCxn id="1028" idx="3"/>
          </p:cNvCxnSpPr>
          <p:nvPr/>
        </p:nvCxnSpPr>
        <p:spPr>
          <a:xfrm flipV="1">
            <a:off x="2925597" y="3359441"/>
            <a:ext cx="3099646" cy="126849"/>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18" name="CuadroTexto 17"/>
          <p:cNvSpPr txBox="1"/>
          <p:nvPr/>
        </p:nvSpPr>
        <p:spPr>
          <a:xfrm>
            <a:off x="6107203" y="3129252"/>
            <a:ext cx="289354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dirty="0" smtClean="0"/>
              <a:t>TOMA DE REACTIVOS</a:t>
            </a:r>
            <a:endParaRPr lang="es-ES" sz="2400" dirty="0"/>
          </a:p>
        </p:txBody>
      </p:sp>
      <p:cxnSp>
        <p:nvCxnSpPr>
          <p:cNvPr id="19" name="Conector recto de flecha 18"/>
          <p:cNvCxnSpPr>
            <a:stCxn id="18" idx="2"/>
          </p:cNvCxnSpPr>
          <p:nvPr/>
        </p:nvCxnSpPr>
        <p:spPr>
          <a:xfrm flipH="1">
            <a:off x="3007558" y="3590917"/>
            <a:ext cx="4546420" cy="1079054"/>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pic>
        <p:nvPicPr>
          <p:cNvPr id="1030" name="Picture 6" descr="Resultado de imagen de GRUPO DE ESTUD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844" y="4238895"/>
            <a:ext cx="1772854" cy="1377371"/>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ector recto de flecha 20"/>
          <p:cNvCxnSpPr/>
          <p:nvPr/>
        </p:nvCxnSpPr>
        <p:spPr>
          <a:xfrm flipV="1">
            <a:off x="3007558" y="4695832"/>
            <a:ext cx="3499215" cy="1"/>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24" name="CuadroTexto 23"/>
          <p:cNvSpPr txBox="1"/>
          <p:nvPr/>
        </p:nvSpPr>
        <p:spPr>
          <a:xfrm>
            <a:off x="6635063" y="4359099"/>
            <a:ext cx="192415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dirty="0" smtClean="0"/>
              <a:t>ANÁLISIS DE RESULTADOS</a:t>
            </a:r>
            <a:endParaRPr lang="es-ES" sz="2400" dirty="0"/>
          </a:p>
        </p:txBody>
      </p:sp>
      <p:cxnSp>
        <p:nvCxnSpPr>
          <p:cNvPr id="25" name="Conector recto de flecha 24"/>
          <p:cNvCxnSpPr>
            <a:stCxn id="24" idx="2"/>
          </p:cNvCxnSpPr>
          <p:nvPr/>
        </p:nvCxnSpPr>
        <p:spPr>
          <a:xfrm flipH="1">
            <a:off x="5127171" y="5190096"/>
            <a:ext cx="2469967" cy="42617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26" name="CuadroTexto 25"/>
          <p:cNvSpPr txBox="1"/>
          <p:nvPr/>
        </p:nvSpPr>
        <p:spPr>
          <a:xfrm>
            <a:off x="3200400" y="5861957"/>
            <a:ext cx="3585913" cy="461665"/>
          </a:xfrm>
          <a:prstGeom prst="rect">
            <a:avLst/>
          </a:prstGeom>
          <a:solidFill>
            <a:schemeClr val="accent1">
              <a:lumMod val="40000"/>
              <a:lumOff val="60000"/>
            </a:schemeClr>
          </a:solidFill>
        </p:spPr>
        <p:txBody>
          <a:bodyPr wrap="square" rtlCol="0">
            <a:spAutoFit/>
          </a:bodyPr>
          <a:lstStyle/>
          <a:p>
            <a:r>
              <a:rPr lang="es-ES" sz="2400" dirty="0" smtClean="0"/>
              <a:t>REALIZACIÓN DE INFORME</a:t>
            </a:r>
            <a:endParaRPr lang="es-ES" sz="2400" dirty="0"/>
          </a:p>
        </p:txBody>
      </p:sp>
    </p:spTree>
    <p:extLst>
      <p:ext uri="{BB962C8B-B14F-4D97-AF65-F5344CB8AC3E}">
        <p14:creationId xmlns:p14="http://schemas.microsoft.com/office/powerpoint/2010/main" val="86458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000"/>
                                        <p:tgtEl>
                                          <p:spTgt spid="1028"/>
                                        </p:tgtEl>
                                      </p:cBhvr>
                                    </p:animEffect>
                                    <p:anim calcmode="lin" valueType="num">
                                      <p:cBhvr>
                                        <p:cTn id="28" dur="1000" fill="hold"/>
                                        <p:tgtEl>
                                          <p:spTgt spid="1028"/>
                                        </p:tgtEl>
                                        <p:attrNameLst>
                                          <p:attrName>ppt_x</p:attrName>
                                        </p:attrNameLst>
                                      </p:cBhvr>
                                      <p:tavLst>
                                        <p:tav tm="0">
                                          <p:val>
                                            <p:strVal val="#ppt_x"/>
                                          </p:val>
                                        </p:tav>
                                        <p:tav tm="100000">
                                          <p:val>
                                            <p:strVal val="#ppt_x"/>
                                          </p:val>
                                        </p:tav>
                                      </p:tavLst>
                                    </p:anim>
                                    <p:anim calcmode="lin" valueType="num">
                                      <p:cBhvr>
                                        <p:cTn id="2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20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2500"/>
                                  </p:stCondLst>
                                  <p:childTnLst>
                                    <p:set>
                                      <p:cBhvr>
                                        <p:cTn id="41" dur="1" fill="hold">
                                          <p:stCondLst>
                                            <p:cond delay="0"/>
                                          </p:stCondLst>
                                        </p:cTn>
                                        <p:tgtEl>
                                          <p:spTgt spid="19"/>
                                        </p:tgtEl>
                                        <p:attrNameLst>
                                          <p:attrName>style.visibility</p:attrName>
                                        </p:attrNameLst>
                                      </p:cBhvr>
                                      <p:to>
                                        <p:strVal val="visible"/>
                                      </p:to>
                                    </p:set>
                                  </p:childTnLst>
                                </p:cTn>
                              </p:par>
                              <p:par>
                                <p:cTn id="42" presetID="1" presetClass="entr" presetSubtype="0" fill="hold" nodeType="withEffect">
                                  <p:stCondLst>
                                    <p:cond delay="2500"/>
                                  </p:stCondLst>
                                  <p:childTnLst>
                                    <p:set>
                                      <p:cBhvr>
                                        <p:cTn id="43" dur="1" fill="hold">
                                          <p:stCondLst>
                                            <p:cond delay="0"/>
                                          </p:stCondLst>
                                        </p:cTn>
                                        <p:tgtEl>
                                          <p:spTgt spid="10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circle(in)">
                                      <p:cBhvr>
                                        <p:cTn id="48" dur="2000"/>
                                        <p:tgtEl>
                                          <p:spTgt spid="21"/>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circle(in)">
                                      <p:cBhvr>
                                        <p:cTn id="51" dur="2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24"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1031731"/>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ángulo 6"/>
          <p:cNvSpPr/>
          <p:nvPr/>
        </p:nvSpPr>
        <p:spPr>
          <a:xfrm>
            <a:off x="267323" y="108401"/>
            <a:ext cx="3324115"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Resultados</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ángulo redondeado 7"/>
          <p:cNvSpPr/>
          <p:nvPr/>
        </p:nvSpPr>
        <p:spPr>
          <a:xfrm>
            <a:off x="267323" y="1536192"/>
            <a:ext cx="3182112" cy="6675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4000" dirty="0" smtClean="0"/>
              <a:t>Fpsico 3.1</a:t>
            </a:r>
            <a:endParaRPr lang="es-EC" sz="4000" dirty="0"/>
          </a:p>
        </p:txBody>
      </p:sp>
      <p:sp>
        <p:nvSpPr>
          <p:cNvPr id="9" name="Rectángulo redondeado 8"/>
          <p:cNvSpPr/>
          <p:nvPr/>
        </p:nvSpPr>
        <p:spPr>
          <a:xfrm>
            <a:off x="4855464" y="1453896"/>
            <a:ext cx="3154680" cy="832104"/>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800" dirty="0" smtClean="0"/>
              <a:t>Funciones Operativas</a:t>
            </a:r>
            <a:endParaRPr lang="es-EC" sz="2800" dirty="0"/>
          </a:p>
        </p:txBody>
      </p:sp>
      <p:cxnSp>
        <p:nvCxnSpPr>
          <p:cNvPr id="11" name="Conector recto de flecha 10"/>
          <p:cNvCxnSpPr/>
          <p:nvPr/>
        </p:nvCxnSpPr>
        <p:spPr>
          <a:xfrm flipV="1">
            <a:off x="5221224" y="1325880"/>
            <a:ext cx="0" cy="299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Flecha derecha 13"/>
          <p:cNvSpPr/>
          <p:nvPr/>
        </p:nvSpPr>
        <p:spPr>
          <a:xfrm>
            <a:off x="3591438" y="1764792"/>
            <a:ext cx="1081146" cy="2103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15" name="Imagen 14"/>
          <p:cNvPicPr>
            <a:picLocks noChangeAspect="1"/>
          </p:cNvPicPr>
          <p:nvPr/>
        </p:nvPicPr>
        <p:blipFill>
          <a:blip r:embed="rId3"/>
          <a:stretch>
            <a:fillRect/>
          </a:stretch>
        </p:blipFill>
        <p:spPr>
          <a:xfrm>
            <a:off x="407599" y="2563292"/>
            <a:ext cx="5252537" cy="3371164"/>
          </a:xfrm>
          <a:prstGeom prst="rect">
            <a:avLst/>
          </a:prstGeom>
        </p:spPr>
      </p:pic>
      <p:sp>
        <p:nvSpPr>
          <p:cNvPr id="16" name="Rectángulo redondeado 15"/>
          <p:cNvSpPr/>
          <p:nvPr/>
        </p:nvSpPr>
        <p:spPr>
          <a:xfrm>
            <a:off x="5815584" y="2770632"/>
            <a:ext cx="2852928" cy="539496"/>
          </a:xfrm>
          <a:prstGeom prst="roundRect">
            <a:avLst/>
          </a:prstGeom>
          <a:solidFill>
            <a:srgbClr val="FFC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rPr>
              <a:t>Tiempo de trabajo</a:t>
            </a:r>
            <a:endParaRPr lang="es-EC" sz="2000" b="1" dirty="0">
              <a:solidFill>
                <a:schemeClr val="tx1"/>
              </a:solidFill>
            </a:endParaRPr>
          </a:p>
        </p:txBody>
      </p:sp>
      <p:sp>
        <p:nvSpPr>
          <p:cNvPr id="17" name="Rectángulo redondeado 16"/>
          <p:cNvSpPr/>
          <p:nvPr/>
        </p:nvSpPr>
        <p:spPr>
          <a:xfrm>
            <a:off x="5815584" y="3520440"/>
            <a:ext cx="2852928" cy="502920"/>
          </a:xfrm>
          <a:prstGeom prst="roundRect">
            <a:avLst/>
          </a:prstGeom>
          <a:solidFill>
            <a:srgbClr val="FFC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rPr>
              <a:t>Demandas Psicológicas</a:t>
            </a:r>
            <a:endParaRPr lang="es-EC" sz="2000" b="1" dirty="0">
              <a:solidFill>
                <a:schemeClr val="tx1"/>
              </a:solidFill>
            </a:endParaRPr>
          </a:p>
        </p:txBody>
      </p:sp>
      <p:sp>
        <p:nvSpPr>
          <p:cNvPr id="18" name="Rectángulo redondeado 17"/>
          <p:cNvSpPr/>
          <p:nvPr/>
        </p:nvSpPr>
        <p:spPr>
          <a:xfrm>
            <a:off x="5815584" y="4270248"/>
            <a:ext cx="2852928" cy="521208"/>
          </a:xfrm>
          <a:prstGeom prst="roundRect">
            <a:avLst/>
          </a:prstGeom>
          <a:solidFill>
            <a:srgbClr val="FFC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rPr>
              <a:t>Participación y Supervisión</a:t>
            </a:r>
            <a:endParaRPr lang="es-EC" sz="2000" b="1" dirty="0">
              <a:solidFill>
                <a:schemeClr val="tx1"/>
              </a:solidFill>
            </a:endParaRPr>
          </a:p>
        </p:txBody>
      </p:sp>
      <p:sp>
        <p:nvSpPr>
          <p:cNvPr id="19" name="Rectángulo redondeado 18"/>
          <p:cNvSpPr/>
          <p:nvPr/>
        </p:nvSpPr>
        <p:spPr>
          <a:xfrm>
            <a:off x="5815584" y="5049028"/>
            <a:ext cx="2852928" cy="554196"/>
          </a:xfrm>
          <a:prstGeom prst="roundRect">
            <a:avLst/>
          </a:prstGeom>
          <a:solidFill>
            <a:srgbClr val="FFC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rPr>
              <a:t>Carga de Trabajo</a:t>
            </a:r>
            <a:endParaRPr lang="es-EC" sz="2000" b="1" dirty="0">
              <a:solidFill>
                <a:schemeClr val="tx1"/>
              </a:solidFill>
            </a:endParaRPr>
          </a:p>
        </p:txBody>
      </p:sp>
    </p:spTree>
    <p:extLst>
      <p:ext uri="{BB962C8B-B14F-4D97-AF65-F5344CB8AC3E}">
        <p14:creationId xmlns:p14="http://schemas.microsoft.com/office/powerpoint/2010/main" val="766958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1206078"/>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166358" y="286312"/>
            <a:ext cx="1761243" cy="68388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228600" y="34717"/>
            <a:ext cx="3310128" cy="1171361"/>
          </a:xfrm>
        </p:spPr>
        <p:txBody>
          <a:bodyPr>
            <a:noAutofit/>
          </a:bodyPr>
          <a:lstStyle/>
          <a:p>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Resultados</a:t>
            </a:r>
            <a:endParaRPr lang="es-EC" sz="5400" dirty="0"/>
          </a:p>
        </p:txBody>
      </p:sp>
      <p:sp>
        <p:nvSpPr>
          <p:cNvPr id="7" name="Rectángulo redondeado 6"/>
          <p:cNvSpPr/>
          <p:nvPr/>
        </p:nvSpPr>
        <p:spPr>
          <a:xfrm>
            <a:off x="477635" y="1709927"/>
            <a:ext cx="3182112" cy="6675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4000" dirty="0" smtClean="0"/>
              <a:t>Fpsico 3.1</a:t>
            </a:r>
            <a:endParaRPr lang="es-EC" sz="4000" dirty="0"/>
          </a:p>
        </p:txBody>
      </p:sp>
      <p:sp>
        <p:nvSpPr>
          <p:cNvPr id="8" name="Rectángulo redondeado 7"/>
          <p:cNvSpPr/>
          <p:nvPr/>
        </p:nvSpPr>
        <p:spPr>
          <a:xfrm>
            <a:off x="5001768" y="1609344"/>
            <a:ext cx="3364992" cy="996696"/>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800" dirty="0" smtClean="0"/>
              <a:t>Funciones Administrativas</a:t>
            </a:r>
            <a:endParaRPr lang="es-EC" sz="2800" dirty="0"/>
          </a:p>
        </p:txBody>
      </p:sp>
      <p:sp>
        <p:nvSpPr>
          <p:cNvPr id="9" name="Flecha derecha 8"/>
          <p:cNvSpPr/>
          <p:nvPr/>
        </p:nvSpPr>
        <p:spPr>
          <a:xfrm>
            <a:off x="3790184" y="1938527"/>
            <a:ext cx="1081146" cy="2103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10" name="Imagen 9"/>
          <p:cNvPicPr>
            <a:picLocks noChangeAspect="1"/>
          </p:cNvPicPr>
          <p:nvPr/>
        </p:nvPicPr>
        <p:blipFill>
          <a:blip r:embed="rId3"/>
          <a:stretch>
            <a:fillRect/>
          </a:stretch>
        </p:blipFill>
        <p:spPr>
          <a:xfrm>
            <a:off x="1463040" y="2881287"/>
            <a:ext cx="6419088" cy="3126322"/>
          </a:xfrm>
          <a:prstGeom prst="rect">
            <a:avLst/>
          </a:prstGeom>
        </p:spPr>
      </p:pic>
    </p:spTree>
    <p:extLst>
      <p:ext uri="{BB962C8B-B14F-4D97-AF65-F5344CB8AC3E}">
        <p14:creationId xmlns:p14="http://schemas.microsoft.com/office/powerpoint/2010/main" val="1443614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1206078"/>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166358" y="286312"/>
            <a:ext cx="1761243" cy="68388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228600" y="34717"/>
            <a:ext cx="2836008" cy="1171361"/>
          </a:xfrm>
        </p:spPr>
        <p:txBody>
          <a:bodyPr/>
          <a:lstStyle/>
          <a:p>
            <a:r>
              <a:rPr lang="es-EC"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Resultados</a:t>
            </a:r>
            <a:endParaRPr lang="es-EC" dirty="0"/>
          </a:p>
        </p:txBody>
      </p:sp>
      <p:sp>
        <p:nvSpPr>
          <p:cNvPr id="7" name="Rectángulo redondeado 6"/>
          <p:cNvSpPr/>
          <p:nvPr/>
        </p:nvSpPr>
        <p:spPr>
          <a:xfrm>
            <a:off x="1441549" y="1519768"/>
            <a:ext cx="6208776" cy="12435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4000" dirty="0" smtClean="0">
                <a:solidFill>
                  <a:schemeClr val="tx1"/>
                </a:solidFill>
              </a:rPr>
              <a:t>Maslach Burnout Inventory</a:t>
            </a:r>
            <a:endParaRPr lang="es-EC" sz="4000" dirty="0">
              <a:solidFill>
                <a:schemeClr val="tx1"/>
              </a:solidFill>
            </a:endParaRPr>
          </a:p>
        </p:txBody>
      </p:sp>
      <p:pic>
        <p:nvPicPr>
          <p:cNvPr id="10" name="Imagen 9"/>
          <p:cNvPicPr>
            <a:picLocks noChangeAspect="1"/>
          </p:cNvPicPr>
          <p:nvPr/>
        </p:nvPicPr>
        <p:blipFill>
          <a:blip r:embed="rId3"/>
          <a:stretch>
            <a:fillRect/>
          </a:stretch>
        </p:blipFill>
        <p:spPr>
          <a:xfrm>
            <a:off x="469266" y="3175941"/>
            <a:ext cx="4998845" cy="3001420"/>
          </a:xfrm>
          <a:prstGeom prst="rect">
            <a:avLst/>
          </a:prstGeom>
        </p:spPr>
      </p:pic>
      <p:sp>
        <p:nvSpPr>
          <p:cNvPr id="11" name="Rectángulo redondeado 10"/>
          <p:cNvSpPr/>
          <p:nvPr/>
        </p:nvSpPr>
        <p:spPr>
          <a:xfrm>
            <a:off x="5788152" y="3310128"/>
            <a:ext cx="2697480" cy="687664"/>
          </a:xfrm>
          <a:prstGeom prst="roundRect">
            <a:avLst/>
          </a:prstGeom>
          <a:solidFill>
            <a:schemeClr val="accent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solidFill>
                  <a:schemeClr val="tx1"/>
                </a:solidFill>
              </a:rPr>
              <a:t>6%  BAJO</a:t>
            </a:r>
            <a:endParaRPr lang="es-EC" dirty="0">
              <a:solidFill>
                <a:schemeClr val="tx1"/>
              </a:solidFill>
            </a:endParaRPr>
          </a:p>
        </p:txBody>
      </p:sp>
      <p:sp>
        <p:nvSpPr>
          <p:cNvPr id="12" name="Rectángulo redondeado 11"/>
          <p:cNvSpPr/>
          <p:nvPr/>
        </p:nvSpPr>
        <p:spPr>
          <a:xfrm>
            <a:off x="5817618" y="4338071"/>
            <a:ext cx="2697480" cy="677160"/>
          </a:xfrm>
          <a:prstGeom prst="roundRect">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10% MEDIO</a:t>
            </a:r>
            <a:endParaRPr lang="es-EC" dirty="0">
              <a:solidFill>
                <a:schemeClr val="tx1"/>
              </a:solidFill>
            </a:endParaRPr>
          </a:p>
        </p:txBody>
      </p:sp>
      <p:sp>
        <p:nvSpPr>
          <p:cNvPr id="13" name="Rectángulo redondeado 12"/>
          <p:cNvSpPr/>
          <p:nvPr/>
        </p:nvSpPr>
        <p:spPr>
          <a:xfrm>
            <a:off x="5788152" y="5266944"/>
            <a:ext cx="2697480" cy="667512"/>
          </a:xfrm>
          <a:prstGeom prst="roundRect">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solidFill>
                  <a:schemeClr val="tx1"/>
                </a:solidFill>
              </a:rPr>
              <a:t>84% ALTO</a:t>
            </a:r>
            <a:endParaRPr lang="es-EC" dirty="0">
              <a:solidFill>
                <a:schemeClr val="tx1"/>
              </a:solidFill>
            </a:endParaRPr>
          </a:p>
        </p:txBody>
      </p:sp>
    </p:spTree>
    <p:extLst>
      <p:ext uri="{BB962C8B-B14F-4D97-AF65-F5344CB8AC3E}">
        <p14:creationId xmlns:p14="http://schemas.microsoft.com/office/powerpoint/2010/main" val="3634790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1206078"/>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166358" y="286312"/>
            <a:ext cx="1761243" cy="68388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228600" y="34717"/>
            <a:ext cx="2836008" cy="1171361"/>
          </a:xfrm>
        </p:spPr>
        <p:txBody>
          <a:bodyPr/>
          <a:lstStyle/>
          <a:p>
            <a:r>
              <a:rPr lang="es-EC"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Resultados</a:t>
            </a:r>
            <a:endParaRPr lang="es-EC" dirty="0"/>
          </a:p>
        </p:txBody>
      </p:sp>
      <p:sp>
        <p:nvSpPr>
          <p:cNvPr id="7" name="Rectángulo redondeado 6"/>
          <p:cNvSpPr/>
          <p:nvPr/>
        </p:nvSpPr>
        <p:spPr>
          <a:xfrm>
            <a:off x="1441549" y="1519768"/>
            <a:ext cx="6208776" cy="12435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4000" dirty="0" smtClean="0">
                <a:solidFill>
                  <a:schemeClr val="tx1"/>
                </a:solidFill>
              </a:rPr>
              <a:t>Maslach Burnout Inventory</a:t>
            </a:r>
            <a:endParaRPr lang="es-EC" sz="4000" dirty="0">
              <a:solidFill>
                <a:schemeClr val="tx1"/>
              </a:solidFill>
            </a:endParaRPr>
          </a:p>
        </p:txBody>
      </p:sp>
      <p:pic>
        <p:nvPicPr>
          <p:cNvPr id="8" name="Imagen 7"/>
          <p:cNvPicPr>
            <a:picLocks noChangeAspect="1"/>
          </p:cNvPicPr>
          <p:nvPr/>
        </p:nvPicPr>
        <p:blipFill>
          <a:blip r:embed="rId3"/>
          <a:stretch>
            <a:fillRect/>
          </a:stretch>
        </p:blipFill>
        <p:spPr>
          <a:xfrm>
            <a:off x="417435" y="3077042"/>
            <a:ext cx="4639198" cy="2829982"/>
          </a:xfrm>
          <a:prstGeom prst="rect">
            <a:avLst/>
          </a:prstGeom>
        </p:spPr>
      </p:pic>
      <p:sp>
        <p:nvSpPr>
          <p:cNvPr id="9" name="Rectángulo redondeado 8"/>
          <p:cNvSpPr/>
          <p:nvPr/>
        </p:nvSpPr>
        <p:spPr>
          <a:xfrm>
            <a:off x="5660136" y="3118696"/>
            <a:ext cx="2697480" cy="6876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15% BAJO</a:t>
            </a:r>
            <a:endParaRPr lang="es-EC" dirty="0">
              <a:solidFill>
                <a:schemeClr val="tx1"/>
              </a:solidFill>
            </a:endParaRPr>
          </a:p>
        </p:txBody>
      </p:sp>
      <p:sp>
        <p:nvSpPr>
          <p:cNvPr id="10" name="Rectángulo redondeado 9"/>
          <p:cNvSpPr/>
          <p:nvPr/>
        </p:nvSpPr>
        <p:spPr>
          <a:xfrm>
            <a:off x="5660136" y="4046004"/>
            <a:ext cx="2697480" cy="687664"/>
          </a:xfrm>
          <a:prstGeom prst="roundRect">
            <a:avLst/>
          </a:prstGeom>
          <a:solidFill>
            <a:srgbClr val="F5740B"/>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solidFill>
                  <a:schemeClr val="tx1"/>
                </a:solidFill>
              </a:rPr>
              <a:t>18% MEDIO</a:t>
            </a:r>
            <a:endParaRPr lang="es-EC" dirty="0">
              <a:solidFill>
                <a:schemeClr val="tx1"/>
              </a:solidFill>
            </a:endParaRPr>
          </a:p>
        </p:txBody>
      </p:sp>
      <p:sp>
        <p:nvSpPr>
          <p:cNvPr id="11" name="Rectángulo redondeado 10"/>
          <p:cNvSpPr/>
          <p:nvPr/>
        </p:nvSpPr>
        <p:spPr>
          <a:xfrm>
            <a:off x="5660136" y="5078049"/>
            <a:ext cx="2697480" cy="687664"/>
          </a:xfrm>
          <a:prstGeom prst="round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solidFill>
                  <a:schemeClr val="tx1"/>
                </a:solidFill>
              </a:rPr>
              <a:t>67% ALTO</a:t>
            </a:r>
            <a:endParaRPr lang="es-EC" dirty="0">
              <a:solidFill>
                <a:schemeClr val="tx1"/>
              </a:solidFill>
            </a:endParaRPr>
          </a:p>
        </p:txBody>
      </p:sp>
    </p:spTree>
    <p:extLst>
      <p:ext uri="{BB962C8B-B14F-4D97-AF65-F5344CB8AC3E}">
        <p14:creationId xmlns:p14="http://schemas.microsoft.com/office/powerpoint/2010/main" val="2279372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1206078"/>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166358" y="286312"/>
            <a:ext cx="1761243" cy="68388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228600" y="34717"/>
            <a:ext cx="2836008" cy="1171361"/>
          </a:xfrm>
        </p:spPr>
        <p:txBody>
          <a:bodyPr/>
          <a:lstStyle/>
          <a:p>
            <a:r>
              <a:rPr lang="es-EC"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Pregunta</a:t>
            </a:r>
            <a:endParaRPr lang="es-EC" dirty="0"/>
          </a:p>
        </p:txBody>
      </p:sp>
      <p:pic>
        <p:nvPicPr>
          <p:cNvPr id="8" name="Imagen 7"/>
          <p:cNvPicPr>
            <a:picLocks noChangeAspect="1"/>
          </p:cNvPicPr>
          <p:nvPr/>
        </p:nvPicPr>
        <p:blipFill>
          <a:blip r:embed="rId3"/>
          <a:stretch>
            <a:fillRect/>
          </a:stretch>
        </p:blipFill>
        <p:spPr>
          <a:xfrm>
            <a:off x="757620" y="3240664"/>
            <a:ext cx="4613975" cy="3059552"/>
          </a:xfrm>
          <a:prstGeom prst="rect">
            <a:avLst/>
          </a:prstGeom>
        </p:spPr>
      </p:pic>
      <p:sp>
        <p:nvSpPr>
          <p:cNvPr id="9" name="Rectángulo redondeado 8"/>
          <p:cNvSpPr/>
          <p:nvPr/>
        </p:nvSpPr>
        <p:spPr>
          <a:xfrm>
            <a:off x="5632704" y="3319272"/>
            <a:ext cx="2825496" cy="758952"/>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14% BAJO</a:t>
            </a:r>
            <a:endParaRPr lang="es-EC" dirty="0">
              <a:solidFill>
                <a:schemeClr val="tx1"/>
              </a:solidFill>
            </a:endParaRPr>
          </a:p>
        </p:txBody>
      </p:sp>
      <p:sp>
        <p:nvSpPr>
          <p:cNvPr id="10" name="Rectángulo redondeado 9"/>
          <p:cNvSpPr/>
          <p:nvPr/>
        </p:nvSpPr>
        <p:spPr>
          <a:xfrm>
            <a:off x="5632704" y="4416626"/>
            <a:ext cx="2825496" cy="749808"/>
          </a:xfrm>
          <a:prstGeom prst="roundRect">
            <a:avLst>
              <a:gd name="adj" fmla="val 21545"/>
            </a:avLst>
          </a:prstGeom>
          <a:solidFill>
            <a:srgbClr val="F5740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21% MEDIO</a:t>
            </a:r>
            <a:endParaRPr lang="es-EC" dirty="0">
              <a:solidFill>
                <a:schemeClr val="tx1"/>
              </a:solidFill>
            </a:endParaRPr>
          </a:p>
        </p:txBody>
      </p:sp>
      <p:sp>
        <p:nvSpPr>
          <p:cNvPr id="11" name="Rectángulo redondeado 10"/>
          <p:cNvSpPr/>
          <p:nvPr/>
        </p:nvSpPr>
        <p:spPr>
          <a:xfrm>
            <a:off x="5632704" y="5527211"/>
            <a:ext cx="2825496" cy="773005"/>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65% ALTO</a:t>
            </a:r>
            <a:endParaRPr lang="es-EC" dirty="0">
              <a:solidFill>
                <a:schemeClr val="tx1"/>
              </a:solidFill>
            </a:endParaRPr>
          </a:p>
        </p:txBody>
      </p:sp>
      <p:sp>
        <p:nvSpPr>
          <p:cNvPr id="13" name="Rectángulo redondeado 12"/>
          <p:cNvSpPr/>
          <p:nvPr/>
        </p:nvSpPr>
        <p:spPr>
          <a:xfrm>
            <a:off x="1441549" y="1519768"/>
            <a:ext cx="6208776" cy="12435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4000" dirty="0" smtClean="0">
                <a:solidFill>
                  <a:schemeClr val="tx1"/>
                </a:solidFill>
              </a:rPr>
              <a:t>Maslach Burnout Inventory</a:t>
            </a:r>
            <a:endParaRPr lang="es-EC" sz="4000" dirty="0">
              <a:solidFill>
                <a:schemeClr val="tx1"/>
              </a:solidFill>
            </a:endParaRPr>
          </a:p>
        </p:txBody>
      </p:sp>
    </p:spTree>
    <p:extLst>
      <p:ext uri="{BB962C8B-B14F-4D97-AF65-F5344CB8AC3E}">
        <p14:creationId xmlns:p14="http://schemas.microsoft.com/office/powerpoint/2010/main" val="898711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87520"/>
            <a:ext cx="3401455" cy="1024446"/>
          </a:xfrm>
        </p:spPr>
        <p:txBody>
          <a:bodyPr>
            <a:normAutofit fontScale="90000"/>
          </a:bodyPr>
          <a:lstStyle/>
          <a:p>
            <a:r>
              <a:rPr lang="es-E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E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E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Introducción</a:t>
            </a:r>
            <a:r>
              <a:rPr lang="es-ES" sz="53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ES" sz="53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lang="es-EC"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cxnSp>
        <p:nvCxnSpPr>
          <p:cNvPr id="6" name="Conector recto 2"/>
          <p:cNvCxnSpPr/>
          <p:nvPr/>
        </p:nvCxnSpPr>
        <p:spPr>
          <a:xfrm flipH="1">
            <a:off x="-1" y="1018572"/>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7" name="Imagen 7"/>
          <p:cNvPicPr>
            <a:picLocks noChangeAspect="1"/>
          </p:cNvPicPr>
          <p:nvPr/>
        </p:nvPicPr>
        <p:blipFill>
          <a:blip r:embed="rId2"/>
          <a:stretch>
            <a:fillRect/>
          </a:stretch>
        </p:blipFill>
        <p:spPr>
          <a:xfrm>
            <a:off x="7512857" y="129929"/>
            <a:ext cx="1487896" cy="577747"/>
          </a:xfrm>
          <a:prstGeom prst="rect">
            <a:avLst/>
          </a:prstGeom>
        </p:spPr>
      </p:pic>
      <p:sp>
        <p:nvSpPr>
          <p:cNvPr id="8" name="Rectángulo 8"/>
          <p:cNvSpPr/>
          <p:nvPr/>
        </p:nvSpPr>
        <p:spPr>
          <a:xfrm>
            <a:off x="-1" y="6654589"/>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redondeado 4"/>
          <p:cNvSpPr/>
          <p:nvPr/>
        </p:nvSpPr>
        <p:spPr>
          <a:xfrm>
            <a:off x="338328" y="1386952"/>
            <a:ext cx="2916936" cy="1042416"/>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smtClean="0">
                <a:solidFill>
                  <a:schemeClr val="tx1"/>
                </a:solidFill>
              </a:rPr>
              <a:t>Síndrome de Burnout</a:t>
            </a:r>
            <a:endParaRPr lang="es-EC" sz="2400" b="1" dirty="0">
              <a:solidFill>
                <a:schemeClr val="tx1"/>
              </a:solidFill>
            </a:endParaRPr>
          </a:p>
        </p:txBody>
      </p:sp>
      <p:sp>
        <p:nvSpPr>
          <p:cNvPr id="9" name="Rectángulo redondeado 8"/>
          <p:cNvSpPr/>
          <p:nvPr/>
        </p:nvSpPr>
        <p:spPr>
          <a:xfrm>
            <a:off x="4188065" y="1191057"/>
            <a:ext cx="3968269" cy="14545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t>Agotamiento laboral, es un conjunto de signos y síntomas psicológicos, que afrontan los trabajadores a estar sometidos a duras condiciones de estrés en el ámbito laboral.</a:t>
            </a:r>
            <a:endParaRPr lang="es-EC" dirty="0"/>
          </a:p>
        </p:txBody>
      </p:sp>
      <p:sp>
        <p:nvSpPr>
          <p:cNvPr id="10" name="Rectángulo redondeado 9"/>
          <p:cNvSpPr/>
          <p:nvPr/>
        </p:nvSpPr>
        <p:spPr>
          <a:xfrm>
            <a:off x="6281815" y="3280372"/>
            <a:ext cx="1673352" cy="4254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t>Intensificando</a:t>
            </a:r>
            <a:endParaRPr lang="es-EC" dirty="0"/>
          </a:p>
        </p:txBody>
      </p:sp>
      <p:sp>
        <p:nvSpPr>
          <p:cNvPr id="11" name="Rectángulo redondeado 10"/>
          <p:cNvSpPr/>
          <p:nvPr/>
        </p:nvSpPr>
        <p:spPr>
          <a:xfrm>
            <a:off x="2948883" y="2982848"/>
            <a:ext cx="2990088" cy="11110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400" b="1" dirty="0" smtClean="0">
                <a:solidFill>
                  <a:schemeClr val="tx1"/>
                </a:solidFill>
              </a:rPr>
              <a:t>Riesgos Psicosociales</a:t>
            </a:r>
            <a:endParaRPr lang="es-EC" sz="2400" b="1" dirty="0">
              <a:solidFill>
                <a:schemeClr val="tx1"/>
              </a:solidFill>
            </a:endParaRPr>
          </a:p>
        </p:txBody>
      </p:sp>
      <p:cxnSp>
        <p:nvCxnSpPr>
          <p:cNvPr id="13" name="Conector recto de flecha 12"/>
          <p:cNvCxnSpPr>
            <a:stCxn id="5" idx="3"/>
          </p:cNvCxnSpPr>
          <p:nvPr/>
        </p:nvCxnSpPr>
        <p:spPr>
          <a:xfrm>
            <a:off x="3255264" y="1908160"/>
            <a:ext cx="914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a:endCxn id="16" idx="3"/>
          </p:cNvCxnSpPr>
          <p:nvPr/>
        </p:nvCxnSpPr>
        <p:spPr>
          <a:xfrm flipH="1" flipV="1">
            <a:off x="2560320" y="3559437"/>
            <a:ext cx="388564" cy="45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ángulo redondeado 15"/>
          <p:cNvSpPr/>
          <p:nvPr/>
        </p:nvSpPr>
        <p:spPr>
          <a:xfrm>
            <a:off x="338328" y="3036337"/>
            <a:ext cx="2221992" cy="1046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t>Factores que impactan en la salud física y/o emocional</a:t>
            </a:r>
            <a:endParaRPr lang="es-EC" dirty="0"/>
          </a:p>
        </p:txBody>
      </p:sp>
      <p:cxnSp>
        <p:nvCxnSpPr>
          <p:cNvPr id="18" name="Conector recto de flecha 17"/>
          <p:cNvCxnSpPr/>
          <p:nvPr/>
        </p:nvCxnSpPr>
        <p:spPr>
          <a:xfrm>
            <a:off x="7467024" y="2617218"/>
            <a:ext cx="0" cy="663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ector recto de flecha 28"/>
          <p:cNvCxnSpPr/>
          <p:nvPr/>
        </p:nvCxnSpPr>
        <p:spPr>
          <a:xfrm flipH="1" flipV="1">
            <a:off x="5938971" y="3535604"/>
            <a:ext cx="342844"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1" name="Imagen 30"/>
          <p:cNvPicPr>
            <a:picLocks noChangeAspect="1"/>
          </p:cNvPicPr>
          <p:nvPr/>
        </p:nvPicPr>
        <p:blipFill>
          <a:blip r:embed="rId3"/>
          <a:stretch>
            <a:fillRect/>
          </a:stretch>
        </p:blipFill>
        <p:spPr>
          <a:xfrm>
            <a:off x="527117" y="4478470"/>
            <a:ext cx="4304149" cy="1780186"/>
          </a:xfrm>
          <a:prstGeom prst="rect">
            <a:avLst/>
          </a:prstGeom>
        </p:spPr>
      </p:pic>
      <p:sp>
        <p:nvSpPr>
          <p:cNvPr id="32" name="Rectángulo redondeado 31"/>
          <p:cNvSpPr/>
          <p:nvPr/>
        </p:nvSpPr>
        <p:spPr>
          <a:xfrm>
            <a:off x="5056632" y="4478469"/>
            <a:ext cx="3685032" cy="200591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sz="2800" b="1" dirty="0" smtClean="0">
              <a:solidFill>
                <a:schemeClr val="tx1"/>
              </a:solidFill>
            </a:endParaRPr>
          </a:p>
          <a:p>
            <a:pPr algn="ctr"/>
            <a:r>
              <a:rPr lang="es-EC" sz="2800" b="1" dirty="0" smtClean="0">
                <a:solidFill>
                  <a:schemeClr val="tx1"/>
                </a:solidFill>
              </a:rPr>
              <a:t>DINASED – QUITO</a:t>
            </a:r>
          </a:p>
          <a:p>
            <a:pPr algn="ctr"/>
            <a:endParaRPr lang="es-EC" sz="2800" b="1" dirty="0" smtClean="0">
              <a:solidFill>
                <a:schemeClr val="tx1"/>
              </a:solidFill>
            </a:endParaRPr>
          </a:p>
          <a:p>
            <a:pPr algn="ctr"/>
            <a:endParaRPr lang="es-EC" dirty="0"/>
          </a:p>
        </p:txBody>
      </p:sp>
    </p:spTree>
    <p:extLst>
      <p:ext uri="{BB962C8B-B14F-4D97-AF65-F5344CB8AC3E}">
        <p14:creationId xmlns:p14="http://schemas.microsoft.com/office/powerpoint/2010/main" val="1992928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26063" y="1068307"/>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263059" y="129929"/>
            <a:ext cx="1737694" cy="674743"/>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ángulo 6"/>
          <p:cNvSpPr/>
          <p:nvPr/>
        </p:nvSpPr>
        <p:spPr>
          <a:xfrm>
            <a:off x="96291" y="129929"/>
            <a:ext cx="3940502"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Conclusiones</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ángulo 7"/>
          <p:cNvSpPr/>
          <p:nvPr/>
        </p:nvSpPr>
        <p:spPr>
          <a:xfrm>
            <a:off x="292608" y="1499616"/>
            <a:ext cx="3913632" cy="39502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2200" dirty="0">
                <a:solidFill>
                  <a:schemeClr val="tx1"/>
                </a:solidFill>
              </a:rPr>
              <a:t>Mediante los instrumentos aplicados Fpsico3.1 se evidencia que el personal de la Dinased – Quito presenta factores de riesgo en una escala valorativa de elevado y muy elevado en 4 factores principales: tiempo de trabajo, demanda psicológica, Participación/</a:t>
            </a:r>
            <a:r>
              <a:rPr lang="es-EC" sz="2200" dirty="0" err="1">
                <a:solidFill>
                  <a:schemeClr val="tx1"/>
                </a:solidFill>
              </a:rPr>
              <a:t>Supervision</a:t>
            </a:r>
            <a:r>
              <a:rPr lang="es-EC" sz="2200" dirty="0">
                <a:solidFill>
                  <a:schemeClr val="tx1"/>
                </a:solidFill>
              </a:rPr>
              <a:t> y Carga de trabajo.</a:t>
            </a:r>
          </a:p>
          <a:p>
            <a:pPr algn="just"/>
            <a:r>
              <a:rPr lang="es-EC" sz="2400" dirty="0">
                <a:solidFill>
                  <a:schemeClr val="tx1"/>
                </a:solidFill>
              </a:rPr>
              <a:t>	</a:t>
            </a:r>
          </a:p>
        </p:txBody>
      </p:sp>
      <p:sp>
        <p:nvSpPr>
          <p:cNvPr id="10" name="Rectángulo 9"/>
          <p:cNvSpPr/>
          <p:nvPr/>
        </p:nvSpPr>
        <p:spPr>
          <a:xfrm>
            <a:off x="5358385" y="1435608"/>
            <a:ext cx="3642368" cy="411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2400" dirty="0"/>
              <a:t>Dichos factores están relacionados con el deterioro de las condiciones físicas y emocionales en mayor o menor intensidad, debido a la unidad perteneciente y a las funciones a realizar en su ámbito laboral. </a:t>
            </a:r>
          </a:p>
        </p:txBody>
      </p:sp>
      <p:sp>
        <p:nvSpPr>
          <p:cNvPr id="11" name="Flecha derecha 10"/>
          <p:cNvSpPr/>
          <p:nvPr/>
        </p:nvSpPr>
        <p:spPr>
          <a:xfrm>
            <a:off x="4425696" y="3145536"/>
            <a:ext cx="795528" cy="64008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56034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1206078"/>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166358" y="286312"/>
            <a:ext cx="1761243" cy="68388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228600" y="446410"/>
            <a:ext cx="4206240" cy="1171361"/>
          </a:xfrm>
        </p:spPr>
        <p:txBody>
          <a:bodyPr>
            <a:noAutofit/>
          </a:bodyPr>
          <a:lstStyle/>
          <a:p>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Conclusiones</a:t>
            </a:r>
            <a:b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lang="es-EC" sz="5400" dirty="0"/>
          </a:p>
        </p:txBody>
      </p:sp>
      <p:sp>
        <p:nvSpPr>
          <p:cNvPr id="7" name="Rectángulo 6"/>
          <p:cNvSpPr/>
          <p:nvPr/>
        </p:nvSpPr>
        <p:spPr>
          <a:xfrm>
            <a:off x="228600" y="1517187"/>
            <a:ext cx="3639312" cy="46745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2000" dirty="0">
                <a:solidFill>
                  <a:schemeClr val="tx1"/>
                </a:solidFill>
              </a:rPr>
              <a:t>M</a:t>
            </a:r>
            <a:r>
              <a:rPr lang="es-EC" sz="2000" dirty="0" smtClean="0">
                <a:solidFill>
                  <a:schemeClr val="tx1"/>
                </a:solidFill>
              </a:rPr>
              <a:t>ediante </a:t>
            </a:r>
            <a:r>
              <a:rPr lang="es-EC" sz="2000" dirty="0">
                <a:solidFill>
                  <a:schemeClr val="tx1"/>
                </a:solidFill>
              </a:rPr>
              <a:t>el cuestionario de Burnout se logró identificar a través de una escala valorativa de alto, medio y bajo, factores tales como: cansancio emocional, despersonalización y realización personal; identificando que en la unidad de Muertes Violentas (MV) prevalece una alta puntuación en cuanto al mantenimiento de cansancio emocional y despersonalización resultados que presumimos se debe a la función que desempeñan.</a:t>
            </a:r>
          </a:p>
        </p:txBody>
      </p:sp>
      <p:sp>
        <p:nvSpPr>
          <p:cNvPr id="8" name="Rectángulo 7"/>
          <p:cNvSpPr/>
          <p:nvPr/>
        </p:nvSpPr>
        <p:spPr>
          <a:xfrm>
            <a:off x="4873752" y="1801872"/>
            <a:ext cx="3712464" cy="36095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2000" dirty="0"/>
              <a:t>Dentro de las funciones y actividades que realiza esta Unidad tenemos: Levantamientos de cadáveres  por (muerte natural, accidental y muerte violenta) procedimientos en tentativas de asesinatos, levantamiento de indicios en el lugar de los hechos, fijación</a:t>
            </a:r>
            <a:r>
              <a:rPr lang="es-EC" sz="2000" dirty="0" smtClean="0"/>
              <a:t>, etc. </a:t>
            </a:r>
            <a:endParaRPr lang="es-EC" sz="2000" dirty="0"/>
          </a:p>
        </p:txBody>
      </p:sp>
      <p:sp>
        <p:nvSpPr>
          <p:cNvPr id="10" name="Flecha derecha 9"/>
          <p:cNvSpPr/>
          <p:nvPr/>
        </p:nvSpPr>
        <p:spPr>
          <a:xfrm>
            <a:off x="3980943" y="3383280"/>
            <a:ext cx="819657" cy="47548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00644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1206078"/>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166358" y="286312"/>
            <a:ext cx="1761243" cy="68388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ortar y redondear rectángulo de esquina sencilla 6"/>
          <p:cNvSpPr/>
          <p:nvPr/>
        </p:nvSpPr>
        <p:spPr>
          <a:xfrm>
            <a:off x="521208" y="1975104"/>
            <a:ext cx="7854696" cy="2880360"/>
          </a:xfrm>
          <a:prstGeom prst="snipRoundRect">
            <a:avLst/>
          </a:prstGeom>
          <a:solidFill>
            <a:schemeClr val="accent1">
              <a:lumMod val="40000"/>
              <a:lumOff val="60000"/>
            </a:schemeClr>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2400" dirty="0">
                <a:solidFill>
                  <a:schemeClr val="tx1"/>
                </a:solidFill>
              </a:rPr>
              <a:t>Finalmente, los riesgos psicosociales y burnout afectan de forma significativa en la esfera </a:t>
            </a:r>
            <a:r>
              <a:rPr lang="es-EC" sz="2400" dirty="0" smtClean="0">
                <a:solidFill>
                  <a:schemeClr val="tx1"/>
                </a:solidFill>
              </a:rPr>
              <a:t>bio, psico, </a:t>
            </a:r>
            <a:r>
              <a:rPr lang="es-EC" sz="2400" dirty="0">
                <a:solidFill>
                  <a:schemeClr val="tx1"/>
                </a:solidFill>
              </a:rPr>
              <a:t>social y laboral de individuo impactando su vida y su interacción con el medio, por lo que este estudio ha identificado dichos riesgos con la finalidad de generar cambios que permitan un mejor desempeño en todas las esferas del servidor policial.</a:t>
            </a:r>
          </a:p>
        </p:txBody>
      </p:sp>
      <p:sp>
        <p:nvSpPr>
          <p:cNvPr id="9" name="Rectángulo 8"/>
          <p:cNvSpPr/>
          <p:nvPr/>
        </p:nvSpPr>
        <p:spPr>
          <a:xfrm>
            <a:off x="190156" y="452234"/>
            <a:ext cx="4107524" cy="923330"/>
          </a:xfrm>
          <a:prstGeom prst="rect">
            <a:avLst/>
          </a:prstGeom>
        </p:spPr>
        <p:txBody>
          <a:bodyPr wrap="square">
            <a:spAutoFit/>
          </a:bodyPr>
          <a:lstStyle/>
          <a:p>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Conclusiones</a:t>
            </a:r>
            <a:endParaRPr lang="es-EC" sz="5400" dirty="0"/>
          </a:p>
        </p:txBody>
      </p:sp>
    </p:spTree>
    <p:extLst>
      <p:ext uri="{BB962C8B-B14F-4D97-AF65-F5344CB8AC3E}">
        <p14:creationId xmlns:p14="http://schemas.microsoft.com/office/powerpoint/2010/main" val="623282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70866" y="10500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Marcador de contenido 2"/>
          <p:cNvSpPr>
            <a:spLocks noGrp="1"/>
          </p:cNvSpPr>
          <p:nvPr>
            <p:ph idx="1"/>
          </p:nvPr>
        </p:nvSpPr>
        <p:spPr>
          <a:xfrm>
            <a:off x="312265" y="1598729"/>
            <a:ext cx="8348472" cy="4324796"/>
          </a:xfrm>
        </p:spPr>
        <p:txBody>
          <a:bodyPr/>
          <a:lstStyle/>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p:txBody>
      </p:sp>
      <p:sp>
        <p:nvSpPr>
          <p:cNvPr id="7" name="Rectángulo redondeado 6"/>
          <p:cNvSpPr/>
          <p:nvPr/>
        </p:nvSpPr>
        <p:spPr>
          <a:xfrm>
            <a:off x="229351" y="2610158"/>
            <a:ext cx="2624328"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Condiciones</a:t>
            </a:r>
            <a:endParaRPr lang="es-EC" dirty="0"/>
          </a:p>
        </p:txBody>
      </p:sp>
      <p:sp>
        <p:nvSpPr>
          <p:cNvPr id="10" name="Rectángulo redondeado 9"/>
          <p:cNvSpPr/>
          <p:nvPr/>
        </p:nvSpPr>
        <p:spPr>
          <a:xfrm>
            <a:off x="393943" y="1236850"/>
            <a:ext cx="2295144"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solidFill>
                  <a:schemeClr val="tx1"/>
                </a:solidFill>
              </a:rPr>
              <a:t>Habilidades de afrontamiento</a:t>
            </a:r>
            <a:endParaRPr lang="es-EC" dirty="0">
              <a:solidFill>
                <a:schemeClr val="tx1"/>
              </a:solidFill>
            </a:endParaRPr>
          </a:p>
        </p:txBody>
      </p:sp>
      <p:sp>
        <p:nvSpPr>
          <p:cNvPr id="12" name="Rectángulo redondeado 11"/>
          <p:cNvSpPr/>
          <p:nvPr/>
        </p:nvSpPr>
        <p:spPr>
          <a:xfrm>
            <a:off x="3813879" y="1075589"/>
            <a:ext cx="2142753" cy="5350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Funciones a desempeñar.</a:t>
            </a:r>
          </a:p>
        </p:txBody>
      </p:sp>
      <p:sp>
        <p:nvSpPr>
          <p:cNvPr id="13" name="Rectángulo redondeado 12"/>
          <p:cNvSpPr/>
          <p:nvPr/>
        </p:nvSpPr>
        <p:spPr>
          <a:xfrm>
            <a:off x="3800468" y="1731331"/>
            <a:ext cx="2142753" cy="4199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Costumbres</a:t>
            </a:r>
            <a:endParaRPr lang="es-EC" dirty="0">
              <a:solidFill>
                <a:schemeClr val="tx1"/>
              </a:solidFill>
            </a:endParaRPr>
          </a:p>
        </p:txBody>
      </p:sp>
      <p:sp>
        <p:nvSpPr>
          <p:cNvPr id="14" name="Rectángulo redondeado 13"/>
          <p:cNvSpPr/>
          <p:nvPr/>
        </p:nvSpPr>
        <p:spPr>
          <a:xfrm>
            <a:off x="3800468" y="2274248"/>
            <a:ext cx="2142753" cy="3845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Creencias</a:t>
            </a:r>
            <a:endParaRPr lang="es-EC" dirty="0">
              <a:solidFill>
                <a:schemeClr val="tx1"/>
              </a:solidFill>
            </a:endParaRPr>
          </a:p>
        </p:txBody>
      </p:sp>
      <p:sp>
        <p:nvSpPr>
          <p:cNvPr id="15" name="Rectángulo redondeado 14"/>
          <p:cNvSpPr/>
          <p:nvPr/>
        </p:nvSpPr>
        <p:spPr>
          <a:xfrm>
            <a:off x="3864503" y="2785179"/>
            <a:ext cx="2142753" cy="4223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Valores</a:t>
            </a:r>
            <a:endParaRPr lang="es-EC" dirty="0">
              <a:solidFill>
                <a:schemeClr val="tx1"/>
              </a:solidFill>
            </a:endParaRPr>
          </a:p>
        </p:txBody>
      </p:sp>
      <p:sp>
        <p:nvSpPr>
          <p:cNvPr id="16" name="Rectángulo redondeado 15"/>
          <p:cNvSpPr/>
          <p:nvPr/>
        </p:nvSpPr>
        <p:spPr>
          <a:xfrm>
            <a:off x="3800467" y="3381538"/>
            <a:ext cx="2206789" cy="584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Interacción con el medio</a:t>
            </a:r>
            <a:endParaRPr lang="es-EC" dirty="0">
              <a:solidFill>
                <a:schemeClr val="tx1"/>
              </a:solidFill>
            </a:endParaRPr>
          </a:p>
        </p:txBody>
      </p:sp>
      <p:cxnSp>
        <p:nvCxnSpPr>
          <p:cNvPr id="19" name="Conector recto de flecha 18"/>
          <p:cNvCxnSpPr/>
          <p:nvPr/>
        </p:nvCxnSpPr>
        <p:spPr>
          <a:xfrm>
            <a:off x="1541515" y="2193053"/>
            <a:ext cx="0" cy="3970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a:endCxn id="15" idx="1"/>
          </p:cNvCxnSpPr>
          <p:nvPr/>
        </p:nvCxnSpPr>
        <p:spPr>
          <a:xfrm>
            <a:off x="2833817" y="2782557"/>
            <a:ext cx="1030686" cy="2137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ector recto de flecha 26"/>
          <p:cNvCxnSpPr>
            <a:endCxn id="13" idx="1"/>
          </p:cNvCxnSpPr>
          <p:nvPr/>
        </p:nvCxnSpPr>
        <p:spPr>
          <a:xfrm flipV="1">
            <a:off x="2817157" y="1941291"/>
            <a:ext cx="983311" cy="8224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Rectángulo redondeado 27"/>
          <p:cNvSpPr/>
          <p:nvPr/>
        </p:nvSpPr>
        <p:spPr>
          <a:xfrm>
            <a:off x="874476" y="4142364"/>
            <a:ext cx="5660136" cy="622195"/>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t>Ministerio de Trabajo, Acuerdo Ministerial No. MDT-2017-0082, Art. 9, Del programa de riesgos psicosociales</a:t>
            </a:r>
            <a:endParaRPr lang="es-EC" dirty="0"/>
          </a:p>
        </p:txBody>
      </p:sp>
      <p:sp>
        <p:nvSpPr>
          <p:cNvPr id="29" name="Rectángulo redondeado 28"/>
          <p:cNvSpPr/>
          <p:nvPr/>
        </p:nvSpPr>
        <p:spPr>
          <a:xfrm>
            <a:off x="312265" y="5003069"/>
            <a:ext cx="8526780" cy="13465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smtClean="0"/>
          </a:p>
          <a:p>
            <a:pPr algn="ctr"/>
            <a:r>
              <a:rPr lang="es-EC" dirty="0" smtClean="0"/>
              <a:t> </a:t>
            </a:r>
          </a:p>
          <a:p>
            <a:pPr algn="ctr"/>
            <a:endParaRPr lang="es-EC" dirty="0"/>
          </a:p>
          <a:p>
            <a:pPr algn="just"/>
            <a:r>
              <a:rPr lang="es-EC" dirty="0" smtClean="0">
                <a:solidFill>
                  <a:schemeClr val="tx1"/>
                </a:solidFill>
              </a:rPr>
              <a:t>El grupo de servidores policiales en estudio se encuentran constreñidos a intervenir bajo condiciones adversas, debido a la cronicidad de sus funciones en las unidades tales como: Muertes violentas, desaparecidos, antisecuestros y extorsión, unidad de análisis de la información, entre otros. </a:t>
            </a:r>
          </a:p>
          <a:p>
            <a:pPr algn="ctr"/>
            <a:endParaRPr lang="es-EC" dirty="0"/>
          </a:p>
          <a:p>
            <a:pPr algn="ctr"/>
            <a:endParaRPr lang="es-EC" dirty="0" smtClean="0"/>
          </a:p>
          <a:p>
            <a:pPr algn="ctr"/>
            <a:endParaRPr lang="es-EC" dirty="0"/>
          </a:p>
        </p:txBody>
      </p:sp>
      <p:cxnSp>
        <p:nvCxnSpPr>
          <p:cNvPr id="33" name="Conector recto de flecha 32"/>
          <p:cNvCxnSpPr/>
          <p:nvPr/>
        </p:nvCxnSpPr>
        <p:spPr>
          <a:xfrm flipV="1">
            <a:off x="2826856" y="1308588"/>
            <a:ext cx="1024235" cy="14623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ector recto de flecha 34"/>
          <p:cNvCxnSpPr>
            <a:endCxn id="14" idx="1"/>
          </p:cNvCxnSpPr>
          <p:nvPr/>
        </p:nvCxnSpPr>
        <p:spPr>
          <a:xfrm flipV="1">
            <a:off x="2872349" y="2466527"/>
            <a:ext cx="928119" cy="2597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Conector recto de flecha 36"/>
          <p:cNvCxnSpPr>
            <a:endCxn id="16" idx="1"/>
          </p:cNvCxnSpPr>
          <p:nvPr/>
        </p:nvCxnSpPr>
        <p:spPr>
          <a:xfrm>
            <a:off x="2843574" y="2798745"/>
            <a:ext cx="956893" cy="8751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ángulo 44"/>
          <p:cNvSpPr/>
          <p:nvPr/>
        </p:nvSpPr>
        <p:spPr>
          <a:xfrm>
            <a:off x="245513" y="98605"/>
            <a:ext cx="3258008"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Relevancia</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9" name="Rectángulo redondeado 78"/>
          <p:cNvSpPr/>
          <p:nvPr/>
        </p:nvSpPr>
        <p:spPr>
          <a:xfrm>
            <a:off x="6751870" y="1259984"/>
            <a:ext cx="2137799" cy="855856"/>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dirty="0" smtClean="0">
                <a:solidFill>
                  <a:schemeClr val="tx1"/>
                </a:solidFill>
              </a:rPr>
              <a:t>Riesgos</a:t>
            </a:r>
          </a:p>
          <a:p>
            <a:pPr algn="ctr"/>
            <a:r>
              <a:rPr lang="es-EC" sz="2000" dirty="0" smtClean="0">
                <a:solidFill>
                  <a:schemeClr val="tx1"/>
                </a:solidFill>
              </a:rPr>
              <a:t>psicosociales</a:t>
            </a:r>
            <a:endParaRPr lang="es-EC" sz="2000" dirty="0">
              <a:solidFill>
                <a:schemeClr val="tx1"/>
              </a:solidFill>
            </a:endParaRPr>
          </a:p>
        </p:txBody>
      </p:sp>
      <p:sp>
        <p:nvSpPr>
          <p:cNvPr id="80" name="Rectángulo redondeado 79"/>
          <p:cNvSpPr/>
          <p:nvPr/>
        </p:nvSpPr>
        <p:spPr>
          <a:xfrm>
            <a:off x="6770236" y="2916920"/>
            <a:ext cx="2137799" cy="960082"/>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dirty="0" smtClean="0">
                <a:solidFill>
                  <a:schemeClr val="tx1"/>
                </a:solidFill>
              </a:rPr>
              <a:t>Burnout</a:t>
            </a:r>
            <a:endParaRPr lang="es-EC" sz="2000" dirty="0">
              <a:solidFill>
                <a:schemeClr val="tx1"/>
              </a:solidFill>
            </a:endParaRPr>
          </a:p>
        </p:txBody>
      </p:sp>
      <p:sp>
        <p:nvSpPr>
          <p:cNvPr id="81" name="Cerrar llave 80"/>
          <p:cNvSpPr/>
          <p:nvPr/>
        </p:nvSpPr>
        <p:spPr>
          <a:xfrm>
            <a:off x="6007256" y="1075589"/>
            <a:ext cx="693990" cy="289064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939282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1206078"/>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166358" y="286312"/>
            <a:ext cx="1761243" cy="68388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228600" y="34717"/>
            <a:ext cx="2836008" cy="1171361"/>
          </a:xfrm>
        </p:spPr>
        <p:txBody>
          <a:bodyPr/>
          <a:lstStyle/>
          <a:p>
            <a:r>
              <a:rPr lang="es-EC"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OBJETIVOS</a:t>
            </a:r>
            <a:endParaRPr lang="es-EC" dirty="0"/>
          </a:p>
        </p:txBody>
      </p:sp>
      <p:sp>
        <p:nvSpPr>
          <p:cNvPr id="7" name="Rectángulo redondeado 6"/>
          <p:cNvSpPr/>
          <p:nvPr/>
        </p:nvSpPr>
        <p:spPr>
          <a:xfrm>
            <a:off x="457202" y="1434995"/>
            <a:ext cx="3447287" cy="4718917"/>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endParaRPr lang="es-EC" sz="2800" dirty="0" smtClean="0">
              <a:solidFill>
                <a:schemeClr val="tx1"/>
              </a:solidFill>
            </a:endParaRPr>
          </a:p>
          <a:p>
            <a:pPr algn="ctr"/>
            <a:r>
              <a:rPr lang="es-EC" sz="2800" dirty="0" smtClean="0">
                <a:solidFill>
                  <a:schemeClr val="tx1"/>
                </a:solidFill>
              </a:rPr>
              <a:t>General</a:t>
            </a:r>
          </a:p>
          <a:p>
            <a:pPr algn="ctr"/>
            <a:endParaRPr lang="es-EC" sz="2800" dirty="0" smtClean="0">
              <a:solidFill>
                <a:schemeClr val="tx1"/>
              </a:solidFill>
            </a:endParaRPr>
          </a:p>
          <a:p>
            <a:pPr marL="457200" lvl="0" indent="-457200" algn="just">
              <a:buFont typeface="Arial" panose="020B0604020202020204" pitchFamily="34" charset="0"/>
              <a:buChar char="•"/>
            </a:pPr>
            <a:r>
              <a:rPr lang="es-EC" sz="2100" dirty="0">
                <a:solidFill>
                  <a:schemeClr val="tx1"/>
                </a:solidFill>
              </a:rPr>
              <a:t>Identificar, evaluar y cuantificar los riesgos psicosociales </a:t>
            </a:r>
            <a:r>
              <a:rPr lang="es-EC" sz="2100" dirty="0" smtClean="0">
                <a:solidFill>
                  <a:schemeClr val="tx1"/>
                </a:solidFill>
              </a:rPr>
              <a:t>y burnout presentes </a:t>
            </a:r>
            <a:r>
              <a:rPr lang="es-EC" sz="2100" dirty="0">
                <a:solidFill>
                  <a:schemeClr val="tx1"/>
                </a:solidFill>
              </a:rPr>
              <a:t>en </a:t>
            </a:r>
            <a:r>
              <a:rPr lang="es-EC" sz="2100" dirty="0" smtClean="0">
                <a:solidFill>
                  <a:schemeClr val="tx1"/>
                </a:solidFill>
              </a:rPr>
              <a:t>el personal  Directivo </a:t>
            </a:r>
            <a:r>
              <a:rPr lang="es-EC" sz="2100" dirty="0">
                <a:solidFill>
                  <a:schemeClr val="tx1"/>
                </a:solidFill>
              </a:rPr>
              <a:t>y </a:t>
            </a:r>
            <a:r>
              <a:rPr lang="es-EC" sz="2100" dirty="0" smtClean="0">
                <a:solidFill>
                  <a:schemeClr val="tx1"/>
                </a:solidFill>
              </a:rPr>
              <a:t>Técnico Operativo </a:t>
            </a:r>
            <a:r>
              <a:rPr lang="es-EC" sz="2100" dirty="0">
                <a:solidFill>
                  <a:schemeClr val="tx1"/>
                </a:solidFill>
              </a:rPr>
              <a:t>de la Dinased – Quito.</a:t>
            </a:r>
          </a:p>
          <a:p>
            <a:pPr marL="457200" indent="-457200" algn="just">
              <a:buFont typeface="Arial" panose="020B0604020202020204" pitchFamily="34" charset="0"/>
              <a:buChar char="•"/>
            </a:pPr>
            <a:endParaRPr lang="es-EC" sz="2100" dirty="0" smtClean="0">
              <a:solidFill>
                <a:schemeClr val="tx1"/>
              </a:solidFill>
            </a:endParaRPr>
          </a:p>
          <a:p>
            <a:pPr algn="ctr"/>
            <a:endParaRPr lang="es-EC" dirty="0"/>
          </a:p>
        </p:txBody>
      </p:sp>
      <p:sp>
        <p:nvSpPr>
          <p:cNvPr id="8" name="Rectángulo redondeado 7"/>
          <p:cNvSpPr/>
          <p:nvPr/>
        </p:nvSpPr>
        <p:spPr>
          <a:xfrm>
            <a:off x="4873752" y="1437016"/>
            <a:ext cx="3867912" cy="48266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endParaRPr lang="es-EC" sz="2800" dirty="0" smtClean="0">
              <a:solidFill>
                <a:schemeClr val="tx1"/>
              </a:solidFill>
            </a:endParaRPr>
          </a:p>
          <a:p>
            <a:pPr algn="just"/>
            <a:endParaRPr lang="es-EC" sz="2800" dirty="0">
              <a:solidFill>
                <a:schemeClr val="tx1"/>
              </a:solidFill>
            </a:endParaRPr>
          </a:p>
          <a:p>
            <a:pPr algn="ctr"/>
            <a:r>
              <a:rPr lang="es-EC" sz="2800" dirty="0" smtClean="0">
                <a:solidFill>
                  <a:schemeClr val="tx1"/>
                </a:solidFill>
              </a:rPr>
              <a:t>Específicos</a:t>
            </a:r>
          </a:p>
          <a:p>
            <a:pPr marL="342900" lvl="0" indent="-342900">
              <a:buFont typeface="Arial" panose="020B0604020202020204" pitchFamily="34" charset="0"/>
              <a:buChar char="•"/>
            </a:pPr>
            <a:r>
              <a:rPr lang="es-EC" dirty="0">
                <a:solidFill>
                  <a:schemeClr val="tx1"/>
                </a:solidFill>
              </a:rPr>
              <a:t>Determinar los factores de riesgos psicosociales </a:t>
            </a:r>
            <a:r>
              <a:rPr lang="es-EC" dirty="0" smtClean="0">
                <a:solidFill>
                  <a:schemeClr val="tx1"/>
                </a:solidFill>
              </a:rPr>
              <a:t> y burnout en </a:t>
            </a:r>
            <a:r>
              <a:rPr lang="es-EC" dirty="0">
                <a:solidFill>
                  <a:schemeClr val="tx1"/>
                </a:solidFill>
              </a:rPr>
              <a:t>el </a:t>
            </a:r>
            <a:r>
              <a:rPr lang="es-EC" dirty="0" smtClean="0">
                <a:solidFill>
                  <a:schemeClr val="tx1"/>
                </a:solidFill>
              </a:rPr>
              <a:t>personal directivo y técnico operativo de la Dinased – Quito.</a:t>
            </a:r>
          </a:p>
          <a:p>
            <a:pPr lvl="0"/>
            <a:endParaRPr lang="es-EC" dirty="0" smtClean="0">
              <a:solidFill>
                <a:schemeClr val="tx1"/>
              </a:solidFill>
            </a:endParaRPr>
          </a:p>
          <a:p>
            <a:pPr marL="342900" lvl="0" indent="-342900">
              <a:buFont typeface="Arial" panose="020B0604020202020204" pitchFamily="34" charset="0"/>
              <a:buChar char="•"/>
            </a:pPr>
            <a:r>
              <a:rPr lang="es-EC" dirty="0" smtClean="0">
                <a:solidFill>
                  <a:schemeClr val="tx1"/>
                </a:solidFill>
              </a:rPr>
              <a:t>Analizar </a:t>
            </a:r>
            <a:r>
              <a:rPr lang="es-EC" dirty="0">
                <a:solidFill>
                  <a:schemeClr val="tx1"/>
                </a:solidFill>
              </a:rPr>
              <a:t>e </a:t>
            </a:r>
            <a:r>
              <a:rPr lang="es-EC" dirty="0" smtClean="0">
                <a:solidFill>
                  <a:schemeClr val="tx1"/>
                </a:solidFill>
              </a:rPr>
              <a:t>interpretar los </a:t>
            </a:r>
            <a:r>
              <a:rPr lang="es-EC" dirty="0">
                <a:solidFill>
                  <a:schemeClr val="tx1"/>
                </a:solidFill>
              </a:rPr>
              <a:t>resultados </a:t>
            </a:r>
            <a:r>
              <a:rPr lang="es-EC" dirty="0" smtClean="0">
                <a:solidFill>
                  <a:schemeClr val="tx1"/>
                </a:solidFill>
              </a:rPr>
              <a:t>obtenidos</a:t>
            </a:r>
            <a:r>
              <a:rPr lang="es-EC" dirty="0">
                <a:solidFill>
                  <a:schemeClr val="tx1"/>
                </a:solidFill>
              </a:rPr>
              <a:t> </a:t>
            </a:r>
            <a:r>
              <a:rPr lang="es-EC" dirty="0" smtClean="0">
                <a:solidFill>
                  <a:schemeClr val="tx1"/>
                </a:solidFill>
              </a:rPr>
              <a:t>en los cuestionarios Fpsico 3.1 y Maslach Burnout Inventory</a:t>
            </a:r>
          </a:p>
          <a:p>
            <a:pPr marL="342900" lvl="0" indent="-342900">
              <a:buFont typeface="Arial" panose="020B0604020202020204" pitchFamily="34" charset="0"/>
              <a:buChar char="•"/>
            </a:pPr>
            <a:endParaRPr lang="es-EC" dirty="0" smtClean="0">
              <a:solidFill>
                <a:schemeClr val="tx1"/>
              </a:solidFill>
            </a:endParaRPr>
          </a:p>
          <a:p>
            <a:pPr marL="342900" lvl="0" indent="-342900">
              <a:buFont typeface="Arial" panose="020B0604020202020204" pitchFamily="34" charset="0"/>
              <a:buChar char="•"/>
            </a:pPr>
            <a:r>
              <a:rPr lang="es-EC" dirty="0" smtClean="0">
                <a:solidFill>
                  <a:schemeClr val="tx1"/>
                </a:solidFill>
              </a:rPr>
              <a:t>Identificar las condiciones psicológicas de la población en estudio</a:t>
            </a:r>
            <a:endParaRPr lang="es-EC" dirty="0">
              <a:solidFill>
                <a:schemeClr val="tx1"/>
              </a:solidFill>
            </a:endParaRPr>
          </a:p>
          <a:p>
            <a:pPr lvl="0"/>
            <a:endParaRPr lang="es-EC" sz="2400" dirty="0"/>
          </a:p>
          <a:p>
            <a:pPr marL="457200" indent="-457200" algn="just">
              <a:buFont typeface="Arial" panose="020B0604020202020204" pitchFamily="34" charset="0"/>
              <a:buChar char="•"/>
            </a:pPr>
            <a:endParaRPr lang="es-EC" sz="2800" dirty="0" smtClean="0">
              <a:solidFill>
                <a:schemeClr val="tx1"/>
              </a:solidFill>
            </a:endParaRPr>
          </a:p>
          <a:p>
            <a:pPr marL="457200" indent="-457200" algn="just">
              <a:buFont typeface="Arial" panose="020B0604020202020204" pitchFamily="34" charset="0"/>
              <a:buChar char="•"/>
            </a:pPr>
            <a:endParaRPr lang="es-EC" sz="2800" dirty="0">
              <a:solidFill>
                <a:schemeClr val="tx1"/>
              </a:solidFill>
            </a:endParaRPr>
          </a:p>
        </p:txBody>
      </p:sp>
    </p:spTree>
    <p:extLst>
      <p:ext uri="{BB962C8B-B14F-4D97-AF65-F5344CB8AC3E}">
        <p14:creationId xmlns:p14="http://schemas.microsoft.com/office/powerpoint/2010/main" val="2577117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1040875"/>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3"/>
          <a:stretch>
            <a:fillRect/>
          </a:stretch>
        </p:blipFill>
        <p:spPr>
          <a:xfrm>
            <a:off x="-16013" y="1449581"/>
            <a:ext cx="9016765" cy="749873"/>
          </a:xfrm>
          <a:prstGeom prst="rect">
            <a:avLst/>
          </a:prstGeom>
        </p:spPr>
      </p:pic>
      <p:pic>
        <p:nvPicPr>
          <p:cNvPr id="9" name="Imagen 8"/>
          <p:cNvPicPr>
            <a:picLocks noChangeAspect="1"/>
          </p:cNvPicPr>
          <p:nvPr/>
        </p:nvPicPr>
        <p:blipFill>
          <a:blip r:embed="rId4"/>
          <a:stretch>
            <a:fillRect/>
          </a:stretch>
        </p:blipFill>
        <p:spPr>
          <a:xfrm>
            <a:off x="106187" y="2233229"/>
            <a:ext cx="1329043" cy="1042506"/>
          </a:xfrm>
          <a:prstGeom prst="rect">
            <a:avLst/>
          </a:prstGeom>
        </p:spPr>
      </p:pic>
      <p:pic>
        <p:nvPicPr>
          <p:cNvPr id="10" name="Imagen 9"/>
          <p:cNvPicPr>
            <a:picLocks noChangeAspect="1"/>
          </p:cNvPicPr>
          <p:nvPr/>
        </p:nvPicPr>
        <p:blipFill>
          <a:blip r:embed="rId5"/>
          <a:stretch>
            <a:fillRect/>
          </a:stretch>
        </p:blipFill>
        <p:spPr>
          <a:xfrm>
            <a:off x="1919824" y="2288123"/>
            <a:ext cx="4854126" cy="1088075"/>
          </a:xfrm>
          <a:prstGeom prst="rect">
            <a:avLst/>
          </a:prstGeom>
        </p:spPr>
      </p:pic>
      <p:sp>
        <p:nvSpPr>
          <p:cNvPr id="11" name="Rectángulo redondeado 10"/>
          <p:cNvSpPr/>
          <p:nvPr/>
        </p:nvSpPr>
        <p:spPr>
          <a:xfrm>
            <a:off x="348841" y="3690105"/>
            <a:ext cx="8360229" cy="25995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2400" dirty="0">
                <a:solidFill>
                  <a:schemeClr val="tx1"/>
                </a:solidFill>
              </a:rPr>
              <a:t>I</a:t>
            </a:r>
            <a:r>
              <a:rPr lang="es-EC" sz="2400" dirty="0" smtClean="0">
                <a:solidFill>
                  <a:schemeClr val="tx1"/>
                </a:solidFill>
              </a:rPr>
              <a:t>dentificar </a:t>
            </a:r>
            <a:r>
              <a:rPr lang="es-EC" sz="2400" dirty="0">
                <a:solidFill>
                  <a:schemeClr val="tx1"/>
                </a:solidFill>
              </a:rPr>
              <a:t>los riesgos psicosociales y burnout que mantiene esta población, debido a la complejidad de sus funciones, pues el contacto directo de esta población con la ciudadanía y la apresurada demanda de soluciones en el menor tiempo posible, genera ciertas condiciones adversas en el cumplimiento de sus funciones designadas</a:t>
            </a:r>
            <a:r>
              <a:rPr lang="es-EC" dirty="0">
                <a:solidFill>
                  <a:schemeClr val="tx1"/>
                </a:solidFill>
              </a:rPr>
              <a:t>.</a:t>
            </a:r>
          </a:p>
        </p:txBody>
      </p:sp>
      <p:pic>
        <p:nvPicPr>
          <p:cNvPr id="12" name="Imagen 11"/>
          <p:cNvPicPr>
            <a:picLocks noChangeAspect="1"/>
          </p:cNvPicPr>
          <p:nvPr/>
        </p:nvPicPr>
        <p:blipFill>
          <a:blip r:embed="rId6"/>
          <a:stretch>
            <a:fillRect/>
          </a:stretch>
        </p:blipFill>
        <p:spPr>
          <a:xfrm>
            <a:off x="7398316" y="2288123"/>
            <a:ext cx="1310754" cy="1103472"/>
          </a:xfrm>
          <a:prstGeom prst="rect">
            <a:avLst/>
          </a:prstGeom>
        </p:spPr>
      </p:pic>
      <p:sp>
        <p:nvSpPr>
          <p:cNvPr id="14" name="Rectángulo 13"/>
          <p:cNvSpPr/>
          <p:nvPr/>
        </p:nvSpPr>
        <p:spPr>
          <a:xfrm>
            <a:off x="229868" y="116320"/>
            <a:ext cx="3670877"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Importancia</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489113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1206078"/>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166358" y="286312"/>
            <a:ext cx="1761243" cy="68388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228600" y="34717"/>
            <a:ext cx="2836008" cy="1171361"/>
          </a:xfrm>
        </p:spPr>
        <p:txBody>
          <a:bodyPr/>
          <a:lstStyle/>
          <a:p>
            <a:r>
              <a:rPr lang="es-EC"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Hipótesis</a:t>
            </a:r>
            <a:endParaRPr lang="es-EC" dirty="0"/>
          </a:p>
        </p:txBody>
      </p:sp>
      <p:sp>
        <p:nvSpPr>
          <p:cNvPr id="9" name="Cinta perforada 8"/>
          <p:cNvSpPr/>
          <p:nvPr/>
        </p:nvSpPr>
        <p:spPr>
          <a:xfrm>
            <a:off x="886968" y="1911096"/>
            <a:ext cx="7114032" cy="3364992"/>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sz="3200" dirty="0">
                <a:solidFill>
                  <a:schemeClr val="tx1"/>
                </a:solidFill>
              </a:rPr>
              <a:t>Existe riesgos psicosociales y burnout en el personal Directivo y Técnico Operativo de la Dinased -Quito </a:t>
            </a:r>
          </a:p>
        </p:txBody>
      </p:sp>
    </p:spTree>
    <p:extLst>
      <p:ext uri="{BB962C8B-B14F-4D97-AF65-F5344CB8AC3E}">
        <p14:creationId xmlns:p14="http://schemas.microsoft.com/office/powerpoint/2010/main" val="89164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66" y="81432"/>
            <a:ext cx="4645152" cy="1024446"/>
          </a:xfrm>
        </p:spPr>
        <p:txBody>
          <a:bodyPr>
            <a:normAutofit/>
          </a:bodyPr>
          <a:lstStyle/>
          <a:p>
            <a:r>
              <a:rPr lang="es-EC"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APORTE CLÍNICO</a:t>
            </a:r>
            <a:endParaRPr lang="es-EC" dirty="0"/>
          </a:p>
        </p:txBody>
      </p:sp>
      <p:cxnSp>
        <p:nvCxnSpPr>
          <p:cNvPr id="6" name="Conector recto 2"/>
          <p:cNvCxnSpPr/>
          <p:nvPr/>
        </p:nvCxnSpPr>
        <p:spPr>
          <a:xfrm flipH="1">
            <a:off x="45720" y="95857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7" name="Imagen 7"/>
          <p:cNvPicPr>
            <a:picLocks noChangeAspect="1"/>
          </p:cNvPicPr>
          <p:nvPr/>
        </p:nvPicPr>
        <p:blipFill>
          <a:blip r:embed="rId2"/>
          <a:stretch>
            <a:fillRect/>
          </a:stretch>
        </p:blipFill>
        <p:spPr>
          <a:xfrm>
            <a:off x="7512857" y="129929"/>
            <a:ext cx="1487896" cy="577747"/>
          </a:xfrm>
          <a:prstGeom prst="rect">
            <a:avLst/>
          </a:prstGeom>
        </p:spPr>
      </p:pic>
      <p:sp>
        <p:nvSpPr>
          <p:cNvPr id="8" name="Rectángulo 8"/>
          <p:cNvSpPr/>
          <p:nvPr/>
        </p:nvSpPr>
        <p:spPr>
          <a:xfrm>
            <a:off x="-1" y="6654589"/>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3"/>
          <a:stretch>
            <a:fillRect/>
          </a:stretch>
        </p:blipFill>
        <p:spPr>
          <a:xfrm>
            <a:off x="1732855" y="1827852"/>
            <a:ext cx="6042763" cy="1872018"/>
          </a:xfrm>
          <a:prstGeom prst="rect">
            <a:avLst/>
          </a:prstGeom>
        </p:spPr>
      </p:pic>
      <p:sp>
        <p:nvSpPr>
          <p:cNvPr id="4" name="Rectángulo redondeado 3"/>
          <p:cNvSpPr/>
          <p:nvPr/>
        </p:nvSpPr>
        <p:spPr>
          <a:xfrm>
            <a:off x="1298448" y="3989916"/>
            <a:ext cx="2798064" cy="850392"/>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smtClean="0">
                <a:solidFill>
                  <a:schemeClr val="tx1"/>
                </a:solidFill>
              </a:rPr>
              <a:t>INSTITUCIÓN POLICIAL</a:t>
            </a:r>
            <a:endParaRPr lang="es-EC" b="1" dirty="0">
              <a:solidFill>
                <a:schemeClr val="tx1"/>
              </a:solidFill>
            </a:endParaRPr>
          </a:p>
        </p:txBody>
      </p:sp>
      <p:sp>
        <p:nvSpPr>
          <p:cNvPr id="12" name="Rectángulo redondeado 11"/>
          <p:cNvSpPr/>
          <p:nvPr/>
        </p:nvSpPr>
        <p:spPr>
          <a:xfrm>
            <a:off x="5230368" y="3989916"/>
            <a:ext cx="2697480" cy="85039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smtClean="0">
                <a:solidFill>
                  <a:schemeClr val="tx1"/>
                </a:solidFill>
              </a:rPr>
              <a:t>POBLACIÓN</a:t>
            </a:r>
            <a:endParaRPr lang="es-EC" b="1" dirty="0">
              <a:solidFill>
                <a:schemeClr val="tx1"/>
              </a:solidFill>
            </a:endParaRPr>
          </a:p>
        </p:txBody>
      </p:sp>
      <p:sp>
        <p:nvSpPr>
          <p:cNvPr id="14" name="Rectángulo redondeado 13"/>
          <p:cNvSpPr/>
          <p:nvPr/>
        </p:nvSpPr>
        <p:spPr>
          <a:xfrm>
            <a:off x="292608" y="5130353"/>
            <a:ext cx="8549640" cy="12733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dirty="0">
                <a:solidFill>
                  <a:schemeClr val="tx1"/>
                </a:solidFill>
              </a:rPr>
              <a:t>El proyecto </a:t>
            </a:r>
            <a:r>
              <a:rPr lang="es-EC" dirty="0" smtClean="0">
                <a:solidFill>
                  <a:schemeClr val="tx1"/>
                </a:solidFill>
              </a:rPr>
              <a:t>contribuido a </a:t>
            </a:r>
            <a:r>
              <a:rPr lang="es-EC" dirty="0">
                <a:solidFill>
                  <a:schemeClr val="tx1"/>
                </a:solidFill>
              </a:rPr>
              <a:t>identificar las condiciones mentales de la población en estudio, mediante los instrumentos aplicados, con cada uno de los factores generados por los riesgos psicosociales como el burnout en la DINASED-QUITO</a:t>
            </a:r>
            <a:r>
              <a:rPr lang="es-EC" dirty="0"/>
              <a:t>.</a:t>
            </a:r>
          </a:p>
        </p:txBody>
      </p:sp>
    </p:spTree>
    <p:extLst>
      <p:ext uri="{BB962C8B-B14F-4D97-AF65-F5344CB8AC3E}">
        <p14:creationId xmlns:p14="http://schemas.microsoft.com/office/powerpoint/2010/main" val="3030309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1206078"/>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166358" y="286312"/>
            <a:ext cx="1761243" cy="68388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228600" y="34717"/>
            <a:ext cx="3547872" cy="1171361"/>
          </a:xfrm>
        </p:spPr>
        <p:txBody>
          <a:bodyPr>
            <a:normAutofit/>
          </a:bodyPr>
          <a:lstStyle/>
          <a:p>
            <a:r>
              <a:rPr lang="es-EC"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Marco Teórico</a:t>
            </a:r>
            <a:endParaRPr lang="es-EC" dirty="0"/>
          </a:p>
        </p:txBody>
      </p:sp>
      <p:graphicFrame>
        <p:nvGraphicFramePr>
          <p:cNvPr id="9" name="Diagrama 8"/>
          <p:cNvGraphicFramePr/>
          <p:nvPr>
            <p:extLst>
              <p:ext uri="{D42A27DB-BD31-4B8C-83A1-F6EECF244321}">
                <p14:modId xmlns:p14="http://schemas.microsoft.com/office/powerpoint/2010/main" val="3416351124"/>
              </p:ext>
            </p:extLst>
          </p:nvPr>
        </p:nvGraphicFramePr>
        <p:xfrm>
          <a:off x="348841" y="1525901"/>
          <a:ext cx="8394192" cy="4858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3514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1206078"/>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166358" y="286312"/>
            <a:ext cx="1761243" cy="68388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228600" y="34717"/>
            <a:ext cx="2836008" cy="1171361"/>
          </a:xfrm>
        </p:spPr>
        <p:txBody>
          <a:bodyPr/>
          <a:lstStyle/>
          <a:p>
            <a:r>
              <a:rPr lang="es-EC"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Pregunta</a:t>
            </a:r>
            <a:endParaRPr lang="es-EC" dirty="0"/>
          </a:p>
        </p:txBody>
      </p:sp>
      <p:sp>
        <p:nvSpPr>
          <p:cNvPr id="7" name="Recortar rectángulo de esquina sencilla 6"/>
          <p:cNvSpPr/>
          <p:nvPr/>
        </p:nvSpPr>
        <p:spPr>
          <a:xfrm>
            <a:off x="649224" y="2258568"/>
            <a:ext cx="7973568" cy="3090672"/>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C" sz="2400" dirty="0" smtClean="0">
                <a:solidFill>
                  <a:schemeClr val="tx1"/>
                </a:solidFill>
              </a:rPr>
              <a:t>¿Cuáles son los factores de riesgo psicosocial y los niveles de burnout en el personal Directivo y Técnico Operativo de la Dirección Nacional de Delitos Contra la Vida, Muertes Violentas, Desapariciones, Extorción y Secuestros (DINASED-QUITO)?</a:t>
            </a:r>
            <a:endParaRPr lang="es-EC" sz="2400" dirty="0">
              <a:solidFill>
                <a:schemeClr val="tx1"/>
              </a:solidFill>
            </a:endParaRPr>
          </a:p>
        </p:txBody>
      </p:sp>
    </p:spTree>
    <p:extLst>
      <p:ext uri="{BB962C8B-B14F-4D97-AF65-F5344CB8AC3E}">
        <p14:creationId xmlns:p14="http://schemas.microsoft.com/office/powerpoint/2010/main" val="4094628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3999</TotalTime>
  <Words>1916</Words>
  <Application>Microsoft Office PowerPoint</Application>
  <PresentationFormat>Presentación en pantalla (4:3)</PresentationFormat>
  <Paragraphs>173</Paragraphs>
  <Slides>22</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Arial Unicode MS</vt:lpstr>
      <vt:lpstr>Calibri</vt:lpstr>
      <vt:lpstr>Lucida Sans Unicode</vt:lpstr>
      <vt:lpstr>Roboto</vt:lpstr>
      <vt:lpstr>Tema de Office</vt:lpstr>
      <vt:lpstr>Evaluación de Riesgos Psicosociales y Burnout del personal Directivo y Técnico Operativo de la Dinased- Quito</vt:lpstr>
      <vt:lpstr> Introducción </vt:lpstr>
      <vt:lpstr>Presentación de PowerPoint</vt:lpstr>
      <vt:lpstr>OBJETIVOS</vt:lpstr>
      <vt:lpstr>Presentación de PowerPoint</vt:lpstr>
      <vt:lpstr>Hipótesis</vt:lpstr>
      <vt:lpstr>APORTE CLÍNICO</vt:lpstr>
      <vt:lpstr>Marco Teórico</vt:lpstr>
      <vt:lpstr>Pregunta</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Resultados</vt:lpstr>
      <vt:lpstr>Resultados</vt:lpstr>
      <vt:lpstr>Pregunta</vt:lpstr>
      <vt:lpstr>Presentación de PowerPoint</vt:lpstr>
      <vt:lpstr>Conclusiones </vt:lpstr>
      <vt:lpstr>Presentación de PowerPoint</vt:lpstr>
    </vt:vector>
  </TitlesOfParts>
  <Company>ºiuhoi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 uihoi</dc:creator>
  <cp:lastModifiedBy>Biblioteca</cp:lastModifiedBy>
  <cp:revision>186</cp:revision>
  <dcterms:created xsi:type="dcterms:W3CDTF">2018-03-14T19:52:26Z</dcterms:created>
  <dcterms:modified xsi:type="dcterms:W3CDTF">2020-04-14T16:37:55Z</dcterms:modified>
</cp:coreProperties>
</file>