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2" r:id="rId2"/>
    <p:sldId id="313" r:id="rId3"/>
    <p:sldId id="261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306" r:id="rId19"/>
    <p:sldId id="305" r:id="rId20"/>
    <p:sldId id="308" r:id="rId21"/>
    <p:sldId id="309" r:id="rId22"/>
    <p:sldId id="310" r:id="rId23"/>
    <p:sldId id="311" r:id="rId24"/>
    <p:sldId id="314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084" autoAdjust="0"/>
  </p:normalViewPr>
  <p:slideViewPr>
    <p:cSldViewPr snapToGrid="0" snapToObjects="1">
      <p:cViewPr varScale="1">
        <p:scale>
          <a:sx n="60" d="100"/>
          <a:sy n="60" d="100"/>
        </p:scale>
        <p:origin x="7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Violencia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22-4A6E-B18D-946AEFB6C3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22-4A6E-B18D-946AEFB6C3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22-4A6E-B18D-946AEFB6C3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22-4A6E-B18D-946AEFB6C384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2-4A6E-B18D-946AEFB6C384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2-4A6E-B18D-946AEFB6C384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22-4A6E-B18D-946AEFB6C384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22-4A6E-B18D-946AEFB6C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Psicológica</c:v>
                </c:pt>
                <c:pt idx="1">
                  <c:v>Física</c:v>
                </c:pt>
                <c:pt idx="2">
                  <c:v>Sexual</c:v>
                </c:pt>
                <c:pt idx="3">
                  <c:v>Patrimonial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0.00%">
                  <c:v>0.53900000000000003</c:v>
                </c:pt>
                <c:pt idx="1">
                  <c:v>0.38</c:v>
                </c:pt>
                <c:pt idx="2" formatCode="0.00%">
                  <c:v>0.25700000000000001</c:v>
                </c:pt>
                <c:pt idx="3" formatCode="0.0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22-4A6E-B18D-946AEFB6C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1036745406824"/>
          <c:y val="0.7851574490072849"/>
          <c:w val="0.6054493506065437"/>
          <c:h val="0.19609248432976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7. ¿La/s persona/s contra quien usted ejerció violencia era/n?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Esposo/a - pareja</c:v>
                </c:pt>
                <c:pt idx="1">
                  <c:v>Padre</c:v>
                </c:pt>
                <c:pt idx="2">
                  <c:v>Padrastro</c:v>
                </c:pt>
                <c:pt idx="3">
                  <c:v>Madre</c:v>
                </c:pt>
                <c:pt idx="4">
                  <c:v>Madrastra</c:v>
                </c:pt>
                <c:pt idx="5">
                  <c:v>Hijo/a</c:v>
                </c:pt>
                <c:pt idx="6">
                  <c:v>Hijastro</c:v>
                </c:pt>
                <c:pt idx="7">
                  <c:v>Hermano/a</c:v>
                </c:pt>
                <c:pt idx="8">
                  <c:v>Otro u otra pariente</c:v>
                </c:pt>
                <c:pt idx="9">
                  <c:v>Otra persona de su casa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0.62</c:v>
                </c:pt>
                <c:pt idx="1">
                  <c:v>0.2</c:v>
                </c:pt>
                <c:pt idx="2">
                  <c:v>0.08</c:v>
                </c:pt>
                <c:pt idx="3">
                  <c:v>0.17</c:v>
                </c:pt>
                <c:pt idx="4">
                  <c:v>0.03</c:v>
                </c:pt>
                <c:pt idx="5">
                  <c:v>0.17</c:v>
                </c:pt>
                <c:pt idx="6">
                  <c:v>0.05</c:v>
                </c:pt>
                <c:pt idx="7">
                  <c:v>0.28000000000000003</c:v>
                </c:pt>
                <c:pt idx="8">
                  <c:v>0.12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B-4741-99AC-6D30910DD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55680"/>
        <c:axId val="268916464"/>
      </c:barChart>
      <c:catAx>
        <c:axId val="26685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16464"/>
        <c:crosses val="autoZero"/>
        <c:auto val="1"/>
        <c:lblAlgn val="ctr"/>
        <c:lblOffset val="100"/>
        <c:noMultiLvlLbl val="0"/>
      </c:catAx>
      <c:valAx>
        <c:axId val="2689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100" b="1" dirty="0" err="1" smtClean="0">
                <a:solidFill>
                  <a:schemeClr val="tx1"/>
                </a:solidFill>
              </a:rPr>
              <a:t>Femicidios</a:t>
            </a:r>
            <a:endParaRPr lang="es-EC" sz="21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27</c:v>
                </c:pt>
                <c:pt idx="1">
                  <c:v>55</c:v>
                </c:pt>
                <c:pt idx="2">
                  <c:v>66</c:v>
                </c:pt>
                <c:pt idx="3">
                  <c:v>102</c:v>
                </c:pt>
                <c:pt idx="4">
                  <c:v>60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A-4D41-9507-E51DEEECF9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82A-4D41-9507-E51DEEECF9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82A-4D41-9507-E51DEEECF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368800"/>
        <c:axId val="170369192"/>
      </c:barChart>
      <c:catAx>
        <c:axId val="1703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69192"/>
        <c:crosses val="autoZero"/>
        <c:auto val="1"/>
        <c:lblAlgn val="ctr"/>
        <c:lblOffset val="100"/>
        <c:noMultiLvlLbl val="0"/>
      </c:catAx>
      <c:valAx>
        <c:axId val="17036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ESTILO DE CRIANZA PADRE</a:t>
            </a:r>
          </a:p>
        </c:rich>
      </c:tx>
      <c:layout>
        <c:manualLayout>
          <c:xMode val="edge"/>
          <c:yMode val="edge"/>
          <c:x val="0.19653793275840517"/>
          <c:y val="2.82837464108932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Autoritativo</c:v>
                </c:pt>
                <c:pt idx="1">
                  <c:v>Autoritario</c:v>
                </c:pt>
                <c:pt idx="2">
                  <c:v>Sobreprotector</c:v>
                </c:pt>
                <c:pt idx="3">
                  <c:v>Negligente</c:v>
                </c:pt>
                <c:pt idx="4">
                  <c:v>Permisivo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0.12</c:v>
                </c:pt>
                <c:pt idx="1">
                  <c:v>0.26</c:v>
                </c:pt>
                <c:pt idx="2">
                  <c:v>0.55000000000000004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1-456F-B09D-C5D8FB1536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521488"/>
        <c:axId val="266347296"/>
      </c:barChart>
      <c:catAx>
        <c:axId val="2665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347296"/>
        <c:crosses val="autoZero"/>
        <c:auto val="1"/>
        <c:lblAlgn val="ctr"/>
        <c:lblOffset val="100"/>
        <c:noMultiLvlLbl val="0"/>
      </c:catAx>
      <c:valAx>
        <c:axId val="2663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ESTILO DE CRIANZA MADRE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Autoritativo</c:v>
                </c:pt>
                <c:pt idx="1">
                  <c:v>Autoritario</c:v>
                </c:pt>
                <c:pt idx="2">
                  <c:v>Sobreprotector</c:v>
                </c:pt>
                <c:pt idx="3">
                  <c:v>Negligente</c:v>
                </c:pt>
                <c:pt idx="4">
                  <c:v>Permisivo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</c:v>
                </c:pt>
                <c:pt idx="1">
                  <c:v>0.02</c:v>
                </c:pt>
                <c:pt idx="2">
                  <c:v>0.63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4C5E-A9CC-378753F606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745120"/>
        <c:axId val="267745512"/>
      </c:barChart>
      <c:catAx>
        <c:axId val="2677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45512"/>
        <c:crosses val="autoZero"/>
        <c:auto val="1"/>
        <c:lblAlgn val="ctr"/>
        <c:lblOffset val="100"/>
        <c:noMultiLvlLbl val="0"/>
      </c:catAx>
      <c:valAx>
        <c:axId val="26774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4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1. ¿Se</a:t>
            </a:r>
            <a:r>
              <a:rPr lang="es-EC" sz="1200" b="1" baseline="0">
                <a:effectLst/>
              </a:rPr>
              <a:t> dio alguna vez en su casa o su familia un caso de violencia?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Fisica</c:v>
                </c:pt>
                <c:pt idx="1">
                  <c:v>Psicologica</c:v>
                </c:pt>
                <c:pt idx="2">
                  <c:v>Sexual</c:v>
                </c:pt>
                <c:pt idx="3">
                  <c:v>Economica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0.73</c:v>
                </c:pt>
                <c:pt idx="1">
                  <c:v>0.67</c:v>
                </c:pt>
                <c:pt idx="2">
                  <c:v>0.03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6-4275-9472-20DDC72D9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746296"/>
        <c:axId val="268058752"/>
      </c:barChart>
      <c:catAx>
        <c:axId val="2677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58752"/>
        <c:crosses val="autoZero"/>
        <c:auto val="1"/>
        <c:lblAlgn val="ctr"/>
        <c:lblOffset val="100"/>
        <c:noMultiLvlLbl val="0"/>
      </c:catAx>
      <c:valAx>
        <c:axId val="2680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74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2. ¿</a:t>
            </a:r>
            <a:r>
              <a:rPr lang="es-EC" sz="1200" b="1" baseline="0">
                <a:effectLst/>
              </a:rPr>
              <a:t>Quién/es ejercio/ron violencia en su familia?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Abuelos</c:v>
                </c:pt>
                <c:pt idx="1">
                  <c:v>Padres</c:v>
                </c:pt>
                <c:pt idx="2">
                  <c:v>Tios</c:v>
                </c:pt>
                <c:pt idx="3">
                  <c:v>Hermanos</c:v>
                </c:pt>
                <c:pt idx="4">
                  <c:v>Primos</c:v>
                </c:pt>
                <c:pt idx="5">
                  <c:v>Cuidadores</c:v>
                </c:pt>
                <c:pt idx="6">
                  <c:v>Otro pariente</c:v>
                </c:pt>
                <c:pt idx="7">
                  <c:v>Otra persona de su casa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0.27</c:v>
                </c:pt>
                <c:pt idx="1">
                  <c:v>0.67</c:v>
                </c:pt>
                <c:pt idx="2">
                  <c:v>0.23</c:v>
                </c:pt>
                <c:pt idx="3">
                  <c:v>0.25</c:v>
                </c:pt>
                <c:pt idx="4">
                  <c:v>0.05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E-4702-9AE7-F476D0295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059536"/>
        <c:axId val="268059928"/>
      </c:barChart>
      <c:catAx>
        <c:axId val="2680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59928"/>
        <c:crosses val="autoZero"/>
        <c:auto val="1"/>
        <c:lblAlgn val="ctr"/>
        <c:lblOffset val="100"/>
        <c:noMultiLvlLbl val="0"/>
      </c:catAx>
      <c:valAx>
        <c:axId val="26805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5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3. ¿Fue usted alguna vez víctima de violencia en su casa o familia?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Fisica</c:v>
                </c:pt>
                <c:pt idx="1">
                  <c:v>Psicologica</c:v>
                </c:pt>
                <c:pt idx="2">
                  <c:v>Sexual</c:v>
                </c:pt>
                <c:pt idx="3">
                  <c:v>Economica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</c:v>
                </c:pt>
                <c:pt idx="1">
                  <c:v>0.53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953-B312-C2396377A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52152"/>
        <c:axId val="266852544"/>
      </c:barChart>
      <c:catAx>
        <c:axId val="26685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2544"/>
        <c:crosses val="autoZero"/>
        <c:auto val="1"/>
        <c:lblAlgn val="ctr"/>
        <c:lblOffset val="100"/>
        <c:noMultiLvlLbl val="0"/>
      </c:catAx>
      <c:valAx>
        <c:axId val="26685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4. ¿La/s persona/s que ejerció/eron violencia contra usted era/n?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Esposo/a - pareja</c:v>
                </c:pt>
                <c:pt idx="1">
                  <c:v>Padre</c:v>
                </c:pt>
                <c:pt idx="2">
                  <c:v>Padrastro</c:v>
                </c:pt>
                <c:pt idx="3">
                  <c:v>Madre</c:v>
                </c:pt>
                <c:pt idx="4">
                  <c:v>Madrastra</c:v>
                </c:pt>
                <c:pt idx="5">
                  <c:v>Hermano/a</c:v>
                </c:pt>
                <c:pt idx="6">
                  <c:v>Hijo/a</c:v>
                </c:pt>
                <c:pt idx="7">
                  <c:v>Otro u otra pariente</c:v>
                </c:pt>
                <c:pt idx="8">
                  <c:v>Otra persona de su casa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0.1</c:v>
                </c:pt>
                <c:pt idx="1">
                  <c:v>0.7</c:v>
                </c:pt>
                <c:pt idx="2">
                  <c:v>0.2</c:v>
                </c:pt>
                <c:pt idx="3">
                  <c:v>0.42</c:v>
                </c:pt>
                <c:pt idx="4">
                  <c:v>0.03</c:v>
                </c:pt>
                <c:pt idx="5">
                  <c:v>0.2</c:v>
                </c:pt>
                <c:pt idx="6">
                  <c:v>0.02</c:v>
                </c:pt>
                <c:pt idx="7">
                  <c:v>7.0000000000000007E-2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8-4D30-881C-3810DC5A9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53328"/>
        <c:axId val="266853720"/>
      </c:barChart>
      <c:catAx>
        <c:axId val="2668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3720"/>
        <c:crosses val="autoZero"/>
        <c:auto val="1"/>
        <c:lblAlgn val="ctr"/>
        <c:lblOffset val="100"/>
        <c:noMultiLvlLbl val="0"/>
      </c:catAx>
      <c:valAx>
        <c:axId val="26685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effectLst/>
              </a:rPr>
              <a:t>6. ¿Qué tipo de violencia?</a:t>
            </a:r>
            <a:endParaRPr lang="es-EC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Fisica</c:v>
                </c:pt>
                <c:pt idx="1">
                  <c:v>Psicologica</c:v>
                </c:pt>
                <c:pt idx="2">
                  <c:v>Sexual</c:v>
                </c:pt>
                <c:pt idx="3">
                  <c:v>Economica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0.7</c:v>
                </c:pt>
                <c:pt idx="1">
                  <c:v>0.48</c:v>
                </c:pt>
                <c:pt idx="2">
                  <c:v>0.02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1-4004-BC33-31478DB32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54504"/>
        <c:axId val="266854896"/>
      </c:barChart>
      <c:catAx>
        <c:axId val="26685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4896"/>
        <c:crosses val="autoZero"/>
        <c:auto val="1"/>
        <c:lblAlgn val="ctr"/>
        <c:lblOffset val="100"/>
        <c:noMultiLvlLbl val="0"/>
      </c:catAx>
      <c:valAx>
        <c:axId val="26685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5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06392-6EE9-44AF-921D-8828A11C35CF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9EC792-64E0-4F92-BD96-08B8469F84C9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Alcohol o drogas</a:t>
          </a:r>
          <a:endParaRPr lang="es-EC" sz="1400" dirty="0">
            <a:solidFill>
              <a:schemeClr val="tx1"/>
            </a:solidFill>
          </a:endParaRPr>
        </a:p>
      </dgm:t>
    </dgm:pt>
    <dgm:pt modelId="{A6D1F5BE-04A4-4FCF-B3C0-C84F60020CEA}" type="parTrans" cxnId="{1B4822BA-5896-4218-9F03-58E9DD6C4F2C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3B8387EC-F8F7-4EAD-A3B6-A80473F18A5E}" type="sibTrans" cxnId="{1B4822BA-5896-4218-9F03-58E9DD6C4F2C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1C7C24E-393C-4482-ABDD-38562B08DDF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Abandono de hogar</a:t>
          </a:r>
          <a:endParaRPr lang="es-EC" sz="1400" dirty="0">
            <a:solidFill>
              <a:schemeClr val="tx1"/>
            </a:solidFill>
          </a:endParaRPr>
        </a:p>
      </dgm:t>
    </dgm:pt>
    <dgm:pt modelId="{9A9BDF11-F38D-4C4D-B86B-A0AD98116292}" type="parTrans" cxnId="{4EB92C49-924E-4B2D-94C0-3F0AEE4E7B8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52D72797-BCFC-42FB-B9FD-B8036CA0BA9B}" type="sibTrans" cxnId="{4EB92C49-924E-4B2D-94C0-3F0AEE4E7B84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10DA492-BCA5-4B06-B973-F054098CE09D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Etnia cultural </a:t>
          </a:r>
          <a:endParaRPr lang="es-EC" sz="1400" dirty="0">
            <a:solidFill>
              <a:schemeClr val="tx1"/>
            </a:solidFill>
          </a:endParaRPr>
        </a:p>
      </dgm:t>
    </dgm:pt>
    <dgm:pt modelId="{B7478628-42E8-4C27-8021-F4AAA909446E}" type="parTrans" cxnId="{CF1D5485-B486-4FAF-9C96-20D0598D4748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2569A830-A0B7-459D-8508-BBFA593E84CF}" type="sibTrans" cxnId="{CF1D5485-B486-4FAF-9C96-20D0598D4748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00D6B2C-23CC-4137-8149-A54AC5E949A6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Escolaridad</a:t>
          </a:r>
          <a:endParaRPr lang="es-EC" sz="1400" dirty="0">
            <a:solidFill>
              <a:schemeClr val="tx1"/>
            </a:solidFill>
          </a:endParaRPr>
        </a:p>
      </dgm:t>
    </dgm:pt>
    <dgm:pt modelId="{3FA439DD-5E09-445A-A96E-F0E6D11E5559}" type="parTrans" cxnId="{76EB38B2-FDEE-4EDE-B92C-CF0B225D283D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AFFCA41C-3672-412D-9B88-AB762F9E3126}" type="sibTrans" cxnId="{76EB38B2-FDEE-4EDE-B92C-CF0B225D283D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0C61AC8-9127-46F9-8A80-5A342064DFA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Discapacidad</a:t>
          </a:r>
          <a:endParaRPr lang="es-EC" sz="1400" dirty="0">
            <a:solidFill>
              <a:schemeClr val="tx1"/>
            </a:solidFill>
          </a:endParaRPr>
        </a:p>
      </dgm:t>
    </dgm:pt>
    <dgm:pt modelId="{849A1AA0-B909-4A38-9FD4-F1E35E8C4F4B}" type="parTrans" cxnId="{2006E0C4-5AE0-4C7E-BA5C-1B78FF6C05BC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EBDACCB-282B-4A7E-B354-99EAFDE46598}" type="sibTrans" cxnId="{2006E0C4-5AE0-4C7E-BA5C-1B78FF6C05BC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1901D57-CDCD-42A7-A124-D1D23DF2ACE0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Economía </a:t>
          </a:r>
          <a:endParaRPr lang="es-EC" sz="1400" dirty="0">
            <a:solidFill>
              <a:schemeClr val="tx1"/>
            </a:solidFill>
          </a:endParaRPr>
        </a:p>
      </dgm:t>
    </dgm:pt>
    <dgm:pt modelId="{28B4632E-D37B-4643-9D6F-34E659D6D513}" type="parTrans" cxnId="{0BAAED9A-A537-4375-B3D7-16E5C457FFF5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163ADF0B-11E2-49AE-B249-0E19D43469BA}" type="sibTrans" cxnId="{0BAAED9A-A537-4375-B3D7-16E5C457FFF5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57EE933-B44C-4DFB-9A65-F3BE7C16A54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Perdida de trabajo</a:t>
          </a:r>
          <a:endParaRPr lang="es-EC" sz="1400" dirty="0">
            <a:solidFill>
              <a:schemeClr val="tx1"/>
            </a:solidFill>
          </a:endParaRPr>
        </a:p>
      </dgm:t>
    </dgm:pt>
    <dgm:pt modelId="{8D31BE08-D4D6-462E-880C-BBE7E76FEC7E}" type="parTrans" cxnId="{2A4DD71F-06AD-4A51-9F19-946F9241B38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A573033-8978-4901-9B8A-264833AC0C82}" type="sibTrans" cxnId="{2A4DD71F-06AD-4A51-9F19-946F9241B384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8C8FD9E-A369-4ECD-B6F3-C06367C066C0}">
      <dgm:prSet phldrT="[Texto]" custT="1"/>
      <dgm:spPr/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Embarazo</a:t>
          </a:r>
          <a:endParaRPr lang="es-EC" sz="1400" dirty="0">
            <a:solidFill>
              <a:schemeClr val="tx1"/>
            </a:solidFill>
          </a:endParaRPr>
        </a:p>
      </dgm:t>
    </dgm:pt>
    <dgm:pt modelId="{CF13DFA2-5518-48F8-83AD-AA5C772F4E41}" type="parTrans" cxnId="{561C1CE5-B732-410D-B56D-768C179AF411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F727A898-6BE5-4D8B-817F-A3983DB7B14F}" type="sibTrans" cxnId="{561C1CE5-B732-410D-B56D-768C179AF411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2F23DE6-DB6D-4403-B5FF-2DB60EABE7AF}" type="pres">
      <dgm:prSet presAssocID="{0B206392-6EE9-44AF-921D-8828A11C3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2D05DB-69C0-4629-86E7-14A1B2DA8425}" type="pres">
      <dgm:prSet presAssocID="{3E9EC792-64E0-4F92-BD96-08B8469F84C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EB5FD4-216C-491F-A58F-D5F55C370E19}" type="pres">
      <dgm:prSet presAssocID="{3B8387EC-F8F7-4EAD-A3B6-A80473F18A5E}" presName="sibTrans" presStyleLbl="sibTrans2D1" presStyleIdx="0" presStyleCnt="8"/>
      <dgm:spPr/>
      <dgm:t>
        <a:bodyPr/>
        <a:lstStyle/>
        <a:p>
          <a:endParaRPr lang="es-EC"/>
        </a:p>
      </dgm:t>
    </dgm:pt>
    <dgm:pt modelId="{0B8FB2F7-2E5A-43C4-A748-71A629378EEA}" type="pres">
      <dgm:prSet presAssocID="{3B8387EC-F8F7-4EAD-A3B6-A80473F18A5E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52AD545A-5245-440B-BBF7-2976934D6D79}" type="pres">
      <dgm:prSet presAssocID="{61901D57-CDCD-42A7-A124-D1D23DF2ACE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98E739-DCAE-4240-A3BB-CFF3B8EE8FF4}" type="pres">
      <dgm:prSet presAssocID="{163ADF0B-11E2-49AE-B249-0E19D43469BA}" presName="sibTrans" presStyleLbl="sibTrans2D1" presStyleIdx="1" presStyleCnt="8"/>
      <dgm:spPr/>
      <dgm:t>
        <a:bodyPr/>
        <a:lstStyle/>
        <a:p>
          <a:endParaRPr lang="es-EC"/>
        </a:p>
      </dgm:t>
    </dgm:pt>
    <dgm:pt modelId="{FBC6C129-184D-4F29-BC2A-ADDCF485030F}" type="pres">
      <dgm:prSet presAssocID="{163ADF0B-11E2-49AE-B249-0E19D43469BA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CB74A1D1-37E0-45A4-99EB-73C90FD1408A}" type="pres">
      <dgm:prSet presAssocID="{557EE933-B44C-4DFB-9A65-F3BE7C16A54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32E72F-9BFB-429E-A2FD-294E9EDF7F5F}" type="pres">
      <dgm:prSet presAssocID="{CA573033-8978-4901-9B8A-264833AC0C82}" presName="sibTrans" presStyleLbl="sibTrans2D1" presStyleIdx="2" presStyleCnt="8"/>
      <dgm:spPr/>
      <dgm:t>
        <a:bodyPr/>
        <a:lstStyle/>
        <a:p>
          <a:endParaRPr lang="es-EC"/>
        </a:p>
      </dgm:t>
    </dgm:pt>
    <dgm:pt modelId="{BE202CFE-B95C-4DAB-94F9-9F6CF29EB912}" type="pres">
      <dgm:prSet presAssocID="{CA573033-8978-4901-9B8A-264833AC0C82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C1975B57-DF5F-4F28-AA28-48B387E7896A}" type="pres">
      <dgm:prSet presAssocID="{58C8FD9E-A369-4ECD-B6F3-C06367C066C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8652B5-4B8E-434D-8001-E14555DE1F49}" type="pres">
      <dgm:prSet presAssocID="{F727A898-6BE5-4D8B-817F-A3983DB7B14F}" presName="sibTrans" presStyleLbl="sibTrans2D1" presStyleIdx="3" presStyleCnt="8"/>
      <dgm:spPr/>
      <dgm:t>
        <a:bodyPr/>
        <a:lstStyle/>
        <a:p>
          <a:endParaRPr lang="es-EC"/>
        </a:p>
      </dgm:t>
    </dgm:pt>
    <dgm:pt modelId="{A01BB260-D29B-42A9-BD98-B5DCD9A756DE}" type="pres">
      <dgm:prSet presAssocID="{F727A898-6BE5-4D8B-817F-A3983DB7B14F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4789B63C-BCFD-450D-81BB-D1A9A4F048B7}" type="pres">
      <dgm:prSet presAssocID="{31C7C24E-393C-4482-ABDD-38562B08DDFE}" presName="node" presStyleLbl="node1" presStyleIdx="4" presStyleCnt="8" custScaleX="124467" custScaleY="1003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91395-4349-4B46-80C6-F756830B3345}" type="pres">
      <dgm:prSet presAssocID="{52D72797-BCFC-42FB-B9FD-B8036CA0BA9B}" presName="sibTrans" presStyleLbl="sibTrans2D1" presStyleIdx="4" presStyleCnt="8"/>
      <dgm:spPr/>
      <dgm:t>
        <a:bodyPr/>
        <a:lstStyle/>
        <a:p>
          <a:endParaRPr lang="es-EC"/>
        </a:p>
      </dgm:t>
    </dgm:pt>
    <dgm:pt modelId="{D892DCD8-9859-46B3-81B9-A98D8B8159B1}" type="pres">
      <dgm:prSet presAssocID="{52D72797-BCFC-42FB-B9FD-B8036CA0BA9B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98D0AFFC-46CB-4B73-9A2D-C8CD49E0894A}" type="pres">
      <dgm:prSet presAssocID="{710DA492-BCA5-4B06-B973-F054098CE0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64BC84-F121-4768-91D4-6EC7DEFFEB9C}" type="pres">
      <dgm:prSet presAssocID="{2569A830-A0B7-459D-8508-BBFA593E84CF}" presName="sibTrans" presStyleLbl="sibTrans2D1" presStyleIdx="5" presStyleCnt="8"/>
      <dgm:spPr/>
      <dgm:t>
        <a:bodyPr/>
        <a:lstStyle/>
        <a:p>
          <a:endParaRPr lang="es-EC"/>
        </a:p>
      </dgm:t>
    </dgm:pt>
    <dgm:pt modelId="{6160EA9F-3A57-4A3F-A1AE-8F7B3C9D1926}" type="pres">
      <dgm:prSet presAssocID="{2569A830-A0B7-459D-8508-BBFA593E84CF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06C42E75-B998-47AD-9694-416171495273}" type="pres">
      <dgm:prSet presAssocID="{E00D6B2C-23CC-4137-8149-A54AC5E949A6}" presName="node" presStyleLbl="node1" presStyleIdx="6" presStyleCnt="8" custScaleX="126690" custScaleY="1032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C36C06-057C-4A91-B522-1EF456FA108F}" type="pres">
      <dgm:prSet presAssocID="{AFFCA41C-3672-412D-9B88-AB762F9E3126}" presName="sibTrans" presStyleLbl="sibTrans2D1" presStyleIdx="6" presStyleCnt="8"/>
      <dgm:spPr/>
      <dgm:t>
        <a:bodyPr/>
        <a:lstStyle/>
        <a:p>
          <a:endParaRPr lang="es-EC"/>
        </a:p>
      </dgm:t>
    </dgm:pt>
    <dgm:pt modelId="{E8B3F813-8D1D-45D2-B7DF-D8986FC342F0}" type="pres">
      <dgm:prSet presAssocID="{AFFCA41C-3672-412D-9B88-AB762F9E3126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03D7DDD1-459D-4BA9-860A-C6C1CD452CA1}" type="pres">
      <dgm:prSet presAssocID="{00C61AC8-9127-46F9-8A80-5A342064DFA2}" presName="node" presStyleLbl="node1" presStyleIdx="7" presStyleCnt="8" custScaleX="128830" custScaleY="116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00F83-18B0-4925-B9FA-628B4050D493}" type="pres">
      <dgm:prSet presAssocID="{4EBDACCB-282B-4A7E-B354-99EAFDE46598}" presName="sibTrans" presStyleLbl="sibTrans2D1" presStyleIdx="7" presStyleCnt="8"/>
      <dgm:spPr/>
      <dgm:t>
        <a:bodyPr/>
        <a:lstStyle/>
        <a:p>
          <a:endParaRPr lang="es-EC"/>
        </a:p>
      </dgm:t>
    </dgm:pt>
    <dgm:pt modelId="{457FDEC4-9D72-47EC-AB23-8D6664EBBB96}" type="pres">
      <dgm:prSet presAssocID="{4EBDACCB-282B-4A7E-B354-99EAFDE46598}" presName="connectorText" presStyleLbl="sibTrans2D1" presStyleIdx="7" presStyleCnt="8"/>
      <dgm:spPr/>
      <dgm:t>
        <a:bodyPr/>
        <a:lstStyle/>
        <a:p>
          <a:endParaRPr lang="es-EC"/>
        </a:p>
      </dgm:t>
    </dgm:pt>
  </dgm:ptLst>
  <dgm:cxnLst>
    <dgm:cxn modelId="{DCE0D53C-284D-497F-9D34-E8EA7C81CD95}" type="presOf" srcId="{0B206392-6EE9-44AF-921D-8828A11C35CF}" destId="{82F23DE6-DB6D-4403-B5FF-2DB60EABE7AF}" srcOrd="0" destOrd="0" presId="urn:microsoft.com/office/officeart/2005/8/layout/cycle2"/>
    <dgm:cxn modelId="{48400D2E-CC69-4645-B4DA-DB1D99531631}" type="presOf" srcId="{3E9EC792-64E0-4F92-BD96-08B8469F84C9}" destId="{892D05DB-69C0-4629-86E7-14A1B2DA8425}" srcOrd="0" destOrd="0" presId="urn:microsoft.com/office/officeart/2005/8/layout/cycle2"/>
    <dgm:cxn modelId="{CF1D5485-B486-4FAF-9C96-20D0598D4748}" srcId="{0B206392-6EE9-44AF-921D-8828A11C35CF}" destId="{710DA492-BCA5-4B06-B973-F054098CE09D}" srcOrd="5" destOrd="0" parTransId="{B7478628-42E8-4C27-8021-F4AAA909446E}" sibTransId="{2569A830-A0B7-459D-8508-BBFA593E84CF}"/>
    <dgm:cxn modelId="{E4EFC25C-7E08-4EA7-B288-7D665D0B13DD}" type="presOf" srcId="{3B8387EC-F8F7-4EAD-A3B6-A80473F18A5E}" destId="{0B8FB2F7-2E5A-43C4-A748-71A629378EEA}" srcOrd="1" destOrd="0" presId="urn:microsoft.com/office/officeart/2005/8/layout/cycle2"/>
    <dgm:cxn modelId="{2A4DD71F-06AD-4A51-9F19-946F9241B384}" srcId="{0B206392-6EE9-44AF-921D-8828A11C35CF}" destId="{557EE933-B44C-4DFB-9A65-F3BE7C16A54F}" srcOrd="2" destOrd="0" parTransId="{8D31BE08-D4D6-462E-880C-BBE7E76FEC7E}" sibTransId="{CA573033-8978-4901-9B8A-264833AC0C82}"/>
    <dgm:cxn modelId="{4EB92C49-924E-4B2D-94C0-3F0AEE4E7B84}" srcId="{0B206392-6EE9-44AF-921D-8828A11C35CF}" destId="{31C7C24E-393C-4482-ABDD-38562B08DDFE}" srcOrd="4" destOrd="0" parTransId="{9A9BDF11-F38D-4C4D-B86B-A0AD98116292}" sibTransId="{52D72797-BCFC-42FB-B9FD-B8036CA0BA9B}"/>
    <dgm:cxn modelId="{B824C66B-0DA5-470B-9E4E-954DAB39D828}" type="presOf" srcId="{4EBDACCB-282B-4A7E-B354-99EAFDE46598}" destId="{457FDEC4-9D72-47EC-AB23-8D6664EBBB96}" srcOrd="1" destOrd="0" presId="urn:microsoft.com/office/officeart/2005/8/layout/cycle2"/>
    <dgm:cxn modelId="{8E55D95B-085E-4C89-9387-F62EC3FF8C65}" type="presOf" srcId="{CA573033-8978-4901-9B8A-264833AC0C82}" destId="{8D32E72F-9BFB-429E-A2FD-294E9EDF7F5F}" srcOrd="0" destOrd="0" presId="urn:microsoft.com/office/officeart/2005/8/layout/cycle2"/>
    <dgm:cxn modelId="{1B4822BA-5896-4218-9F03-58E9DD6C4F2C}" srcId="{0B206392-6EE9-44AF-921D-8828A11C35CF}" destId="{3E9EC792-64E0-4F92-BD96-08B8469F84C9}" srcOrd="0" destOrd="0" parTransId="{A6D1F5BE-04A4-4FCF-B3C0-C84F60020CEA}" sibTransId="{3B8387EC-F8F7-4EAD-A3B6-A80473F18A5E}"/>
    <dgm:cxn modelId="{C16DD9BD-E741-4732-A456-F78384F5B752}" type="presOf" srcId="{F727A898-6BE5-4D8B-817F-A3983DB7B14F}" destId="{A01BB260-D29B-42A9-BD98-B5DCD9A756DE}" srcOrd="1" destOrd="0" presId="urn:microsoft.com/office/officeart/2005/8/layout/cycle2"/>
    <dgm:cxn modelId="{E5F59F2D-B2D3-425E-8891-4E3CAC65059B}" type="presOf" srcId="{163ADF0B-11E2-49AE-B249-0E19D43469BA}" destId="{FBC6C129-184D-4F29-BC2A-ADDCF485030F}" srcOrd="1" destOrd="0" presId="urn:microsoft.com/office/officeart/2005/8/layout/cycle2"/>
    <dgm:cxn modelId="{4E770765-0B3A-4009-BCB7-0383FA20D498}" type="presOf" srcId="{52D72797-BCFC-42FB-B9FD-B8036CA0BA9B}" destId="{B4091395-4349-4B46-80C6-F756830B3345}" srcOrd="0" destOrd="0" presId="urn:microsoft.com/office/officeart/2005/8/layout/cycle2"/>
    <dgm:cxn modelId="{DD3C2FCF-11CA-49CD-9C7D-E6FD9B353D66}" type="presOf" srcId="{AFFCA41C-3672-412D-9B88-AB762F9E3126}" destId="{7FC36C06-057C-4A91-B522-1EF456FA108F}" srcOrd="0" destOrd="0" presId="urn:microsoft.com/office/officeart/2005/8/layout/cycle2"/>
    <dgm:cxn modelId="{7E293FBC-44BB-4180-B0D8-F226C54FDE55}" type="presOf" srcId="{2569A830-A0B7-459D-8508-BBFA593E84CF}" destId="{8F64BC84-F121-4768-91D4-6EC7DEFFEB9C}" srcOrd="0" destOrd="0" presId="urn:microsoft.com/office/officeart/2005/8/layout/cycle2"/>
    <dgm:cxn modelId="{870A90FD-0C8C-4906-9B9A-B1B0953F1D72}" type="presOf" srcId="{557EE933-B44C-4DFB-9A65-F3BE7C16A54F}" destId="{CB74A1D1-37E0-45A4-99EB-73C90FD1408A}" srcOrd="0" destOrd="0" presId="urn:microsoft.com/office/officeart/2005/8/layout/cycle2"/>
    <dgm:cxn modelId="{599B30E1-BB96-4B45-BE06-230A426AA16D}" type="presOf" srcId="{3B8387EC-F8F7-4EAD-A3B6-A80473F18A5E}" destId="{9DEB5FD4-216C-491F-A58F-D5F55C370E19}" srcOrd="0" destOrd="0" presId="urn:microsoft.com/office/officeart/2005/8/layout/cycle2"/>
    <dgm:cxn modelId="{0424A7FF-EB6C-41C5-8DC2-B02CCDCBA11D}" type="presOf" srcId="{2569A830-A0B7-459D-8508-BBFA593E84CF}" destId="{6160EA9F-3A57-4A3F-A1AE-8F7B3C9D1926}" srcOrd="1" destOrd="0" presId="urn:microsoft.com/office/officeart/2005/8/layout/cycle2"/>
    <dgm:cxn modelId="{1805982F-07DB-4C8B-8187-FAF6D1A57703}" type="presOf" srcId="{61901D57-CDCD-42A7-A124-D1D23DF2ACE0}" destId="{52AD545A-5245-440B-BBF7-2976934D6D79}" srcOrd="0" destOrd="0" presId="urn:microsoft.com/office/officeart/2005/8/layout/cycle2"/>
    <dgm:cxn modelId="{EE8F7A55-3400-45A4-8AC9-2BDB6519593C}" type="presOf" srcId="{58C8FD9E-A369-4ECD-B6F3-C06367C066C0}" destId="{C1975B57-DF5F-4F28-AA28-48B387E7896A}" srcOrd="0" destOrd="0" presId="urn:microsoft.com/office/officeart/2005/8/layout/cycle2"/>
    <dgm:cxn modelId="{876D47C1-3E2D-47D0-AED3-53F6D400DDEC}" type="presOf" srcId="{163ADF0B-11E2-49AE-B249-0E19D43469BA}" destId="{FE98E739-DCAE-4240-A3BB-CFF3B8EE8FF4}" srcOrd="0" destOrd="0" presId="urn:microsoft.com/office/officeart/2005/8/layout/cycle2"/>
    <dgm:cxn modelId="{E6ADD98D-A5F6-406A-8BE6-BD10DD71A50A}" type="presOf" srcId="{4EBDACCB-282B-4A7E-B354-99EAFDE46598}" destId="{BC200F83-18B0-4925-B9FA-628B4050D493}" srcOrd="0" destOrd="0" presId="urn:microsoft.com/office/officeart/2005/8/layout/cycle2"/>
    <dgm:cxn modelId="{561C1CE5-B732-410D-B56D-768C179AF411}" srcId="{0B206392-6EE9-44AF-921D-8828A11C35CF}" destId="{58C8FD9E-A369-4ECD-B6F3-C06367C066C0}" srcOrd="3" destOrd="0" parTransId="{CF13DFA2-5518-48F8-83AD-AA5C772F4E41}" sibTransId="{F727A898-6BE5-4D8B-817F-A3983DB7B14F}"/>
    <dgm:cxn modelId="{31136EE4-14D2-4B39-A9D0-EDB223053A6E}" type="presOf" srcId="{CA573033-8978-4901-9B8A-264833AC0C82}" destId="{BE202CFE-B95C-4DAB-94F9-9F6CF29EB912}" srcOrd="1" destOrd="0" presId="urn:microsoft.com/office/officeart/2005/8/layout/cycle2"/>
    <dgm:cxn modelId="{1BFF4313-6B21-4A80-84FB-49FF148BC30B}" type="presOf" srcId="{F727A898-6BE5-4D8B-817F-A3983DB7B14F}" destId="{108652B5-4B8E-434D-8001-E14555DE1F49}" srcOrd="0" destOrd="0" presId="urn:microsoft.com/office/officeart/2005/8/layout/cycle2"/>
    <dgm:cxn modelId="{76EB38B2-FDEE-4EDE-B92C-CF0B225D283D}" srcId="{0B206392-6EE9-44AF-921D-8828A11C35CF}" destId="{E00D6B2C-23CC-4137-8149-A54AC5E949A6}" srcOrd="6" destOrd="0" parTransId="{3FA439DD-5E09-445A-A96E-F0E6D11E5559}" sibTransId="{AFFCA41C-3672-412D-9B88-AB762F9E3126}"/>
    <dgm:cxn modelId="{316BEAB3-D8CB-4744-B35A-43CBF0AD0594}" type="presOf" srcId="{AFFCA41C-3672-412D-9B88-AB762F9E3126}" destId="{E8B3F813-8D1D-45D2-B7DF-D8986FC342F0}" srcOrd="1" destOrd="0" presId="urn:microsoft.com/office/officeart/2005/8/layout/cycle2"/>
    <dgm:cxn modelId="{2006E0C4-5AE0-4C7E-BA5C-1B78FF6C05BC}" srcId="{0B206392-6EE9-44AF-921D-8828A11C35CF}" destId="{00C61AC8-9127-46F9-8A80-5A342064DFA2}" srcOrd="7" destOrd="0" parTransId="{849A1AA0-B909-4A38-9FD4-F1E35E8C4F4B}" sibTransId="{4EBDACCB-282B-4A7E-B354-99EAFDE46598}"/>
    <dgm:cxn modelId="{5E866C8C-4F3B-45FE-AEAC-CF5313BBFDE1}" type="presOf" srcId="{52D72797-BCFC-42FB-B9FD-B8036CA0BA9B}" destId="{D892DCD8-9859-46B3-81B9-A98D8B8159B1}" srcOrd="1" destOrd="0" presId="urn:microsoft.com/office/officeart/2005/8/layout/cycle2"/>
    <dgm:cxn modelId="{F7FB0B7F-24FA-49ED-A575-7C1678DCEDAC}" type="presOf" srcId="{E00D6B2C-23CC-4137-8149-A54AC5E949A6}" destId="{06C42E75-B998-47AD-9694-416171495273}" srcOrd="0" destOrd="0" presId="urn:microsoft.com/office/officeart/2005/8/layout/cycle2"/>
    <dgm:cxn modelId="{ECA1B105-A5D3-4693-A0E2-2282DF99EE18}" type="presOf" srcId="{710DA492-BCA5-4B06-B973-F054098CE09D}" destId="{98D0AFFC-46CB-4B73-9A2D-C8CD49E0894A}" srcOrd="0" destOrd="0" presId="urn:microsoft.com/office/officeart/2005/8/layout/cycle2"/>
    <dgm:cxn modelId="{0BAAED9A-A537-4375-B3D7-16E5C457FFF5}" srcId="{0B206392-6EE9-44AF-921D-8828A11C35CF}" destId="{61901D57-CDCD-42A7-A124-D1D23DF2ACE0}" srcOrd="1" destOrd="0" parTransId="{28B4632E-D37B-4643-9D6F-34E659D6D513}" sibTransId="{163ADF0B-11E2-49AE-B249-0E19D43469BA}"/>
    <dgm:cxn modelId="{D8533BE5-B49E-4A31-939C-A7401EE457EE}" type="presOf" srcId="{31C7C24E-393C-4482-ABDD-38562B08DDFE}" destId="{4789B63C-BCFD-450D-81BB-D1A9A4F048B7}" srcOrd="0" destOrd="0" presId="urn:microsoft.com/office/officeart/2005/8/layout/cycle2"/>
    <dgm:cxn modelId="{9003EA6A-EA87-4908-948E-8EFF2AC9C6A7}" type="presOf" srcId="{00C61AC8-9127-46F9-8A80-5A342064DFA2}" destId="{03D7DDD1-459D-4BA9-860A-C6C1CD452CA1}" srcOrd="0" destOrd="0" presId="urn:microsoft.com/office/officeart/2005/8/layout/cycle2"/>
    <dgm:cxn modelId="{0513DB71-99B0-47FE-845D-057AD9B369FA}" type="presParOf" srcId="{82F23DE6-DB6D-4403-B5FF-2DB60EABE7AF}" destId="{892D05DB-69C0-4629-86E7-14A1B2DA8425}" srcOrd="0" destOrd="0" presId="urn:microsoft.com/office/officeart/2005/8/layout/cycle2"/>
    <dgm:cxn modelId="{26905541-0921-4463-A42A-FACEDF1723CD}" type="presParOf" srcId="{82F23DE6-DB6D-4403-B5FF-2DB60EABE7AF}" destId="{9DEB5FD4-216C-491F-A58F-D5F55C370E19}" srcOrd="1" destOrd="0" presId="urn:microsoft.com/office/officeart/2005/8/layout/cycle2"/>
    <dgm:cxn modelId="{65C8AC55-F0C7-4214-AB34-EF44A27A4244}" type="presParOf" srcId="{9DEB5FD4-216C-491F-A58F-D5F55C370E19}" destId="{0B8FB2F7-2E5A-43C4-A748-71A629378EEA}" srcOrd="0" destOrd="0" presId="urn:microsoft.com/office/officeart/2005/8/layout/cycle2"/>
    <dgm:cxn modelId="{1E066F3A-13AD-4CD1-9E69-313792E5DD67}" type="presParOf" srcId="{82F23DE6-DB6D-4403-B5FF-2DB60EABE7AF}" destId="{52AD545A-5245-440B-BBF7-2976934D6D79}" srcOrd="2" destOrd="0" presId="urn:microsoft.com/office/officeart/2005/8/layout/cycle2"/>
    <dgm:cxn modelId="{85C9DAFB-818B-4D98-A605-5E97B039A9D5}" type="presParOf" srcId="{82F23DE6-DB6D-4403-B5FF-2DB60EABE7AF}" destId="{FE98E739-DCAE-4240-A3BB-CFF3B8EE8FF4}" srcOrd="3" destOrd="0" presId="urn:microsoft.com/office/officeart/2005/8/layout/cycle2"/>
    <dgm:cxn modelId="{30E3CDD2-FE32-4CEC-B1FD-58E6F88198A1}" type="presParOf" srcId="{FE98E739-DCAE-4240-A3BB-CFF3B8EE8FF4}" destId="{FBC6C129-184D-4F29-BC2A-ADDCF485030F}" srcOrd="0" destOrd="0" presId="urn:microsoft.com/office/officeart/2005/8/layout/cycle2"/>
    <dgm:cxn modelId="{882863AD-15AB-4114-A145-E01BEB5D3BB7}" type="presParOf" srcId="{82F23DE6-DB6D-4403-B5FF-2DB60EABE7AF}" destId="{CB74A1D1-37E0-45A4-99EB-73C90FD1408A}" srcOrd="4" destOrd="0" presId="urn:microsoft.com/office/officeart/2005/8/layout/cycle2"/>
    <dgm:cxn modelId="{06B6359C-4CCE-46D0-9527-8F9E31F3717B}" type="presParOf" srcId="{82F23DE6-DB6D-4403-B5FF-2DB60EABE7AF}" destId="{8D32E72F-9BFB-429E-A2FD-294E9EDF7F5F}" srcOrd="5" destOrd="0" presId="urn:microsoft.com/office/officeart/2005/8/layout/cycle2"/>
    <dgm:cxn modelId="{0A69F9B5-3662-4F3E-8162-A0F058FF37B3}" type="presParOf" srcId="{8D32E72F-9BFB-429E-A2FD-294E9EDF7F5F}" destId="{BE202CFE-B95C-4DAB-94F9-9F6CF29EB912}" srcOrd="0" destOrd="0" presId="urn:microsoft.com/office/officeart/2005/8/layout/cycle2"/>
    <dgm:cxn modelId="{D80E036E-3785-4B3A-89FA-A595A7C9D4C9}" type="presParOf" srcId="{82F23DE6-DB6D-4403-B5FF-2DB60EABE7AF}" destId="{C1975B57-DF5F-4F28-AA28-48B387E7896A}" srcOrd="6" destOrd="0" presId="urn:microsoft.com/office/officeart/2005/8/layout/cycle2"/>
    <dgm:cxn modelId="{9652797B-463F-4A06-BEB0-AFB1E041F70E}" type="presParOf" srcId="{82F23DE6-DB6D-4403-B5FF-2DB60EABE7AF}" destId="{108652B5-4B8E-434D-8001-E14555DE1F49}" srcOrd="7" destOrd="0" presId="urn:microsoft.com/office/officeart/2005/8/layout/cycle2"/>
    <dgm:cxn modelId="{3AFBE960-8A2F-4491-BE0C-C79B4554FD31}" type="presParOf" srcId="{108652B5-4B8E-434D-8001-E14555DE1F49}" destId="{A01BB260-D29B-42A9-BD98-B5DCD9A756DE}" srcOrd="0" destOrd="0" presId="urn:microsoft.com/office/officeart/2005/8/layout/cycle2"/>
    <dgm:cxn modelId="{DCEE34D1-04EC-40DF-9782-C4C840C4DEBA}" type="presParOf" srcId="{82F23DE6-DB6D-4403-B5FF-2DB60EABE7AF}" destId="{4789B63C-BCFD-450D-81BB-D1A9A4F048B7}" srcOrd="8" destOrd="0" presId="urn:microsoft.com/office/officeart/2005/8/layout/cycle2"/>
    <dgm:cxn modelId="{0EA72B94-E8BF-49D8-AC00-21E8594600F4}" type="presParOf" srcId="{82F23DE6-DB6D-4403-B5FF-2DB60EABE7AF}" destId="{B4091395-4349-4B46-80C6-F756830B3345}" srcOrd="9" destOrd="0" presId="urn:microsoft.com/office/officeart/2005/8/layout/cycle2"/>
    <dgm:cxn modelId="{6E969AF0-8299-418D-BE16-CCB2B70CF25F}" type="presParOf" srcId="{B4091395-4349-4B46-80C6-F756830B3345}" destId="{D892DCD8-9859-46B3-81B9-A98D8B8159B1}" srcOrd="0" destOrd="0" presId="urn:microsoft.com/office/officeart/2005/8/layout/cycle2"/>
    <dgm:cxn modelId="{59701321-989F-485B-994B-11A6C23DE876}" type="presParOf" srcId="{82F23DE6-DB6D-4403-B5FF-2DB60EABE7AF}" destId="{98D0AFFC-46CB-4B73-9A2D-C8CD49E0894A}" srcOrd="10" destOrd="0" presId="urn:microsoft.com/office/officeart/2005/8/layout/cycle2"/>
    <dgm:cxn modelId="{6C586147-18BD-46BD-8116-82C147B12A92}" type="presParOf" srcId="{82F23DE6-DB6D-4403-B5FF-2DB60EABE7AF}" destId="{8F64BC84-F121-4768-91D4-6EC7DEFFEB9C}" srcOrd="11" destOrd="0" presId="urn:microsoft.com/office/officeart/2005/8/layout/cycle2"/>
    <dgm:cxn modelId="{70C11871-B15D-4768-9FCE-4221C10886BA}" type="presParOf" srcId="{8F64BC84-F121-4768-91D4-6EC7DEFFEB9C}" destId="{6160EA9F-3A57-4A3F-A1AE-8F7B3C9D1926}" srcOrd="0" destOrd="0" presId="urn:microsoft.com/office/officeart/2005/8/layout/cycle2"/>
    <dgm:cxn modelId="{711C05CD-53D0-4451-93B1-0F2C3DC7BEDC}" type="presParOf" srcId="{82F23DE6-DB6D-4403-B5FF-2DB60EABE7AF}" destId="{06C42E75-B998-47AD-9694-416171495273}" srcOrd="12" destOrd="0" presId="urn:microsoft.com/office/officeart/2005/8/layout/cycle2"/>
    <dgm:cxn modelId="{8361CB94-3587-4C50-BC14-BAF3D1FE119A}" type="presParOf" srcId="{82F23DE6-DB6D-4403-B5FF-2DB60EABE7AF}" destId="{7FC36C06-057C-4A91-B522-1EF456FA108F}" srcOrd="13" destOrd="0" presId="urn:microsoft.com/office/officeart/2005/8/layout/cycle2"/>
    <dgm:cxn modelId="{DB21C890-358F-4F88-9BEC-089A378DCDF9}" type="presParOf" srcId="{7FC36C06-057C-4A91-B522-1EF456FA108F}" destId="{E8B3F813-8D1D-45D2-B7DF-D8986FC342F0}" srcOrd="0" destOrd="0" presId="urn:microsoft.com/office/officeart/2005/8/layout/cycle2"/>
    <dgm:cxn modelId="{E38E1381-101B-42EA-9EDE-21B259F8003D}" type="presParOf" srcId="{82F23DE6-DB6D-4403-B5FF-2DB60EABE7AF}" destId="{03D7DDD1-459D-4BA9-860A-C6C1CD452CA1}" srcOrd="14" destOrd="0" presId="urn:microsoft.com/office/officeart/2005/8/layout/cycle2"/>
    <dgm:cxn modelId="{B7047D27-46CD-4E45-B2A2-5B0E8B116EB8}" type="presParOf" srcId="{82F23DE6-DB6D-4403-B5FF-2DB60EABE7AF}" destId="{BC200F83-18B0-4925-B9FA-628B4050D493}" srcOrd="15" destOrd="0" presId="urn:microsoft.com/office/officeart/2005/8/layout/cycle2"/>
    <dgm:cxn modelId="{038F403F-9ED0-4D7C-A64D-74A3AB626D5C}" type="presParOf" srcId="{BC200F83-18B0-4925-B9FA-628B4050D493}" destId="{457FDEC4-9D72-47EC-AB23-8D6664EBBB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59F4A-93B5-4E3E-8E0B-9412432FCFF8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FEBAA0A-87E5-45BB-9934-15582157C573}">
      <dgm:prSet phldrT="[Texto]" custT="1"/>
      <dgm:spPr/>
      <dgm:t>
        <a:bodyPr/>
        <a:lstStyle/>
        <a:p>
          <a:r>
            <a:rPr lang="es-EC" sz="2000" dirty="0" smtClean="0"/>
            <a:t>Listado Departamento de Estadística </a:t>
          </a:r>
          <a:endParaRPr lang="es-EC" sz="2000" dirty="0"/>
        </a:p>
      </dgm:t>
    </dgm:pt>
    <dgm:pt modelId="{11F056C1-7908-462B-9E66-5C6301495A93}" type="parTrans" cxnId="{9A9B788E-E5DC-4436-B435-F4D0E5B905F6}">
      <dgm:prSet/>
      <dgm:spPr/>
      <dgm:t>
        <a:bodyPr/>
        <a:lstStyle/>
        <a:p>
          <a:endParaRPr lang="es-EC"/>
        </a:p>
      </dgm:t>
    </dgm:pt>
    <dgm:pt modelId="{3FA2391B-09DB-4767-89F8-7FEF9C5C09D5}" type="sibTrans" cxnId="{9A9B788E-E5DC-4436-B435-F4D0E5B905F6}">
      <dgm:prSet/>
      <dgm:spPr/>
      <dgm:t>
        <a:bodyPr/>
        <a:lstStyle/>
        <a:p>
          <a:endParaRPr lang="es-EC"/>
        </a:p>
      </dgm:t>
    </dgm:pt>
    <dgm:pt modelId="{B6B2B057-ED5D-4211-B584-62A847597990}">
      <dgm:prSet phldrT="[Texto]" custT="1"/>
      <dgm:spPr/>
      <dgm:t>
        <a:bodyPr/>
        <a:lstStyle/>
        <a:p>
          <a:r>
            <a:rPr lang="es-EC" sz="2000" smtClean="0"/>
            <a:t>Criterios de Inclusión y Exclusión </a:t>
          </a:r>
          <a:endParaRPr lang="es-EC" sz="2000" dirty="0"/>
        </a:p>
      </dgm:t>
    </dgm:pt>
    <dgm:pt modelId="{67F3C77F-2802-4C3B-8986-07067BC59312}" type="parTrans" cxnId="{32A890EB-49AE-493A-A63D-BA6CAE3B9DB6}">
      <dgm:prSet/>
      <dgm:spPr/>
      <dgm:t>
        <a:bodyPr/>
        <a:lstStyle/>
        <a:p>
          <a:endParaRPr lang="es-EC"/>
        </a:p>
      </dgm:t>
    </dgm:pt>
    <dgm:pt modelId="{1BF91185-87B0-4D48-86C2-01CD78A5C525}" type="sibTrans" cxnId="{32A890EB-49AE-493A-A63D-BA6CAE3B9DB6}">
      <dgm:prSet/>
      <dgm:spPr/>
      <dgm:t>
        <a:bodyPr/>
        <a:lstStyle/>
        <a:p>
          <a:endParaRPr lang="es-EC"/>
        </a:p>
      </dgm:t>
    </dgm:pt>
    <dgm:pt modelId="{84975D9C-9018-4D10-8A05-63D7226D969B}" type="pres">
      <dgm:prSet presAssocID="{8C059F4A-93B5-4E3E-8E0B-9412432FCF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403518-3078-42C6-AB2D-547BD7700514}" type="pres">
      <dgm:prSet presAssocID="{DFEBAA0A-87E5-45BB-9934-15582157C573}" presName="comp" presStyleCnt="0"/>
      <dgm:spPr/>
      <dgm:t>
        <a:bodyPr/>
        <a:lstStyle/>
        <a:p>
          <a:endParaRPr lang="es-EC"/>
        </a:p>
      </dgm:t>
    </dgm:pt>
    <dgm:pt modelId="{32368E23-CBCB-486C-A358-82A057874C3C}" type="pres">
      <dgm:prSet presAssocID="{DFEBAA0A-87E5-45BB-9934-15582157C573}" presName="box" presStyleLbl="node1" presStyleIdx="0" presStyleCnt="2" custLinFactNeighborY="-1202"/>
      <dgm:spPr/>
      <dgm:t>
        <a:bodyPr/>
        <a:lstStyle/>
        <a:p>
          <a:endParaRPr lang="es-EC"/>
        </a:p>
      </dgm:t>
    </dgm:pt>
    <dgm:pt modelId="{D0E74F56-9C27-4200-AC6B-D29C51FA5C8B}" type="pres">
      <dgm:prSet presAssocID="{DFEBAA0A-87E5-45BB-9934-15582157C573}" presName="img" presStyleLbl="fgImgPlace1" presStyleIdx="0" presStyleCnt="2" custScaleX="60316" custScaleY="54872" custLinFactNeighborX="3940" custLinFactNeighborY="-8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s-EC"/>
        </a:p>
      </dgm:t>
    </dgm:pt>
    <dgm:pt modelId="{EA73B784-0DD1-4A15-98EF-0A2C72E4B2AF}" type="pres">
      <dgm:prSet presAssocID="{DFEBAA0A-87E5-45BB-9934-15582157C57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C04996-9C62-4353-8E2F-93D192710701}" type="pres">
      <dgm:prSet presAssocID="{3FA2391B-09DB-4767-89F8-7FEF9C5C09D5}" presName="spacer" presStyleCnt="0"/>
      <dgm:spPr/>
      <dgm:t>
        <a:bodyPr/>
        <a:lstStyle/>
        <a:p>
          <a:endParaRPr lang="es-EC"/>
        </a:p>
      </dgm:t>
    </dgm:pt>
    <dgm:pt modelId="{A40D7FCD-378B-40FA-A143-4470D5930A70}" type="pres">
      <dgm:prSet presAssocID="{B6B2B057-ED5D-4211-B584-62A847597990}" presName="comp" presStyleCnt="0"/>
      <dgm:spPr/>
      <dgm:t>
        <a:bodyPr/>
        <a:lstStyle/>
        <a:p>
          <a:endParaRPr lang="es-EC"/>
        </a:p>
      </dgm:t>
    </dgm:pt>
    <dgm:pt modelId="{72827FEA-BD12-4E63-9A3D-7223B0475AC0}" type="pres">
      <dgm:prSet presAssocID="{B6B2B057-ED5D-4211-B584-62A847597990}" presName="box" presStyleLbl="node1" presStyleIdx="1" presStyleCnt="2" custLinFactY="100000" custLinFactNeighborX="35431" custLinFactNeighborY="145966"/>
      <dgm:spPr/>
      <dgm:t>
        <a:bodyPr/>
        <a:lstStyle/>
        <a:p>
          <a:endParaRPr lang="es-EC"/>
        </a:p>
      </dgm:t>
    </dgm:pt>
    <dgm:pt modelId="{86ED69DF-A040-41A2-BEF6-3A6D8E8A7408}" type="pres">
      <dgm:prSet presAssocID="{B6B2B057-ED5D-4211-B584-62A847597990}" presName="img" presStyleLbl="fgImgPlace1" presStyleIdx="1" presStyleCnt="2" custScaleX="68247" custScaleY="53036" custLinFactNeighborX="146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  <dgm:t>
        <a:bodyPr/>
        <a:lstStyle/>
        <a:p>
          <a:endParaRPr lang="es-EC"/>
        </a:p>
      </dgm:t>
    </dgm:pt>
    <dgm:pt modelId="{BE02FA9E-C26F-4DDA-8DC5-39FE4C2E7E70}" type="pres">
      <dgm:prSet presAssocID="{B6B2B057-ED5D-4211-B584-62A84759799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9B788E-E5DC-4436-B435-F4D0E5B905F6}" srcId="{8C059F4A-93B5-4E3E-8E0B-9412432FCFF8}" destId="{DFEBAA0A-87E5-45BB-9934-15582157C573}" srcOrd="0" destOrd="0" parTransId="{11F056C1-7908-462B-9E66-5C6301495A93}" sibTransId="{3FA2391B-09DB-4767-89F8-7FEF9C5C09D5}"/>
    <dgm:cxn modelId="{BFE99A74-7E77-43A2-AB11-4DC998DE59FC}" type="presOf" srcId="{B6B2B057-ED5D-4211-B584-62A847597990}" destId="{72827FEA-BD12-4E63-9A3D-7223B0475AC0}" srcOrd="0" destOrd="0" presId="urn:microsoft.com/office/officeart/2005/8/layout/vList4"/>
    <dgm:cxn modelId="{33746362-D385-486B-B6DF-142E7C181E68}" type="presOf" srcId="{DFEBAA0A-87E5-45BB-9934-15582157C573}" destId="{EA73B784-0DD1-4A15-98EF-0A2C72E4B2AF}" srcOrd="1" destOrd="0" presId="urn:microsoft.com/office/officeart/2005/8/layout/vList4"/>
    <dgm:cxn modelId="{32A890EB-49AE-493A-A63D-BA6CAE3B9DB6}" srcId="{8C059F4A-93B5-4E3E-8E0B-9412432FCFF8}" destId="{B6B2B057-ED5D-4211-B584-62A847597990}" srcOrd="1" destOrd="0" parTransId="{67F3C77F-2802-4C3B-8986-07067BC59312}" sibTransId="{1BF91185-87B0-4D48-86C2-01CD78A5C525}"/>
    <dgm:cxn modelId="{6A3E12B9-B1E2-4EF4-92F5-79576FE75B18}" type="presOf" srcId="{DFEBAA0A-87E5-45BB-9934-15582157C573}" destId="{32368E23-CBCB-486C-A358-82A057874C3C}" srcOrd="0" destOrd="0" presId="urn:microsoft.com/office/officeart/2005/8/layout/vList4"/>
    <dgm:cxn modelId="{A5BA2B5C-167B-43F1-8C08-02732DE75D8B}" type="presOf" srcId="{B6B2B057-ED5D-4211-B584-62A847597990}" destId="{BE02FA9E-C26F-4DDA-8DC5-39FE4C2E7E70}" srcOrd="1" destOrd="0" presId="urn:microsoft.com/office/officeart/2005/8/layout/vList4"/>
    <dgm:cxn modelId="{C4F68156-9150-4E9C-8A92-ECA38BFA95D1}" type="presOf" srcId="{8C059F4A-93B5-4E3E-8E0B-9412432FCFF8}" destId="{84975D9C-9018-4D10-8A05-63D7226D969B}" srcOrd="0" destOrd="0" presId="urn:microsoft.com/office/officeart/2005/8/layout/vList4"/>
    <dgm:cxn modelId="{9EE6B07A-2D6E-425D-B97B-0D26A378965C}" type="presParOf" srcId="{84975D9C-9018-4D10-8A05-63D7226D969B}" destId="{62403518-3078-42C6-AB2D-547BD7700514}" srcOrd="0" destOrd="0" presId="urn:microsoft.com/office/officeart/2005/8/layout/vList4"/>
    <dgm:cxn modelId="{A4D6D6B8-EA26-4B19-924A-A61B57BA1BF8}" type="presParOf" srcId="{62403518-3078-42C6-AB2D-547BD7700514}" destId="{32368E23-CBCB-486C-A358-82A057874C3C}" srcOrd="0" destOrd="0" presId="urn:microsoft.com/office/officeart/2005/8/layout/vList4"/>
    <dgm:cxn modelId="{DD10B779-449D-4B75-A062-3DA390361A59}" type="presParOf" srcId="{62403518-3078-42C6-AB2D-547BD7700514}" destId="{D0E74F56-9C27-4200-AC6B-D29C51FA5C8B}" srcOrd="1" destOrd="0" presId="urn:microsoft.com/office/officeart/2005/8/layout/vList4"/>
    <dgm:cxn modelId="{58844E92-2164-485A-943D-8F8319506C72}" type="presParOf" srcId="{62403518-3078-42C6-AB2D-547BD7700514}" destId="{EA73B784-0DD1-4A15-98EF-0A2C72E4B2AF}" srcOrd="2" destOrd="0" presId="urn:microsoft.com/office/officeart/2005/8/layout/vList4"/>
    <dgm:cxn modelId="{0486D384-601F-475F-8708-60A1993B8A18}" type="presParOf" srcId="{84975D9C-9018-4D10-8A05-63D7226D969B}" destId="{0AC04996-9C62-4353-8E2F-93D192710701}" srcOrd="1" destOrd="0" presId="urn:microsoft.com/office/officeart/2005/8/layout/vList4"/>
    <dgm:cxn modelId="{81CE9ECE-DBA2-412D-874B-F5A82D265FE0}" type="presParOf" srcId="{84975D9C-9018-4D10-8A05-63D7226D969B}" destId="{A40D7FCD-378B-40FA-A143-4470D5930A70}" srcOrd="2" destOrd="0" presId="urn:microsoft.com/office/officeart/2005/8/layout/vList4"/>
    <dgm:cxn modelId="{0A5B4F32-ED86-4FC6-B241-A2518902D09F}" type="presParOf" srcId="{A40D7FCD-378B-40FA-A143-4470D5930A70}" destId="{72827FEA-BD12-4E63-9A3D-7223B0475AC0}" srcOrd="0" destOrd="0" presId="urn:microsoft.com/office/officeart/2005/8/layout/vList4"/>
    <dgm:cxn modelId="{2B5513B5-00A5-43CA-920C-8C8957FAA56D}" type="presParOf" srcId="{A40D7FCD-378B-40FA-A143-4470D5930A70}" destId="{86ED69DF-A040-41A2-BEF6-3A6D8E8A7408}" srcOrd="1" destOrd="0" presId="urn:microsoft.com/office/officeart/2005/8/layout/vList4"/>
    <dgm:cxn modelId="{54144050-F054-4D5A-A482-70588F67C653}" type="presParOf" srcId="{A40D7FCD-378B-40FA-A143-4470D5930A70}" destId="{BE02FA9E-C26F-4DDA-8DC5-39FE4C2E7E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05DB-69C0-4629-86E7-14A1B2DA8425}">
      <dsp:nvSpPr>
        <dsp:cNvPr id="0" name=""/>
        <dsp:cNvSpPr/>
      </dsp:nvSpPr>
      <dsp:spPr>
        <a:xfrm>
          <a:off x="2777846" y="932"/>
          <a:ext cx="1095866" cy="1095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Alcohol o drogas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38332" y="161418"/>
        <a:ext cx="774894" cy="774894"/>
      </dsp:txXfrm>
    </dsp:sp>
    <dsp:sp modelId="{9DEB5FD4-216C-491F-A58F-D5F55C370E19}">
      <dsp:nvSpPr>
        <dsp:cNvPr id="0" name=""/>
        <dsp:cNvSpPr/>
      </dsp:nvSpPr>
      <dsp:spPr>
        <a:xfrm rot="1350000">
          <a:off x="3932637" y="675642"/>
          <a:ext cx="291323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>
        <a:off x="3935963" y="732890"/>
        <a:ext cx="203926" cy="221912"/>
      </dsp:txXfrm>
    </dsp:sp>
    <dsp:sp modelId="{52AD545A-5245-440B-BBF7-2976934D6D79}">
      <dsp:nvSpPr>
        <dsp:cNvPr id="0" name=""/>
        <dsp:cNvSpPr/>
      </dsp:nvSpPr>
      <dsp:spPr>
        <a:xfrm>
          <a:off x="4298120" y="630651"/>
          <a:ext cx="1095866" cy="10958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Economía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458606" y="791137"/>
        <a:ext cx="774894" cy="774894"/>
      </dsp:txXfrm>
    </dsp:sp>
    <dsp:sp modelId="{FE98E739-DCAE-4240-A3BB-CFF3B8EE8FF4}">
      <dsp:nvSpPr>
        <dsp:cNvPr id="0" name=""/>
        <dsp:cNvSpPr/>
      </dsp:nvSpPr>
      <dsp:spPr>
        <a:xfrm rot="4050000">
          <a:off x="5012095" y="1746176"/>
          <a:ext cx="291323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>
        <a:off x="5039071" y="1779775"/>
        <a:ext cx="203926" cy="221912"/>
      </dsp:txXfrm>
    </dsp:sp>
    <dsp:sp modelId="{CB74A1D1-37E0-45A4-99EB-73C90FD1408A}">
      <dsp:nvSpPr>
        <dsp:cNvPr id="0" name=""/>
        <dsp:cNvSpPr/>
      </dsp:nvSpPr>
      <dsp:spPr>
        <a:xfrm>
          <a:off x="4927839" y="2150925"/>
          <a:ext cx="1095866" cy="10958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Perdida de trabajo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088325" y="2311411"/>
        <a:ext cx="774894" cy="774894"/>
      </dsp:txXfrm>
    </dsp:sp>
    <dsp:sp modelId="{8D32E72F-9BFB-429E-A2FD-294E9EDF7F5F}">
      <dsp:nvSpPr>
        <dsp:cNvPr id="0" name=""/>
        <dsp:cNvSpPr/>
      </dsp:nvSpPr>
      <dsp:spPr>
        <a:xfrm rot="6750000">
          <a:off x="5018406" y="3266451"/>
          <a:ext cx="291323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 rot="10800000">
        <a:off x="5078827" y="3300050"/>
        <a:ext cx="203926" cy="221912"/>
      </dsp:txXfrm>
    </dsp:sp>
    <dsp:sp modelId="{C1975B57-DF5F-4F28-AA28-48B387E7896A}">
      <dsp:nvSpPr>
        <dsp:cNvPr id="0" name=""/>
        <dsp:cNvSpPr/>
      </dsp:nvSpPr>
      <dsp:spPr>
        <a:xfrm>
          <a:off x="4298120" y="3671200"/>
          <a:ext cx="1095866" cy="10958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Embarazo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458606" y="3831686"/>
        <a:ext cx="774894" cy="774894"/>
      </dsp:txXfrm>
    </dsp:sp>
    <dsp:sp modelId="{108652B5-4B8E-434D-8001-E14555DE1F49}">
      <dsp:nvSpPr>
        <dsp:cNvPr id="0" name=""/>
        <dsp:cNvSpPr/>
      </dsp:nvSpPr>
      <dsp:spPr>
        <a:xfrm rot="9450000">
          <a:off x="4025352" y="4325743"/>
          <a:ext cx="233736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 rot="10800000">
        <a:off x="4092804" y="4386297"/>
        <a:ext cx="163615" cy="221912"/>
      </dsp:txXfrm>
    </dsp:sp>
    <dsp:sp modelId="{4789B63C-BCFD-450D-81BB-D1A9A4F048B7}">
      <dsp:nvSpPr>
        <dsp:cNvPr id="0" name=""/>
        <dsp:cNvSpPr/>
      </dsp:nvSpPr>
      <dsp:spPr>
        <a:xfrm>
          <a:off x="2643783" y="4299050"/>
          <a:ext cx="1363991" cy="109960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Abandono de hogar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843535" y="4460083"/>
        <a:ext cx="964487" cy="777536"/>
      </dsp:txXfrm>
    </dsp:sp>
    <dsp:sp modelId="{B4091395-4349-4B46-80C6-F756830B3345}">
      <dsp:nvSpPr>
        <dsp:cNvPr id="0" name=""/>
        <dsp:cNvSpPr/>
      </dsp:nvSpPr>
      <dsp:spPr>
        <a:xfrm rot="12150000">
          <a:off x="2404692" y="4330806"/>
          <a:ext cx="233736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 rot="10800000">
        <a:off x="2472144" y="4418194"/>
        <a:ext cx="163615" cy="221912"/>
      </dsp:txXfrm>
    </dsp:sp>
    <dsp:sp modelId="{98D0AFFC-46CB-4B73-9A2D-C8CD49E0894A}">
      <dsp:nvSpPr>
        <dsp:cNvPr id="0" name=""/>
        <dsp:cNvSpPr/>
      </dsp:nvSpPr>
      <dsp:spPr>
        <a:xfrm>
          <a:off x="1257571" y="3671200"/>
          <a:ext cx="1095866" cy="1095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Etnia cultural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418057" y="3831686"/>
        <a:ext cx="774894" cy="774894"/>
      </dsp:txXfrm>
    </dsp:sp>
    <dsp:sp modelId="{8F64BC84-F121-4768-91D4-6EC7DEFFEB9C}">
      <dsp:nvSpPr>
        <dsp:cNvPr id="0" name=""/>
        <dsp:cNvSpPr/>
      </dsp:nvSpPr>
      <dsp:spPr>
        <a:xfrm rot="14850000">
          <a:off x="1362703" y="3296170"/>
          <a:ext cx="274191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 rot="10800000">
        <a:off x="1419571" y="3408139"/>
        <a:ext cx="191934" cy="221912"/>
      </dsp:txXfrm>
    </dsp:sp>
    <dsp:sp modelId="{06C42E75-B998-47AD-9694-416171495273}">
      <dsp:nvSpPr>
        <dsp:cNvPr id="0" name=""/>
        <dsp:cNvSpPr/>
      </dsp:nvSpPr>
      <dsp:spPr>
        <a:xfrm>
          <a:off x="481609" y="2133041"/>
          <a:ext cx="1388352" cy="11316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Escolaridad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84928" y="2298765"/>
        <a:ext cx="981714" cy="800187"/>
      </dsp:txXfrm>
    </dsp:sp>
    <dsp:sp modelId="{7FC36C06-057C-4A91-B522-1EF456FA108F}">
      <dsp:nvSpPr>
        <dsp:cNvPr id="0" name=""/>
        <dsp:cNvSpPr/>
      </dsp:nvSpPr>
      <dsp:spPr>
        <a:xfrm rot="17550000">
          <a:off x="1364709" y="1790869"/>
          <a:ext cx="221156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>
        <a:off x="1385188" y="1895488"/>
        <a:ext cx="154809" cy="221912"/>
      </dsp:txXfrm>
    </dsp:sp>
    <dsp:sp modelId="{03D7DDD1-459D-4BA9-860A-C6C1CD452CA1}">
      <dsp:nvSpPr>
        <dsp:cNvPr id="0" name=""/>
        <dsp:cNvSpPr/>
      </dsp:nvSpPr>
      <dsp:spPr>
        <a:xfrm>
          <a:off x="1099602" y="539157"/>
          <a:ext cx="1411804" cy="12788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Discapacidad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306356" y="726441"/>
        <a:ext cx="998296" cy="904285"/>
      </dsp:txXfrm>
    </dsp:sp>
    <dsp:sp modelId="{BC200F83-18B0-4925-B9FA-628B4050D493}">
      <dsp:nvSpPr>
        <dsp:cNvPr id="0" name=""/>
        <dsp:cNvSpPr/>
      </dsp:nvSpPr>
      <dsp:spPr>
        <a:xfrm rot="20250000">
          <a:off x="2521206" y="652995"/>
          <a:ext cx="213451" cy="369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>
        <a:off x="2523643" y="739219"/>
        <a:ext cx="149416" cy="221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8E23-CBCB-486C-A358-82A057874C3C}">
      <dsp:nvSpPr>
        <dsp:cNvPr id="0" name=""/>
        <dsp:cNvSpPr/>
      </dsp:nvSpPr>
      <dsp:spPr>
        <a:xfrm>
          <a:off x="0" y="0"/>
          <a:ext cx="3792255" cy="113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Listado Departamento de Estadística </a:t>
          </a:r>
          <a:endParaRPr lang="es-EC" sz="2000" kern="1200" dirty="0"/>
        </a:p>
      </dsp:txBody>
      <dsp:txXfrm>
        <a:off x="871954" y="0"/>
        <a:ext cx="2920300" cy="1135034"/>
      </dsp:txXfrm>
    </dsp:sp>
    <dsp:sp modelId="{D0E74F56-9C27-4200-AC6B-D29C51FA5C8B}">
      <dsp:nvSpPr>
        <dsp:cNvPr id="0" name=""/>
        <dsp:cNvSpPr/>
      </dsp:nvSpPr>
      <dsp:spPr>
        <a:xfrm>
          <a:off x="293878" y="310636"/>
          <a:ext cx="457467" cy="4982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827FEA-BD12-4E63-9A3D-7223B0475AC0}">
      <dsp:nvSpPr>
        <dsp:cNvPr id="0" name=""/>
        <dsp:cNvSpPr/>
      </dsp:nvSpPr>
      <dsp:spPr>
        <a:xfrm>
          <a:off x="0" y="1249120"/>
          <a:ext cx="3792255" cy="113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Criterios de Inclusión y Exclusión </a:t>
          </a:r>
          <a:endParaRPr lang="es-EC" sz="2000" kern="1200" dirty="0"/>
        </a:p>
      </dsp:txBody>
      <dsp:txXfrm>
        <a:off x="871954" y="1249120"/>
        <a:ext cx="2920300" cy="1135034"/>
      </dsp:txXfrm>
    </dsp:sp>
    <dsp:sp modelId="{86ED69DF-A040-41A2-BEF6-3A6D8E8A7408}">
      <dsp:nvSpPr>
        <dsp:cNvPr id="0" name=""/>
        <dsp:cNvSpPr/>
      </dsp:nvSpPr>
      <dsp:spPr>
        <a:xfrm>
          <a:off x="345206" y="1575264"/>
          <a:ext cx="517620" cy="4815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1210173" y="1260102"/>
            <a:ext cx="705643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buClr>
                <a:srgbClr val="000000"/>
              </a:buClr>
              <a:buSzPct val="100000"/>
            </a:pPr>
            <a:r>
              <a:rPr lang="es-EC" sz="3200" b="1" dirty="0">
                <a:latin typeface="Franklin Gothic Demi" panose="020B0703020102020204" pitchFamily="34" charset="0"/>
              </a:rPr>
              <a:t>Estilos de crianza en conductas violentas de personas con sentencia por delitos contra la mujer</a:t>
            </a:r>
          </a:p>
          <a:p>
            <a:pPr algn="ctr">
              <a:lnSpc>
                <a:spcPct val="170000"/>
              </a:lnSpc>
              <a:buClr>
                <a:srgbClr val="000000"/>
              </a:buClr>
              <a:buSzPct val="100000"/>
            </a:pPr>
            <a:endParaRPr lang="es-ES" sz="2800" u="sng" dirty="0">
              <a:latin typeface="Franklin Gothic Demi" panose="020B0703020102020204" pitchFamily="34" charset="0"/>
            </a:endParaRPr>
          </a:p>
        </p:txBody>
      </p:sp>
      <p:sp>
        <p:nvSpPr>
          <p:cNvPr id="10" name="9 Subtítulo"/>
          <p:cNvSpPr txBox="1">
            <a:spLocks/>
          </p:cNvSpPr>
          <p:nvPr/>
        </p:nvSpPr>
        <p:spPr>
          <a:xfrm>
            <a:off x="700015" y="4071653"/>
            <a:ext cx="8458200" cy="24987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ES" b="1" dirty="0"/>
              <a:t> </a:t>
            </a:r>
            <a:r>
              <a:rPr lang="es-ES" b="1" dirty="0" smtClean="0"/>
              <a:t>                                                                                       </a:t>
            </a:r>
            <a:r>
              <a:rPr lang="es-ES" sz="3600" b="1" dirty="0" smtClean="0"/>
              <a:t>Autores</a:t>
            </a:r>
            <a:r>
              <a:rPr lang="es-ES" sz="3600" dirty="0" smtClean="0"/>
              <a:t>: David F. Garcés Mayorga</a:t>
            </a:r>
          </a:p>
          <a:p>
            <a:pPr algn="ctr">
              <a:lnSpc>
                <a:spcPct val="120000"/>
              </a:lnSpc>
              <a:defRPr/>
            </a:pPr>
            <a:r>
              <a:rPr lang="es-ES" sz="3600" dirty="0"/>
              <a:t> </a:t>
            </a:r>
            <a:r>
              <a:rPr lang="es-ES" sz="3600" dirty="0" smtClean="0"/>
              <a:t>                                                                               Lizbeth C. Eugenio </a:t>
            </a:r>
            <a:r>
              <a:rPr lang="es-ES" sz="3600" dirty="0" err="1" smtClean="0"/>
              <a:t>Zumbana</a:t>
            </a:r>
            <a:r>
              <a:rPr lang="es-EC" sz="3600" dirty="0"/>
              <a:t> </a:t>
            </a:r>
            <a:r>
              <a:rPr lang="es-EC" sz="3600" dirty="0" smtClean="0"/>
              <a:t>     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es-EC" sz="3600" b="1" dirty="0"/>
              <a:t> </a:t>
            </a:r>
            <a:r>
              <a:rPr lang="es-EC" sz="3600" b="1" dirty="0" smtClean="0"/>
              <a:t>                                                       </a:t>
            </a:r>
            <a:r>
              <a:rPr lang="es-ES" sz="3600" b="1" dirty="0" smtClean="0"/>
              <a:t>Tutor Principal: </a:t>
            </a:r>
            <a:r>
              <a:rPr lang="es-ES" sz="3600" dirty="0" smtClean="0"/>
              <a:t>Rocío Játiva, Mg</a:t>
            </a:r>
            <a:endParaRPr lang="es-EC" sz="3600" dirty="0"/>
          </a:p>
          <a:p>
            <a:pPr>
              <a:defRPr/>
            </a:pPr>
            <a:r>
              <a:rPr lang="es-ES" sz="3600" b="1" dirty="0"/>
              <a:t> </a:t>
            </a:r>
            <a:endParaRPr lang="es-EC" sz="3600" dirty="0"/>
          </a:p>
          <a:p>
            <a:pPr algn="ctr">
              <a:defRPr/>
            </a:pPr>
            <a:r>
              <a:rPr lang="es-ES" sz="3600" b="1" dirty="0" smtClean="0"/>
              <a:t>Quito– </a:t>
            </a:r>
            <a:r>
              <a:rPr lang="es-ES" sz="3600" b="1" dirty="0"/>
              <a:t>Ecuador</a:t>
            </a:r>
            <a:endParaRPr lang="es-EC" sz="3600" dirty="0"/>
          </a:p>
          <a:p>
            <a:pPr algn="ctr">
              <a:defRPr/>
            </a:pPr>
            <a:r>
              <a:rPr lang="es-ES" sz="3600" b="1" dirty="0" smtClean="0"/>
              <a:t>Marzo, 2020</a:t>
            </a:r>
            <a:endParaRPr lang="es-EC" sz="3600" dirty="0"/>
          </a:p>
          <a:p>
            <a:pPr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13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961567" y="185307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MARCO TEÓRICO</a:t>
            </a:r>
            <a:endParaRPr lang="es-EC" sz="2600" b="1" dirty="0">
              <a:solidFill>
                <a:schemeClr val="accent1"/>
              </a:solidFill>
            </a:endParaRP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532269" y="952602"/>
            <a:ext cx="3712188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u="sng" dirty="0" smtClean="0"/>
              <a:t>ESTILOS DE CRIANZA</a:t>
            </a:r>
            <a:endParaRPr lang="es-EC" sz="2400" b="1" u="sng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37343" y="1740203"/>
            <a:ext cx="5632448" cy="1439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C" sz="2000" dirty="0">
                <a:latin typeface="+mn-lt"/>
              </a:rPr>
              <a:t>I</a:t>
            </a:r>
            <a:r>
              <a:rPr lang="es-EC" sz="2000" dirty="0" smtClean="0">
                <a:latin typeface="+mn-lt"/>
              </a:rPr>
              <a:t>deologías </a:t>
            </a:r>
            <a:r>
              <a:rPr lang="es-EC" sz="2000" dirty="0">
                <a:latin typeface="+mn-lt"/>
              </a:rPr>
              <a:t>y saberes </a:t>
            </a:r>
            <a:r>
              <a:rPr lang="es-EC" sz="2000" dirty="0" smtClean="0">
                <a:latin typeface="+mn-lt"/>
              </a:rPr>
              <a:t>que </a:t>
            </a:r>
            <a:r>
              <a:rPr lang="es-EC" sz="2000" dirty="0">
                <a:latin typeface="+mn-lt"/>
              </a:rPr>
              <a:t>padres y madres emplean para modular </a:t>
            </a:r>
            <a:r>
              <a:rPr lang="es-EC" sz="2000" dirty="0" smtClean="0">
                <a:latin typeface="+mn-lt"/>
              </a:rPr>
              <a:t>el </a:t>
            </a:r>
            <a:r>
              <a:rPr lang="es-EC" sz="2000" dirty="0">
                <a:latin typeface="+mn-lt"/>
              </a:rPr>
              <a:t>comportamiento de sus hijos </a:t>
            </a:r>
            <a:endParaRPr lang="es-EC" sz="2000" dirty="0" smtClean="0">
              <a:latin typeface="+mn-lt"/>
            </a:endParaRPr>
          </a:p>
          <a:p>
            <a:pPr algn="r"/>
            <a:r>
              <a:rPr lang="es-EC" dirty="0" smtClean="0">
                <a:latin typeface="+mn-lt"/>
              </a:rPr>
              <a:t>(</a:t>
            </a:r>
            <a:r>
              <a:rPr lang="es-EC" dirty="0">
                <a:latin typeface="+mn-lt"/>
              </a:rPr>
              <a:t>Arias, 2012).</a:t>
            </a:r>
          </a:p>
        </p:txBody>
      </p:sp>
      <p:cxnSp>
        <p:nvCxnSpPr>
          <p:cNvPr id="3" name="Conector recto 2"/>
          <p:cNvCxnSpPr>
            <a:stCxn id="9" idx="1"/>
          </p:cNvCxnSpPr>
          <p:nvPr/>
        </p:nvCxnSpPr>
        <p:spPr>
          <a:xfrm flipH="1" flipV="1">
            <a:off x="764275" y="2456599"/>
            <a:ext cx="973068" cy="34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64275" y="2415655"/>
            <a:ext cx="0" cy="36498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63701" y="3845470"/>
            <a:ext cx="6797660" cy="18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2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 smtClean="0"/>
              <a:t>Autoritario: Patrones rígidos – Castigo y ausencia afectiva</a:t>
            </a:r>
            <a:endParaRPr lang="es-EC" sz="2000" i="1" dirty="0"/>
          </a:p>
          <a:p>
            <a:pPr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Permisivo: Escases de límites - Bajo control y </a:t>
            </a:r>
            <a:r>
              <a:rPr lang="es-EC" sz="2000" i="1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afecto</a:t>
            </a:r>
          </a:p>
          <a:p>
            <a:pPr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Autoritativo / Democrático: Flexibilidad - </a:t>
            </a:r>
            <a:r>
              <a:rPr lang="es-EC" sz="2000" i="1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Asertividad</a:t>
            </a:r>
            <a:endParaRPr lang="es-EC" sz="2000" i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Negligente: Carencia de afecto - </a:t>
            </a:r>
            <a:r>
              <a:rPr lang="es-EC" sz="2000" i="1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Ausentismo</a:t>
            </a:r>
          </a:p>
          <a:p>
            <a:pPr eaLnBrk="1">
              <a:lnSpc>
                <a:spcPct val="2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Sobreprotector: Control de autonomía – Decisiones </a:t>
            </a:r>
            <a:endParaRPr lang="es-EC" sz="2000" i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cxnSp>
        <p:nvCxnSpPr>
          <p:cNvPr id="13" name="14 Conector recto de flecha"/>
          <p:cNvCxnSpPr/>
          <p:nvPr/>
        </p:nvCxnSpPr>
        <p:spPr>
          <a:xfrm>
            <a:off x="764275" y="3640750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4 Conector recto de flecha"/>
          <p:cNvCxnSpPr/>
          <p:nvPr/>
        </p:nvCxnSpPr>
        <p:spPr>
          <a:xfrm>
            <a:off x="780195" y="4242610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82467" y="4887258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4 Conector recto de flecha"/>
          <p:cNvCxnSpPr/>
          <p:nvPr/>
        </p:nvCxnSpPr>
        <p:spPr>
          <a:xfrm>
            <a:off x="784739" y="5449095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14 Conector recto de flecha"/>
          <p:cNvCxnSpPr/>
          <p:nvPr/>
        </p:nvCxnSpPr>
        <p:spPr>
          <a:xfrm>
            <a:off x="773363" y="6065526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675128" y="6294287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Baumrind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1971).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3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532269" y="952602"/>
            <a:ext cx="3712188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u="sng" dirty="0" smtClean="0"/>
              <a:t>TRANSGENERACIONAL</a:t>
            </a:r>
            <a:endParaRPr lang="es-EC" sz="24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7077060" y="4980984"/>
            <a:ext cx="160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Bowen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1998).</a:t>
            </a:r>
            <a:endParaRPr lang="es-EC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37343" y="1863035"/>
            <a:ext cx="6314836" cy="1439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C" sz="2000" dirty="0" smtClean="0">
                <a:latin typeface="+mn-lt"/>
              </a:rPr>
              <a:t>Pautas repetitivas, transmitidas de </a:t>
            </a:r>
            <a:r>
              <a:rPr lang="es-EC" sz="2000" dirty="0">
                <a:latin typeface="+mn-lt"/>
              </a:rPr>
              <a:t>manera inconsciente de generación en generación</a:t>
            </a:r>
            <a:endParaRPr lang="es-EC" sz="2000" dirty="0" smtClean="0">
              <a:latin typeface="+mn-lt"/>
            </a:endParaRPr>
          </a:p>
          <a:p>
            <a:pPr algn="r"/>
            <a:r>
              <a:rPr lang="es-EC" dirty="0" smtClean="0">
                <a:latin typeface="+mn-lt"/>
              </a:rPr>
              <a:t>(</a:t>
            </a:r>
            <a:r>
              <a:rPr lang="es-EC" dirty="0" err="1" smtClean="0">
                <a:latin typeface="+mn-lt"/>
              </a:rPr>
              <a:t>Dohmen</a:t>
            </a:r>
            <a:r>
              <a:rPr lang="es-EC" dirty="0" smtClean="0">
                <a:latin typeface="+mn-lt"/>
              </a:rPr>
              <a:t>, 1995).</a:t>
            </a:r>
            <a:endParaRPr lang="es-EC" dirty="0">
              <a:latin typeface="+mn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4976" y="3699053"/>
            <a:ext cx="3474728" cy="1238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C" sz="2000" dirty="0" smtClean="0">
                <a:latin typeface="+mn-lt"/>
              </a:rPr>
              <a:t>Diferenciación familia de origen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763069" y="3725648"/>
            <a:ext cx="3862316" cy="1238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C" sz="2000" dirty="0" smtClean="0">
                <a:latin typeface="+mn-lt"/>
              </a:rPr>
              <a:t>Repetir, revivir o intentar solucionar </a:t>
            </a:r>
          </a:p>
        </p:txBody>
      </p:sp>
      <p:cxnSp>
        <p:nvCxnSpPr>
          <p:cNvPr id="21" name="Conector recto de flecha 20"/>
          <p:cNvCxnSpPr>
            <a:stCxn id="19" idx="3"/>
          </p:cNvCxnSpPr>
          <p:nvPr/>
        </p:nvCxnSpPr>
        <p:spPr>
          <a:xfrm flipV="1">
            <a:off x="3979704" y="4318284"/>
            <a:ext cx="5922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532269" y="952602"/>
            <a:ext cx="3712188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u="sng" dirty="0" smtClean="0"/>
              <a:t>OTROS ESTUDIOS</a:t>
            </a:r>
            <a:endParaRPr lang="es-EC" sz="24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464029" y="6264735"/>
            <a:ext cx="395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(Delgadillo </a:t>
            </a:r>
            <a:r>
              <a:rPr lang="es-EC" sz="1200" dirty="0"/>
              <a:t>y Estrada 2015; Huamán, 2016;  </a:t>
            </a:r>
            <a:r>
              <a:rPr lang="es-EC" sz="1200" dirty="0" smtClean="0"/>
              <a:t>Chaco </a:t>
            </a:r>
            <a:r>
              <a:rPr lang="es-EC" sz="1200" dirty="0"/>
              <a:t>y Roldan, 2018; Espín, 2019).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01004" y="1736672"/>
            <a:ext cx="2456598" cy="870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latin typeface="+mn-lt"/>
              </a:rPr>
              <a:t>Agresores y personas privadas de libertad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429302" y="2593073"/>
            <a:ext cx="0" cy="2697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59808" y="2790127"/>
            <a:ext cx="3138985" cy="10474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Importancia </a:t>
            </a:r>
            <a:r>
              <a:rPr lang="es-EC" dirty="0">
                <a:latin typeface="+mn-lt"/>
              </a:rPr>
              <a:t>de contexto familiar en conductas </a:t>
            </a:r>
            <a:r>
              <a:rPr lang="es-EC" dirty="0" smtClean="0">
                <a:latin typeface="+mn-lt"/>
              </a:rPr>
              <a:t>violentas</a:t>
            </a:r>
          </a:p>
          <a:p>
            <a:pPr algn="ctr"/>
            <a:endParaRPr lang="es-EC" dirty="0" smtClean="0">
              <a:latin typeface="+mn-l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82388" y="3968091"/>
            <a:ext cx="3562069" cy="10474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>
                <a:latin typeface="+mn-lt"/>
              </a:rPr>
              <a:t>E</a:t>
            </a:r>
            <a:r>
              <a:rPr lang="es-EC" dirty="0" smtClean="0">
                <a:latin typeface="+mn-lt"/>
              </a:rPr>
              <a:t>stilo autoritario, sobreprotector</a:t>
            </a:r>
            <a:r>
              <a:rPr lang="es-EC" dirty="0">
                <a:latin typeface="+mn-lt"/>
              </a:rPr>
              <a:t>, y </a:t>
            </a:r>
            <a:r>
              <a:rPr lang="es-EC" dirty="0" smtClean="0">
                <a:latin typeface="+mn-lt"/>
              </a:rPr>
              <a:t>permisivo</a:t>
            </a:r>
            <a:r>
              <a:rPr lang="es-EC" dirty="0">
                <a:latin typeface="+mn-lt"/>
              </a:rPr>
              <a:t>;</a:t>
            </a:r>
            <a:endParaRPr lang="es-EC" dirty="0" smtClean="0">
              <a:latin typeface="+mn-lt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2269" y="5167922"/>
            <a:ext cx="3889606" cy="104743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endParaRPr lang="es-EC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+mn-lt"/>
              </a:rPr>
              <a:t>Controles fuertes y rígidos</a:t>
            </a:r>
          </a:p>
          <a:p>
            <a:pPr marL="457200" indent="-457200">
              <a:buAutoNum type="arabicPeriod"/>
            </a:pPr>
            <a:r>
              <a:rPr lang="es-EC" dirty="0" smtClean="0">
                <a:latin typeface="+mn-lt"/>
              </a:rPr>
              <a:t>Mucho cuidado pocos límites</a:t>
            </a:r>
          </a:p>
          <a:p>
            <a:pPr marL="457200" indent="-457200">
              <a:buAutoNum type="arabicPeriod"/>
            </a:pPr>
            <a:r>
              <a:rPr lang="es-EC" dirty="0" smtClean="0">
                <a:latin typeface="+mn-lt"/>
              </a:rPr>
              <a:t>Desatención</a:t>
            </a:r>
          </a:p>
          <a:p>
            <a:pPr marL="457200" indent="-457200">
              <a:buAutoNum type="arabicPeriod"/>
            </a:pPr>
            <a:endParaRPr lang="es-EC" dirty="0" smtClean="0">
              <a:latin typeface="+mn-lt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6760193" y="2470241"/>
            <a:ext cx="0" cy="2697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515971" y="1689597"/>
            <a:ext cx="2456598" cy="870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latin typeface="+mn-lt"/>
              </a:rPr>
              <a:t>Estudios en parejas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199795" y="2742567"/>
            <a:ext cx="3138985" cy="10474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latin typeface="+mn-lt"/>
              </a:rPr>
              <a:t>La violencia tiende a ser transmitida (H y M)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940490" y="3935371"/>
            <a:ext cx="3616655" cy="10474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Patrones se repetían mínimo entre tres generaciones</a:t>
            </a:r>
          </a:p>
          <a:p>
            <a:pPr algn="ctr"/>
            <a:endParaRPr lang="es-EC" dirty="0" smtClean="0">
              <a:latin typeface="+mn-lt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778992" y="5179789"/>
            <a:ext cx="3982871" cy="104743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latin typeface="+mn-lt"/>
              </a:rPr>
              <a:t>H: Abuelos paternos</a:t>
            </a:r>
          </a:p>
          <a:p>
            <a:pPr algn="ctr"/>
            <a:r>
              <a:rPr lang="es-EC" dirty="0" smtClean="0">
                <a:latin typeface="+mn-lt"/>
              </a:rPr>
              <a:t>M: Padres o relaciones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778992" y="6322014"/>
            <a:ext cx="2215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(Soledad, 2015; Alvarado, 2015).</a:t>
            </a:r>
          </a:p>
        </p:txBody>
      </p:sp>
    </p:spTree>
    <p:extLst>
      <p:ext uri="{BB962C8B-B14F-4D97-AF65-F5344CB8AC3E}">
        <p14:creationId xmlns:p14="http://schemas.microsoft.com/office/powerpoint/2010/main" val="37667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961567" y="185307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PREGUNTA</a:t>
            </a:r>
            <a:endParaRPr lang="es-EC" sz="2600" b="1" dirty="0">
              <a:solidFill>
                <a:schemeClr val="accent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91820" y="1910687"/>
            <a:ext cx="7395711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2400" dirty="0" smtClean="0"/>
              <a:t>¿ De </a:t>
            </a:r>
            <a:r>
              <a:rPr lang="es-EC" sz="2400" dirty="0"/>
              <a:t>qué forma </a:t>
            </a:r>
            <a:r>
              <a:rPr lang="es-EC" sz="2400" dirty="0" smtClean="0"/>
              <a:t>el estilo </a:t>
            </a:r>
            <a:r>
              <a:rPr lang="es-EC" sz="2400" dirty="0"/>
              <a:t>de crianza y la violencia que el agresor experimentó durante su infancia se convirtieron en un factor de riesgo en su relación con los </a:t>
            </a:r>
            <a:r>
              <a:rPr lang="es-EC" sz="2400" dirty="0" smtClean="0"/>
              <a:t>otros ?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453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Elipse"/>
          <p:cNvSpPr/>
          <p:nvPr/>
        </p:nvSpPr>
        <p:spPr>
          <a:xfrm>
            <a:off x="150270" y="1319340"/>
            <a:ext cx="2072745" cy="1008112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Enfoque cuantitativo</a:t>
            </a:r>
            <a:endParaRPr lang="es-EC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7 Elipse"/>
          <p:cNvSpPr/>
          <p:nvPr/>
        </p:nvSpPr>
        <p:spPr>
          <a:xfrm>
            <a:off x="2389305" y="1335341"/>
            <a:ext cx="2072745" cy="1008112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Transversal De campo</a:t>
            </a:r>
          </a:p>
        </p:txBody>
      </p:sp>
      <p:sp>
        <p:nvSpPr>
          <p:cNvPr id="10" name="8 Elipse"/>
          <p:cNvSpPr/>
          <p:nvPr/>
        </p:nvSpPr>
        <p:spPr>
          <a:xfrm>
            <a:off x="6986133" y="1317917"/>
            <a:ext cx="2072745" cy="1008112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Descriptiva</a:t>
            </a:r>
          </a:p>
        </p:txBody>
      </p:sp>
      <p:sp>
        <p:nvSpPr>
          <p:cNvPr id="11" name="11 Elipse"/>
          <p:cNvSpPr/>
          <p:nvPr/>
        </p:nvSpPr>
        <p:spPr>
          <a:xfrm>
            <a:off x="4565905" y="1321687"/>
            <a:ext cx="2257973" cy="1008112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 experimental</a:t>
            </a:r>
            <a:endParaRPr lang="es-EC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1800" y="2746649"/>
            <a:ext cx="40322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60">
            <a:noFill/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s-EC" sz="2000" dirty="0" smtClean="0"/>
              <a:t>Escala de Estilos Parentales e Inconsistencia Parental Percibida, 2010 (EPIPP)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16125" y="4427538"/>
            <a:ext cx="24479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/>
              <a:t>Autoritario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Sobreprotector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Negligente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Permisivo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Autoritativo</a:t>
            </a:r>
          </a:p>
        </p:txBody>
      </p:sp>
      <p:cxnSp>
        <p:nvCxnSpPr>
          <p:cNvPr id="14" name="5 Conector recto"/>
          <p:cNvCxnSpPr/>
          <p:nvPr/>
        </p:nvCxnSpPr>
        <p:spPr>
          <a:xfrm>
            <a:off x="1484313" y="4067175"/>
            <a:ext cx="26987" cy="2233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484313" y="4500563"/>
            <a:ext cx="387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7 Conector recto de flecha"/>
          <p:cNvCxnSpPr/>
          <p:nvPr/>
        </p:nvCxnSpPr>
        <p:spPr>
          <a:xfrm>
            <a:off x="1511300" y="5003800"/>
            <a:ext cx="388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8 Conector recto de flecha"/>
          <p:cNvCxnSpPr/>
          <p:nvPr/>
        </p:nvCxnSpPr>
        <p:spPr>
          <a:xfrm>
            <a:off x="1511300" y="5435600"/>
            <a:ext cx="388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9 Conector recto de flecha"/>
          <p:cNvCxnSpPr/>
          <p:nvPr/>
        </p:nvCxnSpPr>
        <p:spPr>
          <a:xfrm>
            <a:off x="1511300" y="5867400"/>
            <a:ext cx="388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 de flecha"/>
          <p:cNvCxnSpPr/>
          <p:nvPr/>
        </p:nvCxnSpPr>
        <p:spPr>
          <a:xfrm>
            <a:off x="1511300" y="6300788"/>
            <a:ext cx="388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968503" y="2771775"/>
            <a:ext cx="40322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60">
            <a:noFill/>
            <a:round/>
            <a:headEnd/>
            <a:tailEnd/>
          </a:ln>
          <a:effectLst/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s-EC" sz="2000" dirty="0" smtClean="0"/>
              <a:t>Grupo de preguntas</a:t>
            </a:r>
          </a:p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s-EC" sz="1600" dirty="0" smtClean="0"/>
              <a:t>(Encuesta Nacional sobre violencia domestica e intrafamiliar, 2003)</a:t>
            </a:r>
          </a:p>
        </p:txBody>
      </p:sp>
      <p:cxnSp>
        <p:nvCxnSpPr>
          <p:cNvPr id="21" name="23 Conector recto de flecha"/>
          <p:cNvCxnSpPr>
            <a:stCxn id="20" idx="2"/>
          </p:cNvCxnSpPr>
          <p:nvPr/>
        </p:nvCxnSpPr>
        <p:spPr>
          <a:xfrm>
            <a:off x="6984628" y="4067175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62170" y="4500563"/>
            <a:ext cx="244792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 dirty="0"/>
              <a:t>Patrones </a:t>
            </a:r>
            <a:r>
              <a:rPr lang="es-EC" sz="2000" i="1" dirty="0" err="1"/>
              <a:t>transgeneracionales</a:t>
            </a:r>
            <a:r>
              <a:rPr lang="es-EC" sz="2000" i="1" dirty="0"/>
              <a:t> de Violencia</a:t>
            </a:r>
            <a:endParaRPr lang="es-EC" sz="2000" i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3" name="3 Título"/>
          <p:cNvSpPr>
            <a:spLocks noGrp="1"/>
          </p:cNvSpPr>
          <p:nvPr>
            <p:ph type="title"/>
          </p:nvPr>
        </p:nvSpPr>
        <p:spPr>
          <a:xfrm>
            <a:off x="2961567" y="185307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METODOLOGÍA</a:t>
            </a:r>
            <a:endParaRPr lang="es-EC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6096" y="916955"/>
            <a:ext cx="2447925" cy="1854200"/>
          </a:xfrm>
          <a:prstGeom prst="rect">
            <a:avLst/>
          </a:prstGeom>
          <a:solidFill>
            <a:srgbClr val="FFFFFF"/>
          </a:solidFill>
          <a:ln w="38160">
            <a:solidFill>
              <a:srgbClr val="33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dirty="0"/>
              <a:t>Centro de Rehabilitación Social Regional Sierra Centro Norte Cotopaxi </a:t>
            </a:r>
            <a:endParaRPr lang="es-EC" sz="2000" i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05" y="902257"/>
            <a:ext cx="33448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5"/>
          <p:cNvCxnSpPr/>
          <p:nvPr/>
        </p:nvCxnSpPr>
        <p:spPr>
          <a:xfrm>
            <a:off x="6731496" y="1108756"/>
            <a:ext cx="89693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de flecha 8"/>
          <p:cNvCxnSpPr/>
          <p:nvPr/>
        </p:nvCxnSpPr>
        <p:spPr>
          <a:xfrm>
            <a:off x="7628434" y="1108756"/>
            <a:ext cx="0" cy="431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ángulo 15"/>
          <p:cNvSpPr/>
          <p:nvPr/>
        </p:nvSpPr>
        <p:spPr>
          <a:xfrm>
            <a:off x="2439392" y="3269095"/>
            <a:ext cx="1660227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Mediana</a:t>
            </a:r>
          </a:p>
        </p:txBody>
      </p:sp>
      <p:sp>
        <p:nvSpPr>
          <p:cNvPr id="12" name="Rectángulo 16"/>
          <p:cNvSpPr/>
          <p:nvPr/>
        </p:nvSpPr>
        <p:spPr>
          <a:xfrm>
            <a:off x="4599632" y="3269095"/>
            <a:ext cx="1660227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Máxima</a:t>
            </a:r>
          </a:p>
        </p:txBody>
      </p:sp>
      <p:sp>
        <p:nvSpPr>
          <p:cNvPr id="13" name="Rectángulo 17"/>
          <p:cNvSpPr/>
          <p:nvPr/>
        </p:nvSpPr>
        <p:spPr>
          <a:xfrm>
            <a:off x="6687864" y="3269095"/>
            <a:ext cx="180424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Femenina</a:t>
            </a:r>
          </a:p>
        </p:txBody>
      </p:sp>
      <p:sp>
        <p:nvSpPr>
          <p:cNvPr id="14" name="Rectángulo 12"/>
          <p:cNvSpPr/>
          <p:nvPr/>
        </p:nvSpPr>
        <p:spPr>
          <a:xfrm>
            <a:off x="135136" y="3269095"/>
            <a:ext cx="1660227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Mínima</a:t>
            </a:r>
          </a:p>
        </p:txBody>
      </p:sp>
      <p:graphicFrame>
        <p:nvGraphicFramePr>
          <p:cNvPr id="15" name="3 Diagrama"/>
          <p:cNvGraphicFramePr/>
          <p:nvPr>
            <p:extLst>
              <p:ext uri="{D42A27DB-BD31-4B8C-83A1-F6EECF244321}">
                <p14:modId xmlns:p14="http://schemas.microsoft.com/office/powerpoint/2010/main" val="82893876"/>
              </p:ext>
            </p:extLst>
          </p:nvPr>
        </p:nvGraphicFramePr>
        <p:xfrm>
          <a:off x="1675516" y="4132838"/>
          <a:ext cx="3792255" cy="238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6896" y="4017056"/>
            <a:ext cx="10287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/>
              <a:t>1642</a:t>
            </a:r>
            <a:endParaRPr lang="es-EC" sz="2000" i="1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612309" y="4639356"/>
            <a:ext cx="1008062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/>
              <a:t>842</a:t>
            </a:r>
            <a:endParaRPr lang="es-EC" sz="2000" i="1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644059" y="5791881"/>
            <a:ext cx="976312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/>
              <a:t>196</a:t>
            </a:r>
            <a:endParaRPr lang="es-EC" sz="2000" i="1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cxnSp>
        <p:nvCxnSpPr>
          <p:cNvPr id="19" name="6 Conector recto"/>
          <p:cNvCxnSpPr/>
          <p:nvPr/>
        </p:nvCxnSpPr>
        <p:spPr>
          <a:xfrm>
            <a:off x="859334" y="4518706"/>
            <a:ext cx="0" cy="127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0 Conector recto de flecha"/>
          <p:cNvCxnSpPr/>
          <p:nvPr/>
        </p:nvCxnSpPr>
        <p:spPr>
          <a:xfrm>
            <a:off x="859334" y="4925106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38 Conector recto de flecha"/>
          <p:cNvCxnSpPr/>
          <p:nvPr/>
        </p:nvCxnSpPr>
        <p:spPr>
          <a:xfrm>
            <a:off x="859334" y="5791881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16 Conector recto"/>
          <p:cNvCxnSpPr/>
          <p:nvPr/>
        </p:nvCxnSpPr>
        <p:spPr>
          <a:xfrm>
            <a:off x="6658471" y="4890181"/>
            <a:ext cx="969963" cy="539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40 Conector recto"/>
          <p:cNvCxnSpPr/>
          <p:nvPr/>
        </p:nvCxnSpPr>
        <p:spPr>
          <a:xfrm flipV="1">
            <a:off x="6658471" y="5429931"/>
            <a:ext cx="969963" cy="612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ipse 3"/>
          <p:cNvSpPr/>
          <p:nvPr/>
        </p:nvSpPr>
        <p:spPr>
          <a:xfrm>
            <a:off x="7772896" y="4960031"/>
            <a:ext cx="1079500" cy="9017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dirty="0">
                <a:solidFill>
                  <a:schemeClr val="tx1"/>
                </a:solidFill>
              </a:rPr>
              <a:t>60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123609" y="1759631"/>
            <a:ext cx="10287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080" tIns="41305" rIns="19080" bIns="1908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C" sz="2000" i="1"/>
              <a:t>5519</a:t>
            </a:r>
            <a:endParaRPr lang="es-EC" sz="2000" i="1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961567" y="185307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RESULTADOS</a:t>
            </a:r>
            <a:endParaRPr lang="es-EC" sz="2600" b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904166469"/>
              </p:ext>
            </p:extLst>
          </p:nvPr>
        </p:nvGraphicFramePr>
        <p:xfrm>
          <a:off x="558704" y="863735"/>
          <a:ext cx="3590215" cy="265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3269718992"/>
              </p:ext>
            </p:extLst>
          </p:nvPr>
        </p:nvGraphicFramePr>
        <p:xfrm>
          <a:off x="558704" y="3507475"/>
          <a:ext cx="3590215" cy="272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545061" y="6325115"/>
            <a:ext cx="34419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/>
              <a:t>Figura 1.</a:t>
            </a:r>
            <a:r>
              <a:rPr lang="es-EC" sz="1050" dirty="0"/>
              <a:t> Estilos de crianza predominante de Padre y Madre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188672369"/>
              </p:ext>
            </p:extLst>
          </p:nvPr>
        </p:nvGraphicFramePr>
        <p:xfrm>
          <a:off x="4871397" y="863735"/>
          <a:ext cx="3590215" cy="271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542873214"/>
              </p:ext>
            </p:extLst>
          </p:nvPr>
        </p:nvGraphicFramePr>
        <p:xfrm>
          <a:off x="4871397" y="3507475"/>
          <a:ext cx="3590215" cy="270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4873275" y="6297819"/>
            <a:ext cx="39613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/>
              <a:t>Figura 2.</a:t>
            </a:r>
            <a:r>
              <a:rPr lang="es-EC" sz="1050" dirty="0"/>
              <a:t> Porcentaje de personas que han percibido violencia y entre </a:t>
            </a:r>
            <a:endParaRPr lang="es-EC" sz="1050" dirty="0" smtClean="0"/>
          </a:p>
          <a:p>
            <a:r>
              <a:rPr lang="es-EC" sz="1050" dirty="0" smtClean="0"/>
              <a:t>que </a:t>
            </a:r>
            <a:r>
              <a:rPr lang="es-EC" sz="1050" dirty="0"/>
              <a:t>miembros de su familia</a:t>
            </a:r>
          </a:p>
        </p:txBody>
      </p:sp>
    </p:spTree>
    <p:extLst>
      <p:ext uri="{BB962C8B-B14F-4D97-AF65-F5344CB8AC3E}">
        <p14:creationId xmlns:p14="http://schemas.microsoft.com/office/powerpoint/2010/main" val="3648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99649" y="6274839"/>
            <a:ext cx="35333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/>
              <a:t>Figura 3.</a:t>
            </a:r>
            <a:r>
              <a:rPr lang="es-EC" sz="1050" dirty="0"/>
              <a:t> Porcentaje de personas que han recibido violencia </a:t>
            </a:r>
            <a:r>
              <a:rPr lang="es-EC" sz="1050" dirty="0" smtClean="0"/>
              <a:t>y</a:t>
            </a:r>
          </a:p>
          <a:p>
            <a:r>
              <a:rPr lang="es-EC" sz="1050" dirty="0" smtClean="0"/>
              <a:t> </a:t>
            </a:r>
            <a:r>
              <a:rPr lang="es-EC" sz="1050" dirty="0"/>
              <a:t>de que miembros de su familia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873275" y="6297819"/>
            <a:ext cx="35317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/>
              <a:t>Figura 4.</a:t>
            </a:r>
            <a:r>
              <a:rPr lang="es-EC" sz="1050" dirty="0"/>
              <a:t> Porcentaje de personas que han ejercido violencia </a:t>
            </a:r>
            <a:r>
              <a:rPr lang="es-EC" sz="1050" dirty="0" smtClean="0"/>
              <a:t>y</a:t>
            </a:r>
          </a:p>
          <a:p>
            <a:r>
              <a:rPr lang="es-EC" sz="1050" dirty="0" smtClean="0"/>
              <a:t> </a:t>
            </a:r>
            <a:r>
              <a:rPr lang="es-EC" sz="1050" dirty="0"/>
              <a:t>hacia que miembros de su familia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03860394"/>
              </p:ext>
            </p:extLst>
          </p:nvPr>
        </p:nvGraphicFramePr>
        <p:xfrm>
          <a:off x="608845" y="863735"/>
          <a:ext cx="3608312" cy="264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077558324"/>
              </p:ext>
            </p:extLst>
          </p:nvPr>
        </p:nvGraphicFramePr>
        <p:xfrm>
          <a:off x="608845" y="3400335"/>
          <a:ext cx="3608312" cy="28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826674466"/>
              </p:ext>
            </p:extLst>
          </p:nvPr>
        </p:nvGraphicFramePr>
        <p:xfrm>
          <a:off x="4871397" y="863735"/>
          <a:ext cx="3590215" cy="264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363970808"/>
              </p:ext>
            </p:extLst>
          </p:nvPr>
        </p:nvGraphicFramePr>
        <p:xfrm>
          <a:off x="4873275" y="3400335"/>
          <a:ext cx="3617508" cy="280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8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89403" y="1135323"/>
            <a:ext cx="8477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/>
              <a:t>L</a:t>
            </a:r>
            <a:r>
              <a:rPr lang="es-EC" dirty="0" smtClean="0"/>
              <a:t>os </a:t>
            </a:r>
            <a:r>
              <a:rPr lang="es-EC" dirty="0"/>
              <a:t>padres o cuidadores comparten un estilo de crianza </a:t>
            </a:r>
            <a:r>
              <a:rPr lang="es-EC" dirty="0" smtClean="0"/>
              <a:t>común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s-EC" dirty="0" smtClean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 smtClean="0"/>
              <a:t>La violencia viene </a:t>
            </a:r>
            <a:r>
              <a:rPr lang="es-EC" dirty="0"/>
              <a:t>presentándose desde generaciones </a:t>
            </a:r>
            <a:r>
              <a:rPr lang="es-EC" dirty="0" smtClean="0"/>
              <a:t>anteriores (</a:t>
            </a:r>
            <a:r>
              <a:rPr lang="es-EC" dirty="0" err="1" smtClean="0"/>
              <a:t>transgeneracional</a:t>
            </a:r>
            <a:r>
              <a:rPr lang="es-EC" dirty="0" smtClean="0"/>
              <a:t>)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s-EC" dirty="0" smtClean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/>
              <a:t>C</a:t>
            </a:r>
            <a:r>
              <a:rPr lang="es-EC" dirty="0" smtClean="0"/>
              <a:t>írculo </a:t>
            </a:r>
            <a:r>
              <a:rPr lang="es-EC" dirty="0"/>
              <a:t>familiar íntimo en el que la </a:t>
            </a:r>
            <a:r>
              <a:rPr lang="es-EC" dirty="0" smtClean="0"/>
              <a:t>violencia          interacción </a:t>
            </a:r>
            <a:r>
              <a:rPr lang="es-EC" dirty="0"/>
              <a:t>y relación </a:t>
            </a:r>
            <a:r>
              <a:rPr lang="es-EC" dirty="0" smtClean="0"/>
              <a:t>       aprendido, asimilado, normalizado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es-EC" dirty="0" smtClean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/>
              <a:t>T</a:t>
            </a:r>
            <a:r>
              <a:rPr lang="es-EC" dirty="0" smtClean="0"/>
              <a:t>endencia </a:t>
            </a:r>
            <a:r>
              <a:rPr lang="es-EC" dirty="0"/>
              <a:t>a </a:t>
            </a:r>
            <a:r>
              <a:rPr lang="es-EC" dirty="0" err="1"/>
              <a:t>invisibilizarlo</a:t>
            </a:r>
            <a:r>
              <a:rPr lang="es-EC" dirty="0"/>
              <a:t> y </a:t>
            </a:r>
            <a:r>
              <a:rPr lang="es-EC" dirty="0" smtClean="0"/>
              <a:t>justificarlo          merecimiento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EC" dirty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 smtClean="0"/>
              <a:t>Violencia sexual menos reconocida y tratada</a:t>
            </a:r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EC" dirty="0" smtClean="0"/>
          </a:p>
          <a:p>
            <a:pPr marL="285750" indent="-28575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EC" dirty="0" smtClean="0"/>
              <a:t>Violencia         estilo sobreprotector             </a:t>
            </a:r>
            <a:r>
              <a:rPr lang="es-EC" i="1" u="sng" dirty="0" smtClean="0">
                <a:solidFill>
                  <a:srgbClr val="FF0000"/>
                </a:solidFill>
              </a:rPr>
              <a:t>factor de riesgo </a:t>
            </a:r>
            <a:endParaRPr lang="es-EC" i="1" u="sng" dirty="0">
              <a:solidFill>
                <a:srgbClr val="FF0000"/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/>
          </a:p>
        </p:txBody>
      </p:sp>
      <p:sp>
        <p:nvSpPr>
          <p:cNvPr id="3" name="2 Flecha derecha"/>
          <p:cNvSpPr/>
          <p:nvPr/>
        </p:nvSpPr>
        <p:spPr>
          <a:xfrm>
            <a:off x="4663848" y="2342745"/>
            <a:ext cx="400833" cy="15031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7152810" y="2341256"/>
            <a:ext cx="400833" cy="15031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>
            <a:off x="4143871" y="3173799"/>
            <a:ext cx="400833" cy="15031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Más"/>
          <p:cNvSpPr/>
          <p:nvPr/>
        </p:nvSpPr>
        <p:spPr>
          <a:xfrm>
            <a:off x="1473583" y="4210622"/>
            <a:ext cx="313151" cy="275573"/>
          </a:xfrm>
          <a:prstGeom prst="mathPl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Igual que"/>
          <p:cNvSpPr/>
          <p:nvPr/>
        </p:nvSpPr>
        <p:spPr>
          <a:xfrm>
            <a:off x="3920647" y="4198096"/>
            <a:ext cx="507451" cy="300625"/>
          </a:xfrm>
          <a:prstGeom prst="mathEqua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21347" y="5075847"/>
            <a:ext cx="7304827" cy="1014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</a:t>
            </a:r>
            <a:r>
              <a:rPr lang="es-EC" dirty="0" smtClean="0"/>
              <a:t>strategias </a:t>
            </a:r>
            <a:r>
              <a:rPr lang="es-EC" dirty="0"/>
              <a:t>de intervención enfocadas al abordaje de temáticas familiares </a:t>
            </a:r>
          </a:p>
        </p:txBody>
      </p:sp>
      <p:sp>
        <p:nvSpPr>
          <p:cNvPr id="14" name="3 Título"/>
          <p:cNvSpPr txBox="1">
            <a:spLocks/>
          </p:cNvSpPr>
          <p:nvPr/>
        </p:nvSpPr>
        <p:spPr>
          <a:xfrm>
            <a:off x="2961567" y="185307"/>
            <a:ext cx="2808027" cy="522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600" dirty="0" smtClean="0">
                <a:solidFill>
                  <a:schemeClr val="accent1"/>
                </a:solidFill>
              </a:rPr>
              <a:t>CONCLUSIONES</a:t>
            </a:r>
            <a:endParaRPr lang="es-EC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20780432">
            <a:off x="1538958" y="2071603"/>
            <a:ext cx="606608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99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Gracias</a:t>
            </a:r>
            <a:endParaRPr lang="es-EC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56147" y="129929"/>
            <a:ext cx="2946748" cy="576025"/>
          </a:xfrm>
        </p:spPr>
        <p:txBody>
          <a:bodyPr>
            <a:normAutofit/>
          </a:bodyPr>
          <a:lstStyle/>
          <a:p>
            <a:pPr algn="ctr"/>
            <a:r>
              <a:rPr lang="es-EC" sz="2600" dirty="0">
                <a:solidFill>
                  <a:schemeClr val="accent1"/>
                </a:solidFill>
              </a:rPr>
              <a:t>FICHA </a:t>
            </a:r>
            <a:r>
              <a:rPr lang="es-EC" sz="2600" dirty="0" smtClean="0">
                <a:solidFill>
                  <a:schemeClr val="accent1"/>
                </a:solidFill>
              </a:rPr>
              <a:t>TÉCNICA</a:t>
            </a:r>
            <a:endParaRPr lang="es-EC" sz="26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1123950" y="1562100"/>
            <a:ext cx="6864350" cy="29591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b="1" dirty="0" smtClean="0"/>
              <a:t>Muestra: </a:t>
            </a:r>
            <a:r>
              <a:rPr lang="es-EC" sz="2000" dirty="0" smtClean="0"/>
              <a:t>60 personas privadas de libertad (sentencia procesada)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b="1" dirty="0" smtClean="0"/>
              <a:t>Lugar: </a:t>
            </a:r>
            <a:r>
              <a:rPr lang="es-EC" sz="2000" dirty="0" smtClean="0"/>
              <a:t>Centro de Rehabilitación Social Regional Cotopaxi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b="1" dirty="0" smtClean="0"/>
              <a:t>Edad: </a:t>
            </a:r>
            <a:r>
              <a:rPr lang="es-EC" sz="2000" dirty="0" smtClean="0"/>
              <a:t>20 a 40 años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b="1" dirty="0" smtClean="0"/>
              <a:t>Nacionalidad: </a:t>
            </a:r>
            <a:r>
              <a:rPr lang="es-EC" sz="2000" dirty="0" smtClean="0"/>
              <a:t>Ecuatoriana</a:t>
            </a:r>
          </a:p>
          <a:p>
            <a:pPr algn="just"/>
            <a:r>
              <a:rPr lang="es-EC" sz="2000" dirty="0" smtClean="0"/>
              <a:t>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8439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784656" y="1871133"/>
            <a:ext cx="726743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Nombre del instrumento: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Estilos Parentales e Inconsistencia Parental Percibida (EPIPP) 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Autores: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Guadalupe de la Iglesia, Paula </a:t>
            </a:r>
            <a:r>
              <a:rPr lang="es-EC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Ongarato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 y Mercedes Fernández </a:t>
            </a:r>
            <a:r>
              <a:rPr lang="es-EC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Liporace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Año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2010 </a:t>
            </a:r>
            <a:endParaRPr lang="es-EC" dirty="0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2756147" y="129929"/>
            <a:ext cx="2946748" cy="576025"/>
          </a:xfrm>
        </p:spPr>
        <p:txBody>
          <a:bodyPr>
            <a:normAutofit/>
          </a:bodyPr>
          <a:lstStyle/>
          <a:p>
            <a:pPr algn="ctr"/>
            <a:r>
              <a:rPr lang="es-EC" sz="2600" dirty="0" smtClean="0">
                <a:solidFill>
                  <a:schemeClr val="accent1"/>
                </a:solidFill>
              </a:rPr>
              <a:t>ANEXOS</a:t>
            </a:r>
            <a:endParaRPr lang="es-EC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43" y="894219"/>
            <a:ext cx="4460633" cy="56294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539" r="3495"/>
          <a:stretch/>
        </p:blipFill>
        <p:spPr>
          <a:xfrm>
            <a:off x="4441590" y="954644"/>
            <a:ext cx="4559163" cy="56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42" y="938891"/>
            <a:ext cx="4172819" cy="5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784656" y="1132469"/>
            <a:ext cx="726743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Nombre del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instrumento: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Encuesta nacional sobre violencia domestica e intrafamiliar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Autores: </a:t>
            </a:r>
            <a:r>
              <a:rPr lang="es-EC" dirty="0" smtClean="0"/>
              <a:t>Centro </a:t>
            </a:r>
            <a:r>
              <a:rPr lang="es-EC" dirty="0"/>
              <a:t>de Documentación y Estudios. 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Año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2003 </a:t>
            </a:r>
          </a:p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Lugar: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Paraguay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784655" y="2869261"/>
            <a:ext cx="7267433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¿Se dio alguna vez en su casa o en su familia un caso de violencia?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Entre quien/quienes ejerció/ejercieron violencia en su familia</a:t>
            </a:r>
            <a:r>
              <a:rPr lang="es-EC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¿Fue usted alguna vez víctima de violencia en su casa o en su familia</a:t>
            </a:r>
            <a:r>
              <a:rPr lang="es-EC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La/s persona/s que ejerció/ejercieron violencia contra usted era/n su</a:t>
            </a:r>
            <a:r>
              <a:rPr lang="es-EC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 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¿Alguna vez usted ejerció violencia en su casa o en su familia?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¿Qué tipo de violencia</a:t>
            </a:r>
            <a:r>
              <a:rPr lang="es-EC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La/s persona/s contra quien usted ejerció violencia era/n su:</a:t>
            </a:r>
          </a:p>
        </p:txBody>
      </p:sp>
    </p:spTree>
    <p:extLst>
      <p:ext uri="{BB962C8B-B14F-4D97-AF65-F5344CB8AC3E}">
        <p14:creationId xmlns:p14="http://schemas.microsoft.com/office/powerpoint/2010/main" val="13310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976701" y="1132469"/>
            <a:ext cx="5138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CRITERIOS DE INCLUSIÓN Y EXCLUSIÓN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912220" y="1941211"/>
            <a:ext cx="7267433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P</a:t>
            </a:r>
            <a:r>
              <a:rPr lang="es-EC" dirty="0" smtClean="0"/>
              <a:t>ersonas </a:t>
            </a:r>
            <a:r>
              <a:rPr lang="es-EC" dirty="0"/>
              <a:t>que aceptaron formar parte del proceso </a:t>
            </a:r>
            <a:r>
              <a:rPr lang="es-EC" dirty="0" smtClean="0"/>
              <a:t>investigativo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N</a:t>
            </a:r>
            <a:r>
              <a:rPr lang="es-EC" dirty="0" smtClean="0"/>
              <a:t>acionalidad ecuatoriana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E</a:t>
            </a:r>
            <a:r>
              <a:rPr lang="es-EC" dirty="0" smtClean="0"/>
              <a:t>dades </a:t>
            </a:r>
            <a:r>
              <a:rPr lang="es-EC" dirty="0"/>
              <a:t>comprendidas entre 20 a 40 años, </a:t>
            </a:r>
            <a:endParaRPr lang="es-EC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Q</a:t>
            </a:r>
            <a:r>
              <a:rPr lang="es-EC" dirty="0" smtClean="0"/>
              <a:t>ue </a:t>
            </a:r>
            <a:r>
              <a:rPr lang="es-EC" dirty="0"/>
              <a:t>al momento de la entrevista no se encuentren bajo el efecto de alguna sustancia psicoactiva, </a:t>
            </a:r>
            <a:endParaRPr lang="es-EC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N</a:t>
            </a:r>
            <a:r>
              <a:rPr lang="es-EC" dirty="0" smtClean="0"/>
              <a:t>o </a:t>
            </a:r>
            <a:r>
              <a:rPr lang="es-EC" dirty="0"/>
              <a:t>presenten daño neurológico o discapacidad intelectual, </a:t>
            </a:r>
            <a:endParaRPr lang="es-EC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Que </a:t>
            </a:r>
            <a:r>
              <a:rPr lang="es-EC" dirty="0"/>
              <a:t>se encuentren con sentencia procesada y que el tipo de delito se encuentre relacionado con violencia hacia la mujer, específicamente violencia física, sexual y </a:t>
            </a:r>
            <a:r>
              <a:rPr lang="es-EC" dirty="0" err="1"/>
              <a:t>femicidio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7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21927" y="169688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dirty="0" smtClean="0">
                <a:solidFill>
                  <a:schemeClr val="accent1"/>
                </a:solidFill>
              </a:rPr>
              <a:t>PROBLEMA</a:t>
            </a:r>
            <a:endParaRPr lang="es-EC" sz="26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823699" y="2123565"/>
            <a:ext cx="4307576" cy="5723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</a:t>
            </a:r>
            <a:r>
              <a:rPr lang="es-EC" dirty="0" smtClean="0">
                <a:solidFill>
                  <a:schemeClr val="tx1"/>
                </a:solidFill>
              </a:rPr>
              <a:t>fecta </a:t>
            </a:r>
            <a:r>
              <a:rPr lang="es-EC" dirty="0">
                <a:solidFill>
                  <a:schemeClr val="tx1"/>
                </a:solidFill>
              </a:rPr>
              <a:t>significativamente a la humanidad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457750" y="2952513"/>
            <a:ext cx="4527078" cy="4032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Problemática </a:t>
            </a:r>
            <a:r>
              <a:rPr lang="es-EC" dirty="0">
                <a:solidFill>
                  <a:schemeClr val="tx1"/>
                </a:solidFill>
              </a:rPr>
              <a:t>social en </a:t>
            </a:r>
            <a:r>
              <a:rPr lang="es-EC" dirty="0" smtClean="0">
                <a:solidFill>
                  <a:schemeClr val="tx1"/>
                </a:solidFill>
              </a:rPr>
              <a:t>aumento </a:t>
            </a:r>
            <a:r>
              <a:rPr lang="es-EC" sz="1600" dirty="0" smtClean="0">
                <a:solidFill>
                  <a:schemeClr val="tx1"/>
                </a:solidFill>
              </a:rPr>
              <a:t>(ONU</a:t>
            </a:r>
            <a:r>
              <a:rPr lang="es-EC" sz="1600" dirty="0">
                <a:solidFill>
                  <a:schemeClr val="tx1"/>
                </a:solidFill>
              </a:rPr>
              <a:t>, </a:t>
            </a:r>
            <a:r>
              <a:rPr lang="es-EC" sz="1600" dirty="0" smtClean="0">
                <a:solidFill>
                  <a:schemeClr val="tx1"/>
                </a:solidFill>
              </a:rPr>
              <a:t>1993)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997122" y="3628190"/>
            <a:ext cx="6018663" cy="7583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La Organización de Estados Americanos (OEA) en 1994 crea la Convención de Belém do Pará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808027" y="4645313"/>
            <a:ext cx="5470478" cy="5698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2017 Plan Toda una Vida – Misión Mujeres </a:t>
            </a:r>
            <a:r>
              <a:rPr lang="es-EC" sz="1600" dirty="0">
                <a:solidFill>
                  <a:schemeClr val="tx1"/>
                </a:solidFill>
              </a:rPr>
              <a:t>(Secretaria Técnica Plan Toda una Vida, </a:t>
            </a:r>
            <a:r>
              <a:rPr lang="es-EC" sz="1600" dirty="0" smtClean="0">
                <a:solidFill>
                  <a:schemeClr val="tx1"/>
                </a:solidFill>
              </a:rPr>
              <a:t>2018)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536664" y="5489043"/>
            <a:ext cx="5266141" cy="8701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2018 </a:t>
            </a:r>
            <a:r>
              <a:rPr lang="es-EC" dirty="0" smtClean="0">
                <a:solidFill>
                  <a:schemeClr val="tx1"/>
                </a:solidFill>
              </a:rPr>
              <a:t>Ley </a:t>
            </a:r>
            <a:r>
              <a:rPr lang="es-EC" dirty="0">
                <a:solidFill>
                  <a:schemeClr val="tx1"/>
                </a:solidFill>
              </a:rPr>
              <a:t>Orgánica Integral para Prevenir y Erradicar la Violencia Contra las </a:t>
            </a:r>
            <a:r>
              <a:rPr lang="es-EC" dirty="0" smtClean="0">
                <a:solidFill>
                  <a:schemeClr val="tx1"/>
                </a:solidFill>
              </a:rPr>
              <a:t>Mujeres </a:t>
            </a:r>
            <a:r>
              <a:rPr lang="es-EC" sz="1600" dirty="0" smtClean="0">
                <a:solidFill>
                  <a:schemeClr val="tx1"/>
                </a:solidFill>
              </a:rPr>
              <a:t>(Asamblea </a:t>
            </a:r>
            <a:r>
              <a:rPr lang="es-EC" sz="1600" dirty="0">
                <a:solidFill>
                  <a:schemeClr val="tx1"/>
                </a:solidFill>
              </a:rPr>
              <a:t>Nacional del Ecuador, 2018).</a:t>
            </a:r>
          </a:p>
        </p:txBody>
      </p:sp>
      <p:sp>
        <p:nvSpPr>
          <p:cNvPr id="3" name="Flecha curvada hacia la derecha 2"/>
          <p:cNvSpPr/>
          <p:nvPr/>
        </p:nvSpPr>
        <p:spPr>
          <a:xfrm>
            <a:off x="354842" y="2067119"/>
            <a:ext cx="191068" cy="49866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 curvada hacia la derecha 13"/>
          <p:cNvSpPr/>
          <p:nvPr/>
        </p:nvSpPr>
        <p:spPr>
          <a:xfrm>
            <a:off x="957618" y="2779117"/>
            <a:ext cx="191068" cy="49866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>
            <a:off x="2930859" y="5409889"/>
            <a:ext cx="191068" cy="49866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Flecha curvada hacia la derecha 15"/>
          <p:cNvSpPr/>
          <p:nvPr/>
        </p:nvSpPr>
        <p:spPr>
          <a:xfrm>
            <a:off x="1556413" y="3623851"/>
            <a:ext cx="191068" cy="49866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Flecha curvada hacia la derecha 16"/>
          <p:cNvSpPr/>
          <p:nvPr/>
        </p:nvSpPr>
        <p:spPr>
          <a:xfrm>
            <a:off x="2285431" y="4517238"/>
            <a:ext cx="191068" cy="49866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5660" y="1162223"/>
            <a:ext cx="2562367" cy="6802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VIOLENCIA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690337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redondeado 1"/>
          <p:cNvSpPr/>
          <p:nvPr/>
        </p:nvSpPr>
        <p:spPr>
          <a:xfrm>
            <a:off x="2742064" y="946898"/>
            <a:ext cx="3970360" cy="5732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6-10 mujeres victimas de violencia </a:t>
            </a:r>
            <a:endParaRPr lang="es-EC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126911933"/>
              </p:ext>
            </p:extLst>
          </p:nvPr>
        </p:nvGraphicFramePr>
        <p:xfrm>
          <a:off x="246798" y="2111213"/>
          <a:ext cx="4490113" cy="33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4736911" y="5581557"/>
            <a:ext cx="4064758" cy="42374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Fuente: Fiscalía General del Estado, 2019.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541513771"/>
              </p:ext>
            </p:extLst>
          </p:nvPr>
        </p:nvGraphicFramePr>
        <p:xfrm>
          <a:off x="4997119" y="2159940"/>
          <a:ext cx="3853508" cy="332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ángulo redondeado 18"/>
          <p:cNvSpPr/>
          <p:nvPr/>
        </p:nvSpPr>
        <p:spPr>
          <a:xfrm>
            <a:off x="246798" y="5603309"/>
            <a:ext cx="4064758" cy="42374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Fuente: </a:t>
            </a:r>
            <a:r>
              <a:rPr lang="es-EC" sz="1200" dirty="0"/>
              <a:t>Instituto Nacional de Estadísticas y </a:t>
            </a:r>
            <a:r>
              <a:rPr lang="es-EC" sz="1200" dirty="0" smtClean="0"/>
              <a:t>Censos, 2011.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319125"/>
              </p:ext>
            </p:extLst>
          </p:nvPr>
        </p:nvGraphicFramePr>
        <p:xfrm>
          <a:off x="343876" y="1086352"/>
          <a:ext cx="4978751" cy="319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4" imgW="6797629" imgH="3920068" progId="Excel.Chart.8">
                  <p:embed/>
                </p:oleObj>
              </mc:Choice>
              <mc:Fallback>
                <p:oleObj r:id="rId4" imgW="6797629" imgH="39200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76" y="1086352"/>
                        <a:ext cx="4978751" cy="319071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"/>
          <p:cNvSpPr/>
          <p:nvPr/>
        </p:nvSpPr>
        <p:spPr>
          <a:xfrm>
            <a:off x="5560629" y="1272974"/>
            <a:ext cx="3388216" cy="1589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2400" u="sng" dirty="0">
                <a:solidFill>
                  <a:schemeClr val="tx1"/>
                </a:solidFill>
              </a:rPr>
              <a:t>Agresor</a:t>
            </a:r>
            <a:r>
              <a:rPr lang="es-EC" dirty="0">
                <a:solidFill>
                  <a:schemeClr val="tx1"/>
                </a:solidFill>
              </a:rPr>
              <a:t>: </a:t>
            </a:r>
            <a:r>
              <a:rPr lang="es-EC" dirty="0" smtClean="0">
                <a:solidFill>
                  <a:schemeClr val="tx1"/>
                </a:solidFill>
              </a:rPr>
              <a:t>Tipo </a:t>
            </a:r>
            <a:r>
              <a:rPr lang="es-EC" dirty="0">
                <a:solidFill>
                  <a:schemeClr val="tx1"/>
                </a:solidFill>
              </a:rPr>
              <a:t>de acción o conducta </a:t>
            </a:r>
            <a:r>
              <a:rPr lang="es-EC" dirty="0" smtClean="0">
                <a:solidFill>
                  <a:schemeClr val="tx1"/>
                </a:solidFill>
              </a:rPr>
              <a:t>para </a:t>
            </a:r>
            <a:r>
              <a:rPr lang="es-EC" dirty="0">
                <a:solidFill>
                  <a:schemeClr val="tx1"/>
                </a:solidFill>
              </a:rPr>
              <a:t>causar daño </a:t>
            </a:r>
            <a:r>
              <a:rPr lang="es-EC" sz="1600" dirty="0">
                <a:solidFill>
                  <a:schemeClr val="tx1"/>
                </a:solidFill>
              </a:rPr>
              <a:t>(Carrasco y Gonzales, 2006)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343874" y="4412577"/>
            <a:ext cx="5513699" cy="46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sz="1200" dirty="0"/>
              <a:t>Fuente: Ministerio de Justicia Derechos Humanos y Cultos (2014); Secretaria de Derechos Humanos (2019)</a:t>
            </a:r>
          </a:p>
        </p:txBody>
      </p:sp>
      <p:sp>
        <p:nvSpPr>
          <p:cNvPr id="15" name="10 Rectángulo"/>
          <p:cNvSpPr/>
          <p:nvPr/>
        </p:nvSpPr>
        <p:spPr>
          <a:xfrm>
            <a:off x="394605" y="5148371"/>
            <a:ext cx="4337931" cy="1289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EC" dirty="0" smtClean="0">
                <a:solidFill>
                  <a:schemeClr val="tx1"/>
                </a:solidFill>
              </a:rPr>
              <a:t>2014: </a:t>
            </a:r>
            <a:r>
              <a:rPr lang="es-EC" dirty="0">
                <a:solidFill>
                  <a:schemeClr val="tx1"/>
                </a:solidFill>
              </a:rPr>
              <a:t>delitos de </a:t>
            </a:r>
            <a:r>
              <a:rPr lang="es-EC" dirty="0" err="1">
                <a:solidFill>
                  <a:schemeClr val="tx1"/>
                </a:solidFill>
              </a:rPr>
              <a:t>femicidio</a:t>
            </a:r>
            <a:r>
              <a:rPr lang="es-EC" dirty="0">
                <a:solidFill>
                  <a:schemeClr val="tx1"/>
                </a:solidFill>
              </a:rPr>
              <a:t> y violencia contra la mujer y miembros del núcleo familiar </a:t>
            </a:r>
            <a:r>
              <a:rPr lang="es-EC" sz="1600" dirty="0" smtClean="0">
                <a:solidFill>
                  <a:schemeClr val="tx1"/>
                </a:solidFill>
              </a:rPr>
              <a:t>(Asamblea </a:t>
            </a:r>
            <a:r>
              <a:rPr lang="es-EC" sz="1600" dirty="0">
                <a:solidFill>
                  <a:schemeClr val="tx1"/>
                </a:solidFill>
              </a:rPr>
              <a:t>Nacional del Ecuador, 2014</a:t>
            </a:r>
            <a:r>
              <a:rPr lang="es-EC" sz="16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defRPr/>
            </a:pP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6" name="11 Elipse"/>
          <p:cNvSpPr/>
          <p:nvPr/>
        </p:nvSpPr>
        <p:spPr>
          <a:xfrm>
            <a:off x="6220607" y="3939979"/>
            <a:ext cx="1656184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2008</a:t>
            </a:r>
            <a:endParaRPr lang="es-EC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12 Rectángulo"/>
          <p:cNvSpPr>
            <a:spLocks noChangeArrowheads="1"/>
          </p:cNvSpPr>
          <p:nvPr/>
        </p:nvSpPr>
        <p:spPr bwMode="auto">
          <a:xfrm>
            <a:off x="4732537" y="5192617"/>
            <a:ext cx="46323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000" dirty="0"/>
              <a:t>Constitución del Ecuador Articulo 35 - Grupo Prioritario 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402574" y="3393898"/>
            <a:ext cx="1292250" cy="4549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Atención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2144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626897" y="185307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RELEVANCIA</a:t>
            </a:r>
            <a:endParaRPr lang="es-EC" sz="2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4578434"/>
              </p:ext>
            </p:extLst>
          </p:nvPr>
        </p:nvGraphicFramePr>
        <p:xfrm>
          <a:off x="1669692" y="869664"/>
          <a:ext cx="6505315" cy="539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ipse 6"/>
          <p:cNvSpPr/>
          <p:nvPr/>
        </p:nvSpPr>
        <p:spPr>
          <a:xfrm>
            <a:off x="7376380" y="2011228"/>
            <a:ext cx="1276301" cy="109182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Celos</a:t>
            </a:r>
            <a:endParaRPr lang="es-EC" dirty="0"/>
          </a:p>
        </p:txBody>
      </p:sp>
      <p:sp>
        <p:nvSpPr>
          <p:cNvPr id="13" name="Elipse 12"/>
          <p:cNvSpPr/>
          <p:nvPr/>
        </p:nvSpPr>
        <p:spPr>
          <a:xfrm>
            <a:off x="7512857" y="4249941"/>
            <a:ext cx="1276301" cy="109182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Violencia durante la infancia</a:t>
            </a:r>
            <a:endParaRPr lang="es-EC" sz="1200" dirty="0"/>
          </a:p>
        </p:txBody>
      </p:sp>
      <p:sp>
        <p:nvSpPr>
          <p:cNvPr id="14" name="Elipse 13"/>
          <p:cNvSpPr/>
          <p:nvPr/>
        </p:nvSpPr>
        <p:spPr>
          <a:xfrm>
            <a:off x="409437" y="2085306"/>
            <a:ext cx="2199564" cy="109182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 smtClean="0">
                <a:solidFill>
                  <a:schemeClr val="tx1"/>
                </a:solidFill>
              </a:rPr>
              <a:t>Factores sociodemográficos</a:t>
            </a:r>
            <a:endParaRPr lang="es-EC" sz="1400" dirty="0"/>
          </a:p>
        </p:txBody>
      </p:sp>
      <p:sp>
        <p:nvSpPr>
          <p:cNvPr id="15" name="Elipse 14"/>
          <p:cNvSpPr/>
          <p:nvPr/>
        </p:nvSpPr>
        <p:spPr>
          <a:xfrm>
            <a:off x="832513" y="4202983"/>
            <a:ext cx="1612711" cy="1091820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Relaciones amorosas secundarias</a:t>
            </a:r>
            <a:endParaRPr lang="es-EC" sz="1400" dirty="0"/>
          </a:p>
        </p:txBody>
      </p: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316582" y="6341201"/>
            <a:ext cx="5513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C" sz="1200" dirty="0"/>
              <a:t>Fuente: Consejo Nacional para la Igualdad de Género (2014) </a:t>
            </a:r>
          </a:p>
        </p:txBody>
      </p:sp>
    </p:spTree>
    <p:extLst>
      <p:ext uri="{BB962C8B-B14F-4D97-AF65-F5344CB8AC3E}">
        <p14:creationId xmlns:p14="http://schemas.microsoft.com/office/powerpoint/2010/main" val="37315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8 Rectángulo"/>
          <p:cNvSpPr>
            <a:spLocks noChangeArrowheads="1"/>
          </p:cNvSpPr>
          <p:nvPr/>
        </p:nvSpPr>
        <p:spPr bwMode="auto">
          <a:xfrm>
            <a:off x="1561306" y="882769"/>
            <a:ext cx="6913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/>
              <a:t>MODELO DE TRATAMIENTO: </a:t>
            </a:r>
            <a:r>
              <a:rPr lang="es-EC" sz="2000" dirty="0"/>
              <a:t>Biomédico (MAIS, 2014) </a:t>
            </a:r>
            <a:endParaRPr lang="es-EC" sz="2000" b="1" dirty="0"/>
          </a:p>
        </p:txBody>
      </p:sp>
      <p:sp>
        <p:nvSpPr>
          <p:cNvPr id="13" name="2 Triángulo isósceles"/>
          <p:cNvSpPr/>
          <p:nvPr/>
        </p:nvSpPr>
        <p:spPr>
          <a:xfrm>
            <a:off x="5227094" y="2663972"/>
            <a:ext cx="1692760" cy="1223835"/>
          </a:xfrm>
          <a:prstGeom prst="triangl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" name="13 Triángulo isósceles"/>
          <p:cNvSpPr/>
          <p:nvPr/>
        </p:nvSpPr>
        <p:spPr>
          <a:xfrm>
            <a:off x="2420143" y="1577272"/>
            <a:ext cx="2160588" cy="2397125"/>
          </a:xfrm>
          <a:prstGeom prst="triangl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5" name="3 CuadroTexto"/>
          <p:cNvSpPr txBox="1">
            <a:spLocks noChangeArrowheads="1"/>
          </p:cNvSpPr>
          <p:nvPr/>
        </p:nvSpPr>
        <p:spPr bwMode="auto">
          <a:xfrm>
            <a:off x="2816622" y="3392814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C" dirty="0"/>
              <a:t>Enfermedad</a:t>
            </a: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5546356" y="3156744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C" dirty="0"/>
              <a:t>Contexto</a:t>
            </a:r>
          </a:p>
          <a:p>
            <a:pPr algn="ctr"/>
            <a:r>
              <a:rPr lang="es-EC" dirty="0"/>
              <a:t>Familiar</a:t>
            </a:r>
          </a:p>
        </p:txBody>
      </p:sp>
      <p:sp>
        <p:nvSpPr>
          <p:cNvPr id="17" name="9 Flecha izquierda y derecha"/>
          <p:cNvSpPr/>
          <p:nvPr/>
        </p:nvSpPr>
        <p:spPr>
          <a:xfrm>
            <a:off x="4262466" y="2800219"/>
            <a:ext cx="1223962" cy="581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8" name="AutoShape 2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923925" y="42306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9" name="AutoShape 4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1076325" y="5754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0" name="AutoShape 6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1228725" y="7278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1" name="AutoShape 8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1381125" y="8802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2" name="AutoShape 10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1533525" y="10326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23" name="AutoShape 12" descr="Resultado de imagen para medicinas y medicos"/>
          <p:cNvSpPr>
            <a:spLocks noChangeAspect="1" noChangeArrowheads="1"/>
          </p:cNvSpPr>
          <p:nvPr/>
        </p:nvSpPr>
        <p:spPr bwMode="auto">
          <a:xfrm>
            <a:off x="1685925" y="11850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1698988"/>
            <a:ext cx="23590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/>
          <a:stretch>
            <a:fillRect/>
          </a:stretch>
        </p:blipFill>
        <p:spPr bwMode="auto">
          <a:xfrm>
            <a:off x="6572543" y="1622326"/>
            <a:ext cx="2420602" cy="14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3 Rectángulo"/>
          <p:cNvSpPr/>
          <p:nvPr/>
        </p:nvSpPr>
        <p:spPr>
          <a:xfrm>
            <a:off x="1373189" y="4489919"/>
            <a:ext cx="6883616" cy="15890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C" sz="2000" dirty="0">
                <a:solidFill>
                  <a:schemeClr val="tx1"/>
                </a:solidFill>
              </a:rPr>
              <a:t>T</a:t>
            </a:r>
            <a:r>
              <a:rPr lang="es-EC" sz="2000" dirty="0" smtClean="0">
                <a:solidFill>
                  <a:schemeClr val="tx1"/>
                </a:solidFill>
              </a:rPr>
              <a:t>rabajar </a:t>
            </a:r>
            <a:r>
              <a:rPr lang="es-EC" sz="2000" dirty="0">
                <a:solidFill>
                  <a:schemeClr val="tx1"/>
                </a:solidFill>
              </a:rPr>
              <a:t>sobre el sistema familiar de los agresores acarrea efectos positivos en cuanto a la reinserción social </a:t>
            </a:r>
            <a:r>
              <a:rPr lang="es-EC" sz="2000" dirty="0" smtClean="0">
                <a:solidFill>
                  <a:schemeClr val="tx1"/>
                </a:solidFill>
              </a:rPr>
              <a:t>(Ibáñez y Pedrosa, 2018)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8 Rectángulo"/>
          <p:cNvSpPr>
            <a:spLocks noChangeArrowheads="1"/>
          </p:cNvSpPr>
          <p:nvPr/>
        </p:nvSpPr>
        <p:spPr bwMode="auto">
          <a:xfrm>
            <a:off x="3701274" y="1153530"/>
            <a:ext cx="1741452" cy="6718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800" b="1" dirty="0" smtClean="0"/>
              <a:t>Objetivo</a:t>
            </a:r>
            <a:endParaRPr lang="es-EC" sz="2800" b="1" dirty="0"/>
          </a:p>
        </p:txBody>
      </p:sp>
      <p:sp>
        <p:nvSpPr>
          <p:cNvPr id="11" name="23 Rectángulo"/>
          <p:cNvSpPr/>
          <p:nvPr/>
        </p:nvSpPr>
        <p:spPr>
          <a:xfrm>
            <a:off x="2004881" y="2194130"/>
            <a:ext cx="5201137" cy="10577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C" sz="2000" i="1" dirty="0"/>
              <a:t>I</a:t>
            </a:r>
            <a:r>
              <a:rPr lang="es-EC" sz="2000" i="1" dirty="0" smtClean="0"/>
              <a:t>dentificar </a:t>
            </a:r>
            <a:r>
              <a:rPr lang="es-EC" sz="2000" i="1" dirty="0"/>
              <a:t>el estilo de crianza predominante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2" name="23 Rectángulo"/>
          <p:cNvSpPr/>
          <p:nvPr/>
        </p:nvSpPr>
        <p:spPr>
          <a:xfrm>
            <a:off x="1583140" y="3657126"/>
            <a:ext cx="6100550" cy="873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C" sz="2000" i="1" dirty="0"/>
              <a:t>P</a:t>
            </a:r>
            <a:r>
              <a:rPr lang="es-EC" sz="2000" i="1" dirty="0" smtClean="0"/>
              <a:t>atrones </a:t>
            </a:r>
            <a:r>
              <a:rPr lang="es-EC" sz="2000" i="1" dirty="0"/>
              <a:t>repetitivos </a:t>
            </a:r>
            <a:r>
              <a:rPr lang="es-EC" sz="2000" i="1" dirty="0" err="1"/>
              <a:t>T</a:t>
            </a:r>
            <a:r>
              <a:rPr lang="es-EC" sz="2000" i="1" dirty="0" err="1" smtClean="0"/>
              <a:t>ransgeneracionales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5" name="23 Rectángulo"/>
          <p:cNvSpPr/>
          <p:nvPr/>
        </p:nvSpPr>
        <p:spPr>
          <a:xfrm>
            <a:off x="1064525" y="5076973"/>
            <a:ext cx="7165075" cy="1224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EC" sz="2000" i="1" dirty="0"/>
              <a:t>P</a:t>
            </a:r>
            <a:r>
              <a:rPr lang="es-EC" sz="2000" i="1" dirty="0" smtClean="0"/>
              <a:t>ersonas </a:t>
            </a:r>
            <a:r>
              <a:rPr lang="es-EC" sz="2000" i="1" dirty="0"/>
              <a:t>privadas de libertad involucrados en agresiones contra la mujer </a:t>
            </a:r>
            <a:r>
              <a:rPr lang="es-EC" sz="2000" i="1" dirty="0" smtClean="0"/>
              <a:t>con </a:t>
            </a:r>
            <a:r>
              <a:rPr lang="es-EC" sz="2000" i="1" dirty="0"/>
              <a:t>sentencia </a:t>
            </a:r>
            <a:r>
              <a:rPr lang="es-EC" sz="2000" i="1" dirty="0" smtClean="0"/>
              <a:t>ejecutoriada.</a:t>
            </a:r>
            <a:endParaRPr lang="es-EC" sz="20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10" idx="2"/>
            <a:endCxn id="11" idx="0"/>
          </p:cNvCxnSpPr>
          <p:nvPr/>
        </p:nvCxnSpPr>
        <p:spPr>
          <a:xfrm>
            <a:off x="4572000" y="1825381"/>
            <a:ext cx="33450" cy="368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12" idx="0"/>
          </p:cNvCxnSpPr>
          <p:nvPr/>
        </p:nvCxnSpPr>
        <p:spPr>
          <a:xfrm>
            <a:off x="4588724" y="3264614"/>
            <a:ext cx="44691" cy="392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696433" y="4531060"/>
            <a:ext cx="44691" cy="504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141923" y="129929"/>
            <a:ext cx="2808027" cy="522369"/>
          </a:xfrm>
        </p:spPr>
        <p:txBody>
          <a:bodyPr>
            <a:normAutofit/>
          </a:bodyPr>
          <a:lstStyle/>
          <a:p>
            <a:pPr algn="ctr"/>
            <a:r>
              <a:rPr lang="es-EC" sz="2600" b="1" dirty="0" smtClean="0">
                <a:solidFill>
                  <a:schemeClr val="accent1"/>
                </a:solidFill>
              </a:rPr>
              <a:t>HIPÓTESIS</a:t>
            </a:r>
            <a:endParaRPr lang="es-EC" sz="2600" b="1" dirty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91820" y="1910687"/>
            <a:ext cx="7395711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2400" dirty="0"/>
              <a:t>Las conductas violentas en los agresores están relacionadas con la manera en que fueron educados en la infancia y la percepción de violencia en su circulo </a:t>
            </a:r>
            <a:r>
              <a:rPr lang="es-EC" sz="2400" dirty="0" smtClean="0"/>
              <a:t>familiar.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1001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4208</TotalTime>
  <Words>1092</Words>
  <Application>Microsoft Office PowerPoint</Application>
  <PresentationFormat>Presentación en pantalla (4:3)</PresentationFormat>
  <Paragraphs>184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Edwardian Script ITC</vt:lpstr>
      <vt:lpstr>Franklin Gothic Demi</vt:lpstr>
      <vt:lpstr>Lucida Sans Unicode</vt:lpstr>
      <vt:lpstr>Times New Roman</vt:lpstr>
      <vt:lpstr>WenQuanYi Micro Hei</vt:lpstr>
      <vt:lpstr>Wingdings</vt:lpstr>
      <vt:lpstr>Wingdings 2</vt:lpstr>
      <vt:lpstr>Tema de Office</vt:lpstr>
      <vt:lpstr>Gráfico de Microsoft Excel</vt:lpstr>
      <vt:lpstr>Presentación de PowerPoint</vt:lpstr>
      <vt:lpstr>FICHA TÉCNICA</vt:lpstr>
      <vt:lpstr>PROBLEMA</vt:lpstr>
      <vt:lpstr>Presentación de PowerPoint</vt:lpstr>
      <vt:lpstr>Presentación de PowerPoint</vt:lpstr>
      <vt:lpstr>RELEVANCIA</vt:lpstr>
      <vt:lpstr>Presentación de PowerPoint</vt:lpstr>
      <vt:lpstr>Presentación de PowerPoint</vt:lpstr>
      <vt:lpstr>HIPÓTESIS</vt:lpstr>
      <vt:lpstr>MARCO TEÓRICO</vt:lpstr>
      <vt:lpstr>Presentación de PowerPoint</vt:lpstr>
      <vt:lpstr>Presentación de PowerPoint</vt:lpstr>
      <vt:lpstr>PREGUNTA</vt:lpstr>
      <vt:lpstr>METODOLOGÍA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ANEXOS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Biblioteca</cp:lastModifiedBy>
  <cp:revision>176</cp:revision>
  <dcterms:created xsi:type="dcterms:W3CDTF">2018-03-14T19:52:26Z</dcterms:created>
  <dcterms:modified xsi:type="dcterms:W3CDTF">2020-04-14T16:30:02Z</dcterms:modified>
</cp:coreProperties>
</file>