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86" r:id="rId4"/>
    <p:sldId id="287" r:id="rId5"/>
    <p:sldId id="288" r:id="rId6"/>
    <p:sldId id="289" r:id="rId7"/>
    <p:sldId id="307" r:id="rId8"/>
    <p:sldId id="308" r:id="rId9"/>
    <p:sldId id="309" r:id="rId10"/>
    <p:sldId id="310" r:id="rId11"/>
    <p:sldId id="311" r:id="rId12"/>
    <p:sldId id="312" r:id="rId13"/>
    <p:sldId id="295" r:id="rId14"/>
    <p:sldId id="291" r:id="rId15"/>
    <p:sldId id="313" r:id="rId16"/>
    <p:sldId id="314" r:id="rId17"/>
    <p:sldId id="315" r:id="rId18"/>
    <p:sldId id="316" r:id="rId19"/>
    <p:sldId id="298" r:id="rId20"/>
    <p:sldId id="306" r:id="rId21"/>
    <p:sldId id="299" r:id="rId22"/>
    <p:sldId id="317" r:id="rId23"/>
    <p:sldId id="318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35" autoAdjust="0"/>
    <p:restoredTop sz="94084" autoAdjust="0"/>
  </p:normalViewPr>
  <p:slideViewPr>
    <p:cSldViewPr snapToGrid="0" snapToObjects="1">
      <p:cViewPr varScale="1">
        <p:scale>
          <a:sx n="70" d="100"/>
          <a:sy n="70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80CEDB-5DE3-4AC8-B635-B097784AB4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pPr/>
              <a:t>17/03/2020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7637" y="1150343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62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28298" y="2442954"/>
            <a:ext cx="6864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REDES DE APOYO Y MUJERES VÍCTIMAS DE VIOLENCIA: UN ESTUDIO DESDE EL MODELO TRANSGENERACIONAL.</a:t>
            </a:r>
            <a:endParaRPr kumimoji="0" lang="es-EC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23894" y="1665027"/>
            <a:ext cx="113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TEMA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23894" y="4085903"/>
            <a:ext cx="16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AUTORAS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52823" y="4981433"/>
            <a:ext cx="3294492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JANETH MEDINA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MARÍA AUGUSTA VILLENA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7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73958"/>
            <a:ext cx="8572500" cy="4712530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Violencia transmisión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transgeneracional: de manera consciente,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mediación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sociedad, como por experiencias  inconscientes así como ritos, secretos, etc.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(Boszormenyi-Nagy y Framo, 1976)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Transmisión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pautas comunicacionales: analógica o simbólica (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Watzlawick, Weakland &amp; Fisch, 1999).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 familia subyacen  </a:t>
            </a:r>
            <a:r>
              <a:rPr lang="es-EC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lealtades invisibles 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homeostasis (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Boszormenyi-Nagy &amp; Spark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1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87856"/>
            <a:ext cx="8401476" cy="4708478"/>
          </a:xfrm>
        </p:spPr>
        <p:txBody>
          <a:bodyPr rtlCol="0">
            <a:noAutofit/>
          </a:bodyPr>
          <a:lstStyle/>
          <a:p>
            <a:pPr marL="285750" indent="-285750" algn="just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padres transmiten transgeneracionalmente traumas y síntomas, los hijos se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identifican, se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apropian y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repiten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historia familiar (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Schützenberger, 2006). </a:t>
            </a:r>
          </a:p>
          <a:p>
            <a:pPr marL="285750" indent="-285750" algn="just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Pavón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Santamaría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 estrategia para la resolución de conflictos y  mecanismo de control,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tendencia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familias con patrones 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rígidos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autoritarios, generan identidad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familiar, lealtad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nutre la  pertenencia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5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Rectángulo 1">
            <a:extLst>
              <a:ext uri="{FF2B5EF4-FFF2-40B4-BE49-F238E27FC236}"/>
            </a:extLst>
          </p:cNvPr>
          <p:cNvSpPr/>
          <p:nvPr/>
        </p:nvSpPr>
        <p:spPr>
          <a:xfrm>
            <a:off x="401638" y="1720850"/>
            <a:ext cx="77866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Ravazzola (1997)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propias estructuras sociales influyen construyendo mujeres desde una concepción de incondicionalidad, fortalecen la posición y abuso de poder del hombre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que las opciones para su resolución seria contar con fuertes apoyos sociales que permitan salir de los circuitos de violencia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manera las redes de apoyo juegan un papel preponderante para la resolución de esta compleja problemática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dirty="0">
              <a:latin typeface="+mn-lt"/>
              <a:cs typeface="+mn-cs"/>
            </a:endParaRPr>
          </a:p>
        </p:txBody>
      </p:sp>
      <p:sp>
        <p:nvSpPr>
          <p:cNvPr id="13318" name="Rectángulo 2"/>
          <p:cNvSpPr>
            <a:spLocks noChangeArrowheads="1"/>
          </p:cNvSpPr>
          <p:nvPr/>
        </p:nvSpPr>
        <p:spPr bwMode="auto">
          <a:xfrm>
            <a:off x="3521122" y="1166019"/>
            <a:ext cx="2726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REDES DE APOYO</a:t>
            </a:r>
            <a:endParaRPr lang="es-EC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28297" y="2756830"/>
            <a:ext cx="6660107" cy="16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¿La violencia hacia la mujer por parte de su pareja responde a patrones comportamentales aprendidos en la familia de origen?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867" y="1906342"/>
            <a:ext cx="7110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Bajo esta premisa, se plantea la pregunta de investigación:</a:t>
            </a: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403446" y="1377585"/>
            <a:ext cx="2665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METODOLOGÍA 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92540" y="2429312"/>
            <a:ext cx="8162553" cy="22791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Tipo de población: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es-EC" sz="2000" dirty="0" err="1" smtClean="0">
                <a:latin typeface="Times New Roman" pitchFamily="18" charset="0"/>
                <a:cs typeface="Times New Roman" pitchFamily="18" charset="0"/>
              </a:rPr>
              <a:t>MVG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 de Ambato – Quito,  respectiva denuncia.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Estudio: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bibliográfico-descriptivo.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i="1" dirty="0" smtClean="0">
                <a:latin typeface="Times New Roman" pitchFamily="18" charset="0"/>
                <a:cs typeface="Times New Roman" pitchFamily="18" charset="0"/>
              </a:rPr>
              <a:t>Enfoque cuantitativo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Cuestionario de Apoyo en Pareja y Estereotipos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7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389" name="6 Rectángulo"/>
          <p:cNvSpPr>
            <a:spLocks noChangeArrowheads="1"/>
          </p:cNvSpPr>
          <p:nvPr/>
        </p:nvSpPr>
        <p:spPr bwMode="auto">
          <a:xfrm>
            <a:off x="3751263" y="935038"/>
            <a:ext cx="2222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Imagen 7"/>
          <p:cNvPicPr>
            <a:picLocks noChangeAspect="1" noChangeArrowheads="1"/>
          </p:cNvPicPr>
          <p:nvPr/>
        </p:nvPicPr>
        <p:blipFill>
          <a:blip r:embed="rId3"/>
          <a:srcRect r="31532"/>
          <a:stretch>
            <a:fillRect/>
          </a:stretch>
        </p:blipFill>
        <p:spPr bwMode="auto">
          <a:xfrm>
            <a:off x="668737" y="1589253"/>
            <a:ext cx="7854287" cy="433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ángulo 8"/>
          <p:cNvSpPr>
            <a:spLocks noChangeArrowheads="1"/>
          </p:cNvSpPr>
          <p:nvPr/>
        </p:nvSpPr>
        <p:spPr bwMode="auto">
          <a:xfrm>
            <a:off x="2560638" y="6037263"/>
            <a:ext cx="4671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0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Tabla 1:Redes de Apoyo. </a:t>
            </a:r>
            <a:r>
              <a:rPr lang="es-EC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¿ </a:t>
            </a:r>
            <a:r>
              <a:rPr lang="es-EC" sz="20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A quien acudir</a:t>
            </a:r>
            <a:r>
              <a:rPr lang="es-EC" sz="2000" dirty="0">
                <a:latin typeface="Calibri" pitchFamily="34" charset="0"/>
              </a:rPr>
              <a:t> </a:t>
            </a:r>
            <a:r>
              <a:rPr lang="es-EC" sz="2000" dirty="0" smtClean="0">
                <a:latin typeface="Calibri" pitchFamily="34" charset="0"/>
              </a:rPr>
              <a:t>?</a:t>
            </a:r>
            <a:endParaRPr lang="es-EC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1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" name="Rectángulo 1">
            <a:extLst>
              <a:ext uri="{FF2B5EF4-FFF2-40B4-BE49-F238E27FC236}"/>
            </a:extLst>
          </p:cNvPr>
          <p:cNvSpPr/>
          <p:nvPr/>
        </p:nvSpPr>
        <p:spPr>
          <a:xfrm>
            <a:off x="457200" y="1111250"/>
            <a:ext cx="8215313" cy="2633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/>
            </a:pP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considera que los patrones de violencia y sumisión se repiten transgeneracionalmente, formándose un sentido inconsciente de lealtad e identificación con el rol femenino y las formas de ser pareja.  </a:t>
            </a:r>
            <a:endParaRPr lang="es-EC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5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8437" name="Imagen 6"/>
          <p:cNvPicPr>
            <a:picLocks noChangeAspect="1" noChangeArrowheads="1"/>
          </p:cNvPicPr>
          <p:nvPr/>
        </p:nvPicPr>
        <p:blipFill>
          <a:blip r:embed="rId3"/>
          <a:srcRect t="20856"/>
          <a:stretch>
            <a:fillRect/>
          </a:stretch>
        </p:blipFill>
        <p:spPr bwMode="auto">
          <a:xfrm>
            <a:off x="471488" y="954088"/>
            <a:ext cx="83820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ángulo 1"/>
          <p:cNvSpPr>
            <a:spLocks noChangeArrowheads="1"/>
          </p:cNvSpPr>
          <p:nvPr/>
        </p:nvSpPr>
        <p:spPr bwMode="auto">
          <a:xfrm>
            <a:off x="1039813" y="5713413"/>
            <a:ext cx="7342187" cy="77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C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 2: Cercanía: ¿Qué tan cercana es tu relación con cada una de las personas que has mencionado?</a:t>
            </a:r>
            <a:endParaRPr lang="es-EC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59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61" name="6 CuadroTexto"/>
          <p:cNvSpPr txBox="1">
            <a:spLocks noChangeArrowheads="1"/>
          </p:cNvSpPr>
          <p:nvPr/>
        </p:nvSpPr>
        <p:spPr bwMode="auto">
          <a:xfrm>
            <a:off x="4244975" y="2606675"/>
            <a:ext cx="257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dirty="0">
                <a:latin typeface="Calibri" pitchFamily="34" charset="0"/>
              </a:rPr>
              <a:t>J</a:t>
            </a:r>
          </a:p>
        </p:txBody>
      </p:sp>
      <p:pic>
        <p:nvPicPr>
          <p:cNvPr id="19462" name="Imagen 7" descr="page7image13574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081088"/>
            <a:ext cx="80359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ángulo 1"/>
          <p:cNvSpPr>
            <a:spLocks noChangeArrowheads="1"/>
          </p:cNvSpPr>
          <p:nvPr/>
        </p:nvSpPr>
        <p:spPr bwMode="auto">
          <a:xfrm>
            <a:off x="677863" y="5681663"/>
            <a:ext cx="7578725" cy="77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C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 3: Roles de género: ¿Cómo describe en las siguientes características al hombre típico?</a:t>
            </a:r>
            <a:endParaRPr lang="es-EC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773" t="28094" r="40546" b="40296"/>
          <a:stretch>
            <a:fillRect/>
          </a:stretch>
        </p:blipFill>
        <p:spPr bwMode="auto">
          <a:xfrm>
            <a:off x="1412308" y="1593583"/>
            <a:ext cx="6271382" cy="312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0557" y="5084690"/>
            <a:ext cx="85038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Figura 1: Percepción y confianza: SI ESTUVIERAS EN UNA SERIA CRISIS PERSONAL, ¿CUÁNTAS PERSONAS CREES QUE TRATARÍAN DE AYUDARTE?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33015" y="1121820"/>
            <a:ext cx="6373503" cy="625096"/>
          </a:xfrm>
        </p:spPr>
        <p:txBody>
          <a:bodyPr>
            <a:noAutofit/>
          </a:bodyPr>
          <a:lstStyle/>
          <a:p>
            <a:pPr algn="ctr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Datos entorno al fenómeno estudiado </a:t>
            </a:r>
            <a:endParaRPr lang="es-EC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29669" y="1937987"/>
            <a:ext cx="80594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El Consejo Nacional para la Igualdad de Género (2014):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	*El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60.6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% 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persona o conocido. 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48.7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fueron o son sus parejas.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Código Orgánico Integral Penal (</a:t>
            </a:r>
            <a:r>
              <a:rPr lang="es-EC" sz="2000" dirty="0" err="1" smtClean="0">
                <a:latin typeface="Times New Roman" pitchFamily="18" charset="0"/>
                <a:cs typeface="Times New Roman" pitchFamily="18" charset="0"/>
              </a:rPr>
              <a:t>COIP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	*Art. 155.- Violencia contra la mujer o miembros del núcleo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familiar.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Estado Ecuatoriano, Decreto Ejecutivo N° 620 creado en el 2007: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	*Objetivo de realizar programas y proyectos encaminados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	*Ejercer protección sobre los </a:t>
            </a:r>
            <a:r>
              <a:rPr lang="es-EC" sz="2000" dirty="0" err="1" smtClean="0">
                <a:latin typeface="Times New Roman" pitchFamily="18" charset="0"/>
                <a:cs typeface="Times New Roman" pitchFamily="18" charset="0"/>
              </a:rPr>
              <a:t>DH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 de las mujeres a nivel nacional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1512" t="30949" r="20739" b="8301"/>
          <a:stretch>
            <a:fillRect/>
          </a:stretch>
        </p:blipFill>
        <p:spPr bwMode="auto">
          <a:xfrm>
            <a:off x="27290" y="1255594"/>
            <a:ext cx="9087247" cy="39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74961" y="5247564"/>
            <a:ext cx="3207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Figura 2: Problemas y necesidades.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19299" y="1090979"/>
            <a:ext cx="272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CONCLUSIONES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3219" y="1693838"/>
            <a:ext cx="72244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 </a:t>
            </a:r>
            <a:r>
              <a:rPr kumimoji="0" lang="es-EC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MVV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responden a patrones tanto comportamentales y emocionales aprendidos desde su familia de origen, 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mujer mantiene un estereotipo de hombre aprendido desde su sistema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Presentan </a:t>
            </a:r>
            <a:r>
              <a:rPr lang="es-EC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una mayor identificación de cercanía en sus relaciones con el género masculino</a:t>
            </a:r>
            <a:r>
              <a:rPr lang="es-EC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endParaRPr lang="es-EC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cuanto a las redes de apoyo sobre a quien acudir se evidencia como figura de cercada a la madre, padre como red de apoyo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distante. 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3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485" name="6 Rectángulo"/>
          <p:cNvSpPr>
            <a:spLocks noChangeArrowheads="1"/>
          </p:cNvSpPr>
          <p:nvPr/>
        </p:nvSpPr>
        <p:spPr bwMode="auto">
          <a:xfrm>
            <a:off x="3619500" y="1049338"/>
            <a:ext cx="280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CONCLUSIONES  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ángulo 1"/>
          <p:cNvSpPr>
            <a:spLocks noChangeArrowheads="1"/>
          </p:cNvSpPr>
          <p:nvPr/>
        </p:nvSpPr>
        <p:spPr bwMode="auto">
          <a:xfrm>
            <a:off x="796925" y="1627188"/>
            <a:ext cx="7813675" cy="28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figura más cercana está representada por la pareja y el hijo, lo que corrobora el postulado teórico sobre los niveles de diferenciación de Bowen como característica fundamental para la repetición de los patrones transgeneracionalmente transmitidos, ya que a pesar de ser la pareja la que imparte violencia paradójicamente resulta ser la más cercana.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9" name="Rectángulo 2"/>
          <p:cNvSpPr>
            <a:spLocks noChangeArrowheads="1"/>
          </p:cNvSpPr>
          <p:nvPr/>
        </p:nvSpPr>
        <p:spPr bwMode="auto">
          <a:xfrm>
            <a:off x="824221" y="4544020"/>
            <a:ext cx="7800027" cy="14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 resultados de la muestra sugieren escaso número de personas que conforman las  redes de apoyo con las que las mujeres que colaboraron con la muestra cuentan.</a:t>
            </a:r>
            <a:endParaRPr lang="es-EC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7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1509" name="CuadroTexto 1"/>
          <p:cNvSpPr txBox="1">
            <a:spLocks noChangeArrowheads="1"/>
          </p:cNvSpPr>
          <p:nvPr/>
        </p:nvSpPr>
        <p:spPr bwMode="auto">
          <a:xfrm>
            <a:off x="1398588" y="3029198"/>
            <a:ext cx="63468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600" b="1" i="1" dirty="0">
                <a:latin typeface="Times New Roman" pitchFamily="18" charset="0"/>
                <a:ea typeface="Apple Chancery"/>
                <a:cs typeface="Times New Roman" pitchFamily="18" charset="0"/>
              </a:rPr>
              <a:t>Las palabras nunca alcanzan cuando lo que hay que decir desborda el alma…</a:t>
            </a:r>
          </a:p>
          <a:p>
            <a:endParaRPr lang="es-EC" sz="2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s-EC" sz="2600" dirty="0">
                <a:latin typeface="Times New Roman" pitchFamily="18" charset="0"/>
                <a:ea typeface="Apple Chancery"/>
                <a:cs typeface="Times New Roman" pitchFamily="18" charset="0"/>
              </a:rPr>
              <a:t>Julio Cortazar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02006" y="1596788"/>
            <a:ext cx="432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AGRADECIMIENTOS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90073" y="1116193"/>
            <a:ext cx="202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PROBLEMA 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6855" y="1923492"/>
            <a:ext cx="8509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El Consejo Nacional para la Igualdad de Género (2014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La Secretaria Técnica Plan Toda una Vida (2018)  plan “misión mujer”:</a:t>
            </a:r>
          </a:p>
          <a:p>
            <a:pPr algn="just">
              <a:lnSpc>
                <a:spcPct val="200000"/>
              </a:lnSpc>
              <a:buClr>
                <a:schemeClr val="accent1"/>
              </a:buClr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 	*Cambios familiar, individual y comunidad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proceso de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concientización.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No solamente se produce en el subsistema conyugal (</a:t>
            </a:r>
            <a:r>
              <a:rPr lang="es-EC" sz="2000" dirty="0" err="1" smtClean="0">
                <a:latin typeface="Times New Roman" pitchFamily="18" charset="0"/>
                <a:cs typeface="Times New Roman" pitchFamily="18" charset="0"/>
              </a:rPr>
              <a:t>Bandura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, 1987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El Gobierno del Estado de Aguascalientes (2019) determina que:</a:t>
            </a:r>
          </a:p>
          <a:p>
            <a:pPr algn="just">
              <a:lnSpc>
                <a:spcPct val="200000"/>
              </a:lnSpc>
              <a:buClr>
                <a:schemeClr val="accent1"/>
              </a:buClr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 	*Contacto con las instituciones que apoyen a la generación de RA.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538632" y="1003247"/>
            <a:ext cx="490589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RELEVANCIA: JUSTIFICACIÓN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39106" y="2047170"/>
            <a:ext cx="77453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Demanda compromisos de cambio individual, familiar y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social: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	*Busca brindar soluciones desde el enfoque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transgeneracional.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Tratadista De la Estrella (2008) la violencia de género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es.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Interesa comprender patrones de normalización o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aceptación: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	*Refleja en la habituación y  naturalización del fenómeno.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Instituto Nacional de las Mujeres (2010) mencionan que las RA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son.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Cuáles fueron las motivaciones que permitieron llegar a una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denuncia.</a:t>
            </a: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Las RA se activan, requiere afrontar (</a:t>
            </a:r>
            <a:r>
              <a:rPr lang="es-EC" sz="2000" dirty="0" err="1" smtClean="0">
                <a:latin typeface="Times New Roman" pitchFamily="18" charset="0"/>
                <a:cs typeface="Times New Roman" pitchFamily="18" charset="0"/>
              </a:rPr>
              <a:t>Perrone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C" sz="2000" dirty="0" err="1" smtClean="0">
                <a:latin typeface="Times New Roman" pitchFamily="18" charset="0"/>
                <a:cs typeface="Times New Roman" pitchFamily="18" charset="0"/>
              </a:rPr>
              <a:t>Nannini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, 2007)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485356" y="1201006"/>
            <a:ext cx="2171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 OBJETIVOS </a:t>
            </a:r>
            <a:r>
              <a:rPr lang="es-EC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17786" y="2067131"/>
            <a:ext cx="7111814" cy="28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Identificar las redes de apoyo de las mujeres víctimas de violencia las cuales les permitieron salir del círculo de violencia.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Analizar los patrones comportamentales</a:t>
            </a:r>
            <a:r>
              <a:rPr kumimoji="0" lang="es-EC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aprendidos de las mujeres víctimas de violencia de género desde el enfoque transgeneracional.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=""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782820" y="1460316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HIPÓTESIS 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46663" y="2511188"/>
            <a:ext cx="6107138" cy="14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 patrones comportamentales establecidos culturalmente son aprendidos transgeneracionalmente desde la familia de origen.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5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20775"/>
            <a:ext cx="8667750" cy="5056188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VIOLENCIA DESDE UNA MIRADA SISTEMICA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Premisas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Perrone y Nannini, 2007)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fenómeno individual,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interrelacional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que intrapsíquico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istribuir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responsabilidad de interacción a los adultos participantes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econocer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todo adulto, capaz de autocuidado y  garante de  seguridad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ualquiera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puede llegar a ser violento, contexto determina la interacción.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Linares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(2006)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Fenómeno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humano, resulta de la cultura, históricamente otorgado al hombre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Poder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las relaciones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elemento interferente del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amor,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somos seres amorosos en primer lugar y en segundo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maltratantes.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s-EC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9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1219200"/>
            <a:ext cx="8669337" cy="4918075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Linares (2012)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Activamente Violentas: muy estructuradas  manifiestamente rígidas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Violencia: síntoma de dificultades que producen tensión dentro de las relaciones familiares 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Estructuradas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pautas de interacción violenta, la violencia  recae sobre figuras de jerarquía 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Cancrini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(como se citó de Linares, 2012) las familias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maltratantes   multiproblematicas: tendencia para la  desestructuración.  </a:t>
            </a:r>
          </a:p>
          <a:p>
            <a:pPr marL="0" indent="0" algn="just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/>
          </a:p>
          <a:p>
            <a:pPr fontAlgn="auto">
              <a:lnSpc>
                <a:spcPct val="17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/>
            </a:extLst>
          </p:cNvPr>
          <p:cNvCxnSpPr/>
          <p:nvPr/>
        </p:nvCxnSpPr>
        <p:spPr>
          <a:xfrm flipH="1">
            <a:off x="0" y="8207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3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30175"/>
            <a:ext cx="1487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3">
            <a:extLst>
              <a:ext uri="{FF2B5EF4-FFF2-40B4-BE49-F238E27FC236}"/>
            </a:extLst>
          </p:cNvPr>
          <p:cNvSpPr/>
          <p:nvPr/>
        </p:nvSpPr>
        <p:spPr>
          <a:xfrm>
            <a:off x="-133350" y="6704013"/>
            <a:ext cx="9358313" cy="153987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8214" y="1057307"/>
            <a:ext cx="8572539" cy="5074118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VIOLENCIA DESDE EL MODELO TRANSGENERACIONAL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enfoque transgeneracional permite identificar las dinámicas familiares que perpetúan los patrones relacionales, proponen principalmente  la idea de que la familia transmite tanto estructuras biológicas como contenidos 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psicológicos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Bowen (1991) en un periodo de 150 a 200 años, una persona puede descender desde 64 hasta 128 familias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, resulta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complejo conocer la diferencia del sí mismo de entre los miembros de la familia</a:t>
            </a: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Los niveles de diferenciación del “Yo” determinan la capacidad que puede tener una persona para transmitir patrones a la siguiente generación, cuanta menos diferenciación mayor posibilidad de transmitir un patrón y viceversa. (Vargas, F. 2002)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3329</TotalTime>
  <Words>959</Words>
  <Application>Microsoft Office PowerPoint</Application>
  <PresentationFormat>Presentación en pantalla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Datos entorno al fenómeno estudiado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ºiuhoi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janeth.m</cp:lastModifiedBy>
  <cp:revision>204</cp:revision>
  <dcterms:created xsi:type="dcterms:W3CDTF">2018-03-14T19:52:26Z</dcterms:created>
  <dcterms:modified xsi:type="dcterms:W3CDTF">2020-03-17T15:55:52Z</dcterms:modified>
</cp:coreProperties>
</file>