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75" r:id="rId8"/>
    <p:sldId id="262" r:id="rId9"/>
    <p:sldId id="263" r:id="rId10"/>
    <p:sldId id="264" r:id="rId11"/>
    <p:sldId id="265" r:id="rId12"/>
    <p:sldId id="276" r:id="rId13"/>
    <p:sldId id="277" r:id="rId14"/>
    <p:sldId id="278" r:id="rId15"/>
    <p:sldId id="279" r:id="rId16"/>
    <p:sldId id="280" r:id="rId17"/>
    <p:sldId id="281" r:id="rId18"/>
    <p:sldId id="282" r:id="rId19"/>
    <p:sldId id="283" r:id="rId20"/>
    <p:sldId id="284" r:id="rId21"/>
    <p:sldId id="285"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4" roundtripDataSignature="AMtx7mh356PES8ngmqYPY/XfdHrsioro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9" d="100"/>
          <a:sy n="59" d="100"/>
        </p:scale>
        <p:origin x="9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2D106F-0E4D-49C2-8AD3-5066FC880BB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0F034AD8-5EE3-473E-ADB7-4C4E8F037BFE}">
      <dgm:prSet/>
      <dgm:spPr/>
      <dgm:t>
        <a:bodyPr/>
        <a:lstStyle/>
        <a:p>
          <a:pPr rtl="0"/>
          <a:r>
            <a:rPr lang="es-EC" b="0" i="0" smtClean="0"/>
            <a:t>Necesidad de apoyo psicológico después de recibir el diagnóstico de cáncer de mama. </a:t>
          </a:r>
          <a:endParaRPr lang="en-US"/>
        </a:p>
      </dgm:t>
    </dgm:pt>
    <dgm:pt modelId="{A5CC7E2C-0B45-414B-A812-D17D111881ED}" type="parTrans" cxnId="{B353AE5F-62B2-4894-B8A9-B8A3698DB04C}">
      <dgm:prSet/>
      <dgm:spPr/>
      <dgm:t>
        <a:bodyPr/>
        <a:lstStyle/>
        <a:p>
          <a:endParaRPr lang="es-ES"/>
        </a:p>
      </dgm:t>
    </dgm:pt>
    <dgm:pt modelId="{CAA054D7-B5C2-44DA-8742-C0BE594D2E7E}" type="sibTrans" cxnId="{B353AE5F-62B2-4894-B8A9-B8A3698DB04C}">
      <dgm:prSet/>
      <dgm:spPr/>
      <dgm:t>
        <a:bodyPr/>
        <a:lstStyle/>
        <a:p>
          <a:endParaRPr lang="es-ES"/>
        </a:p>
      </dgm:t>
    </dgm:pt>
    <dgm:pt modelId="{5EB4BAD8-9260-47E5-9DD0-9E548713B13D}">
      <dgm:prSet/>
      <dgm:spPr/>
      <dgm:t>
        <a:bodyPr/>
        <a:lstStyle/>
        <a:p>
          <a:pPr rtl="0"/>
          <a:r>
            <a:rPr lang="es-EC" b="0" i="0" smtClean="0"/>
            <a:t>En cuanto al área de oncología, el sistema de salud actual carece de intervenciones psicológicas</a:t>
          </a:r>
          <a:endParaRPr lang="en-US"/>
        </a:p>
      </dgm:t>
    </dgm:pt>
    <dgm:pt modelId="{ACDDD1E8-ADCC-4C5A-B7BD-E91E39FC73C7}" type="parTrans" cxnId="{A0E0D00C-A597-40B0-A062-467DBDFE309D}">
      <dgm:prSet/>
      <dgm:spPr/>
      <dgm:t>
        <a:bodyPr/>
        <a:lstStyle/>
        <a:p>
          <a:endParaRPr lang="es-ES"/>
        </a:p>
      </dgm:t>
    </dgm:pt>
    <dgm:pt modelId="{9BEE8350-208F-47D7-9638-BEAB079121E4}" type="sibTrans" cxnId="{A0E0D00C-A597-40B0-A062-467DBDFE309D}">
      <dgm:prSet/>
      <dgm:spPr/>
      <dgm:t>
        <a:bodyPr/>
        <a:lstStyle/>
        <a:p>
          <a:endParaRPr lang="es-ES"/>
        </a:p>
      </dgm:t>
    </dgm:pt>
    <dgm:pt modelId="{2671D1F6-549A-4C05-BCC1-ED5BA4184C87}">
      <dgm:prSet/>
      <dgm:spPr/>
      <dgm:t>
        <a:bodyPr/>
        <a:lstStyle/>
        <a:p>
          <a:pPr rtl="0"/>
          <a:r>
            <a:rPr lang="es-EC" b="0" i="0" smtClean="0"/>
            <a:t>En nuestro país, los estudios acerca de la intervención psicológica grupal en pacientes oncológicos son mínimos </a:t>
          </a:r>
          <a:endParaRPr lang="en-US"/>
        </a:p>
      </dgm:t>
    </dgm:pt>
    <dgm:pt modelId="{A81188C2-104F-4335-A74F-B772B4104072}" type="parTrans" cxnId="{A8E8D327-6500-4A8A-9E3D-DB67B27DCD9B}">
      <dgm:prSet/>
      <dgm:spPr/>
      <dgm:t>
        <a:bodyPr/>
        <a:lstStyle/>
        <a:p>
          <a:endParaRPr lang="es-ES"/>
        </a:p>
      </dgm:t>
    </dgm:pt>
    <dgm:pt modelId="{70A42741-5E43-4D66-8534-72DD446A23EA}" type="sibTrans" cxnId="{A8E8D327-6500-4A8A-9E3D-DB67B27DCD9B}">
      <dgm:prSet/>
      <dgm:spPr/>
      <dgm:t>
        <a:bodyPr/>
        <a:lstStyle/>
        <a:p>
          <a:endParaRPr lang="es-ES"/>
        </a:p>
      </dgm:t>
    </dgm:pt>
    <dgm:pt modelId="{C45F73F5-BFFA-4569-A264-7376F8744F6E}">
      <dgm:prSet/>
      <dgm:spPr/>
      <dgm:t>
        <a:bodyPr/>
        <a:lstStyle/>
        <a:p>
          <a:pPr rtl="0"/>
          <a:r>
            <a:rPr lang="es-EC" b="0" i="0" smtClean="0"/>
            <a:t>El cáncer de mama es la enfermedad más común según su incidencia en el Ecuador y el mundo. </a:t>
          </a:r>
          <a:endParaRPr lang="en-US"/>
        </a:p>
      </dgm:t>
    </dgm:pt>
    <dgm:pt modelId="{6EE63733-A007-4BC1-A425-F4741BF133E7}" type="parTrans" cxnId="{B0C2266C-8847-4580-999D-79C04CD71FBA}">
      <dgm:prSet/>
      <dgm:spPr/>
      <dgm:t>
        <a:bodyPr/>
        <a:lstStyle/>
        <a:p>
          <a:endParaRPr lang="es-ES"/>
        </a:p>
      </dgm:t>
    </dgm:pt>
    <dgm:pt modelId="{9EF480F8-B56E-4DBF-84B8-AB6D6605C9EB}" type="sibTrans" cxnId="{B0C2266C-8847-4580-999D-79C04CD71FBA}">
      <dgm:prSet/>
      <dgm:spPr/>
      <dgm:t>
        <a:bodyPr/>
        <a:lstStyle/>
        <a:p>
          <a:endParaRPr lang="es-ES"/>
        </a:p>
      </dgm:t>
    </dgm:pt>
    <dgm:pt modelId="{51C582A0-CAC4-4467-8A28-D861EA5909B4}" type="pres">
      <dgm:prSet presAssocID="{D92D106F-0E4D-49C2-8AD3-5066FC880BB6}" presName="linear" presStyleCnt="0">
        <dgm:presLayoutVars>
          <dgm:animLvl val="lvl"/>
          <dgm:resizeHandles val="exact"/>
        </dgm:presLayoutVars>
      </dgm:prSet>
      <dgm:spPr/>
      <dgm:t>
        <a:bodyPr/>
        <a:lstStyle/>
        <a:p>
          <a:endParaRPr lang="es-ES"/>
        </a:p>
      </dgm:t>
    </dgm:pt>
    <dgm:pt modelId="{A928DC66-C007-4729-90C8-60615FA4ED46}" type="pres">
      <dgm:prSet presAssocID="{0F034AD8-5EE3-473E-ADB7-4C4E8F037BFE}" presName="parentText" presStyleLbl="node1" presStyleIdx="0" presStyleCnt="4">
        <dgm:presLayoutVars>
          <dgm:chMax val="0"/>
          <dgm:bulletEnabled val="1"/>
        </dgm:presLayoutVars>
      </dgm:prSet>
      <dgm:spPr/>
      <dgm:t>
        <a:bodyPr/>
        <a:lstStyle/>
        <a:p>
          <a:endParaRPr lang="es-ES"/>
        </a:p>
      </dgm:t>
    </dgm:pt>
    <dgm:pt modelId="{AFC8CC9A-CF9E-440F-9542-B369862935E6}" type="pres">
      <dgm:prSet presAssocID="{CAA054D7-B5C2-44DA-8742-C0BE594D2E7E}" presName="spacer" presStyleCnt="0"/>
      <dgm:spPr/>
    </dgm:pt>
    <dgm:pt modelId="{FD645389-8433-4E52-9626-E313D311799C}" type="pres">
      <dgm:prSet presAssocID="{5EB4BAD8-9260-47E5-9DD0-9E548713B13D}" presName="parentText" presStyleLbl="node1" presStyleIdx="1" presStyleCnt="4">
        <dgm:presLayoutVars>
          <dgm:chMax val="0"/>
          <dgm:bulletEnabled val="1"/>
        </dgm:presLayoutVars>
      </dgm:prSet>
      <dgm:spPr/>
      <dgm:t>
        <a:bodyPr/>
        <a:lstStyle/>
        <a:p>
          <a:endParaRPr lang="es-ES"/>
        </a:p>
      </dgm:t>
    </dgm:pt>
    <dgm:pt modelId="{7E966266-1EA2-49E8-A1F8-E95A69E873BD}" type="pres">
      <dgm:prSet presAssocID="{9BEE8350-208F-47D7-9638-BEAB079121E4}" presName="spacer" presStyleCnt="0"/>
      <dgm:spPr/>
    </dgm:pt>
    <dgm:pt modelId="{342D8EC4-9078-4481-985C-E19CD353B1A6}" type="pres">
      <dgm:prSet presAssocID="{2671D1F6-549A-4C05-BCC1-ED5BA4184C87}" presName="parentText" presStyleLbl="node1" presStyleIdx="2" presStyleCnt="4">
        <dgm:presLayoutVars>
          <dgm:chMax val="0"/>
          <dgm:bulletEnabled val="1"/>
        </dgm:presLayoutVars>
      </dgm:prSet>
      <dgm:spPr/>
      <dgm:t>
        <a:bodyPr/>
        <a:lstStyle/>
        <a:p>
          <a:endParaRPr lang="es-ES"/>
        </a:p>
      </dgm:t>
    </dgm:pt>
    <dgm:pt modelId="{D90E6CB0-032A-4E08-935A-FF6FAA487B1E}" type="pres">
      <dgm:prSet presAssocID="{70A42741-5E43-4D66-8534-72DD446A23EA}" presName="spacer" presStyleCnt="0"/>
      <dgm:spPr/>
    </dgm:pt>
    <dgm:pt modelId="{2894207B-87F5-430F-9636-C916D017F9E0}" type="pres">
      <dgm:prSet presAssocID="{C45F73F5-BFFA-4569-A264-7376F8744F6E}" presName="parentText" presStyleLbl="node1" presStyleIdx="3" presStyleCnt="4">
        <dgm:presLayoutVars>
          <dgm:chMax val="0"/>
          <dgm:bulletEnabled val="1"/>
        </dgm:presLayoutVars>
      </dgm:prSet>
      <dgm:spPr/>
      <dgm:t>
        <a:bodyPr/>
        <a:lstStyle/>
        <a:p>
          <a:endParaRPr lang="es-ES"/>
        </a:p>
      </dgm:t>
    </dgm:pt>
  </dgm:ptLst>
  <dgm:cxnLst>
    <dgm:cxn modelId="{A0E0D00C-A597-40B0-A062-467DBDFE309D}" srcId="{D92D106F-0E4D-49C2-8AD3-5066FC880BB6}" destId="{5EB4BAD8-9260-47E5-9DD0-9E548713B13D}" srcOrd="1" destOrd="0" parTransId="{ACDDD1E8-ADCC-4C5A-B7BD-E91E39FC73C7}" sibTransId="{9BEE8350-208F-47D7-9638-BEAB079121E4}"/>
    <dgm:cxn modelId="{F957441E-08F2-46A4-B41A-1726CBF6A878}" type="presOf" srcId="{2671D1F6-549A-4C05-BCC1-ED5BA4184C87}" destId="{342D8EC4-9078-4481-985C-E19CD353B1A6}" srcOrd="0" destOrd="0" presId="urn:microsoft.com/office/officeart/2005/8/layout/vList2"/>
    <dgm:cxn modelId="{B353AE5F-62B2-4894-B8A9-B8A3698DB04C}" srcId="{D92D106F-0E4D-49C2-8AD3-5066FC880BB6}" destId="{0F034AD8-5EE3-473E-ADB7-4C4E8F037BFE}" srcOrd="0" destOrd="0" parTransId="{A5CC7E2C-0B45-414B-A812-D17D111881ED}" sibTransId="{CAA054D7-B5C2-44DA-8742-C0BE594D2E7E}"/>
    <dgm:cxn modelId="{0BFD31EA-6321-4296-BA7E-7AA06E04078B}" type="presOf" srcId="{D92D106F-0E4D-49C2-8AD3-5066FC880BB6}" destId="{51C582A0-CAC4-4467-8A28-D861EA5909B4}" srcOrd="0" destOrd="0" presId="urn:microsoft.com/office/officeart/2005/8/layout/vList2"/>
    <dgm:cxn modelId="{BB3B0220-88AB-4EAA-BBAE-961DD70CBEAA}" type="presOf" srcId="{5EB4BAD8-9260-47E5-9DD0-9E548713B13D}" destId="{FD645389-8433-4E52-9626-E313D311799C}" srcOrd="0" destOrd="0" presId="urn:microsoft.com/office/officeart/2005/8/layout/vList2"/>
    <dgm:cxn modelId="{BF8EFFF7-EE1A-4D67-B653-3C16BA74B065}" type="presOf" srcId="{0F034AD8-5EE3-473E-ADB7-4C4E8F037BFE}" destId="{A928DC66-C007-4729-90C8-60615FA4ED46}" srcOrd="0" destOrd="0" presId="urn:microsoft.com/office/officeart/2005/8/layout/vList2"/>
    <dgm:cxn modelId="{EDA9EF35-8DF9-4E8B-917A-7724A8C085E2}" type="presOf" srcId="{C45F73F5-BFFA-4569-A264-7376F8744F6E}" destId="{2894207B-87F5-430F-9636-C916D017F9E0}" srcOrd="0" destOrd="0" presId="urn:microsoft.com/office/officeart/2005/8/layout/vList2"/>
    <dgm:cxn modelId="{B0C2266C-8847-4580-999D-79C04CD71FBA}" srcId="{D92D106F-0E4D-49C2-8AD3-5066FC880BB6}" destId="{C45F73F5-BFFA-4569-A264-7376F8744F6E}" srcOrd="3" destOrd="0" parTransId="{6EE63733-A007-4BC1-A425-F4741BF133E7}" sibTransId="{9EF480F8-B56E-4DBF-84B8-AB6D6605C9EB}"/>
    <dgm:cxn modelId="{A8E8D327-6500-4A8A-9E3D-DB67B27DCD9B}" srcId="{D92D106F-0E4D-49C2-8AD3-5066FC880BB6}" destId="{2671D1F6-549A-4C05-BCC1-ED5BA4184C87}" srcOrd="2" destOrd="0" parTransId="{A81188C2-104F-4335-A74F-B772B4104072}" sibTransId="{70A42741-5E43-4D66-8534-72DD446A23EA}"/>
    <dgm:cxn modelId="{72892A7A-70B1-4B4E-92E4-F304E8A00999}" type="presParOf" srcId="{51C582A0-CAC4-4467-8A28-D861EA5909B4}" destId="{A928DC66-C007-4729-90C8-60615FA4ED46}" srcOrd="0" destOrd="0" presId="urn:microsoft.com/office/officeart/2005/8/layout/vList2"/>
    <dgm:cxn modelId="{2E7CF147-181B-4669-9F39-3D812FACD597}" type="presParOf" srcId="{51C582A0-CAC4-4467-8A28-D861EA5909B4}" destId="{AFC8CC9A-CF9E-440F-9542-B369862935E6}" srcOrd="1" destOrd="0" presId="urn:microsoft.com/office/officeart/2005/8/layout/vList2"/>
    <dgm:cxn modelId="{17EA81C9-FA87-4200-890D-13EAC1C3BCDB}" type="presParOf" srcId="{51C582A0-CAC4-4467-8A28-D861EA5909B4}" destId="{FD645389-8433-4E52-9626-E313D311799C}" srcOrd="2" destOrd="0" presId="urn:microsoft.com/office/officeart/2005/8/layout/vList2"/>
    <dgm:cxn modelId="{CC68420D-A00E-4747-AC07-5CE55E794EFC}" type="presParOf" srcId="{51C582A0-CAC4-4467-8A28-D861EA5909B4}" destId="{7E966266-1EA2-49E8-A1F8-E95A69E873BD}" srcOrd="3" destOrd="0" presId="urn:microsoft.com/office/officeart/2005/8/layout/vList2"/>
    <dgm:cxn modelId="{99FBEE61-2317-47B2-95DB-150B3603B56E}" type="presParOf" srcId="{51C582A0-CAC4-4467-8A28-D861EA5909B4}" destId="{342D8EC4-9078-4481-985C-E19CD353B1A6}" srcOrd="4" destOrd="0" presId="urn:microsoft.com/office/officeart/2005/8/layout/vList2"/>
    <dgm:cxn modelId="{CA351248-4397-4B1B-AA25-45E566FF5011}" type="presParOf" srcId="{51C582A0-CAC4-4467-8A28-D861EA5909B4}" destId="{D90E6CB0-032A-4E08-935A-FF6FAA487B1E}" srcOrd="5" destOrd="0" presId="urn:microsoft.com/office/officeart/2005/8/layout/vList2"/>
    <dgm:cxn modelId="{2F9A53B9-F115-4EBA-AB5E-B5632C1D83D7}" type="presParOf" srcId="{51C582A0-CAC4-4467-8A28-D861EA5909B4}" destId="{2894207B-87F5-430F-9636-C916D017F9E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619E80-9006-432B-95A1-BD43CC46995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s-ES"/>
        </a:p>
      </dgm:t>
    </dgm:pt>
    <dgm:pt modelId="{5574216F-271F-4245-9AC6-B0A4B83A27A3}">
      <dgm:prSet phldrT="[Texto]"/>
      <dgm:spPr/>
      <dgm:t>
        <a:bodyPr/>
        <a:lstStyle/>
        <a:p>
          <a:r>
            <a:rPr lang="es-EC" dirty="0" smtClean="0"/>
            <a:t>Armar un mecanismo </a:t>
          </a:r>
          <a:endParaRPr lang="es-ES" dirty="0"/>
        </a:p>
      </dgm:t>
    </dgm:pt>
    <dgm:pt modelId="{60491AC8-D7A5-4CBA-8DE1-BDDFC345A481}" type="parTrans" cxnId="{4194DEFF-88D7-4974-8127-7F54BCDED53D}">
      <dgm:prSet/>
      <dgm:spPr/>
      <dgm:t>
        <a:bodyPr/>
        <a:lstStyle/>
        <a:p>
          <a:endParaRPr lang="es-ES"/>
        </a:p>
      </dgm:t>
    </dgm:pt>
    <dgm:pt modelId="{681C6699-AE44-43DC-9426-8BD2A67329E6}" type="sibTrans" cxnId="{4194DEFF-88D7-4974-8127-7F54BCDED53D}">
      <dgm:prSet/>
      <dgm:spPr/>
      <dgm:t>
        <a:bodyPr/>
        <a:lstStyle/>
        <a:p>
          <a:endParaRPr lang="es-ES"/>
        </a:p>
      </dgm:t>
    </dgm:pt>
    <dgm:pt modelId="{61F68F02-AA0B-4C34-90C9-EC875BA9634B}">
      <dgm:prSet phldrT="[Texto]"/>
      <dgm:spPr/>
      <dgm:t>
        <a:bodyPr/>
        <a:lstStyle/>
        <a:p>
          <a:r>
            <a:rPr lang="es-EC" dirty="0" smtClean="0"/>
            <a:t>Conjunto de personas </a:t>
          </a:r>
          <a:endParaRPr lang="es-ES" dirty="0"/>
        </a:p>
      </dgm:t>
    </dgm:pt>
    <dgm:pt modelId="{1985250E-CBA7-46C2-B937-228A5FB130AC}" type="parTrans" cxnId="{1D781CEF-3169-44D0-B70E-BB9366D311AC}">
      <dgm:prSet/>
      <dgm:spPr/>
      <dgm:t>
        <a:bodyPr/>
        <a:lstStyle/>
        <a:p>
          <a:endParaRPr lang="es-ES"/>
        </a:p>
      </dgm:t>
    </dgm:pt>
    <dgm:pt modelId="{2816D977-F2F2-4B29-96EA-FA5B90FAECA9}" type="sibTrans" cxnId="{1D781CEF-3169-44D0-B70E-BB9366D311AC}">
      <dgm:prSet/>
      <dgm:spPr/>
      <dgm:t>
        <a:bodyPr/>
        <a:lstStyle/>
        <a:p>
          <a:endParaRPr lang="es-ES"/>
        </a:p>
      </dgm:t>
    </dgm:pt>
    <dgm:pt modelId="{ABAD8E79-F356-4C58-A231-B6AACD852E99}">
      <dgm:prSet phldrT="[Texto]"/>
      <dgm:spPr/>
      <dgm:t>
        <a:bodyPr/>
        <a:lstStyle/>
        <a:p>
          <a:r>
            <a:rPr lang="es-EC" dirty="0" smtClean="0"/>
            <a:t>Producir cambios </a:t>
          </a:r>
          <a:endParaRPr lang="es-ES" dirty="0"/>
        </a:p>
      </dgm:t>
    </dgm:pt>
    <dgm:pt modelId="{E61F3771-6106-4423-BBCD-5FAAACC5B53B}" type="parTrans" cxnId="{85C804D4-C06C-43F7-8892-36DA6C6B34F3}">
      <dgm:prSet/>
      <dgm:spPr/>
      <dgm:t>
        <a:bodyPr/>
        <a:lstStyle/>
        <a:p>
          <a:endParaRPr lang="es-ES"/>
        </a:p>
      </dgm:t>
    </dgm:pt>
    <dgm:pt modelId="{73408D0E-C5BC-44FC-ADB6-4C21697AC395}" type="sibTrans" cxnId="{85C804D4-C06C-43F7-8892-36DA6C6B34F3}">
      <dgm:prSet/>
      <dgm:spPr/>
      <dgm:t>
        <a:bodyPr/>
        <a:lstStyle/>
        <a:p>
          <a:endParaRPr lang="es-ES"/>
        </a:p>
      </dgm:t>
    </dgm:pt>
    <dgm:pt modelId="{20544D6E-EBA1-45AB-A611-42CBC3F89B5B}" type="pres">
      <dgm:prSet presAssocID="{D3619E80-9006-432B-95A1-BD43CC46995C}" presName="Name0" presStyleCnt="0">
        <dgm:presLayoutVars>
          <dgm:dir/>
          <dgm:resizeHandles val="exact"/>
        </dgm:presLayoutVars>
      </dgm:prSet>
      <dgm:spPr/>
    </dgm:pt>
    <dgm:pt modelId="{6AFE5D6E-2D41-4E82-9642-F2FF2DB48007}" type="pres">
      <dgm:prSet presAssocID="{D3619E80-9006-432B-95A1-BD43CC46995C}" presName="arrow" presStyleLbl="bgShp" presStyleIdx="0" presStyleCnt="1"/>
      <dgm:spPr/>
    </dgm:pt>
    <dgm:pt modelId="{6EDE7940-1B70-441E-A964-42C26B46F7AF}" type="pres">
      <dgm:prSet presAssocID="{D3619E80-9006-432B-95A1-BD43CC46995C}" presName="points" presStyleCnt="0"/>
      <dgm:spPr/>
    </dgm:pt>
    <dgm:pt modelId="{650081E5-3823-4D38-B905-858116C7E57C}" type="pres">
      <dgm:prSet presAssocID="{5574216F-271F-4245-9AC6-B0A4B83A27A3}" presName="compositeA" presStyleCnt="0"/>
      <dgm:spPr/>
    </dgm:pt>
    <dgm:pt modelId="{490D080B-D982-4CB4-996D-49E797ACA7BE}" type="pres">
      <dgm:prSet presAssocID="{5574216F-271F-4245-9AC6-B0A4B83A27A3}" presName="textA" presStyleLbl="revTx" presStyleIdx="0" presStyleCnt="3">
        <dgm:presLayoutVars>
          <dgm:bulletEnabled val="1"/>
        </dgm:presLayoutVars>
      </dgm:prSet>
      <dgm:spPr/>
      <dgm:t>
        <a:bodyPr/>
        <a:lstStyle/>
        <a:p>
          <a:endParaRPr lang="es-ES"/>
        </a:p>
      </dgm:t>
    </dgm:pt>
    <dgm:pt modelId="{9CC7B0B8-75CE-4041-AC25-A235EA7309F5}" type="pres">
      <dgm:prSet presAssocID="{5574216F-271F-4245-9AC6-B0A4B83A27A3}" presName="circleA" presStyleLbl="node1" presStyleIdx="0" presStyleCnt="3"/>
      <dgm:spPr/>
    </dgm:pt>
    <dgm:pt modelId="{2F93A748-85D9-49ED-B667-78C42C0B1BBE}" type="pres">
      <dgm:prSet presAssocID="{5574216F-271F-4245-9AC6-B0A4B83A27A3}" presName="spaceA" presStyleCnt="0"/>
      <dgm:spPr/>
    </dgm:pt>
    <dgm:pt modelId="{571F223C-01C7-4935-B8F4-76B00CCD0E73}" type="pres">
      <dgm:prSet presAssocID="{681C6699-AE44-43DC-9426-8BD2A67329E6}" presName="space" presStyleCnt="0"/>
      <dgm:spPr/>
    </dgm:pt>
    <dgm:pt modelId="{E218B053-4CBB-4384-911A-5385FAADD712}" type="pres">
      <dgm:prSet presAssocID="{61F68F02-AA0B-4C34-90C9-EC875BA9634B}" presName="compositeB" presStyleCnt="0"/>
      <dgm:spPr/>
    </dgm:pt>
    <dgm:pt modelId="{EECCFB16-2864-4464-9923-F9F257ABA586}" type="pres">
      <dgm:prSet presAssocID="{61F68F02-AA0B-4C34-90C9-EC875BA9634B}" presName="textB" presStyleLbl="revTx" presStyleIdx="1" presStyleCnt="3">
        <dgm:presLayoutVars>
          <dgm:bulletEnabled val="1"/>
        </dgm:presLayoutVars>
      </dgm:prSet>
      <dgm:spPr/>
      <dgm:t>
        <a:bodyPr/>
        <a:lstStyle/>
        <a:p>
          <a:endParaRPr lang="es-ES"/>
        </a:p>
      </dgm:t>
    </dgm:pt>
    <dgm:pt modelId="{2EB6A237-FF00-4071-8DC5-73D667B3A60E}" type="pres">
      <dgm:prSet presAssocID="{61F68F02-AA0B-4C34-90C9-EC875BA9634B}" presName="circleB" presStyleLbl="node1" presStyleIdx="1" presStyleCnt="3"/>
      <dgm:spPr/>
    </dgm:pt>
    <dgm:pt modelId="{337764F8-94C8-45E1-B3ED-3BA8AA387866}" type="pres">
      <dgm:prSet presAssocID="{61F68F02-AA0B-4C34-90C9-EC875BA9634B}" presName="spaceB" presStyleCnt="0"/>
      <dgm:spPr/>
    </dgm:pt>
    <dgm:pt modelId="{DC2AF5FF-D6F1-468E-B6FD-5A4295D51824}" type="pres">
      <dgm:prSet presAssocID="{2816D977-F2F2-4B29-96EA-FA5B90FAECA9}" presName="space" presStyleCnt="0"/>
      <dgm:spPr/>
    </dgm:pt>
    <dgm:pt modelId="{D81A7ECF-41B7-4AE0-8106-04FFB43FFFE7}" type="pres">
      <dgm:prSet presAssocID="{ABAD8E79-F356-4C58-A231-B6AACD852E99}" presName="compositeA" presStyleCnt="0"/>
      <dgm:spPr/>
    </dgm:pt>
    <dgm:pt modelId="{0D86FFF1-1283-4E13-BD8E-BADCE312C24A}" type="pres">
      <dgm:prSet presAssocID="{ABAD8E79-F356-4C58-A231-B6AACD852E99}" presName="textA" presStyleLbl="revTx" presStyleIdx="2" presStyleCnt="3">
        <dgm:presLayoutVars>
          <dgm:bulletEnabled val="1"/>
        </dgm:presLayoutVars>
      </dgm:prSet>
      <dgm:spPr/>
      <dgm:t>
        <a:bodyPr/>
        <a:lstStyle/>
        <a:p>
          <a:endParaRPr lang="es-ES"/>
        </a:p>
      </dgm:t>
    </dgm:pt>
    <dgm:pt modelId="{A5FC0EDF-B20D-435B-A1B1-D09BD32D1F40}" type="pres">
      <dgm:prSet presAssocID="{ABAD8E79-F356-4C58-A231-B6AACD852E99}" presName="circleA" presStyleLbl="node1" presStyleIdx="2" presStyleCnt="3"/>
      <dgm:spPr/>
    </dgm:pt>
    <dgm:pt modelId="{B6ED428A-B529-4A36-AEA5-30AF65229093}" type="pres">
      <dgm:prSet presAssocID="{ABAD8E79-F356-4C58-A231-B6AACD852E99}" presName="spaceA" presStyleCnt="0"/>
      <dgm:spPr/>
    </dgm:pt>
  </dgm:ptLst>
  <dgm:cxnLst>
    <dgm:cxn modelId="{1D781CEF-3169-44D0-B70E-BB9366D311AC}" srcId="{D3619E80-9006-432B-95A1-BD43CC46995C}" destId="{61F68F02-AA0B-4C34-90C9-EC875BA9634B}" srcOrd="1" destOrd="0" parTransId="{1985250E-CBA7-46C2-B937-228A5FB130AC}" sibTransId="{2816D977-F2F2-4B29-96EA-FA5B90FAECA9}"/>
    <dgm:cxn modelId="{2E7EB617-DF5C-491C-B9F2-3C133DA1FED0}" type="presOf" srcId="{61F68F02-AA0B-4C34-90C9-EC875BA9634B}" destId="{EECCFB16-2864-4464-9923-F9F257ABA586}" srcOrd="0" destOrd="0" presId="urn:microsoft.com/office/officeart/2005/8/layout/hProcess11"/>
    <dgm:cxn modelId="{4194DEFF-88D7-4974-8127-7F54BCDED53D}" srcId="{D3619E80-9006-432B-95A1-BD43CC46995C}" destId="{5574216F-271F-4245-9AC6-B0A4B83A27A3}" srcOrd="0" destOrd="0" parTransId="{60491AC8-D7A5-4CBA-8DE1-BDDFC345A481}" sibTransId="{681C6699-AE44-43DC-9426-8BD2A67329E6}"/>
    <dgm:cxn modelId="{1735B4DC-EE41-4FF4-A6EE-11DA411C23DA}" type="presOf" srcId="{5574216F-271F-4245-9AC6-B0A4B83A27A3}" destId="{490D080B-D982-4CB4-996D-49E797ACA7BE}" srcOrd="0" destOrd="0" presId="urn:microsoft.com/office/officeart/2005/8/layout/hProcess11"/>
    <dgm:cxn modelId="{02A7DE74-D1AD-4401-A307-530216A59508}" type="presOf" srcId="{ABAD8E79-F356-4C58-A231-B6AACD852E99}" destId="{0D86FFF1-1283-4E13-BD8E-BADCE312C24A}" srcOrd="0" destOrd="0" presId="urn:microsoft.com/office/officeart/2005/8/layout/hProcess11"/>
    <dgm:cxn modelId="{85C804D4-C06C-43F7-8892-36DA6C6B34F3}" srcId="{D3619E80-9006-432B-95A1-BD43CC46995C}" destId="{ABAD8E79-F356-4C58-A231-B6AACD852E99}" srcOrd="2" destOrd="0" parTransId="{E61F3771-6106-4423-BBCD-5FAAACC5B53B}" sibTransId="{73408D0E-C5BC-44FC-ADB6-4C21697AC395}"/>
    <dgm:cxn modelId="{90D4715D-880A-4324-964C-89A0DC9BE05D}" type="presOf" srcId="{D3619E80-9006-432B-95A1-BD43CC46995C}" destId="{20544D6E-EBA1-45AB-A611-42CBC3F89B5B}" srcOrd="0" destOrd="0" presId="urn:microsoft.com/office/officeart/2005/8/layout/hProcess11"/>
    <dgm:cxn modelId="{7332C09F-AB0C-40E1-808F-112ABDA4073A}" type="presParOf" srcId="{20544D6E-EBA1-45AB-A611-42CBC3F89B5B}" destId="{6AFE5D6E-2D41-4E82-9642-F2FF2DB48007}" srcOrd="0" destOrd="0" presId="urn:microsoft.com/office/officeart/2005/8/layout/hProcess11"/>
    <dgm:cxn modelId="{995C5D07-9A39-4B31-8AC6-610995A3BB7F}" type="presParOf" srcId="{20544D6E-EBA1-45AB-A611-42CBC3F89B5B}" destId="{6EDE7940-1B70-441E-A964-42C26B46F7AF}" srcOrd="1" destOrd="0" presId="urn:microsoft.com/office/officeart/2005/8/layout/hProcess11"/>
    <dgm:cxn modelId="{E4317F27-19BB-4D55-9543-11BC43F8C496}" type="presParOf" srcId="{6EDE7940-1B70-441E-A964-42C26B46F7AF}" destId="{650081E5-3823-4D38-B905-858116C7E57C}" srcOrd="0" destOrd="0" presId="urn:microsoft.com/office/officeart/2005/8/layout/hProcess11"/>
    <dgm:cxn modelId="{2A9543B2-0794-4628-98FE-B223ABD3399A}" type="presParOf" srcId="{650081E5-3823-4D38-B905-858116C7E57C}" destId="{490D080B-D982-4CB4-996D-49E797ACA7BE}" srcOrd="0" destOrd="0" presId="urn:microsoft.com/office/officeart/2005/8/layout/hProcess11"/>
    <dgm:cxn modelId="{92EE8083-BD98-4543-8B5E-C42F38133C01}" type="presParOf" srcId="{650081E5-3823-4D38-B905-858116C7E57C}" destId="{9CC7B0B8-75CE-4041-AC25-A235EA7309F5}" srcOrd="1" destOrd="0" presId="urn:microsoft.com/office/officeart/2005/8/layout/hProcess11"/>
    <dgm:cxn modelId="{DF646548-C2AF-4F7C-AF8E-A3474709752B}" type="presParOf" srcId="{650081E5-3823-4D38-B905-858116C7E57C}" destId="{2F93A748-85D9-49ED-B667-78C42C0B1BBE}" srcOrd="2" destOrd="0" presId="urn:microsoft.com/office/officeart/2005/8/layout/hProcess11"/>
    <dgm:cxn modelId="{15A74562-DF6D-46F7-A34C-9B8213428BF3}" type="presParOf" srcId="{6EDE7940-1B70-441E-A964-42C26B46F7AF}" destId="{571F223C-01C7-4935-B8F4-76B00CCD0E73}" srcOrd="1" destOrd="0" presId="urn:microsoft.com/office/officeart/2005/8/layout/hProcess11"/>
    <dgm:cxn modelId="{B8E975CA-7D36-45D6-A7FB-37095B92A415}" type="presParOf" srcId="{6EDE7940-1B70-441E-A964-42C26B46F7AF}" destId="{E218B053-4CBB-4384-911A-5385FAADD712}" srcOrd="2" destOrd="0" presId="urn:microsoft.com/office/officeart/2005/8/layout/hProcess11"/>
    <dgm:cxn modelId="{A48750FE-B08A-464B-9FA7-EC45ACE6110B}" type="presParOf" srcId="{E218B053-4CBB-4384-911A-5385FAADD712}" destId="{EECCFB16-2864-4464-9923-F9F257ABA586}" srcOrd="0" destOrd="0" presId="urn:microsoft.com/office/officeart/2005/8/layout/hProcess11"/>
    <dgm:cxn modelId="{DB924727-782E-4A86-A370-B6BD4F0650DB}" type="presParOf" srcId="{E218B053-4CBB-4384-911A-5385FAADD712}" destId="{2EB6A237-FF00-4071-8DC5-73D667B3A60E}" srcOrd="1" destOrd="0" presId="urn:microsoft.com/office/officeart/2005/8/layout/hProcess11"/>
    <dgm:cxn modelId="{1F82FFE4-EDA0-49A7-8913-8BF423EBEA1D}" type="presParOf" srcId="{E218B053-4CBB-4384-911A-5385FAADD712}" destId="{337764F8-94C8-45E1-B3ED-3BA8AA387866}" srcOrd="2" destOrd="0" presId="urn:microsoft.com/office/officeart/2005/8/layout/hProcess11"/>
    <dgm:cxn modelId="{C8F80C6B-8444-4647-A226-C02A43DF8428}" type="presParOf" srcId="{6EDE7940-1B70-441E-A964-42C26B46F7AF}" destId="{DC2AF5FF-D6F1-468E-B6FD-5A4295D51824}" srcOrd="3" destOrd="0" presId="urn:microsoft.com/office/officeart/2005/8/layout/hProcess11"/>
    <dgm:cxn modelId="{9052D6ED-114B-443A-8D07-9183660DB2FC}" type="presParOf" srcId="{6EDE7940-1B70-441E-A964-42C26B46F7AF}" destId="{D81A7ECF-41B7-4AE0-8106-04FFB43FFFE7}" srcOrd="4" destOrd="0" presId="urn:microsoft.com/office/officeart/2005/8/layout/hProcess11"/>
    <dgm:cxn modelId="{13BC4CE6-2D67-4981-A9B3-C3DF40CD92A1}" type="presParOf" srcId="{D81A7ECF-41B7-4AE0-8106-04FFB43FFFE7}" destId="{0D86FFF1-1283-4E13-BD8E-BADCE312C24A}" srcOrd="0" destOrd="0" presId="urn:microsoft.com/office/officeart/2005/8/layout/hProcess11"/>
    <dgm:cxn modelId="{0C7961C2-7605-4E80-9041-1DEFC8F10ED8}" type="presParOf" srcId="{D81A7ECF-41B7-4AE0-8106-04FFB43FFFE7}" destId="{A5FC0EDF-B20D-435B-A1B1-D09BD32D1F40}" srcOrd="1" destOrd="0" presId="urn:microsoft.com/office/officeart/2005/8/layout/hProcess11"/>
    <dgm:cxn modelId="{5967B024-4272-4E51-9B0B-824B03F88C25}" type="presParOf" srcId="{D81A7ECF-41B7-4AE0-8106-04FFB43FFFE7}" destId="{B6ED428A-B529-4A36-AEA5-30AF6522909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8DC66-C007-4729-90C8-60615FA4ED46}">
      <dsp:nvSpPr>
        <dsp:cNvPr id="0" name=""/>
        <dsp:cNvSpPr/>
      </dsp:nvSpPr>
      <dsp:spPr>
        <a:xfrm>
          <a:off x="0" y="55559"/>
          <a:ext cx="10515600" cy="1003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EC" sz="2600" b="0" i="0" kern="1200" smtClean="0"/>
            <a:t>Necesidad de apoyo psicológico después de recibir el diagnóstico de cáncer de mama. </a:t>
          </a:r>
          <a:endParaRPr lang="en-US" sz="2600" kern="1200"/>
        </a:p>
      </dsp:txBody>
      <dsp:txXfrm>
        <a:off x="49004" y="104563"/>
        <a:ext cx="10417592" cy="905852"/>
      </dsp:txXfrm>
    </dsp:sp>
    <dsp:sp modelId="{FD645389-8433-4E52-9626-E313D311799C}">
      <dsp:nvSpPr>
        <dsp:cNvPr id="0" name=""/>
        <dsp:cNvSpPr/>
      </dsp:nvSpPr>
      <dsp:spPr>
        <a:xfrm>
          <a:off x="0" y="1134299"/>
          <a:ext cx="10515600" cy="1003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EC" sz="2600" b="0" i="0" kern="1200" smtClean="0"/>
            <a:t>En cuanto al área de oncología, el sistema de salud actual carece de intervenciones psicológicas</a:t>
          </a:r>
          <a:endParaRPr lang="en-US" sz="2600" kern="1200"/>
        </a:p>
      </dsp:txBody>
      <dsp:txXfrm>
        <a:off x="49004" y="1183303"/>
        <a:ext cx="10417592" cy="905852"/>
      </dsp:txXfrm>
    </dsp:sp>
    <dsp:sp modelId="{342D8EC4-9078-4481-985C-E19CD353B1A6}">
      <dsp:nvSpPr>
        <dsp:cNvPr id="0" name=""/>
        <dsp:cNvSpPr/>
      </dsp:nvSpPr>
      <dsp:spPr>
        <a:xfrm>
          <a:off x="0" y="2213040"/>
          <a:ext cx="10515600" cy="1003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EC" sz="2600" b="0" i="0" kern="1200" smtClean="0"/>
            <a:t>En nuestro país, los estudios acerca de la intervención psicológica grupal en pacientes oncológicos son mínimos </a:t>
          </a:r>
          <a:endParaRPr lang="en-US" sz="2600" kern="1200"/>
        </a:p>
      </dsp:txBody>
      <dsp:txXfrm>
        <a:off x="49004" y="2262044"/>
        <a:ext cx="10417592" cy="905852"/>
      </dsp:txXfrm>
    </dsp:sp>
    <dsp:sp modelId="{2894207B-87F5-430F-9636-C916D017F9E0}">
      <dsp:nvSpPr>
        <dsp:cNvPr id="0" name=""/>
        <dsp:cNvSpPr/>
      </dsp:nvSpPr>
      <dsp:spPr>
        <a:xfrm>
          <a:off x="0" y="3291780"/>
          <a:ext cx="10515600" cy="1003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EC" sz="2600" b="0" i="0" kern="1200" smtClean="0"/>
            <a:t>El cáncer de mama es la enfermedad más común según su incidencia en el Ecuador y el mundo. </a:t>
          </a:r>
          <a:endParaRPr lang="en-US" sz="2600" kern="1200"/>
        </a:p>
      </dsp:txBody>
      <dsp:txXfrm>
        <a:off x="49004" y="3340784"/>
        <a:ext cx="10417592" cy="905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E5D6E-2D41-4E82-9642-F2FF2DB48007}">
      <dsp:nvSpPr>
        <dsp:cNvPr id="0" name=""/>
        <dsp:cNvSpPr/>
      </dsp:nvSpPr>
      <dsp:spPr>
        <a:xfrm>
          <a:off x="0" y="1026863"/>
          <a:ext cx="10515600" cy="136915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0D080B-D982-4CB4-996D-49E797ACA7BE}">
      <dsp:nvSpPr>
        <dsp:cNvPr id="0" name=""/>
        <dsp:cNvSpPr/>
      </dsp:nvSpPr>
      <dsp:spPr>
        <a:xfrm>
          <a:off x="4621" y="0"/>
          <a:ext cx="3049934" cy="1369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b" anchorCtr="0">
          <a:noAutofit/>
        </a:bodyPr>
        <a:lstStyle/>
        <a:p>
          <a:pPr lvl="0" algn="ctr" defTabSz="1466850">
            <a:lnSpc>
              <a:spcPct val="90000"/>
            </a:lnSpc>
            <a:spcBef>
              <a:spcPct val="0"/>
            </a:spcBef>
            <a:spcAft>
              <a:spcPct val="35000"/>
            </a:spcAft>
          </a:pPr>
          <a:r>
            <a:rPr lang="es-EC" sz="3300" kern="1200" dirty="0" smtClean="0"/>
            <a:t>Armar un mecanismo </a:t>
          </a:r>
          <a:endParaRPr lang="es-ES" sz="3300" kern="1200" dirty="0"/>
        </a:p>
      </dsp:txBody>
      <dsp:txXfrm>
        <a:off x="4621" y="0"/>
        <a:ext cx="3049934" cy="1369150"/>
      </dsp:txXfrm>
    </dsp:sp>
    <dsp:sp modelId="{9CC7B0B8-75CE-4041-AC25-A235EA7309F5}">
      <dsp:nvSpPr>
        <dsp:cNvPr id="0" name=""/>
        <dsp:cNvSpPr/>
      </dsp:nvSpPr>
      <dsp:spPr>
        <a:xfrm>
          <a:off x="1358444" y="1540294"/>
          <a:ext cx="342287" cy="3422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CCFB16-2864-4464-9923-F9F257ABA586}">
      <dsp:nvSpPr>
        <dsp:cNvPr id="0" name=""/>
        <dsp:cNvSpPr/>
      </dsp:nvSpPr>
      <dsp:spPr>
        <a:xfrm>
          <a:off x="3207052" y="2053726"/>
          <a:ext cx="3049934" cy="1369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t" anchorCtr="0">
          <a:noAutofit/>
        </a:bodyPr>
        <a:lstStyle/>
        <a:p>
          <a:pPr lvl="0" algn="ctr" defTabSz="1466850">
            <a:lnSpc>
              <a:spcPct val="90000"/>
            </a:lnSpc>
            <a:spcBef>
              <a:spcPct val="0"/>
            </a:spcBef>
            <a:spcAft>
              <a:spcPct val="35000"/>
            </a:spcAft>
          </a:pPr>
          <a:r>
            <a:rPr lang="es-EC" sz="3300" kern="1200" dirty="0" smtClean="0"/>
            <a:t>Conjunto de personas </a:t>
          </a:r>
          <a:endParaRPr lang="es-ES" sz="3300" kern="1200" dirty="0"/>
        </a:p>
      </dsp:txBody>
      <dsp:txXfrm>
        <a:off x="3207052" y="2053726"/>
        <a:ext cx="3049934" cy="1369150"/>
      </dsp:txXfrm>
    </dsp:sp>
    <dsp:sp modelId="{2EB6A237-FF00-4071-8DC5-73D667B3A60E}">
      <dsp:nvSpPr>
        <dsp:cNvPr id="0" name=""/>
        <dsp:cNvSpPr/>
      </dsp:nvSpPr>
      <dsp:spPr>
        <a:xfrm>
          <a:off x="4560876" y="1540294"/>
          <a:ext cx="342287" cy="3422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86FFF1-1283-4E13-BD8E-BADCE312C24A}">
      <dsp:nvSpPr>
        <dsp:cNvPr id="0" name=""/>
        <dsp:cNvSpPr/>
      </dsp:nvSpPr>
      <dsp:spPr>
        <a:xfrm>
          <a:off x="6409484" y="0"/>
          <a:ext cx="3049934" cy="1369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b" anchorCtr="0">
          <a:noAutofit/>
        </a:bodyPr>
        <a:lstStyle/>
        <a:p>
          <a:pPr lvl="0" algn="ctr" defTabSz="1466850">
            <a:lnSpc>
              <a:spcPct val="90000"/>
            </a:lnSpc>
            <a:spcBef>
              <a:spcPct val="0"/>
            </a:spcBef>
            <a:spcAft>
              <a:spcPct val="35000"/>
            </a:spcAft>
          </a:pPr>
          <a:r>
            <a:rPr lang="es-EC" sz="3300" kern="1200" dirty="0" smtClean="0"/>
            <a:t>Producir cambios </a:t>
          </a:r>
          <a:endParaRPr lang="es-ES" sz="3300" kern="1200" dirty="0"/>
        </a:p>
      </dsp:txBody>
      <dsp:txXfrm>
        <a:off x="6409484" y="0"/>
        <a:ext cx="3049934" cy="1369150"/>
      </dsp:txXfrm>
    </dsp:sp>
    <dsp:sp modelId="{A5FC0EDF-B20D-435B-A1B1-D09BD32D1F40}">
      <dsp:nvSpPr>
        <dsp:cNvPr id="0" name=""/>
        <dsp:cNvSpPr/>
      </dsp:nvSpPr>
      <dsp:spPr>
        <a:xfrm>
          <a:off x="7763307" y="1540294"/>
          <a:ext cx="342287" cy="3422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946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13</a:t>
            </a:fld>
            <a:endParaRPr/>
          </a:p>
        </p:txBody>
      </p:sp>
    </p:spTree>
    <p:extLst>
      <p:ext uri="{BB962C8B-B14F-4D97-AF65-F5344CB8AC3E}">
        <p14:creationId xmlns:p14="http://schemas.microsoft.com/office/powerpoint/2010/main" val="163555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1116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5863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4100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0252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103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0380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1798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1df34b43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1df34b43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71df34b43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C"/>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spTree>
    <p:extLst>
      <p:ext uri="{BB962C8B-B14F-4D97-AF65-F5344CB8AC3E}">
        <p14:creationId xmlns:p14="http://schemas.microsoft.com/office/powerpoint/2010/main" val="336241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2"/>
        <p:cNvGrpSpPr/>
        <p:nvPr/>
      </p:nvGrpSpPr>
      <p:grpSpPr>
        <a:xfrm>
          <a:off x="0" y="0"/>
          <a:ext cx="0" cy="0"/>
          <a:chOff x="0" y="0"/>
          <a:chExt cx="0" cy="0"/>
        </a:xfrm>
      </p:grpSpPr>
      <p:sp>
        <p:nvSpPr>
          <p:cNvPr id="33" name="Google Shape;33;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n.png"/>
          <p:cNvPicPr preferRelativeResize="0"/>
          <p:nvPr/>
        </p:nvPicPr>
        <p:blipFill rotWithShape="1">
          <a:blip r:embed="rId3">
            <a:alphaModFix/>
          </a:blip>
          <a:srcRect/>
          <a:stretch/>
        </p:blipFill>
        <p:spPr>
          <a:xfrm rot="-5400000">
            <a:off x="1728001" y="1349654"/>
            <a:ext cx="5343322" cy="5763960"/>
          </a:xfrm>
          <a:prstGeom prst="rect">
            <a:avLst/>
          </a:prstGeom>
          <a:noFill/>
          <a:ln>
            <a:noFill/>
          </a:ln>
        </p:spPr>
      </p:pic>
      <p:pic>
        <p:nvPicPr>
          <p:cNvPr id="89" name="Google Shape;89;p1"/>
          <p:cNvPicPr preferRelativeResize="0"/>
          <p:nvPr/>
        </p:nvPicPr>
        <p:blipFill rotWithShape="1">
          <a:blip r:embed="rId4">
            <a:alphaModFix/>
          </a:blip>
          <a:srcRect/>
          <a:stretch/>
        </p:blipFill>
        <p:spPr>
          <a:xfrm>
            <a:off x="7599263" y="365832"/>
            <a:ext cx="2653101" cy="894270"/>
          </a:xfrm>
          <a:prstGeom prst="rect">
            <a:avLst/>
          </a:prstGeom>
          <a:noFill/>
          <a:ln>
            <a:noFill/>
          </a:ln>
        </p:spPr>
      </p:pic>
      <p:sp>
        <p:nvSpPr>
          <p:cNvPr id="90" name="Google Shape;90;p1"/>
          <p:cNvSpPr/>
          <p:nvPr/>
        </p:nvSpPr>
        <p:spPr>
          <a:xfrm>
            <a:off x="1391319" y="6703986"/>
            <a:ext cx="9357239" cy="154015"/>
          </a:xfrm>
          <a:prstGeom prst="rect">
            <a:avLst/>
          </a:prstGeom>
          <a:solidFill>
            <a:srgbClr val="1431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
          <p:cNvSpPr txBox="1"/>
          <p:nvPr/>
        </p:nvSpPr>
        <p:spPr>
          <a:xfrm>
            <a:off x="1524000" y="-1"/>
            <a:ext cx="8568952" cy="6703985"/>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2"/>
              </a:buClr>
              <a:buSzPts val="2145"/>
              <a:buFont typeface="Calibri"/>
              <a:buNone/>
            </a:pPr>
            <a:endParaRPr sz="2145" b="1" i="0" u="none" strike="noStrike" cap="none">
              <a:solidFill>
                <a:srgbClr val="23253C"/>
              </a:solidFill>
              <a:latin typeface="Lucida Sans"/>
              <a:ea typeface="Lucida Sans"/>
              <a:cs typeface="Lucida Sans"/>
              <a:sym typeface="Lucida Sans"/>
            </a:endParaRPr>
          </a:p>
          <a:p>
            <a:pPr marL="0" marR="0" lvl="0" indent="0" algn="ctr" rtl="0">
              <a:spcBef>
                <a:spcPts val="0"/>
              </a:spcBef>
              <a:spcAft>
                <a:spcPts val="0"/>
              </a:spcAft>
              <a:buClr>
                <a:srgbClr val="23253C"/>
              </a:buClr>
              <a:buSzPts val="1950"/>
              <a:buFont typeface="Lucida Sans"/>
              <a:buNone/>
            </a:pPr>
            <a:r>
              <a:rPr lang="es-EC" sz="1950" b="1" i="0" u="none" strike="noStrike" cap="none">
                <a:solidFill>
                  <a:srgbClr val="23253C"/>
                </a:solidFill>
                <a:latin typeface="Lucida Sans"/>
                <a:ea typeface="Lucida Sans"/>
                <a:cs typeface="Lucida Sans"/>
                <a:sym typeface="Lucida Sans"/>
              </a:rPr>
              <a:t/>
            </a:r>
            <a:br>
              <a:rPr lang="es-EC" sz="1950" b="1" i="0" u="none" strike="noStrike" cap="none">
                <a:solidFill>
                  <a:srgbClr val="23253C"/>
                </a:solidFill>
                <a:latin typeface="Lucida Sans"/>
                <a:ea typeface="Lucida Sans"/>
                <a:cs typeface="Lucida Sans"/>
                <a:sym typeface="Lucida Sans"/>
              </a:rPr>
            </a:br>
            <a:endParaRPr sz="3997" b="1" i="0" u="none" strike="noStrike" cap="none">
              <a:solidFill>
                <a:srgbClr val="464646"/>
              </a:solidFill>
              <a:latin typeface="Lucida Sans"/>
              <a:ea typeface="Lucida Sans"/>
              <a:cs typeface="Lucida Sans"/>
              <a:sym typeface="Lucida Sans"/>
            </a:endParaRPr>
          </a:p>
        </p:txBody>
      </p:sp>
      <p:sp>
        <p:nvSpPr>
          <p:cNvPr id="92" name="Google Shape;92;p1"/>
          <p:cNvSpPr/>
          <p:nvPr/>
        </p:nvSpPr>
        <p:spPr>
          <a:xfrm>
            <a:off x="1681460" y="799834"/>
            <a:ext cx="8550942" cy="20621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8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s-EC" sz="2800" b="1" i="0" u="none" strike="noStrike" cap="none">
                <a:solidFill>
                  <a:schemeClr val="dk1"/>
                </a:solidFill>
                <a:latin typeface="Calibri"/>
                <a:ea typeface="Calibri"/>
                <a:cs typeface="Calibri"/>
                <a:sym typeface="Calibri"/>
              </a:rPr>
              <a:t>UNIVERSIDAD INTERNACIONAL SEK</a:t>
            </a:r>
            <a:endParaRPr/>
          </a:p>
          <a:p>
            <a:pPr marL="0" marR="0" lvl="0" indent="0" algn="ctr" rtl="0">
              <a:spcBef>
                <a:spcPts val="0"/>
              </a:spcBef>
              <a:spcAft>
                <a:spcPts val="0"/>
              </a:spcAft>
              <a:buNone/>
            </a:pPr>
            <a:r>
              <a:rPr lang="es-EC" sz="2400" b="1" i="0" u="none" strike="noStrike" cap="none">
                <a:solidFill>
                  <a:schemeClr val="dk1"/>
                </a:solidFill>
                <a:latin typeface="Calibri"/>
                <a:ea typeface="Calibri"/>
                <a:cs typeface="Calibri"/>
                <a:sym typeface="Calibri"/>
              </a:rPr>
              <a:t>FACULTAD DE CIENCIAS DEL TRABAJO Y DEL COMPORTAMIENTO HUMANO</a:t>
            </a: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s-EC" sz="2400" b="1" i="0" u="none" strike="noStrike" cap="none">
                <a:solidFill>
                  <a:schemeClr val="dk1"/>
                </a:solidFill>
                <a:latin typeface="Calibri"/>
                <a:ea typeface="Calibri"/>
                <a:cs typeface="Calibri"/>
                <a:sym typeface="Calibri"/>
              </a:rPr>
              <a:t>MAESTRÍA EN PSICOLOGÍA CON MENCIÓN EN PSICOTERAPIA</a:t>
            </a:r>
            <a:endParaRPr sz="2400" b="0" i="0" u="none" strike="noStrike" cap="none">
              <a:solidFill>
                <a:schemeClr val="dk1"/>
              </a:solidFill>
              <a:latin typeface="Calibri"/>
              <a:ea typeface="Calibri"/>
              <a:cs typeface="Calibri"/>
              <a:sym typeface="Calibri"/>
            </a:endParaRPr>
          </a:p>
        </p:txBody>
      </p:sp>
      <p:sp>
        <p:nvSpPr>
          <p:cNvPr id="93" name="Google Shape;93;p1"/>
          <p:cNvSpPr/>
          <p:nvPr/>
        </p:nvSpPr>
        <p:spPr>
          <a:xfrm>
            <a:off x="2603406" y="3161126"/>
            <a:ext cx="6933062" cy="20928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C" sz="2600" b="1" i="0" u="none" strike="noStrike" cap="none">
                <a:solidFill>
                  <a:schemeClr val="dk1"/>
                </a:solidFill>
                <a:latin typeface="Aharoni"/>
                <a:ea typeface="Aharoni"/>
                <a:cs typeface="Aharoni"/>
                <a:sym typeface="Aharoni"/>
              </a:rPr>
              <a:t>“Efectos de la psicoterapia</a:t>
            </a:r>
            <a:endParaRPr/>
          </a:p>
          <a:p>
            <a:pPr marL="0" marR="0" lvl="0" indent="0" algn="ctr" rtl="0">
              <a:spcBef>
                <a:spcPts val="0"/>
              </a:spcBef>
              <a:spcAft>
                <a:spcPts val="0"/>
              </a:spcAft>
              <a:buNone/>
            </a:pPr>
            <a:r>
              <a:rPr lang="es-EC" sz="2600" b="1" i="0" u="none" strike="noStrike" cap="none">
                <a:solidFill>
                  <a:schemeClr val="dk1"/>
                </a:solidFill>
                <a:latin typeface="Aharoni"/>
                <a:ea typeface="Aharoni"/>
                <a:cs typeface="Aharoni"/>
                <a:sym typeface="Aharoni"/>
              </a:rPr>
              <a:t>grupal en pacientes</a:t>
            </a:r>
            <a:endParaRPr/>
          </a:p>
          <a:p>
            <a:pPr marL="0" marR="0" lvl="0" indent="0" algn="ctr" rtl="0">
              <a:spcBef>
                <a:spcPts val="0"/>
              </a:spcBef>
              <a:spcAft>
                <a:spcPts val="0"/>
              </a:spcAft>
              <a:buNone/>
            </a:pPr>
            <a:r>
              <a:rPr lang="es-EC" sz="2600" b="1" i="0" u="none" strike="noStrike" cap="none">
                <a:solidFill>
                  <a:schemeClr val="dk1"/>
                </a:solidFill>
                <a:latin typeface="Aharoni"/>
                <a:ea typeface="Aharoni"/>
                <a:cs typeface="Aharoni"/>
                <a:sym typeface="Aharoni"/>
              </a:rPr>
              <a:t>diagnosticadas con cáncer de</a:t>
            </a:r>
            <a:endParaRPr/>
          </a:p>
          <a:p>
            <a:pPr marL="0" marR="0" lvl="0" indent="0" algn="ctr" rtl="0">
              <a:spcBef>
                <a:spcPts val="0"/>
              </a:spcBef>
              <a:spcAft>
                <a:spcPts val="0"/>
              </a:spcAft>
              <a:buNone/>
            </a:pPr>
            <a:r>
              <a:rPr lang="es-EC" sz="2600" b="1" i="0" u="none" strike="noStrike" cap="none">
                <a:solidFill>
                  <a:schemeClr val="dk1"/>
                </a:solidFill>
                <a:latin typeface="Aharoni"/>
                <a:ea typeface="Aharoni"/>
                <a:cs typeface="Aharoni"/>
                <a:sym typeface="Aharoni"/>
              </a:rPr>
              <a:t>mama”</a:t>
            </a:r>
            <a:endParaRPr sz="2600" b="0" i="0" u="none" strike="noStrike" cap="none">
              <a:solidFill>
                <a:schemeClr val="dk1"/>
              </a:solidFill>
              <a:latin typeface="Aharoni"/>
              <a:ea typeface="Aharoni"/>
              <a:cs typeface="Aharoni"/>
              <a:sym typeface="Aharoni"/>
            </a:endParaRPr>
          </a:p>
          <a:p>
            <a:pPr marL="0" marR="0" lvl="0" indent="0" algn="ctr" rtl="0">
              <a:spcBef>
                <a:spcPts val="0"/>
              </a:spcBef>
              <a:spcAft>
                <a:spcPts val="0"/>
              </a:spcAft>
              <a:buNone/>
            </a:pPr>
            <a:endParaRPr sz="2600" b="1" i="0" u="none" strike="noStrike" cap="none">
              <a:solidFill>
                <a:schemeClr val="dk1"/>
              </a:solidFill>
              <a:latin typeface="Calibri"/>
              <a:ea typeface="Calibri"/>
              <a:cs typeface="Calibri"/>
              <a:sym typeface="Calibri"/>
            </a:endParaRPr>
          </a:p>
        </p:txBody>
      </p:sp>
      <p:sp>
        <p:nvSpPr>
          <p:cNvPr id="94" name="Google Shape;94;p1"/>
          <p:cNvSpPr/>
          <p:nvPr/>
        </p:nvSpPr>
        <p:spPr>
          <a:xfrm>
            <a:off x="6267706" y="5193088"/>
            <a:ext cx="41450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800" b="1" i="0" u="none" strike="noStrike" cap="none">
                <a:solidFill>
                  <a:schemeClr val="dk1"/>
                </a:solidFill>
                <a:latin typeface="Calibri"/>
                <a:ea typeface="Calibri"/>
                <a:cs typeface="Calibri"/>
                <a:sym typeface="Calibri"/>
              </a:rPr>
              <a:t>Autores: David Salcedo Vite &amp; Estefanía Villacres Arteaga </a:t>
            </a:r>
            <a:endParaRPr sz="1800">
              <a:solidFill>
                <a:schemeClr val="dk1"/>
              </a:solidFill>
              <a:latin typeface="Calibri"/>
              <a:ea typeface="Calibri"/>
              <a:cs typeface="Calibri"/>
              <a:sym typeface="Calibri"/>
            </a:endParaRPr>
          </a:p>
        </p:txBody>
      </p:sp>
      <p:sp>
        <p:nvSpPr>
          <p:cNvPr id="95" name="Google Shape;95;p1"/>
          <p:cNvSpPr/>
          <p:nvPr/>
        </p:nvSpPr>
        <p:spPr>
          <a:xfrm>
            <a:off x="1802900" y="5193088"/>
            <a:ext cx="414502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C" sz="1800" b="1">
                <a:solidFill>
                  <a:schemeClr val="dk1"/>
                </a:solidFill>
                <a:latin typeface="Aharoni"/>
                <a:ea typeface="Aharoni"/>
                <a:cs typeface="Aharoni"/>
                <a:sym typeface="Aharoni"/>
              </a:rPr>
              <a:t>Tutor: Claudia Terán, Msc.</a:t>
            </a:r>
            <a:endParaRPr sz="1800" b="1">
              <a:solidFill>
                <a:schemeClr val="dk1"/>
              </a:solidFill>
              <a:latin typeface="Calibri"/>
              <a:ea typeface="Calibri"/>
              <a:cs typeface="Calibri"/>
              <a:sym typeface="Calibri"/>
            </a:endParaRPr>
          </a:p>
        </p:txBody>
      </p:sp>
      <p:sp>
        <p:nvSpPr>
          <p:cNvPr id="96" name="Google Shape;96;p1"/>
          <p:cNvSpPr/>
          <p:nvPr/>
        </p:nvSpPr>
        <p:spPr>
          <a:xfrm>
            <a:off x="4195193" y="5787090"/>
            <a:ext cx="414502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C" sz="1800" b="1">
                <a:solidFill>
                  <a:schemeClr val="dk1"/>
                </a:solidFill>
                <a:latin typeface="Calibri"/>
                <a:ea typeface="Calibri"/>
                <a:cs typeface="Calibri"/>
                <a:sym typeface="Calibri"/>
              </a:rPr>
              <a:t>Quito, Marzo 2020</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EC"/>
              <a:t>Marco teórico</a:t>
            </a:r>
            <a:br>
              <a:rPr lang="es-EC"/>
            </a:br>
            <a:r>
              <a:rPr lang="es-EC"/>
              <a:t>Grupos de apoyo en pacientes oncológicos </a:t>
            </a:r>
            <a:endParaRPr/>
          </a:p>
        </p:txBody>
      </p:sp>
      <p:grpSp>
        <p:nvGrpSpPr>
          <p:cNvPr id="209" name="Google Shape;209;p8"/>
          <p:cNvGrpSpPr/>
          <p:nvPr/>
        </p:nvGrpSpPr>
        <p:grpSpPr>
          <a:xfrm>
            <a:off x="840735" y="2812320"/>
            <a:ext cx="10510529" cy="2377947"/>
            <a:chOff x="2535" y="986695"/>
            <a:chExt cx="10510529" cy="2377947"/>
          </a:xfrm>
        </p:grpSpPr>
        <p:sp>
          <p:nvSpPr>
            <p:cNvPr id="210" name="Google Shape;210;p8"/>
            <p:cNvSpPr/>
            <p:nvPr/>
          </p:nvSpPr>
          <p:spPr>
            <a:xfrm>
              <a:off x="2535" y="986695"/>
              <a:ext cx="4755895" cy="2377947"/>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txBox="1"/>
            <p:nvPr/>
          </p:nvSpPr>
          <p:spPr>
            <a:xfrm>
              <a:off x="2535" y="986695"/>
              <a:ext cx="4755895" cy="2377947"/>
            </a:xfrm>
            <a:prstGeom prst="rect">
              <a:avLst/>
            </a:prstGeom>
            <a:noFill/>
            <a:ln>
              <a:noFill/>
            </a:ln>
          </p:spPr>
          <p:txBody>
            <a:bodyPr spcFirstLastPara="1" wrap="square" lIns="17125" tIns="17125" rIns="17125" bIns="17125" anchor="ctr" anchorCtr="0">
              <a:noAutofit/>
            </a:bodyPr>
            <a:lstStyle/>
            <a:p>
              <a:pPr marL="0" marR="0" lvl="0" indent="0" algn="ctr" rtl="0">
                <a:lnSpc>
                  <a:spcPct val="90000"/>
                </a:lnSpc>
                <a:spcBef>
                  <a:spcPts val="0"/>
                </a:spcBef>
                <a:spcAft>
                  <a:spcPts val="0"/>
                </a:spcAft>
                <a:buNone/>
              </a:pPr>
              <a:r>
                <a:rPr lang="es-EC" sz="2700">
                  <a:solidFill>
                    <a:schemeClr val="lt1"/>
                  </a:solidFill>
                  <a:latin typeface="Calibri"/>
                  <a:ea typeface="Calibri"/>
                  <a:cs typeface="Calibri"/>
                  <a:sym typeface="Calibri"/>
                </a:rPr>
                <a:t>Reuniones continuadas para la compartición de cada vivencia para afrontar situaciones difíciles conjuntamente.</a:t>
              </a:r>
              <a:endParaRPr sz="2700">
                <a:solidFill>
                  <a:schemeClr val="lt1"/>
                </a:solidFill>
                <a:latin typeface="Calibri"/>
                <a:ea typeface="Calibri"/>
                <a:cs typeface="Calibri"/>
                <a:sym typeface="Calibri"/>
              </a:endParaRPr>
            </a:p>
          </p:txBody>
        </p:sp>
        <p:sp>
          <p:nvSpPr>
            <p:cNvPr id="212" name="Google Shape;212;p8"/>
            <p:cNvSpPr/>
            <p:nvPr/>
          </p:nvSpPr>
          <p:spPr>
            <a:xfrm>
              <a:off x="5757169" y="986695"/>
              <a:ext cx="4755895" cy="2377947"/>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txBox="1"/>
            <p:nvPr/>
          </p:nvSpPr>
          <p:spPr>
            <a:xfrm>
              <a:off x="5757169" y="986695"/>
              <a:ext cx="4755895" cy="2377947"/>
            </a:xfrm>
            <a:prstGeom prst="rect">
              <a:avLst/>
            </a:prstGeom>
            <a:noFill/>
            <a:ln>
              <a:noFill/>
            </a:ln>
          </p:spPr>
          <p:txBody>
            <a:bodyPr spcFirstLastPara="1" wrap="square" lIns="17125" tIns="17125" rIns="17125" bIns="17125" anchor="ctr" anchorCtr="0">
              <a:noAutofit/>
            </a:bodyPr>
            <a:lstStyle/>
            <a:p>
              <a:pPr marL="0" marR="0" lvl="0" indent="0" algn="ctr" rtl="0">
                <a:lnSpc>
                  <a:spcPct val="90000"/>
                </a:lnSpc>
                <a:spcBef>
                  <a:spcPts val="0"/>
                </a:spcBef>
                <a:spcAft>
                  <a:spcPts val="0"/>
                </a:spcAft>
                <a:buNone/>
              </a:pPr>
              <a:r>
                <a:rPr lang="es-EC" sz="2700">
                  <a:solidFill>
                    <a:schemeClr val="lt1"/>
                  </a:solidFill>
                  <a:latin typeface="Calibri"/>
                  <a:ea typeface="Calibri"/>
                  <a:cs typeface="Calibri"/>
                  <a:sym typeface="Calibri"/>
                </a:rPr>
                <a:t>Membresía abierta: no requiere de un compromiso a largo plazo y es ideal para pacientes que están recibiendo un tratamiento y su cronograma no es uniforme.  </a:t>
              </a:r>
              <a:endParaRPr sz="2700">
                <a:solidFill>
                  <a:schemeClr val="lt1"/>
                </a:solidFill>
                <a:latin typeface="Calibri"/>
                <a:ea typeface="Calibri"/>
                <a:cs typeface="Calibri"/>
                <a:sym typeface="Calibri"/>
              </a:endParaRPr>
            </a:p>
          </p:txBody>
        </p:sp>
      </p:grpSp>
      <p:sp>
        <p:nvSpPr>
          <p:cNvPr id="214" name="Google Shape;214;p8"/>
          <p:cNvSpPr/>
          <p:nvPr/>
        </p:nvSpPr>
        <p:spPr>
          <a:xfrm>
            <a:off x="4677281" y="1825625"/>
            <a:ext cx="2837437" cy="707886"/>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EC" sz="2000">
                <a:solidFill>
                  <a:schemeClr val="dk1"/>
                </a:solidFill>
                <a:latin typeface="Calibri"/>
                <a:ea typeface="Calibri"/>
                <a:cs typeface="Calibri"/>
                <a:sym typeface="Calibri"/>
              </a:rPr>
              <a:t>Según Breast Cancer 2012</a:t>
            </a:r>
            <a:endParaRPr/>
          </a:p>
        </p:txBody>
      </p:sp>
      <p:cxnSp>
        <p:nvCxnSpPr>
          <p:cNvPr id="9" name="Google Shape;230;p10"/>
          <p:cNvCxnSpPr/>
          <p:nvPr/>
        </p:nvCxnSpPr>
        <p:spPr>
          <a:xfrm rot="10800000">
            <a:off x="1807029" y="1073396"/>
            <a:ext cx="9144000" cy="0"/>
          </a:xfrm>
          <a:prstGeom prst="straightConnector1">
            <a:avLst/>
          </a:prstGeom>
          <a:noFill/>
          <a:ln w="12700" cap="flat" cmpd="sng">
            <a:solidFill>
              <a:srgbClr val="143178"/>
            </a:solidFill>
            <a:prstDash val="solid"/>
            <a:miter lim="800000"/>
            <a:headEnd type="none" w="sm" len="sm"/>
            <a:tailEnd type="none" w="sm" len="sm"/>
          </a:ln>
        </p:spPr>
      </p:cxnSp>
      <p:pic>
        <p:nvPicPr>
          <p:cNvPr id="10" name="Google Shape;231;p10"/>
          <p:cNvPicPr preferRelativeResize="0"/>
          <p:nvPr/>
        </p:nvPicPr>
        <p:blipFill rotWithShape="1">
          <a:blip r:embed="rId3">
            <a:alphaModFix/>
          </a:blip>
          <a:srcRect/>
          <a:stretch/>
        </p:blipFill>
        <p:spPr>
          <a:xfrm>
            <a:off x="9319886" y="381907"/>
            <a:ext cx="1487896" cy="577747"/>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EC" dirty="0"/>
              <a:t>Hipótesis </a:t>
            </a:r>
            <a:endParaRPr dirty="0"/>
          </a:p>
        </p:txBody>
      </p:sp>
      <p:grpSp>
        <p:nvGrpSpPr>
          <p:cNvPr id="220" name="Google Shape;220;p9"/>
          <p:cNvGrpSpPr/>
          <p:nvPr/>
        </p:nvGrpSpPr>
        <p:grpSpPr>
          <a:xfrm>
            <a:off x="838200" y="1912711"/>
            <a:ext cx="10515600" cy="4351338"/>
            <a:chOff x="0" y="0"/>
            <a:chExt cx="10515600" cy="4351338"/>
          </a:xfrm>
        </p:grpSpPr>
        <p:sp>
          <p:nvSpPr>
            <p:cNvPr id="221" name="Google Shape;221;p9"/>
            <p:cNvSpPr/>
            <p:nvPr/>
          </p:nvSpPr>
          <p:spPr>
            <a:xfrm>
              <a:off x="788669" y="0"/>
              <a:ext cx="8938260" cy="4351338"/>
            </a:xfrm>
            <a:prstGeom prst="rightArrow">
              <a:avLst>
                <a:gd name="adj1" fmla="val 50000"/>
                <a:gd name="adj2" fmla="val 5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0" y="1305401"/>
              <a:ext cx="10515600" cy="1740535"/>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txBox="1"/>
            <p:nvPr/>
          </p:nvSpPr>
          <p:spPr>
            <a:xfrm>
              <a:off x="84966" y="1390367"/>
              <a:ext cx="10345668" cy="157060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s-EC" sz="2800">
                  <a:solidFill>
                    <a:schemeClr val="lt1"/>
                  </a:solidFill>
                  <a:latin typeface="Calibri"/>
                  <a:ea typeface="Calibri"/>
                  <a:cs typeface="Calibri"/>
                  <a:sym typeface="Calibri"/>
                </a:rPr>
                <a:t>Se tratará de demostrar que, la terapia grupal será beneficiosa por la interacción que se realizará con el grupo mediante la intervención psicológica grupal para generar cambios personales y disminuir la sintomatología emocional conflictiva. </a:t>
              </a:r>
              <a:endParaRPr sz="2800">
                <a:solidFill>
                  <a:schemeClr val="lt1"/>
                </a:solidFill>
                <a:latin typeface="Calibri"/>
                <a:ea typeface="Calibri"/>
                <a:cs typeface="Calibri"/>
                <a:sym typeface="Calibri"/>
              </a:endParaRPr>
            </a:p>
          </p:txBody>
        </p:sp>
      </p:grpSp>
      <p:cxnSp>
        <p:nvCxnSpPr>
          <p:cNvPr id="7" name="Google Shape;230;p10"/>
          <p:cNvCxnSpPr/>
          <p:nvPr/>
        </p:nvCxnSpPr>
        <p:spPr>
          <a:xfrm rot="10800000">
            <a:off x="2057400" y="1262741"/>
            <a:ext cx="9144000" cy="0"/>
          </a:xfrm>
          <a:prstGeom prst="straightConnector1">
            <a:avLst/>
          </a:prstGeom>
          <a:noFill/>
          <a:ln w="12700" cap="flat" cmpd="sng">
            <a:solidFill>
              <a:srgbClr val="143178"/>
            </a:solidFill>
            <a:prstDash val="solid"/>
            <a:miter lim="800000"/>
            <a:headEnd type="none" w="sm" len="sm"/>
            <a:tailEnd type="none" w="sm" len="sm"/>
          </a:ln>
        </p:spPr>
      </p:cxnSp>
      <p:pic>
        <p:nvPicPr>
          <p:cNvPr id="8" name="Google Shape;231;p10"/>
          <p:cNvPicPr preferRelativeResize="0"/>
          <p:nvPr/>
        </p:nvPicPr>
        <p:blipFill rotWithShape="1">
          <a:blip r:embed="rId3">
            <a:alphaModFix/>
          </a:blip>
          <a:srcRect/>
          <a:stretch/>
        </p:blipFill>
        <p:spPr>
          <a:xfrm>
            <a:off x="9570257" y="571252"/>
            <a:ext cx="1487896" cy="577747"/>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0"/>
          <p:cNvSpPr txBox="1">
            <a:spLocks noGrp="1"/>
          </p:cNvSpPr>
          <p:nvPr>
            <p:ph type="title"/>
          </p:nvPr>
        </p:nvSpPr>
        <p:spPr>
          <a:xfrm>
            <a:off x="838200" y="365125"/>
            <a:ext cx="10043039" cy="45629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es-EC" dirty="0" smtClean="0"/>
              <a:t>   Pregunta </a:t>
            </a:r>
            <a:endParaRPr dirty="0"/>
          </a:p>
        </p:txBody>
      </p:sp>
      <p:cxnSp>
        <p:nvCxnSpPr>
          <p:cNvPr id="230" name="Google Shape;230;p10"/>
          <p:cNvCxnSpPr/>
          <p:nvPr/>
        </p:nvCxnSpPr>
        <p:spPr>
          <a:xfrm rot="10800000">
            <a:off x="1524000" y="821419"/>
            <a:ext cx="9144000" cy="0"/>
          </a:xfrm>
          <a:prstGeom prst="straightConnector1">
            <a:avLst/>
          </a:prstGeom>
          <a:noFill/>
          <a:ln w="12700" cap="flat" cmpd="sng">
            <a:solidFill>
              <a:srgbClr val="143178"/>
            </a:solidFill>
            <a:prstDash val="solid"/>
            <a:miter lim="800000"/>
            <a:headEnd type="none" w="sm" len="sm"/>
            <a:tailEnd type="none" w="sm" len="sm"/>
          </a:ln>
        </p:spPr>
      </p:cxnSp>
      <p:pic>
        <p:nvPicPr>
          <p:cNvPr id="231" name="Google Shape;231;p10"/>
          <p:cNvPicPr preferRelativeResize="0"/>
          <p:nvPr/>
        </p:nvPicPr>
        <p:blipFill rotWithShape="1">
          <a:blip r:embed="rId3">
            <a:alphaModFix/>
          </a:blip>
          <a:srcRect/>
          <a:stretch/>
        </p:blipFill>
        <p:spPr>
          <a:xfrm>
            <a:off x="9036857" y="129930"/>
            <a:ext cx="1487896" cy="577747"/>
          </a:xfrm>
          <a:prstGeom prst="rect">
            <a:avLst/>
          </a:prstGeom>
          <a:noFill/>
          <a:ln>
            <a:noFill/>
          </a:ln>
        </p:spPr>
      </p:pic>
      <p:sp>
        <p:nvSpPr>
          <p:cNvPr id="232" name="Google Shape;232;p10"/>
          <p:cNvSpPr/>
          <p:nvPr/>
        </p:nvSpPr>
        <p:spPr>
          <a:xfrm>
            <a:off x="1524000" y="6654590"/>
            <a:ext cx="9357239" cy="154015"/>
          </a:xfrm>
          <a:prstGeom prst="rect">
            <a:avLst/>
          </a:prstGeom>
          <a:solidFill>
            <a:srgbClr val="1431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10"/>
          <p:cNvSpPr/>
          <p:nvPr/>
        </p:nvSpPr>
        <p:spPr>
          <a:xfrm>
            <a:off x="2492991" y="2183642"/>
            <a:ext cx="7403910" cy="2279176"/>
          </a:xfrm>
          <a:prstGeom prst="round2DiagRect">
            <a:avLst>
              <a:gd name="adj1" fmla="val 16667"/>
              <a:gd name="adj2" fmla="val 0"/>
            </a:avLst>
          </a:prstGeom>
          <a:gradFill>
            <a:gsLst>
              <a:gs pos="0">
                <a:srgbClr val="70A5DA"/>
              </a:gs>
              <a:gs pos="50000">
                <a:srgbClr val="539BDB"/>
              </a:gs>
              <a:gs pos="100000">
                <a:srgbClr val="4288C8"/>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EC" sz="2400" b="1" dirty="0">
                <a:solidFill>
                  <a:schemeClr val="dk1"/>
                </a:solidFill>
                <a:latin typeface="Calibri"/>
                <a:ea typeface="Calibri"/>
                <a:cs typeface="Calibri"/>
                <a:sym typeface="Calibri"/>
              </a:rPr>
              <a:t>¿Cuál sería el efecto de la psicoterapia grupal en mujeres diagnosticadas con cáncer de mama para abordar la situación de crisis?</a:t>
            </a:r>
            <a:endParaRPr dirty="0"/>
          </a:p>
        </p:txBody>
      </p:sp>
    </p:spTree>
    <p:extLst>
      <p:ext uri="{BB962C8B-B14F-4D97-AF65-F5344CB8AC3E}">
        <p14:creationId xmlns:p14="http://schemas.microsoft.com/office/powerpoint/2010/main" val="903305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cxnSp>
        <p:nvCxnSpPr>
          <p:cNvPr id="239" name="Google Shape;239;p11"/>
          <p:cNvCxnSpPr/>
          <p:nvPr/>
        </p:nvCxnSpPr>
        <p:spPr>
          <a:xfrm rot="10800000">
            <a:off x="1524000" y="821419"/>
            <a:ext cx="9144000" cy="0"/>
          </a:xfrm>
          <a:prstGeom prst="straightConnector1">
            <a:avLst/>
          </a:prstGeom>
          <a:noFill/>
          <a:ln w="12700" cap="flat" cmpd="sng">
            <a:solidFill>
              <a:srgbClr val="143178"/>
            </a:solidFill>
            <a:prstDash val="solid"/>
            <a:miter lim="800000"/>
            <a:headEnd type="none" w="sm" len="sm"/>
            <a:tailEnd type="none" w="sm" len="sm"/>
          </a:ln>
        </p:spPr>
      </p:cxnSp>
      <p:pic>
        <p:nvPicPr>
          <p:cNvPr id="240" name="Google Shape;240;p11"/>
          <p:cNvPicPr preferRelativeResize="0"/>
          <p:nvPr/>
        </p:nvPicPr>
        <p:blipFill rotWithShape="1">
          <a:blip r:embed="rId3">
            <a:alphaModFix/>
          </a:blip>
          <a:srcRect/>
          <a:stretch/>
        </p:blipFill>
        <p:spPr>
          <a:xfrm>
            <a:off x="9036857" y="129930"/>
            <a:ext cx="1487896" cy="577747"/>
          </a:xfrm>
          <a:prstGeom prst="rect">
            <a:avLst/>
          </a:prstGeom>
          <a:noFill/>
          <a:ln>
            <a:noFill/>
          </a:ln>
        </p:spPr>
      </p:pic>
      <p:sp>
        <p:nvSpPr>
          <p:cNvPr id="241" name="Google Shape;241;p11"/>
          <p:cNvSpPr/>
          <p:nvPr/>
        </p:nvSpPr>
        <p:spPr>
          <a:xfrm>
            <a:off x="1391319" y="6703986"/>
            <a:ext cx="9357239" cy="154015"/>
          </a:xfrm>
          <a:prstGeom prst="rect">
            <a:avLst/>
          </a:prstGeom>
          <a:solidFill>
            <a:srgbClr val="1431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11"/>
          <p:cNvSpPr txBox="1">
            <a:spLocks noGrp="1"/>
          </p:cNvSpPr>
          <p:nvPr>
            <p:ph type="title"/>
          </p:nvPr>
        </p:nvSpPr>
        <p:spPr>
          <a:xfrm>
            <a:off x="1916757" y="33133"/>
            <a:ext cx="6271146" cy="70767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s-EC" sz="3959"/>
              <a:t/>
            </a:r>
            <a:br>
              <a:rPr lang="es-EC" sz="3959"/>
            </a:br>
            <a:r>
              <a:rPr lang="es-EC" sz="3959"/>
              <a:t>Metodología </a:t>
            </a:r>
            <a:br>
              <a:rPr lang="es-EC" sz="3959"/>
            </a:br>
            <a:endParaRPr sz="3959"/>
          </a:p>
        </p:txBody>
      </p:sp>
      <p:pic>
        <p:nvPicPr>
          <p:cNvPr id="243" name="Google Shape;243;p11"/>
          <p:cNvPicPr preferRelativeResize="0"/>
          <p:nvPr/>
        </p:nvPicPr>
        <p:blipFill rotWithShape="1">
          <a:blip r:embed="rId4">
            <a:alphaModFix/>
          </a:blip>
          <a:srcRect/>
          <a:stretch/>
        </p:blipFill>
        <p:spPr>
          <a:xfrm>
            <a:off x="7653691" y="4438996"/>
            <a:ext cx="2993602" cy="1995735"/>
          </a:xfrm>
          <a:prstGeom prst="rect">
            <a:avLst/>
          </a:prstGeom>
          <a:noFill/>
          <a:ln>
            <a:noFill/>
          </a:ln>
        </p:spPr>
      </p:pic>
      <p:sp>
        <p:nvSpPr>
          <p:cNvPr id="244" name="Google Shape;244;p11"/>
          <p:cNvSpPr txBox="1"/>
          <p:nvPr/>
        </p:nvSpPr>
        <p:spPr>
          <a:xfrm>
            <a:off x="2247332" y="1009442"/>
            <a:ext cx="735917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C" sz="3200">
                <a:solidFill>
                  <a:schemeClr val="dk1"/>
                </a:solidFill>
                <a:latin typeface="Calibri"/>
                <a:ea typeface="Calibri"/>
                <a:cs typeface="Calibri"/>
                <a:sym typeface="Calibri"/>
              </a:rPr>
              <a:t>ENFOQUE DE LA INVESTIGACIÓN </a:t>
            </a:r>
            <a:endParaRPr sz="3200">
              <a:solidFill>
                <a:schemeClr val="dk1"/>
              </a:solidFill>
              <a:latin typeface="Calibri"/>
              <a:ea typeface="Calibri"/>
              <a:cs typeface="Calibri"/>
              <a:sym typeface="Calibri"/>
            </a:endParaRPr>
          </a:p>
        </p:txBody>
      </p:sp>
      <p:sp>
        <p:nvSpPr>
          <p:cNvPr id="245" name="Google Shape;245;p11"/>
          <p:cNvSpPr/>
          <p:nvPr/>
        </p:nvSpPr>
        <p:spPr>
          <a:xfrm>
            <a:off x="2139382" y="1943461"/>
            <a:ext cx="7861111" cy="1503333"/>
          </a:xfrm>
          <a:prstGeom prst="rect">
            <a:avLst/>
          </a:prstGeom>
          <a:gradFill>
            <a:gsLst>
              <a:gs pos="0">
                <a:srgbClr val="70A5DA"/>
              </a:gs>
              <a:gs pos="50000">
                <a:srgbClr val="539BDB"/>
              </a:gs>
              <a:gs pos="100000">
                <a:srgbClr val="4288C8"/>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Calibri"/>
              <a:buChar char="-"/>
            </a:pPr>
            <a:r>
              <a:rPr lang="es-EC" sz="1800" dirty="0">
                <a:solidFill>
                  <a:schemeClr val="dk1"/>
                </a:solidFill>
                <a:latin typeface="Calibri"/>
                <a:ea typeface="Calibri"/>
                <a:cs typeface="Calibri"/>
                <a:sym typeface="Calibri"/>
              </a:rPr>
              <a:t>Enfoque cualitativo</a:t>
            </a:r>
            <a:endParaRPr dirty="0"/>
          </a:p>
          <a:p>
            <a:pPr marL="285750" marR="0" lvl="0" indent="-285750" algn="just" rtl="0">
              <a:spcBef>
                <a:spcPts val="0"/>
              </a:spcBef>
              <a:spcAft>
                <a:spcPts val="0"/>
              </a:spcAft>
              <a:buClr>
                <a:schemeClr val="dk1"/>
              </a:buClr>
              <a:buSzPts val="1800"/>
              <a:buFont typeface="Calibri"/>
              <a:buChar char="-"/>
            </a:pPr>
            <a:r>
              <a:rPr lang="es-EC" sz="1800" dirty="0">
                <a:solidFill>
                  <a:schemeClr val="dk1"/>
                </a:solidFill>
                <a:latin typeface="Calibri"/>
                <a:ea typeface="Calibri"/>
                <a:cs typeface="Calibri"/>
                <a:sym typeface="Calibri"/>
              </a:rPr>
              <a:t>Realizó intervenciones grupales las cuales beneficiarán directamente a las pacientes, cada intervención estará enfocada en la experiencia de cada paciente con respecto a la enfermedad, “para mejorar su calidad de vida” (Hernández-</a:t>
            </a:r>
            <a:r>
              <a:rPr lang="es-EC" sz="1800" dirty="0" err="1">
                <a:solidFill>
                  <a:schemeClr val="dk1"/>
                </a:solidFill>
                <a:latin typeface="Calibri"/>
                <a:ea typeface="Calibri"/>
                <a:cs typeface="Calibri"/>
                <a:sym typeface="Calibri"/>
              </a:rPr>
              <a:t>Sampieri</a:t>
            </a:r>
            <a:r>
              <a:rPr lang="es-EC" sz="1800" dirty="0">
                <a:solidFill>
                  <a:schemeClr val="dk1"/>
                </a:solidFill>
                <a:latin typeface="Calibri"/>
                <a:ea typeface="Calibri"/>
                <a:cs typeface="Calibri"/>
                <a:sym typeface="Calibri"/>
              </a:rPr>
              <a:t>, Fernández-Collado y Baptista-Lucio, 2003, </a:t>
            </a:r>
            <a:r>
              <a:rPr lang="es-EC" sz="1800" dirty="0" smtClean="0">
                <a:solidFill>
                  <a:schemeClr val="dk1"/>
                </a:solidFill>
                <a:latin typeface="Calibri"/>
                <a:ea typeface="Calibri"/>
                <a:cs typeface="Calibri"/>
                <a:sym typeface="Calibri"/>
              </a:rPr>
              <a:t>p.509).</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p:txBody>
      </p:sp>
      <p:sp>
        <p:nvSpPr>
          <p:cNvPr id="246" name="Google Shape;246;p11"/>
          <p:cNvSpPr txBox="1"/>
          <p:nvPr/>
        </p:nvSpPr>
        <p:spPr>
          <a:xfrm>
            <a:off x="2929721" y="3836489"/>
            <a:ext cx="586853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C" sz="3200">
                <a:solidFill>
                  <a:schemeClr val="dk1"/>
                </a:solidFill>
                <a:latin typeface="Calibri"/>
                <a:ea typeface="Calibri"/>
                <a:cs typeface="Calibri"/>
                <a:sym typeface="Calibri"/>
              </a:rPr>
              <a:t>TIPO DE LA INVESTIGACIÓN </a:t>
            </a:r>
            <a:endParaRPr sz="3200">
              <a:solidFill>
                <a:schemeClr val="dk1"/>
              </a:solidFill>
              <a:latin typeface="Calibri"/>
              <a:ea typeface="Calibri"/>
              <a:cs typeface="Calibri"/>
              <a:sym typeface="Calibri"/>
            </a:endParaRPr>
          </a:p>
        </p:txBody>
      </p:sp>
      <p:sp>
        <p:nvSpPr>
          <p:cNvPr id="247" name="Google Shape;247;p11"/>
          <p:cNvSpPr/>
          <p:nvPr/>
        </p:nvSpPr>
        <p:spPr>
          <a:xfrm>
            <a:off x="2793243" y="4568834"/>
            <a:ext cx="4722125" cy="915255"/>
          </a:xfrm>
          <a:prstGeom prst="rect">
            <a:avLst/>
          </a:prstGeom>
          <a:gradFill>
            <a:gsLst>
              <a:gs pos="0">
                <a:srgbClr val="70A5DA"/>
              </a:gs>
              <a:gs pos="50000">
                <a:srgbClr val="539BDB"/>
              </a:gs>
              <a:gs pos="100000">
                <a:srgbClr val="4288C8"/>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C" sz="1800" b="1">
                <a:solidFill>
                  <a:schemeClr val="dk1"/>
                </a:solidFill>
                <a:latin typeface="Calibri"/>
                <a:ea typeface="Calibri"/>
                <a:cs typeface="Calibri"/>
                <a:sym typeface="Calibri"/>
              </a:rPr>
              <a:t>Investigación – acción </a:t>
            </a:r>
            <a:endParaRPr/>
          </a:p>
          <a:p>
            <a:pPr marL="0" marR="0" lvl="0" indent="0" algn="ctr" rtl="0">
              <a:spcBef>
                <a:spcPts val="0"/>
              </a:spcBef>
              <a:spcAft>
                <a:spcPts val="0"/>
              </a:spcAft>
              <a:buNone/>
            </a:pPr>
            <a:r>
              <a:rPr lang="es-EC" sz="1800" b="1">
                <a:solidFill>
                  <a:schemeClr val="dk1"/>
                </a:solidFill>
                <a:latin typeface="Calibri"/>
                <a:ea typeface="Calibri"/>
                <a:cs typeface="Calibri"/>
                <a:sym typeface="Calibri"/>
              </a:rPr>
              <a:t>Corte transversal </a:t>
            </a:r>
            <a:endParaRPr sz="1800" b="1">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4404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2"/>
          <p:cNvSpPr txBox="1">
            <a:spLocks noGrp="1"/>
          </p:cNvSpPr>
          <p:nvPr>
            <p:ph type="title"/>
          </p:nvPr>
        </p:nvSpPr>
        <p:spPr>
          <a:xfrm>
            <a:off x="1414818" y="-95975"/>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C"/>
              <a:t> Metodología </a:t>
            </a:r>
            <a:endParaRPr/>
          </a:p>
        </p:txBody>
      </p:sp>
      <p:pic>
        <p:nvPicPr>
          <p:cNvPr id="253" name="Google Shape;253;p12"/>
          <p:cNvPicPr preferRelativeResize="0"/>
          <p:nvPr/>
        </p:nvPicPr>
        <p:blipFill rotWithShape="1">
          <a:blip r:embed="rId3">
            <a:alphaModFix/>
          </a:blip>
          <a:srcRect/>
          <a:stretch/>
        </p:blipFill>
        <p:spPr>
          <a:xfrm>
            <a:off x="9174352" y="185940"/>
            <a:ext cx="1493649" cy="579170"/>
          </a:xfrm>
          <a:prstGeom prst="rect">
            <a:avLst/>
          </a:prstGeom>
          <a:noFill/>
          <a:ln>
            <a:noFill/>
          </a:ln>
        </p:spPr>
      </p:pic>
      <p:cxnSp>
        <p:nvCxnSpPr>
          <p:cNvPr id="254" name="Google Shape;254;p12"/>
          <p:cNvCxnSpPr/>
          <p:nvPr/>
        </p:nvCxnSpPr>
        <p:spPr>
          <a:xfrm rot="10800000">
            <a:off x="1524000" y="933108"/>
            <a:ext cx="9144000" cy="0"/>
          </a:xfrm>
          <a:prstGeom prst="straightConnector1">
            <a:avLst/>
          </a:prstGeom>
          <a:noFill/>
          <a:ln w="12700" cap="flat" cmpd="sng">
            <a:solidFill>
              <a:srgbClr val="143178"/>
            </a:solidFill>
            <a:prstDash val="solid"/>
            <a:miter lim="800000"/>
            <a:headEnd type="none" w="sm" len="sm"/>
            <a:tailEnd type="none" w="sm" len="sm"/>
          </a:ln>
        </p:spPr>
      </p:cxnSp>
      <p:sp>
        <p:nvSpPr>
          <p:cNvPr id="255" name="Google Shape;255;p12"/>
          <p:cNvSpPr txBox="1"/>
          <p:nvPr/>
        </p:nvSpPr>
        <p:spPr>
          <a:xfrm>
            <a:off x="2042614" y="1128160"/>
            <a:ext cx="257942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C" sz="2800" b="1" dirty="0">
                <a:solidFill>
                  <a:schemeClr val="dk1"/>
                </a:solidFill>
                <a:latin typeface="Calibri"/>
                <a:ea typeface="Calibri"/>
                <a:cs typeface="Calibri"/>
                <a:sym typeface="Calibri"/>
              </a:rPr>
              <a:t>POBLACIÓN</a:t>
            </a:r>
            <a:r>
              <a:rPr lang="es-EC"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
        <p:nvSpPr>
          <p:cNvPr id="256" name="Google Shape;256;p12"/>
          <p:cNvSpPr/>
          <p:nvPr/>
        </p:nvSpPr>
        <p:spPr>
          <a:xfrm>
            <a:off x="4901819" y="1332144"/>
            <a:ext cx="614150" cy="150125"/>
          </a:xfrm>
          <a:prstGeom prst="rightArrow">
            <a:avLst>
              <a:gd name="adj1" fmla="val 50000"/>
              <a:gd name="adj2" fmla="val 50000"/>
            </a:avLst>
          </a:prstGeom>
          <a:gradFill>
            <a:gsLst>
              <a:gs pos="0">
                <a:srgbClr val="70A5DA"/>
              </a:gs>
              <a:gs pos="50000">
                <a:srgbClr val="539BDB"/>
              </a:gs>
              <a:gs pos="100000">
                <a:srgbClr val="4288C8"/>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12"/>
          <p:cNvSpPr/>
          <p:nvPr/>
        </p:nvSpPr>
        <p:spPr>
          <a:xfrm>
            <a:off x="5895087" y="1047025"/>
            <a:ext cx="4026089" cy="982639"/>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chemeClr val="dk1"/>
              </a:solidFill>
              <a:latin typeface="Calibri"/>
              <a:ea typeface="Calibri"/>
              <a:cs typeface="Calibri"/>
              <a:sym typeface="Calibri"/>
            </a:endParaRPr>
          </a:p>
          <a:p>
            <a:pPr marL="0" marR="0" lvl="0" indent="0" algn="ctr" rtl="0">
              <a:spcBef>
                <a:spcPts val="0"/>
              </a:spcBef>
              <a:spcAft>
                <a:spcPts val="0"/>
              </a:spcAft>
              <a:buNone/>
            </a:pPr>
            <a:r>
              <a:rPr lang="es-EC" sz="1600" dirty="0">
                <a:solidFill>
                  <a:schemeClr val="dk1"/>
                </a:solidFill>
                <a:latin typeface="Calibri"/>
                <a:ea typeface="Calibri"/>
                <a:cs typeface="Calibri"/>
                <a:sym typeface="Calibri"/>
              </a:rPr>
              <a:t>4 Pacientes mujeres de SOLCA</a:t>
            </a:r>
            <a:endParaRPr dirty="0"/>
          </a:p>
          <a:p>
            <a:pPr marL="0" marR="0" lvl="0" indent="0" algn="ctr" rtl="0">
              <a:spcBef>
                <a:spcPts val="0"/>
              </a:spcBef>
              <a:spcAft>
                <a:spcPts val="0"/>
              </a:spcAft>
              <a:buNone/>
            </a:pPr>
            <a:r>
              <a:rPr lang="es-EC" sz="1600" dirty="0">
                <a:solidFill>
                  <a:schemeClr val="dk1"/>
                </a:solidFill>
                <a:latin typeface="Calibri"/>
                <a:ea typeface="Calibri"/>
                <a:cs typeface="Calibri"/>
                <a:sym typeface="Calibri"/>
              </a:rPr>
              <a:t>Albergan en la Fundación FUDIS</a:t>
            </a:r>
            <a:endParaRPr dirty="0"/>
          </a:p>
          <a:p>
            <a:pPr marL="0" marR="0" lvl="0" indent="0" algn="ctr" rtl="0">
              <a:spcBef>
                <a:spcPts val="0"/>
              </a:spcBef>
              <a:spcAft>
                <a:spcPts val="0"/>
              </a:spcAft>
              <a:buNone/>
            </a:pPr>
            <a:r>
              <a:rPr lang="es-EC" sz="1600" dirty="0">
                <a:solidFill>
                  <a:schemeClr val="dk1"/>
                </a:solidFill>
                <a:latin typeface="Calibri"/>
                <a:ea typeface="Calibri"/>
                <a:cs typeface="Calibri"/>
                <a:sym typeface="Calibri"/>
              </a:rPr>
              <a:t>Tratamiento quimioterapia y radioterapia </a:t>
            </a:r>
            <a:endParaRPr dirty="0"/>
          </a:p>
          <a:p>
            <a:pPr marL="0" marR="0" lvl="0" indent="0" algn="ctr" rtl="0">
              <a:spcBef>
                <a:spcPts val="0"/>
              </a:spcBef>
              <a:spcAft>
                <a:spcPts val="0"/>
              </a:spcAft>
              <a:buNone/>
            </a:pPr>
            <a:endParaRPr sz="1600" dirty="0">
              <a:solidFill>
                <a:schemeClr val="dk1"/>
              </a:solidFill>
              <a:latin typeface="Calibri"/>
              <a:ea typeface="Calibri"/>
              <a:cs typeface="Calibri"/>
              <a:sym typeface="Calibri"/>
            </a:endParaRPr>
          </a:p>
        </p:txBody>
      </p:sp>
      <p:sp>
        <p:nvSpPr>
          <p:cNvPr id="258" name="Google Shape;258;p12"/>
          <p:cNvSpPr/>
          <p:nvPr/>
        </p:nvSpPr>
        <p:spPr>
          <a:xfrm>
            <a:off x="2545414" y="1920929"/>
            <a:ext cx="2579427" cy="409433"/>
          </a:xfrm>
          <a:prstGeom prst="rect">
            <a:avLst/>
          </a:prstGeom>
          <a:gradFill>
            <a:gsLst>
              <a:gs pos="0">
                <a:srgbClr val="70A5DA"/>
              </a:gs>
              <a:gs pos="50000">
                <a:srgbClr val="539BDB"/>
              </a:gs>
              <a:gs pos="100000">
                <a:srgbClr val="4288C8"/>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C" sz="1800" b="1" dirty="0">
                <a:solidFill>
                  <a:schemeClr val="dk1"/>
                </a:solidFill>
                <a:latin typeface="Calibri"/>
                <a:ea typeface="Calibri"/>
                <a:cs typeface="Calibri"/>
                <a:sym typeface="Calibri"/>
              </a:rPr>
              <a:t>Criterios de inclusión </a:t>
            </a:r>
            <a:endParaRPr sz="1800" b="1" dirty="0">
              <a:solidFill>
                <a:schemeClr val="dk1"/>
              </a:solidFill>
              <a:latin typeface="Calibri"/>
              <a:ea typeface="Calibri"/>
              <a:cs typeface="Calibri"/>
              <a:sym typeface="Calibri"/>
            </a:endParaRPr>
          </a:p>
        </p:txBody>
      </p:sp>
      <p:sp>
        <p:nvSpPr>
          <p:cNvPr id="259" name="Google Shape;259;p12"/>
          <p:cNvSpPr/>
          <p:nvPr/>
        </p:nvSpPr>
        <p:spPr>
          <a:xfrm>
            <a:off x="2457449" y="4409138"/>
            <a:ext cx="2579427" cy="409433"/>
          </a:xfrm>
          <a:prstGeom prst="rect">
            <a:avLst/>
          </a:prstGeom>
          <a:gradFill>
            <a:gsLst>
              <a:gs pos="0">
                <a:srgbClr val="70A5DA"/>
              </a:gs>
              <a:gs pos="50000">
                <a:srgbClr val="539BDB"/>
              </a:gs>
              <a:gs pos="100000">
                <a:srgbClr val="4288C8"/>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C" sz="1800" b="1" dirty="0">
                <a:solidFill>
                  <a:schemeClr val="dk1"/>
                </a:solidFill>
                <a:latin typeface="Calibri"/>
                <a:ea typeface="Calibri"/>
                <a:cs typeface="Calibri"/>
                <a:sym typeface="Calibri"/>
              </a:rPr>
              <a:t>Criterios de exclusión </a:t>
            </a:r>
            <a:endParaRPr sz="1800" b="1" dirty="0">
              <a:solidFill>
                <a:schemeClr val="dk1"/>
              </a:solidFill>
              <a:latin typeface="Calibri"/>
              <a:ea typeface="Calibri"/>
              <a:cs typeface="Calibri"/>
              <a:sym typeface="Calibri"/>
            </a:endParaRPr>
          </a:p>
        </p:txBody>
      </p:sp>
      <p:sp>
        <p:nvSpPr>
          <p:cNvPr id="260" name="Google Shape;260;p12"/>
          <p:cNvSpPr/>
          <p:nvPr/>
        </p:nvSpPr>
        <p:spPr>
          <a:xfrm>
            <a:off x="2164023" y="2613890"/>
            <a:ext cx="3166280" cy="1544476"/>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C" sz="1800" dirty="0">
                <a:solidFill>
                  <a:schemeClr val="dk1"/>
                </a:solidFill>
                <a:latin typeface="Calibri"/>
                <a:ea typeface="Calibri"/>
                <a:cs typeface="Calibri"/>
                <a:sym typeface="Calibri"/>
              </a:rPr>
              <a:t>Pacientes mujeres diagnosticadas con cáncer de mama.</a:t>
            </a:r>
            <a:endParaRPr dirty="0"/>
          </a:p>
          <a:p>
            <a:pPr marL="0" marR="0" lvl="0" indent="0" algn="ctr" rtl="0">
              <a:spcBef>
                <a:spcPts val="0"/>
              </a:spcBef>
              <a:spcAft>
                <a:spcPts val="0"/>
              </a:spcAft>
              <a:buNone/>
            </a:pPr>
            <a:r>
              <a:rPr lang="es-EC" sz="1800" dirty="0">
                <a:solidFill>
                  <a:schemeClr val="dk1"/>
                </a:solidFill>
                <a:latin typeface="Calibri"/>
                <a:ea typeface="Calibri"/>
                <a:cs typeface="Calibri"/>
                <a:sym typeface="Calibri"/>
              </a:rPr>
              <a:t>Pacientes con hallazgos iniciales.</a:t>
            </a:r>
            <a:endParaRPr sz="1800" dirty="0">
              <a:solidFill>
                <a:schemeClr val="dk1"/>
              </a:solidFill>
              <a:latin typeface="Calibri"/>
              <a:ea typeface="Calibri"/>
              <a:cs typeface="Calibri"/>
              <a:sym typeface="Calibri"/>
            </a:endParaRPr>
          </a:p>
        </p:txBody>
      </p:sp>
      <p:sp>
        <p:nvSpPr>
          <p:cNvPr id="261" name="Google Shape;261;p12"/>
          <p:cNvSpPr/>
          <p:nvPr/>
        </p:nvSpPr>
        <p:spPr>
          <a:xfrm>
            <a:off x="2063938" y="5046590"/>
            <a:ext cx="3409666" cy="1544476"/>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C" sz="1800" dirty="0">
                <a:solidFill>
                  <a:schemeClr val="dk1"/>
                </a:solidFill>
                <a:latin typeface="Calibri"/>
                <a:ea typeface="Calibri"/>
                <a:cs typeface="Calibri"/>
                <a:sym typeface="Calibri"/>
              </a:rPr>
              <a:t>Pacientes con recidiva de la enfermedad.</a:t>
            </a:r>
            <a:endParaRPr dirty="0"/>
          </a:p>
          <a:p>
            <a:pPr marL="0" marR="0" lvl="0" indent="0" algn="ctr" rtl="0">
              <a:spcBef>
                <a:spcPts val="0"/>
              </a:spcBef>
              <a:spcAft>
                <a:spcPts val="0"/>
              </a:spcAft>
              <a:buNone/>
            </a:pPr>
            <a:r>
              <a:rPr lang="es-EC" sz="1800" dirty="0">
                <a:solidFill>
                  <a:schemeClr val="dk1"/>
                </a:solidFill>
                <a:latin typeface="Calibri"/>
                <a:ea typeface="Calibri"/>
                <a:cs typeface="Calibri"/>
                <a:sym typeface="Calibri"/>
              </a:rPr>
              <a:t>Pacientes con metástasis</a:t>
            </a:r>
            <a:endParaRPr dirty="0"/>
          </a:p>
          <a:p>
            <a:pPr marL="0" marR="0" lvl="0" indent="0" algn="ctr" rtl="0">
              <a:spcBef>
                <a:spcPts val="0"/>
              </a:spcBef>
              <a:spcAft>
                <a:spcPts val="0"/>
              </a:spcAft>
              <a:buNone/>
            </a:pPr>
            <a:r>
              <a:rPr lang="es-EC" sz="1800" dirty="0">
                <a:solidFill>
                  <a:schemeClr val="dk1"/>
                </a:solidFill>
                <a:latin typeface="Calibri"/>
                <a:ea typeface="Calibri"/>
                <a:cs typeface="Calibri"/>
                <a:sym typeface="Calibri"/>
              </a:rPr>
              <a:t>Pacientes con trastornos psicológicos</a:t>
            </a:r>
            <a:endParaRPr dirty="0"/>
          </a:p>
        </p:txBody>
      </p:sp>
      <p:sp>
        <p:nvSpPr>
          <p:cNvPr id="262" name="Google Shape;262;p12"/>
          <p:cNvSpPr/>
          <p:nvPr/>
        </p:nvSpPr>
        <p:spPr>
          <a:xfrm>
            <a:off x="6563435" y="2424449"/>
            <a:ext cx="3080983" cy="825630"/>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C" sz="1800" dirty="0">
                <a:solidFill>
                  <a:schemeClr val="dk1"/>
                </a:solidFill>
                <a:latin typeface="Calibri"/>
                <a:ea typeface="Calibri"/>
                <a:cs typeface="Calibri"/>
                <a:sym typeface="Calibri"/>
              </a:rPr>
              <a:t>Entrevista </a:t>
            </a:r>
            <a:r>
              <a:rPr lang="es-EC" sz="1800" dirty="0" err="1">
                <a:solidFill>
                  <a:schemeClr val="dk1"/>
                </a:solidFill>
                <a:latin typeface="Calibri"/>
                <a:ea typeface="Calibri"/>
                <a:cs typeface="Calibri"/>
                <a:sym typeface="Calibri"/>
              </a:rPr>
              <a:t>semiestructurada</a:t>
            </a:r>
            <a:endParaRPr sz="1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s-EC" sz="1800" dirty="0">
                <a:solidFill>
                  <a:schemeClr val="dk1"/>
                </a:solidFill>
                <a:latin typeface="Calibri"/>
                <a:ea typeface="Calibri"/>
                <a:cs typeface="Calibri"/>
                <a:sym typeface="Calibri"/>
              </a:rPr>
              <a:t>Uso de consentimiento informado</a:t>
            </a:r>
            <a:endParaRPr sz="1800" dirty="0">
              <a:solidFill>
                <a:schemeClr val="dk1"/>
              </a:solidFill>
              <a:latin typeface="Calibri"/>
              <a:ea typeface="Calibri"/>
              <a:cs typeface="Calibri"/>
              <a:sym typeface="Calibri"/>
            </a:endParaRPr>
          </a:p>
        </p:txBody>
      </p:sp>
      <p:sp>
        <p:nvSpPr>
          <p:cNvPr id="263" name="Google Shape;263;p12"/>
          <p:cNvSpPr/>
          <p:nvPr/>
        </p:nvSpPr>
        <p:spPr>
          <a:xfrm>
            <a:off x="6399093" y="3644864"/>
            <a:ext cx="3409666" cy="1528549"/>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C" sz="1800">
                <a:solidFill>
                  <a:schemeClr val="dk1"/>
                </a:solidFill>
                <a:latin typeface="Calibri"/>
                <a:ea typeface="Calibri"/>
                <a:cs typeface="Calibri"/>
                <a:sym typeface="Calibri"/>
              </a:rPr>
              <a:t>Conducido por un terapeuta y co-terapeuta</a:t>
            </a:r>
            <a:endParaRPr/>
          </a:p>
          <a:p>
            <a:pPr marL="0" marR="0" lvl="0" indent="0" algn="ctr" rtl="0">
              <a:spcBef>
                <a:spcPts val="0"/>
              </a:spcBef>
              <a:spcAft>
                <a:spcPts val="0"/>
              </a:spcAft>
              <a:buNone/>
            </a:pPr>
            <a:r>
              <a:rPr lang="es-EC" sz="1800">
                <a:solidFill>
                  <a:schemeClr val="dk1"/>
                </a:solidFill>
                <a:latin typeface="Calibri"/>
                <a:ea typeface="Calibri"/>
                <a:cs typeface="Calibri"/>
                <a:sym typeface="Calibri"/>
              </a:rPr>
              <a:t>8 Sesiones </a:t>
            </a:r>
            <a:endParaRPr/>
          </a:p>
          <a:p>
            <a:pPr marL="0" marR="0" lvl="0" indent="0" algn="ctr" rtl="0">
              <a:spcBef>
                <a:spcPts val="0"/>
              </a:spcBef>
              <a:spcAft>
                <a:spcPts val="0"/>
              </a:spcAft>
              <a:buNone/>
            </a:pPr>
            <a:r>
              <a:rPr lang="es-EC" sz="1800">
                <a:solidFill>
                  <a:schemeClr val="dk1"/>
                </a:solidFill>
                <a:latin typeface="Calibri"/>
                <a:ea typeface="Calibri"/>
                <a:cs typeface="Calibri"/>
                <a:sym typeface="Calibri"/>
              </a:rPr>
              <a:t>Duración 1 hora a 1 hora y media</a:t>
            </a:r>
            <a:endParaRPr/>
          </a:p>
          <a:p>
            <a:pPr marL="0" marR="0" lvl="0" indent="0" algn="ctr" rtl="0">
              <a:spcBef>
                <a:spcPts val="0"/>
              </a:spcBef>
              <a:spcAft>
                <a:spcPts val="0"/>
              </a:spcAft>
              <a:buNone/>
            </a:pPr>
            <a:r>
              <a:rPr lang="es-EC"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64" name="Google Shape;264;p12"/>
          <p:cNvSpPr/>
          <p:nvPr/>
        </p:nvSpPr>
        <p:spPr>
          <a:xfrm>
            <a:off x="6470388" y="5568198"/>
            <a:ext cx="3080983" cy="805218"/>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C" sz="1800">
                <a:solidFill>
                  <a:schemeClr val="dk1"/>
                </a:solidFill>
                <a:latin typeface="Calibri"/>
                <a:ea typeface="Calibri"/>
                <a:cs typeface="Calibri"/>
                <a:sym typeface="Calibri"/>
              </a:rPr>
              <a:t>Encuesta de satisfacción</a:t>
            </a:r>
            <a:endParaRPr/>
          </a:p>
        </p:txBody>
      </p:sp>
      <p:sp>
        <p:nvSpPr>
          <p:cNvPr id="3" name="Flecha abajo 2"/>
          <p:cNvSpPr/>
          <p:nvPr/>
        </p:nvSpPr>
        <p:spPr>
          <a:xfrm>
            <a:off x="8103926" y="2029664"/>
            <a:ext cx="45719" cy="3947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Flecha abajo 3"/>
          <p:cNvSpPr/>
          <p:nvPr/>
        </p:nvSpPr>
        <p:spPr>
          <a:xfrm>
            <a:off x="8103926" y="3362949"/>
            <a:ext cx="45719" cy="281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Flecha abajo 4"/>
          <p:cNvSpPr/>
          <p:nvPr/>
        </p:nvSpPr>
        <p:spPr>
          <a:xfrm>
            <a:off x="8103926" y="5173413"/>
            <a:ext cx="45719" cy="3947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15969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13"/>
          <p:cNvPicPr preferRelativeResize="0"/>
          <p:nvPr/>
        </p:nvPicPr>
        <p:blipFill rotWithShape="1">
          <a:blip r:embed="rId3">
            <a:alphaModFix/>
          </a:blip>
          <a:srcRect/>
          <a:stretch/>
        </p:blipFill>
        <p:spPr>
          <a:xfrm>
            <a:off x="9057565" y="95534"/>
            <a:ext cx="1493649" cy="579170"/>
          </a:xfrm>
          <a:prstGeom prst="rect">
            <a:avLst/>
          </a:prstGeom>
          <a:noFill/>
          <a:ln>
            <a:noFill/>
          </a:ln>
        </p:spPr>
      </p:pic>
      <p:sp>
        <p:nvSpPr>
          <p:cNvPr id="270" name="Google Shape;270;p13"/>
          <p:cNvSpPr txBox="1">
            <a:spLocks noGrp="1"/>
          </p:cNvSpPr>
          <p:nvPr>
            <p:ph type="title"/>
          </p:nvPr>
        </p:nvSpPr>
        <p:spPr>
          <a:xfrm>
            <a:off x="1524000" y="171466"/>
            <a:ext cx="7526740" cy="44864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s-EC" sz="3959"/>
              <a:t>Resultados </a:t>
            </a:r>
            <a:endParaRPr sz="3959"/>
          </a:p>
        </p:txBody>
      </p:sp>
      <p:cxnSp>
        <p:nvCxnSpPr>
          <p:cNvPr id="271" name="Google Shape;271;p13"/>
          <p:cNvCxnSpPr/>
          <p:nvPr/>
        </p:nvCxnSpPr>
        <p:spPr>
          <a:xfrm rot="10800000">
            <a:off x="1524000" y="694315"/>
            <a:ext cx="9144000" cy="0"/>
          </a:xfrm>
          <a:prstGeom prst="straightConnector1">
            <a:avLst/>
          </a:prstGeom>
          <a:noFill/>
          <a:ln w="12700" cap="flat" cmpd="sng">
            <a:solidFill>
              <a:srgbClr val="143178"/>
            </a:solidFill>
            <a:prstDash val="solid"/>
            <a:miter lim="800000"/>
            <a:headEnd type="none" w="sm" len="sm"/>
            <a:tailEnd type="none" w="sm" len="sm"/>
          </a:ln>
        </p:spPr>
      </p:cxnSp>
      <p:sp>
        <p:nvSpPr>
          <p:cNvPr id="272" name="Google Shape;272;p13"/>
          <p:cNvSpPr txBox="1"/>
          <p:nvPr/>
        </p:nvSpPr>
        <p:spPr>
          <a:xfrm>
            <a:off x="1728716" y="887105"/>
            <a:ext cx="257942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800">
                <a:solidFill>
                  <a:schemeClr val="dk1"/>
                </a:solidFill>
                <a:latin typeface="Calibri"/>
                <a:ea typeface="Calibri"/>
                <a:cs typeface="Calibri"/>
                <a:sym typeface="Calibri"/>
              </a:rPr>
              <a:t>FACTORES TERAPÉUTICOS</a:t>
            </a:r>
            <a:endParaRPr sz="1800">
              <a:solidFill>
                <a:schemeClr val="dk1"/>
              </a:solidFill>
              <a:latin typeface="Calibri"/>
              <a:ea typeface="Calibri"/>
              <a:cs typeface="Calibri"/>
              <a:sym typeface="Calibri"/>
            </a:endParaRPr>
          </a:p>
        </p:txBody>
      </p:sp>
      <p:sp>
        <p:nvSpPr>
          <p:cNvPr id="273" name="Google Shape;273;p13"/>
          <p:cNvSpPr/>
          <p:nvPr/>
        </p:nvSpPr>
        <p:spPr>
          <a:xfrm>
            <a:off x="2879341" y="1966516"/>
            <a:ext cx="1810940" cy="62003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C" sz="1200">
                <a:solidFill>
                  <a:schemeClr val="lt1"/>
                </a:solidFill>
                <a:latin typeface="Calibri"/>
                <a:ea typeface="Calibri"/>
                <a:cs typeface="Calibri"/>
                <a:sym typeface="Calibri"/>
              </a:rPr>
              <a:t>TRANSMITIR INFORMACIÓN</a:t>
            </a:r>
            <a:endParaRPr sz="1200">
              <a:solidFill>
                <a:schemeClr val="lt1"/>
              </a:solidFill>
              <a:latin typeface="Calibri"/>
              <a:ea typeface="Calibri"/>
              <a:cs typeface="Calibri"/>
              <a:sym typeface="Calibri"/>
            </a:endParaRPr>
          </a:p>
        </p:txBody>
      </p:sp>
      <p:sp>
        <p:nvSpPr>
          <p:cNvPr id="274" name="Google Shape;274;p13"/>
          <p:cNvSpPr/>
          <p:nvPr/>
        </p:nvSpPr>
        <p:spPr>
          <a:xfrm>
            <a:off x="7131562" y="1090932"/>
            <a:ext cx="2540151" cy="1020094"/>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C" sz="1400" dirty="0">
                <a:solidFill>
                  <a:schemeClr val="dk1"/>
                </a:solidFill>
                <a:latin typeface="Calibri"/>
                <a:ea typeface="Calibri"/>
                <a:cs typeface="Calibri"/>
                <a:sym typeface="Calibri"/>
              </a:rPr>
              <a:t>Sesión 1:</a:t>
            </a:r>
            <a:endParaRPr dirty="0"/>
          </a:p>
          <a:p>
            <a:pPr marL="0" marR="0" lvl="0" indent="0" algn="ctr" rtl="0">
              <a:spcBef>
                <a:spcPts val="0"/>
              </a:spcBef>
              <a:spcAft>
                <a:spcPts val="0"/>
              </a:spcAft>
              <a:buNone/>
            </a:pPr>
            <a:r>
              <a:rPr lang="es-EC" sz="1400" dirty="0">
                <a:solidFill>
                  <a:schemeClr val="dk1"/>
                </a:solidFill>
                <a:latin typeface="Calibri"/>
                <a:ea typeface="Calibri"/>
                <a:cs typeface="Calibri"/>
                <a:sym typeface="Calibri"/>
              </a:rPr>
              <a:t>Empatía, alianza terapéutica, </a:t>
            </a:r>
            <a:r>
              <a:rPr lang="es-EC" sz="1400" dirty="0" smtClean="0">
                <a:solidFill>
                  <a:schemeClr val="dk1"/>
                </a:solidFill>
                <a:latin typeface="Calibri"/>
                <a:ea typeface="Calibri"/>
                <a:cs typeface="Calibri"/>
                <a:sym typeface="Calibri"/>
              </a:rPr>
              <a:t>compartición</a:t>
            </a:r>
            <a:r>
              <a:rPr lang="es-EC" sz="1400" dirty="0">
                <a:solidFill>
                  <a:schemeClr val="dk1"/>
                </a:solidFill>
                <a:latin typeface="Calibri"/>
                <a:ea typeface="Calibri"/>
                <a:cs typeface="Calibri"/>
                <a:sym typeface="Calibri"/>
              </a:rPr>
              <a:t>, experiencia de cada paciente</a:t>
            </a:r>
            <a:endParaRPr dirty="0"/>
          </a:p>
          <a:p>
            <a:pPr marL="0" marR="0" lvl="0" indent="0" algn="l" rtl="0">
              <a:lnSpc>
                <a:spcPct val="107000"/>
              </a:lnSpc>
              <a:spcBef>
                <a:spcPts val="0"/>
              </a:spcBef>
              <a:spcAft>
                <a:spcPts val="0"/>
              </a:spcAft>
              <a:buNone/>
            </a:pPr>
            <a:r>
              <a:rPr lang="es-EC" sz="1400" dirty="0">
                <a:solidFill>
                  <a:schemeClr val="dk1"/>
                </a:solidFill>
                <a:latin typeface="Calibri"/>
                <a:ea typeface="Calibri"/>
                <a:cs typeface="Calibri"/>
                <a:sym typeface="Calibri"/>
              </a:rPr>
              <a:t> </a:t>
            </a:r>
            <a:endParaRPr dirty="0"/>
          </a:p>
        </p:txBody>
      </p:sp>
      <p:sp>
        <p:nvSpPr>
          <p:cNvPr id="275" name="Google Shape;275;p13"/>
          <p:cNvSpPr/>
          <p:nvPr/>
        </p:nvSpPr>
        <p:spPr>
          <a:xfrm>
            <a:off x="7131561" y="2276531"/>
            <a:ext cx="2540151" cy="1208794"/>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s-EC" sz="1400">
                <a:solidFill>
                  <a:schemeClr val="dk1"/>
                </a:solidFill>
                <a:latin typeface="Calibri"/>
                <a:ea typeface="Calibri"/>
                <a:cs typeface="Calibri"/>
                <a:sym typeface="Calibri"/>
              </a:rPr>
              <a:t>Sesión 6: </a:t>
            </a:r>
            <a:endParaRPr/>
          </a:p>
          <a:p>
            <a:pPr marL="0" marR="0" lvl="0" indent="0" algn="ctr" rtl="0">
              <a:lnSpc>
                <a:spcPct val="107000"/>
              </a:lnSpc>
              <a:spcBef>
                <a:spcPts val="800"/>
              </a:spcBef>
              <a:spcAft>
                <a:spcPts val="0"/>
              </a:spcAft>
              <a:buNone/>
            </a:pPr>
            <a:r>
              <a:rPr lang="es-EC" sz="1400">
                <a:solidFill>
                  <a:schemeClr val="dk1"/>
                </a:solidFill>
                <a:latin typeface="Calibri"/>
                <a:ea typeface="Calibri"/>
                <a:cs typeface="Calibri"/>
                <a:sym typeface="Calibri"/>
              </a:rPr>
              <a:t>Confianza entre el grupo, estado de ánimo elevado, cuidado personal</a:t>
            </a:r>
            <a:endParaRPr/>
          </a:p>
        </p:txBody>
      </p:sp>
      <p:cxnSp>
        <p:nvCxnSpPr>
          <p:cNvPr id="276" name="Google Shape;276;p13"/>
          <p:cNvCxnSpPr>
            <a:stCxn id="273" idx="3"/>
          </p:cNvCxnSpPr>
          <p:nvPr/>
        </p:nvCxnSpPr>
        <p:spPr>
          <a:xfrm rot="10800000" flipH="1">
            <a:off x="4690281" y="1495931"/>
            <a:ext cx="2441400" cy="780600"/>
          </a:xfrm>
          <a:prstGeom prst="straightConnector1">
            <a:avLst/>
          </a:prstGeom>
          <a:noFill/>
          <a:ln w="12700" cap="flat" cmpd="sng">
            <a:solidFill>
              <a:schemeClr val="accent1"/>
            </a:solidFill>
            <a:prstDash val="solid"/>
            <a:miter lim="800000"/>
            <a:headEnd type="none" w="sm" len="sm"/>
            <a:tailEnd type="triangle" w="med" len="med"/>
          </a:ln>
        </p:spPr>
      </p:cxnSp>
      <p:cxnSp>
        <p:nvCxnSpPr>
          <p:cNvPr id="277" name="Google Shape;277;p13"/>
          <p:cNvCxnSpPr/>
          <p:nvPr/>
        </p:nvCxnSpPr>
        <p:spPr>
          <a:xfrm rot="10800000">
            <a:off x="4640846" y="2388358"/>
            <a:ext cx="2490715" cy="689778"/>
          </a:xfrm>
          <a:prstGeom prst="straightConnector1">
            <a:avLst/>
          </a:prstGeom>
          <a:noFill/>
          <a:ln w="12700" cap="flat" cmpd="sng">
            <a:solidFill>
              <a:schemeClr val="accent1"/>
            </a:solidFill>
            <a:prstDash val="solid"/>
            <a:miter lim="800000"/>
            <a:headEnd type="none" w="sm" len="sm"/>
            <a:tailEnd type="triangle" w="med" len="med"/>
          </a:ln>
        </p:spPr>
      </p:cxnSp>
      <p:sp>
        <p:nvSpPr>
          <p:cNvPr id="278" name="Google Shape;278;p13"/>
          <p:cNvSpPr/>
          <p:nvPr/>
        </p:nvSpPr>
        <p:spPr>
          <a:xfrm>
            <a:off x="2702183" y="2768176"/>
            <a:ext cx="2629542" cy="1090571"/>
          </a:xfrm>
          <a:prstGeom prst="round1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s-EC" sz="1400">
                <a:solidFill>
                  <a:schemeClr val="lt1"/>
                </a:solidFill>
                <a:latin typeface="Calibri"/>
                <a:ea typeface="Calibri"/>
                <a:cs typeface="Calibri"/>
                <a:sym typeface="Calibri"/>
              </a:rPr>
              <a:t>Intervenciones de los terapeutas </a:t>
            </a:r>
            <a:endParaRPr/>
          </a:p>
          <a:p>
            <a:pPr marL="0" marR="0" lvl="0" indent="0" algn="ctr" rtl="0">
              <a:lnSpc>
                <a:spcPct val="107000"/>
              </a:lnSpc>
              <a:spcBef>
                <a:spcPts val="800"/>
              </a:spcBef>
              <a:spcAft>
                <a:spcPts val="0"/>
              </a:spcAft>
              <a:buNone/>
            </a:pPr>
            <a:r>
              <a:rPr lang="es-EC" sz="1400">
                <a:solidFill>
                  <a:schemeClr val="lt1"/>
                </a:solidFill>
                <a:latin typeface="Calibri"/>
                <a:ea typeface="Calibri"/>
                <a:cs typeface="Calibri"/>
                <a:sym typeface="Calibri"/>
              </a:rPr>
              <a:t>Compartir entre pacientes (confianza)</a:t>
            </a:r>
            <a:endParaRPr/>
          </a:p>
        </p:txBody>
      </p:sp>
      <p:sp>
        <p:nvSpPr>
          <p:cNvPr id="279" name="Google Shape;279;p13"/>
          <p:cNvSpPr/>
          <p:nvPr/>
        </p:nvSpPr>
        <p:spPr>
          <a:xfrm>
            <a:off x="2879341" y="4507988"/>
            <a:ext cx="2138486" cy="714953"/>
          </a:xfrm>
          <a:prstGeom prst="rect">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C" sz="1200">
                <a:solidFill>
                  <a:schemeClr val="lt1"/>
                </a:solidFill>
                <a:latin typeface="Calibri"/>
                <a:ea typeface="Calibri"/>
                <a:cs typeface="Calibri"/>
                <a:sym typeface="Calibri"/>
              </a:rPr>
              <a:t>INFUNDIR ESPERANZA Y CATARSIS</a:t>
            </a:r>
            <a:endParaRPr/>
          </a:p>
        </p:txBody>
      </p:sp>
      <p:sp>
        <p:nvSpPr>
          <p:cNvPr id="280" name="Google Shape;280;p13"/>
          <p:cNvSpPr/>
          <p:nvPr/>
        </p:nvSpPr>
        <p:spPr>
          <a:xfrm>
            <a:off x="7131560" y="4078136"/>
            <a:ext cx="2540152" cy="989404"/>
          </a:xfrm>
          <a:prstGeom prst="roundRect">
            <a:avLst>
              <a:gd name="adj" fmla="val 16667"/>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s-EC" sz="1400">
                <a:solidFill>
                  <a:schemeClr val="dk1"/>
                </a:solidFill>
                <a:latin typeface="Calibri"/>
                <a:ea typeface="Calibri"/>
                <a:cs typeface="Calibri"/>
                <a:sym typeface="Calibri"/>
              </a:rPr>
              <a:t>Sesión 2: Noticia del cáncer, apoyo familiar, religión, compañerismo </a:t>
            </a:r>
            <a:endParaRPr/>
          </a:p>
        </p:txBody>
      </p:sp>
      <p:sp>
        <p:nvSpPr>
          <p:cNvPr id="281" name="Google Shape;281;p13"/>
          <p:cNvSpPr/>
          <p:nvPr/>
        </p:nvSpPr>
        <p:spPr>
          <a:xfrm>
            <a:off x="7185660" y="5503413"/>
            <a:ext cx="2486051" cy="1061160"/>
          </a:xfrm>
          <a:prstGeom prst="roundRect">
            <a:avLst>
              <a:gd name="adj" fmla="val 16667"/>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s-EC" sz="1400">
                <a:solidFill>
                  <a:schemeClr val="dk1"/>
                </a:solidFill>
                <a:latin typeface="Calibri"/>
                <a:ea typeface="Calibri"/>
                <a:cs typeface="Calibri"/>
                <a:sym typeface="Calibri"/>
              </a:rPr>
              <a:t>Depresión, miedo, intranquilidad, separación de la familia</a:t>
            </a:r>
            <a:endParaRPr/>
          </a:p>
        </p:txBody>
      </p:sp>
      <p:sp>
        <p:nvSpPr>
          <p:cNvPr id="282" name="Google Shape;282;p13"/>
          <p:cNvSpPr/>
          <p:nvPr/>
        </p:nvSpPr>
        <p:spPr>
          <a:xfrm>
            <a:off x="2784793" y="5598947"/>
            <a:ext cx="2233034" cy="1061160"/>
          </a:xfrm>
          <a:prstGeom prst="snip1Rect">
            <a:avLst>
              <a:gd name="adj" fmla="val 16667"/>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s-EC" sz="1400">
                <a:solidFill>
                  <a:schemeClr val="lt1"/>
                </a:solidFill>
                <a:latin typeface="Calibri"/>
                <a:ea typeface="Calibri"/>
                <a:cs typeface="Calibri"/>
                <a:sym typeface="Calibri"/>
              </a:rPr>
              <a:t>En cuanto a la enfermedad como encontraron el sentido de esperanza</a:t>
            </a:r>
            <a:endParaRPr/>
          </a:p>
        </p:txBody>
      </p:sp>
      <p:cxnSp>
        <p:nvCxnSpPr>
          <p:cNvPr id="283" name="Google Shape;283;p13"/>
          <p:cNvCxnSpPr>
            <a:stCxn id="279" idx="3"/>
            <a:endCxn id="280" idx="1"/>
          </p:cNvCxnSpPr>
          <p:nvPr/>
        </p:nvCxnSpPr>
        <p:spPr>
          <a:xfrm rot="10800000" flipH="1">
            <a:off x="5017827" y="4572964"/>
            <a:ext cx="2113800" cy="292500"/>
          </a:xfrm>
          <a:prstGeom prst="straightConnector1">
            <a:avLst/>
          </a:prstGeom>
          <a:noFill/>
          <a:ln w="12700" cap="flat" cmpd="sng">
            <a:solidFill>
              <a:schemeClr val="accent1"/>
            </a:solidFill>
            <a:prstDash val="solid"/>
            <a:miter lim="800000"/>
            <a:headEnd type="none" w="sm" len="sm"/>
            <a:tailEnd type="triangle" w="med" len="med"/>
          </a:ln>
        </p:spPr>
      </p:cxnSp>
      <p:cxnSp>
        <p:nvCxnSpPr>
          <p:cNvPr id="284" name="Google Shape;284;p13"/>
          <p:cNvCxnSpPr>
            <a:stCxn id="281" idx="1"/>
          </p:cNvCxnSpPr>
          <p:nvPr/>
        </p:nvCxnSpPr>
        <p:spPr>
          <a:xfrm rot="10800000">
            <a:off x="5017860" y="4997193"/>
            <a:ext cx="2167800" cy="1036800"/>
          </a:xfrm>
          <a:prstGeom prst="straightConnector1">
            <a:avLst/>
          </a:prstGeom>
          <a:noFill/>
          <a:ln w="12700" cap="flat" cmpd="sng">
            <a:solidFill>
              <a:schemeClr val="accent1"/>
            </a:solidFill>
            <a:prstDash val="solid"/>
            <a:miter lim="800000"/>
            <a:headEnd type="none" w="sm" len="sm"/>
            <a:tailEnd type="triangle" w="med" len="med"/>
          </a:ln>
        </p:spPr>
      </p:cxnSp>
    </p:spTree>
    <p:extLst>
      <p:ext uri="{BB962C8B-B14F-4D97-AF65-F5344CB8AC3E}">
        <p14:creationId xmlns:p14="http://schemas.microsoft.com/office/powerpoint/2010/main" val="3001341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4"/>
          <p:cNvSpPr txBox="1">
            <a:spLocks noGrp="1"/>
          </p:cNvSpPr>
          <p:nvPr>
            <p:ph type="title"/>
          </p:nvPr>
        </p:nvSpPr>
        <p:spPr>
          <a:xfrm>
            <a:off x="1817428" y="213396"/>
            <a:ext cx="6817057" cy="48903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s-EC" sz="3959" dirty="0"/>
              <a:t>Resultados </a:t>
            </a:r>
            <a:endParaRPr sz="3959" dirty="0"/>
          </a:p>
        </p:txBody>
      </p:sp>
      <p:pic>
        <p:nvPicPr>
          <p:cNvPr id="290" name="Google Shape;290;p14"/>
          <p:cNvPicPr preferRelativeResize="0"/>
          <p:nvPr/>
        </p:nvPicPr>
        <p:blipFill rotWithShape="1">
          <a:blip r:embed="rId3">
            <a:alphaModFix/>
          </a:blip>
          <a:srcRect/>
          <a:stretch/>
        </p:blipFill>
        <p:spPr>
          <a:xfrm>
            <a:off x="9020424" y="123260"/>
            <a:ext cx="1493649" cy="579170"/>
          </a:xfrm>
          <a:prstGeom prst="rect">
            <a:avLst/>
          </a:prstGeom>
          <a:noFill/>
          <a:ln>
            <a:noFill/>
          </a:ln>
        </p:spPr>
      </p:pic>
      <p:pic>
        <p:nvPicPr>
          <p:cNvPr id="291" name="Google Shape;291;p14"/>
          <p:cNvPicPr preferRelativeResize="0"/>
          <p:nvPr/>
        </p:nvPicPr>
        <p:blipFill rotWithShape="1">
          <a:blip r:embed="rId4">
            <a:alphaModFix/>
          </a:blip>
          <a:srcRect/>
          <a:stretch/>
        </p:blipFill>
        <p:spPr>
          <a:xfrm>
            <a:off x="1474832" y="763672"/>
            <a:ext cx="9242337" cy="109738"/>
          </a:xfrm>
          <a:prstGeom prst="rect">
            <a:avLst/>
          </a:prstGeom>
          <a:noFill/>
          <a:ln>
            <a:noFill/>
          </a:ln>
        </p:spPr>
      </p:pic>
      <p:sp>
        <p:nvSpPr>
          <p:cNvPr id="292" name="Google Shape;292;p14"/>
          <p:cNvSpPr/>
          <p:nvPr/>
        </p:nvSpPr>
        <p:spPr>
          <a:xfrm>
            <a:off x="2250886" y="1629799"/>
            <a:ext cx="1647824" cy="68008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s-EC" sz="1400" dirty="0">
                <a:solidFill>
                  <a:schemeClr val="lt1"/>
                </a:solidFill>
                <a:latin typeface="Calibri"/>
                <a:ea typeface="Calibri"/>
                <a:cs typeface="Calibri"/>
                <a:sym typeface="Calibri"/>
              </a:rPr>
              <a:t>Universalidad </a:t>
            </a:r>
            <a:endParaRPr dirty="0"/>
          </a:p>
        </p:txBody>
      </p:sp>
      <p:sp>
        <p:nvSpPr>
          <p:cNvPr id="293" name="Google Shape;293;p14"/>
          <p:cNvSpPr/>
          <p:nvPr/>
        </p:nvSpPr>
        <p:spPr>
          <a:xfrm>
            <a:off x="7070981" y="1233419"/>
            <a:ext cx="2559789" cy="1076464"/>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s-EC" sz="1400">
                <a:solidFill>
                  <a:schemeClr val="dk1"/>
                </a:solidFill>
                <a:latin typeface="Calibri"/>
                <a:ea typeface="Calibri"/>
                <a:cs typeface="Calibri"/>
                <a:sym typeface="Calibri"/>
              </a:rPr>
              <a:t>Sesión 3: </a:t>
            </a:r>
            <a:endParaRPr/>
          </a:p>
          <a:p>
            <a:pPr marL="0" marR="0" lvl="0" indent="0" algn="ctr" rtl="0">
              <a:lnSpc>
                <a:spcPct val="107000"/>
              </a:lnSpc>
              <a:spcBef>
                <a:spcPts val="800"/>
              </a:spcBef>
              <a:spcAft>
                <a:spcPts val="0"/>
              </a:spcAft>
              <a:buNone/>
            </a:pPr>
            <a:r>
              <a:rPr lang="es-EC" sz="1400">
                <a:solidFill>
                  <a:schemeClr val="dk1"/>
                </a:solidFill>
                <a:latin typeface="Calibri"/>
                <a:ea typeface="Calibri"/>
                <a:cs typeface="Calibri"/>
                <a:sym typeface="Calibri"/>
              </a:rPr>
              <a:t>Alivio sintomático, estado de ánimo, tranquilidad.</a:t>
            </a:r>
            <a:endParaRPr/>
          </a:p>
        </p:txBody>
      </p:sp>
      <p:sp>
        <p:nvSpPr>
          <p:cNvPr id="294" name="Google Shape;294;p14"/>
          <p:cNvSpPr/>
          <p:nvPr/>
        </p:nvSpPr>
        <p:spPr>
          <a:xfrm>
            <a:off x="7070981" y="2571275"/>
            <a:ext cx="2559789" cy="903605"/>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s-EC" sz="1400">
                <a:solidFill>
                  <a:schemeClr val="dk1"/>
                </a:solidFill>
                <a:latin typeface="Calibri"/>
                <a:ea typeface="Calibri"/>
                <a:cs typeface="Calibri"/>
                <a:sym typeface="Calibri"/>
              </a:rPr>
              <a:t>Inicio: tristeza – miedo </a:t>
            </a:r>
            <a:endParaRPr/>
          </a:p>
          <a:p>
            <a:pPr marL="0" marR="0" lvl="0" indent="0" algn="ctr" rtl="0">
              <a:lnSpc>
                <a:spcPct val="107000"/>
              </a:lnSpc>
              <a:spcBef>
                <a:spcPts val="800"/>
              </a:spcBef>
              <a:spcAft>
                <a:spcPts val="0"/>
              </a:spcAft>
              <a:buNone/>
            </a:pPr>
            <a:r>
              <a:rPr lang="es-EC" sz="1400">
                <a:solidFill>
                  <a:schemeClr val="dk1"/>
                </a:solidFill>
                <a:latin typeface="Calibri"/>
                <a:ea typeface="Calibri"/>
                <a:cs typeface="Calibri"/>
                <a:sym typeface="Calibri"/>
              </a:rPr>
              <a:t>Ahora: alegría – esperanza </a:t>
            </a:r>
            <a:endParaRPr/>
          </a:p>
        </p:txBody>
      </p:sp>
      <p:cxnSp>
        <p:nvCxnSpPr>
          <p:cNvPr id="295" name="Google Shape;295;p14"/>
          <p:cNvCxnSpPr>
            <a:stCxn id="292" idx="3"/>
            <a:endCxn id="293" idx="1"/>
          </p:cNvCxnSpPr>
          <p:nvPr/>
        </p:nvCxnSpPr>
        <p:spPr>
          <a:xfrm rot="10800000" flipH="1">
            <a:off x="3898710" y="1771542"/>
            <a:ext cx="3172200" cy="198300"/>
          </a:xfrm>
          <a:prstGeom prst="straightConnector1">
            <a:avLst/>
          </a:prstGeom>
          <a:noFill/>
          <a:ln w="9525" cap="flat" cmpd="sng">
            <a:solidFill>
              <a:schemeClr val="accent5"/>
            </a:solidFill>
            <a:prstDash val="solid"/>
            <a:miter lim="800000"/>
            <a:headEnd type="none" w="sm" len="sm"/>
            <a:tailEnd type="triangle" w="med" len="med"/>
          </a:ln>
        </p:spPr>
      </p:cxnSp>
      <p:cxnSp>
        <p:nvCxnSpPr>
          <p:cNvPr id="296" name="Google Shape;296;p14"/>
          <p:cNvCxnSpPr>
            <a:stCxn id="294" idx="1"/>
          </p:cNvCxnSpPr>
          <p:nvPr/>
        </p:nvCxnSpPr>
        <p:spPr>
          <a:xfrm rot="10800000">
            <a:off x="3898781" y="2087978"/>
            <a:ext cx="3172200" cy="935100"/>
          </a:xfrm>
          <a:prstGeom prst="straightConnector1">
            <a:avLst/>
          </a:prstGeom>
          <a:noFill/>
          <a:ln w="9525" cap="flat" cmpd="sng">
            <a:solidFill>
              <a:schemeClr val="accent5"/>
            </a:solidFill>
            <a:prstDash val="solid"/>
            <a:miter lim="800000"/>
            <a:headEnd type="none" w="sm" len="sm"/>
            <a:tailEnd type="triangle" w="med" len="med"/>
          </a:ln>
        </p:spPr>
      </p:cxnSp>
      <p:sp>
        <p:nvSpPr>
          <p:cNvPr id="297" name="Google Shape;297;p14"/>
          <p:cNvSpPr/>
          <p:nvPr/>
        </p:nvSpPr>
        <p:spPr>
          <a:xfrm>
            <a:off x="2250886" y="2637973"/>
            <a:ext cx="2922246" cy="1140302"/>
          </a:xfrm>
          <a:prstGeom prst="snip1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s-EC" sz="1400" dirty="0">
                <a:solidFill>
                  <a:schemeClr val="lt1"/>
                </a:solidFill>
                <a:latin typeface="Calibri"/>
                <a:ea typeface="Calibri"/>
                <a:cs typeface="Calibri"/>
                <a:sym typeface="Calibri"/>
              </a:rPr>
              <a:t>Genero un alivio estas emociones negativas</a:t>
            </a:r>
            <a:endParaRPr dirty="0"/>
          </a:p>
          <a:p>
            <a:pPr marL="0" marR="0" lvl="0" indent="0" algn="ctr" rtl="0">
              <a:lnSpc>
                <a:spcPct val="107000"/>
              </a:lnSpc>
              <a:spcBef>
                <a:spcPts val="800"/>
              </a:spcBef>
              <a:spcAft>
                <a:spcPts val="0"/>
              </a:spcAft>
              <a:buNone/>
            </a:pPr>
            <a:r>
              <a:rPr lang="es-EC" sz="1400" dirty="0">
                <a:solidFill>
                  <a:schemeClr val="lt1"/>
                </a:solidFill>
                <a:latin typeface="Calibri"/>
                <a:ea typeface="Calibri"/>
                <a:cs typeface="Calibri"/>
                <a:sym typeface="Calibri"/>
              </a:rPr>
              <a:t>Diferencia al inicio </a:t>
            </a:r>
            <a:r>
              <a:rPr lang="es-EC" sz="1400" dirty="0" smtClean="0">
                <a:solidFill>
                  <a:schemeClr val="lt1"/>
                </a:solidFill>
                <a:latin typeface="Calibri"/>
                <a:ea typeface="Calibri"/>
                <a:cs typeface="Calibri"/>
                <a:sym typeface="Calibri"/>
              </a:rPr>
              <a:t>y ahora </a:t>
            </a:r>
            <a:r>
              <a:rPr lang="es-EC" sz="1400" dirty="0">
                <a:solidFill>
                  <a:schemeClr val="lt1"/>
                </a:solidFill>
                <a:latin typeface="Calibri"/>
                <a:ea typeface="Calibri"/>
                <a:cs typeface="Calibri"/>
                <a:sym typeface="Calibri"/>
              </a:rPr>
              <a:t>con las emociones </a:t>
            </a:r>
            <a:endParaRPr dirty="0"/>
          </a:p>
        </p:txBody>
      </p:sp>
      <p:sp>
        <p:nvSpPr>
          <p:cNvPr id="298" name="Google Shape;298;p14"/>
          <p:cNvSpPr/>
          <p:nvPr/>
        </p:nvSpPr>
        <p:spPr>
          <a:xfrm>
            <a:off x="2250887" y="4328141"/>
            <a:ext cx="2330213" cy="721531"/>
          </a:xfrm>
          <a:prstGeom prst="rect">
            <a:avLst/>
          </a:pr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s-EC" sz="1400">
                <a:solidFill>
                  <a:schemeClr val="lt1"/>
                </a:solidFill>
                <a:latin typeface="Calibri"/>
                <a:ea typeface="Calibri"/>
                <a:cs typeface="Calibri"/>
                <a:sym typeface="Calibri"/>
              </a:rPr>
              <a:t>Cohesión de grupo y aprendizaje interpersonal</a:t>
            </a:r>
            <a:endParaRPr/>
          </a:p>
        </p:txBody>
      </p:sp>
      <p:sp>
        <p:nvSpPr>
          <p:cNvPr id="299" name="Google Shape;299;p14"/>
          <p:cNvSpPr/>
          <p:nvPr/>
        </p:nvSpPr>
        <p:spPr>
          <a:xfrm>
            <a:off x="7245339" y="4042699"/>
            <a:ext cx="2644739" cy="1006972"/>
          </a:xfrm>
          <a:prstGeom prst="roundRect">
            <a:avLst>
              <a:gd name="adj" fmla="val 16667"/>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s-EC" sz="1400">
                <a:solidFill>
                  <a:schemeClr val="dk1"/>
                </a:solidFill>
                <a:latin typeface="Calibri"/>
                <a:ea typeface="Calibri"/>
                <a:cs typeface="Calibri"/>
                <a:sym typeface="Calibri"/>
              </a:rPr>
              <a:t>Sesión 7</a:t>
            </a:r>
            <a:endParaRPr/>
          </a:p>
          <a:p>
            <a:pPr marL="0" marR="0" lvl="0" indent="0" algn="ctr" rtl="0">
              <a:lnSpc>
                <a:spcPct val="107000"/>
              </a:lnSpc>
              <a:spcBef>
                <a:spcPts val="800"/>
              </a:spcBef>
              <a:spcAft>
                <a:spcPts val="0"/>
              </a:spcAft>
              <a:buNone/>
            </a:pPr>
            <a:r>
              <a:rPr lang="es-EC" sz="1400">
                <a:solidFill>
                  <a:schemeClr val="dk1"/>
                </a:solidFill>
                <a:latin typeface="Calibri"/>
                <a:ea typeface="Calibri"/>
                <a:cs typeface="Calibri"/>
                <a:sym typeface="Calibri"/>
              </a:rPr>
              <a:t>Unión como grupo y compañeras, apoyo mutuo, compresión. </a:t>
            </a:r>
            <a:endParaRPr/>
          </a:p>
        </p:txBody>
      </p:sp>
      <p:sp>
        <p:nvSpPr>
          <p:cNvPr id="300" name="Google Shape;300;p14"/>
          <p:cNvSpPr/>
          <p:nvPr/>
        </p:nvSpPr>
        <p:spPr>
          <a:xfrm>
            <a:off x="7272009" y="5435793"/>
            <a:ext cx="2618068" cy="937711"/>
          </a:xfrm>
          <a:prstGeom prst="roundRect">
            <a:avLst>
              <a:gd name="adj" fmla="val 16667"/>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s-EC" sz="1400">
                <a:solidFill>
                  <a:schemeClr val="dk1"/>
                </a:solidFill>
                <a:latin typeface="Calibri"/>
                <a:ea typeface="Calibri"/>
                <a:cs typeface="Calibri"/>
                <a:sym typeface="Calibri"/>
              </a:rPr>
              <a:t>Sesión 8: Actividades fuera de la fundación, acompañar al tratamiento en Solca.</a:t>
            </a:r>
            <a:endParaRPr/>
          </a:p>
        </p:txBody>
      </p:sp>
      <p:sp>
        <p:nvSpPr>
          <p:cNvPr id="301" name="Google Shape;301;p14"/>
          <p:cNvSpPr/>
          <p:nvPr/>
        </p:nvSpPr>
        <p:spPr>
          <a:xfrm>
            <a:off x="2401779" y="5435792"/>
            <a:ext cx="2179320" cy="924560"/>
          </a:xfrm>
          <a:prstGeom prst="snip1Rect">
            <a:avLst>
              <a:gd name="adj" fmla="val 16667"/>
            </a:avLst>
          </a:pr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s-EC" sz="1400">
                <a:solidFill>
                  <a:schemeClr val="lt1"/>
                </a:solidFill>
                <a:latin typeface="Calibri"/>
                <a:ea typeface="Calibri"/>
                <a:cs typeface="Calibri"/>
                <a:sym typeface="Calibri"/>
              </a:rPr>
              <a:t>Relación entre compañeras</a:t>
            </a:r>
            <a:endParaRPr/>
          </a:p>
        </p:txBody>
      </p:sp>
      <p:cxnSp>
        <p:nvCxnSpPr>
          <p:cNvPr id="302" name="Google Shape;302;p14"/>
          <p:cNvCxnSpPr>
            <a:stCxn id="298" idx="3"/>
            <a:endCxn id="299" idx="1"/>
          </p:cNvCxnSpPr>
          <p:nvPr/>
        </p:nvCxnSpPr>
        <p:spPr>
          <a:xfrm rot="10800000" flipH="1">
            <a:off x="4581100" y="4546107"/>
            <a:ext cx="2664300" cy="142800"/>
          </a:xfrm>
          <a:prstGeom prst="straightConnector1">
            <a:avLst/>
          </a:prstGeom>
          <a:noFill/>
          <a:ln w="9525" cap="flat" cmpd="sng">
            <a:solidFill>
              <a:schemeClr val="accent5"/>
            </a:solidFill>
            <a:prstDash val="solid"/>
            <a:miter lim="800000"/>
            <a:headEnd type="none" w="sm" len="sm"/>
            <a:tailEnd type="triangle" w="med" len="med"/>
          </a:ln>
        </p:spPr>
      </p:cxnSp>
      <p:cxnSp>
        <p:nvCxnSpPr>
          <p:cNvPr id="303" name="Google Shape;303;p14"/>
          <p:cNvCxnSpPr>
            <a:stCxn id="300" idx="1"/>
          </p:cNvCxnSpPr>
          <p:nvPr/>
        </p:nvCxnSpPr>
        <p:spPr>
          <a:xfrm rot="10800000">
            <a:off x="4581009" y="4755948"/>
            <a:ext cx="2691000" cy="1148700"/>
          </a:xfrm>
          <a:prstGeom prst="straightConnector1">
            <a:avLst/>
          </a:prstGeom>
          <a:noFill/>
          <a:ln w="9525" cap="flat" cmpd="sng">
            <a:solidFill>
              <a:schemeClr val="accent5"/>
            </a:solidFill>
            <a:prstDash val="solid"/>
            <a:miter lim="800000"/>
            <a:headEnd type="none" w="sm" len="sm"/>
            <a:tailEnd type="triangle" w="med" len="med"/>
          </a:ln>
        </p:spPr>
      </p:cxnSp>
      <p:sp>
        <p:nvSpPr>
          <p:cNvPr id="304" name="Google Shape;304;p14"/>
          <p:cNvSpPr txBox="1"/>
          <p:nvPr/>
        </p:nvSpPr>
        <p:spPr>
          <a:xfrm>
            <a:off x="1728716" y="887105"/>
            <a:ext cx="257942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800" dirty="0">
                <a:solidFill>
                  <a:schemeClr val="dk1"/>
                </a:solidFill>
                <a:latin typeface="Calibri"/>
                <a:ea typeface="Calibri"/>
                <a:cs typeface="Calibri"/>
                <a:sym typeface="Calibri"/>
              </a:rPr>
              <a:t>FACTORES TERAPÉUTICOS</a:t>
            </a: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3942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5747" y="230023"/>
            <a:ext cx="5412475" cy="535627"/>
          </a:xfrm>
        </p:spPr>
        <p:txBody>
          <a:bodyPr>
            <a:normAutofit fontScale="90000"/>
          </a:bodyPr>
          <a:lstStyle/>
          <a:p>
            <a:r>
              <a:rPr lang="es-EC" dirty="0" smtClean="0"/>
              <a:t>Resultados </a:t>
            </a:r>
            <a:endParaRPr lang="es-EC" dirty="0"/>
          </a:p>
        </p:txBody>
      </p:sp>
      <p:pic>
        <p:nvPicPr>
          <p:cNvPr id="3" name="Imagen 2"/>
          <p:cNvPicPr>
            <a:picLocks noChangeAspect="1"/>
          </p:cNvPicPr>
          <p:nvPr/>
        </p:nvPicPr>
        <p:blipFill>
          <a:blip r:embed="rId2"/>
          <a:stretch>
            <a:fillRect/>
          </a:stretch>
        </p:blipFill>
        <p:spPr>
          <a:xfrm>
            <a:off x="9014380" y="186480"/>
            <a:ext cx="1493649" cy="579170"/>
          </a:xfrm>
          <a:prstGeom prst="rect">
            <a:avLst/>
          </a:prstGeom>
        </p:spPr>
      </p:pic>
      <p:pic>
        <p:nvPicPr>
          <p:cNvPr id="4" name="Imagen 3"/>
          <p:cNvPicPr>
            <a:picLocks noChangeAspect="1"/>
          </p:cNvPicPr>
          <p:nvPr/>
        </p:nvPicPr>
        <p:blipFill>
          <a:blip r:embed="rId3"/>
          <a:stretch>
            <a:fillRect/>
          </a:stretch>
        </p:blipFill>
        <p:spPr>
          <a:xfrm>
            <a:off x="1265692" y="876591"/>
            <a:ext cx="9242337" cy="109738"/>
          </a:xfrm>
          <a:prstGeom prst="rect">
            <a:avLst/>
          </a:prstGeom>
        </p:spPr>
      </p:pic>
      <p:sp>
        <p:nvSpPr>
          <p:cNvPr id="5" name="Rectángulo 4"/>
          <p:cNvSpPr/>
          <p:nvPr/>
        </p:nvSpPr>
        <p:spPr>
          <a:xfrm>
            <a:off x="781337" y="1214300"/>
            <a:ext cx="2356735" cy="338554"/>
          </a:xfrm>
          <a:prstGeom prst="rect">
            <a:avLst/>
          </a:prstGeom>
        </p:spPr>
        <p:txBody>
          <a:bodyPr wrap="none">
            <a:spAutoFit/>
          </a:bodyPr>
          <a:lstStyle/>
          <a:p>
            <a:pPr lvl="0"/>
            <a:r>
              <a:rPr lang="es-EC" sz="1600" dirty="0">
                <a:solidFill>
                  <a:schemeClr val="dk1"/>
                </a:solidFill>
                <a:latin typeface="Calibri"/>
                <a:ea typeface="Calibri"/>
                <a:cs typeface="Calibri"/>
                <a:sym typeface="Calibri"/>
              </a:rPr>
              <a:t>FACTORES TERAPÉUTICOS</a:t>
            </a:r>
          </a:p>
        </p:txBody>
      </p:sp>
      <p:sp>
        <p:nvSpPr>
          <p:cNvPr id="6" name="Rectángulo 5"/>
          <p:cNvSpPr/>
          <p:nvPr/>
        </p:nvSpPr>
        <p:spPr>
          <a:xfrm>
            <a:off x="2002769" y="2020855"/>
            <a:ext cx="1594485" cy="509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a:effectLst/>
                <a:ea typeface="Calibri" panose="020F0502020204030204" pitchFamily="34" charset="0"/>
                <a:cs typeface="Times New Roman" panose="02020603050405020304" pitchFamily="18" charset="0"/>
              </a:rPr>
              <a:t>Altruismo </a:t>
            </a:r>
          </a:p>
        </p:txBody>
      </p:sp>
      <p:sp>
        <p:nvSpPr>
          <p:cNvPr id="7" name="Rectángulo redondeado 6"/>
          <p:cNvSpPr/>
          <p:nvPr/>
        </p:nvSpPr>
        <p:spPr>
          <a:xfrm>
            <a:off x="7382443" y="1448447"/>
            <a:ext cx="2075456" cy="694252"/>
          </a:xfrm>
          <a:prstGeom prst="round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dirty="0" smtClean="0">
                <a:effectLst/>
                <a:ea typeface="Calibri" panose="020F0502020204030204" pitchFamily="34" charset="0"/>
                <a:cs typeface="Times New Roman" panose="02020603050405020304" pitchFamily="18" charset="0"/>
              </a:rPr>
              <a:t>Sesión 4: Alivio </a:t>
            </a:r>
            <a:r>
              <a:rPr lang="es-EC" dirty="0">
                <a:effectLst/>
                <a:ea typeface="Calibri" panose="020F0502020204030204" pitchFamily="34" charset="0"/>
                <a:cs typeface="Times New Roman" panose="02020603050405020304" pitchFamily="18" charset="0"/>
              </a:rPr>
              <a:t>emocional significativo y  estado de ánimo</a:t>
            </a:r>
          </a:p>
        </p:txBody>
      </p:sp>
      <p:sp>
        <p:nvSpPr>
          <p:cNvPr id="8" name="Rectángulo redondeado 7"/>
          <p:cNvSpPr/>
          <p:nvPr/>
        </p:nvSpPr>
        <p:spPr>
          <a:xfrm>
            <a:off x="7457540" y="2604817"/>
            <a:ext cx="2000359" cy="746063"/>
          </a:xfrm>
          <a:prstGeom prst="round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a:effectLst/>
                <a:ea typeface="Calibri" panose="020F0502020204030204" pitchFamily="34" charset="0"/>
                <a:cs typeface="Times New Roman" panose="02020603050405020304" pitchFamily="18" charset="0"/>
              </a:rPr>
              <a:t>Eliminación de emociones conflictivas </a:t>
            </a:r>
          </a:p>
        </p:txBody>
      </p:sp>
      <p:cxnSp>
        <p:nvCxnSpPr>
          <p:cNvPr id="10" name="Conector recto de flecha 9"/>
          <p:cNvCxnSpPr>
            <a:stCxn id="6" idx="3"/>
          </p:cNvCxnSpPr>
          <p:nvPr/>
        </p:nvCxnSpPr>
        <p:spPr>
          <a:xfrm flipV="1">
            <a:off x="3597254" y="1692322"/>
            <a:ext cx="3663355" cy="583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a:stCxn id="8" idx="1"/>
          </p:cNvCxnSpPr>
          <p:nvPr/>
        </p:nvCxnSpPr>
        <p:spPr>
          <a:xfrm flipH="1" flipV="1">
            <a:off x="3658171" y="2402006"/>
            <a:ext cx="3799369" cy="575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ortar rectángulo de esquina sencilla 13"/>
          <p:cNvSpPr/>
          <p:nvPr/>
        </p:nvSpPr>
        <p:spPr>
          <a:xfrm>
            <a:off x="1959704" y="2790066"/>
            <a:ext cx="1698467" cy="775219"/>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a:effectLst/>
                <a:ea typeface="Calibri" panose="020F0502020204030204" pitchFamily="34" charset="0"/>
                <a:cs typeface="Times New Roman" panose="02020603050405020304" pitchFamily="18" charset="0"/>
              </a:rPr>
              <a:t>Aporte de la intervención grupal </a:t>
            </a:r>
          </a:p>
        </p:txBody>
      </p:sp>
      <p:sp>
        <p:nvSpPr>
          <p:cNvPr id="15" name="Rectángulo 14"/>
          <p:cNvSpPr/>
          <p:nvPr/>
        </p:nvSpPr>
        <p:spPr>
          <a:xfrm>
            <a:off x="1914600" y="4441020"/>
            <a:ext cx="1743571" cy="7229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a:effectLst/>
                <a:ea typeface="Calibri" panose="020F0502020204030204" pitchFamily="34" charset="0"/>
                <a:cs typeface="Times New Roman" panose="02020603050405020304" pitchFamily="18" charset="0"/>
              </a:rPr>
              <a:t>Técnicas de socialización </a:t>
            </a:r>
          </a:p>
        </p:txBody>
      </p:sp>
      <p:sp>
        <p:nvSpPr>
          <p:cNvPr id="16" name="Rectángulo redondeado 15"/>
          <p:cNvSpPr/>
          <p:nvPr/>
        </p:nvSpPr>
        <p:spPr>
          <a:xfrm>
            <a:off x="7650689" y="4072012"/>
            <a:ext cx="2011926" cy="987502"/>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dirty="0" smtClean="0">
                <a:ea typeface="Calibri" panose="020F0502020204030204" pitchFamily="34" charset="0"/>
                <a:cs typeface="Times New Roman" panose="02020603050405020304" pitchFamily="18" charset="0"/>
              </a:rPr>
              <a:t>Sesión 5: </a:t>
            </a:r>
            <a:r>
              <a:rPr lang="es-EC" dirty="0" smtClean="0">
                <a:effectLst/>
                <a:ea typeface="Calibri" panose="020F0502020204030204" pitchFamily="34" charset="0"/>
                <a:cs typeface="Times New Roman" panose="02020603050405020304" pitchFamily="18" charset="0"/>
              </a:rPr>
              <a:t>Interacción </a:t>
            </a:r>
            <a:r>
              <a:rPr lang="es-EC" dirty="0">
                <a:effectLst/>
                <a:ea typeface="Calibri" panose="020F0502020204030204" pitchFamily="34" charset="0"/>
                <a:cs typeface="Times New Roman" panose="02020603050405020304" pitchFamily="18" charset="0"/>
              </a:rPr>
              <a:t>grupal, aprendizaje, escucha activa</a:t>
            </a:r>
          </a:p>
        </p:txBody>
      </p:sp>
      <p:sp>
        <p:nvSpPr>
          <p:cNvPr id="17" name="Rectángulo redondeado 16"/>
          <p:cNvSpPr/>
          <p:nvPr/>
        </p:nvSpPr>
        <p:spPr>
          <a:xfrm>
            <a:off x="7732575" y="5280193"/>
            <a:ext cx="1834505" cy="834004"/>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dirty="0">
                <a:effectLst/>
                <a:ea typeface="Calibri" panose="020F0502020204030204" pitchFamily="34" charset="0"/>
                <a:cs typeface="Times New Roman" panose="02020603050405020304" pitchFamily="18" charset="0"/>
              </a:rPr>
              <a:t>Conocerse a sí mismo y las demás </a:t>
            </a:r>
          </a:p>
        </p:txBody>
      </p:sp>
      <p:sp>
        <p:nvSpPr>
          <p:cNvPr id="19" name="Recortar rectángulo de esquina sencilla 18"/>
          <p:cNvSpPr/>
          <p:nvPr/>
        </p:nvSpPr>
        <p:spPr>
          <a:xfrm>
            <a:off x="1908845" y="5454563"/>
            <a:ext cx="1966777" cy="822903"/>
          </a:xfrm>
          <a:prstGeom prst="snip1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dirty="0">
                <a:effectLst/>
                <a:ea typeface="Calibri" panose="020F0502020204030204" pitchFamily="34" charset="0"/>
                <a:cs typeface="Times New Roman" panose="02020603050405020304" pitchFamily="18" charset="0"/>
              </a:rPr>
              <a:t>Aprendizaje y experiencia grupal</a:t>
            </a:r>
          </a:p>
        </p:txBody>
      </p:sp>
      <p:cxnSp>
        <p:nvCxnSpPr>
          <p:cNvPr id="21" name="Conector recto de flecha 20"/>
          <p:cNvCxnSpPr>
            <a:stCxn id="15" idx="3"/>
            <a:endCxn id="16" idx="1"/>
          </p:cNvCxnSpPr>
          <p:nvPr/>
        </p:nvCxnSpPr>
        <p:spPr>
          <a:xfrm flipV="1">
            <a:off x="3658171" y="4565763"/>
            <a:ext cx="3992518" cy="236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a:endCxn id="15" idx="3"/>
          </p:cNvCxnSpPr>
          <p:nvPr/>
        </p:nvCxnSpPr>
        <p:spPr>
          <a:xfrm flipH="1" flipV="1">
            <a:off x="3658171" y="4802497"/>
            <a:ext cx="3992518" cy="804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420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5"/>
          <p:cNvSpPr txBox="1">
            <a:spLocks noGrp="1"/>
          </p:cNvSpPr>
          <p:nvPr>
            <p:ph type="title"/>
          </p:nvPr>
        </p:nvSpPr>
        <p:spPr>
          <a:xfrm>
            <a:off x="1646830" y="258707"/>
            <a:ext cx="7867934" cy="36136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s-EC" sz="3959"/>
              <a:t>  Resultados</a:t>
            </a:r>
            <a:endParaRPr sz="3959"/>
          </a:p>
        </p:txBody>
      </p:sp>
      <p:sp>
        <p:nvSpPr>
          <p:cNvPr id="310" name="Google Shape;310;p15"/>
          <p:cNvSpPr/>
          <p:nvPr/>
        </p:nvSpPr>
        <p:spPr>
          <a:xfrm>
            <a:off x="1981201" y="1651380"/>
            <a:ext cx="8413845" cy="1119117"/>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EC" sz="1800">
                <a:solidFill>
                  <a:schemeClr val="dk1"/>
                </a:solidFill>
                <a:latin typeface="Calibri"/>
                <a:ea typeface="Calibri"/>
                <a:cs typeface="Calibri"/>
                <a:sym typeface="Calibri"/>
              </a:rPr>
              <a:t>La intervención grupal fue eficaz tuvo como eje transversal los factores terapéuticos de Yalom, al inicio se mostraban un tanto tristes y aisladas por la razón de que al inicio la idea de muerte persistía a pesar de que ya estaban en tratamiento.</a:t>
            </a:r>
            <a:endParaRPr/>
          </a:p>
        </p:txBody>
      </p:sp>
      <p:sp>
        <p:nvSpPr>
          <p:cNvPr id="311" name="Google Shape;311;p15"/>
          <p:cNvSpPr/>
          <p:nvPr/>
        </p:nvSpPr>
        <p:spPr>
          <a:xfrm>
            <a:off x="1981201" y="3275463"/>
            <a:ext cx="8413845" cy="1091821"/>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EC" sz="1800" dirty="0">
                <a:solidFill>
                  <a:schemeClr val="dk1"/>
                </a:solidFill>
                <a:latin typeface="Calibri"/>
                <a:ea typeface="Calibri"/>
                <a:cs typeface="Calibri"/>
                <a:sym typeface="Calibri"/>
              </a:rPr>
              <a:t>El trabajo grupal ayudó que el discurso de las demás pacientes se encuentren identificadas y dar un sentido de esperanza y resolver ciertos aspectos de sus vidas como la enfermedad, situaciones familiares y sociales encontrando un alivio a estas emociones que antes causaba malestar como la tristeza y miedo a morir.</a:t>
            </a:r>
            <a:endParaRPr dirty="0"/>
          </a:p>
        </p:txBody>
      </p:sp>
      <p:sp>
        <p:nvSpPr>
          <p:cNvPr id="312" name="Google Shape;312;p15"/>
          <p:cNvSpPr/>
          <p:nvPr/>
        </p:nvSpPr>
        <p:spPr>
          <a:xfrm>
            <a:off x="1981201" y="4872250"/>
            <a:ext cx="8413845" cy="859809"/>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EC" sz="1800" dirty="0">
                <a:solidFill>
                  <a:schemeClr val="dk1"/>
                </a:solidFill>
                <a:latin typeface="Calibri"/>
                <a:ea typeface="Calibri"/>
                <a:cs typeface="Calibri"/>
                <a:sym typeface="Calibri"/>
              </a:rPr>
              <a:t>Información brindada por los terapeutas y las intervenciones realizadas fortaleció a que las pacientes no se sientan tristes y manejen de mejor la tristeza y fortalecieron la unión grupal.</a:t>
            </a:r>
            <a:endParaRPr sz="1800" dirty="0">
              <a:solidFill>
                <a:schemeClr val="dk1"/>
              </a:solidFill>
              <a:latin typeface="Calibri"/>
              <a:ea typeface="Calibri"/>
              <a:cs typeface="Calibri"/>
              <a:sym typeface="Calibri"/>
            </a:endParaRPr>
          </a:p>
        </p:txBody>
      </p:sp>
      <p:pic>
        <p:nvPicPr>
          <p:cNvPr id="313" name="Google Shape;313;p15"/>
          <p:cNvPicPr preferRelativeResize="0"/>
          <p:nvPr/>
        </p:nvPicPr>
        <p:blipFill rotWithShape="1">
          <a:blip r:embed="rId3">
            <a:alphaModFix/>
          </a:blip>
          <a:srcRect/>
          <a:stretch/>
        </p:blipFill>
        <p:spPr>
          <a:xfrm>
            <a:off x="9006776" y="40897"/>
            <a:ext cx="1493649" cy="579170"/>
          </a:xfrm>
          <a:prstGeom prst="rect">
            <a:avLst/>
          </a:prstGeom>
          <a:noFill/>
          <a:ln>
            <a:noFill/>
          </a:ln>
        </p:spPr>
      </p:pic>
      <p:pic>
        <p:nvPicPr>
          <p:cNvPr id="314" name="Google Shape;314;p15"/>
          <p:cNvPicPr preferRelativeResize="0"/>
          <p:nvPr/>
        </p:nvPicPr>
        <p:blipFill rotWithShape="1">
          <a:blip r:embed="rId4">
            <a:alphaModFix/>
          </a:blip>
          <a:srcRect/>
          <a:stretch/>
        </p:blipFill>
        <p:spPr>
          <a:xfrm>
            <a:off x="1524001" y="707943"/>
            <a:ext cx="9242337" cy="109738"/>
          </a:xfrm>
          <a:prstGeom prst="rect">
            <a:avLst/>
          </a:prstGeom>
          <a:noFill/>
          <a:ln>
            <a:noFill/>
          </a:ln>
        </p:spPr>
      </p:pic>
    </p:spTree>
    <p:extLst>
      <p:ext uri="{BB962C8B-B14F-4D97-AF65-F5344CB8AC3E}">
        <p14:creationId xmlns:p14="http://schemas.microsoft.com/office/powerpoint/2010/main" val="3719830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6"/>
          <p:cNvSpPr txBox="1">
            <a:spLocks noGrp="1"/>
          </p:cNvSpPr>
          <p:nvPr>
            <p:ph type="title"/>
          </p:nvPr>
        </p:nvSpPr>
        <p:spPr>
          <a:xfrm>
            <a:off x="1721892" y="232214"/>
            <a:ext cx="8229600" cy="38958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s-EC" sz="3959"/>
              <a:t>Limitaciones </a:t>
            </a:r>
            <a:endParaRPr sz="3959"/>
          </a:p>
        </p:txBody>
      </p:sp>
      <p:sp>
        <p:nvSpPr>
          <p:cNvPr id="320" name="Google Shape;320;p16"/>
          <p:cNvSpPr/>
          <p:nvPr/>
        </p:nvSpPr>
        <p:spPr>
          <a:xfrm>
            <a:off x="2643117" y="1910687"/>
            <a:ext cx="3043451" cy="3084394"/>
          </a:xfrm>
          <a:prstGeom prst="rect">
            <a:avLst/>
          </a:prstGeom>
          <a:gradFill>
            <a:gsLst>
              <a:gs pos="0">
                <a:srgbClr val="B0CAE9"/>
              </a:gs>
              <a:gs pos="50000">
                <a:srgbClr val="A1C1E4"/>
              </a:gs>
              <a:gs pos="100000">
                <a:srgbClr val="90B8E4"/>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just" rtl="0">
              <a:spcBef>
                <a:spcPts val="0"/>
              </a:spcBef>
              <a:spcAft>
                <a:spcPts val="0"/>
              </a:spcAft>
              <a:buClr>
                <a:schemeClr val="dk1"/>
              </a:buClr>
              <a:buSzPts val="1800"/>
              <a:buFont typeface="Calibri"/>
              <a:buAutoNum type="alphaLcParenR"/>
            </a:pPr>
            <a:r>
              <a:rPr lang="es-EC" sz="1800">
                <a:solidFill>
                  <a:schemeClr val="dk1"/>
                </a:solidFill>
                <a:latin typeface="Calibri"/>
                <a:ea typeface="Calibri"/>
                <a:cs typeface="Calibri"/>
                <a:sym typeface="Calibri"/>
              </a:rPr>
              <a:t>Lugar de proveniencia de las pacientes</a:t>
            </a:r>
            <a:endParaRPr/>
          </a:p>
          <a:p>
            <a:pPr marL="342900" marR="0" lvl="0" indent="-342900" algn="just" rtl="0">
              <a:spcBef>
                <a:spcPts val="0"/>
              </a:spcBef>
              <a:spcAft>
                <a:spcPts val="0"/>
              </a:spcAft>
              <a:buClr>
                <a:schemeClr val="dk1"/>
              </a:buClr>
              <a:buSzPts val="1800"/>
              <a:buFont typeface="Calibri"/>
              <a:buAutoNum type="alphaLcParenR"/>
            </a:pPr>
            <a:r>
              <a:rPr lang="es-EC" sz="1800">
                <a:solidFill>
                  <a:schemeClr val="dk1"/>
                </a:solidFill>
                <a:latin typeface="Calibri"/>
                <a:ea typeface="Calibri"/>
                <a:cs typeface="Calibri"/>
                <a:sym typeface="Calibri"/>
              </a:rPr>
              <a:t>La no permanencia de las pacientes en la fundación</a:t>
            </a:r>
            <a:endParaRPr sz="1800">
              <a:solidFill>
                <a:schemeClr val="dk1"/>
              </a:solidFill>
              <a:latin typeface="Calibri"/>
              <a:ea typeface="Calibri"/>
              <a:cs typeface="Calibri"/>
              <a:sym typeface="Calibri"/>
            </a:endParaRPr>
          </a:p>
        </p:txBody>
      </p:sp>
      <p:sp>
        <p:nvSpPr>
          <p:cNvPr id="321" name="Google Shape;321;p16"/>
          <p:cNvSpPr/>
          <p:nvPr/>
        </p:nvSpPr>
        <p:spPr>
          <a:xfrm>
            <a:off x="6630538" y="1910687"/>
            <a:ext cx="3043451" cy="3084394"/>
          </a:xfrm>
          <a:prstGeom prst="rect">
            <a:avLst/>
          </a:prstGeom>
          <a:gradFill>
            <a:gsLst>
              <a:gs pos="0">
                <a:srgbClr val="B0CAE9"/>
              </a:gs>
              <a:gs pos="50000">
                <a:srgbClr val="A1C1E4"/>
              </a:gs>
              <a:gs pos="100000">
                <a:srgbClr val="90B8E4"/>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just" rtl="0">
              <a:spcBef>
                <a:spcPts val="0"/>
              </a:spcBef>
              <a:spcAft>
                <a:spcPts val="0"/>
              </a:spcAft>
              <a:buClr>
                <a:schemeClr val="dk1"/>
              </a:buClr>
              <a:buSzPts val="1800"/>
              <a:buFont typeface="Calibri"/>
              <a:buAutoNum type="alphaLcParenR" startAt="3"/>
            </a:pPr>
            <a:r>
              <a:rPr lang="es-EC" sz="1800">
                <a:solidFill>
                  <a:schemeClr val="dk1"/>
                </a:solidFill>
                <a:latin typeface="Calibri"/>
                <a:ea typeface="Calibri"/>
                <a:cs typeface="Calibri"/>
                <a:sym typeface="Calibri"/>
              </a:rPr>
              <a:t>El cansancio debido a los tratamientos médicos</a:t>
            </a:r>
            <a:endParaRPr/>
          </a:p>
          <a:p>
            <a:pPr marL="342900" marR="0" lvl="0" indent="-342900" algn="just" rtl="0">
              <a:spcBef>
                <a:spcPts val="0"/>
              </a:spcBef>
              <a:spcAft>
                <a:spcPts val="0"/>
              </a:spcAft>
              <a:buClr>
                <a:schemeClr val="dk1"/>
              </a:buClr>
              <a:buSzPts val="1800"/>
              <a:buFont typeface="Calibri"/>
              <a:buAutoNum type="alphaLcParenR" startAt="3"/>
            </a:pPr>
            <a:r>
              <a:rPr lang="es-EC" sz="1800">
                <a:solidFill>
                  <a:schemeClr val="dk1"/>
                </a:solidFill>
                <a:latin typeface="Calibri"/>
                <a:ea typeface="Calibri"/>
                <a:cs typeface="Calibri"/>
                <a:sym typeface="Calibri"/>
              </a:rPr>
              <a:t>El estado de salud de las pacientes</a:t>
            </a:r>
            <a:endParaRPr/>
          </a:p>
          <a:p>
            <a:pPr marL="342900" marR="0" lvl="0" indent="-342900" algn="just" rtl="0">
              <a:spcBef>
                <a:spcPts val="0"/>
              </a:spcBef>
              <a:spcAft>
                <a:spcPts val="0"/>
              </a:spcAft>
              <a:buClr>
                <a:schemeClr val="dk1"/>
              </a:buClr>
              <a:buSzPts val="1800"/>
              <a:buFont typeface="Calibri"/>
              <a:buAutoNum type="alphaLcParenR" startAt="3"/>
            </a:pPr>
            <a:r>
              <a:rPr lang="es-EC" sz="1800">
                <a:solidFill>
                  <a:schemeClr val="dk1"/>
                </a:solidFill>
                <a:latin typeface="Calibri"/>
                <a:ea typeface="Calibri"/>
                <a:cs typeface="Calibri"/>
                <a:sym typeface="Calibri"/>
              </a:rPr>
              <a:t>La inviabilidad de aplicar baterías psicológicas </a:t>
            </a:r>
            <a:endParaRPr/>
          </a:p>
          <a:p>
            <a:pPr marL="342900" marR="0" lvl="0" indent="-228600" algn="just"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pic>
        <p:nvPicPr>
          <p:cNvPr id="322" name="Google Shape;322;p16"/>
          <p:cNvPicPr preferRelativeResize="0"/>
          <p:nvPr/>
        </p:nvPicPr>
        <p:blipFill rotWithShape="1">
          <a:blip r:embed="rId3">
            <a:alphaModFix/>
          </a:blip>
          <a:srcRect/>
          <a:stretch/>
        </p:blipFill>
        <p:spPr>
          <a:xfrm>
            <a:off x="9031022" y="0"/>
            <a:ext cx="1499746" cy="579170"/>
          </a:xfrm>
          <a:prstGeom prst="rect">
            <a:avLst/>
          </a:prstGeom>
          <a:noFill/>
          <a:ln>
            <a:noFill/>
          </a:ln>
        </p:spPr>
      </p:pic>
      <p:pic>
        <p:nvPicPr>
          <p:cNvPr id="323" name="Google Shape;323;p16"/>
          <p:cNvPicPr preferRelativeResize="0"/>
          <p:nvPr/>
        </p:nvPicPr>
        <p:blipFill rotWithShape="1">
          <a:blip r:embed="rId4">
            <a:alphaModFix/>
          </a:blip>
          <a:srcRect/>
          <a:stretch/>
        </p:blipFill>
        <p:spPr>
          <a:xfrm>
            <a:off x="1474832" y="664221"/>
            <a:ext cx="9242337" cy="109738"/>
          </a:xfrm>
          <a:prstGeom prst="rect">
            <a:avLst/>
          </a:prstGeom>
          <a:noFill/>
          <a:ln>
            <a:noFill/>
          </a:ln>
        </p:spPr>
      </p:pic>
    </p:spTree>
    <p:extLst>
      <p:ext uri="{BB962C8B-B14F-4D97-AF65-F5344CB8AC3E}">
        <p14:creationId xmlns:p14="http://schemas.microsoft.com/office/powerpoint/2010/main" val="718027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EC" b="1"/>
              <a:t>Introducción al problema </a:t>
            </a:r>
            <a:endParaRPr b="1"/>
          </a:p>
        </p:txBody>
      </p:sp>
      <p:grpSp>
        <p:nvGrpSpPr>
          <p:cNvPr id="102" name="Google Shape;102;p2"/>
          <p:cNvGrpSpPr/>
          <p:nvPr/>
        </p:nvGrpSpPr>
        <p:grpSpPr>
          <a:xfrm>
            <a:off x="842821" y="1825625"/>
            <a:ext cx="10506357" cy="4351338"/>
            <a:chOff x="4621" y="0"/>
            <a:chExt cx="10506357" cy="4351338"/>
          </a:xfrm>
        </p:grpSpPr>
        <p:sp>
          <p:nvSpPr>
            <p:cNvPr id="103" name="Google Shape;103;p2"/>
            <p:cNvSpPr/>
            <p:nvPr/>
          </p:nvSpPr>
          <p:spPr>
            <a:xfrm>
              <a:off x="788669" y="0"/>
              <a:ext cx="8938260" cy="4351338"/>
            </a:xfrm>
            <a:prstGeom prst="rightArrow">
              <a:avLst>
                <a:gd name="adj1" fmla="val 50000"/>
                <a:gd name="adj2" fmla="val 5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621" y="1305401"/>
              <a:ext cx="2020453" cy="1740535"/>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txBox="1"/>
            <p:nvPr/>
          </p:nvSpPr>
          <p:spPr>
            <a:xfrm>
              <a:off x="89587" y="1390367"/>
              <a:ext cx="1850521" cy="1570603"/>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None/>
              </a:pPr>
              <a:r>
                <a:rPr lang="es-EC" sz="1700">
                  <a:solidFill>
                    <a:schemeClr val="lt1"/>
                  </a:solidFill>
                  <a:latin typeface="Calibri"/>
                  <a:ea typeface="Calibri"/>
                  <a:cs typeface="Calibri"/>
                  <a:sym typeface="Calibri"/>
                </a:rPr>
                <a:t>En Ecuador se datan 10.200 nuevos casos por año de cáncer de mama </a:t>
              </a:r>
              <a:endParaRPr sz="1700">
                <a:solidFill>
                  <a:schemeClr val="lt1"/>
                </a:solidFill>
                <a:latin typeface="Calibri"/>
                <a:ea typeface="Calibri"/>
                <a:cs typeface="Calibri"/>
                <a:sym typeface="Calibri"/>
              </a:endParaRPr>
            </a:p>
          </p:txBody>
        </p:sp>
        <p:sp>
          <p:nvSpPr>
            <p:cNvPr id="106" name="Google Shape;106;p2"/>
            <p:cNvSpPr/>
            <p:nvPr/>
          </p:nvSpPr>
          <p:spPr>
            <a:xfrm>
              <a:off x="2126097" y="1305401"/>
              <a:ext cx="2020453" cy="1740535"/>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txBox="1"/>
            <p:nvPr/>
          </p:nvSpPr>
          <p:spPr>
            <a:xfrm>
              <a:off x="2211063" y="1390367"/>
              <a:ext cx="1850521" cy="1570603"/>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None/>
              </a:pPr>
              <a:r>
                <a:rPr lang="es-EC" sz="1700">
                  <a:solidFill>
                    <a:schemeClr val="lt1"/>
                  </a:solidFill>
                  <a:latin typeface="Calibri"/>
                  <a:ea typeface="Calibri"/>
                  <a:cs typeface="Calibri"/>
                  <a:sym typeface="Calibri"/>
                </a:rPr>
                <a:t>En la ciudad de Quito, en el año 2016, existieron 641 muertes por cáncer de mama.</a:t>
              </a:r>
              <a:endParaRPr sz="1700">
                <a:solidFill>
                  <a:schemeClr val="lt1"/>
                </a:solidFill>
                <a:latin typeface="Calibri"/>
                <a:ea typeface="Calibri"/>
                <a:cs typeface="Calibri"/>
                <a:sym typeface="Calibri"/>
              </a:endParaRPr>
            </a:p>
          </p:txBody>
        </p:sp>
        <p:sp>
          <p:nvSpPr>
            <p:cNvPr id="108" name="Google Shape;108;p2"/>
            <p:cNvSpPr/>
            <p:nvPr/>
          </p:nvSpPr>
          <p:spPr>
            <a:xfrm>
              <a:off x="4247573" y="1305401"/>
              <a:ext cx="2020453" cy="1740535"/>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txBox="1"/>
            <p:nvPr/>
          </p:nvSpPr>
          <p:spPr>
            <a:xfrm>
              <a:off x="4332539" y="1390367"/>
              <a:ext cx="1850521" cy="1570603"/>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None/>
              </a:pPr>
              <a:r>
                <a:rPr lang="es-EC" sz="1700">
                  <a:solidFill>
                    <a:schemeClr val="lt1"/>
                  </a:solidFill>
                  <a:latin typeface="Calibri"/>
                  <a:ea typeface="Calibri"/>
                  <a:cs typeface="Calibri"/>
                  <a:sym typeface="Calibri"/>
                </a:rPr>
                <a:t>SOLCA el cáncer de mama es el que se da con mayor frecuencia en las mujeres.</a:t>
              </a:r>
              <a:endParaRPr sz="1700">
                <a:solidFill>
                  <a:schemeClr val="lt1"/>
                </a:solidFill>
                <a:latin typeface="Calibri"/>
                <a:ea typeface="Calibri"/>
                <a:cs typeface="Calibri"/>
                <a:sym typeface="Calibri"/>
              </a:endParaRPr>
            </a:p>
          </p:txBody>
        </p:sp>
        <p:sp>
          <p:nvSpPr>
            <p:cNvPr id="110" name="Google Shape;110;p2"/>
            <p:cNvSpPr/>
            <p:nvPr/>
          </p:nvSpPr>
          <p:spPr>
            <a:xfrm>
              <a:off x="6369049" y="1305401"/>
              <a:ext cx="2020453" cy="1740535"/>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txBox="1"/>
            <p:nvPr/>
          </p:nvSpPr>
          <p:spPr>
            <a:xfrm>
              <a:off x="6454015" y="1390367"/>
              <a:ext cx="1850521" cy="1570603"/>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None/>
              </a:pPr>
              <a:r>
                <a:rPr lang="es-EC" sz="1700" dirty="0">
                  <a:solidFill>
                    <a:schemeClr val="lt1"/>
                  </a:solidFill>
                  <a:latin typeface="Calibri"/>
                  <a:ea typeface="Calibri"/>
                  <a:cs typeface="Calibri"/>
                  <a:sym typeface="Calibri"/>
                </a:rPr>
                <a:t>Según Rodríguez, genera en un inicio un sentimiento de ansiedad, incertidumbre, depresión y miedo.</a:t>
              </a:r>
              <a:endParaRPr sz="1700" dirty="0">
                <a:solidFill>
                  <a:schemeClr val="lt1"/>
                </a:solidFill>
                <a:latin typeface="Calibri"/>
                <a:ea typeface="Calibri"/>
                <a:cs typeface="Calibri"/>
                <a:sym typeface="Calibri"/>
              </a:endParaRPr>
            </a:p>
          </p:txBody>
        </p:sp>
        <p:sp>
          <p:nvSpPr>
            <p:cNvPr id="112" name="Google Shape;112;p2"/>
            <p:cNvSpPr/>
            <p:nvPr/>
          </p:nvSpPr>
          <p:spPr>
            <a:xfrm>
              <a:off x="8490525" y="1305401"/>
              <a:ext cx="2020453" cy="1740535"/>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txBox="1"/>
            <p:nvPr/>
          </p:nvSpPr>
          <p:spPr>
            <a:xfrm>
              <a:off x="8575491" y="1390367"/>
              <a:ext cx="1850521" cy="1570603"/>
            </a:xfrm>
            <a:prstGeom prst="rect">
              <a:avLst/>
            </a:prstGeom>
            <a:noFill/>
            <a:ln>
              <a:noFill/>
            </a:ln>
          </p:spPr>
          <p:txBody>
            <a:bodyPr spcFirstLastPara="1" wrap="square" lIns="64750" tIns="64750" rIns="64750" bIns="64750" anchor="ctr" anchorCtr="0">
              <a:noAutofit/>
            </a:bodyPr>
            <a:lstStyle/>
            <a:p>
              <a:pPr algn="ctr">
                <a:lnSpc>
                  <a:spcPct val="90000"/>
                </a:lnSpc>
              </a:pPr>
              <a:r>
                <a:rPr lang="es-EC" dirty="0">
                  <a:solidFill>
                    <a:schemeClr val="bg1"/>
                  </a:solidFill>
                </a:rPr>
                <a:t>D</a:t>
              </a:r>
              <a:r>
                <a:rPr lang="es-EC" dirty="0" smtClean="0">
                  <a:solidFill>
                    <a:schemeClr val="bg1"/>
                  </a:solidFill>
                </a:rPr>
                <a:t>ejan </a:t>
              </a:r>
              <a:r>
                <a:rPr lang="es-EC" dirty="0">
                  <a:solidFill>
                    <a:schemeClr val="bg1"/>
                  </a:solidFill>
                </a:rPr>
                <a:t>de realizar actividades cotidianas que les brindaba </a:t>
              </a:r>
              <a:r>
                <a:rPr lang="es-EC" dirty="0" smtClean="0">
                  <a:solidFill>
                    <a:schemeClr val="bg1"/>
                  </a:solidFill>
                </a:rPr>
                <a:t>bienestar </a:t>
              </a:r>
              <a:r>
                <a:rPr lang="es-EC" dirty="0"/>
                <a:t> </a:t>
              </a:r>
              <a:r>
                <a:rPr lang="es-EC" dirty="0">
                  <a:solidFill>
                    <a:schemeClr val="bg1"/>
                  </a:solidFill>
                </a:rPr>
                <a:t>(American </a:t>
              </a:r>
              <a:r>
                <a:rPr lang="es-EC" dirty="0" err="1">
                  <a:solidFill>
                    <a:schemeClr val="bg1"/>
                  </a:solidFill>
                </a:rPr>
                <a:t>Psychological</a:t>
              </a:r>
              <a:r>
                <a:rPr lang="es-EC" dirty="0">
                  <a:solidFill>
                    <a:schemeClr val="bg1"/>
                  </a:solidFill>
                </a:rPr>
                <a:t> </a:t>
              </a:r>
              <a:r>
                <a:rPr lang="es-EC" dirty="0" err="1">
                  <a:solidFill>
                    <a:schemeClr val="bg1"/>
                  </a:solidFill>
                </a:rPr>
                <a:t>Association</a:t>
              </a:r>
              <a:r>
                <a:rPr lang="es-EC" dirty="0">
                  <a:solidFill>
                    <a:schemeClr val="bg1"/>
                  </a:solidFill>
                </a:rPr>
                <a:t>, 2010).</a:t>
              </a:r>
              <a:endParaRPr lang="en-US" dirty="0">
                <a:solidFill>
                  <a:schemeClr val="bg1"/>
                </a:solidFill>
              </a:endParaRPr>
            </a:p>
            <a:p>
              <a:pPr lvl="0" algn="ctr">
                <a:lnSpc>
                  <a:spcPct val="90000"/>
                </a:lnSpc>
              </a:pPr>
              <a:r>
                <a:rPr lang="es-EC" dirty="0" smtClean="0">
                  <a:solidFill>
                    <a:schemeClr val="bg1"/>
                  </a:solidFill>
                </a:rPr>
                <a:t> </a:t>
              </a:r>
              <a:endParaRPr dirty="0">
                <a:solidFill>
                  <a:schemeClr val="bg1"/>
                </a:solidFill>
                <a:sym typeface="Calibri"/>
              </a:endParaRPr>
            </a:p>
          </p:txBody>
        </p:sp>
      </p:grpSp>
      <p:cxnSp>
        <p:nvCxnSpPr>
          <p:cNvPr id="15" name="Google Shape;230;p10"/>
          <p:cNvCxnSpPr/>
          <p:nvPr/>
        </p:nvCxnSpPr>
        <p:spPr>
          <a:xfrm rot="10800000">
            <a:off x="1815868" y="1376590"/>
            <a:ext cx="9144000" cy="0"/>
          </a:xfrm>
          <a:prstGeom prst="straightConnector1">
            <a:avLst/>
          </a:prstGeom>
          <a:noFill/>
          <a:ln w="12700" cap="flat" cmpd="sng">
            <a:solidFill>
              <a:srgbClr val="143178"/>
            </a:solidFill>
            <a:prstDash val="solid"/>
            <a:miter lim="800000"/>
            <a:headEnd type="none" w="sm" len="sm"/>
            <a:tailEnd type="none" w="sm" len="sm"/>
          </a:ln>
        </p:spPr>
      </p:cxnSp>
      <p:pic>
        <p:nvPicPr>
          <p:cNvPr id="16" name="Google Shape;231;p10"/>
          <p:cNvPicPr preferRelativeResize="0"/>
          <p:nvPr/>
        </p:nvPicPr>
        <p:blipFill rotWithShape="1">
          <a:blip r:embed="rId3">
            <a:alphaModFix/>
          </a:blip>
          <a:srcRect/>
          <a:stretch/>
        </p:blipFill>
        <p:spPr>
          <a:xfrm>
            <a:off x="9328725" y="685101"/>
            <a:ext cx="1487896" cy="577747"/>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7"/>
          <p:cNvSpPr txBox="1">
            <a:spLocks noGrp="1"/>
          </p:cNvSpPr>
          <p:nvPr>
            <p:ph type="title"/>
          </p:nvPr>
        </p:nvSpPr>
        <p:spPr>
          <a:xfrm>
            <a:off x="1632000" y="1"/>
            <a:ext cx="8229600" cy="73474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s-EC" sz="3959"/>
              <a:t/>
            </a:r>
            <a:br>
              <a:rPr lang="es-EC" sz="3959"/>
            </a:br>
            <a:r>
              <a:rPr lang="es-EC" sz="3959"/>
              <a:t>Conclusiones </a:t>
            </a:r>
            <a:br>
              <a:rPr lang="es-EC" sz="3959"/>
            </a:br>
            <a:endParaRPr sz="3959"/>
          </a:p>
        </p:txBody>
      </p:sp>
      <p:sp>
        <p:nvSpPr>
          <p:cNvPr id="329" name="Google Shape;329;p17"/>
          <p:cNvSpPr/>
          <p:nvPr/>
        </p:nvSpPr>
        <p:spPr>
          <a:xfrm>
            <a:off x="1632000" y="1171860"/>
            <a:ext cx="8928000" cy="1476000"/>
          </a:xfrm>
          <a:prstGeom prst="rect">
            <a:avLst/>
          </a:prstGeom>
          <a:gradFill>
            <a:gsLst>
              <a:gs pos="0">
                <a:srgbClr val="A6B6DE"/>
              </a:gs>
              <a:gs pos="50000">
                <a:srgbClr val="98AAD9"/>
              </a:gs>
              <a:gs pos="100000">
                <a:srgbClr val="859CD7"/>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EC" sz="1600">
                <a:solidFill>
                  <a:schemeClr val="dk1"/>
                </a:solidFill>
                <a:latin typeface="Calibri"/>
                <a:ea typeface="Calibri"/>
                <a:cs typeface="Calibri"/>
                <a:sym typeface="Calibri"/>
              </a:rPr>
              <a:t>El tema del cáncer de mama causa un gran impacto. En este grupo de mujeres cada una comparte una realidad de su dolor y luego, este se convierte en una sola opinión grupal. El discurso en un inicio trae resistencia al comentar ciertos temas, pero al intervenir se pudo evidenciar menos dolor en sus discursos, además de esto mencionaron sentirse de mejor ánimo al ir a los tratamientos oncológicos, mismos que en el pasado les producía miedo. </a:t>
            </a:r>
            <a:endParaRPr/>
          </a:p>
        </p:txBody>
      </p:sp>
      <p:sp>
        <p:nvSpPr>
          <p:cNvPr id="330" name="Google Shape;330;p17"/>
          <p:cNvSpPr/>
          <p:nvPr/>
        </p:nvSpPr>
        <p:spPr>
          <a:xfrm>
            <a:off x="1632000" y="3084975"/>
            <a:ext cx="8928000" cy="1044000"/>
          </a:xfrm>
          <a:prstGeom prst="rect">
            <a:avLst/>
          </a:prstGeom>
          <a:gradFill>
            <a:gsLst>
              <a:gs pos="0">
                <a:srgbClr val="70A5DA"/>
              </a:gs>
              <a:gs pos="50000">
                <a:srgbClr val="539BDB"/>
              </a:gs>
              <a:gs pos="100000">
                <a:srgbClr val="4288C8"/>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s-EC" sz="1600">
                <a:solidFill>
                  <a:schemeClr val="dk1"/>
                </a:solidFill>
                <a:latin typeface="Calibri"/>
                <a:ea typeface="Calibri"/>
                <a:cs typeface="Calibri"/>
                <a:sym typeface="Calibri"/>
              </a:rPr>
              <a:t>Conforme a la continuidad de las sesiones las pacientes se muestran más entusiasmadas en el grupo de apoyo y comienzan a establecer diferentes estrategias para afrontar la enfermedad no solo de forma individual sino también grupal. </a:t>
            </a:r>
            <a:endParaRPr/>
          </a:p>
          <a:p>
            <a:pPr marL="0" marR="0" lvl="0" indent="0" algn="ctr" rtl="0">
              <a:spcBef>
                <a:spcPts val="0"/>
              </a:spcBef>
              <a:spcAft>
                <a:spcPts val="0"/>
              </a:spcAft>
              <a:buNone/>
            </a:pPr>
            <a:r>
              <a:rPr lang="es-EC" sz="1600">
                <a:solidFill>
                  <a:schemeClr val="dk1"/>
                </a:solidFill>
                <a:latin typeface="Calibri"/>
                <a:ea typeface="Calibri"/>
                <a:cs typeface="Calibri"/>
                <a:sym typeface="Calibri"/>
              </a:rPr>
              <a:t> </a:t>
            </a:r>
            <a:endParaRPr/>
          </a:p>
        </p:txBody>
      </p:sp>
      <p:sp>
        <p:nvSpPr>
          <p:cNvPr id="331" name="Google Shape;331;p17"/>
          <p:cNvSpPr/>
          <p:nvPr/>
        </p:nvSpPr>
        <p:spPr>
          <a:xfrm>
            <a:off x="1632000" y="4566090"/>
            <a:ext cx="8928000" cy="1080000"/>
          </a:xfrm>
          <a:prstGeom prst="rect">
            <a:avLst/>
          </a:prstGeom>
          <a:gradFill>
            <a:gsLst>
              <a:gs pos="0">
                <a:srgbClr val="70A5DA"/>
              </a:gs>
              <a:gs pos="50000">
                <a:srgbClr val="539BDB"/>
              </a:gs>
              <a:gs pos="100000">
                <a:srgbClr val="4288C8"/>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EC" sz="1600">
                <a:solidFill>
                  <a:schemeClr val="dk1"/>
                </a:solidFill>
                <a:latin typeface="Calibri"/>
                <a:ea typeface="Calibri"/>
                <a:cs typeface="Calibri"/>
                <a:sym typeface="Calibri"/>
              </a:rPr>
              <a:t>Estos espacios de grupos de apoyo son necesarios ya que permite desarrollar un concepto propio de esperanza, mismo que ayudan a contrarrestar el miedo al diagnóstico, tratamiento y resultados sobre la enfermedad.</a:t>
            </a:r>
            <a:endParaRPr/>
          </a:p>
        </p:txBody>
      </p:sp>
      <p:pic>
        <p:nvPicPr>
          <p:cNvPr id="332" name="Google Shape;332;p17"/>
          <p:cNvPicPr preferRelativeResize="0"/>
          <p:nvPr/>
        </p:nvPicPr>
        <p:blipFill rotWithShape="1">
          <a:blip r:embed="rId3">
            <a:alphaModFix/>
          </a:blip>
          <a:srcRect/>
          <a:stretch/>
        </p:blipFill>
        <p:spPr>
          <a:xfrm>
            <a:off x="9060254" y="127174"/>
            <a:ext cx="1499746" cy="579170"/>
          </a:xfrm>
          <a:prstGeom prst="rect">
            <a:avLst/>
          </a:prstGeom>
          <a:noFill/>
          <a:ln>
            <a:noFill/>
          </a:ln>
        </p:spPr>
      </p:pic>
      <p:pic>
        <p:nvPicPr>
          <p:cNvPr id="333" name="Google Shape;333;p17"/>
          <p:cNvPicPr preferRelativeResize="0"/>
          <p:nvPr/>
        </p:nvPicPr>
        <p:blipFill rotWithShape="1">
          <a:blip r:embed="rId4">
            <a:alphaModFix/>
          </a:blip>
          <a:srcRect/>
          <a:stretch/>
        </p:blipFill>
        <p:spPr>
          <a:xfrm>
            <a:off x="1474832" y="664221"/>
            <a:ext cx="9242337" cy="109738"/>
          </a:xfrm>
          <a:prstGeom prst="rect">
            <a:avLst/>
          </a:prstGeom>
          <a:noFill/>
          <a:ln>
            <a:noFill/>
          </a:ln>
        </p:spPr>
      </p:pic>
    </p:spTree>
    <p:extLst>
      <p:ext uri="{BB962C8B-B14F-4D97-AF65-F5344CB8AC3E}">
        <p14:creationId xmlns:p14="http://schemas.microsoft.com/office/powerpoint/2010/main" val="2988887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8"/>
          <p:cNvSpPr txBox="1">
            <a:spLocks noGrp="1"/>
          </p:cNvSpPr>
          <p:nvPr>
            <p:ph type="title"/>
          </p:nvPr>
        </p:nvSpPr>
        <p:spPr>
          <a:xfrm>
            <a:off x="1592239" y="39214"/>
            <a:ext cx="8229600" cy="53995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s-EC" sz="3959"/>
              <a:t/>
            </a:r>
            <a:br>
              <a:rPr lang="es-EC" sz="3959"/>
            </a:br>
            <a:r>
              <a:rPr lang="es-EC" sz="3959"/>
              <a:t>Conclusiones </a:t>
            </a:r>
            <a:br>
              <a:rPr lang="es-EC" sz="3959"/>
            </a:br>
            <a:endParaRPr sz="3959"/>
          </a:p>
        </p:txBody>
      </p:sp>
      <p:sp>
        <p:nvSpPr>
          <p:cNvPr id="339" name="Google Shape;339;p18"/>
          <p:cNvSpPr/>
          <p:nvPr/>
        </p:nvSpPr>
        <p:spPr>
          <a:xfrm>
            <a:off x="1981200" y="2169994"/>
            <a:ext cx="8280000" cy="1008000"/>
          </a:xfrm>
          <a:prstGeom prst="rect">
            <a:avLst/>
          </a:prstGeom>
          <a:gradFill>
            <a:gsLst>
              <a:gs pos="0">
                <a:srgbClr val="B0CAE9"/>
              </a:gs>
              <a:gs pos="50000">
                <a:srgbClr val="A1C1E4"/>
              </a:gs>
              <a:gs pos="100000">
                <a:srgbClr val="90B8E4"/>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EC" sz="1600">
                <a:solidFill>
                  <a:schemeClr val="dk1"/>
                </a:solidFill>
                <a:latin typeface="Calibri"/>
                <a:ea typeface="Calibri"/>
                <a:cs typeface="Calibri"/>
                <a:sym typeface="Calibri"/>
              </a:rPr>
              <a:t>Un ambiente adecuado para generar empatía entre pacientes y terapeutas, se maneja el “nosotros” sin que exista una jerarquía,  se debe a los acercamientos iniciales posterior a las sesiones, con el rapport permitió que se tome en cuenta el estado de ánimo de cada paciente a los tratamientos oncológicos recibidos.</a:t>
            </a:r>
            <a:endParaRPr/>
          </a:p>
        </p:txBody>
      </p:sp>
      <p:sp>
        <p:nvSpPr>
          <p:cNvPr id="340" name="Google Shape;340;p18"/>
          <p:cNvSpPr/>
          <p:nvPr/>
        </p:nvSpPr>
        <p:spPr>
          <a:xfrm>
            <a:off x="1981200" y="3889612"/>
            <a:ext cx="8244000" cy="1008000"/>
          </a:xfrm>
          <a:prstGeom prst="rect">
            <a:avLst/>
          </a:prstGeom>
          <a:gradFill>
            <a:gsLst>
              <a:gs pos="0">
                <a:srgbClr val="A6B6DE"/>
              </a:gs>
              <a:gs pos="50000">
                <a:srgbClr val="98AAD9"/>
              </a:gs>
              <a:gs pos="100000">
                <a:srgbClr val="859CD7"/>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EC" sz="1600">
                <a:solidFill>
                  <a:schemeClr val="dk1"/>
                </a:solidFill>
                <a:latin typeface="Calibri"/>
                <a:ea typeface="Calibri"/>
                <a:cs typeface="Calibri"/>
                <a:sym typeface="Calibri"/>
              </a:rPr>
              <a:t>Es pertinente el trabajo como grupo de apoyo psicológico, de esa forma se brinda servicios a manera de seguimiento, y se puede llegar a ser parte de la red de apoyo de las pacientes diagnosticadas con cáncer de mama. </a:t>
            </a:r>
            <a:endParaRPr/>
          </a:p>
        </p:txBody>
      </p:sp>
      <p:pic>
        <p:nvPicPr>
          <p:cNvPr id="341" name="Google Shape;341;p18"/>
          <p:cNvPicPr preferRelativeResize="0"/>
          <p:nvPr/>
        </p:nvPicPr>
        <p:blipFill rotWithShape="1">
          <a:blip r:embed="rId3">
            <a:alphaModFix/>
          </a:blip>
          <a:srcRect/>
          <a:stretch/>
        </p:blipFill>
        <p:spPr>
          <a:xfrm>
            <a:off x="9071966" y="0"/>
            <a:ext cx="1499746" cy="579170"/>
          </a:xfrm>
          <a:prstGeom prst="rect">
            <a:avLst/>
          </a:prstGeom>
          <a:noFill/>
          <a:ln>
            <a:noFill/>
          </a:ln>
        </p:spPr>
      </p:pic>
      <p:pic>
        <p:nvPicPr>
          <p:cNvPr id="342" name="Google Shape;342;p18"/>
          <p:cNvPicPr preferRelativeResize="0"/>
          <p:nvPr/>
        </p:nvPicPr>
        <p:blipFill rotWithShape="1">
          <a:blip r:embed="rId4">
            <a:alphaModFix/>
          </a:blip>
          <a:srcRect/>
          <a:stretch/>
        </p:blipFill>
        <p:spPr>
          <a:xfrm>
            <a:off x="1474832" y="663017"/>
            <a:ext cx="9242337" cy="109738"/>
          </a:xfrm>
          <a:prstGeom prst="rect">
            <a:avLst/>
          </a:prstGeom>
          <a:noFill/>
          <a:ln>
            <a:noFill/>
          </a:ln>
        </p:spPr>
      </p:pic>
    </p:spTree>
    <p:extLst>
      <p:ext uri="{BB962C8B-B14F-4D97-AF65-F5344CB8AC3E}">
        <p14:creationId xmlns:p14="http://schemas.microsoft.com/office/powerpoint/2010/main" val="2835054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EC" b="1"/>
              <a:t>Problema </a:t>
            </a:r>
            <a:endParaRPr b="1"/>
          </a:p>
        </p:txBody>
      </p:sp>
      <p:grpSp>
        <p:nvGrpSpPr>
          <p:cNvPr id="119" name="Google Shape;119;p3"/>
          <p:cNvGrpSpPr/>
          <p:nvPr/>
        </p:nvGrpSpPr>
        <p:grpSpPr>
          <a:xfrm>
            <a:off x="847442" y="3172574"/>
            <a:ext cx="10497114" cy="1657439"/>
            <a:chOff x="9242" y="1346949"/>
            <a:chExt cx="10497114" cy="1657439"/>
          </a:xfrm>
        </p:grpSpPr>
        <p:sp>
          <p:nvSpPr>
            <p:cNvPr id="120" name="Google Shape;120;p3"/>
            <p:cNvSpPr/>
            <p:nvPr/>
          </p:nvSpPr>
          <p:spPr>
            <a:xfrm>
              <a:off x="9242" y="1346949"/>
              <a:ext cx="2762398" cy="1657439"/>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txBox="1"/>
            <p:nvPr/>
          </p:nvSpPr>
          <p:spPr>
            <a:xfrm>
              <a:off x="57787" y="1395494"/>
              <a:ext cx="2665308" cy="156034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es-EC" sz="2000">
                  <a:solidFill>
                    <a:schemeClr val="lt1"/>
                  </a:solidFill>
                  <a:latin typeface="Calibri"/>
                  <a:ea typeface="Calibri"/>
                  <a:cs typeface="Calibri"/>
                  <a:sym typeface="Calibri"/>
                </a:rPr>
                <a:t>Efectos psicológicos al recibir la primera noticia del diagnóstico</a:t>
              </a:r>
              <a:endParaRPr sz="2000">
                <a:solidFill>
                  <a:schemeClr val="lt1"/>
                </a:solidFill>
                <a:latin typeface="Calibri"/>
                <a:ea typeface="Calibri"/>
                <a:cs typeface="Calibri"/>
                <a:sym typeface="Calibri"/>
              </a:endParaRPr>
            </a:p>
          </p:txBody>
        </p:sp>
        <p:sp>
          <p:nvSpPr>
            <p:cNvPr id="122" name="Google Shape;122;p3"/>
            <p:cNvSpPr/>
            <p:nvPr/>
          </p:nvSpPr>
          <p:spPr>
            <a:xfrm>
              <a:off x="3047880" y="1833131"/>
              <a:ext cx="585628" cy="685074"/>
            </a:xfrm>
            <a:prstGeom prst="rightArrow">
              <a:avLst>
                <a:gd name="adj1" fmla="val 60000"/>
                <a:gd name="adj2" fmla="val 50000"/>
              </a:avLst>
            </a:prstGeom>
            <a:solidFill>
              <a:srgbClr val="B3C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txBox="1"/>
            <p:nvPr/>
          </p:nvSpPr>
          <p:spPr>
            <a:xfrm>
              <a:off x="3047880" y="1970146"/>
              <a:ext cx="409940" cy="41104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600">
                <a:solidFill>
                  <a:schemeClr val="lt1"/>
                </a:solidFill>
                <a:latin typeface="Calibri"/>
                <a:ea typeface="Calibri"/>
                <a:cs typeface="Calibri"/>
                <a:sym typeface="Calibri"/>
              </a:endParaRPr>
            </a:p>
          </p:txBody>
        </p:sp>
        <p:sp>
          <p:nvSpPr>
            <p:cNvPr id="124" name="Google Shape;124;p3"/>
            <p:cNvSpPr/>
            <p:nvPr/>
          </p:nvSpPr>
          <p:spPr>
            <a:xfrm>
              <a:off x="3876600" y="1346949"/>
              <a:ext cx="2762398" cy="1657439"/>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txBox="1"/>
            <p:nvPr/>
          </p:nvSpPr>
          <p:spPr>
            <a:xfrm>
              <a:off x="3925145" y="1395494"/>
              <a:ext cx="2665308" cy="156034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es-EC" sz="2000">
                  <a:solidFill>
                    <a:schemeClr val="lt1"/>
                  </a:solidFill>
                  <a:latin typeface="Calibri"/>
                  <a:ea typeface="Calibri"/>
                  <a:cs typeface="Calibri"/>
                  <a:sym typeface="Calibri"/>
                </a:rPr>
                <a:t>Experimentan un impacto psicológico y dificultades en sus actividades cotidianas.</a:t>
              </a:r>
              <a:endParaRPr sz="2000">
                <a:solidFill>
                  <a:schemeClr val="lt1"/>
                </a:solidFill>
                <a:latin typeface="Calibri"/>
                <a:ea typeface="Calibri"/>
                <a:cs typeface="Calibri"/>
                <a:sym typeface="Calibri"/>
              </a:endParaRPr>
            </a:p>
          </p:txBody>
        </p:sp>
        <p:sp>
          <p:nvSpPr>
            <p:cNvPr id="126" name="Google Shape;126;p3"/>
            <p:cNvSpPr/>
            <p:nvPr/>
          </p:nvSpPr>
          <p:spPr>
            <a:xfrm>
              <a:off x="6915239" y="1833131"/>
              <a:ext cx="585628" cy="685074"/>
            </a:xfrm>
            <a:prstGeom prst="rightArrow">
              <a:avLst>
                <a:gd name="adj1" fmla="val 60000"/>
                <a:gd name="adj2" fmla="val 50000"/>
              </a:avLst>
            </a:prstGeom>
            <a:solidFill>
              <a:srgbClr val="B3C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txBox="1"/>
            <p:nvPr/>
          </p:nvSpPr>
          <p:spPr>
            <a:xfrm>
              <a:off x="6915239" y="1970146"/>
              <a:ext cx="409940" cy="41104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600">
                <a:solidFill>
                  <a:schemeClr val="lt1"/>
                </a:solidFill>
                <a:latin typeface="Calibri"/>
                <a:ea typeface="Calibri"/>
                <a:cs typeface="Calibri"/>
                <a:sym typeface="Calibri"/>
              </a:endParaRPr>
            </a:p>
          </p:txBody>
        </p:sp>
        <p:sp>
          <p:nvSpPr>
            <p:cNvPr id="128" name="Google Shape;128;p3"/>
            <p:cNvSpPr/>
            <p:nvPr/>
          </p:nvSpPr>
          <p:spPr>
            <a:xfrm>
              <a:off x="7743958" y="1346949"/>
              <a:ext cx="2762398" cy="1657439"/>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txBox="1"/>
            <p:nvPr/>
          </p:nvSpPr>
          <p:spPr>
            <a:xfrm>
              <a:off x="7792503" y="1395494"/>
              <a:ext cx="2665308" cy="156034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es-EC" sz="2000">
                  <a:solidFill>
                    <a:schemeClr val="lt1"/>
                  </a:solidFill>
                  <a:latin typeface="Calibri"/>
                  <a:ea typeface="Calibri"/>
                  <a:cs typeface="Calibri"/>
                  <a:sym typeface="Calibri"/>
                </a:rPr>
                <a:t>Al menos una de cada 5 pacientes sufre dificultades emocionales (Font y Rodríguez 2007).</a:t>
              </a:r>
              <a:endParaRPr sz="2000">
                <a:solidFill>
                  <a:schemeClr val="lt1"/>
                </a:solidFill>
                <a:latin typeface="Calibri"/>
                <a:ea typeface="Calibri"/>
                <a:cs typeface="Calibri"/>
                <a:sym typeface="Calibri"/>
              </a:endParaRPr>
            </a:p>
          </p:txBody>
        </p:sp>
      </p:grpSp>
      <p:cxnSp>
        <p:nvCxnSpPr>
          <p:cNvPr id="14" name="Google Shape;230;p10"/>
          <p:cNvCxnSpPr/>
          <p:nvPr/>
        </p:nvCxnSpPr>
        <p:spPr>
          <a:xfrm rot="10800000">
            <a:off x="1948543" y="1289505"/>
            <a:ext cx="9144000" cy="0"/>
          </a:xfrm>
          <a:prstGeom prst="straightConnector1">
            <a:avLst/>
          </a:prstGeom>
          <a:noFill/>
          <a:ln w="12700" cap="flat" cmpd="sng">
            <a:solidFill>
              <a:srgbClr val="143178"/>
            </a:solidFill>
            <a:prstDash val="solid"/>
            <a:miter lim="800000"/>
            <a:headEnd type="none" w="sm" len="sm"/>
            <a:tailEnd type="none" w="sm" len="sm"/>
          </a:ln>
        </p:spPr>
      </p:cxnSp>
      <p:pic>
        <p:nvPicPr>
          <p:cNvPr id="15" name="Google Shape;231;p10"/>
          <p:cNvPicPr preferRelativeResize="0"/>
          <p:nvPr/>
        </p:nvPicPr>
        <p:blipFill rotWithShape="1">
          <a:blip r:embed="rId3">
            <a:alphaModFix/>
          </a:blip>
          <a:srcRect/>
          <a:stretch/>
        </p:blipFill>
        <p:spPr>
          <a:xfrm>
            <a:off x="9461400" y="598016"/>
            <a:ext cx="1487896" cy="577747"/>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71df34b43c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EC" dirty="0"/>
              <a:t>JUSTIFICACIÓN</a:t>
            </a:r>
            <a:endParaRPr dirty="0"/>
          </a:p>
        </p:txBody>
      </p:sp>
      <p:graphicFrame>
        <p:nvGraphicFramePr>
          <p:cNvPr id="2" name="Diagrama 1"/>
          <p:cNvGraphicFramePr/>
          <p:nvPr>
            <p:extLst>
              <p:ext uri="{D42A27DB-BD31-4B8C-83A1-F6EECF244321}">
                <p14:modId xmlns:p14="http://schemas.microsoft.com/office/powerpoint/2010/main" val="1107607119"/>
              </p:ext>
            </p:extLst>
          </p:nvPr>
        </p:nvGraphicFramePr>
        <p:xfrm>
          <a:off x="838200" y="1825625"/>
          <a:ext cx="10515600" cy="435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Google Shape;230;p10"/>
          <p:cNvCxnSpPr/>
          <p:nvPr/>
        </p:nvCxnSpPr>
        <p:spPr>
          <a:xfrm rot="10800000">
            <a:off x="1534886" y="1202419"/>
            <a:ext cx="9144000" cy="0"/>
          </a:xfrm>
          <a:prstGeom prst="straightConnector1">
            <a:avLst/>
          </a:prstGeom>
          <a:noFill/>
          <a:ln w="12700" cap="flat" cmpd="sng">
            <a:solidFill>
              <a:srgbClr val="143178"/>
            </a:solidFill>
            <a:prstDash val="solid"/>
            <a:miter lim="800000"/>
            <a:headEnd type="none" w="sm" len="sm"/>
            <a:tailEnd type="none" w="sm" len="sm"/>
          </a:ln>
        </p:spPr>
      </p:cxnSp>
      <p:pic>
        <p:nvPicPr>
          <p:cNvPr id="5" name="Google Shape;231;p10"/>
          <p:cNvPicPr preferRelativeResize="0"/>
          <p:nvPr/>
        </p:nvPicPr>
        <p:blipFill rotWithShape="1">
          <a:blip r:embed="rId8">
            <a:alphaModFix/>
          </a:blip>
          <a:srcRect/>
          <a:stretch/>
        </p:blipFill>
        <p:spPr>
          <a:xfrm>
            <a:off x="9047743" y="510930"/>
            <a:ext cx="1487896" cy="577747"/>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4"/>
          <p:cNvSpPr txBox="1">
            <a:spLocks noGrp="1"/>
          </p:cNvSpPr>
          <p:nvPr>
            <p:ph type="title"/>
          </p:nvPr>
        </p:nvSpPr>
        <p:spPr>
          <a:xfrm>
            <a:off x="838200" y="108648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3959"/>
              <a:buFont typeface="Calibri"/>
              <a:buNone/>
            </a:pPr>
            <a:r>
              <a:rPr lang="es-EC" sz="3959" b="1"/>
              <a:t>Relevancia </a:t>
            </a:r>
            <a:br>
              <a:rPr lang="es-EC" sz="3959" b="1"/>
            </a:br>
            <a:r>
              <a:rPr lang="es-EC" sz="3959" b="1"/>
              <a:t>objetivos </a:t>
            </a:r>
            <a:br>
              <a:rPr lang="es-EC" sz="3959" b="1"/>
            </a:br>
            <a:r>
              <a:rPr lang="es-EC" sz="3959" b="1"/>
              <a:t>objetivo general </a:t>
            </a:r>
            <a:endParaRPr sz="3959" b="1"/>
          </a:p>
        </p:txBody>
      </p:sp>
      <p:grpSp>
        <p:nvGrpSpPr>
          <p:cNvPr id="142" name="Google Shape;142;p4"/>
          <p:cNvGrpSpPr/>
          <p:nvPr/>
        </p:nvGrpSpPr>
        <p:grpSpPr>
          <a:xfrm>
            <a:off x="-3674978" y="1071795"/>
            <a:ext cx="15028777" cy="5858998"/>
            <a:chOff x="-4513178" y="-753830"/>
            <a:chExt cx="15028777" cy="5858998"/>
          </a:xfrm>
        </p:grpSpPr>
        <p:sp>
          <p:nvSpPr>
            <p:cNvPr id="143" name="Google Shape;143;p4"/>
            <p:cNvSpPr/>
            <p:nvPr/>
          </p:nvSpPr>
          <p:spPr>
            <a:xfrm>
              <a:off x="-4513178" y="-753830"/>
              <a:ext cx="5858998" cy="5858998"/>
            </a:xfrm>
            <a:prstGeom prst="blockArc">
              <a:avLst>
                <a:gd name="adj1" fmla="val 18900000"/>
                <a:gd name="adj2" fmla="val 2700000"/>
                <a:gd name="adj3" fmla="val 369"/>
              </a:avLst>
            </a:prstGeom>
            <a:noFill/>
            <a:ln w="12700" cap="flat" cmpd="sng">
              <a:solidFill>
                <a:srgbClr val="487AA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1312436" y="1125720"/>
              <a:ext cx="9203163" cy="2099897"/>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txBox="1"/>
            <p:nvPr/>
          </p:nvSpPr>
          <p:spPr>
            <a:xfrm>
              <a:off x="1312436" y="1125720"/>
              <a:ext cx="9203163" cy="2099897"/>
            </a:xfrm>
            <a:prstGeom prst="rect">
              <a:avLst/>
            </a:prstGeom>
            <a:noFill/>
            <a:ln>
              <a:noFill/>
            </a:ln>
          </p:spPr>
          <p:txBody>
            <a:bodyPr spcFirstLastPara="1" wrap="square" lIns="1726925" tIns="71100" rIns="71100" bIns="71100" anchor="ctr" anchorCtr="0">
              <a:noAutofit/>
            </a:bodyPr>
            <a:lstStyle/>
            <a:p>
              <a:pPr marL="0" marR="0" lvl="0" indent="0" algn="l" rtl="0">
                <a:lnSpc>
                  <a:spcPct val="90000"/>
                </a:lnSpc>
                <a:spcBef>
                  <a:spcPts val="0"/>
                </a:spcBef>
                <a:spcAft>
                  <a:spcPts val="0"/>
                </a:spcAft>
                <a:buNone/>
              </a:pPr>
              <a:r>
                <a:rPr lang="es-EC" sz="2400" dirty="0">
                  <a:solidFill>
                    <a:schemeClr val="lt1"/>
                  </a:solidFill>
                  <a:latin typeface="Calibri"/>
                  <a:ea typeface="Calibri"/>
                  <a:cs typeface="Calibri"/>
                  <a:sym typeface="Calibri"/>
                </a:rPr>
                <a:t>Determinar los efectos de la psicoterapia grupal en pacientes diagnosticadas con cáncer de mama, mediante intervenciones psicológicas grupales, para disminuir los síntomas emocionales conflictivos que se presentan a causa de la enfermedad. </a:t>
              </a:r>
              <a:endParaRPr sz="2400" dirty="0">
                <a:solidFill>
                  <a:schemeClr val="lt1"/>
                </a:solidFill>
                <a:latin typeface="Calibri"/>
                <a:ea typeface="Calibri"/>
                <a:cs typeface="Calibri"/>
                <a:sym typeface="Calibri"/>
              </a:endParaRPr>
            </a:p>
          </p:txBody>
        </p:sp>
        <p:sp>
          <p:nvSpPr>
            <p:cNvPr id="146" name="Google Shape;146;p4"/>
            <p:cNvSpPr/>
            <p:nvPr/>
          </p:nvSpPr>
          <p:spPr>
            <a:xfrm>
              <a:off x="0" y="863232"/>
              <a:ext cx="2624872" cy="2624872"/>
            </a:xfrm>
            <a:prstGeom prst="ellipse">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 name="Google Shape;230;p10"/>
          <p:cNvCxnSpPr/>
          <p:nvPr/>
        </p:nvCxnSpPr>
        <p:spPr>
          <a:xfrm rot="10800000">
            <a:off x="2133600" y="937740"/>
            <a:ext cx="9144000" cy="0"/>
          </a:xfrm>
          <a:prstGeom prst="straightConnector1">
            <a:avLst/>
          </a:prstGeom>
          <a:noFill/>
          <a:ln w="12700" cap="flat" cmpd="sng">
            <a:solidFill>
              <a:srgbClr val="143178"/>
            </a:solidFill>
            <a:prstDash val="solid"/>
            <a:miter lim="800000"/>
            <a:headEnd type="none" w="sm" len="sm"/>
            <a:tailEnd type="none" w="sm" len="sm"/>
          </a:ln>
        </p:spPr>
      </p:cxnSp>
      <p:pic>
        <p:nvPicPr>
          <p:cNvPr id="9" name="Google Shape;231;p10"/>
          <p:cNvPicPr preferRelativeResize="0"/>
          <p:nvPr/>
        </p:nvPicPr>
        <p:blipFill rotWithShape="1">
          <a:blip r:embed="rId3">
            <a:alphaModFix/>
          </a:blip>
          <a:srcRect/>
          <a:stretch/>
        </p:blipFill>
        <p:spPr>
          <a:xfrm>
            <a:off x="9646457" y="246251"/>
            <a:ext cx="1487896" cy="577747"/>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title"/>
          </p:nvPr>
        </p:nvSpPr>
        <p:spPr>
          <a:xfrm>
            <a:off x="838200" y="2127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EC"/>
              <a:t>Objetivos específicos </a:t>
            </a:r>
            <a:endParaRPr/>
          </a:p>
        </p:txBody>
      </p:sp>
      <p:grpSp>
        <p:nvGrpSpPr>
          <p:cNvPr id="152" name="Google Shape;152;p5"/>
          <p:cNvGrpSpPr/>
          <p:nvPr/>
        </p:nvGrpSpPr>
        <p:grpSpPr>
          <a:xfrm>
            <a:off x="-4081224" y="1071795"/>
            <a:ext cx="15375298" cy="5858998"/>
            <a:chOff x="-4919424" y="-753830"/>
            <a:chExt cx="15375298" cy="5858998"/>
          </a:xfrm>
        </p:grpSpPr>
        <p:sp>
          <p:nvSpPr>
            <p:cNvPr id="153" name="Google Shape;153;p5"/>
            <p:cNvSpPr/>
            <p:nvPr/>
          </p:nvSpPr>
          <p:spPr>
            <a:xfrm>
              <a:off x="-4919424" y="-753830"/>
              <a:ext cx="5858998" cy="5858998"/>
            </a:xfrm>
            <a:prstGeom prst="blockArc">
              <a:avLst>
                <a:gd name="adj1" fmla="val 18900000"/>
                <a:gd name="adj2" fmla="val 2700000"/>
                <a:gd name="adj3" fmla="val 369"/>
              </a:avLst>
            </a:prstGeom>
            <a:noFill/>
            <a:ln w="12700" cap="flat" cmpd="sng">
              <a:solidFill>
                <a:srgbClr val="4974C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604289" y="435133"/>
              <a:ext cx="9851585" cy="870267"/>
            </a:xfrm>
            <a:prstGeom prst="rect">
              <a:avLst/>
            </a:prstGeom>
            <a:solidFill>
              <a:srgbClr val="3A66B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txBox="1"/>
            <p:nvPr/>
          </p:nvSpPr>
          <p:spPr>
            <a:xfrm>
              <a:off x="604289" y="435133"/>
              <a:ext cx="9851585" cy="870267"/>
            </a:xfrm>
            <a:prstGeom prst="rect">
              <a:avLst/>
            </a:prstGeom>
            <a:noFill/>
            <a:ln>
              <a:noFill/>
            </a:ln>
          </p:spPr>
          <p:txBody>
            <a:bodyPr spcFirstLastPara="1" wrap="square" lIns="690775" tIns="53325" rIns="53325" bIns="53325" anchor="ctr" anchorCtr="0">
              <a:noAutofit/>
            </a:bodyPr>
            <a:lstStyle/>
            <a:p>
              <a:pPr marL="0" marR="0" lvl="0" indent="0" algn="l" rtl="0">
                <a:lnSpc>
                  <a:spcPct val="90000"/>
                </a:lnSpc>
                <a:spcBef>
                  <a:spcPts val="0"/>
                </a:spcBef>
                <a:spcAft>
                  <a:spcPts val="0"/>
                </a:spcAft>
                <a:buNone/>
              </a:pPr>
              <a:r>
                <a:rPr lang="es-EC" sz="2100">
                  <a:solidFill>
                    <a:schemeClr val="lt1"/>
                  </a:solidFill>
                  <a:latin typeface="Calibri"/>
                  <a:ea typeface="Calibri"/>
                  <a:cs typeface="Calibri"/>
                  <a:sym typeface="Calibri"/>
                </a:rPr>
                <a:t>Determinar el estado emocional inicial y antecedentes relevantes de las pacientes, mediante una entrevista individual preliminar, para conocer el conflicto emocional. </a:t>
              </a:r>
              <a:endParaRPr sz="2100">
                <a:solidFill>
                  <a:schemeClr val="lt1"/>
                </a:solidFill>
                <a:latin typeface="Calibri"/>
                <a:ea typeface="Calibri"/>
                <a:cs typeface="Calibri"/>
                <a:sym typeface="Calibri"/>
              </a:endParaRPr>
            </a:p>
          </p:txBody>
        </p:sp>
        <p:sp>
          <p:nvSpPr>
            <p:cNvPr id="156" name="Google Shape;156;p5"/>
            <p:cNvSpPr/>
            <p:nvPr/>
          </p:nvSpPr>
          <p:spPr>
            <a:xfrm>
              <a:off x="60372" y="326350"/>
              <a:ext cx="1087834" cy="1087834"/>
            </a:xfrm>
            <a:prstGeom prst="ellipse">
              <a:avLst/>
            </a:prstGeom>
            <a:solidFill>
              <a:schemeClr val="lt1"/>
            </a:solidFill>
            <a:ln w="12700" cap="flat" cmpd="sng">
              <a:solidFill>
                <a:srgbClr val="3A66B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920631" y="1740535"/>
              <a:ext cx="9535243" cy="870267"/>
            </a:xfrm>
            <a:prstGeom prst="rect">
              <a:avLst/>
            </a:prstGeom>
            <a:solidFill>
              <a:srgbClr val="6786C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txBox="1"/>
            <p:nvPr/>
          </p:nvSpPr>
          <p:spPr>
            <a:xfrm>
              <a:off x="920631" y="1740535"/>
              <a:ext cx="9535243" cy="870267"/>
            </a:xfrm>
            <a:prstGeom prst="rect">
              <a:avLst/>
            </a:prstGeom>
            <a:noFill/>
            <a:ln>
              <a:noFill/>
            </a:ln>
          </p:spPr>
          <p:txBody>
            <a:bodyPr spcFirstLastPara="1" wrap="square" lIns="690775" tIns="53325" rIns="53325" bIns="53325" anchor="ctr" anchorCtr="0">
              <a:noAutofit/>
            </a:bodyPr>
            <a:lstStyle/>
            <a:p>
              <a:pPr marL="0" marR="0" lvl="0" indent="0" algn="l" rtl="0">
                <a:lnSpc>
                  <a:spcPct val="90000"/>
                </a:lnSpc>
                <a:spcBef>
                  <a:spcPts val="0"/>
                </a:spcBef>
                <a:spcAft>
                  <a:spcPts val="0"/>
                </a:spcAft>
                <a:buNone/>
              </a:pPr>
              <a:r>
                <a:rPr lang="es-EC" sz="2100" dirty="0">
                  <a:solidFill>
                    <a:schemeClr val="lt1"/>
                  </a:solidFill>
                  <a:latin typeface="Calibri"/>
                  <a:ea typeface="Calibri"/>
                  <a:cs typeface="Calibri"/>
                  <a:sym typeface="Calibri"/>
                </a:rPr>
                <a:t>Aplicar intervenciones psicológicas grupales, mediante la fundamentación de los factores terapéuticos de I. </a:t>
              </a:r>
              <a:r>
                <a:rPr lang="es-EC" sz="2100" dirty="0" err="1">
                  <a:solidFill>
                    <a:schemeClr val="lt1"/>
                  </a:solidFill>
                  <a:latin typeface="Calibri"/>
                  <a:ea typeface="Calibri"/>
                  <a:cs typeface="Calibri"/>
                  <a:sym typeface="Calibri"/>
                </a:rPr>
                <a:t>Yalom</a:t>
              </a:r>
              <a:r>
                <a:rPr lang="es-EC" sz="2100" dirty="0">
                  <a:solidFill>
                    <a:schemeClr val="lt1"/>
                  </a:solidFill>
                  <a:latin typeface="Calibri"/>
                  <a:ea typeface="Calibri"/>
                  <a:cs typeface="Calibri"/>
                  <a:sym typeface="Calibri"/>
                </a:rPr>
                <a:t>, para disminuir el síntoma emocional. </a:t>
              </a:r>
              <a:endParaRPr sz="2100" dirty="0">
                <a:solidFill>
                  <a:schemeClr val="lt1"/>
                </a:solidFill>
                <a:latin typeface="Calibri"/>
                <a:ea typeface="Calibri"/>
                <a:cs typeface="Calibri"/>
                <a:sym typeface="Calibri"/>
              </a:endParaRPr>
            </a:p>
          </p:txBody>
        </p:sp>
        <p:sp>
          <p:nvSpPr>
            <p:cNvPr id="159" name="Google Shape;159;p5"/>
            <p:cNvSpPr/>
            <p:nvPr/>
          </p:nvSpPr>
          <p:spPr>
            <a:xfrm>
              <a:off x="376714" y="1631751"/>
              <a:ext cx="1087834" cy="1087834"/>
            </a:xfrm>
            <a:prstGeom prst="ellipse">
              <a:avLst/>
            </a:prstGeom>
            <a:solidFill>
              <a:schemeClr val="lt1"/>
            </a:solidFill>
            <a:ln w="12700" cap="flat" cmpd="sng">
              <a:solidFill>
                <a:srgbClr val="6786C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604289" y="3045936"/>
              <a:ext cx="9851585" cy="870267"/>
            </a:xfrm>
            <a:prstGeom prst="rect">
              <a:avLst/>
            </a:prstGeom>
            <a:solidFill>
              <a:srgbClr val="9BABD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txBox="1"/>
            <p:nvPr/>
          </p:nvSpPr>
          <p:spPr>
            <a:xfrm>
              <a:off x="604289" y="3045936"/>
              <a:ext cx="9851585" cy="870267"/>
            </a:xfrm>
            <a:prstGeom prst="rect">
              <a:avLst/>
            </a:prstGeom>
            <a:noFill/>
            <a:ln>
              <a:noFill/>
            </a:ln>
          </p:spPr>
          <p:txBody>
            <a:bodyPr spcFirstLastPara="1" wrap="square" lIns="690775" tIns="53325" rIns="53325" bIns="53325" anchor="ctr" anchorCtr="0">
              <a:noAutofit/>
            </a:bodyPr>
            <a:lstStyle/>
            <a:p>
              <a:pPr marL="0" marR="0" lvl="0" indent="0" algn="l" rtl="0">
                <a:lnSpc>
                  <a:spcPct val="90000"/>
                </a:lnSpc>
                <a:spcBef>
                  <a:spcPts val="0"/>
                </a:spcBef>
                <a:spcAft>
                  <a:spcPts val="0"/>
                </a:spcAft>
                <a:buNone/>
              </a:pPr>
              <a:r>
                <a:rPr lang="es-EC" sz="2100">
                  <a:solidFill>
                    <a:schemeClr val="lt1"/>
                  </a:solidFill>
                  <a:latin typeface="Calibri"/>
                  <a:ea typeface="Calibri"/>
                  <a:cs typeface="Calibri"/>
                  <a:sym typeface="Calibri"/>
                </a:rPr>
                <a:t>Comprobar la disminución del síntoma emocional, mediante la aplicación de una encuesta final, para conocer los resultados del proceso. </a:t>
              </a:r>
              <a:endParaRPr sz="2100">
                <a:solidFill>
                  <a:schemeClr val="lt1"/>
                </a:solidFill>
                <a:latin typeface="Calibri"/>
                <a:ea typeface="Calibri"/>
                <a:cs typeface="Calibri"/>
                <a:sym typeface="Calibri"/>
              </a:endParaRPr>
            </a:p>
          </p:txBody>
        </p:sp>
        <p:sp>
          <p:nvSpPr>
            <p:cNvPr id="162" name="Google Shape;162;p5"/>
            <p:cNvSpPr/>
            <p:nvPr/>
          </p:nvSpPr>
          <p:spPr>
            <a:xfrm>
              <a:off x="60372" y="2937153"/>
              <a:ext cx="1087834" cy="1087834"/>
            </a:xfrm>
            <a:prstGeom prst="ellipse">
              <a:avLst/>
            </a:prstGeom>
            <a:solidFill>
              <a:schemeClr val="lt1"/>
            </a:solidFill>
            <a:ln w="12700" cap="flat" cmpd="sng">
              <a:solidFill>
                <a:srgbClr val="9BABD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 name="Google Shape;230;p10"/>
          <p:cNvCxnSpPr/>
          <p:nvPr/>
        </p:nvCxnSpPr>
        <p:spPr>
          <a:xfrm rot="10800000">
            <a:off x="1578429" y="1185537"/>
            <a:ext cx="9144000" cy="0"/>
          </a:xfrm>
          <a:prstGeom prst="straightConnector1">
            <a:avLst/>
          </a:prstGeom>
          <a:noFill/>
          <a:ln w="12700" cap="flat" cmpd="sng">
            <a:solidFill>
              <a:srgbClr val="143178"/>
            </a:solidFill>
            <a:prstDash val="solid"/>
            <a:miter lim="800000"/>
            <a:headEnd type="none" w="sm" len="sm"/>
            <a:tailEnd type="none" w="sm" len="sm"/>
          </a:ln>
        </p:spPr>
      </p:cxnSp>
      <p:pic>
        <p:nvPicPr>
          <p:cNvPr id="15" name="Google Shape;231;p10"/>
          <p:cNvPicPr preferRelativeResize="0"/>
          <p:nvPr/>
        </p:nvPicPr>
        <p:blipFill rotWithShape="1">
          <a:blip r:embed="rId3">
            <a:alphaModFix/>
          </a:blip>
          <a:srcRect/>
          <a:stretch/>
        </p:blipFill>
        <p:spPr>
          <a:xfrm>
            <a:off x="9091286" y="494048"/>
            <a:ext cx="1487896" cy="57774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2072686268"/>
              </p:ext>
            </p:extLst>
          </p:nvPr>
        </p:nvGraphicFramePr>
        <p:xfrm>
          <a:off x="838200" y="2754085"/>
          <a:ext cx="10515600" cy="3422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oogle Shape;167;p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EC" b="1" dirty="0"/>
              <a:t>Marco teórico</a:t>
            </a:r>
            <a:endParaRPr b="1" dirty="0"/>
          </a:p>
        </p:txBody>
      </p:sp>
      <p:sp>
        <p:nvSpPr>
          <p:cNvPr id="7" name="Google Shape;167;p6"/>
          <p:cNvSpPr txBox="1">
            <a:spLocks/>
          </p:cNvSpPr>
          <p:nvPr/>
        </p:nvSpPr>
        <p:spPr>
          <a:xfrm>
            <a:off x="838200" y="1246868"/>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400"/>
            </a:pPr>
            <a:r>
              <a:rPr lang="es-EC" b="1" dirty="0" smtClean="0"/>
              <a:t>¿Qué es psicoterapia grupal?</a:t>
            </a:r>
            <a:endParaRPr lang="es-EC" b="1" dirty="0"/>
          </a:p>
        </p:txBody>
      </p:sp>
      <p:sp>
        <p:nvSpPr>
          <p:cNvPr id="8" name="Google Shape;186;p6"/>
          <p:cNvSpPr txBox="1"/>
          <p:nvPr/>
        </p:nvSpPr>
        <p:spPr>
          <a:xfrm>
            <a:off x="4369525" y="2586719"/>
            <a:ext cx="2722880" cy="646290"/>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dirty="0" smtClean="0">
                <a:solidFill>
                  <a:schemeClr val="dk1"/>
                </a:solidFill>
                <a:latin typeface="Calibri"/>
                <a:ea typeface="Calibri"/>
                <a:cs typeface="Calibri"/>
                <a:sym typeface="Calibri"/>
              </a:rPr>
              <a:t>Según Fernández-Álvarez 2016</a:t>
            </a:r>
            <a:endParaRPr sz="1800" dirty="0">
              <a:solidFill>
                <a:schemeClr val="dk1"/>
              </a:solidFill>
              <a:latin typeface="Calibri"/>
              <a:ea typeface="Calibri"/>
              <a:cs typeface="Calibri"/>
              <a:sym typeface="Calibri"/>
            </a:endParaRPr>
          </a:p>
        </p:txBody>
      </p:sp>
      <p:cxnSp>
        <p:nvCxnSpPr>
          <p:cNvPr id="9" name="Google Shape;230;p10"/>
          <p:cNvCxnSpPr/>
          <p:nvPr/>
        </p:nvCxnSpPr>
        <p:spPr>
          <a:xfrm rot="10800000">
            <a:off x="1774372" y="1276927"/>
            <a:ext cx="9144000" cy="0"/>
          </a:xfrm>
          <a:prstGeom prst="straightConnector1">
            <a:avLst/>
          </a:prstGeom>
          <a:noFill/>
          <a:ln w="12700" cap="flat" cmpd="sng">
            <a:solidFill>
              <a:srgbClr val="143178"/>
            </a:solidFill>
            <a:prstDash val="solid"/>
            <a:miter lim="800000"/>
            <a:headEnd type="none" w="sm" len="sm"/>
            <a:tailEnd type="none" w="sm" len="sm"/>
          </a:ln>
        </p:spPr>
      </p:cxnSp>
      <p:pic>
        <p:nvPicPr>
          <p:cNvPr id="10" name="Google Shape;231;p10"/>
          <p:cNvPicPr preferRelativeResize="0"/>
          <p:nvPr/>
        </p:nvPicPr>
        <p:blipFill rotWithShape="1">
          <a:blip r:embed="rId7">
            <a:alphaModFix/>
          </a:blip>
          <a:srcRect/>
          <a:stretch/>
        </p:blipFill>
        <p:spPr>
          <a:xfrm>
            <a:off x="9287229" y="585438"/>
            <a:ext cx="1487896" cy="577747"/>
          </a:xfrm>
          <a:prstGeom prst="rect">
            <a:avLst/>
          </a:prstGeom>
          <a:noFill/>
          <a:ln>
            <a:noFill/>
          </a:ln>
        </p:spPr>
      </p:pic>
    </p:spTree>
    <p:extLst>
      <p:ext uri="{BB962C8B-B14F-4D97-AF65-F5344CB8AC3E}">
        <p14:creationId xmlns:p14="http://schemas.microsoft.com/office/powerpoint/2010/main" val="1308419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
          <p:cNvSpPr txBox="1">
            <a:spLocks noGrp="1"/>
          </p:cNvSpPr>
          <p:nvPr>
            <p:ph type="title"/>
          </p:nvPr>
        </p:nvSpPr>
        <p:spPr>
          <a:xfrm>
            <a:off x="838200" y="27804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EC" b="1" dirty="0"/>
              <a:t>Marco teórico</a:t>
            </a:r>
            <a:endParaRPr b="1" dirty="0"/>
          </a:p>
        </p:txBody>
      </p:sp>
      <p:grpSp>
        <p:nvGrpSpPr>
          <p:cNvPr id="168" name="Google Shape;168;p6"/>
          <p:cNvGrpSpPr/>
          <p:nvPr/>
        </p:nvGrpSpPr>
        <p:grpSpPr>
          <a:xfrm>
            <a:off x="3414705" y="1553259"/>
            <a:ext cx="5362590" cy="4663123"/>
            <a:chOff x="2576504" y="0"/>
            <a:chExt cx="5362590" cy="4663123"/>
          </a:xfrm>
        </p:grpSpPr>
        <p:sp>
          <p:nvSpPr>
            <p:cNvPr id="169" name="Google Shape;169;p6"/>
            <p:cNvSpPr/>
            <p:nvPr/>
          </p:nvSpPr>
          <p:spPr>
            <a:xfrm>
              <a:off x="2576504" y="0"/>
              <a:ext cx="4663123" cy="4663123"/>
            </a:xfrm>
            <a:prstGeom prst="triangle">
              <a:avLst>
                <a:gd name="adj"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4908065" y="466767"/>
              <a:ext cx="3031029" cy="414398"/>
            </a:xfrm>
            <a:prstGeom prst="roundRect">
              <a:avLst>
                <a:gd name="adj" fmla="val 16667"/>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txBox="1"/>
            <p:nvPr/>
          </p:nvSpPr>
          <p:spPr>
            <a:xfrm>
              <a:off x="4928294" y="486996"/>
              <a:ext cx="2990571" cy="37394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s-EC" sz="1400" b="1" dirty="0">
                  <a:solidFill>
                    <a:schemeClr val="dk1"/>
                  </a:solidFill>
                  <a:latin typeface="Calibri"/>
                  <a:ea typeface="Calibri"/>
                  <a:cs typeface="Calibri"/>
                  <a:sym typeface="Calibri"/>
                </a:rPr>
                <a:t>Infundir </a:t>
              </a:r>
              <a:r>
                <a:rPr lang="es-EC" sz="1400" b="1" dirty="0" smtClean="0">
                  <a:solidFill>
                    <a:schemeClr val="dk1"/>
                  </a:solidFill>
                  <a:latin typeface="Calibri"/>
                  <a:ea typeface="Calibri"/>
                  <a:cs typeface="Calibri"/>
                  <a:sym typeface="Calibri"/>
                </a:rPr>
                <a:t>esperanza* </a:t>
              </a:r>
              <a:endParaRPr sz="1400" b="1" dirty="0">
                <a:solidFill>
                  <a:schemeClr val="dk1"/>
                </a:solidFill>
                <a:latin typeface="Calibri"/>
                <a:ea typeface="Calibri"/>
                <a:cs typeface="Calibri"/>
                <a:sym typeface="Calibri"/>
              </a:endParaRPr>
            </a:p>
          </p:txBody>
        </p:sp>
        <p:sp>
          <p:nvSpPr>
            <p:cNvPr id="172" name="Google Shape;172;p6"/>
            <p:cNvSpPr/>
            <p:nvPr/>
          </p:nvSpPr>
          <p:spPr>
            <a:xfrm>
              <a:off x="4908065" y="932966"/>
              <a:ext cx="3031029" cy="414398"/>
            </a:xfrm>
            <a:prstGeom prst="roundRect">
              <a:avLst>
                <a:gd name="adj" fmla="val 16667"/>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txBox="1"/>
            <p:nvPr/>
          </p:nvSpPr>
          <p:spPr>
            <a:xfrm>
              <a:off x="4928294" y="953195"/>
              <a:ext cx="2990571" cy="37394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s-EC" sz="1400" b="1" dirty="0" smtClean="0">
                  <a:solidFill>
                    <a:schemeClr val="dk1"/>
                  </a:solidFill>
                  <a:latin typeface="Calibri"/>
                  <a:ea typeface="Calibri"/>
                  <a:cs typeface="Calibri"/>
                  <a:sym typeface="Calibri"/>
                </a:rPr>
                <a:t>Universalidad*</a:t>
              </a:r>
              <a:endParaRPr sz="1400" b="1" dirty="0">
                <a:solidFill>
                  <a:schemeClr val="dk1"/>
                </a:solidFill>
                <a:latin typeface="Calibri"/>
                <a:ea typeface="Calibri"/>
                <a:cs typeface="Calibri"/>
                <a:sym typeface="Calibri"/>
              </a:endParaRPr>
            </a:p>
          </p:txBody>
        </p:sp>
        <p:sp>
          <p:nvSpPr>
            <p:cNvPr id="174" name="Google Shape;174;p6"/>
            <p:cNvSpPr/>
            <p:nvPr/>
          </p:nvSpPr>
          <p:spPr>
            <a:xfrm>
              <a:off x="4908065" y="1399164"/>
              <a:ext cx="3031029" cy="414398"/>
            </a:xfrm>
            <a:prstGeom prst="roundRect">
              <a:avLst>
                <a:gd name="adj" fmla="val 16667"/>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txBox="1"/>
            <p:nvPr/>
          </p:nvSpPr>
          <p:spPr>
            <a:xfrm>
              <a:off x="4928294" y="1419393"/>
              <a:ext cx="2990571" cy="37394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s-EC" sz="1400" b="1">
                  <a:solidFill>
                    <a:schemeClr val="dk1"/>
                  </a:solidFill>
                  <a:latin typeface="Calibri"/>
                  <a:ea typeface="Calibri"/>
                  <a:cs typeface="Calibri"/>
                  <a:sym typeface="Calibri"/>
                </a:rPr>
                <a:t>Transmitir información </a:t>
              </a:r>
              <a:endParaRPr sz="1400" b="1">
                <a:solidFill>
                  <a:schemeClr val="dk1"/>
                </a:solidFill>
                <a:latin typeface="Calibri"/>
                <a:ea typeface="Calibri"/>
                <a:cs typeface="Calibri"/>
                <a:sym typeface="Calibri"/>
              </a:endParaRPr>
            </a:p>
          </p:txBody>
        </p:sp>
        <p:sp>
          <p:nvSpPr>
            <p:cNvPr id="176" name="Google Shape;176;p6"/>
            <p:cNvSpPr/>
            <p:nvPr/>
          </p:nvSpPr>
          <p:spPr>
            <a:xfrm>
              <a:off x="4908065" y="1865363"/>
              <a:ext cx="3031029" cy="414398"/>
            </a:xfrm>
            <a:prstGeom prst="roundRect">
              <a:avLst>
                <a:gd name="adj" fmla="val 16667"/>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txBox="1"/>
            <p:nvPr/>
          </p:nvSpPr>
          <p:spPr>
            <a:xfrm>
              <a:off x="4928294" y="1885592"/>
              <a:ext cx="2990571" cy="37394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s-EC" sz="1400" b="1">
                  <a:solidFill>
                    <a:schemeClr val="dk1"/>
                  </a:solidFill>
                  <a:latin typeface="Calibri"/>
                  <a:ea typeface="Calibri"/>
                  <a:cs typeface="Calibri"/>
                  <a:sym typeface="Calibri"/>
                </a:rPr>
                <a:t>Altruismo </a:t>
              </a:r>
              <a:endParaRPr sz="1400" b="1">
                <a:solidFill>
                  <a:schemeClr val="dk1"/>
                </a:solidFill>
                <a:latin typeface="Calibri"/>
                <a:ea typeface="Calibri"/>
                <a:cs typeface="Calibri"/>
                <a:sym typeface="Calibri"/>
              </a:endParaRPr>
            </a:p>
          </p:txBody>
        </p:sp>
        <p:sp>
          <p:nvSpPr>
            <p:cNvPr id="178" name="Google Shape;178;p6"/>
            <p:cNvSpPr/>
            <p:nvPr/>
          </p:nvSpPr>
          <p:spPr>
            <a:xfrm>
              <a:off x="4908065" y="2331561"/>
              <a:ext cx="3031029" cy="414398"/>
            </a:xfrm>
            <a:prstGeom prst="roundRect">
              <a:avLst>
                <a:gd name="adj" fmla="val 16667"/>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txBox="1"/>
            <p:nvPr/>
          </p:nvSpPr>
          <p:spPr>
            <a:xfrm>
              <a:off x="4928294" y="2351790"/>
              <a:ext cx="2990571" cy="37394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s-EC" sz="1400" b="1">
                  <a:solidFill>
                    <a:schemeClr val="dk1"/>
                  </a:solidFill>
                  <a:latin typeface="Calibri"/>
                  <a:ea typeface="Calibri"/>
                  <a:cs typeface="Calibri"/>
                  <a:sym typeface="Calibri"/>
                </a:rPr>
                <a:t>Desarrollo de técnicas de socialización </a:t>
              </a:r>
              <a:endParaRPr sz="1400" b="1">
                <a:solidFill>
                  <a:schemeClr val="dk1"/>
                </a:solidFill>
                <a:latin typeface="Calibri"/>
                <a:ea typeface="Calibri"/>
                <a:cs typeface="Calibri"/>
                <a:sym typeface="Calibri"/>
              </a:endParaRPr>
            </a:p>
          </p:txBody>
        </p:sp>
        <p:sp>
          <p:nvSpPr>
            <p:cNvPr id="180" name="Google Shape;180;p6"/>
            <p:cNvSpPr/>
            <p:nvPr/>
          </p:nvSpPr>
          <p:spPr>
            <a:xfrm>
              <a:off x="4908065" y="2797759"/>
              <a:ext cx="3031029" cy="414398"/>
            </a:xfrm>
            <a:prstGeom prst="roundRect">
              <a:avLst>
                <a:gd name="adj" fmla="val 16667"/>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txBox="1"/>
            <p:nvPr/>
          </p:nvSpPr>
          <p:spPr>
            <a:xfrm>
              <a:off x="4928294" y="2817988"/>
              <a:ext cx="2990571" cy="37394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s-EC" sz="1400" b="1" dirty="0" smtClean="0">
                  <a:solidFill>
                    <a:schemeClr val="dk1"/>
                  </a:solidFill>
                  <a:latin typeface="Calibri"/>
                  <a:ea typeface="Calibri"/>
                  <a:cs typeface="Calibri"/>
                  <a:sym typeface="Calibri"/>
                </a:rPr>
                <a:t>Catarsis*</a:t>
              </a:r>
              <a:endParaRPr sz="1400" b="1" dirty="0">
                <a:solidFill>
                  <a:schemeClr val="dk1"/>
                </a:solidFill>
                <a:latin typeface="Calibri"/>
                <a:ea typeface="Calibri"/>
                <a:cs typeface="Calibri"/>
                <a:sym typeface="Calibri"/>
              </a:endParaRPr>
            </a:p>
          </p:txBody>
        </p:sp>
        <p:sp>
          <p:nvSpPr>
            <p:cNvPr id="182" name="Google Shape;182;p6"/>
            <p:cNvSpPr/>
            <p:nvPr/>
          </p:nvSpPr>
          <p:spPr>
            <a:xfrm>
              <a:off x="4908065" y="3263958"/>
              <a:ext cx="3031029" cy="414398"/>
            </a:xfrm>
            <a:prstGeom prst="roundRect">
              <a:avLst>
                <a:gd name="adj" fmla="val 16667"/>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txBox="1"/>
            <p:nvPr/>
          </p:nvSpPr>
          <p:spPr>
            <a:xfrm>
              <a:off x="4928294" y="3284187"/>
              <a:ext cx="2990571" cy="37394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s-EC" sz="1400" b="1" dirty="0">
                  <a:solidFill>
                    <a:schemeClr val="dk1"/>
                  </a:solidFill>
                  <a:latin typeface="Calibri"/>
                  <a:ea typeface="Calibri"/>
                  <a:cs typeface="Calibri"/>
                  <a:sym typeface="Calibri"/>
                </a:rPr>
                <a:t>Cohesión del </a:t>
              </a:r>
              <a:r>
                <a:rPr lang="es-EC" sz="1400" b="1" dirty="0" smtClean="0">
                  <a:solidFill>
                    <a:schemeClr val="dk1"/>
                  </a:solidFill>
                  <a:latin typeface="Calibri"/>
                  <a:ea typeface="Calibri"/>
                  <a:cs typeface="Calibri"/>
                  <a:sym typeface="Calibri"/>
                </a:rPr>
                <a:t>grupo*</a:t>
              </a:r>
              <a:endParaRPr sz="1400" b="1" dirty="0">
                <a:solidFill>
                  <a:schemeClr val="dk1"/>
                </a:solidFill>
                <a:latin typeface="Calibri"/>
                <a:ea typeface="Calibri"/>
                <a:cs typeface="Calibri"/>
                <a:sym typeface="Calibri"/>
              </a:endParaRPr>
            </a:p>
          </p:txBody>
        </p:sp>
        <p:sp>
          <p:nvSpPr>
            <p:cNvPr id="184" name="Google Shape;184;p6"/>
            <p:cNvSpPr/>
            <p:nvPr/>
          </p:nvSpPr>
          <p:spPr>
            <a:xfrm>
              <a:off x="4908065" y="3730156"/>
              <a:ext cx="3031029" cy="414398"/>
            </a:xfrm>
            <a:prstGeom prst="roundRect">
              <a:avLst>
                <a:gd name="adj" fmla="val 16667"/>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txBox="1"/>
            <p:nvPr/>
          </p:nvSpPr>
          <p:spPr>
            <a:xfrm>
              <a:off x="4928294" y="3750385"/>
              <a:ext cx="2990571" cy="37394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s-EC" sz="1400" b="1">
                  <a:solidFill>
                    <a:schemeClr val="dk1"/>
                  </a:solidFill>
                  <a:latin typeface="Calibri"/>
                  <a:ea typeface="Calibri"/>
                  <a:cs typeface="Calibri"/>
                  <a:sym typeface="Calibri"/>
                </a:rPr>
                <a:t>Aprendizaje interpersonal</a:t>
              </a:r>
              <a:endParaRPr sz="1400" b="1">
                <a:solidFill>
                  <a:schemeClr val="dk1"/>
                </a:solidFill>
                <a:latin typeface="Calibri"/>
                <a:ea typeface="Calibri"/>
                <a:cs typeface="Calibri"/>
                <a:sym typeface="Calibri"/>
              </a:endParaRPr>
            </a:p>
          </p:txBody>
        </p:sp>
      </p:grpSp>
      <p:sp>
        <p:nvSpPr>
          <p:cNvPr id="186" name="Google Shape;186;p6"/>
          <p:cNvSpPr txBox="1"/>
          <p:nvPr/>
        </p:nvSpPr>
        <p:spPr>
          <a:xfrm>
            <a:off x="2377440" y="1690688"/>
            <a:ext cx="2722880" cy="923330"/>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EC" sz="1800">
                <a:solidFill>
                  <a:schemeClr val="dk1"/>
                </a:solidFill>
                <a:latin typeface="Calibri"/>
                <a:ea typeface="Calibri"/>
                <a:cs typeface="Calibri"/>
                <a:sym typeface="Calibri"/>
              </a:rPr>
              <a:t>Factores terapéuticos de Irvin Yalom 2000</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22" name="Google Shape;230;p10"/>
          <p:cNvCxnSpPr/>
          <p:nvPr/>
        </p:nvCxnSpPr>
        <p:spPr>
          <a:xfrm rot="10800000">
            <a:off x="1905000" y="1213305"/>
            <a:ext cx="9144000" cy="0"/>
          </a:xfrm>
          <a:prstGeom prst="straightConnector1">
            <a:avLst/>
          </a:prstGeom>
          <a:noFill/>
          <a:ln w="12700" cap="flat" cmpd="sng">
            <a:solidFill>
              <a:srgbClr val="143178"/>
            </a:solidFill>
            <a:prstDash val="solid"/>
            <a:miter lim="800000"/>
            <a:headEnd type="none" w="sm" len="sm"/>
            <a:tailEnd type="none" w="sm" len="sm"/>
          </a:ln>
        </p:spPr>
      </p:cxnSp>
      <p:pic>
        <p:nvPicPr>
          <p:cNvPr id="23" name="Google Shape;231;p10"/>
          <p:cNvPicPr preferRelativeResize="0"/>
          <p:nvPr/>
        </p:nvPicPr>
        <p:blipFill rotWithShape="1">
          <a:blip r:embed="rId3">
            <a:alphaModFix/>
          </a:blip>
          <a:srcRect/>
          <a:stretch/>
        </p:blipFill>
        <p:spPr>
          <a:xfrm>
            <a:off x="9417857" y="521816"/>
            <a:ext cx="1487896" cy="577747"/>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EC"/>
              <a:t>Marco teórico </a:t>
            </a:r>
            <a:br>
              <a:rPr lang="es-EC"/>
            </a:br>
            <a:r>
              <a:rPr lang="es-EC"/>
              <a:t>Psicoterapia grupal en pacientes oncológicos </a:t>
            </a:r>
            <a:endParaRPr/>
          </a:p>
        </p:txBody>
      </p:sp>
      <p:grpSp>
        <p:nvGrpSpPr>
          <p:cNvPr id="192" name="Google Shape;192;p7"/>
          <p:cNvGrpSpPr/>
          <p:nvPr/>
        </p:nvGrpSpPr>
        <p:grpSpPr>
          <a:xfrm>
            <a:off x="838200" y="1805305"/>
            <a:ext cx="10515600" cy="4351337"/>
            <a:chOff x="0" y="0"/>
            <a:chExt cx="10515600" cy="4351337"/>
          </a:xfrm>
        </p:grpSpPr>
        <p:sp>
          <p:nvSpPr>
            <p:cNvPr id="193" name="Google Shape;193;p7"/>
            <p:cNvSpPr/>
            <p:nvPr/>
          </p:nvSpPr>
          <p:spPr>
            <a:xfrm>
              <a:off x="0" y="1305401"/>
              <a:ext cx="10515600" cy="1740535"/>
            </a:xfrm>
            <a:prstGeom prst="notchedRightArrow">
              <a:avLst>
                <a:gd name="adj1" fmla="val 50000"/>
                <a:gd name="adj2" fmla="val 5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4621" y="0"/>
              <a:ext cx="3049934" cy="17405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txBox="1"/>
            <p:nvPr/>
          </p:nvSpPr>
          <p:spPr>
            <a:xfrm>
              <a:off x="4621" y="0"/>
              <a:ext cx="3049934" cy="1740535"/>
            </a:xfrm>
            <a:prstGeom prst="rect">
              <a:avLst/>
            </a:prstGeom>
            <a:noFill/>
            <a:ln>
              <a:noFill/>
            </a:ln>
          </p:spPr>
          <p:txBody>
            <a:bodyPr spcFirstLastPara="1" wrap="square" lIns="120900" tIns="120900" rIns="120900" bIns="120900" anchor="b" anchorCtr="0">
              <a:noAutofit/>
            </a:bodyPr>
            <a:lstStyle/>
            <a:p>
              <a:pPr marL="0" marR="0" lvl="0" indent="0" algn="ctr" rtl="0">
                <a:lnSpc>
                  <a:spcPct val="90000"/>
                </a:lnSpc>
                <a:spcBef>
                  <a:spcPts val="0"/>
                </a:spcBef>
                <a:spcAft>
                  <a:spcPts val="0"/>
                </a:spcAft>
                <a:buNone/>
              </a:pPr>
              <a:r>
                <a:rPr lang="es-EC" sz="1700">
                  <a:solidFill>
                    <a:schemeClr val="dk1"/>
                  </a:solidFill>
                  <a:latin typeface="Calibri"/>
                  <a:ea typeface="Calibri"/>
                  <a:cs typeface="Calibri"/>
                  <a:sym typeface="Calibri"/>
                </a:rPr>
                <a:t>Generar un cambio importante en cuanto a las actitudes, emociones y conducta </a:t>
              </a:r>
              <a:endParaRPr sz="1700">
                <a:solidFill>
                  <a:schemeClr val="dk1"/>
                </a:solidFill>
                <a:latin typeface="Calibri"/>
                <a:ea typeface="Calibri"/>
                <a:cs typeface="Calibri"/>
                <a:sym typeface="Calibri"/>
              </a:endParaRPr>
            </a:p>
          </p:txBody>
        </p:sp>
        <p:sp>
          <p:nvSpPr>
            <p:cNvPr id="196" name="Google Shape;196;p7"/>
            <p:cNvSpPr/>
            <p:nvPr/>
          </p:nvSpPr>
          <p:spPr>
            <a:xfrm>
              <a:off x="1312021" y="1958102"/>
              <a:ext cx="435133" cy="435133"/>
            </a:xfrm>
            <a:prstGeom prst="ellipse">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3207052" y="2610802"/>
              <a:ext cx="3049934" cy="17405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txBox="1"/>
            <p:nvPr/>
          </p:nvSpPr>
          <p:spPr>
            <a:xfrm>
              <a:off x="3207052" y="2610802"/>
              <a:ext cx="3049934" cy="1740535"/>
            </a:xfrm>
            <a:prstGeom prst="rect">
              <a:avLst/>
            </a:prstGeom>
            <a:noFill/>
            <a:ln>
              <a:noFill/>
            </a:ln>
          </p:spPr>
          <p:txBody>
            <a:bodyPr spcFirstLastPara="1" wrap="square" lIns="120900" tIns="120900" rIns="120900" bIns="120900" anchor="t" anchorCtr="0">
              <a:noAutofit/>
            </a:bodyPr>
            <a:lstStyle/>
            <a:p>
              <a:pPr marL="0" marR="0" lvl="0" indent="0" algn="ctr" rtl="0">
                <a:lnSpc>
                  <a:spcPct val="90000"/>
                </a:lnSpc>
                <a:spcBef>
                  <a:spcPts val="0"/>
                </a:spcBef>
                <a:spcAft>
                  <a:spcPts val="0"/>
                </a:spcAft>
                <a:buNone/>
              </a:pPr>
              <a:r>
                <a:rPr lang="es-EC" sz="1700">
                  <a:solidFill>
                    <a:schemeClr val="dk1"/>
                  </a:solidFill>
                  <a:latin typeface="Calibri"/>
                  <a:ea typeface="Calibri"/>
                  <a:cs typeface="Calibri"/>
                  <a:sym typeface="Calibri"/>
                </a:rPr>
                <a:t>Este surgirá a partir del “intercambio de experiencias, autoconocimiento y el apoyo mutuo”</a:t>
              </a:r>
              <a:endParaRPr sz="1700">
                <a:solidFill>
                  <a:schemeClr val="dk1"/>
                </a:solidFill>
                <a:latin typeface="Calibri"/>
                <a:ea typeface="Calibri"/>
                <a:cs typeface="Calibri"/>
                <a:sym typeface="Calibri"/>
              </a:endParaRPr>
            </a:p>
          </p:txBody>
        </p:sp>
        <p:sp>
          <p:nvSpPr>
            <p:cNvPr id="199" name="Google Shape;199;p7"/>
            <p:cNvSpPr/>
            <p:nvPr/>
          </p:nvSpPr>
          <p:spPr>
            <a:xfrm>
              <a:off x="4514453" y="1958102"/>
              <a:ext cx="435133" cy="435133"/>
            </a:xfrm>
            <a:prstGeom prst="ellipse">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a:off x="6409484" y="0"/>
              <a:ext cx="3049934" cy="17405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txBox="1"/>
            <p:nvPr/>
          </p:nvSpPr>
          <p:spPr>
            <a:xfrm>
              <a:off x="6409484" y="0"/>
              <a:ext cx="3049934" cy="1740535"/>
            </a:xfrm>
            <a:prstGeom prst="rect">
              <a:avLst/>
            </a:prstGeom>
            <a:noFill/>
            <a:ln>
              <a:noFill/>
            </a:ln>
          </p:spPr>
          <p:txBody>
            <a:bodyPr spcFirstLastPara="1" wrap="square" lIns="120900" tIns="120900" rIns="120900" bIns="120900" anchor="b" anchorCtr="0">
              <a:noAutofit/>
            </a:bodyPr>
            <a:lstStyle/>
            <a:p>
              <a:pPr marL="0" marR="0" lvl="0" indent="0" algn="ctr" rtl="0">
                <a:lnSpc>
                  <a:spcPct val="90000"/>
                </a:lnSpc>
                <a:spcBef>
                  <a:spcPts val="0"/>
                </a:spcBef>
                <a:spcAft>
                  <a:spcPts val="0"/>
                </a:spcAft>
                <a:buNone/>
              </a:pPr>
              <a:r>
                <a:rPr lang="es-EC" sz="1700">
                  <a:solidFill>
                    <a:schemeClr val="dk1"/>
                  </a:solidFill>
                  <a:latin typeface="Calibri"/>
                  <a:ea typeface="Calibri"/>
                  <a:cs typeface="Calibri"/>
                  <a:sym typeface="Calibri"/>
                </a:rPr>
                <a:t>Ideal para pacientes quienes se encuentran de forma permanente en un establecimiento o para integrantes con un compromiso sólido al proceso. </a:t>
              </a:r>
              <a:endParaRPr sz="1700">
                <a:solidFill>
                  <a:schemeClr val="dk1"/>
                </a:solidFill>
                <a:latin typeface="Calibri"/>
                <a:ea typeface="Calibri"/>
                <a:cs typeface="Calibri"/>
                <a:sym typeface="Calibri"/>
              </a:endParaRPr>
            </a:p>
          </p:txBody>
        </p:sp>
        <p:sp>
          <p:nvSpPr>
            <p:cNvPr id="202" name="Google Shape;202;p7"/>
            <p:cNvSpPr/>
            <p:nvPr/>
          </p:nvSpPr>
          <p:spPr>
            <a:xfrm>
              <a:off x="7716884" y="1958102"/>
              <a:ext cx="435133" cy="435133"/>
            </a:xfrm>
            <a:prstGeom prst="ellipse">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7"/>
          <p:cNvSpPr/>
          <p:nvPr/>
        </p:nvSpPr>
        <p:spPr>
          <a:xfrm>
            <a:off x="838200" y="1974334"/>
            <a:ext cx="2958439" cy="369332"/>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EC" sz="1800">
                <a:solidFill>
                  <a:schemeClr val="dk1"/>
                </a:solidFill>
                <a:latin typeface="Calibri"/>
                <a:ea typeface="Calibri"/>
                <a:cs typeface="Calibri"/>
                <a:sym typeface="Calibri"/>
              </a:rPr>
              <a:t>Según Font y Rodriguez 2013:</a:t>
            </a:r>
            <a:endParaRPr/>
          </a:p>
        </p:txBody>
      </p:sp>
      <p:cxnSp>
        <p:nvCxnSpPr>
          <p:cNvPr id="15" name="Google Shape;230;p10"/>
          <p:cNvCxnSpPr/>
          <p:nvPr/>
        </p:nvCxnSpPr>
        <p:spPr>
          <a:xfrm rot="10800000">
            <a:off x="1839686" y="1040739"/>
            <a:ext cx="9144000" cy="0"/>
          </a:xfrm>
          <a:prstGeom prst="straightConnector1">
            <a:avLst/>
          </a:prstGeom>
          <a:noFill/>
          <a:ln w="12700" cap="flat" cmpd="sng">
            <a:solidFill>
              <a:srgbClr val="143178"/>
            </a:solidFill>
            <a:prstDash val="solid"/>
            <a:miter lim="800000"/>
            <a:headEnd type="none" w="sm" len="sm"/>
            <a:tailEnd type="none" w="sm" len="sm"/>
          </a:ln>
        </p:spPr>
      </p:cxnSp>
      <p:pic>
        <p:nvPicPr>
          <p:cNvPr id="16" name="Google Shape;231;p10"/>
          <p:cNvPicPr preferRelativeResize="0"/>
          <p:nvPr/>
        </p:nvPicPr>
        <p:blipFill rotWithShape="1">
          <a:blip r:embed="rId3">
            <a:alphaModFix/>
          </a:blip>
          <a:srcRect/>
          <a:stretch/>
        </p:blipFill>
        <p:spPr>
          <a:xfrm>
            <a:off x="9352543" y="349250"/>
            <a:ext cx="1487896" cy="577747"/>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1334</Words>
  <Application>Microsoft Office PowerPoint</Application>
  <PresentationFormat>Panorámica</PresentationFormat>
  <Paragraphs>151</Paragraphs>
  <Slides>21</Slides>
  <Notes>19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Aharoni</vt:lpstr>
      <vt:lpstr>Arial</vt:lpstr>
      <vt:lpstr>Calibri</vt:lpstr>
      <vt:lpstr>Lucida Sans</vt:lpstr>
      <vt:lpstr>Times New Roman</vt:lpstr>
      <vt:lpstr>Tema de Office</vt:lpstr>
      <vt:lpstr>Presentación de PowerPoint</vt:lpstr>
      <vt:lpstr>Introducción al problema </vt:lpstr>
      <vt:lpstr>Problema </vt:lpstr>
      <vt:lpstr>JUSTIFICACIÓN</vt:lpstr>
      <vt:lpstr>Relevancia  objetivos  objetivo general </vt:lpstr>
      <vt:lpstr>Objetivos específicos </vt:lpstr>
      <vt:lpstr>Marco teórico</vt:lpstr>
      <vt:lpstr>Marco teórico</vt:lpstr>
      <vt:lpstr>Marco teórico  Psicoterapia grupal en pacientes oncológicos </vt:lpstr>
      <vt:lpstr>Marco teórico Grupos de apoyo en pacientes oncológicos </vt:lpstr>
      <vt:lpstr>Hipótesis </vt:lpstr>
      <vt:lpstr>   Pregunta </vt:lpstr>
      <vt:lpstr> Metodología  </vt:lpstr>
      <vt:lpstr> Metodología </vt:lpstr>
      <vt:lpstr>Resultados </vt:lpstr>
      <vt:lpstr>Resultados </vt:lpstr>
      <vt:lpstr>Resultados </vt:lpstr>
      <vt:lpstr>  Resultados</vt:lpstr>
      <vt:lpstr>Limitaciones </vt:lpstr>
      <vt:lpstr> Conclusiones  </vt:lpstr>
      <vt:lpstr> Conclusiones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Salcedo Vite</dc:creator>
  <cp:lastModifiedBy>David Salcedo Vite</cp:lastModifiedBy>
  <cp:revision>8</cp:revision>
  <dcterms:created xsi:type="dcterms:W3CDTF">2020-03-22T18:45:05Z</dcterms:created>
  <dcterms:modified xsi:type="dcterms:W3CDTF">2020-03-26T03:42:01Z</dcterms:modified>
</cp:coreProperties>
</file>