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6" r:id="rId5"/>
    <p:sldId id="268" r:id="rId6"/>
    <p:sldId id="274" r:id="rId7"/>
    <p:sldId id="275" r:id="rId8"/>
    <p:sldId id="282" r:id="rId9"/>
    <p:sldId id="277" r:id="rId10"/>
    <p:sldId id="278" r:id="rId11"/>
    <p:sldId id="273" r:id="rId12"/>
    <p:sldId id="269" r:id="rId13"/>
    <p:sldId id="270" r:id="rId14"/>
    <p:sldId id="271" r:id="rId15"/>
    <p:sldId id="272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81" d="100"/>
          <a:sy n="81" d="100"/>
        </p:scale>
        <p:origin x="-30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0DA41-B6BA-4460-B232-CD91CC4645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68A5F-A7A0-402C-A2F4-20C0F7A43F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7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5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2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8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3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22BD-895E-4DE8-829C-D448610C3FE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0E41-D673-4A51-9E16-A3952171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1638" y="1227352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263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52400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es-EC" sz="2200" dirty="0">
              <a:solidFill>
                <a:srgbClr val="474B78">
                  <a:lumMod val="50000"/>
                </a:srgbClr>
              </a:solidFill>
              <a:latin typeface="Lucida Sans Unicode"/>
            </a:endParaRPr>
          </a:p>
          <a:p>
            <a:pPr algn="ctr">
              <a:defRPr/>
            </a:pPr>
            <a:r>
              <a:rPr lang="es-EC" sz="2000" dirty="0">
                <a:solidFill>
                  <a:srgbClr val="474B78">
                    <a:lumMod val="50000"/>
                  </a:srgbClr>
                </a:solidFill>
                <a:latin typeface="Lucida Sans Unicode"/>
                <a:cs typeface="Arial" pitchFamily="34" charset="0"/>
              </a:rPr>
              <a:t/>
            </a:r>
            <a:br>
              <a:rPr lang="es-EC" sz="2000" dirty="0">
                <a:solidFill>
                  <a:srgbClr val="474B78">
                    <a:lumMod val="50000"/>
                  </a:srgbClr>
                </a:solidFill>
                <a:latin typeface="Lucida Sans Unicode"/>
                <a:cs typeface="Arial" pitchFamily="34" charset="0"/>
              </a:rPr>
            </a:br>
            <a:endParaRPr lang="es-EC" dirty="0">
              <a:solidFill>
                <a:srgbClr val="464646"/>
              </a:solidFill>
              <a:latin typeface="Lucida Sans Unicode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27229" y="2254430"/>
            <a:ext cx="83251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de afrontamiento y redes de apoyo en mujeres víctimas de violencia. </a:t>
            </a:r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25369" y="4370830"/>
            <a:ext cx="68598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Gabriel </a:t>
            </a:r>
            <a:r>
              <a:rPr lang="es-EC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Benalcázar,</a:t>
            </a:r>
          </a:p>
          <a:p>
            <a:r>
              <a:rPr lang="es-EC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s-EC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Paulo Damián. </a:t>
            </a:r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24251" y="1553988"/>
            <a:ext cx="85844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MATERIALES Y MÉTODOS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Estudio fue realizado con la perspectiva  del modelo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ecológico</a:t>
            </a:r>
          </a:p>
          <a:p>
            <a:pPr marL="342900" indent="-342900">
              <a:buFont typeface="Arial" pitchFamily="34" charset="0"/>
              <a:buChar char="•"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Investigación cualitativa de tipo exploratoria y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descriptiva</a:t>
            </a:r>
          </a:p>
          <a:p>
            <a:pPr marL="342900" indent="-342900">
              <a:buFont typeface="Arial" pitchFamily="34" charset="0"/>
              <a:buChar char="•"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75 mujeres que hayan salido del círculo de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violencia</a:t>
            </a:r>
          </a:p>
          <a:p>
            <a:pPr marL="342900" indent="-342900">
              <a:buFont typeface="Arial" pitchFamily="34" charset="0"/>
              <a:buChar char="•"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Cuestionario de apoyo en pareja y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estereotipos</a:t>
            </a:r>
          </a:p>
          <a:p>
            <a:pPr marL="342900" indent="-342900">
              <a:buFont typeface="Arial" pitchFamily="34" charset="0"/>
              <a:buChar char="•"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Entrevista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67496" y="1462056"/>
            <a:ext cx="85844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111678"/>
              </p:ext>
            </p:extLst>
          </p:nvPr>
        </p:nvGraphicFramePr>
        <p:xfrm>
          <a:off x="3998560" y="1895117"/>
          <a:ext cx="4235823" cy="358749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446799">
                  <a:extLst>
                    <a:ext uri="{9D8B030D-6E8A-4147-A177-3AD203B41FA5}">
                      <a16:colId xmlns="" xmlns:a16="http://schemas.microsoft.com/office/drawing/2014/main" val="1067635346"/>
                    </a:ext>
                  </a:extLst>
                </a:gridCol>
                <a:gridCol w="1789024">
                  <a:extLst>
                    <a:ext uri="{9D8B030D-6E8A-4147-A177-3AD203B41FA5}">
                      <a16:colId xmlns="" xmlns:a16="http://schemas.microsoft.com/office/drawing/2014/main" val="902849330"/>
                    </a:ext>
                  </a:extLst>
                </a:gridCol>
              </a:tblGrid>
              <a:tr h="2277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Madre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1231925"/>
                  </a:ext>
                </a:extLst>
              </a:tr>
              <a:tr h="2658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A quien acudir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62,7%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5787649"/>
                  </a:ext>
                </a:extLst>
              </a:tr>
              <a:tr h="2658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Lesiones en el cuerpo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41,3%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9105443"/>
                  </a:ext>
                </a:extLst>
              </a:tr>
              <a:tr h="3988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Depresión, estrés, ansiedad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33,3%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35308755"/>
                  </a:ext>
                </a:extLst>
              </a:tr>
              <a:tr h="3988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Sientes que no vales los suficiente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28,0%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99024858"/>
                  </a:ext>
                </a:extLst>
              </a:tr>
              <a:tr h="2658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Dinero con uregencia 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42,7%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13417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Refugio Temporal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45,3%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22556053"/>
                  </a:ext>
                </a:extLst>
              </a:tr>
              <a:tr h="3988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Acompaño a poner la demanda 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38,7%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5092759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5392566"/>
            <a:ext cx="11967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madre se convirtió en un recurso estructural y social indispensable para el desarrollo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afrontamiento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esta hallaban apoyo emocional,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económico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patrimonial.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96363" y="1542814"/>
            <a:ext cx="85844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88087"/>
              </p:ext>
            </p:extLst>
          </p:nvPr>
        </p:nvGraphicFramePr>
        <p:xfrm>
          <a:off x="3135086" y="2181499"/>
          <a:ext cx="5901771" cy="339279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173121">
                  <a:extLst>
                    <a:ext uri="{9D8B030D-6E8A-4147-A177-3AD203B41FA5}">
                      <a16:colId xmlns="" xmlns:a16="http://schemas.microsoft.com/office/drawing/2014/main" val="4053400294"/>
                    </a:ext>
                  </a:extLst>
                </a:gridCol>
                <a:gridCol w="2728650">
                  <a:extLst>
                    <a:ext uri="{9D8B030D-6E8A-4147-A177-3AD203B41FA5}">
                      <a16:colId xmlns="" xmlns:a16="http://schemas.microsoft.com/office/drawing/2014/main" val="3448337617"/>
                    </a:ext>
                  </a:extLst>
                </a:gridCol>
              </a:tblGrid>
              <a:tr h="271319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Hermana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61332467"/>
                  </a:ext>
                </a:extLst>
              </a:tr>
              <a:tr h="2641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quien acudir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42,70%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27586673"/>
                  </a:ext>
                </a:extLst>
              </a:tr>
              <a:tr h="2641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Lesiones en el cuerpo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22,70%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80297570"/>
                  </a:ext>
                </a:extLst>
              </a:tr>
              <a:tr h="4575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Depresión, estrés, ansiedad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20,00%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4542475"/>
                  </a:ext>
                </a:extLst>
              </a:tr>
              <a:tr h="3167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Sientes que no vales los suficiente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14,70%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77970042"/>
                  </a:ext>
                </a:extLst>
              </a:tr>
              <a:tr h="2641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Dinero con </a:t>
                      </a:r>
                      <a:r>
                        <a:rPr lang="es-EC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urgencia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20,00%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0189726"/>
                  </a:ext>
                </a:extLst>
              </a:tr>
              <a:tr h="2641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Refugio Temporal</a:t>
                      </a:r>
                      <a:endParaRPr lang="en-US" sz="20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21,30%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20039676"/>
                  </a:ext>
                </a:extLst>
              </a:tr>
              <a:tr h="2641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Acompaño a poner la demanda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18,70%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04754482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800500" y="5759206"/>
            <a:ext cx="663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red de apoyo es un  recurso estructural y social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24251" y="1553988"/>
            <a:ext cx="85844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6499"/>
              </p:ext>
            </p:extLst>
          </p:nvPr>
        </p:nvGraphicFramePr>
        <p:xfrm>
          <a:off x="2847703" y="2233748"/>
          <a:ext cx="5460274" cy="359827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170747">
                  <a:extLst>
                    <a:ext uri="{9D8B030D-6E8A-4147-A177-3AD203B41FA5}">
                      <a16:colId xmlns="" xmlns:a16="http://schemas.microsoft.com/office/drawing/2014/main" val="1655536771"/>
                    </a:ext>
                  </a:extLst>
                </a:gridCol>
                <a:gridCol w="2289527">
                  <a:extLst>
                    <a:ext uri="{9D8B030D-6E8A-4147-A177-3AD203B41FA5}">
                      <a16:colId xmlns="" xmlns:a16="http://schemas.microsoft.com/office/drawing/2014/main" val="2853687658"/>
                    </a:ext>
                  </a:extLst>
                </a:gridCol>
              </a:tblGrid>
              <a:tr h="262893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Mejor Amiga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77820508"/>
                  </a:ext>
                </a:extLst>
              </a:tr>
              <a:tr h="39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A quien acudir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42,7%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7945496"/>
                  </a:ext>
                </a:extLst>
              </a:tr>
              <a:tr h="39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Lesiones en el cuerpo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16,0%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2876461"/>
                  </a:ext>
                </a:extLst>
              </a:tr>
              <a:tr h="39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Depresión, estrés, ansiedad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18,7%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07689292"/>
                  </a:ext>
                </a:extLst>
              </a:tr>
              <a:tr h="39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Sientes que no vales los suficiente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18,7%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5777887"/>
                  </a:ext>
                </a:extLst>
              </a:tr>
              <a:tr h="39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Dinero con uregencia 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10,7%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5623723"/>
                  </a:ext>
                </a:extLst>
              </a:tr>
              <a:tr h="39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Refugio Temporal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17,3%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54944159"/>
                  </a:ext>
                </a:extLst>
              </a:tr>
              <a:tr h="39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Acompaño a poner la demanda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18,7%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24349335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106146" y="5906185"/>
            <a:ext cx="9302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esta persona buscando ayuda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les brinde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compañía al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realizar la denuncia en las instituciones pertinentes.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24251" y="1553988"/>
            <a:ext cx="85844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10423" y="5362821"/>
            <a:ext cx="10541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encuentran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sociales y apoyo emocional; que fueron factores influyentes </a:t>
            </a: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afrontamiento de su problemática</a:t>
            </a:r>
            <a:r>
              <a:rPr lang="es-EC" dirty="0"/>
              <a:t>.</a:t>
            </a:r>
            <a:endParaRPr lang="en-US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15838"/>
              </p:ext>
            </p:extLst>
          </p:nvPr>
        </p:nvGraphicFramePr>
        <p:xfrm>
          <a:off x="2978331" y="1891149"/>
          <a:ext cx="5786846" cy="358749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039473">
                  <a:extLst>
                    <a:ext uri="{9D8B030D-6E8A-4147-A177-3AD203B41FA5}">
                      <a16:colId xmlns="" xmlns:a16="http://schemas.microsoft.com/office/drawing/2014/main" val="141558252"/>
                    </a:ext>
                  </a:extLst>
                </a:gridCol>
                <a:gridCol w="2747373">
                  <a:extLst>
                    <a:ext uri="{9D8B030D-6E8A-4147-A177-3AD203B41FA5}">
                      <a16:colId xmlns="" xmlns:a16="http://schemas.microsoft.com/office/drawing/2014/main" val="462619767"/>
                    </a:ext>
                  </a:extLst>
                </a:gridCol>
              </a:tblGrid>
              <a:tr h="267362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 smtClean="0"/>
                        <a:t>Psicóloga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44435088"/>
                  </a:ext>
                </a:extLst>
              </a:tr>
              <a:tr h="2673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A quien acudir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61,3%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57924423"/>
                  </a:ext>
                </a:extLst>
              </a:tr>
              <a:tr h="2673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Lesiones en el cuerpo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13,3%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92456779"/>
                  </a:ext>
                </a:extLst>
              </a:tr>
              <a:tr h="2673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Depresión, estrés, ansiedad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46,7%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3777721"/>
                  </a:ext>
                </a:extLst>
              </a:tr>
              <a:tr h="2673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Sientes que no vales los suficiente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37,3%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7540578"/>
                  </a:ext>
                </a:extLst>
              </a:tr>
              <a:tr h="2673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Dinero con </a:t>
                      </a:r>
                      <a:r>
                        <a:rPr lang="es-EC" sz="2000" kern="1200" dirty="0" smtClean="0"/>
                        <a:t>urgencia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2,7%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41010445"/>
                  </a:ext>
                </a:extLst>
              </a:tr>
              <a:tr h="2673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/>
                        <a:t>Refugio Temporal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4,0%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23601782"/>
                  </a:ext>
                </a:extLst>
              </a:tr>
              <a:tr h="2673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Acompaño a poner la demanda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/>
                        <a:t>2,7%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2494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24251" y="1553988"/>
            <a:ext cx="85844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3"/>
          <a:srcRect l="6702" t="23366" r="8042" b="26566"/>
          <a:stretch/>
        </p:blipFill>
        <p:spPr bwMode="auto">
          <a:xfrm>
            <a:off x="1207478" y="1921081"/>
            <a:ext cx="9317276" cy="378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37485" y="5677636"/>
            <a:ext cx="115579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69.3% de las mujeres participantes en el estudio menciona que las personas que acudirían en su ayuda ante </a:t>
            </a:r>
          </a:p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crisis estarían entre 2 a 5, y el 18.7 % de las participantes en el estudio manifiesta que tan solo una persona</a:t>
            </a:r>
          </a:p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acudiría para apoyarla.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524000" y="1553988"/>
            <a:ext cx="91644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CONCLUSIÓN 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Redes de apoyo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conformada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por la madre, hermana, psicóloga y mejor amiga han sido las de mayor prevalencia. 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Otras posibilidades para establecer redes de apoyo a nivel macro, meso y microsocial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Las redes de apoyo de mayor relevancia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ubican dentro del micro y “</a:t>
            </a:r>
            <a:r>
              <a:rPr lang="es-EC" sz="2400" dirty="0" err="1">
                <a:latin typeface="Times New Roman" pitchFamily="18" charset="0"/>
                <a:cs typeface="Times New Roman" pitchFamily="18" charset="0"/>
              </a:rPr>
              <a:t>mesositema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2900">
              <a:buFont typeface="Arial" pitchFamily="34" charset="0"/>
              <a:buChar char="•"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edes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de confianza son muy reducidas.</a:t>
            </a: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2062" y="1114854"/>
            <a:ext cx="1220372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REFERENCIAS: 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sz="1000" dirty="0"/>
              <a:t>Acevedo, D. (2012). </a:t>
            </a:r>
            <a:r>
              <a:rPr lang="es-EC" sz="1000" i="1" dirty="0"/>
              <a:t>Violencia laboral, género y salud. Trabajadoras y trabajadores de la manufactura</a:t>
            </a:r>
            <a:r>
              <a:rPr lang="es-EC" sz="1000" dirty="0"/>
              <a:t>. </a:t>
            </a:r>
            <a:r>
              <a:rPr lang="en-US" sz="1000" dirty="0" err="1"/>
              <a:t>Salud</a:t>
            </a:r>
            <a:r>
              <a:rPr lang="en-US" sz="1000" dirty="0"/>
              <a:t> de los </a:t>
            </a:r>
            <a:r>
              <a:rPr lang="en-US" sz="1000" dirty="0" err="1"/>
              <a:t>Trabajadores</a:t>
            </a:r>
            <a:r>
              <a:rPr lang="en-US" sz="1000" dirty="0"/>
              <a:t>, 20(2), 167-177.</a:t>
            </a:r>
            <a:endParaRPr lang="es-EC" sz="1000" dirty="0"/>
          </a:p>
          <a:p>
            <a:pPr lvl="0"/>
            <a:r>
              <a:rPr lang="en-US" sz="1000" dirty="0"/>
              <a:t>Belknap, J., Melton, H., Denney, J., </a:t>
            </a:r>
            <a:r>
              <a:rPr lang="en-US" sz="1000" dirty="0" err="1"/>
              <a:t>Fleury</a:t>
            </a:r>
            <a:r>
              <a:rPr lang="en-US" sz="1000" dirty="0"/>
              <a:t>-Steiner, R., y Sullivan, C. (2009). </a:t>
            </a:r>
            <a:r>
              <a:rPr lang="en-US" sz="1000" i="1" dirty="0"/>
              <a:t>The Levels and Roles of Social and Institutional Support Reported by Survivors of Intimate Partner Violence. Feminist Criminology</a:t>
            </a:r>
            <a:r>
              <a:rPr lang="en-US" sz="1000" dirty="0"/>
              <a:t>. 4, 377.</a:t>
            </a:r>
            <a:endParaRPr lang="es-EC" sz="1000" dirty="0"/>
          </a:p>
          <a:p>
            <a:pPr lvl="0"/>
            <a:r>
              <a:rPr lang="en-US" sz="1000" dirty="0" err="1"/>
              <a:t>Bronfenbrenner</a:t>
            </a:r>
            <a:r>
              <a:rPr lang="en-US" sz="1000" dirty="0"/>
              <a:t>, U. (1979). </a:t>
            </a:r>
            <a:r>
              <a:rPr lang="en-US" sz="1000" i="1" dirty="0"/>
              <a:t>The ecology of human development: experiments by nature and design</a:t>
            </a:r>
            <a:r>
              <a:rPr lang="en-US" sz="1000" dirty="0"/>
              <a:t>. Cambridge, MA: Harvard </a:t>
            </a:r>
            <a:r>
              <a:rPr lang="en-US" sz="1000" dirty="0" err="1"/>
              <a:t>Universit</a:t>
            </a:r>
            <a:r>
              <a:rPr lang="es-ES" sz="1000" dirty="0"/>
              <a:t>y </a:t>
            </a:r>
            <a:r>
              <a:rPr lang="es-ES" sz="1000" dirty="0" err="1"/>
              <a:t>Press</a:t>
            </a:r>
            <a:r>
              <a:rPr lang="es-ES" sz="1000" dirty="0"/>
              <a:t>. </a:t>
            </a:r>
            <a:endParaRPr lang="es-EC" sz="1000" dirty="0"/>
          </a:p>
          <a:p>
            <a:pPr lvl="0"/>
            <a:r>
              <a:rPr lang="es-EC" sz="1000" dirty="0" err="1"/>
              <a:t>Bronfenbrenner</a:t>
            </a:r>
            <a:r>
              <a:rPr lang="es-EC" sz="1000" dirty="0"/>
              <a:t>, U. (1987). </a:t>
            </a:r>
            <a:r>
              <a:rPr lang="es-EC" sz="1000" i="1" dirty="0"/>
              <a:t>La ecología del desarrollo humano</a:t>
            </a:r>
            <a:r>
              <a:rPr lang="es-EC" sz="1000" dirty="0"/>
              <a:t>. </a:t>
            </a:r>
            <a:r>
              <a:rPr lang="en-US" sz="1000" dirty="0"/>
              <a:t>Barcelona, </a:t>
            </a:r>
            <a:r>
              <a:rPr lang="en-US" sz="1000" dirty="0" err="1"/>
              <a:t>España</a:t>
            </a:r>
            <a:r>
              <a:rPr lang="en-US" sz="1000" dirty="0"/>
              <a:t>: </a:t>
            </a:r>
            <a:r>
              <a:rPr lang="en-US" sz="1000" dirty="0" err="1"/>
              <a:t>Paidós</a:t>
            </a:r>
            <a:r>
              <a:rPr lang="en-US" sz="1000" dirty="0"/>
              <a:t>.</a:t>
            </a:r>
            <a:endParaRPr lang="es-EC" sz="1000" dirty="0"/>
          </a:p>
          <a:p>
            <a:pPr lvl="0"/>
            <a:r>
              <a:rPr lang="es-EC" sz="1000" dirty="0" err="1"/>
              <a:t>Buesa</a:t>
            </a:r>
            <a:r>
              <a:rPr lang="es-EC" sz="1000" dirty="0"/>
              <a:t>, S., &amp; Calvete, E. (2013). </a:t>
            </a:r>
            <a:r>
              <a:rPr lang="es-EC" sz="1000" i="1" dirty="0"/>
              <a:t>Violencia contra la mujer y síntomas de depresión y estrés postraumático: el papel del apoyo social</a:t>
            </a:r>
            <a:r>
              <a:rPr lang="es-EC" sz="1000" dirty="0"/>
              <a:t>. </a:t>
            </a:r>
            <a:r>
              <a:rPr lang="en-US" sz="1000" dirty="0"/>
              <a:t>International journal of psychology and psychological therapy, 13(1), 31-45.</a:t>
            </a:r>
            <a:endParaRPr lang="es-EC" sz="1000" dirty="0"/>
          </a:p>
          <a:p>
            <a:pPr lvl="0"/>
            <a:r>
              <a:rPr lang="en-US" sz="1000" dirty="0"/>
              <a:t>Campbell, R., Sullivan, CM., y Davidson, WS. (1995). </a:t>
            </a:r>
            <a:r>
              <a:rPr lang="en-US" sz="1000" i="1" dirty="0"/>
              <a:t>Women who use domestic violence shelters: Changes in depression over time</a:t>
            </a:r>
            <a:r>
              <a:rPr lang="en-US" sz="1000" dirty="0"/>
              <a:t>. Psychology of Women Quarterly. 19, 237-255.</a:t>
            </a:r>
            <a:endParaRPr lang="es-EC" sz="1000" dirty="0"/>
          </a:p>
          <a:p>
            <a:pPr lvl="0"/>
            <a:r>
              <a:rPr lang="en-US" sz="1000" dirty="0"/>
              <a:t>Carver, C., </a:t>
            </a:r>
            <a:r>
              <a:rPr lang="en-US" sz="1000" dirty="0" err="1"/>
              <a:t>Sheier</a:t>
            </a:r>
            <a:r>
              <a:rPr lang="en-US" sz="1000" dirty="0"/>
              <a:t>, M., &amp; </a:t>
            </a:r>
            <a:r>
              <a:rPr lang="en-US" sz="1000" dirty="0" err="1"/>
              <a:t>Wientraub</a:t>
            </a:r>
            <a:r>
              <a:rPr lang="en-US" sz="1000" dirty="0"/>
              <a:t>, J. (1989). </a:t>
            </a:r>
            <a:r>
              <a:rPr lang="en-US" sz="1000" i="1" dirty="0"/>
              <a:t>Assessing coping strategies a theoretically based approach</a:t>
            </a:r>
            <a:r>
              <a:rPr lang="en-US" sz="1000" dirty="0"/>
              <a:t>. Journal of personality and social psychology, 56 (2), 267-83.</a:t>
            </a:r>
            <a:endParaRPr lang="es-EC" sz="1000" dirty="0"/>
          </a:p>
          <a:p>
            <a:pPr lvl="0"/>
            <a:r>
              <a:rPr lang="es-EC" sz="1000" dirty="0"/>
              <a:t>Castaño, E., &amp; del Barco, B. (2010). </a:t>
            </a:r>
            <a:r>
              <a:rPr lang="es-EC" sz="1000" i="1" dirty="0"/>
              <a:t>Estrategias de afrontamiento del estrés y estilos de conducta interpersonal</a:t>
            </a:r>
            <a:r>
              <a:rPr lang="es-EC" sz="1000" dirty="0"/>
              <a:t>. International </a:t>
            </a:r>
            <a:r>
              <a:rPr lang="es-EC" sz="1000" dirty="0" err="1"/>
              <a:t>Journal</a:t>
            </a:r>
            <a:r>
              <a:rPr lang="es-EC" sz="1000" dirty="0"/>
              <a:t> of </a:t>
            </a:r>
            <a:r>
              <a:rPr lang="es-EC" sz="1000" dirty="0" err="1"/>
              <a:t>psychology</a:t>
            </a:r>
            <a:r>
              <a:rPr lang="es-EC" sz="1000" dirty="0"/>
              <a:t> and </a:t>
            </a:r>
            <a:r>
              <a:rPr lang="es-EC" sz="1000" dirty="0" err="1"/>
              <a:t>psychological</a:t>
            </a:r>
            <a:r>
              <a:rPr lang="es-EC" sz="1000" dirty="0"/>
              <a:t> </a:t>
            </a:r>
            <a:r>
              <a:rPr lang="es-EC" sz="1000" dirty="0" err="1"/>
              <a:t>therapy</a:t>
            </a:r>
            <a:r>
              <a:rPr lang="es-EC" sz="1000" dirty="0"/>
              <a:t>, 10(2), 245-257.</a:t>
            </a:r>
          </a:p>
          <a:p>
            <a:pPr lvl="0"/>
            <a:r>
              <a:rPr lang="es-ES" sz="1000" dirty="0"/>
              <a:t>Departamento de Asuntos Económicos y Sociales de las Naciones Unidas (2015).Disponible en: </a:t>
            </a:r>
            <a:r>
              <a:rPr lang="es-ES" sz="1000" dirty="0" err="1"/>
              <a:t>The</a:t>
            </a:r>
            <a:r>
              <a:rPr lang="es-ES" sz="1000" dirty="0"/>
              <a:t> </a:t>
            </a:r>
            <a:r>
              <a:rPr lang="es-ES" sz="1000" dirty="0" err="1"/>
              <a:t>World’s</a:t>
            </a:r>
            <a:r>
              <a:rPr lang="es-ES" sz="1000" dirty="0"/>
              <a:t> </a:t>
            </a:r>
            <a:r>
              <a:rPr lang="es-ES" sz="1000" dirty="0" err="1"/>
              <a:t>Women</a:t>
            </a:r>
            <a:r>
              <a:rPr lang="es-ES" sz="1000" dirty="0"/>
              <a:t> 2015, </a:t>
            </a:r>
            <a:r>
              <a:rPr lang="es-ES" sz="1000" dirty="0" err="1"/>
              <a:t>Trends</a:t>
            </a:r>
            <a:r>
              <a:rPr lang="es-ES" sz="1000" dirty="0"/>
              <a:t> and </a:t>
            </a:r>
            <a:r>
              <a:rPr lang="es-ES" sz="1000" dirty="0" err="1"/>
              <a:t>Statistics</a:t>
            </a:r>
            <a:r>
              <a:rPr lang="es-ES" sz="1000" dirty="0"/>
              <a:t>, </a:t>
            </a:r>
            <a:endParaRPr lang="es-EC" sz="1000" dirty="0"/>
          </a:p>
          <a:p>
            <a:pPr lvl="0"/>
            <a:r>
              <a:rPr lang="es-EC" sz="1000" dirty="0"/>
              <a:t>De la Rubia, J., Rosales, L., </a:t>
            </a:r>
            <a:r>
              <a:rPr lang="es-EC" sz="1000" dirty="0" err="1"/>
              <a:t>Loving</a:t>
            </a:r>
            <a:r>
              <a:rPr lang="es-EC" sz="1000" dirty="0"/>
              <a:t>, R., &amp; Martínez, Y. (2011). </a:t>
            </a:r>
            <a:r>
              <a:rPr lang="es-EC" sz="1000" i="1" dirty="0"/>
              <a:t>Diferencias de género en afrontamiento y violencia en la pareja</a:t>
            </a:r>
            <a:r>
              <a:rPr lang="es-EC" sz="1000" dirty="0"/>
              <a:t>. </a:t>
            </a:r>
            <a:r>
              <a:rPr lang="en-US" sz="1000" dirty="0"/>
              <a:t>CES </a:t>
            </a:r>
            <a:r>
              <a:rPr lang="en-US" sz="1000" dirty="0" err="1"/>
              <a:t>Psicología</a:t>
            </a:r>
            <a:r>
              <a:rPr lang="en-US" sz="1000" dirty="0"/>
              <a:t>, 4(2), 29-46.</a:t>
            </a:r>
            <a:endParaRPr lang="es-EC" sz="1000" dirty="0"/>
          </a:p>
          <a:p>
            <a:pPr lvl="0"/>
            <a:r>
              <a:rPr lang="es-EC" sz="1000" dirty="0"/>
              <a:t>Díaz, R., &amp; Sánchez, R. (2002). </a:t>
            </a:r>
            <a:r>
              <a:rPr lang="es-EC" sz="1000" i="1" dirty="0"/>
              <a:t>Psicología del amor: una visión integral de la relación de pareja</a:t>
            </a:r>
            <a:r>
              <a:rPr lang="es-EC" sz="1000" dirty="0"/>
              <a:t>. </a:t>
            </a:r>
            <a:r>
              <a:rPr lang="en-US" sz="1000" dirty="0"/>
              <a:t>México: Miguel </a:t>
            </a:r>
            <a:r>
              <a:rPr lang="en-US" sz="1000" dirty="0" err="1"/>
              <a:t>Ángel</a:t>
            </a:r>
            <a:r>
              <a:rPr lang="en-US" sz="1000" dirty="0"/>
              <a:t> </a:t>
            </a:r>
            <a:r>
              <a:rPr lang="en-US" sz="1000" dirty="0" err="1"/>
              <a:t>Porrúa</a:t>
            </a:r>
            <a:r>
              <a:rPr lang="en-US" sz="1000" dirty="0"/>
              <a:t>.  </a:t>
            </a:r>
            <a:endParaRPr lang="es-EC" sz="1000" dirty="0"/>
          </a:p>
          <a:p>
            <a:pPr lvl="0"/>
            <a:r>
              <a:rPr lang="en-US" sz="1000" dirty="0" err="1"/>
              <a:t>Folkman</a:t>
            </a:r>
            <a:r>
              <a:rPr lang="en-US" sz="1000" dirty="0"/>
              <a:t>, S. (2011). </a:t>
            </a:r>
            <a:r>
              <a:rPr lang="en-US" sz="1000" i="1" dirty="0"/>
              <a:t>The Oxford handbook of stress, health, and coping</a:t>
            </a:r>
            <a:r>
              <a:rPr lang="en-US" sz="1000" dirty="0"/>
              <a:t>. New York: Oxford University Press.</a:t>
            </a:r>
            <a:endParaRPr lang="es-EC" sz="1000" dirty="0"/>
          </a:p>
          <a:p>
            <a:pPr lvl="0"/>
            <a:r>
              <a:rPr lang="en-US" sz="1000" dirty="0" err="1"/>
              <a:t>Follingstad</a:t>
            </a:r>
            <a:r>
              <a:rPr lang="en-US" sz="1000" dirty="0"/>
              <a:t>, D., Brennan, A., </a:t>
            </a:r>
            <a:r>
              <a:rPr lang="en-US" sz="1000" dirty="0" err="1"/>
              <a:t>Hause</a:t>
            </a:r>
            <a:r>
              <a:rPr lang="en-US" sz="1000" dirty="0"/>
              <a:t>, E,, </a:t>
            </a:r>
            <a:r>
              <a:rPr lang="en-US" sz="1000" dirty="0" err="1"/>
              <a:t>Polek</a:t>
            </a:r>
            <a:r>
              <a:rPr lang="en-US" sz="1000" dirty="0"/>
              <a:t>, D., y Rutledge, L. (1991). </a:t>
            </a:r>
            <a:r>
              <a:rPr lang="en-US" sz="1000" i="1" dirty="0"/>
              <a:t>Factors moderating </a:t>
            </a:r>
            <a:r>
              <a:rPr lang="en-US" sz="1000" i="1" dirty="0" err="1"/>
              <a:t>physicaland</a:t>
            </a:r>
            <a:r>
              <a:rPr lang="en-US" sz="1000" i="1" dirty="0"/>
              <a:t> psychological symptoms of battered women</a:t>
            </a:r>
            <a:r>
              <a:rPr lang="en-US" sz="1000" dirty="0"/>
              <a:t>. Journal of Family Violence, 6, 81-95.</a:t>
            </a:r>
            <a:endParaRPr lang="es-EC" sz="1000" dirty="0"/>
          </a:p>
          <a:p>
            <a:pPr lvl="0"/>
            <a:r>
              <a:rPr lang="es-EC" sz="1000" dirty="0" err="1"/>
              <a:t>Frydenberg</a:t>
            </a:r>
            <a:r>
              <a:rPr lang="es-EC" sz="1000" dirty="0"/>
              <a:t>, E., &amp; Lewis, R. (1997). ACS. </a:t>
            </a:r>
            <a:r>
              <a:rPr lang="es-EC" sz="1000" i="1" dirty="0"/>
              <a:t>Escalas de Afrontamiento para adolescentes</a:t>
            </a:r>
            <a:r>
              <a:rPr lang="es-EC" sz="1000" dirty="0"/>
              <a:t>. </a:t>
            </a:r>
            <a:r>
              <a:rPr lang="en-US" sz="1000" dirty="0"/>
              <a:t>Manual Madrid: TEA, </a:t>
            </a:r>
            <a:r>
              <a:rPr lang="en-US" sz="1000" dirty="0" err="1"/>
              <a:t>adaptación</a:t>
            </a:r>
            <a:r>
              <a:rPr lang="en-US" sz="1000" dirty="0"/>
              <a:t> Española.</a:t>
            </a:r>
            <a:endParaRPr lang="es-EC" sz="1000" dirty="0"/>
          </a:p>
          <a:p>
            <a:pPr lvl="0"/>
            <a:r>
              <a:rPr lang="es-EC" sz="1000" dirty="0" err="1"/>
              <a:t>Galdames</a:t>
            </a:r>
            <a:r>
              <a:rPr lang="es-EC" sz="1000" dirty="0"/>
              <a:t>, S., &amp; Arón, A. M. (2007). </a:t>
            </a:r>
            <a:r>
              <a:rPr lang="es-EC" sz="1000" i="1" dirty="0"/>
              <a:t>Construcción de una escala para medir creencias legitimadoras de violencia en la población infantil</a:t>
            </a:r>
            <a:r>
              <a:rPr lang="es-EC" sz="1000" dirty="0"/>
              <a:t>. </a:t>
            </a:r>
            <a:r>
              <a:rPr lang="en-US" sz="1000" dirty="0" err="1"/>
              <a:t>Psykhe</a:t>
            </a:r>
            <a:r>
              <a:rPr lang="en-US" sz="1000" dirty="0"/>
              <a:t> (Santiago), 16(1), 15-25.</a:t>
            </a:r>
            <a:endParaRPr lang="es-EC" sz="1000" dirty="0"/>
          </a:p>
          <a:p>
            <a:pPr lvl="0"/>
            <a:r>
              <a:rPr lang="es-EC" sz="1000" dirty="0"/>
              <a:t>Guerra, N., &amp; </a:t>
            </a:r>
            <a:r>
              <a:rPr lang="es-EC" sz="1000" dirty="0" err="1"/>
              <a:t>Dierkhising</a:t>
            </a:r>
            <a:r>
              <a:rPr lang="es-EC" sz="1000" dirty="0"/>
              <a:t>, C. (2012). </a:t>
            </a:r>
            <a:r>
              <a:rPr lang="es-EC" sz="1000" i="1" dirty="0"/>
              <a:t>Los efectos de la violencia comunitaria sobre el desarrollo del niño. </a:t>
            </a:r>
            <a:r>
              <a:rPr lang="en-US" sz="1000" i="1" dirty="0" err="1"/>
              <a:t>Enciclopedia</a:t>
            </a:r>
            <a:r>
              <a:rPr lang="en-US" sz="1000" i="1" dirty="0"/>
              <a:t> </a:t>
            </a:r>
            <a:r>
              <a:rPr lang="en-US" sz="1000" i="1" dirty="0" err="1"/>
              <a:t>sobre</a:t>
            </a:r>
            <a:r>
              <a:rPr lang="en-US" sz="1000" i="1" dirty="0"/>
              <a:t> el </a:t>
            </a:r>
            <a:r>
              <a:rPr lang="en-US" sz="1000" i="1" dirty="0" err="1"/>
              <a:t>Desarrollo</a:t>
            </a:r>
            <a:r>
              <a:rPr lang="en-US" sz="1000" i="1" dirty="0"/>
              <a:t> de la </a:t>
            </a:r>
            <a:r>
              <a:rPr lang="en-US" sz="1000" i="1" dirty="0" err="1"/>
              <a:t>Primera</a:t>
            </a:r>
            <a:r>
              <a:rPr lang="en-US" sz="1000" i="1" dirty="0"/>
              <a:t> </a:t>
            </a:r>
            <a:r>
              <a:rPr lang="en-US" sz="1000" i="1" dirty="0" err="1"/>
              <a:t>Infancia</a:t>
            </a:r>
            <a:r>
              <a:rPr lang="en-US" sz="1000" dirty="0"/>
              <a:t>.</a:t>
            </a:r>
            <a:endParaRPr lang="es-EC" sz="1000" dirty="0"/>
          </a:p>
          <a:p>
            <a:pPr lvl="0"/>
            <a:r>
              <a:rPr lang="en-US" sz="1000" dirty="0" err="1"/>
              <a:t>Hadeed</a:t>
            </a:r>
            <a:r>
              <a:rPr lang="en-US" sz="1000" dirty="0"/>
              <a:t>, L., y El-</a:t>
            </a:r>
            <a:r>
              <a:rPr lang="en-US" sz="1000" dirty="0" err="1"/>
              <a:t>Bassel</a:t>
            </a:r>
            <a:r>
              <a:rPr lang="en-US" sz="1000" dirty="0"/>
              <a:t>, N. (2006). </a:t>
            </a:r>
            <a:r>
              <a:rPr lang="en-US" sz="1000" i="1" dirty="0"/>
              <a:t>Social support among Afro-Trinidadian women experiencing intimate partner violence</a:t>
            </a:r>
            <a:r>
              <a:rPr lang="en-US" sz="1000" dirty="0"/>
              <a:t>. Violence Against Women, 12, 740-760.</a:t>
            </a:r>
            <a:endParaRPr lang="es-EC" sz="1000" dirty="0"/>
          </a:p>
          <a:p>
            <a:pPr lvl="0"/>
            <a:r>
              <a:rPr lang="en-US" sz="1000" dirty="0" err="1"/>
              <a:t>Huijts</a:t>
            </a:r>
            <a:r>
              <a:rPr lang="en-US" sz="1000" dirty="0"/>
              <a:t>, I., </a:t>
            </a:r>
            <a:r>
              <a:rPr lang="en-US" sz="1000" dirty="0" err="1"/>
              <a:t>Kleijn</a:t>
            </a:r>
            <a:r>
              <a:rPr lang="en-US" sz="1000" dirty="0"/>
              <a:t>, W., </a:t>
            </a:r>
            <a:r>
              <a:rPr lang="en-US" sz="1000" dirty="0" err="1"/>
              <a:t>Emmerik</a:t>
            </a:r>
            <a:r>
              <a:rPr lang="en-US" sz="1000" dirty="0"/>
              <a:t>, A., </a:t>
            </a:r>
            <a:r>
              <a:rPr lang="en-US" sz="1000" dirty="0" err="1"/>
              <a:t>Noordhof</a:t>
            </a:r>
            <a:r>
              <a:rPr lang="en-US" sz="1000" dirty="0"/>
              <a:t>, A &amp; Smith, A. (2012) </a:t>
            </a:r>
            <a:r>
              <a:rPr lang="en-US" sz="1000" i="1" dirty="0"/>
              <a:t>Dealing With Man-Made Trauma: The Relationship Between Coping Style, Posttraumatic Stress, and Quality of Life in Resettled, Traumatized Refugees in the Netherlands</a:t>
            </a:r>
            <a:r>
              <a:rPr lang="en-US" sz="1000" dirty="0"/>
              <a:t>.</a:t>
            </a:r>
            <a:endParaRPr lang="es-EC" sz="1000" dirty="0"/>
          </a:p>
          <a:p>
            <a:pPr lvl="0"/>
            <a:r>
              <a:rPr lang="en-US" sz="1000" dirty="0"/>
              <a:t>Lin, N. (1986). </a:t>
            </a:r>
            <a:r>
              <a:rPr lang="en-US" sz="1000" i="1" dirty="0"/>
              <a:t>Social support, life events, and depression.</a:t>
            </a:r>
            <a:r>
              <a:rPr lang="en-US" sz="1000" dirty="0"/>
              <a:t> ( pp.  17-30). New York:  Academic Press.</a:t>
            </a:r>
            <a:endParaRPr lang="es-EC" sz="1000" dirty="0"/>
          </a:p>
          <a:p>
            <a:pPr lvl="0"/>
            <a:r>
              <a:rPr lang="es-EC" sz="1000" dirty="0"/>
              <a:t>Linares, E., </a:t>
            </a:r>
            <a:r>
              <a:rPr lang="es-EC" sz="1000" dirty="0" err="1"/>
              <a:t>Vilariño</a:t>
            </a:r>
            <a:r>
              <a:rPr lang="es-EC" sz="1000" dirty="0"/>
              <a:t>, C., Villas, M., Álvarez-</a:t>
            </a:r>
            <a:r>
              <a:rPr lang="es-EC" sz="1000" dirty="0" err="1"/>
              <a:t>Dardet</a:t>
            </a:r>
            <a:r>
              <a:rPr lang="es-EC" sz="1000" dirty="0"/>
              <a:t>, S., &amp; López, M. (2002). </a:t>
            </a:r>
            <a:r>
              <a:rPr lang="es-EC" sz="1000" i="1" dirty="0"/>
              <a:t>El modelo ecológico de </a:t>
            </a:r>
            <a:r>
              <a:rPr lang="es-EC" sz="1000" i="1" dirty="0" err="1"/>
              <a:t>Bronfrenbrenner</a:t>
            </a:r>
            <a:r>
              <a:rPr lang="es-EC" sz="1000" i="1" dirty="0"/>
              <a:t> como marco teórico de la </a:t>
            </a:r>
            <a:r>
              <a:rPr lang="es-EC" sz="1000" i="1" dirty="0" err="1"/>
              <a:t>Psicooncología</a:t>
            </a:r>
            <a:r>
              <a:rPr lang="es-EC" sz="1000" dirty="0"/>
              <a:t>. </a:t>
            </a:r>
            <a:r>
              <a:rPr lang="en-US" sz="1000" dirty="0" err="1"/>
              <a:t>Anales</a:t>
            </a:r>
            <a:r>
              <a:rPr lang="en-US" sz="1000" dirty="0"/>
              <a:t> de </a:t>
            </a:r>
            <a:r>
              <a:rPr lang="en-US" sz="1000" dirty="0" err="1"/>
              <a:t>Psicología</a:t>
            </a:r>
            <a:r>
              <a:rPr lang="en-US" sz="1000" dirty="0"/>
              <a:t>/Annals of Psychology, 18(1), 45-59.</a:t>
            </a:r>
            <a:endParaRPr lang="es-EC" sz="1000" dirty="0"/>
          </a:p>
          <a:p>
            <a:pPr lvl="0"/>
            <a:r>
              <a:rPr lang="es-EC" sz="1000" dirty="0"/>
              <a:t>Londoño, N., Henao G., Puerta, I., Posada, S., Arango, D., &amp; Aguirre, D. (2006). </a:t>
            </a:r>
            <a:r>
              <a:rPr lang="es-EC" sz="1000" i="1" dirty="0"/>
              <a:t>Propiedades psicométricas y validación de la Escala de Estrategias de </a:t>
            </a:r>
            <a:r>
              <a:rPr lang="es-EC" sz="1000" i="1" dirty="0" err="1"/>
              <a:t>Coping</a:t>
            </a:r>
            <a:r>
              <a:rPr lang="es-EC" sz="1000" i="1" dirty="0"/>
              <a:t> Modificada (EEC-M) en una muestra colombiana</a:t>
            </a:r>
            <a:r>
              <a:rPr lang="es-EC" sz="1000" dirty="0"/>
              <a:t>. </a:t>
            </a:r>
            <a:r>
              <a:rPr lang="en-US" sz="1000" dirty="0" err="1"/>
              <a:t>Universitas</a:t>
            </a:r>
            <a:r>
              <a:rPr lang="en-US" sz="1000" dirty="0"/>
              <a:t> </a:t>
            </a:r>
            <a:r>
              <a:rPr lang="en-US" sz="1000" dirty="0" err="1"/>
              <a:t>Pshicologica</a:t>
            </a:r>
            <a:r>
              <a:rPr lang="en-US" sz="1000" dirty="0"/>
              <a:t>, 5 (2), 327-349.</a:t>
            </a:r>
            <a:endParaRPr lang="es-EC" sz="1000" dirty="0"/>
          </a:p>
          <a:p>
            <a:pPr lvl="0"/>
            <a:r>
              <a:rPr lang="en-US" sz="1000" dirty="0" err="1"/>
              <a:t>Luthar</a:t>
            </a:r>
            <a:r>
              <a:rPr lang="en-US" sz="1000" dirty="0"/>
              <a:t>, S., &amp; Cushing, G. (1999). </a:t>
            </a:r>
            <a:r>
              <a:rPr lang="en-US" sz="1000" i="1" dirty="0"/>
              <a:t>“The construct of resilience: Implications for interventions and social policy”</a:t>
            </a:r>
            <a:r>
              <a:rPr lang="en-US" sz="1000" dirty="0"/>
              <a:t>. Development and Psychopathology, 26 (2), pp.</a:t>
            </a:r>
            <a:endParaRPr lang="es-EC" sz="1000" dirty="0"/>
          </a:p>
          <a:p>
            <a:pPr lvl="0"/>
            <a:r>
              <a:rPr lang="es-EC" sz="1000" dirty="0"/>
              <a:t>Márquez, S. (2006). </a:t>
            </a:r>
            <a:r>
              <a:rPr lang="es-EC" sz="1000" i="1" dirty="0"/>
              <a:t>Estrategias de afrontamiento del estrés en el ámbito deportivo: fundamentos teóricos e instrumentos de evaluación</a:t>
            </a:r>
            <a:r>
              <a:rPr lang="es-EC" sz="1000" dirty="0"/>
              <a:t>. </a:t>
            </a:r>
            <a:r>
              <a:rPr lang="en-US" sz="1000" dirty="0"/>
              <a:t>International Journal of Clinical and Health Psychology, 6(2), 359-378.</a:t>
            </a:r>
            <a:endParaRPr lang="es-EC" sz="1000" dirty="0"/>
          </a:p>
          <a:p>
            <a:pPr lvl="0"/>
            <a:r>
              <a:rPr lang="es-ES" sz="1000" dirty="0"/>
              <a:t>Naciones Unidas. La </a:t>
            </a:r>
            <a:r>
              <a:rPr lang="es-ES" sz="1000" dirty="0" err="1"/>
              <a:t>Declaración</a:t>
            </a:r>
            <a:r>
              <a:rPr lang="es-ES" sz="1000" dirty="0"/>
              <a:t> de Beijing. IV Conferencia Mundial sobre las Mujeres. Beijing: Naciones Unidas, (1995)</a:t>
            </a:r>
            <a:endParaRPr lang="es-EC" sz="1000" dirty="0"/>
          </a:p>
          <a:p>
            <a:pPr lvl="0"/>
            <a:r>
              <a:rPr lang="es-ES" sz="1000" dirty="0"/>
              <a:t>ONU-CEPAL. (2017). Disponible en: https://www.cepal.org/es/comunicados/cepal-al-menos-2795-mujeres-fueron-victimas-feminicidio-23-paises-america-latina-caribe</a:t>
            </a:r>
            <a:endParaRPr lang="es-EC" sz="1000" dirty="0"/>
          </a:p>
          <a:p>
            <a:pPr lvl="0"/>
            <a:r>
              <a:rPr lang="es-ES" sz="1000" dirty="0"/>
              <a:t>Organización Mundial de la Salud, Departamento de Salud Reproductiva e Investigación, Escuela de Higiene y Medicina Tropical de Londres, Consejo Sudafricano de Investigaciones Médicas (2013). Disponible en: Estimaciones mundiales y regionales de la violencia contra la mujer: prevalencia y efectos de la violencia conyugal y de la violencia sexual no conyugal en la salud.</a:t>
            </a:r>
            <a:endParaRPr lang="es-EC" sz="1000" dirty="0"/>
          </a:p>
          <a:p>
            <a:pPr lvl="0"/>
            <a:r>
              <a:rPr lang="es-EC" sz="1000" dirty="0"/>
              <a:t>Pineda, C., </a:t>
            </a:r>
            <a:r>
              <a:rPr lang="es-EC" sz="1000" dirty="0" err="1"/>
              <a:t>Olaizola</a:t>
            </a:r>
            <a:r>
              <a:rPr lang="es-EC" sz="1000" dirty="0"/>
              <a:t>, J., &amp; Díaz, F. (2012). </a:t>
            </a:r>
            <a:r>
              <a:rPr lang="es-EC" sz="1000" i="1" dirty="0"/>
              <a:t>La red de apoyo en mujeres víctimas de violencia contra la pareja en el estado de Jalisco (México)</a:t>
            </a:r>
            <a:r>
              <a:rPr lang="es-EC" sz="1000" dirty="0"/>
              <a:t>. </a:t>
            </a:r>
            <a:r>
              <a:rPr lang="en-US" sz="1000" dirty="0" err="1"/>
              <a:t>Universitas</a:t>
            </a:r>
            <a:r>
              <a:rPr lang="en-US" sz="1000" dirty="0"/>
              <a:t> </a:t>
            </a:r>
            <a:r>
              <a:rPr lang="en-US" sz="1000" dirty="0" err="1"/>
              <a:t>Psychologica</a:t>
            </a:r>
            <a:r>
              <a:rPr lang="en-US" sz="1000" dirty="0"/>
              <a:t>, 11(2), 523-534.</a:t>
            </a:r>
            <a:endParaRPr lang="es-EC" sz="1000" dirty="0"/>
          </a:p>
          <a:p>
            <a:pPr lvl="0"/>
            <a:r>
              <a:rPr lang="es-EC" sz="1000" dirty="0"/>
              <a:t>Rodríguez-Marín, J., Pastor, M., &amp; López-Roig, S. (1993). </a:t>
            </a:r>
            <a:r>
              <a:rPr lang="es-EC" sz="1000" i="1" dirty="0"/>
              <a:t>Afrontamiento, apoyo social, calidad de vida y enfermedad</a:t>
            </a:r>
            <a:r>
              <a:rPr lang="es-EC" sz="1000" dirty="0"/>
              <a:t>.</a:t>
            </a:r>
          </a:p>
          <a:p>
            <a:pPr lvl="0"/>
            <a:r>
              <a:rPr lang="en-US" sz="1000" dirty="0"/>
              <a:t>Thomas, K. W., &amp; </a:t>
            </a:r>
            <a:r>
              <a:rPr lang="en-US" sz="1000" dirty="0" err="1"/>
              <a:t>Kilmann</a:t>
            </a:r>
            <a:r>
              <a:rPr lang="en-US" sz="1000" dirty="0"/>
              <a:t>, T. (2009). </a:t>
            </a:r>
            <a:r>
              <a:rPr lang="es-EC" sz="1000" i="1" dirty="0"/>
              <a:t>Thomas -</a:t>
            </a:r>
            <a:r>
              <a:rPr lang="es-EC" sz="1000" i="1" dirty="0" err="1"/>
              <a:t>Kilmann</a:t>
            </a:r>
            <a:r>
              <a:rPr lang="es-EC" sz="1000" i="1" dirty="0"/>
              <a:t> </a:t>
            </a:r>
            <a:r>
              <a:rPr lang="es-EC" sz="1000" i="1" dirty="0" err="1"/>
              <a:t>conflict</a:t>
            </a:r>
            <a:r>
              <a:rPr lang="es-EC" sz="1000" i="1" dirty="0"/>
              <a:t> </a:t>
            </a:r>
            <a:r>
              <a:rPr lang="es-EC" sz="1000" i="1" dirty="0" err="1"/>
              <a:t>mode</a:t>
            </a:r>
            <a:r>
              <a:rPr lang="es-EC" sz="1000" i="1" dirty="0"/>
              <a:t> </a:t>
            </a:r>
            <a:r>
              <a:rPr lang="es-EC" sz="1000" i="1" dirty="0" err="1"/>
              <a:t>instrument</a:t>
            </a:r>
            <a:r>
              <a:rPr lang="es-EC" sz="1000" dirty="0"/>
              <a:t>. Mountain View, CA: </a:t>
            </a:r>
            <a:r>
              <a:rPr lang="es-EC" sz="1000" dirty="0" err="1"/>
              <a:t>Xicom</a:t>
            </a:r>
            <a:r>
              <a:rPr lang="es-EC" sz="1000" dirty="0"/>
              <a:t> CPP Inc.  </a:t>
            </a:r>
          </a:p>
          <a:p>
            <a:pPr lvl="0"/>
            <a:r>
              <a:rPr lang="en-US" sz="1000" dirty="0"/>
              <a:t>United Nations Office On Drugs And Crime.(2010). Handbook on Effective police responses to violence against women. </a:t>
            </a:r>
            <a:r>
              <a:rPr lang="es-ES" sz="1000" dirty="0"/>
              <a:t>Disponible en: http://www.unodc.org/documents/justice-and-prison-reform/hb_eff_police_responses.pdf.</a:t>
            </a:r>
            <a:endParaRPr lang="es-EC" sz="1000" dirty="0"/>
          </a:p>
          <a:p>
            <a:pPr lvl="0"/>
            <a:r>
              <a:rPr lang="es-ES" sz="1000" dirty="0" err="1"/>
              <a:t>World</a:t>
            </a:r>
            <a:r>
              <a:rPr lang="es-ES" sz="1000" dirty="0"/>
              <a:t> </a:t>
            </a:r>
            <a:r>
              <a:rPr lang="es-ES" sz="1000" dirty="0" err="1"/>
              <a:t>Health</a:t>
            </a:r>
            <a:r>
              <a:rPr lang="es-ES" sz="1000" dirty="0"/>
              <a:t> </a:t>
            </a:r>
            <a:r>
              <a:rPr lang="es-ES" sz="1000" dirty="0" err="1"/>
              <a:t>Organization</a:t>
            </a:r>
            <a:r>
              <a:rPr lang="es-ES" sz="1000" dirty="0"/>
              <a:t>.(2019). Violencia contra la mujer infligida por su </a:t>
            </a:r>
            <a:r>
              <a:rPr lang="es-ES" sz="1000" dirty="0" err="1"/>
              <a:t>pareja.Disponible</a:t>
            </a:r>
            <a:r>
              <a:rPr lang="es-ES" sz="1000" dirty="0"/>
              <a:t> en: https://www.who.int/gender/violence/who_multicountry_study/summary_report/chapter2/es/ </a:t>
            </a:r>
            <a:endParaRPr lang="es-EC" sz="1000" dirty="0"/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1" t="16506" r="5036" b="59776"/>
          <a:stretch/>
        </p:blipFill>
        <p:spPr bwMode="auto">
          <a:xfrm>
            <a:off x="1544471" y="1840522"/>
            <a:ext cx="9144001" cy="29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24000" y="130487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759397" y="1297251"/>
            <a:ext cx="86732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MUJERES VICTIMAS DE VIOLENCIA 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violencia hacia la mujer según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OMS (2013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es una problemática mundial.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cuales son las redes de apoyo que han utilizado como estrategias de afrontamiento las mujeres victimas de violencia para salir del circulo de violencia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denomina mujer victima de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violencia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todas las mujeres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hayan   recibido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agresiones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 físicas, psicológicas 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sexuales.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(IV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Conferencia Mundial sobre la Mujer en Beijing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24251" y="1553988"/>
            <a:ext cx="858444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PROBLEMÁTICA </a:t>
            </a:r>
          </a:p>
          <a:p>
            <a:pPr algn="ctr"/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nivel mundial</a:t>
            </a:r>
            <a:r>
              <a:rPr lang="en-US" sz="2400" dirty="0" smtClean="0"/>
              <a:t>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35% de mujeres  han  sufrido de algún tipo de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violencia.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OMS, 2017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año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existieron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2.795 feminicidios en 23 naciones de Suramérica, Centroamérica  y países del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Caribe.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(OMS, 2017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Ecuador el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64.9% de la población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femenina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sufrido de violencia en alguna etapa de su ciclo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vital.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INEC)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24251" y="1553988"/>
            <a:ext cx="858444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PROBLEMÁTICA </a:t>
            </a: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 mayor índice de violencia se encuentra en el micro y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mesositema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agresores mas frecuentes son la pareja y jefes en el área laboral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embargo el problema va mas allá estando inmersos también el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macrosistema</a:t>
            </a: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(Linares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Vilariño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Villas, Álvarez-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Dardet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López,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24251" y="1553988"/>
            <a:ext cx="85844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PROBLEMÁTICA 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combatir esta problemática en América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Latina, 18 países incluyendo Ecuador han modificado sus leyes para prevenir y sancionar estos actos (UNODC, 2010)</a:t>
            </a:r>
          </a:p>
          <a:p>
            <a:endParaRPr lang="es-EC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Encontrando como alternativa para salir de esta problemática a los círculos mas cercanos como herramienta y a esto denominamos redes de apoyo que nos brindan diferentes estrategias de afrontamiento.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24251" y="1553988"/>
            <a:ext cx="858444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REDES DE APOYO</a:t>
            </a: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Vínculos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emocionales cercanos que percibe un individuo y que obtiene de la comunidad, familia y amigos.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2400" dirty="0" err="1" smtClean="0"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, 1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986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Las mujeres tomar conciencia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separan de su agresor y/o acuden a su red de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apoyo.  (</a:t>
            </a:r>
            <a:r>
              <a:rPr lang="es-EC" sz="2400" dirty="0" err="1" smtClean="0">
                <a:latin typeface="Times New Roman" pitchFamily="18" charset="0"/>
                <a:cs typeface="Times New Roman" pitchFamily="18" charset="0"/>
              </a:rPr>
              <a:t>Hadeed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El-</a:t>
            </a:r>
            <a:r>
              <a:rPr lang="es-EC" sz="2400" dirty="0" err="1">
                <a:latin typeface="Times New Roman" pitchFamily="18" charset="0"/>
                <a:cs typeface="Times New Roman" pitchFamily="18" charset="0"/>
              </a:rPr>
              <a:t>Bassel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2006)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 err="1"/>
              <a:t>Belknap</a:t>
            </a:r>
            <a:r>
              <a:rPr lang="es-EC" sz="2400" dirty="0"/>
              <a:t>, Melton, </a:t>
            </a:r>
            <a:r>
              <a:rPr lang="es-EC" sz="2400" dirty="0" err="1"/>
              <a:t>Denney</a:t>
            </a:r>
            <a:r>
              <a:rPr lang="es-EC" sz="2400" dirty="0"/>
              <a:t>, </a:t>
            </a:r>
            <a:r>
              <a:rPr lang="es-EC" sz="2400" dirty="0" err="1"/>
              <a:t>Fleury</a:t>
            </a:r>
            <a:r>
              <a:rPr lang="es-EC" sz="2400" dirty="0"/>
              <a:t>-Steiner y Sullivan (2009)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mujeres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que se perpetúan en el circulo de violencia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afrontamiento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eficaz, como un factor que podría prevenir circunstancias de violencia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recurrente (Díaz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&amp; Sánchez,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2002)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24251" y="1553988"/>
            <a:ext cx="85844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AFRONTAMIENTO</a:t>
            </a: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400" dirty="0" err="1" smtClean="0">
                <a:latin typeface="Times New Roman" pitchFamily="18" charset="0"/>
                <a:cs typeface="Times New Roman" pitchFamily="18" charset="0"/>
              </a:rPr>
              <a:t>Folkman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(2011) 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quellas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gestiones cognitivas y/o conductuales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mplementa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un individuo con la finalidad de enfrentar eventos internos o externos generadores de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estrés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Diferencia dos modalidades.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24251" y="1553988"/>
            <a:ext cx="85844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ESTILOS DE AFRONTAMIENTO Y ESTRATEGIAS DE AFRONTAMIENTO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Estilos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de afrontamiento que hacen referencia a las modalidades que adopta un individuo para hacerle frente a una problemática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2400" dirty="0" err="1" smtClean="0">
                <a:latin typeface="Times New Roman" pitchFamily="18" charset="0"/>
                <a:cs typeface="Times New Roman" pitchFamily="18" charset="0"/>
              </a:rPr>
              <a:t>Folkman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 2011).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Estrategias de afrontamiento que son más individuales y propias de cada persona, a la vez que suelen ser cambiantes y adaptadas a la situación (</a:t>
            </a:r>
            <a:r>
              <a:rPr lang="es-EC" sz="2400" dirty="0" err="1">
                <a:latin typeface="Times New Roman" pitchFamily="18" charset="0"/>
                <a:cs typeface="Times New Roman" pitchFamily="18" charset="0"/>
              </a:rPr>
              <a:t>Folkman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 2011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Castaño,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&amp; del Barco,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2010) E.A: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procesos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concretos, variables y adaptados  que se implementan de acuerdo a cada contexto o situación específica.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1544472" y="108486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524000" y="665459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24251" y="1553988"/>
            <a:ext cx="85844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ESTRATEGIAS DE AFRONTAMIENTO Y RECURSOS DE AFRONTAMIENTO</a:t>
            </a: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estrategias para afrontar las situaciones estresantes o problemáticas,  dependerán de los recursos de afrontamiento.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(Rodríguez-Marín, Pastor, &amp; López-Roig,1993)</a:t>
            </a:r>
          </a:p>
          <a:p>
            <a:pPr algn="just"/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Recursos Culturales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Recursos físicos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Recursos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psicológicos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Recursos estructurales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Recursos sociales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2020</Words>
  <Application>Microsoft Office PowerPoint</Application>
  <PresentationFormat>Personalizado</PresentationFormat>
  <Paragraphs>239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User</cp:lastModifiedBy>
  <cp:revision>33</cp:revision>
  <dcterms:created xsi:type="dcterms:W3CDTF">2020-03-17T21:40:44Z</dcterms:created>
  <dcterms:modified xsi:type="dcterms:W3CDTF">2020-04-07T02:20:01Z</dcterms:modified>
</cp:coreProperties>
</file>