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4" r:id="rId3"/>
    <p:sldId id="311" r:id="rId4"/>
    <p:sldId id="312" r:id="rId5"/>
    <p:sldId id="313" r:id="rId6"/>
    <p:sldId id="309" r:id="rId7"/>
    <p:sldId id="288" r:id="rId8"/>
    <p:sldId id="290" r:id="rId9"/>
    <p:sldId id="291" r:id="rId10"/>
    <p:sldId id="315" r:id="rId11"/>
    <p:sldId id="294" r:id="rId12"/>
    <p:sldId id="293" r:id="rId13"/>
    <p:sldId id="299" r:id="rId14"/>
    <p:sldId id="316" r:id="rId15"/>
    <p:sldId id="328" r:id="rId16"/>
    <p:sldId id="327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2518" autoAdjust="0"/>
  </p:normalViewPr>
  <p:slideViewPr>
    <p:cSldViewPr snapToGrid="0" snapToObjects="1">
      <p:cViewPr varScale="1">
        <p:scale>
          <a:sx n="68" d="100"/>
          <a:sy n="68" d="100"/>
        </p:scale>
        <p:origin x="12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5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02A7A-D8C4-4162-85FA-96D33D05B234}" type="doc">
      <dgm:prSet loTypeId="urn:microsoft.com/office/officeart/2005/8/layout/vList5" loCatId="list" qsTypeId="urn:microsoft.com/office/officeart/2005/8/quickstyle/simple1#4" qsCatId="simple" csTypeId="urn:microsoft.com/office/officeart/2005/8/colors/accent1_1#5" csCatId="mainScheme" phldr="1"/>
      <dgm:spPr/>
      <dgm:t>
        <a:bodyPr/>
        <a:lstStyle/>
        <a:p>
          <a:endParaRPr lang="es-EC"/>
        </a:p>
      </dgm:t>
    </dgm:pt>
    <dgm:pt modelId="{66DC8B87-65EC-485A-9ECA-F103D38D01EA}">
      <dgm:prSet phldrT="[Texto]" phldr="0" custT="1"/>
      <dgm:spPr>
        <a:solidFill>
          <a:schemeClr val="tx2">
            <a:lumMod val="20000"/>
            <a:lumOff val="8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dirty="0" smtClean="0"/>
            <a:t>FICHA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dirty="0" smtClean="0"/>
            <a:t>SOCIODEMOGRÁFICA</a:t>
          </a:r>
          <a:endParaRPr lang="es-EC" sz="2000" b="1" dirty="0"/>
        </a:p>
      </dgm:t>
    </dgm:pt>
    <dgm:pt modelId="{DA7CDDDB-2FCF-4A37-A84F-9351132799E3}" type="parTrans" cxnId="{2F51A49A-6A55-45D5-BDC2-9F502CCFC71D}">
      <dgm:prSet/>
      <dgm:spPr/>
      <dgm:t>
        <a:bodyPr/>
        <a:lstStyle/>
        <a:p>
          <a:endParaRPr lang="es-EC" sz="2000"/>
        </a:p>
      </dgm:t>
    </dgm:pt>
    <dgm:pt modelId="{AD777A28-C65F-4349-8232-B4ADAF05B3A3}" type="sibTrans" cxnId="{2F51A49A-6A55-45D5-BDC2-9F502CCFC71D}">
      <dgm:prSet/>
      <dgm:spPr/>
      <dgm:t>
        <a:bodyPr/>
        <a:lstStyle/>
        <a:p>
          <a:endParaRPr lang="es-EC" sz="2000"/>
        </a:p>
      </dgm:t>
    </dgm:pt>
    <dgm:pt modelId="{77EADFA5-D807-4728-8B14-9C64C85C31F0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b="0" dirty="0" smtClean="0"/>
            <a:t>Identificar aspectos particulares de los participantes.</a:t>
          </a:r>
          <a:endParaRPr lang="es-EC" sz="2000" b="0" dirty="0"/>
        </a:p>
      </dgm:t>
    </dgm:pt>
    <dgm:pt modelId="{E2F13644-CF35-4A42-9795-D29589F5B0EF}" type="parTrans" cxnId="{46CEEC40-9C5C-45A3-9342-5DA3C53269B3}">
      <dgm:prSet/>
      <dgm:spPr/>
      <dgm:t>
        <a:bodyPr/>
        <a:lstStyle/>
        <a:p>
          <a:endParaRPr lang="es-EC" sz="2000"/>
        </a:p>
      </dgm:t>
    </dgm:pt>
    <dgm:pt modelId="{F1180D69-F0D6-4153-8D2E-78CA02798B0C}" type="sibTrans" cxnId="{46CEEC40-9C5C-45A3-9342-5DA3C53269B3}">
      <dgm:prSet/>
      <dgm:spPr/>
      <dgm:t>
        <a:bodyPr/>
        <a:lstStyle/>
        <a:p>
          <a:endParaRPr lang="es-EC" sz="2000"/>
        </a:p>
      </dgm:t>
    </dgm:pt>
    <dgm:pt modelId="{02A50886-4615-4D4E-A1FE-AFD59300DF20}">
      <dgm:prSet phldrT="[Texto]" phldr="0" custT="1"/>
      <dgm:spPr>
        <a:solidFill>
          <a:schemeClr val="tx2">
            <a:lumMod val="20000"/>
            <a:lumOff val="8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dirty="0" smtClean="0"/>
            <a:t>AUTOINFORME DE SUSTANCIAS PSICOACTIVAS </a:t>
          </a:r>
          <a:endParaRPr sz="2000"/>
        </a:p>
      </dgm:t>
    </dgm:pt>
    <dgm:pt modelId="{6EF9433C-19DF-432E-A527-5537D0FB4547}" type="parTrans" cxnId="{9AE89D5B-16BB-4C9D-B371-475BAC2A1B9C}">
      <dgm:prSet/>
      <dgm:spPr/>
      <dgm:t>
        <a:bodyPr/>
        <a:lstStyle/>
        <a:p>
          <a:endParaRPr lang="es-EC" sz="2000"/>
        </a:p>
      </dgm:t>
    </dgm:pt>
    <dgm:pt modelId="{5360DD07-E7B7-4006-ACB3-66D9996763AC}" type="sibTrans" cxnId="{9AE89D5B-16BB-4C9D-B371-475BAC2A1B9C}">
      <dgm:prSet/>
      <dgm:spPr/>
      <dgm:t>
        <a:bodyPr/>
        <a:lstStyle/>
        <a:p>
          <a:endParaRPr lang="es-EC" sz="2000"/>
        </a:p>
      </dgm:t>
    </dgm:pt>
    <dgm:pt modelId="{4396070C-4F9E-4529-9510-C421AE02D11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30 preguntas estilo de respuesta “</a:t>
          </a:r>
          <a:r>
            <a:rPr lang="es-EC" sz="2000" i="1" dirty="0" smtClean="0"/>
            <a:t>Likert</a:t>
          </a:r>
          <a:r>
            <a:rPr lang="es-EC" sz="2000" dirty="0" smtClean="0"/>
            <a:t>”</a:t>
          </a:r>
          <a:endParaRPr lang="es-EC" sz="2000" dirty="0"/>
        </a:p>
      </dgm:t>
    </dgm:pt>
    <dgm:pt modelId="{C37066F6-2CA4-411C-B31C-2AAC898B0541}" type="parTrans" cxnId="{96C31A0F-0E36-4A3E-9FA4-403D98E286D3}">
      <dgm:prSet/>
      <dgm:spPr/>
      <dgm:t>
        <a:bodyPr/>
        <a:lstStyle/>
        <a:p>
          <a:endParaRPr lang="es-EC" sz="2000"/>
        </a:p>
      </dgm:t>
    </dgm:pt>
    <dgm:pt modelId="{392BD619-1C47-4C9A-9224-065F2AA4E49C}" type="sibTrans" cxnId="{96C31A0F-0E36-4A3E-9FA4-403D98E286D3}">
      <dgm:prSet/>
      <dgm:spPr/>
      <dgm:t>
        <a:bodyPr/>
        <a:lstStyle/>
        <a:p>
          <a:endParaRPr lang="es-EC" sz="2000"/>
        </a:p>
      </dgm:t>
    </dgm:pt>
    <dgm:pt modelId="{A1ED0190-C450-4A96-A581-18D36259AD3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7 factores de evaluación.</a:t>
          </a:r>
          <a:endParaRPr lang="es-EC" sz="2000" dirty="0"/>
        </a:p>
      </dgm:t>
    </dgm:pt>
    <dgm:pt modelId="{E67ABC5F-29CA-4C3D-956C-7FF3FFB6FB29}" type="parTrans" cxnId="{BCE1FD19-E6EB-4309-BC31-BE475575C18A}">
      <dgm:prSet/>
      <dgm:spPr/>
      <dgm:t>
        <a:bodyPr/>
        <a:lstStyle/>
        <a:p>
          <a:endParaRPr lang="es-EC" sz="2000"/>
        </a:p>
      </dgm:t>
    </dgm:pt>
    <dgm:pt modelId="{0FF910B7-982E-4557-AE63-EF5D335230E0}" type="sibTrans" cxnId="{BCE1FD19-E6EB-4309-BC31-BE475575C18A}">
      <dgm:prSet/>
      <dgm:spPr/>
      <dgm:t>
        <a:bodyPr/>
        <a:lstStyle/>
        <a:p>
          <a:endParaRPr lang="es-EC" sz="2000"/>
        </a:p>
      </dgm:t>
    </dgm:pt>
    <dgm:pt modelId="{06FCA0B4-DF92-4A70-872C-B6C18E3451E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Índice de confiabilidad (alfa </a:t>
          </a:r>
          <a:r>
            <a:rPr lang="es-EC" sz="2000" dirty="0" err="1" smtClean="0"/>
            <a:t>cronbach</a:t>
          </a:r>
          <a:r>
            <a:rPr lang="es-EC" sz="2000" dirty="0" smtClean="0"/>
            <a:t> de α= 0,93) </a:t>
          </a:r>
          <a:endParaRPr lang="es-EC" sz="2000" dirty="0"/>
        </a:p>
      </dgm:t>
    </dgm:pt>
    <dgm:pt modelId="{215CCFE1-C92B-4366-84E3-394806C1FC5D}" type="parTrans" cxnId="{369198F4-B74E-49CF-98B4-EF0976CB0066}">
      <dgm:prSet/>
      <dgm:spPr/>
      <dgm:t>
        <a:bodyPr/>
        <a:lstStyle/>
        <a:p>
          <a:endParaRPr lang="es-EC" sz="2000"/>
        </a:p>
      </dgm:t>
    </dgm:pt>
    <dgm:pt modelId="{979BD71C-948E-413F-A163-17DB214B819B}" type="sibTrans" cxnId="{369198F4-B74E-49CF-98B4-EF0976CB0066}">
      <dgm:prSet/>
      <dgm:spPr/>
      <dgm:t>
        <a:bodyPr/>
        <a:lstStyle/>
        <a:p>
          <a:endParaRPr lang="es-EC" sz="2000"/>
        </a:p>
      </dgm:t>
    </dgm:pt>
    <dgm:pt modelId="{F0565D85-C797-4411-A9F2-5D1E3784B7EC}">
      <dgm:prSet phldrT="[Texto]" phldr="0" custT="1"/>
      <dgm:spPr>
        <a:solidFill>
          <a:schemeClr val="tx2">
            <a:lumMod val="20000"/>
            <a:lumOff val="8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dirty="0" smtClean="0"/>
            <a:t>CUESTIONARIO DE ACTITUDES HACIA EL ALCOHOL Y DROGAS ILEGALES S </a:t>
          </a:r>
          <a:endParaRPr sz="2000"/>
        </a:p>
      </dgm:t>
    </dgm:pt>
    <dgm:pt modelId="{0477C3A0-1E14-48A0-B7B8-3E13F9FA87CD}" type="parTrans" cxnId="{259F7A6A-C6EE-4637-848A-A1DDCCAAA852}">
      <dgm:prSet/>
      <dgm:spPr/>
      <dgm:t>
        <a:bodyPr/>
        <a:lstStyle/>
        <a:p>
          <a:endParaRPr lang="es-EC" sz="2000"/>
        </a:p>
      </dgm:t>
    </dgm:pt>
    <dgm:pt modelId="{2AB7BD39-B990-495A-9709-77B2781015FC}" type="sibTrans" cxnId="{259F7A6A-C6EE-4637-848A-A1DDCCAAA852}">
      <dgm:prSet/>
      <dgm:spPr/>
      <dgm:t>
        <a:bodyPr/>
        <a:lstStyle/>
        <a:p>
          <a:endParaRPr lang="es-EC" sz="2000"/>
        </a:p>
      </dgm:t>
    </dgm:pt>
    <dgm:pt modelId="{7A932637-2373-4749-9BC6-CEFB40AD599F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20 preguntas estilo de respuesta “</a:t>
          </a:r>
          <a:r>
            <a:rPr lang="es-EC" sz="2000" i="1" dirty="0" smtClean="0"/>
            <a:t>Likert</a:t>
          </a:r>
          <a:r>
            <a:rPr lang="es-EC" sz="2000" dirty="0" smtClean="0"/>
            <a:t>”</a:t>
          </a:r>
          <a:endParaRPr lang="es-EC" sz="2000" dirty="0"/>
        </a:p>
      </dgm:t>
    </dgm:pt>
    <dgm:pt modelId="{1E699F47-C478-42DC-95A5-088F94149C90}" type="parTrans" cxnId="{1E787EA8-011E-45F9-85D8-56702463DD6C}">
      <dgm:prSet/>
      <dgm:spPr/>
      <dgm:t>
        <a:bodyPr/>
        <a:lstStyle/>
        <a:p>
          <a:endParaRPr lang="es-EC" sz="2000"/>
        </a:p>
      </dgm:t>
    </dgm:pt>
    <dgm:pt modelId="{1D1094C1-4434-46E5-8210-663096277B3A}" type="sibTrans" cxnId="{1E787EA8-011E-45F9-85D8-56702463DD6C}">
      <dgm:prSet/>
      <dgm:spPr/>
      <dgm:t>
        <a:bodyPr/>
        <a:lstStyle/>
        <a:p>
          <a:endParaRPr lang="es-EC" sz="2000"/>
        </a:p>
      </dgm:t>
    </dgm:pt>
    <dgm:pt modelId="{35ADD801-D204-45B3-89D3-CA97DDE4AA8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5 factores de evaluación.</a:t>
          </a:r>
          <a:endParaRPr lang="es-EC" sz="2000" dirty="0"/>
        </a:p>
      </dgm:t>
    </dgm:pt>
    <dgm:pt modelId="{50095C28-C855-4C0E-BE88-385928AB87B6}" type="parTrans" cxnId="{E592FCF0-6B58-4E0D-A6DE-5527F394A744}">
      <dgm:prSet/>
      <dgm:spPr/>
      <dgm:t>
        <a:bodyPr/>
        <a:lstStyle/>
        <a:p>
          <a:endParaRPr lang="es-EC" sz="2000"/>
        </a:p>
      </dgm:t>
    </dgm:pt>
    <dgm:pt modelId="{1086C23E-FFD2-4C50-876B-856B64348F44}" type="sibTrans" cxnId="{E592FCF0-6B58-4E0D-A6DE-5527F394A744}">
      <dgm:prSet/>
      <dgm:spPr/>
      <dgm:t>
        <a:bodyPr/>
        <a:lstStyle/>
        <a:p>
          <a:endParaRPr lang="es-EC" sz="2000"/>
        </a:p>
      </dgm:t>
    </dgm:pt>
    <dgm:pt modelId="{C0FC3492-10B4-4F03-AB45-4D59B6872B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C" sz="2000" dirty="0" smtClean="0"/>
            <a:t>Muestra una fiabilidad α= 0,912</a:t>
          </a:r>
          <a:endParaRPr lang="es-EC" sz="2000" dirty="0"/>
        </a:p>
      </dgm:t>
    </dgm:pt>
    <dgm:pt modelId="{0EC0A5F7-7C71-469D-B629-D3C80F0F9CC5}" type="parTrans" cxnId="{639FEDAE-589F-4001-841C-DB5F7A9AB20E}">
      <dgm:prSet/>
      <dgm:spPr/>
      <dgm:t>
        <a:bodyPr/>
        <a:lstStyle/>
        <a:p>
          <a:endParaRPr lang="es-EC" sz="2000"/>
        </a:p>
      </dgm:t>
    </dgm:pt>
    <dgm:pt modelId="{EE94C98D-C6E8-4085-BF62-B51F1A8C28FC}" type="sibTrans" cxnId="{639FEDAE-589F-4001-841C-DB5F7A9AB20E}">
      <dgm:prSet/>
      <dgm:spPr/>
      <dgm:t>
        <a:bodyPr/>
        <a:lstStyle/>
        <a:p>
          <a:endParaRPr lang="es-EC" sz="2000"/>
        </a:p>
      </dgm:t>
    </dgm:pt>
    <dgm:pt modelId="{F0B32745-0E68-4EF8-A793-B342ECA0D99E}" type="pres">
      <dgm:prSet presAssocID="{69D02A7A-D8C4-4162-85FA-96D33D05B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AE260A-9CB3-46DC-AF50-D76115F07152}" type="pres">
      <dgm:prSet presAssocID="{66DC8B87-65EC-485A-9ECA-F103D38D01EA}" presName="linNode" presStyleCnt="0"/>
      <dgm:spPr/>
    </dgm:pt>
    <dgm:pt modelId="{21D61F13-0452-40E8-9806-8D11DC85B67A}" type="pres">
      <dgm:prSet presAssocID="{66DC8B87-65EC-485A-9ECA-F103D38D01EA}" presName="parentText" presStyleLbl="node1" presStyleIdx="0" presStyleCnt="3" custScaleX="900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0E52F8-7B5C-4B1A-A8D8-A40B8880A9ED}" type="pres">
      <dgm:prSet presAssocID="{66DC8B87-65EC-485A-9ECA-F103D38D01E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7376A7-1733-467C-89EF-727B8CAC55C7}" type="pres">
      <dgm:prSet presAssocID="{AD777A28-C65F-4349-8232-B4ADAF05B3A3}" presName="sp" presStyleCnt="0"/>
      <dgm:spPr/>
    </dgm:pt>
    <dgm:pt modelId="{E39DF08B-9C8D-4312-9D4F-6672F0D71470}" type="pres">
      <dgm:prSet presAssocID="{02A50886-4615-4D4E-A1FE-AFD59300DF20}" presName="linNode" presStyleCnt="0"/>
      <dgm:spPr/>
    </dgm:pt>
    <dgm:pt modelId="{C16096C0-1A60-44B3-BD07-772DC32D5F38}" type="pres">
      <dgm:prSet presAssocID="{02A50886-4615-4D4E-A1FE-AFD59300DF20}" presName="parentText" presStyleLbl="node1" presStyleIdx="1" presStyleCnt="3" custScaleX="900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681318-6AA9-4C23-890A-07B3CC5277B6}" type="pres">
      <dgm:prSet presAssocID="{02A50886-4615-4D4E-A1FE-AFD59300DF20}" presName="descendantText" presStyleLbl="alignAccFollowNode1" presStyleIdx="1" presStyleCnt="3" custScaleY="1229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037F1-BD98-4740-BBC7-CFA7BD9DF1BF}" type="pres">
      <dgm:prSet presAssocID="{5360DD07-E7B7-4006-ACB3-66D9996763AC}" presName="sp" presStyleCnt="0"/>
      <dgm:spPr/>
    </dgm:pt>
    <dgm:pt modelId="{A68AF70A-BC2D-4F31-B152-B0F680E3BA42}" type="pres">
      <dgm:prSet presAssocID="{F0565D85-C797-4411-A9F2-5D1E3784B7EC}" presName="linNode" presStyleCnt="0"/>
      <dgm:spPr/>
    </dgm:pt>
    <dgm:pt modelId="{15D01F60-5397-4492-B3B0-47A09A63BA87}" type="pres">
      <dgm:prSet presAssocID="{F0565D85-C797-4411-A9F2-5D1E3784B7EC}" presName="parentText" presStyleLbl="node1" presStyleIdx="2" presStyleCnt="3" custScaleX="900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7F446B-0525-441D-AA4A-B8E897B1776B}" type="pres">
      <dgm:prSet presAssocID="{F0565D85-C797-4411-A9F2-5D1E3784B7E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9198F4-B74E-49CF-98B4-EF0976CB0066}" srcId="{02A50886-4615-4D4E-A1FE-AFD59300DF20}" destId="{06FCA0B4-DF92-4A70-872C-B6C18E3451EB}" srcOrd="2" destOrd="0" parTransId="{215CCFE1-C92B-4366-84E3-394806C1FC5D}" sibTransId="{979BD71C-948E-413F-A163-17DB214B819B}"/>
    <dgm:cxn modelId="{CDA4AE02-97F7-424C-8FB5-CEBE087FD1E8}" type="presOf" srcId="{A1ED0190-C450-4A96-A581-18D36259AD36}" destId="{92681318-6AA9-4C23-890A-07B3CC5277B6}" srcOrd="0" destOrd="1" presId="urn:microsoft.com/office/officeart/2005/8/layout/vList5"/>
    <dgm:cxn modelId="{AC00C9EF-DAEF-465D-864A-B631CA8EF017}" type="presOf" srcId="{4396070C-4F9E-4529-9510-C421AE02D11D}" destId="{92681318-6AA9-4C23-890A-07B3CC5277B6}" srcOrd="0" destOrd="0" presId="urn:microsoft.com/office/officeart/2005/8/layout/vList5"/>
    <dgm:cxn modelId="{44CD987C-727F-4C2E-8AD6-5676149BAC51}" type="presOf" srcId="{69D02A7A-D8C4-4162-85FA-96D33D05B234}" destId="{F0B32745-0E68-4EF8-A793-B342ECA0D99E}" srcOrd="0" destOrd="0" presId="urn:microsoft.com/office/officeart/2005/8/layout/vList5"/>
    <dgm:cxn modelId="{34817DA0-E29F-4ECE-9A05-3259E7D8DB88}" type="presOf" srcId="{06FCA0B4-DF92-4A70-872C-B6C18E3451EB}" destId="{92681318-6AA9-4C23-890A-07B3CC5277B6}" srcOrd="0" destOrd="2" presId="urn:microsoft.com/office/officeart/2005/8/layout/vList5"/>
    <dgm:cxn modelId="{96C31A0F-0E36-4A3E-9FA4-403D98E286D3}" srcId="{02A50886-4615-4D4E-A1FE-AFD59300DF20}" destId="{4396070C-4F9E-4529-9510-C421AE02D11D}" srcOrd="0" destOrd="0" parTransId="{C37066F6-2CA4-411C-B31C-2AAC898B0541}" sibTransId="{392BD619-1C47-4C9A-9224-065F2AA4E49C}"/>
    <dgm:cxn modelId="{639FEDAE-589F-4001-841C-DB5F7A9AB20E}" srcId="{F0565D85-C797-4411-A9F2-5D1E3784B7EC}" destId="{C0FC3492-10B4-4F03-AB45-4D59B6872BF7}" srcOrd="2" destOrd="0" parTransId="{0EC0A5F7-7C71-469D-B629-D3C80F0F9CC5}" sibTransId="{EE94C98D-C6E8-4085-BF62-B51F1A8C28FC}"/>
    <dgm:cxn modelId="{04D9AFDE-9EAD-4712-8361-07AC4BF2242F}" type="presOf" srcId="{66DC8B87-65EC-485A-9ECA-F103D38D01EA}" destId="{21D61F13-0452-40E8-9806-8D11DC85B67A}" srcOrd="0" destOrd="0" presId="urn:microsoft.com/office/officeart/2005/8/layout/vList5"/>
    <dgm:cxn modelId="{C6BB3B1D-D7E1-4DBA-99C5-EC6F88F16E45}" type="presOf" srcId="{77EADFA5-D807-4728-8B14-9C64C85C31F0}" destId="{280E52F8-7B5C-4B1A-A8D8-A40B8880A9ED}" srcOrd="0" destOrd="0" presId="urn:microsoft.com/office/officeart/2005/8/layout/vList5"/>
    <dgm:cxn modelId="{14E708DD-081C-4F05-8598-66109801653A}" type="presOf" srcId="{7A932637-2373-4749-9BC6-CEFB40AD599F}" destId="{467F446B-0525-441D-AA4A-B8E897B1776B}" srcOrd="0" destOrd="0" presId="urn:microsoft.com/office/officeart/2005/8/layout/vList5"/>
    <dgm:cxn modelId="{1E787EA8-011E-45F9-85D8-56702463DD6C}" srcId="{F0565D85-C797-4411-A9F2-5D1E3784B7EC}" destId="{7A932637-2373-4749-9BC6-CEFB40AD599F}" srcOrd="0" destOrd="0" parTransId="{1E699F47-C478-42DC-95A5-088F94149C90}" sibTransId="{1D1094C1-4434-46E5-8210-663096277B3A}"/>
    <dgm:cxn modelId="{46CEEC40-9C5C-45A3-9342-5DA3C53269B3}" srcId="{66DC8B87-65EC-485A-9ECA-F103D38D01EA}" destId="{77EADFA5-D807-4728-8B14-9C64C85C31F0}" srcOrd="0" destOrd="0" parTransId="{E2F13644-CF35-4A42-9795-D29589F5B0EF}" sibTransId="{F1180D69-F0D6-4153-8D2E-78CA02798B0C}"/>
    <dgm:cxn modelId="{259F7A6A-C6EE-4637-848A-A1DDCCAAA852}" srcId="{69D02A7A-D8C4-4162-85FA-96D33D05B234}" destId="{F0565D85-C797-4411-A9F2-5D1E3784B7EC}" srcOrd="2" destOrd="0" parTransId="{0477C3A0-1E14-48A0-B7B8-3E13F9FA87CD}" sibTransId="{2AB7BD39-B990-495A-9709-77B2781015FC}"/>
    <dgm:cxn modelId="{9AE89D5B-16BB-4C9D-B371-475BAC2A1B9C}" srcId="{69D02A7A-D8C4-4162-85FA-96D33D05B234}" destId="{02A50886-4615-4D4E-A1FE-AFD59300DF20}" srcOrd="1" destOrd="0" parTransId="{6EF9433C-19DF-432E-A527-5537D0FB4547}" sibTransId="{5360DD07-E7B7-4006-ACB3-66D9996763AC}"/>
    <dgm:cxn modelId="{2F51A49A-6A55-45D5-BDC2-9F502CCFC71D}" srcId="{69D02A7A-D8C4-4162-85FA-96D33D05B234}" destId="{66DC8B87-65EC-485A-9ECA-F103D38D01EA}" srcOrd="0" destOrd="0" parTransId="{DA7CDDDB-2FCF-4A37-A84F-9351132799E3}" sibTransId="{AD777A28-C65F-4349-8232-B4ADAF05B3A3}"/>
    <dgm:cxn modelId="{BCE1FD19-E6EB-4309-BC31-BE475575C18A}" srcId="{02A50886-4615-4D4E-A1FE-AFD59300DF20}" destId="{A1ED0190-C450-4A96-A581-18D36259AD36}" srcOrd="1" destOrd="0" parTransId="{E67ABC5F-29CA-4C3D-956C-7FF3FFB6FB29}" sibTransId="{0FF910B7-982E-4557-AE63-EF5D335230E0}"/>
    <dgm:cxn modelId="{E59F2691-FA96-4361-AD0D-3FC2337448F2}" type="presOf" srcId="{C0FC3492-10B4-4F03-AB45-4D59B6872BF7}" destId="{467F446B-0525-441D-AA4A-B8E897B1776B}" srcOrd="0" destOrd="2" presId="urn:microsoft.com/office/officeart/2005/8/layout/vList5"/>
    <dgm:cxn modelId="{FC22DCA2-829C-4A35-8726-AD5393F8F2F1}" type="presOf" srcId="{02A50886-4615-4D4E-A1FE-AFD59300DF20}" destId="{C16096C0-1A60-44B3-BD07-772DC32D5F38}" srcOrd="0" destOrd="0" presId="urn:microsoft.com/office/officeart/2005/8/layout/vList5"/>
    <dgm:cxn modelId="{E592FCF0-6B58-4E0D-A6DE-5527F394A744}" srcId="{F0565D85-C797-4411-A9F2-5D1E3784B7EC}" destId="{35ADD801-D204-45B3-89D3-CA97DDE4AA89}" srcOrd="1" destOrd="0" parTransId="{50095C28-C855-4C0E-BE88-385928AB87B6}" sibTransId="{1086C23E-FFD2-4C50-876B-856B64348F44}"/>
    <dgm:cxn modelId="{06E2D8AE-9E91-473A-9056-F7E0E75A3B10}" type="presOf" srcId="{F0565D85-C797-4411-A9F2-5D1E3784B7EC}" destId="{15D01F60-5397-4492-B3B0-47A09A63BA87}" srcOrd="0" destOrd="0" presId="urn:microsoft.com/office/officeart/2005/8/layout/vList5"/>
    <dgm:cxn modelId="{C659B9DC-6F65-4820-A11C-8A34D8FF45FF}" type="presOf" srcId="{35ADD801-D204-45B3-89D3-CA97DDE4AA89}" destId="{467F446B-0525-441D-AA4A-B8E897B1776B}" srcOrd="0" destOrd="1" presId="urn:microsoft.com/office/officeart/2005/8/layout/vList5"/>
    <dgm:cxn modelId="{47D64722-5399-4014-9BFB-B123C2C308FE}" type="presParOf" srcId="{F0B32745-0E68-4EF8-A793-B342ECA0D99E}" destId="{9DAE260A-9CB3-46DC-AF50-D76115F07152}" srcOrd="0" destOrd="0" presId="urn:microsoft.com/office/officeart/2005/8/layout/vList5"/>
    <dgm:cxn modelId="{90A668C3-A1FE-4FD8-AEAE-2E1256C06A7E}" type="presParOf" srcId="{9DAE260A-9CB3-46DC-AF50-D76115F07152}" destId="{21D61F13-0452-40E8-9806-8D11DC85B67A}" srcOrd="0" destOrd="0" presId="urn:microsoft.com/office/officeart/2005/8/layout/vList5"/>
    <dgm:cxn modelId="{EEE2D474-02C8-4BA8-A46D-465DB406E6A2}" type="presParOf" srcId="{9DAE260A-9CB3-46DC-AF50-D76115F07152}" destId="{280E52F8-7B5C-4B1A-A8D8-A40B8880A9ED}" srcOrd="1" destOrd="0" presId="urn:microsoft.com/office/officeart/2005/8/layout/vList5"/>
    <dgm:cxn modelId="{29B8AB3C-993D-476E-9069-367015627876}" type="presParOf" srcId="{F0B32745-0E68-4EF8-A793-B342ECA0D99E}" destId="{2A7376A7-1733-467C-89EF-727B8CAC55C7}" srcOrd="1" destOrd="0" presId="urn:microsoft.com/office/officeart/2005/8/layout/vList5"/>
    <dgm:cxn modelId="{3B859E25-D123-4DA8-A491-8F620459463B}" type="presParOf" srcId="{F0B32745-0E68-4EF8-A793-B342ECA0D99E}" destId="{E39DF08B-9C8D-4312-9D4F-6672F0D71470}" srcOrd="2" destOrd="0" presId="urn:microsoft.com/office/officeart/2005/8/layout/vList5"/>
    <dgm:cxn modelId="{66F6DCDC-D9EB-4773-83F6-B9292FCB6A84}" type="presParOf" srcId="{E39DF08B-9C8D-4312-9D4F-6672F0D71470}" destId="{C16096C0-1A60-44B3-BD07-772DC32D5F38}" srcOrd="0" destOrd="0" presId="urn:microsoft.com/office/officeart/2005/8/layout/vList5"/>
    <dgm:cxn modelId="{A3F41280-9B92-483A-8E3C-12F53D302571}" type="presParOf" srcId="{E39DF08B-9C8D-4312-9D4F-6672F0D71470}" destId="{92681318-6AA9-4C23-890A-07B3CC5277B6}" srcOrd="1" destOrd="0" presId="urn:microsoft.com/office/officeart/2005/8/layout/vList5"/>
    <dgm:cxn modelId="{5BF470DF-1120-49E4-8503-9583FD9C8F3C}" type="presParOf" srcId="{F0B32745-0E68-4EF8-A793-B342ECA0D99E}" destId="{36F037F1-BD98-4740-BBC7-CFA7BD9DF1BF}" srcOrd="3" destOrd="0" presId="urn:microsoft.com/office/officeart/2005/8/layout/vList5"/>
    <dgm:cxn modelId="{26DAFF6C-9F15-45DE-B635-6755B3A0E19E}" type="presParOf" srcId="{F0B32745-0E68-4EF8-A793-B342ECA0D99E}" destId="{A68AF70A-BC2D-4F31-B152-B0F680E3BA42}" srcOrd="4" destOrd="0" presId="urn:microsoft.com/office/officeart/2005/8/layout/vList5"/>
    <dgm:cxn modelId="{02E674A6-2C47-4B0C-9118-D0CD638F6720}" type="presParOf" srcId="{A68AF70A-BC2D-4F31-B152-B0F680E3BA42}" destId="{15D01F60-5397-4492-B3B0-47A09A63BA87}" srcOrd="0" destOrd="0" presId="urn:microsoft.com/office/officeart/2005/8/layout/vList5"/>
    <dgm:cxn modelId="{A79AF19D-BF65-459E-9B9D-D78D0659CFD5}" type="presParOf" srcId="{A68AF70A-BC2D-4F31-B152-B0F680E3BA42}" destId="{467F446B-0525-441D-AA4A-B8E897B177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52F8-7B5C-4B1A-A8D8-A40B8880A9ED}">
      <dsp:nvSpPr>
        <dsp:cNvPr id="0" name=""/>
        <dsp:cNvSpPr/>
      </dsp:nvSpPr>
      <dsp:spPr>
        <a:xfrm rot="5400000">
          <a:off x="5109066" y="-2019683"/>
          <a:ext cx="1167095" cy="55026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/>
            <a:t>Identificar aspectos particulares de los participantes.</a:t>
          </a:r>
          <a:endParaRPr lang="es-EC" sz="2000" b="0" kern="1200" dirty="0"/>
        </a:p>
      </dsp:txBody>
      <dsp:txXfrm rot="-5400000">
        <a:off x="2941286" y="205070"/>
        <a:ext cx="5445683" cy="1053149"/>
      </dsp:txXfrm>
    </dsp:sp>
    <dsp:sp modelId="{21D61F13-0452-40E8-9806-8D11DC85B67A}">
      <dsp:nvSpPr>
        <dsp:cNvPr id="0" name=""/>
        <dsp:cNvSpPr/>
      </dsp:nvSpPr>
      <dsp:spPr>
        <a:xfrm>
          <a:off x="153957" y="2210"/>
          <a:ext cx="2787329" cy="145886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FICHA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SOCIODEMOGRÁFICA</a:t>
          </a:r>
          <a:endParaRPr lang="es-EC" sz="2000" b="1" kern="1200" dirty="0"/>
        </a:p>
      </dsp:txBody>
      <dsp:txXfrm>
        <a:off x="225173" y="73426"/>
        <a:ext cx="2644897" cy="1316437"/>
      </dsp:txXfrm>
    </dsp:sp>
    <dsp:sp modelId="{92681318-6AA9-4C23-890A-07B3CC5277B6}">
      <dsp:nvSpPr>
        <dsp:cNvPr id="0" name=""/>
        <dsp:cNvSpPr/>
      </dsp:nvSpPr>
      <dsp:spPr>
        <a:xfrm rot="5400000">
          <a:off x="4974909" y="-487870"/>
          <a:ext cx="1435410" cy="55026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30 preguntas estilo de respuesta “</a:t>
          </a:r>
          <a:r>
            <a:rPr lang="es-EC" sz="2000" i="1" kern="1200" dirty="0" smtClean="0"/>
            <a:t>Likert</a:t>
          </a:r>
          <a:r>
            <a:rPr lang="es-EC" sz="2000" kern="1200" dirty="0" smtClean="0"/>
            <a:t>”</a:t>
          </a:r>
          <a:endParaRPr lang="es-EC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7 factores de evaluación.</a:t>
          </a:r>
          <a:endParaRPr lang="es-EC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Índice de confiabilidad (alfa </a:t>
          </a:r>
          <a:r>
            <a:rPr lang="es-EC" sz="2000" kern="1200" dirty="0" err="1" smtClean="0"/>
            <a:t>cronbach</a:t>
          </a:r>
          <a:r>
            <a:rPr lang="es-EC" sz="2000" kern="1200" dirty="0" smtClean="0"/>
            <a:t> de α= 0,93) </a:t>
          </a:r>
          <a:endParaRPr lang="es-EC" sz="2000" kern="1200" dirty="0"/>
        </a:p>
      </dsp:txBody>
      <dsp:txXfrm rot="-5400000">
        <a:off x="2941287" y="1615823"/>
        <a:ext cx="5432585" cy="1295268"/>
      </dsp:txXfrm>
    </dsp:sp>
    <dsp:sp modelId="{C16096C0-1A60-44B3-BD07-772DC32D5F38}">
      <dsp:nvSpPr>
        <dsp:cNvPr id="0" name=""/>
        <dsp:cNvSpPr/>
      </dsp:nvSpPr>
      <dsp:spPr>
        <a:xfrm>
          <a:off x="153957" y="1534022"/>
          <a:ext cx="2787329" cy="145886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AUTOINFORME DE SUSTANCIAS PSICOACTIVAS </a:t>
          </a:r>
          <a:endParaRPr sz="2000" kern="1200"/>
        </a:p>
      </dsp:txBody>
      <dsp:txXfrm>
        <a:off x="225173" y="1605238"/>
        <a:ext cx="2644897" cy="1316437"/>
      </dsp:txXfrm>
    </dsp:sp>
    <dsp:sp modelId="{467F446B-0525-441D-AA4A-B8E897B1776B}">
      <dsp:nvSpPr>
        <dsp:cNvPr id="0" name=""/>
        <dsp:cNvSpPr/>
      </dsp:nvSpPr>
      <dsp:spPr>
        <a:xfrm rot="5400000">
          <a:off x="5109066" y="1043942"/>
          <a:ext cx="1167095" cy="55026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20 preguntas estilo de respuesta “</a:t>
          </a:r>
          <a:r>
            <a:rPr lang="es-EC" sz="2000" i="1" kern="1200" dirty="0" smtClean="0"/>
            <a:t>Likert</a:t>
          </a:r>
          <a:r>
            <a:rPr lang="es-EC" sz="2000" kern="1200" dirty="0" smtClean="0"/>
            <a:t>”</a:t>
          </a:r>
          <a:endParaRPr lang="es-EC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5 factores de evaluación.</a:t>
          </a:r>
          <a:endParaRPr lang="es-EC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Muestra una fiabilidad α= 0,912</a:t>
          </a:r>
          <a:endParaRPr lang="es-EC" sz="2000" kern="1200" dirty="0"/>
        </a:p>
      </dsp:txBody>
      <dsp:txXfrm rot="-5400000">
        <a:off x="2941286" y="3268696"/>
        <a:ext cx="5445683" cy="1053149"/>
      </dsp:txXfrm>
    </dsp:sp>
    <dsp:sp modelId="{15D01F60-5397-4492-B3B0-47A09A63BA87}">
      <dsp:nvSpPr>
        <dsp:cNvPr id="0" name=""/>
        <dsp:cNvSpPr/>
      </dsp:nvSpPr>
      <dsp:spPr>
        <a:xfrm>
          <a:off x="153957" y="3065835"/>
          <a:ext cx="2787329" cy="145886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CUESTIONARIO DE ACTITUDES HACIA EL ALCOHOL Y DROGAS ILEGALES S </a:t>
          </a:r>
          <a:endParaRPr sz="2000" kern="1200"/>
        </a:p>
      </dsp:txBody>
      <dsp:txXfrm>
        <a:off x="225173" y="3137051"/>
        <a:ext cx="2644897" cy="131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7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9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75AAF9-EE3F-AA47-BC5C-15D9D5EBAD0C}"/>
              </a:ext>
            </a:extLst>
          </p:cNvPr>
          <p:cNvSpPr txBox="1"/>
          <p:nvPr/>
        </p:nvSpPr>
        <p:spPr>
          <a:xfrm>
            <a:off x="1425038" y="1527315"/>
            <a:ext cx="7303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Times" pitchFamily="2" charset="0"/>
              </a:rPr>
              <a:t>Actitud y disposición al consumo de sustancias en aspirantes a la Carrera Militar</a:t>
            </a:r>
            <a:endParaRPr lang="es-ES_tradnl" sz="2800" dirty="0">
              <a:latin typeface="Times" pitchFamily="2" charset="0"/>
            </a:endParaRPr>
          </a:p>
          <a:p>
            <a:pPr algn="r"/>
            <a:endParaRPr lang="es-ES_tradnl" sz="2800" dirty="0">
              <a:latin typeface="Times" pitchFamily="2" charset="0"/>
            </a:endParaRPr>
          </a:p>
          <a:p>
            <a:pPr algn="r"/>
            <a:endParaRPr lang="es-ES_tradnl" sz="2800" dirty="0">
              <a:latin typeface="Times" pitchFamily="2" charset="0"/>
            </a:endParaRPr>
          </a:p>
          <a:p>
            <a:pPr algn="r"/>
            <a:r>
              <a:rPr lang="es-ES" sz="2800" dirty="0">
                <a:latin typeface="Times" pitchFamily="2" charset="0"/>
              </a:rPr>
              <a:t>Joel, S. Barreno López y </a:t>
            </a:r>
            <a:r>
              <a:rPr lang="es-ES" sz="2800" dirty="0" smtClean="0">
                <a:latin typeface="Times" pitchFamily="2" charset="0"/>
              </a:rPr>
              <a:t>Claudio, D. </a:t>
            </a:r>
            <a:r>
              <a:rPr lang="es-ES" sz="2800" dirty="0">
                <a:latin typeface="Times" pitchFamily="2" charset="0"/>
              </a:rPr>
              <a:t>Pazmiño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5076700" y="5301400"/>
            <a:ext cx="333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24/06/2020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680D31-EA76-3346-9C01-0293C57D4B6C}"/>
              </a:ext>
            </a:extLst>
          </p:cNvPr>
          <p:cNvSpPr txBox="1"/>
          <p:nvPr/>
        </p:nvSpPr>
        <p:spPr>
          <a:xfrm>
            <a:off x="380010" y="1756132"/>
            <a:ext cx="838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>
                <a:latin typeface="Times" pitchFamily="2" charset="0"/>
              </a:rPr>
              <a:t>Actitudes y disposición ante el </a:t>
            </a:r>
            <a:r>
              <a:rPr lang="es-ES" sz="2400" i="1" dirty="0" smtClean="0">
                <a:latin typeface="Times" pitchFamily="2" charset="0"/>
              </a:rPr>
              <a:t>consumo</a:t>
            </a:r>
          </a:p>
          <a:p>
            <a:pPr algn="just"/>
            <a:endParaRPr lang="es-ES" sz="2400" i="1" dirty="0">
              <a:latin typeface="Times" pitchFamily="2" charset="0"/>
            </a:endParaRPr>
          </a:p>
          <a:p>
            <a:pPr algn="just"/>
            <a:r>
              <a:rPr lang="es-ES" sz="2400" dirty="0" smtClean="0">
                <a:latin typeface="Times" pitchFamily="2" charset="0"/>
              </a:rPr>
              <a:t>Motivaciones implícitas </a:t>
            </a:r>
            <a:r>
              <a:rPr lang="es-ES" sz="2400" dirty="0">
                <a:latin typeface="Times" pitchFamily="2" charset="0"/>
              </a:rPr>
              <a:t>frente al consumo, idea que concuerda con lo propuesto por Duarte, Lema, </a:t>
            </a:r>
            <a:r>
              <a:rPr lang="es-ES" sz="2400" dirty="0" smtClean="0">
                <a:latin typeface="Times" pitchFamily="2" charset="0"/>
              </a:rPr>
              <a:t>Salazar, </a:t>
            </a:r>
            <a:r>
              <a:rPr lang="es-ES" sz="2400" dirty="0">
                <a:latin typeface="Times" pitchFamily="2" charset="0"/>
              </a:rPr>
              <a:t>Tamayo &amp; Varela (2012</a:t>
            </a:r>
            <a:r>
              <a:rPr lang="es-ES" sz="2400" dirty="0" smtClean="0">
                <a:latin typeface="Times" pitchFamily="2" charset="0"/>
              </a:rPr>
              <a:t>).</a:t>
            </a:r>
          </a:p>
          <a:p>
            <a:pPr algn="just"/>
            <a:endParaRPr lang="es-ES" sz="2400" dirty="0" smtClean="0">
              <a:latin typeface="Times" pitchFamily="2" charset="0"/>
            </a:endParaRPr>
          </a:p>
          <a:p>
            <a:pPr algn="just"/>
            <a:endParaRPr lang="es-ES" sz="2400" dirty="0" smtClean="0">
              <a:latin typeface="Times" pitchFamily="2" charset="0"/>
            </a:endParaRPr>
          </a:p>
          <a:p>
            <a:pPr algn="just"/>
            <a:r>
              <a:rPr lang="es-ES" sz="2400" i="1" dirty="0">
                <a:latin typeface="Times" pitchFamily="2" charset="0"/>
              </a:rPr>
              <a:t>Modelo de Acción Razonadora </a:t>
            </a:r>
            <a:endParaRPr lang="es-ES" sz="2400" i="1" dirty="0" smtClean="0">
              <a:latin typeface="Times" pitchFamily="2" charset="0"/>
            </a:endParaRPr>
          </a:p>
          <a:p>
            <a:pPr algn="just"/>
            <a:endParaRPr lang="es-ES" sz="2400" dirty="0">
              <a:latin typeface="Times" pitchFamily="2" charset="0"/>
            </a:endParaRPr>
          </a:p>
          <a:p>
            <a:pPr algn="just"/>
            <a:r>
              <a:rPr lang="es-ES" sz="2400" dirty="0" smtClean="0">
                <a:latin typeface="Times" pitchFamily="2" charset="0"/>
              </a:rPr>
              <a:t>Se establece </a:t>
            </a:r>
            <a:r>
              <a:rPr lang="es-ES" sz="2400" dirty="0">
                <a:latin typeface="Times" pitchFamily="2" charset="0"/>
              </a:rPr>
              <a:t>que la suma de un factor de tipo social y un aspecto personal determinan las intenciones de un comportamiento (</a:t>
            </a:r>
            <a:r>
              <a:rPr lang="es-ES" sz="2400" dirty="0" err="1">
                <a:latin typeface="Times" pitchFamily="2" charset="0"/>
              </a:rPr>
              <a:t>Fisbein</a:t>
            </a:r>
            <a:r>
              <a:rPr lang="es-ES" sz="2400" dirty="0">
                <a:latin typeface="Times" pitchFamily="2" charset="0"/>
              </a:rPr>
              <a:t>, 1980)</a:t>
            </a:r>
            <a:endParaRPr lang="es-ES_tradnl" sz="2400" dirty="0">
              <a:latin typeface="Time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8721-86BB-C141-8365-6388ACD4EAAD}"/>
              </a:ext>
            </a:extLst>
          </p:cNvPr>
          <p:cNvSpPr txBox="1"/>
          <p:nvPr/>
        </p:nvSpPr>
        <p:spPr>
          <a:xfrm>
            <a:off x="1650670" y="935163"/>
            <a:ext cx="558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Times" pitchFamily="2" charset="0"/>
              </a:rPr>
              <a:t>Marco Teórico</a:t>
            </a:r>
            <a:endParaRPr lang="es-ES_tradnl" sz="28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35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8721-86BB-C141-8365-6388ACD4EAAD}"/>
              </a:ext>
            </a:extLst>
          </p:cNvPr>
          <p:cNvSpPr txBox="1"/>
          <p:nvPr/>
        </p:nvSpPr>
        <p:spPr>
          <a:xfrm>
            <a:off x="380010" y="2473018"/>
            <a:ext cx="838397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 smtClean="0">
                <a:latin typeface="Times" pitchFamily="2" charset="0"/>
              </a:rPr>
              <a:t>¿Los aspirantes a la carrera Militar de la ESFORSE presentan actitudes relacionadas a su disposición a actuar frente al consumo de alcohol, tabaco y otras drogas</a:t>
            </a:r>
            <a:r>
              <a:rPr lang="es-ES_tradnl" sz="2400" i="1" dirty="0" smtClean="0">
                <a:latin typeface="Times" pitchFamily="2" charset="0"/>
              </a:rPr>
              <a:t>?</a:t>
            </a:r>
            <a:endParaRPr lang="es-ES_tradnl" sz="2400" i="1" dirty="0">
              <a:latin typeface="Time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82982" y="1367907"/>
            <a:ext cx="353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Pregunta</a:t>
            </a:r>
            <a:endParaRPr lang="en-US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3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Metodología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75EAAE-44DA-574C-B6FD-5285605E7138}"/>
              </a:ext>
            </a:extLst>
          </p:cNvPr>
          <p:cNvSpPr txBox="1"/>
          <p:nvPr/>
        </p:nvSpPr>
        <p:spPr>
          <a:xfrm>
            <a:off x="380010" y="1577864"/>
            <a:ext cx="838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i="1" dirty="0" smtClean="0">
                <a:latin typeface="Times" pitchFamily="2" charset="0"/>
              </a:rPr>
              <a:t>Diseño</a:t>
            </a:r>
          </a:p>
          <a:p>
            <a:pPr algn="just"/>
            <a:endParaRPr lang="es-ES" sz="2400" dirty="0" smtClean="0">
              <a:latin typeface="Times" pitchFamily="2" charset="0"/>
            </a:endParaRPr>
          </a:p>
          <a:p>
            <a:pPr algn="just"/>
            <a:r>
              <a:rPr lang="es-ES" sz="2400" dirty="0" smtClean="0">
                <a:latin typeface="Times" pitchFamily="2" charset="0"/>
              </a:rPr>
              <a:t>Estudio descriptivo </a:t>
            </a:r>
            <a:r>
              <a:rPr lang="es-ES" sz="2400" dirty="0">
                <a:latin typeface="Times" pitchFamily="2" charset="0"/>
              </a:rPr>
              <a:t>y se ha utilizado la metodología cuantitativa para el análisis de poblaciones, </a:t>
            </a:r>
            <a:r>
              <a:rPr lang="es-ES" sz="2400" dirty="0" smtClean="0">
                <a:latin typeface="Times" pitchFamily="2" charset="0"/>
              </a:rPr>
              <a:t>análisis comparativo.</a:t>
            </a:r>
            <a:endParaRPr lang="es-ES_tradnl" sz="2400" dirty="0">
              <a:latin typeface="Times" pitchFamily="2" charset="0"/>
            </a:endParaRPr>
          </a:p>
          <a:p>
            <a:pPr algn="just"/>
            <a:endParaRPr lang="es-ES_tradnl" sz="2400" dirty="0" smtClean="0">
              <a:latin typeface="Times" pitchFamily="2" charset="0"/>
            </a:endParaRPr>
          </a:p>
          <a:p>
            <a:pPr algn="just"/>
            <a:endParaRPr lang="es-ES_tradnl" sz="2400" dirty="0">
              <a:latin typeface="Times" pitchFamily="2" charset="0"/>
            </a:endParaRPr>
          </a:p>
          <a:p>
            <a:pPr algn="just"/>
            <a:endParaRPr lang="es-ES_tradnl" sz="2400" dirty="0">
              <a:latin typeface="Times" pitchFamily="2" charset="0"/>
            </a:endParaRPr>
          </a:p>
          <a:p>
            <a:pPr algn="just"/>
            <a:r>
              <a:rPr lang="es-ES_tradnl" sz="2400" i="1" dirty="0" smtClean="0">
                <a:latin typeface="Times" pitchFamily="2" charset="0"/>
              </a:rPr>
              <a:t>Participantes</a:t>
            </a:r>
          </a:p>
          <a:p>
            <a:pPr algn="just"/>
            <a:endParaRPr lang="es-ES" sz="2400" i="1" dirty="0" smtClean="0">
              <a:latin typeface="Times" pitchFamily="2" charset="0"/>
            </a:endParaRPr>
          </a:p>
          <a:p>
            <a:pPr algn="just"/>
            <a:r>
              <a:rPr lang="es-ES" sz="2400" dirty="0" smtClean="0">
                <a:latin typeface="Times" pitchFamily="2" charset="0"/>
              </a:rPr>
              <a:t>Se contó con 1118 </a:t>
            </a:r>
            <a:r>
              <a:rPr lang="es-ES" sz="2400" dirty="0">
                <a:latin typeface="Times" pitchFamily="2" charset="0"/>
              </a:rPr>
              <a:t>sujetos a la carrera militar que son el total de </a:t>
            </a:r>
            <a:r>
              <a:rPr lang="es-ES" sz="2400" dirty="0" smtClean="0">
                <a:latin typeface="Times" pitchFamily="2" charset="0"/>
              </a:rPr>
              <a:t>aspirantes</a:t>
            </a:r>
            <a:r>
              <a:rPr lang="es-ES" sz="2400" dirty="0">
                <a:latin typeface="Times" pitchFamily="2" charset="0"/>
              </a:rPr>
              <a:t> </a:t>
            </a:r>
            <a:r>
              <a:rPr lang="es-ES" sz="2400" dirty="0" smtClean="0">
                <a:latin typeface="Times" pitchFamily="2" charset="0"/>
              </a:rPr>
              <a:t>inscritos en la ESFORSE.</a:t>
            </a:r>
          </a:p>
          <a:p>
            <a:pPr algn="just"/>
            <a:endParaRPr lang="es-ES" sz="240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00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2217053" y="854058"/>
            <a:ext cx="51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Times" pitchFamily="2" charset="0"/>
              </a:rPr>
              <a:t>Metodología </a:t>
            </a:r>
            <a:r>
              <a:rPr lang="es-ES_tradnl" sz="2800" b="1" dirty="0">
                <a:latin typeface="Times" pitchFamily="2" charset="0"/>
              </a:rPr>
              <a:t>(</a:t>
            </a:r>
            <a:r>
              <a:rPr lang="es-ES_tradnl" sz="2800" b="1" dirty="0" smtClean="0">
                <a:latin typeface="Times" pitchFamily="2" charset="0"/>
              </a:rPr>
              <a:t>Instrumentos)</a:t>
            </a:r>
            <a:endParaRPr lang="es-ES_tradnl" sz="2800" b="1" dirty="0">
              <a:latin typeface="Times" pitchFamily="2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34724"/>
              </p:ext>
            </p:extLst>
          </p:nvPr>
        </p:nvGraphicFramePr>
        <p:xfrm>
          <a:off x="260350" y="1638300"/>
          <a:ext cx="8597900" cy="452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10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Resultados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25705" y="5005785"/>
            <a:ext cx="7531100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igual forma se utilizó el estadístico de χ₂ (Chi-Cuadrado), para determinar la significancia estadística obteniéndose un </a:t>
            </a:r>
            <a:r>
              <a:rPr lang="es-ES" sz="2200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p-valor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,018**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asociación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que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es menor al nivel de significación del 0.05.</a:t>
            </a:r>
            <a:endParaRPr lang="en-US" sz="22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49263"/>
              </p:ext>
            </p:extLst>
          </p:nvPr>
        </p:nvGraphicFramePr>
        <p:xfrm>
          <a:off x="914399" y="1377276"/>
          <a:ext cx="7531100" cy="3876015"/>
        </p:xfrm>
        <a:graphic>
          <a:graphicData uri="http://schemas.openxmlformats.org/drawingml/2006/table">
            <a:tbl>
              <a:tblPr firstRow="1" firstCol="1" bandRow="1"/>
              <a:tblGrid>
                <a:gridCol w="1285723">
                  <a:extLst>
                    <a:ext uri="{9D8B030D-6E8A-4147-A177-3AD203B41FA5}">
                      <a16:colId xmlns:a16="http://schemas.microsoft.com/office/drawing/2014/main" val="3153961642"/>
                    </a:ext>
                  </a:extLst>
                </a:gridCol>
                <a:gridCol w="1097870">
                  <a:extLst>
                    <a:ext uri="{9D8B030D-6E8A-4147-A177-3AD203B41FA5}">
                      <a16:colId xmlns:a16="http://schemas.microsoft.com/office/drawing/2014/main" val="2958930567"/>
                    </a:ext>
                  </a:extLst>
                </a:gridCol>
                <a:gridCol w="791451">
                  <a:extLst>
                    <a:ext uri="{9D8B030D-6E8A-4147-A177-3AD203B41FA5}">
                      <a16:colId xmlns:a16="http://schemas.microsoft.com/office/drawing/2014/main" val="3040004774"/>
                    </a:ext>
                  </a:extLst>
                </a:gridCol>
                <a:gridCol w="782212">
                  <a:extLst>
                    <a:ext uri="{9D8B030D-6E8A-4147-A177-3AD203B41FA5}">
                      <a16:colId xmlns:a16="http://schemas.microsoft.com/office/drawing/2014/main" val="116093521"/>
                    </a:ext>
                  </a:extLst>
                </a:gridCol>
                <a:gridCol w="660568">
                  <a:extLst>
                    <a:ext uri="{9D8B030D-6E8A-4147-A177-3AD203B41FA5}">
                      <a16:colId xmlns:a16="http://schemas.microsoft.com/office/drawing/2014/main" val="1491279245"/>
                    </a:ext>
                  </a:extLst>
                </a:gridCol>
                <a:gridCol w="728319">
                  <a:extLst>
                    <a:ext uri="{9D8B030D-6E8A-4147-A177-3AD203B41FA5}">
                      <a16:colId xmlns:a16="http://schemas.microsoft.com/office/drawing/2014/main" val="1772345979"/>
                    </a:ext>
                  </a:extLst>
                </a:gridCol>
                <a:gridCol w="728319">
                  <a:extLst>
                    <a:ext uri="{9D8B030D-6E8A-4147-A177-3AD203B41FA5}">
                      <a16:colId xmlns:a16="http://schemas.microsoft.com/office/drawing/2014/main" val="2023133524"/>
                    </a:ext>
                  </a:extLst>
                </a:gridCol>
                <a:gridCol w="728319">
                  <a:extLst>
                    <a:ext uri="{9D8B030D-6E8A-4147-A177-3AD203B41FA5}">
                      <a16:colId xmlns:a16="http://schemas.microsoft.com/office/drawing/2014/main" val="3289715629"/>
                    </a:ext>
                  </a:extLst>
                </a:gridCol>
                <a:gridCol w="728319">
                  <a:extLst>
                    <a:ext uri="{9D8B030D-6E8A-4147-A177-3AD203B41FA5}">
                      <a16:colId xmlns:a16="http://schemas.microsoft.com/office/drawing/2014/main" val="16795927"/>
                    </a:ext>
                  </a:extLst>
                </a:gridCol>
              </a:tblGrid>
              <a:tr h="324482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1: Actitudes Hacia el Tabaco * Autoinforme de Consumo de Sustancias Psicoactivas Cross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Tabulation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80777"/>
                  </a:ext>
                </a:extLst>
              </a:tr>
              <a:tr h="162241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48333"/>
                  </a:ext>
                </a:extLst>
              </a:tr>
              <a:tr h="32448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Fac2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Fac3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Fac4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Fac6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322666"/>
                  </a:ext>
                </a:extLst>
              </a:tr>
              <a:tr h="16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D.A. T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137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30264"/>
                  </a:ext>
                </a:extLst>
              </a:tr>
              <a:tr h="486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Actitudes hacia el tabaco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I.D.C.T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741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23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77726"/>
                  </a:ext>
                </a:extLst>
              </a:tr>
              <a:tr h="16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P.S.C.T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094817"/>
                  </a:ext>
                </a:extLst>
              </a:tr>
              <a:tr h="16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33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093028"/>
                  </a:ext>
                </a:extLst>
              </a:tr>
              <a:tr h="1784650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Nota: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Fac1: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Conciencia ante los efectos negativos y actitud contra el consumo de drogas,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Fac2: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Actitud de resistencia al consumo de drogas,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Fac3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: Rechazo de invitación de tabaco de drogas ilegales,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Fac4: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Rechazo de invitación de alcohol,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Fac5: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Conciencia ante los efectos negativos y actitud contraria al consumo de drogas institucionalizadas,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Fac6: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Drogas e identidad de ser mayor, 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Fac7: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Admiración ante no usuarios de drogas no institucionalizadas; *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D.AT: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Disposicion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Actitudinal hacia el consumo de Tabaco,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I.D.C.T: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Indice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de desagrado de consumo de tabaco, P.S.C.T: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Percepcion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de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satisfaccion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de consumo de tabaco.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9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9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Resultados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45281" y="5048793"/>
            <a:ext cx="7531100" cy="15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Se ha utilizado el estadístico χ₂ (Chi-Cuadrado), y se ha encontrado un p=valor de 0.011 lo que indica que existe asociación entre la actitud hacia el consumo de tabaco y los aspectos abordados en el Autoinforme de consumo de sustancias. </a:t>
            </a:r>
            <a:endParaRPr lang="en-US" sz="22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39753"/>
              </p:ext>
            </p:extLst>
          </p:nvPr>
        </p:nvGraphicFramePr>
        <p:xfrm>
          <a:off x="940094" y="1292887"/>
          <a:ext cx="7263812" cy="3814304"/>
        </p:xfrm>
        <a:graphic>
          <a:graphicData uri="http://schemas.openxmlformats.org/drawingml/2006/table">
            <a:tbl>
              <a:tblPr firstRow="1" firstCol="1" bandRow="1"/>
              <a:tblGrid>
                <a:gridCol w="1240091">
                  <a:extLst>
                    <a:ext uri="{9D8B030D-6E8A-4147-A177-3AD203B41FA5}">
                      <a16:colId xmlns:a16="http://schemas.microsoft.com/office/drawing/2014/main" val="4289835081"/>
                    </a:ext>
                  </a:extLst>
                </a:gridCol>
                <a:gridCol w="1058906">
                  <a:extLst>
                    <a:ext uri="{9D8B030D-6E8A-4147-A177-3AD203B41FA5}">
                      <a16:colId xmlns:a16="http://schemas.microsoft.com/office/drawing/2014/main" val="3825918722"/>
                    </a:ext>
                  </a:extLst>
                </a:gridCol>
                <a:gridCol w="763363">
                  <a:extLst>
                    <a:ext uri="{9D8B030D-6E8A-4147-A177-3AD203B41FA5}">
                      <a16:colId xmlns:a16="http://schemas.microsoft.com/office/drawing/2014/main" val="417194305"/>
                    </a:ext>
                  </a:extLst>
                </a:gridCol>
                <a:gridCol w="754452">
                  <a:extLst>
                    <a:ext uri="{9D8B030D-6E8A-4147-A177-3AD203B41FA5}">
                      <a16:colId xmlns:a16="http://schemas.microsoft.com/office/drawing/2014/main" val="1450446758"/>
                    </a:ext>
                  </a:extLst>
                </a:gridCol>
                <a:gridCol w="637124">
                  <a:extLst>
                    <a:ext uri="{9D8B030D-6E8A-4147-A177-3AD203B41FA5}">
                      <a16:colId xmlns:a16="http://schemas.microsoft.com/office/drawing/2014/main" val="3002552739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2134243978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649529192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3695362815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107029098"/>
                    </a:ext>
                  </a:extLst>
                </a:gridCol>
              </a:tblGrid>
              <a:tr h="334196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i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1: Actitudes Hacia el Tabaco * Autoinforme de Consumo de Sustancias Psicoactivas Cross Tabulation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19677"/>
                  </a:ext>
                </a:extLst>
              </a:tr>
              <a:tr h="200712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648226"/>
                  </a:ext>
                </a:extLst>
              </a:tr>
              <a:tr h="3273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Fac4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034749"/>
                  </a:ext>
                </a:extLst>
              </a:tr>
              <a:tr h="216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D.A. T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137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17127"/>
                  </a:ext>
                </a:extLst>
              </a:tr>
              <a:tr h="491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Actitudes hacia el tabaco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I.D.C.T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741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9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43370"/>
                  </a:ext>
                </a:extLst>
              </a:tr>
              <a:tr h="216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P.S.C.T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774024"/>
                  </a:ext>
                </a:extLst>
              </a:tr>
              <a:tr h="216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107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278681"/>
                  </a:ext>
                </a:extLst>
              </a:tr>
              <a:tr h="1636877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Nota: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Fac1: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Conciencia ante los efectos negativos y actitud contra el consumo de drogas,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Fac2: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Actitud de resistencia al consumo de drogas,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Fac3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: Rechazo de invitación de tabaco de drogas ilegales,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Fac4: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Rechazo de invitación de alcohol,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Fac5: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Conciencia ante los efectos negativos y actitud contraria al consumo de drogas institucionalizadas,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Fac6: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Drogas e identidad de ser mayor, 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Fac7: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Admiración ante no usuarios de drogas no institucionalizadas; *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D.AT: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s-EC" sz="1400" i="1" dirty="0" smtClean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Disposición 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Actitudinal hacia el consumo de Tabaco, </a:t>
                      </a:r>
                      <a:r>
                        <a:rPr lang="es-EC" sz="1400" b="1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I.D.C.T: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s-EC" sz="1400" i="1" dirty="0" smtClean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Índice 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de desagrado de consumo de tabaco, P.S.C.T: </a:t>
                      </a:r>
                      <a:r>
                        <a:rPr lang="es-EC" sz="1400" i="1" dirty="0" smtClean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Percepción 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de </a:t>
                      </a:r>
                      <a:r>
                        <a:rPr lang="es-EC" sz="1400" i="1" dirty="0" smtClean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satisfacción 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de consumo de tabaco.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7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3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Resultados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14400" y="4689714"/>
            <a:ext cx="7531100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igual forma se utilizó el estadístico de χ₂ (Chi-Cuadrado), para determinar la significancia estadística obteniéndose un </a:t>
            </a:r>
            <a:r>
              <a:rPr lang="es-ES" sz="2200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p-valor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,018**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asociación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que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es menor al nivel de significación del 0.05.</a:t>
            </a:r>
            <a:endParaRPr lang="en-US" sz="22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562100" y="1546787"/>
          <a:ext cx="6311899" cy="3456164"/>
        </p:xfrm>
        <a:graphic>
          <a:graphicData uri="http://schemas.openxmlformats.org/drawingml/2006/table">
            <a:tbl>
              <a:tblPr firstRow="1" firstCol="1" bandRow="1"/>
              <a:tblGrid>
                <a:gridCol w="1027344">
                  <a:extLst>
                    <a:ext uri="{9D8B030D-6E8A-4147-A177-3AD203B41FA5}">
                      <a16:colId xmlns:a16="http://schemas.microsoft.com/office/drawing/2014/main" val="1151537600"/>
                    </a:ext>
                  </a:extLst>
                </a:gridCol>
                <a:gridCol w="826412">
                  <a:extLst>
                    <a:ext uri="{9D8B030D-6E8A-4147-A177-3AD203B41FA5}">
                      <a16:colId xmlns:a16="http://schemas.microsoft.com/office/drawing/2014/main" val="350550567"/>
                    </a:ext>
                  </a:extLst>
                </a:gridCol>
                <a:gridCol w="707599">
                  <a:extLst>
                    <a:ext uri="{9D8B030D-6E8A-4147-A177-3AD203B41FA5}">
                      <a16:colId xmlns:a16="http://schemas.microsoft.com/office/drawing/2014/main" val="445008781"/>
                    </a:ext>
                  </a:extLst>
                </a:gridCol>
                <a:gridCol w="707599">
                  <a:extLst>
                    <a:ext uri="{9D8B030D-6E8A-4147-A177-3AD203B41FA5}">
                      <a16:colId xmlns:a16="http://schemas.microsoft.com/office/drawing/2014/main" val="3627793999"/>
                    </a:ext>
                  </a:extLst>
                </a:gridCol>
                <a:gridCol w="608589">
                  <a:extLst>
                    <a:ext uri="{9D8B030D-6E8A-4147-A177-3AD203B41FA5}">
                      <a16:colId xmlns:a16="http://schemas.microsoft.com/office/drawing/2014/main" val="3957892285"/>
                    </a:ext>
                  </a:extLst>
                </a:gridCol>
                <a:gridCol w="608589">
                  <a:extLst>
                    <a:ext uri="{9D8B030D-6E8A-4147-A177-3AD203B41FA5}">
                      <a16:colId xmlns:a16="http://schemas.microsoft.com/office/drawing/2014/main" val="3210794807"/>
                    </a:ext>
                  </a:extLst>
                </a:gridCol>
                <a:gridCol w="608589">
                  <a:extLst>
                    <a:ext uri="{9D8B030D-6E8A-4147-A177-3AD203B41FA5}">
                      <a16:colId xmlns:a16="http://schemas.microsoft.com/office/drawing/2014/main" val="1191002287"/>
                    </a:ext>
                  </a:extLst>
                </a:gridCol>
                <a:gridCol w="608589">
                  <a:extLst>
                    <a:ext uri="{9D8B030D-6E8A-4147-A177-3AD203B41FA5}">
                      <a16:colId xmlns:a16="http://schemas.microsoft.com/office/drawing/2014/main" val="3572176193"/>
                    </a:ext>
                  </a:extLst>
                </a:gridCol>
                <a:gridCol w="608589">
                  <a:extLst>
                    <a:ext uri="{9D8B030D-6E8A-4147-A177-3AD203B41FA5}">
                      <a16:colId xmlns:a16="http://schemas.microsoft.com/office/drawing/2014/main" val="4067115421"/>
                    </a:ext>
                  </a:extLst>
                </a:gridCol>
              </a:tblGrid>
              <a:tr h="464538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2: Actitudes Hacia las Drogas* Autoinforme de consumo de sustancias Psicoactivas Cross </a:t>
                      </a:r>
                      <a:r>
                        <a:rPr lang="es-EC" sz="16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Tabulation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6151"/>
                  </a:ext>
                </a:extLst>
              </a:tr>
              <a:tr h="232269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2412"/>
                  </a:ext>
                </a:extLst>
              </a:tr>
              <a:tr h="23226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1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2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3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4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5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6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7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604660"/>
                  </a:ext>
                </a:extLst>
              </a:tr>
              <a:tr h="4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P.C.D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121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17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761929"/>
                  </a:ext>
                </a:extLst>
              </a:tr>
              <a:tr h="69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Actitudes hacia las drogas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P.R.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762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90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31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23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18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338359"/>
                  </a:ext>
                </a:extLst>
              </a:tr>
              <a:tr h="4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P.S.C.D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30123"/>
                  </a:ext>
                </a:extLst>
              </a:tr>
              <a:tr h="23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107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33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576633"/>
                  </a:ext>
                </a:extLst>
              </a:tr>
              <a:tr h="530084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7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8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9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Resultados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14397" y="4458194"/>
            <a:ext cx="753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Al realizar el análisis estadístico mediante el χ₂ (Chi-Cuadrado), se determinó un p-valor de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,031*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que es menor al nivel de significación del 5%, concluyendo que existe asociación entre la actitud hacia el alcohol y los aspectos abordados en el Autoinforme de Consumo de Sustancias Psicoactivas.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28874"/>
              </p:ext>
            </p:extLst>
          </p:nvPr>
        </p:nvGraphicFramePr>
        <p:xfrm>
          <a:off x="914397" y="1422615"/>
          <a:ext cx="7289802" cy="4043870"/>
        </p:xfrm>
        <a:graphic>
          <a:graphicData uri="http://schemas.openxmlformats.org/drawingml/2006/table">
            <a:tbl>
              <a:tblPr firstRow="1" firstCol="1" bandRow="1"/>
              <a:tblGrid>
                <a:gridCol w="1130526">
                  <a:extLst>
                    <a:ext uri="{9D8B030D-6E8A-4147-A177-3AD203B41FA5}">
                      <a16:colId xmlns:a16="http://schemas.microsoft.com/office/drawing/2014/main" val="1335547787"/>
                    </a:ext>
                  </a:extLst>
                </a:gridCol>
                <a:gridCol w="929320">
                  <a:extLst>
                    <a:ext uri="{9D8B030D-6E8A-4147-A177-3AD203B41FA5}">
                      <a16:colId xmlns:a16="http://schemas.microsoft.com/office/drawing/2014/main" val="2414114561"/>
                    </a:ext>
                  </a:extLst>
                </a:gridCol>
                <a:gridCol w="823648">
                  <a:extLst>
                    <a:ext uri="{9D8B030D-6E8A-4147-A177-3AD203B41FA5}">
                      <a16:colId xmlns:a16="http://schemas.microsoft.com/office/drawing/2014/main" val="3129147733"/>
                    </a:ext>
                  </a:extLst>
                </a:gridCol>
                <a:gridCol w="823648">
                  <a:extLst>
                    <a:ext uri="{9D8B030D-6E8A-4147-A177-3AD203B41FA5}">
                      <a16:colId xmlns:a16="http://schemas.microsoft.com/office/drawing/2014/main" val="4232363431"/>
                    </a:ext>
                  </a:extLst>
                </a:gridCol>
                <a:gridCol w="716532">
                  <a:extLst>
                    <a:ext uri="{9D8B030D-6E8A-4147-A177-3AD203B41FA5}">
                      <a16:colId xmlns:a16="http://schemas.microsoft.com/office/drawing/2014/main" val="3192927006"/>
                    </a:ext>
                  </a:extLst>
                </a:gridCol>
                <a:gridCol w="716532">
                  <a:extLst>
                    <a:ext uri="{9D8B030D-6E8A-4147-A177-3AD203B41FA5}">
                      <a16:colId xmlns:a16="http://schemas.microsoft.com/office/drawing/2014/main" val="3479243356"/>
                    </a:ext>
                  </a:extLst>
                </a:gridCol>
                <a:gridCol w="716532">
                  <a:extLst>
                    <a:ext uri="{9D8B030D-6E8A-4147-A177-3AD203B41FA5}">
                      <a16:colId xmlns:a16="http://schemas.microsoft.com/office/drawing/2014/main" val="1846165896"/>
                    </a:ext>
                  </a:extLst>
                </a:gridCol>
                <a:gridCol w="716532">
                  <a:extLst>
                    <a:ext uri="{9D8B030D-6E8A-4147-A177-3AD203B41FA5}">
                      <a16:colId xmlns:a16="http://schemas.microsoft.com/office/drawing/2014/main" val="2395307787"/>
                    </a:ext>
                  </a:extLst>
                </a:gridCol>
                <a:gridCol w="716532">
                  <a:extLst>
                    <a:ext uri="{9D8B030D-6E8A-4147-A177-3AD203B41FA5}">
                      <a16:colId xmlns:a16="http://schemas.microsoft.com/office/drawing/2014/main" val="1886323146"/>
                    </a:ext>
                  </a:extLst>
                </a:gridCol>
              </a:tblGrid>
              <a:tr h="313189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3: Actitudes Hacia el Alcohol* Autoinforme de consumo de sustancias Psicoactivas Cross </a:t>
                      </a:r>
                      <a:r>
                        <a:rPr lang="es-EC" sz="16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Tabulation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551520"/>
                  </a:ext>
                </a:extLst>
              </a:tr>
              <a:tr h="15659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97314"/>
                  </a:ext>
                </a:extLst>
              </a:tr>
              <a:tr h="15659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1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2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Fac3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Fac4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Fac5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Fac6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Fac7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85454"/>
                  </a:ext>
                </a:extLst>
              </a:tr>
              <a:tr h="29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P.C.A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120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19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779822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Actitudes hacia el Alcohol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I.D.C.A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761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29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29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21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12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19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945546"/>
                  </a:ext>
                </a:extLst>
              </a:tr>
              <a:tr h="313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P.A.C.C.A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97101"/>
                  </a:ext>
                </a:extLst>
              </a:tr>
              <a:tr h="29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885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107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33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32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</a:t>
                      </a:r>
                      <a:endParaRPr lang="en-US" sz="32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437336"/>
                  </a:ext>
                </a:extLst>
              </a:tr>
              <a:tr h="1252758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26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5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04801" y="1019158"/>
            <a:ext cx="8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" pitchFamily="2" charset="0"/>
              </a:rPr>
              <a:t>Análisis de diferencia significativa aspirantes de Primer y Segundo Año</a:t>
            </a:r>
            <a:endParaRPr lang="es-ES_tradnl" sz="2400" b="1" dirty="0">
              <a:latin typeface="Times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4400" y="4511914"/>
            <a:ext cx="7531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34970"/>
              </p:ext>
            </p:extLst>
          </p:nvPr>
        </p:nvGraphicFramePr>
        <p:xfrm>
          <a:off x="977901" y="2057401"/>
          <a:ext cx="7238998" cy="3537109"/>
        </p:xfrm>
        <a:graphic>
          <a:graphicData uri="http://schemas.openxmlformats.org/drawingml/2006/table">
            <a:tbl>
              <a:tblPr firstRow="1" firstCol="1" bandRow="1"/>
              <a:tblGrid>
                <a:gridCol w="1530308">
                  <a:extLst>
                    <a:ext uri="{9D8B030D-6E8A-4147-A177-3AD203B41FA5}">
                      <a16:colId xmlns:a16="http://schemas.microsoft.com/office/drawing/2014/main" val="2693560966"/>
                    </a:ext>
                  </a:extLst>
                </a:gridCol>
                <a:gridCol w="1530308">
                  <a:extLst>
                    <a:ext uri="{9D8B030D-6E8A-4147-A177-3AD203B41FA5}">
                      <a16:colId xmlns:a16="http://schemas.microsoft.com/office/drawing/2014/main" val="2090733576"/>
                    </a:ext>
                  </a:extLst>
                </a:gridCol>
                <a:gridCol w="1156790">
                  <a:extLst>
                    <a:ext uri="{9D8B030D-6E8A-4147-A177-3AD203B41FA5}">
                      <a16:colId xmlns:a16="http://schemas.microsoft.com/office/drawing/2014/main" val="2318815099"/>
                    </a:ext>
                  </a:extLst>
                </a:gridCol>
                <a:gridCol w="1510796">
                  <a:extLst>
                    <a:ext uri="{9D8B030D-6E8A-4147-A177-3AD203B41FA5}">
                      <a16:colId xmlns:a16="http://schemas.microsoft.com/office/drawing/2014/main" val="3381508673"/>
                    </a:ext>
                  </a:extLst>
                </a:gridCol>
                <a:gridCol w="1510796">
                  <a:extLst>
                    <a:ext uri="{9D8B030D-6E8A-4147-A177-3AD203B41FA5}">
                      <a16:colId xmlns:a16="http://schemas.microsoft.com/office/drawing/2014/main" val="700913471"/>
                    </a:ext>
                  </a:extLst>
                </a:gridCol>
              </a:tblGrid>
              <a:tr h="334792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4: Autoinforme de Consumo de Sustancias * Año del Aspirante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47864"/>
                  </a:ext>
                </a:extLst>
              </a:tr>
              <a:tr h="701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Año Aspirante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u="sng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u="sng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Mean Rank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u="sng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Test Statistics</a:t>
                      </a:r>
                      <a:r>
                        <a:rPr lang="es-EC" sz="1800" u="sng" baseline="300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344803"/>
                  </a:ext>
                </a:extLst>
              </a:tr>
              <a:tr h="36377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Primero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502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525,88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,000***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733619"/>
                  </a:ext>
                </a:extLst>
              </a:tr>
              <a:tr h="334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Segundo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616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586,90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50077"/>
                  </a:ext>
                </a:extLst>
              </a:tr>
              <a:tr h="334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Total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1118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921637"/>
                  </a:ext>
                </a:extLst>
              </a:tr>
              <a:tr h="521174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Nota</a:t>
                      </a:r>
                      <a:r>
                        <a:rPr lang="es-EC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: χ₂= 0,000&lt; 0.05, una relación altamente significativa, *** Esto implica que es un aporte valioso y de alto impacto investigativo.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6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70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04801" y="854058"/>
            <a:ext cx="859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" pitchFamily="2" charset="0"/>
              </a:rPr>
              <a:t>Prueba Estadística </a:t>
            </a:r>
            <a:endParaRPr lang="es-ES_tradnl" sz="2400" b="1" dirty="0">
              <a:latin typeface="Times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4400" y="4511914"/>
            <a:ext cx="7531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59730"/>
              </p:ext>
            </p:extLst>
          </p:nvPr>
        </p:nvGraphicFramePr>
        <p:xfrm>
          <a:off x="914400" y="1790699"/>
          <a:ext cx="7086600" cy="4081518"/>
        </p:xfrm>
        <a:graphic>
          <a:graphicData uri="http://schemas.openxmlformats.org/drawingml/2006/table">
            <a:tbl>
              <a:tblPr firstRow="1" firstCol="1" bandRow="1"/>
              <a:tblGrid>
                <a:gridCol w="3542515">
                  <a:extLst>
                    <a:ext uri="{9D8B030D-6E8A-4147-A177-3AD203B41FA5}">
                      <a16:colId xmlns:a16="http://schemas.microsoft.com/office/drawing/2014/main" val="1450782304"/>
                    </a:ext>
                  </a:extLst>
                </a:gridCol>
                <a:gridCol w="3544085">
                  <a:extLst>
                    <a:ext uri="{9D8B030D-6E8A-4147-A177-3AD203B41FA5}">
                      <a16:colId xmlns:a16="http://schemas.microsoft.com/office/drawing/2014/main" val="1640644617"/>
                    </a:ext>
                  </a:extLst>
                </a:gridCol>
              </a:tblGrid>
              <a:tr h="31031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5: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Test Statistics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73635"/>
                  </a:ext>
                </a:extLst>
              </a:tr>
              <a:tr h="620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020036"/>
                  </a:ext>
                </a:extLst>
              </a:tr>
              <a:tr h="620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U Mann-Whitney 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137737,000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697887"/>
                  </a:ext>
                </a:extLst>
              </a:tr>
              <a:tr h="620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Wilcoxon W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263990,000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38205"/>
                  </a:ext>
                </a:extLst>
              </a:tr>
              <a:tr h="6206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Z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-4,432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985990"/>
                  </a:ext>
                </a:extLst>
              </a:tr>
              <a:tr h="310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Asymp. Sig. (2-tailed)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,000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115419"/>
                  </a:ext>
                </a:extLst>
              </a:tr>
              <a:tr h="9309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Nota: Se analizó la variable, Año del aspirante y se realizó la comparación de ambos grupos, en búsqueda de diferencias estadísticamente significativa.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92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0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64127" y="1714457"/>
            <a:ext cx="8215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Visión Global</a:t>
            </a:r>
          </a:p>
          <a:p>
            <a:endParaRPr lang="es-EC" sz="20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La </a:t>
            </a:r>
            <a:r>
              <a:rPr lang="es-EC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Organización de Estados Americanos (OEA, 2019), </a:t>
            </a:r>
            <a:r>
              <a:rPr lang="es-EC" sz="2000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Informe </a:t>
            </a:r>
            <a:r>
              <a:rPr lang="es-EC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sobre el Consumo de Drogas de las </a:t>
            </a:r>
            <a:r>
              <a:rPr lang="es-EC" sz="2000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Américas.</a:t>
            </a:r>
            <a:endParaRPr lang="es-EC" sz="20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stablecieron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aspectos de análisis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y comparación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Según la Organización Mundial de la Salud (2014), la cerveza es el producto con mayor prevalencia de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consumo.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Ecuador la cerveza encabeza esta lista con un 67% de consumo, seguida del whisky con el 32% y el vino con el 1%.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16728" y="82141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Marco Teórico</a:t>
            </a:r>
            <a:endParaRPr lang="en-US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304801" y="854058"/>
            <a:ext cx="859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" pitchFamily="2" charset="0"/>
              </a:rPr>
              <a:t>Hallazgo Importante</a:t>
            </a:r>
            <a:endParaRPr lang="es-ES_tradnl" sz="2400" b="1" dirty="0">
              <a:latin typeface="Times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4400" y="4511914"/>
            <a:ext cx="7531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14189"/>
              </p:ext>
            </p:extLst>
          </p:nvPr>
        </p:nvGraphicFramePr>
        <p:xfrm>
          <a:off x="558800" y="1337892"/>
          <a:ext cx="8254998" cy="5366093"/>
        </p:xfrm>
        <a:graphic>
          <a:graphicData uri="http://schemas.openxmlformats.org/drawingml/2006/table">
            <a:tbl>
              <a:tblPr firstRow="1" firstCol="1" bandRow="1"/>
              <a:tblGrid>
                <a:gridCol w="1100221">
                  <a:extLst>
                    <a:ext uri="{9D8B030D-6E8A-4147-A177-3AD203B41FA5}">
                      <a16:colId xmlns:a16="http://schemas.microsoft.com/office/drawing/2014/main" val="2057164177"/>
                    </a:ext>
                  </a:extLst>
                </a:gridCol>
                <a:gridCol w="718791">
                  <a:extLst>
                    <a:ext uri="{9D8B030D-6E8A-4147-A177-3AD203B41FA5}">
                      <a16:colId xmlns:a16="http://schemas.microsoft.com/office/drawing/2014/main" val="302324934"/>
                    </a:ext>
                  </a:extLst>
                </a:gridCol>
                <a:gridCol w="811487">
                  <a:extLst>
                    <a:ext uri="{9D8B030D-6E8A-4147-A177-3AD203B41FA5}">
                      <a16:colId xmlns:a16="http://schemas.microsoft.com/office/drawing/2014/main" val="432177873"/>
                    </a:ext>
                  </a:extLst>
                </a:gridCol>
                <a:gridCol w="811487">
                  <a:extLst>
                    <a:ext uri="{9D8B030D-6E8A-4147-A177-3AD203B41FA5}">
                      <a16:colId xmlns:a16="http://schemas.microsoft.com/office/drawing/2014/main" val="2844521003"/>
                    </a:ext>
                  </a:extLst>
                </a:gridCol>
                <a:gridCol w="811487">
                  <a:extLst>
                    <a:ext uri="{9D8B030D-6E8A-4147-A177-3AD203B41FA5}">
                      <a16:colId xmlns:a16="http://schemas.microsoft.com/office/drawing/2014/main" val="2708650550"/>
                    </a:ext>
                  </a:extLst>
                </a:gridCol>
                <a:gridCol w="811487">
                  <a:extLst>
                    <a:ext uri="{9D8B030D-6E8A-4147-A177-3AD203B41FA5}">
                      <a16:colId xmlns:a16="http://schemas.microsoft.com/office/drawing/2014/main" val="3965562426"/>
                    </a:ext>
                  </a:extLst>
                </a:gridCol>
                <a:gridCol w="811487">
                  <a:extLst>
                    <a:ext uri="{9D8B030D-6E8A-4147-A177-3AD203B41FA5}">
                      <a16:colId xmlns:a16="http://schemas.microsoft.com/office/drawing/2014/main" val="4288126421"/>
                    </a:ext>
                  </a:extLst>
                </a:gridCol>
                <a:gridCol w="902668">
                  <a:extLst>
                    <a:ext uri="{9D8B030D-6E8A-4147-A177-3AD203B41FA5}">
                      <a16:colId xmlns:a16="http://schemas.microsoft.com/office/drawing/2014/main" val="742148771"/>
                    </a:ext>
                  </a:extLst>
                </a:gridCol>
                <a:gridCol w="902668">
                  <a:extLst>
                    <a:ext uri="{9D8B030D-6E8A-4147-A177-3AD203B41FA5}">
                      <a16:colId xmlns:a16="http://schemas.microsoft.com/office/drawing/2014/main" val="1749172523"/>
                    </a:ext>
                  </a:extLst>
                </a:gridCol>
                <a:gridCol w="573215">
                  <a:extLst>
                    <a:ext uri="{9D8B030D-6E8A-4147-A177-3AD203B41FA5}">
                      <a16:colId xmlns:a16="http://schemas.microsoft.com/office/drawing/2014/main" val="1828577448"/>
                    </a:ext>
                  </a:extLst>
                </a:gridCol>
              </a:tblGrid>
              <a:tr h="258324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6: Identificación Religiosa* Autoinforme de Consumo de </a:t>
                      </a:r>
                      <a:r>
                        <a:rPr lang="es-EC" sz="1400" i="1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</a:t>
                      </a:r>
                      <a:r>
                        <a:rPr lang="es-EC" sz="14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ustancias Psicoactivas Cross </a:t>
                      </a:r>
                      <a:r>
                        <a:rPr lang="es-EC" sz="1400" i="1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Tabulation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2292"/>
                  </a:ext>
                </a:extLst>
              </a:tr>
              <a:tr h="179599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Autoinforme de consumo de sustancias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76622"/>
                  </a:ext>
                </a:extLst>
              </a:tr>
              <a:tr h="38431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1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2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3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4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5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6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Fac 7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68492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Ca.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749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32276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Ev</a:t>
                      </a: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119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712947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Te Je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070073"/>
                  </a:ext>
                </a:extLst>
              </a:tr>
              <a:tr h="669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Identificación Religiosa 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Mo.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104313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At.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98675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Ot.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0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68217"/>
                  </a:ext>
                </a:extLst>
              </a:tr>
              <a:tr h="3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885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107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33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28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15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20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65153"/>
                  </a:ext>
                </a:extLst>
              </a:tr>
              <a:tr h="845014"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8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731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15E643-9910-5D48-8008-FEAFCE40FF44}"/>
              </a:ext>
            </a:extLst>
          </p:cNvPr>
          <p:cNvSpPr txBox="1"/>
          <p:nvPr/>
        </p:nvSpPr>
        <p:spPr>
          <a:xfrm>
            <a:off x="-152400" y="1141991"/>
            <a:ext cx="859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" pitchFamily="2" charset="0"/>
              </a:rPr>
              <a:t>Prueba Estadística</a:t>
            </a:r>
            <a:endParaRPr lang="es-ES_tradnl" sz="2400" b="1" dirty="0">
              <a:latin typeface="Times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4400" y="4511914"/>
            <a:ext cx="7531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49362"/>
              </p:ext>
            </p:extLst>
          </p:nvPr>
        </p:nvGraphicFramePr>
        <p:xfrm>
          <a:off x="1117600" y="1868606"/>
          <a:ext cx="6654800" cy="2513703"/>
        </p:xfrm>
        <a:graphic>
          <a:graphicData uri="http://schemas.openxmlformats.org/drawingml/2006/table">
            <a:tbl>
              <a:tblPr firstRow="1" firstCol="1" bandRow="1"/>
              <a:tblGrid>
                <a:gridCol w="2059275">
                  <a:extLst>
                    <a:ext uri="{9D8B030D-6E8A-4147-A177-3AD203B41FA5}">
                      <a16:colId xmlns:a16="http://schemas.microsoft.com/office/drawing/2014/main" val="3787429817"/>
                    </a:ext>
                  </a:extLst>
                </a:gridCol>
                <a:gridCol w="1248332">
                  <a:extLst>
                    <a:ext uri="{9D8B030D-6E8A-4147-A177-3AD203B41FA5}">
                      <a16:colId xmlns:a16="http://schemas.microsoft.com/office/drawing/2014/main" val="1715040813"/>
                    </a:ext>
                  </a:extLst>
                </a:gridCol>
                <a:gridCol w="854982">
                  <a:extLst>
                    <a:ext uri="{9D8B030D-6E8A-4147-A177-3AD203B41FA5}">
                      <a16:colId xmlns:a16="http://schemas.microsoft.com/office/drawing/2014/main" val="4172770834"/>
                    </a:ext>
                  </a:extLst>
                </a:gridCol>
                <a:gridCol w="2492211">
                  <a:extLst>
                    <a:ext uri="{9D8B030D-6E8A-4147-A177-3AD203B41FA5}">
                      <a16:colId xmlns:a16="http://schemas.microsoft.com/office/drawing/2014/main" val="2719767231"/>
                    </a:ext>
                  </a:extLst>
                </a:gridCol>
              </a:tblGrid>
              <a:tr h="23990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Tabla 7: Chi-Square Test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0334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Value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Asymp. Sig. (2-sided)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03622"/>
                  </a:ext>
                </a:extLst>
              </a:tr>
              <a:tr h="4798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Pearson Chi-Square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68,261</a:t>
                      </a: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,000***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308163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Likelihood Ratio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39,171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,122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0635"/>
                  </a:ext>
                </a:extLst>
              </a:tr>
              <a:tr h="4798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Linear-by-Linear Association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,790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,374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178861"/>
                  </a:ext>
                </a:extLst>
              </a:tr>
              <a:tr h="2399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 of Valid Cases</a:t>
                      </a:r>
                      <a:endParaRPr lang="en-US" sz="28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1118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32127"/>
                  </a:ext>
                </a:extLst>
              </a:tr>
              <a:tr h="46836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Nota: El grado de significación debe ser menor al ,005</a:t>
                      </a:r>
                      <a:endParaRPr lang="en-US" sz="28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241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68300" y="4577217"/>
            <a:ext cx="8153400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Como apreciamos en la </a:t>
            </a:r>
            <a:r>
              <a:rPr lang="es-EC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tabla 7, </a:t>
            </a:r>
            <a:r>
              <a:rPr lang="es-EC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al realizar el análisis mediante el estadístico del Chi-Cuadrado, se ha obtenido un valor de ,000*** lo que nos indica que existe una relación significativa entre las variables; Identificación Religiosa* y los aspectos abordados en el Autoinforme de consumo de Sustancias Psicoactivas. </a:t>
            </a:r>
            <a:endParaRPr lang="en-US" sz="20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5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D57226-0B18-1E41-AA2B-891022DD772D}"/>
              </a:ext>
            </a:extLst>
          </p:cNvPr>
          <p:cNvSpPr txBox="1"/>
          <p:nvPr/>
        </p:nvSpPr>
        <p:spPr>
          <a:xfrm>
            <a:off x="3334653" y="854058"/>
            <a:ext cx="242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9400" y="1903645"/>
            <a:ext cx="844550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</a:t>
            </a: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iferencia </a:t>
            </a:r>
            <a:r>
              <a:rPr lang="es-EC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estadísticamente </a:t>
            </a: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significativa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Aspirantes </a:t>
            </a:r>
            <a:r>
              <a:rPr lang="es-EC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 la carrera militar de primer y segundo </a:t>
            </a: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año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</a:t>
            </a: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elación </a:t>
            </a:r>
            <a:r>
              <a:rPr lang="es-EC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entre las actitudes y la disposición frente al </a:t>
            </a:r>
            <a:r>
              <a:rPr lang="es-EC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consumo.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Segundo </a:t>
            </a:r>
            <a:r>
              <a:rPr lang="es-E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año tienen mayores niveles de conciencia frente a los efectos del consumo de </a:t>
            </a: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sustancias.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Muestran </a:t>
            </a:r>
            <a:r>
              <a:rPr lang="es-E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una actitud de </a:t>
            </a: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resistencia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</a:t>
            </a: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specto </a:t>
            </a:r>
            <a:r>
              <a:rPr lang="es-E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cognitivo se ha </a:t>
            </a:r>
            <a:r>
              <a:rPr lang="es-ES" sz="24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determinado una </a:t>
            </a:r>
            <a:r>
              <a:rPr lang="es-E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manera previa que predispone un comportamiento. </a:t>
            </a:r>
            <a:endParaRPr lang="en-US" sz="24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86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04799" y="1160110"/>
            <a:ext cx="8458201" cy="353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Actitudes frente </a:t>
            </a: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el consumo de tabaco se encontró que evidentemente 885 sujetos que refieren tener una conciencia sobre los </a:t>
            </a: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efectos se relacionan con 741 aspirantes </a:t>
            </a: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presentan un índice de desagrado de consumo de </a:t>
            </a: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tabaco.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Actitudes frente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al consumo de drogas, 762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Aspirantes percepción </a:t>
            </a:r>
            <a:r>
              <a:rPr lang="es-ES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 riesgo que guarda relación con la conciencia sobre los efectos negativos, es decir los aspirantes saben que el consumo de sustancias podrían causarle </a:t>
            </a:r>
            <a:r>
              <a:rPr lang="es-ES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dificultades.</a:t>
            </a:r>
            <a:endParaRPr lang="en-US" sz="22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04799" y="1160110"/>
            <a:ext cx="8695953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9399" y="1346403"/>
            <a:ext cx="85852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Se </a:t>
            </a: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ha encontrado que 761 sujetos revelaron </a:t>
            </a: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desagrado </a:t>
            </a: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del consumo de alcohol y guardan relación con los 885 sujetos que mostraron niveles de conciencia sobre los efectos negativos del consumo de </a:t>
            </a: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sustancias.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</a:t>
            </a:r>
            <a:r>
              <a:rPr lang="es-EC" sz="22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in </a:t>
            </a:r>
            <a:r>
              <a:rPr lang="es-EC" sz="22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embargo de este mismo grupo de 885 aspirantes se encontró también que 120 muestran actitudes y disposición para el consumo de alcohol. </a:t>
            </a:r>
            <a:endParaRPr lang="es-EC" sz="22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dentificación </a:t>
            </a: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de tipo religiosa indistintamente de la que esta sea, actúa como factor protector y de desarrollo de un nivel de conciencia sobre los efectos negativo y nocivos del consumo de sustancias 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psicoactivas.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Valioso aporte para el contexto ecuatoriano, instituciones militares y Latinoamérica.</a:t>
            </a:r>
            <a:endParaRPr lang="en-US" sz="2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7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B031F-3CE3-984D-83BA-9EC2CE09EEC4}"/>
              </a:ext>
            </a:extLst>
          </p:cNvPr>
          <p:cNvSpPr txBox="1"/>
          <p:nvPr/>
        </p:nvSpPr>
        <p:spPr>
          <a:xfrm>
            <a:off x="353947" y="1727416"/>
            <a:ext cx="838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>
                <a:latin typeface="Times" pitchFamily="2" charset="0"/>
              </a:rPr>
              <a:t>Los datos obtenidos nos llevan a plantear alternativas de intervención en el campo de la </a:t>
            </a:r>
            <a:r>
              <a:rPr lang="es-ES_tradnl" sz="2400" dirty="0" smtClean="0">
                <a:latin typeface="Times" pitchFamily="2" charset="0"/>
              </a:rPr>
              <a:t>prevención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" pitchFamily="2" charset="0"/>
              </a:rPr>
              <a:t>Creación de un manual de intervención desde el enfoque preventivo como guía para el personal de la ESFORSE.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" pitchFamily="2" charset="0"/>
              </a:rPr>
              <a:t>Aplicación del protocolo del grupo Terapéutico Renacer en la ESFORSE, grupo que funciona en la ciudad de Ambato, dirigido por los autores del Articulo. </a:t>
            </a: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6622F3-37CC-EE40-A3C1-59AD2523AAB6}"/>
              </a:ext>
            </a:extLst>
          </p:cNvPr>
          <p:cNvSpPr txBox="1"/>
          <p:nvPr/>
        </p:nvSpPr>
        <p:spPr>
          <a:xfrm>
            <a:off x="1900841" y="935163"/>
            <a:ext cx="529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Aplicaciones Clínicas y Prácticas</a:t>
            </a:r>
          </a:p>
        </p:txBody>
      </p:sp>
    </p:spTree>
    <p:extLst>
      <p:ext uri="{BB962C8B-B14F-4D97-AF65-F5344CB8AC3E}">
        <p14:creationId xmlns:p14="http://schemas.microsoft.com/office/powerpoint/2010/main" val="95387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B031F-3CE3-984D-83BA-9EC2CE09EEC4}"/>
              </a:ext>
            </a:extLst>
          </p:cNvPr>
          <p:cNvSpPr txBox="1"/>
          <p:nvPr/>
        </p:nvSpPr>
        <p:spPr>
          <a:xfrm>
            <a:off x="353947" y="1142934"/>
            <a:ext cx="83839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Times" pitchFamily="2" charset="0"/>
              </a:rPr>
              <a:t>Cuestiones abiertas:</a:t>
            </a:r>
          </a:p>
          <a:p>
            <a:pPr algn="just"/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" pitchFamily="2" charset="0"/>
              </a:rPr>
              <a:t>Consideramos la realización de un articulo que abarque de forma mas amplia la relación de la religión en la aparición de conductas asociadas al consumo de alcohol tabaco y otras drogas.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" pitchFamily="2" charset="0"/>
              </a:rPr>
              <a:t>Contamos con una base de datos recogidos de la Ficha Sociodemográfica, que seria la base para el planteamiento de la hipótesis y tema a desarrollar.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" pitchFamily="2" charset="0"/>
              </a:rPr>
              <a:t>Además contemplamos realizar en análisis de los reactivos para una adaptación al contexto ecuatoriano, ya que tabulamos todas las respuestas de los reactivos aplicados.</a:t>
            </a:r>
            <a:endParaRPr lang="es-ES_tradnl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37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63237" y="821419"/>
            <a:ext cx="8368146" cy="55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Latinoamérica y las </a:t>
            </a:r>
            <a:r>
              <a:rPr lang="es-EC" sz="2000" b="1" i="1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Drogas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2000" b="1" i="1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El Salvador el 9,5% de la población en edades entre los 17 y 24 años consumió alguna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sustancia.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Chile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es el país que presenta el nivel más elevado del consumo de tabaco en la región con un 38,7%. </a:t>
            </a:r>
            <a:endParaRPr lang="es-E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Colombia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por el Observatorio de drogas, se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encontró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que: el 24,1%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fumado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tabaco alguna vez en su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vida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En Arequipa-Perú, </a:t>
            </a:r>
            <a:r>
              <a:rPr lang="es-E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el </a:t>
            </a:r>
            <a:r>
              <a:rPr lang="es-ES" sz="2000" dirty="0">
                <a:latin typeface="Times" panose="02020603050405020304" pitchFamily="18" charset="0"/>
                <a:cs typeface="Times" panose="02020603050405020304" pitchFamily="18" charset="0"/>
              </a:rPr>
              <a:t>84,4% presentó consumo de drogas lícitas: (alcohol y tabaco), en estudiantes universitarios</a:t>
            </a:r>
            <a:endParaRPr lang="es-E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7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63237" y="1066800"/>
            <a:ext cx="8368146" cy="552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Times" panose="02020603050405020304" pitchFamily="18" charset="0"/>
                <a:cs typeface="Times" panose="02020603050405020304" pitchFamily="18" charset="0"/>
              </a:rPr>
              <a:t>Ecuador y consumo de alcohol y otras </a:t>
            </a:r>
            <a:r>
              <a:rPr lang="es-EC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drogas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b="1" dirty="0" smtClean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El Ecuador reconoce a las adiciones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como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“un problema de salud pública”, en el Artículo,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364 de la Carta Magna.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Ecuador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, en 3.232 estudiantes universitarios, se encontró que existe una mayor prevalencia de consumo de alcohol en hombres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y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en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mujeres.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Ecuador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personas con condiciones de vida específicas tienen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una mayor probabilidad de desarrollar un problema en cuanto al consumo de alcohol. </a:t>
            </a: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La exposición 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de los adolescentes a drogas legales como el alcohol y el tabaco tienen un alto índice de </a:t>
            </a:r>
            <a:r>
              <a:rPr lang="es-EC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prevalencia. </a:t>
            </a:r>
            <a:r>
              <a:rPr lang="es-EC" sz="2000" dirty="0" err="1">
                <a:latin typeface="Times" panose="02020603050405020304" pitchFamily="18" charset="0"/>
                <a:cs typeface="Times" panose="02020603050405020304" pitchFamily="18" charset="0"/>
              </a:rPr>
              <a:t>Moreta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, Mayorga, Tamayo e </a:t>
            </a:r>
            <a:r>
              <a:rPr lang="es-EC" sz="2000" dirty="0" err="1">
                <a:latin typeface="Times" panose="02020603050405020304" pitchFamily="18" charset="0"/>
                <a:cs typeface="Times" panose="02020603050405020304" pitchFamily="18" charset="0"/>
              </a:rPr>
              <a:t>Ilaja</a:t>
            </a:r>
            <a:r>
              <a:rPr lang="es-EC" sz="2000" dirty="0">
                <a:latin typeface="Times" panose="02020603050405020304" pitchFamily="18" charset="0"/>
                <a:cs typeface="Times" panose="02020603050405020304" pitchFamily="18" charset="0"/>
              </a:rPr>
              <a:t> (2017)</a:t>
            </a:r>
            <a:endParaRPr lang="en-US" sz="200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9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53852" y="907816"/>
            <a:ext cx="3723840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200" b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Sobre consumo y vida militar</a:t>
            </a:r>
            <a:endParaRPr lang="en-US" sz="2200" b="1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23453" y="1703858"/>
            <a:ext cx="81049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En la Escuela de Formación de soldados del Ejército (ESFORSE), 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se </a:t>
            </a: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encuentra en la ciudad de 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Ambato – Ecuador.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Según la National Institute on Drug Abuse (2019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), los </a:t>
            </a: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militares tienen efectos en su salud producto de los despliegues 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militares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El despliegue militar está relacionado con el uso de tabaco y alcohol, además 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de </a:t>
            </a:r>
            <a:r>
              <a:rPr lang="es-ES" sz="2200" dirty="0">
                <a:latin typeface="Times" panose="02020603050405020304" pitchFamily="18" charset="0"/>
                <a:cs typeface="Times" panose="02020603050405020304" pitchFamily="18" charset="0"/>
              </a:rPr>
              <a:t>conductas de riesgo como consumir </a:t>
            </a:r>
            <a:r>
              <a:rPr lang="es-E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sustancias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05F927-01EA-B843-A1E6-E17D3A43B505}"/>
              </a:ext>
            </a:extLst>
          </p:cNvPr>
          <p:cNvSpPr txBox="1"/>
          <p:nvPr/>
        </p:nvSpPr>
        <p:spPr>
          <a:xfrm>
            <a:off x="380011" y="1895852"/>
            <a:ext cx="82305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4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ESFORSE), 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presenta </a:t>
            </a: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niveles de consumo medios y bajos relacionados al consumo de tabaco, 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alcohol.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Ausencia </a:t>
            </a: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de programas específicos que respondan a esta problemática al interior de la 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institución.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s-EC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scasas </a:t>
            </a:r>
            <a:r>
              <a:rPr lang="es-EC" sz="2200" dirty="0">
                <a:latin typeface="Times" panose="02020603050405020304" pitchFamily="18" charset="0"/>
                <a:cs typeface="Times" panose="02020603050405020304" pitchFamily="18" charset="0"/>
              </a:rPr>
              <a:t>medidas de intervención (en particular la derivación a centros asistenciales)</a:t>
            </a:r>
          </a:p>
          <a:p>
            <a:pPr algn="just"/>
            <a:endParaRPr lang="es-EC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s-EC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s-ES_tradnl" sz="2400" dirty="0">
              <a:latin typeface="Times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D622C3-75E2-9248-B3ED-5C45852CAC5F}"/>
              </a:ext>
            </a:extLst>
          </p:cNvPr>
          <p:cNvSpPr txBox="1"/>
          <p:nvPr/>
        </p:nvSpPr>
        <p:spPr>
          <a:xfrm>
            <a:off x="3265714" y="935163"/>
            <a:ext cx="178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58606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680D31-EA76-3346-9C01-0293C57D4B6C}"/>
              </a:ext>
            </a:extLst>
          </p:cNvPr>
          <p:cNvSpPr txBox="1"/>
          <p:nvPr/>
        </p:nvSpPr>
        <p:spPr>
          <a:xfrm>
            <a:off x="380010" y="2026691"/>
            <a:ext cx="838397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 smtClean="0">
                <a:latin typeface="Times" pitchFamily="2" charset="0"/>
              </a:rPr>
              <a:t>Se propone </a:t>
            </a:r>
            <a:r>
              <a:rPr lang="es-ES" sz="2200" dirty="0">
                <a:latin typeface="Times" pitchFamily="2" charset="0"/>
              </a:rPr>
              <a:t>la creación de un protocolo de prevención e </a:t>
            </a:r>
            <a:r>
              <a:rPr lang="es-ES" sz="2200" dirty="0" smtClean="0">
                <a:latin typeface="Times" pitchFamily="2" charset="0"/>
              </a:rPr>
              <a:t>intervención posterior a la Culminación y presentación del articulo Científico.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ES" sz="2200" dirty="0" smtClean="0">
              <a:latin typeface="Times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200" dirty="0">
                <a:latin typeface="Times" pitchFamily="2" charset="0"/>
              </a:rPr>
              <a:t>N</a:t>
            </a:r>
            <a:r>
              <a:rPr lang="es-EC" sz="2200" dirty="0" smtClean="0">
                <a:latin typeface="Times" pitchFamily="2" charset="0"/>
              </a:rPr>
              <a:t>ivel </a:t>
            </a:r>
            <a:r>
              <a:rPr lang="es-EC" sz="2200" dirty="0">
                <a:latin typeface="Times" pitchFamily="2" charset="0"/>
              </a:rPr>
              <a:t>alto de prioridad, por la necesidad institucional frente a la ausencia de un enfoque preventivo</a:t>
            </a:r>
            <a:endParaRPr lang="es-ES" sz="2200" dirty="0">
              <a:latin typeface="Times" pitchFamily="2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sz="2200" dirty="0">
              <a:latin typeface="Times" pitchFamily="2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200" dirty="0">
              <a:latin typeface="Time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8721-86BB-C141-8365-6388ACD4EAAD}"/>
              </a:ext>
            </a:extLst>
          </p:cNvPr>
          <p:cNvSpPr txBox="1"/>
          <p:nvPr/>
        </p:nvSpPr>
        <p:spPr>
          <a:xfrm>
            <a:off x="3265714" y="935163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Times" pitchFamily="2" charset="0"/>
              </a:rPr>
              <a:t>Relevancia</a:t>
            </a:r>
          </a:p>
        </p:txBody>
      </p:sp>
    </p:spTree>
    <p:extLst>
      <p:ext uri="{BB962C8B-B14F-4D97-AF65-F5344CB8AC3E}">
        <p14:creationId xmlns:p14="http://schemas.microsoft.com/office/powerpoint/2010/main" val="14995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680D31-EA76-3346-9C01-0293C57D4B6C}"/>
              </a:ext>
            </a:extLst>
          </p:cNvPr>
          <p:cNvSpPr txBox="1"/>
          <p:nvPr/>
        </p:nvSpPr>
        <p:spPr>
          <a:xfrm>
            <a:off x="380010" y="1510571"/>
            <a:ext cx="8383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 smtClean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" pitchFamily="2" charset="0"/>
              </a:rPr>
              <a:t>Identificar la existencia de relación entre las </a:t>
            </a:r>
            <a:r>
              <a:rPr lang="es-ES" sz="2400" dirty="0" smtClean="0">
                <a:latin typeface="Times" pitchFamily="2" charset="0"/>
              </a:rPr>
              <a:t>variables</a:t>
            </a:r>
            <a:r>
              <a:rPr lang="es-EC" sz="2400" dirty="0" smtClean="0">
                <a:latin typeface="Times" pitchFamily="2" charset="0"/>
              </a:rPr>
              <a:t>.</a:t>
            </a:r>
            <a:endParaRPr lang="es-ES_tradnl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itchFamily="2" charset="0"/>
              </a:rPr>
              <a:t>Determinar </a:t>
            </a:r>
            <a:r>
              <a:rPr lang="es-ES" sz="2400" dirty="0">
                <a:latin typeface="Times" pitchFamily="2" charset="0"/>
              </a:rPr>
              <a:t>la existencia de diferencia estadísticamente significativa entre aspirantes de primer y segundo </a:t>
            </a:r>
            <a:r>
              <a:rPr lang="es-ES" sz="2400" dirty="0" smtClean="0">
                <a:latin typeface="Times" pitchFamily="2" charset="0"/>
              </a:rPr>
              <a:t>año.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itchFamily="2" charset="0"/>
              </a:rPr>
              <a:t>Encontrar factores de tipo sociodemográficos que guarden relación con el consumo de sustancias en los aspirantes. </a:t>
            </a:r>
          </a:p>
          <a:p>
            <a:pPr algn="just"/>
            <a:endParaRPr lang="es-ES" sz="2400" dirty="0">
              <a:latin typeface="Time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8721-86BB-C141-8365-6388ACD4EAAD}"/>
              </a:ext>
            </a:extLst>
          </p:cNvPr>
          <p:cNvSpPr txBox="1"/>
          <p:nvPr/>
        </p:nvSpPr>
        <p:spPr>
          <a:xfrm>
            <a:off x="1496293" y="919556"/>
            <a:ext cx="578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Times" pitchFamily="2" charset="0"/>
              </a:rPr>
              <a:t>Objetivos</a:t>
            </a:r>
            <a:endParaRPr lang="es-ES_tradnl" sz="28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05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680D31-EA76-3346-9C01-0293C57D4B6C}"/>
              </a:ext>
            </a:extLst>
          </p:cNvPr>
          <p:cNvSpPr txBox="1"/>
          <p:nvPr/>
        </p:nvSpPr>
        <p:spPr>
          <a:xfrm>
            <a:off x="380010" y="1756132"/>
            <a:ext cx="838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itchFamily="2" charset="0"/>
              </a:rPr>
              <a:t>Las </a:t>
            </a:r>
            <a:r>
              <a:rPr lang="es-ES" sz="2400" dirty="0">
                <a:latin typeface="Times" pitchFamily="2" charset="0"/>
              </a:rPr>
              <a:t>actitudes están relacionadas con la disposición al consumo de alcohol, tabaco y otras </a:t>
            </a:r>
            <a:r>
              <a:rPr lang="es-ES" sz="2400" dirty="0" smtClean="0">
                <a:latin typeface="Times" pitchFamily="2" charset="0"/>
              </a:rPr>
              <a:t>drogas.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itchFamily="2" charset="0"/>
              </a:rPr>
              <a:t>Existe diferencia estadísticamente significativa entre aspirantes de primer y segundo año entre las actitudes y la disposición frente al consumo de alcohol, tabaco y otras drogas.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" pitchFamily="2" charset="0"/>
              </a:rPr>
              <a:t>La religión esta directamente relacionada con las actitudes y disposición frente al consumo de alcohol y otras drogas.</a:t>
            </a:r>
          </a:p>
          <a:p>
            <a:pPr algn="just"/>
            <a:endParaRPr lang="es-ES_tradnl" sz="2400" dirty="0">
              <a:latin typeface="Times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A8721-86BB-C141-8365-6388ACD4EAAD}"/>
              </a:ext>
            </a:extLst>
          </p:cNvPr>
          <p:cNvSpPr txBox="1"/>
          <p:nvPr/>
        </p:nvSpPr>
        <p:spPr>
          <a:xfrm>
            <a:off x="1650670" y="935163"/>
            <a:ext cx="558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Times" pitchFamily="2" charset="0"/>
              </a:rPr>
              <a:t>Hipótesis</a:t>
            </a:r>
            <a:endParaRPr lang="es-ES_tradnl" sz="28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1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5078</TotalTime>
  <Words>2225</Words>
  <Application>Microsoft Office PowerPoint</Application>
  <PresentationFormat>Presentación en pantalla (4:3)</PresentationFormat>
  <Paragraphs>501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Lucida Sans Unicode</vt:lpstr>
      <vt:lpstr>Times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joel santiago barreno lopez</cp:lastModifiedBy>
  <cp:revision>213</cp:revision>
  <dcterms:created xsi:type="dcterms:W3CDTF">2018-03-14T19:52:26Z</dcterms:created>
  <dcterms:modified xsi:type="dcterms:W3CDTF">2020-03-24T18:43:15Z</dcterms:modified>
</cp:coreProperties>
</file>