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23"/>
  </p:handoutMasterIdLst>
  <p:sldIdLst>
    <p:sldId id="256" r:id="rId2"/>
    <p:sldId id="258" r:id="rId3"/>
    <p:sldId id="257" r:id="rId4"/>
    <p:sldId id="259" r:id="rId5"/>
    <p:sldId id="260" r:id="rId6"/>
    <p:sldId id="261" r:id="rId7"/>
    <p:sldId id="278" r:id="rId8"/>
    <p:sldId id="268" r:id="rId9"/>
    <p:sldId id="269" r:id="rId10"/>
    <p:sldId id="270" r:id="rId11"/>
    <p:sldId id="262" r:id="rId12"/>
    <p:sldId id="271" r:id="rId13"/>
    <p:sldId id="272" r:id="rId14"/>
    <p:sldId id="276" r:id="rId15"/>
    <p:sldId id="273" r:id="rId16"/>
    <p:sldId id="265" r:id="rId17"/>
    <p:sldId id="263" r:id="rId18"/>
    <p:sldId id="279" r:id="rId19"/>
    <p:sldId id="277" r:id="rId20"/>
    <p:sldId id="264" r:id="rId21"/>
    <p:sldId id="266"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301" autoAdjust="0"/>
  </p:normalViewPr>
  <p:slideViewPr>
    <p:cSldViewPr snapToGrid="0">
      <p:cViewPr varScale="1">
        <p:scale>
          <a:sx n="65" d="100"/>
          <a:sy n="65" d="100"/>
        </p:scale>
        <p:origin x="876" y="78"/>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62274236268409E-2"/>
          <c:y val="1.6643764945207019E-2"/>
          <c:w val="0.90635218542887619"/>
          <c:h val="0.91291021384176785"/>
        </c:manualLayout>
      </c:layout>
      <c:barChart>
        <c:barDir val="col"/>
        <c:grouping val="clustered"/>
        <c:varyColors val="0"/>
        <c:ser>
          <c:idx val="0"/>
          <c:order val="0"/>
          <c:tx>
            <c:strRef>
              <c:f>'[Gráfico en Microsoft PowerPoint]FINAL'!$A$2</c:f>
              <c:strCache>
                <c:ptCount val="1"/>
                <c:pt idx="0">
                  <c:v>1.- ¿Cree que puede recibir apoyo o ayuda de otra persona con su misma sintomatología?</c:v>
                </c:pt>
              </c:strCache>
            </c:strRef>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FAF-4FEE-A351-AAA92CED756D}"/>
              </c:ext>
            </c:extLst>
          </c:dPt>
          <c:dPt>
            <c:idx val="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FAF-4FEE-A351-AAA92CED756D}"/>
              </c:ext>
            </c:extLst>
          </c:dPt>
          <c:dPt>
            <c:idx val="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FAF-4FEE-A351-AAA92CED756D}"/>
              </c:ext>
            </c:extLst>
          </c:dPt>
          <c:dLbls>
            <c:dLbl>
              <c:idx val="0"/>
              <c:tx>
                <c:rich>
                  <a:bodyPr/>
                  <a:lstStyle/>
                  <a:p>
                    <a:r>
                      <a:rPr lang="en-US"/>
                      <a:t>83% </a:t>
                    </a:r>
                    <a:fld id="{F57E6FFA-440A-4F73-BE77-FE308D0174D9}" type="CATEGORYNAME">
                      <a:rPr lang="en-US"/>
                      <a:pPr/>
                      <a:t>[NOMBRE DE CATEGORÍA]</a:t>
                    </a:fld>
                    <a:r>
                      <a:rPr lang="en-US" baseline="0"/>
                      <a:t>; </a:t>
                    </a:r>
                    <a:fld id="{10561991-38CA-49CA-86AC-B0B6274FF32E}"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AF-4FEE-A351-AAA92CED756D}"/>
                </c:ext>
              </c:extLst>
            </c:dLbl>
            <c:dLbl>
              <c:idx val="2"/>
              <c:tx>
                <c:rich>
                  <a:bodyPr/>
                  <a:lstStyle/>
                  <a:p>
                    <a:r>
                      <a:rPr lang="en-US"/>
                      <a:t>17% </a:t>
                    </a:r>
                    <a:fld id="{E1979D94-F4D8-4014-8621-DB5F926F8940}" type="CATEGORYNAME">
                      <a:rPr lang="en-US"/>
                      <a:pPr/>
                      <a:t>[NOMBRE DE CATEGORÍA]</a:t>
                    </a:fld>
                    <a:r>
                      <a:rPr lang="en-US" baseline="0"/>
                      <a:t>; </a:t>
                    </a:r>
                    <a:fld id="{24EDE72C-A45C-40DC-BBFE-15D663BCCA7F}"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FAF-4FEE-A351-AAA92CED756D}"/>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PowerPoint]FINAL'!$B$1:$AP$1</c:f>
              <c:strCache>
                <c:ptCount val="3"/>
                <c:pt idx="0">
                  <c:v>SI</c:v>
                </c:pt>
                <c:pt idx="1">
                  <c:v>NO</c:v>
                </c:pt>
                <c:pt idx="2">
                  <c:v>A VECES</c:v>
                </c:pt>
              </c:strCache>
              <c:extLst/>
            </c:strRef>
          </c:cat>
          <c:val>
            <c:numRef>
              <c:f>'[Gráfico en Microsoft PowerPoint]FINAL'!$B$2:$AP$2</c:f>
              <c:numCache>
                <c:formatCode>General</c:formatCode>
                <c:ptCount val="3"/>
                <c:pt idx="0">
                  <c:v>5</c:v>
                </c:pt>
                <c:pt idx="1">
                  <c:v>0</c:v>
                </c:pt>
                <c:pt idx="2">
                  <c:v>1</c:v>
                </c:pt>
              </c:numCache>
              <c:extLst/>
            </c:numRef>
          </c:val>
          <c:extLst>
            <c:ext xmlns:c16="http://schemas.microsoft.com/office/drawing/2014/chart" uri="{C3380CC4-5D6E-409C-BE32-E72D297353CC}">
              <c16:uniqueId val="{00000006-2FAF-4FEE-A351-AAA92CED756D}"/>
            </c:ext>
          </c:extLst>
        </c:ser>
        <c:dLbls>
          <c:showLegendKey val="0"/>
          <c:showVal val="0"/>
          <c:showCatName val="0"/>
          <c:showSerName val="0"/>
          <c:showPercent val="0"/>
          <c:showBubbleSize val="0"/>
        </c:dLbls>
        <c:gapWidth val="100"/>
        <c:axId val="9579951"/>
        <c:axId val="9572879"/>
      </c:barChart>
      <c:catAx>
        <c:axId val="9579951"/>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572879"/>
        <c:crosses val="autoZero"/>
        <c:auto val="1"/>
        <c:lblAlgn val="ctr"/>
        <c:lblOffset val="100"/>
        <c:noMultiLvlLbl val="0"/>
      </c:catAx>
      <c:valAx>
        <c:axId val="9572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57995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460-41A4-BCB2-7EF0748C0C2F}"/>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460-41A4-BCB2-7EF0748C0C2F}"/>
              </c:ext>
            </c:extLst>
          </c:dPt>
          <c:dPt>
            <c:idx val="2"/>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460-41A4-BCB2-7EF0748C0C2F}"/>
              </c:ext>
            </c:extLst>
          </c:dPt>
          <c:dLbls>
            <c:dLbl>
              <c:idx val="0"/>
              <c:tx>
                <c:rich>
                  <a:bodyPr/>
                  <a:lstStyle/>
                  <a:p>
                    <a:r>
                      <a:rPr lang="en-US"/>
                      <a:t>17% </a:t>
                    </a:r>
                    <a:fld id="{8FC95AA3-2475-4D80-B818-B46E581DEFFB}" type="CATEGORYNAME">
                      <a:rPr lang="en-US"/>
                      <a:pPr/>
                      <a:t>[NOMBRE DE CATEGORÍA]</a:t>
                    </a:fld>
                    <a:r>
                      <a:rPr lang="en-US" baseline="0"/>
                      <a:t>; </a:t>
                    </a:r>
                    <a:fld id="{FEEC59EB-E158-4058-8993-E2DD5623023A}"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60-41A4-BCB2-7EF0748C0C2F}"/>
                </c:ext>
              </c:extLst>
            </c:dLbl>
            <c:dLbl>
              <c:idx val="1"/>
              <c:tx>
                <c:rich>
                  <a:bodyPr/>
                  <a:lstStyle/>
                  <a:p>
                    <a:r>
                      <a:rPr lang="en-US"/>
                      <a:t>66% </a:t>
                    </a:r>
                    <a:fld id="{8F01D9DE-D84F-4690-96FF-490B520521F2}" type="CATEGORYNAME">
                      <a:rPr lang="en-US"/>
                      <a:pPr/>
                      <a:t>[NOMBRE DE CATEGORÍA]</a:t>
                    </a:fld>
                    <a:r>
                      <a:rPr lang="en-US" baseline="0"/>
                      <a:t>; </a:t>
                    </a:r>
                    <a:fld id="{F9D2FA4C-2563-4797-A6DE-132D9D6F24F7}"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460-41A4-BCB2-7EF0748C0C2F}"/>
                </c:ext>
              </c:extLst>
            </c:dLbl>
            <c:dLbl>
              <c:idx val="2"/>
              <c:tx>
                <c:rich>
                  <a:bodyPr/>
                  <a:lstStyle/>
                  <a:p>
                    <a:r>
                      <a:rPr lang="en-US"/>
                      <a:t>17%</a:t>
                    </a:r>
                    <a:r>
                      <a:rPr lang="en-US" baseline="0"/>
                      <a:t> </a:t>
                    </a:r>
                    <a:fld id="{732F21EE-DED2-4111-B96A-DF8F3904F2BF}" type="CATEGORYNAME">
                      <a:rPr lang="en-US"/>
                      <a:pPr/>
                      <a:t>[NOMBRE DE CATEGORÍA]</a:t>
                    </a:fld>
                    <a:r>
                      <a:rPr lang="en-US" baseline="0"/>
                      <a:t>; </a:t>
                    </a:r>
                    <a:fld id="{B44B0727-01ED-4EFA-B816-BE6DE25C1F9D}"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460-41A4-BCB2-7EF0748C0C2F}"/>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PowerPoint]INICIAL'!$AL$1:$AP$1</c:f>
              <c:strCache>
                <c:ptCount val="3"/>
                <c:pt idx="0">
                  <c:v>SI</c:v>
                </c:pt>
                <c:pt idx="1">
                  <c:v>NO</c:v>
                </c:pt>
                <c:pt idx="2">
                  <c:v>A VECES </c:v>
                </c:pt>
              </c:strCache>
              <c:extLst/>
            </c:strRef>
          </c:cat>
          <c:val>
            <c:numRef>
              <c:f>'[Gráfico en Microsoft PowerPoint]INICIAL'!$AL$9:$AP$9</c:f>
              <c:numCache>
                <c:formatCode>General</c:formatCode>
                <c:ptCount val="3"/>
                <c:pt idx="0">
                  <c:v>1</c:v>
                </c:pt>
                <c:pt idx="1">
                  <c:v>4</c:v>
                </c:pt>
                <c:pt idx="2">
                  <c:v>1</c:v>
                </c:pt>
              </c:numCache>
              <c:extLst/>
            </c:numRef>
          </c:val>
          <c:extLst>
            <c:ext xmlns:c16="http://schemas.microsoft.com/office/drawing/2014/chart" uri="{C3380CC4-5D6E-409C-BE32-E72D297353CC}">
              <c16:uniqueId val="{00000006-5460-41A4-BCB2-7EF0748C0C2F}"/>
            </c:ext>
          </c:extLst>
        </c:ser>
        <c:dLbls>
          <c:showLegendKey val="0"/>
          <c:showVal val="0"/>
          <c:showCatName val="0"/>
          <c:showSerName val="0"/>
          <c:showPercent val="0"/>
          <c:showBubbleSize val="0"/>
        </c:dLbls>
        <c:gapWidth val="100"/>
        <c:axId val="11624623"/>
        <c:axId val="11627951"/>
      </c:barChart>
      <c:catAx>
        <c:axId val="11624623"/>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27951"/>
        <c:crosses val="autoZero"/>
        <c:auto val="1"/>
        <c:lblAlgn val="ctr"/>
        <c:lblOffset val="100"/>
        <c:noMultiLvlLbl val="0"/>
      </c:catAx>
      <c:valAx>
        <c:axId val="11627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2462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58168362877502E-2"/>
          <c:y val="2.4769383871327925E-2"/>
          <c:w val="0.93351842832452248"/>
          <c:h val="0.90387431195478707"/>
        </c:manualLayout>
      </c:layout>
      <c:barChart>
        <c:barDir val="col"/>
        <c:grouping val="clustered"/>
        <c:varyColors val="0"/>
        <c:ser>
          <c:idx val="0"/>
          <c:order val="0"/>
          <c:tx>
            <c:strRef>
              <c:f>'[Gráfico en Microsoft PowerPoint]FINAL'!$A$10</c:f>
              <c:strCache>
                <c:ptCount val="1"/>
                <c:pt idx="0">
                  <c:v>9. ¿En este momento aquí y ahora presenta ideación para hacerse daño así mismo?</c:v>
                </c:pt>
              </c:strCache>
            </c:strRef>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FF6-4AC4-971D-FE19280AB796}"/>
              </c:ext>
            </c:extLst>
          </c:dPt>
          <c:dPt>
            <c:idx val="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FF6-4AC4-971D-FE19280AB796}"/>
              </c:ext>
            </c:extLst>
          </c:dPt>
          <c:dPt>
            <c:idx val="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FF6-4AC4-971D-FE19280AB796}"/>
              </c:ext>
            </c:extLst>
          </c:dPt>
          <c:dLbls>
            <c:dLbl>
              <c:idx val="1"/>
              <c:tx>
                <c:rich>
                  <a:bodyPr/>
                  <a:lstStyle/>
                  <a:p>
                    <a:r>
                      <a:rPr lang="en-US"/>
                      <a:t>83% </a:t>
                    </a:r>
                    <a:fld id="{5D7F7BD1-23FC-4893-88CD-9EF93AEF2F5C}" type="CATEGORYNAME">
                      <a:rPr lang="en-US"/>
                      <a:pPr/>
                      <a:t>[NOMBRE DE CATEGORÍA]</a:t>
                    </a:fld>
                    <a:r>
                      <a:rPr lang="en-US" baseline="0"/>
                      <a:t>; </a:t>
                    </a:r>
                    <a:fld id="{930C0F33-2050-4236-B6CF-0E8FB7D0F3A5}"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F6-4AC4-971D-FE19280AB796}"/>
                </c:ext>
              </c:extLst>
            </c:dLbl>
            <c:dLbl>
              <c:idx val="2"/>
              <c:tx>
                <c:rich>
                  <a:bodyPr/>
                  <a:lstStyle/>
                  <a:p>
                    <a:r>
                      <a:rPr lang="en-US"/>
                      <a:t>17% </a:t>
                    </a:r>
                    <a:fld id="{CB62A827-48C2-4FF5-BC4B-5952332AF2C6}" type="CATEGORYNAME">
                      <a:rPr lang="en-US"/>
                      <a:pPr/>
                      <a:t>[NOMBRE DE CATEGORÍA]</a:t>
                    </a:fld>
                    <a:r>
                      <a:rPr lang="en-US" baseline="0"/>
                      <a:t>; </a:t>
                    </a:r>
                    <a:fld id="{EE94F4E3-82EB-4FB6-9DAD-80FDAF590EA4}"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FF6-4AC4-971D-FE19280AB796}"/>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PowerPoint]FINAL'!$B$1:$AP$1</c:f>
              <c:strCache>
                <c:ptCount val="3"/>
                <c:pt idx="0">
                  <c:v>SI</c:v>
                </c:pt>
                <c:pt idx="1">
                  <c:v>NO</c:v>
                </c:pt>
                <c:pt idx="2">
                  <c:v>A VECES</c:v>
                </c:pt>
              </c:strCache>
              <c:extLst/>
            </c:strRef>
          </c:cat>
          <c:val>
            <c:numRef>
              <c:f>'[Gráfico en Microsoft PowerPoint]FINAL'!$B$10:$AP$10</c:f>
              <c:numCache>
                <c:formatCode>General</c:formatCode>
                <c:ptCount val="3"/>
                <c:pt idx="0">
                  <c:v>0</c:v>
                </c:pt>
                <c:pt idx="1">
                  <c:v>5</c:v>
                </c:pt>
                <c:pt idx="2">
                  <c:v>1</c:v>
                </c:pt>
              </c:numCache>
              <c:extLst/>
            </c:numRef>
          </c:val>
          <c:extLst>
            <c:ext xmlns:c16="http://schemas.microsoft.com/office/drawing/2014/chart" uri="{C3380CC4-5D6E-409C-BE32-E72D297353CC}">
              <c16:uniqueId val="{00000006-EFF6-4AC4-971D-FE19280AB796}"/>
            </c:ext>
          </c:extLst>
        </c:ser>
        <c:dLbls>
          <c:showLegendKey val="0"/>
          <c:showVal val="0"/>
          <c:showCatName val="0"/>
          <c:showSerName val="0"/>
          <c:showPercent val="0"/>
          <c:showBubbleSize val="0"/>
        </c:dLbls>
        <c:gapWidth val="100"/>
        <c:axId val="2070849903"/>
        <c:axId val="2070850319"/>
      </c:barChart>
      <c:catAx>
        <c:axId val="2070849903"/>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70850319"/>
        <c:crosses val="autoZero"/>
        <c:auto val="1"/>
        <c:lblAlgn val="ctr"/>
        <c:lblOffset val="100"/>
        <c:noMultiLvlLbl val="0"/>
      </c:catAx>
      <c:valAx>
        <c:axId val="2070850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7084990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1F2-49BF-9D05-D604B332F5F7}"/>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1F2-49BF-9D05-D604B332F5F7}"/>
              </c:ext>
            </c:extLst>
          </c:dPt>
          <c:dPt>
            <c:idx val="2"/>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1F2-49BF-9D05-D604B332F5F7}"/>
              </c:ext>
            </c:extLst>
          </c:dPt>
          <c:dLbls>
            <c:dLbl>
              <c:idx val="0"/>
              <c:tx>
                <c:rich>
                  <a:bodyPr/>
                  <a:lstStyle/>
                  <a:p>
                    <a:r>
                      <a:rPr lang="en-US"/>
                      <a:t>83% </a:t>
                    </a:r>
                    <a:fld id="{801419B3-213B-412F-8E54-E4849FF05958}" type="CATEGORYNAME">
                      <a:rPr lang="en-US"/>
                      <a:pPr/>
                      <a:t>[NOMBRE DE CATEGORÍA]</a:t>
                    </a:fld>
                    <a:r>
                      <a:rPr lang="en-US" baseline="0"/>
                      <a:t>; </a:t>
                    </a:r>
                    <a:fld id="{227630DA-C337-435A-A3DC-0E73267AC41B}"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F2-49BF-9D05-D604B332F5F7}"/>
                </c:ext>
              </c:extLst>
            </c:dLbl>
            <c:dLbl>
              <c:idx val="2"/>
              <c:tx>
                <c:rich>
                  <a:bodyPr/>
                  <a:lstStyle/>
                  <a:p>
                    <a:r>
                      <a:rPr lang="en-US"/>
                      <a:t>17% </a:t>
                    </a:r>
                    <a:fld id="{85B27524-CED1-4E82-88DB-66751B1E79EB}" type="CATEGORYNAME">
                      <a:rPr lang="en-US"/>
                      <a:pPr/>
                      <a:t>[NOMBRE DE CATEGORÍA]</a:t>
                    </a:fld>
                    <a:r>
                      <a:rPr lang="en-US" baseline="0"/>
                      <a:t>; </a:t>
                    </a:r>
                    <a:fld id="{4B29ED6E-FEC8-4870-A238-B348DC38BF22}"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F2-49BF-9D05-D604B332F5F7}"/>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PowerPoint]INICIAL'!$AL$1:$AP$1</c:f>
              <c:strCache>
                <c:ptCount val="3"/>
                <c:pt idx="0">
                  <c:v>SI</c:v>
                </c:pt>
                <c:pt idx="1">
                  <c:v>NO</c:v>
                </c:pt>
                <c:pt idx="2">
                  <c:v>A VECES </c:v>
                </c:pt>
              </c:strCache>
              <c:extLst/>
            </c:strRef>
          </c:cat>
          <c:val>
            <c:numRef>
              <c:f>'[Gráfico en Microsoft PowerPoint]INICIAL'!$AL$10:$AP$10</c:f>
              <c:numCache>
                <c:formatCode>General</c:formatCode>
                <c:ptCount val="3"/>
                <c:pt idx="0">
                  <c:v>5</c:v>
                </c:pt>
                <c:pt idx="1">
                  <c:v>0</c:v>
                </c:pt>
                <c:pt idx="2">
                  <c:v>1</c:v>
                </c:pt>
              </c:numCache>
              <c:extLst/>
            </c:numRef>
          </c:val>
          <c:extLst>
            <c:ext xmlns:c16="http://schemas.microsoft.com/office/drawing/2014/chart" uri="{C3380CC4-5D6E-409C-BE32-E72D297353CC}">
              <c16:uniqueId val="{00000006-01F2-49BF-9D05-D604B332F5F7}"/>
            </c:ext>
          </c:extLst>
        </c:ser>
        <c:dLbls>
          <c:showLegendKey val="0"/>
          <c:showVal val="0"/>
          <c:showCatName val="0"/>
          <c:showSerName val="0"/>
          <c:showPercent val="0"/>
          <c:showBubbleSize val="0"/>
        </c:dLbls>
        <c:gapWidth val="100"/>
        <c:axId val="11623791"/>
        <c:axId val="11627535"/>
      </c:barChart>
      <c:catAx>
        <c:axId val="11623791"/>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27535"/>
        <c:crosses val="autoZero"/>
        <c:auto val="1"/>
        <c:lblAlgn val="ctr"/>
        <c:lblOffset val="100"/>
        <c:noMultiLvlLbl val="0"/>
      </c:catAx>
      <c:valAx>
        <c:axId val="116275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2379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lumMod val="75000"/>
              </a:schemeClr>
            </a:solidFill>
            <a:ln>
              <a:noFill/>
            </a:ln>
            <a:effectLst/>
            <a:sp3d/>
          </c:spPr>
          <c:invertIfNegative val="0"/>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5A51-4217-AC14-B280F3816B30}"/>
              </c:ext>
            </c:extLst>
          </c:dPt>
          <c:dLbls>
            <c:dLbl>
              <c:idx val="0"/>
              <c:layout>
                <c:manualLayout>
                  <c:x val="3.8888888888888841E-2"/>
                  <c:y val="-5.0925925925925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51-4217-AC14-B280F3816B30}"/>
                </c:ext>
              </c:extLst>
            </c:dLbl>
            <c:dLbl>
              <c:idx val="1"/>
              <c:layout>
                <c:manualLayout>
                  <c:x val="3.611111111111101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51-4217-AC14-B280F3816B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Grupal</c:v>
                </c:pt>
                <c:pt idx="1">
                  <c:v>Grupal y Individual</c:v>
                </c:pt>
              </c:strCache>
            </c:strRef>
          </c:cat>
          <c:val>
            <c:numRef>
              <c:f>Hoja1!$B$2:$B$3</c:f>
              <c:numCache>
                <c:formatCode>General</c:formatCode>
                <c:ptCount val="2"/>
                <c:pt idx="0">
                  <c:v>4</c:v>
                </c:pt>
                <c:pt idx="1">
                  <c:v>2</c:v>
                </c:pt>
              </c:numCache>
            </c:numRef>
          </c:val>
          <c:extLst>
            <c:ext xmlns:c16="http://schemas.microsoft.com/office/drawing/2014/chart" uri="{C3380CC4-5D6E-409C-BE32-E72D297353CC}">
              <c16:uniqueId val="{00000003-5A51-4217-AC14-B280F3816B30}"/>
            </c:ext>
          </c:extLst>
        </c:ser>
        <c:dLbls>
          <c:showLegendKey val="0"/>
          <c:showVal val="0"/>
          <c:showCatName val="0"/>
          <c:showSerName val="0"/>
          <c:showPercent val="0"/>
          <c:showBubbleSize val="0"/>
        </c:dLbls>
        <c:gapWidth val="150"/>
        <c:shape val="box"/>
        <c:axId val="1378325215"/>
        <c:axId val="1378324799"/>
        <c:axId val="0"/>
      </c:bar3DChart>
      <c:catAx>
        <c:axId val="13783252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78324799"/>
        <c:crosses val="autoZero"/>
        <c:auto val="1"/>
        <c:lblAlgn val="ctr"/>
        <c:lblOffset val="100"/>
        <c:noMultiLvlLbl val="0"/>
      </c:catAx>
      <c:valAx>
        <c:axId val="1378324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78325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5F2-4A8F-A908-C0F6B7310654}"/>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5F2-4A8F-A908-C0F6B7310654}"/>
              </c:ext>
            </c:extLst>
          </c:dPt>
          <c:dPt>
            <c:idx val="2"/>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5F2-4A8F-A908-C0F6B7310654}"/>
              </c:ext>
            </c:extLst>
          </c:dPt>
          <c:dLbls>
            <c:dLbl>
              <c:idx val="0"/>
              <c:tx>
                <c:rich>
                  <a:bodyPr/>
                  <a:lstStyle/>
                  <a:p>
                    <a:r>
                      <a:rPr lang="en-US"/>
                      <a:t>17% </a:t>
                    </a:r>
                    <a:fld id="{F9981ABE-D4FB-487C-8D4F-523B8160D9B8}" type="CATEGORYNAME">
                      <a:rPr lang="en-US"/>
                      <a:pPr/>
                      <a:t>[NOMBRE DE CATEGORÍA]</a:t>
                    </a:fld>
                    <a:r>
                      <a:rPr lang="en-US" baseline="0"/>
                      <a:t>; </a:t>
                    </a:r>
                    <a:fld id="{C9182F40-C297-45B4-9235-2C4877BBD6D6}"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F2-4A8F-A908-C0F6B7310654}"/>
                </c:ext>
              </c:extLst>
            </c:dLbl>
            <c:dLbl>
              <c:idx val="1"/>
              <c:tx>
                <c:rich>
                  <a:bodyPr/>
                  <a:lstStyle/>
                  <a:p>
                    <a:r>
                      <a:rPr lang="en-US"/>
                      <a:t>83</a:t>
                    </a:r>
                    <a:r>
                      <a:rPr lang="en-US" baseline="0"/>
                      <a:t> % </a:t>
                    </a:r>
                    <a:fld id="{A8390C4E-DA5C-4B07-9DE2-FF2BE34164D5}" type="CATEGORYNAME">
                      <a:rPr lang="en-US"/>
                      <a:pPr/>
                      <a:t>[NOMBRE DE CATEGORÍA]</a:t>
                    </a:fld>
                    <a:r>
                      <a:rPr lang="en-US" baseline="0"/>
                      <a:t>; </a:t>
                    </a:r>
                    <a:fld id="{BFA7E12A-DADF-46A6-8EB7-0C2ECE95E6B4}"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5F2-4A8F-A908-C0F6B7310654}"/>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PowerPoint]INICIAL'!$AL$1:$AP$1</c:f>
              <c:strCache>
                <c:ptCount val="3"/>
                <c:pt idx="0">
                  <c:v>SI</c:v>
                </c:pt>
                <c:pt idx="1">
                  <c:v>NO</c:v>
                </c:pt>
                <c:pt idx="2">
                  <c:v>A VECES </c:v>
                </c:pt>
              </c:strCache>
              <c:extLst/>
            </c:strRef>
          </c:cat>
          <c:val>
            <c:numRef>
              <c:f>'[Gráfico en Microsoft PowerPoint]INICIAL'!$AL$2:$AP$2</c:f>
              <c:numCache>
                <c:formatCode>General</c:formatCode>
                <c:ptCount val="3"/>
                <c:pt idx="0">
                  <c:v>1</c:v>
                </c:pt>
                <c:pt idx="1">
                  <c:v>5</c:v>
                </c:pt>
                <c:pt idx="2">
                  <c:v>0</c:v>
                </c:pt>
              </c:numCache>
              <c:extLst/>
            </c:numRef>
          </c:val>
          <c:extLst>
            <c:ext xmlns:c16="http://schemas.microsoft.com/office/drawing/2014/chart" uri="{C3380CC4-5D6E-409C-BE32-E72D297353CC}">
              <c16:uniqueId val="{00000006-85F2-4A8F-A908-C0F6B7310654}"/>
            </c:ext>
          </c:extLst>
        </c:ser>
        <c:dLbls>
          <c:showLegendKey val="0"/>
          <c:showVal val="0"/>
          <c:showCatName val="0"/>
          <c:showSerName val="0"/>
          <c:showPercent val="0"/>
          <c:showBubbleSize val="0"/>
        </c:dLbls>
        <c:gapWidth val="100"/>
        <c:axId val="9578287"/>
        <c:axId val="9574127"/>
      </c:barChart>
      <c:catAx>
        <c:axId val="957828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574127"/>
        <c:crosses val="autoZero"/>
        <c:auto val="1"/>
        <c:lblAlgn val="ctr"/>
        <c:lblOffset val="100"/>
        <c:noMultiLvlLbl val="0"/>
      </c:catAx>
      <c:valAx>
        <c:axId val="9574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57828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 en Microsoft PowerPoint]FINAL'!$A$4</c:f>
              <c:strCache>
                <c:ptCount val="1"/>
                <c:pt idx="0">
                  <c:v>3.- ¿Cree usted que es el único que está pasando por esta situación? </c:v>
                </c:pt>
              </c:strCache>
            </c:strRef>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64A-47B8-9B87-8E8D2DB011B1}"/>
              </c:ext>
            </c:extLst>
          </c:dPt>
          <c:dPt>
            <c:idx val="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64A-47B8-9B87-8E8D2DB011B1}"/>
              </c:ext>
            </c:extLst>
          </c:dPt>
          <c:dPt>
            <c:idx val="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64A-47B8-9B87-8E8D2DB011B1}"/>
              </c:ext>
            </c:extLst>
          </c:dPt>
          <c:dLbls>
            <c:dLbl>
              <c:idx val="0"/>
              <c:layout>
                <c:manualLayout>
                  <c:x val="-9.6969696969697025E-2"/>
                  <c:y val="-3.7878787878788053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4A-47B8-9B87-8E8D2DB011B1}"/>
                </c:ext>
              </c:extLst>
            </c:dLbl>
            <c:dLbl>
              <c:idx val="1"/>
              <c:tx>
                <c:rich>
                  <a:bodyPr/>
                  <a:lstStyle/>
                  <a:p>
                    <a:r>
                      <a:rPr lang="en-US"/>
                      <a:t>83% </a:t>
                    </a:r>
                    <a:fld id="{BBF77F84-F227-4342-83D3-0D295644450E}" type="CATEGORYNAME">
                      <a:rPr lang="en-US"/>
                      <a:pPr/>
                      <a:t>[NOMBRE DE CATEGORÍA]</a:t>
                    </a:fld>
                    <a:r>
                      <a:rPr lang="en-US" baseline="0"/>
                      <a:t>; </a:t>
                    </a:r>
                    <a:fld id="{70E1A29E-192E-49BC-A763-4644B7178A2F}"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4A-47B8-9B87-8E8D2DB011B1}"/>
                </c:ext>
              </c:extLst>
            </c:dLbl>
            <c:dLbl>
              <c:idx val="2"/>
              <c:layout>
                <c:manualLayout>
                  <c:x val="0.11818181818181818"/>
                  <c:y val="0"/>
                </c:manualLayout>
              </c:layout>
              <c:tx>
                <c:rich>
                  <a:bodyPr/>
                  <a:lstStyle/>
                  <a:p>
                    <a:r>
                      <a:rPr lang="en-US"/>
                      <a:t>17% </a:t>
                    </a:r>
                    <a:fld id="{F27B64C3-EAB3-44ED-96B4-1BE4A90EB022}" type="CATEGORYNAME">
                      <a:rPr lang="en-US"/>
                      <a:pPr/>
                      <a:t>[NOMBRE DE CATEGORÍA]</a:t>
                    </a:fld>
                    <a:r>
                      <a:rPr lang="en-US" baseline="0"/>
                      <a:t>; </a:t>
                    </a:r>
                    <a:fld id="{F747217C-02D5-47F7-8B53-763D67C213F5}"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64A-47B8-9B87-8E8D2DB011B1}"/>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PowerPoint]FINAL'!$B$1:$AP$1</c:f>
              <c:strCache>
                <c:ptCount val="3"/>
                <c:pt idx="0">
                  <c:v>SI</c:v>
                </c:pt>
                <c:pt idx="1">
                  <c:v>NO</c:v>
                </c:pt>
                <c:pt idx="2">
                  <c:v>A VECES</c:v>
                </c:pt>
              </c:strCache>
              <c:extLst/>
            </c:strRef>
          </c:cat>
          <c:val>
            <c:numRef>
              <c:f>'[Gráfico en Microsoft PowerPoint]FINAL'!$B$4:$AP$4</c:f>
              <c:numCache>
                <c:formatCode>General</c:formatCode>
                <c:ptCount val="3"/>
                <c:pt idx="0">
                  <c:v>0</c:v>
                </c:pt>
                <c:pt idx="1">
                  <c:v>5</c:v>
                </c:pt>
                <c:pt idx="2">
                  <c:v>1</c:v>
                </c:pt>
              </c:numCache>
              <c:extLst/>
            </c:numRef>
          </c:val>
          <c:extLst>
            <c:ext xmlns:c16="http://schemas.microsoft.com/office/drawing/2014/chart" uri="{C3380CC4-5D6E-409C-BE32-E72D297353CC}">
              <c16:uniqueId val="{00000006-564A-47B8-9B87-8E8D2DB011B1}"/>
            </c:ext>
          </c:extLst>
        </c:ser>
        <c:dLbls>
          <c:showLegendKey val="0"/>
          <c:showVal val="0"/>
          <c:showCatName val="0"/>
          <c:showSerName val="0"/>
          <c:showPercent val="0"/>
          <c:showBubbleSize val="0"/>
        </c:dLbls>
        <c:gapWidth val="100"/>
        <c:axId val="2067636655"/>
        <c:axId val="2067633743"/>
      </c:barChart>
      <c:catAx>
        <c:axId val="2067636655"/>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67633743"/>
        <c:crosses val="autoZero"/>
        <c:auto val="1"/>
        <c:lblAlgn val="ctr"/>
        <c:lblOffset val="100"/>
        <c:noMultiLvlLbl val="0"/>
      </c:catAx>
      <c:valAx>
        <c:axId val="2067633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6763665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3F0-4BF2-8E84-1D04046B36BE}"/>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3F0-4BF2-8E84-1D04046B36BE}"/>
              </c:ext>
            </c:extLst>
          </c:dPt>
          <c:dPt>
            <c:idx val="2"/>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3F0-4BF2-8E84-1D04046B36BE}"/>
              </c:ext>
            </c:extLst>
          </c:dPt>
          <c:dLbls>
            <c:dLbl>
              <c:idx val="0"/>
              <c:tx>
                <c:rich>
                  <a:bodyPr/>
                  <a:lstStyle/>
                  <a:p>
                    <a:r>
                      <a:rPr lang="en-US"/>
                      <a:t>83% </a:t>
                    </a:r>
                    <a:fld id="{86689CC0-879E-4C65-823B-D118E9039E32}" type="CATEGORYNAME">
                      <a:rPr lang="en-US"/>
                      <a:pPr/>
                      <a:t>[NOMBRE DE CATEGORÍA]</a:t>
                    </a:fld>
                    <a:r>
                      <a:rPr lang="en-US" baseline="0"/>
                      <a:t>; </a:t>
                    </a:r>
                    <a:fld id="{C015A6E6-5373-4803-BFA5-05CDB58C21B2}"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F0-4BF2-8E84-1D04046B36BE}"/>
                </c:ext>
              </c:extLst>
            </c:dLbl>
            <c:dLbl>
              <c:idx val="2"/>
              <c:tx>
                <c:rich>
                  <a:bodyPr/>
                  <a:lstStyle/>
                  <a:p>
                    <a:r>
                      <a:rPr lang="en-US"/>
                      <a:t>17% </a:t>
                    </a:r>
                    <a:fld id="{18BF8531-6392-4EAF-9E57-59CE5E4193D9}" type="CATEGORYNAME">
                      <a:rPr lang="en-US"/>
                      <a:pPr/>
                      <a:t>[NOMBRE DE CATEGORÍA]</a:t>
                    </a:fld>
                    <a:r>
                      <a:rPr lang="en-US" baseline="0"/>
                      <a:t>; </a:t>
                    </a:r>
                    <a:fld id="{69928919-7411-4C47-9D2B-A9F4398B54FF}"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F0-4BF2-8E84-1D04046B36BE}"/>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PowerPoint]INICIAL'!$AL$1:$AP$1</c:f>
              <c:strCache>
                <c:ptCount val="3"/>
                <c:pt idx="0">
                  <c:v>SI</c:v>
                </c:pt>
                <c:pt idx="1">
                  <c:v>NO</c:v>
                </c:pt>
                <c:pt idx="2">
                  <c:v>A VECES </c:v>
                </c:pt>
              </c:strCache>
              <c:extLst/>
            </c:strRef>
          </c:cat>
          <c:val>
            <c:numRef>
              <c:f>'[Gráfico en Microsoft PowerPoint]INICIAL'!$AL$4:$AP$4</c:f>
              <c:numCache>
                <c:formatCode>General</c:formatCode>
                <c:ptCount val="3"/>
                <c:pt idx="0">
                  <c:v>5</c:v>
                </c:pt>
                <c:pt idx="1">
                  <c:v>0</c:v>
                </c:pt>
                <c:pt idx="2">
                  <c:v>1</c:v>
                </c:pt>
              </c:numCache>
              <c:extLst/>
            </c:numRef>
          </c:val>
          <c:extLst>
            <c:ext xmlns:c16="http://schemas.microsoft.com/office/drawing/2014/chart" uri="{C3380CC4-5D6E-409C-BE32-E72D297353CC}">
              <c16:uniqueId val="{00000006-13F0-4BF2-8E84-1D04046B36BE}"/>
            </c:ext>
          </c:extLst>
        </c:ser>
        <c:dLbls>
          <c:showLegendKey val="0"/>
          <c:showVal val="0"/>
          <c:showCatName val="0"/>
          <c:showSerName val="0"/>
          <c:showPercent val="0"/>
          <c:showBubbleSize val="0"/>
        </c:dLbls>
        <c:gapWidth val="100"/>
        <c:axId val="2127991647"/>
        <c:axId val="2127996223"/>
      </c:barChart>
      <c:catAx>
        <c:axId val="212799164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7996223"/>
        <c:crosses val="autoZero"/>
        <c:auto val="1"/>
        <c:lblAlgn val="ctr"/>
        <c:lblOffset val="100"/>
        <c:noMultiLvlLbl val="0"/>
      </c:catAx>
      <c:valAx>
        <c:axId val="2127996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799164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4444444444445E-2"/>
          <c:y val="1.5846201155409492E-2"/>
          <c:w val="0.81388888888888888"/>
          <c:h val="0.89478194130862465"/>
        </c:manualLayout>
      </c:layout>
      <c:barChart>
        <c:barDir val="col"/>
        <c:grouping val="clustered"/>
        <c:varyColors val="0"/>
        <c:ser>
          <c:idx val="0"/>
          <c:order val="0"/>
          <c:tx>
            <c:strRef>
              <c:f>'[Gráfico en Microsoft PowerPoint]FINAL'!$A$6</c:f>
              <c:strCache>
                <c:ptCount val="1"/>
                <c:pt idx="0">
                  <c:v>5.- ¿Cree que la terapia de grupo es eficaz y puede incrementar su confianza para disminuir la sintomatología con respecto a la ideación suicida?</c:v>
                </c:pt>
              </c:strCache>
            </c:strRef>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9C2-4324-9643-F40CC090BB52}"/>
              </c:ext>
            </c:extLst>
          </c:dPt>
          <c:dPt>
            <c:idx val="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9C2-4324-9643-F40CC090BB52}"/>
              </c:ext>
            </c:extLst>
          </c:dPt>
          <c:dPt>
            <c:idx val="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9C2-4324-9643-F40CC090BB52}"/>
              </c:ext>
            </c:extLst>
          </c:dPt>
          <c:dLbls>
            <c:dLbl>
              <c:idx val="0"/>
              <c:tx>
                <c:rich>
                  <a:bodyPr/>
                  <a:lstStyle/>
                  <a:p>
                    <a:r>
                      <a:rPr lang="en-US"/>
                      <a:t>83% </a:t>
                    </a:r>
                    <a:fld id="{09BBF849-DC88-4951-8153-BF1E026EC60A}" type="CATEGORYNAME">
                      <a:rPr lang="en-US"/>
                      <a:pPr/>
                      <a:t>[NOMBRE DE CATEGORÍA]</a:t>
                    </a:fld>
                    <a:r>
                      <a:rPr lang="en-US" baseline="0"/>
                      <a:t>; </a:t>
                    </a:r>
                    <a:fld id="{FA17FE88-C014-45A2-9B43-15BB3A9A31F6}"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C2-4324-9643-F40CC090BB52}"/>
                </c:ext>
              </c:extLst>
            </c:dLbl>
            <c:dLbl>
              <c:idx val="2"/>
              <c:tx>
                <c:rich>
                  <a:bodyPr/>
                  <a:lstStyle/>
                  <a:p>
                    <a:r>
                      <a:rPr lang="en-US"/>
                      <a:t>17% </a:t>
                    </a:r>
                    <a:fld id="{92E47F3F-9A7B-4958-910F-A86B7641744C}" type="CATEGORYNAME">
                      <a:rPr lang="en-US"/>
                      <a:pPr/>
                      <a:t>[NOMBRE DE CATEGORÍA]</a:t>
                    </a:fld>
                    <a:r>
                      <a:rPr lang="en-US" baseline="0"/>
                      <a:t>; </a:t>
                    </a:r>
                    <a:fld id="{D02936C2-9EF4-40C9-9904-203D8DD54B47}"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9C2-4324-9643-F40CC090BB52}"/>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PowerPoint]FINAL'!$B$1:$AP$1</c:f>
              <c:strCache>
                <c:ptCount val="3"/>
                <c:pt idx="0">
                  <c:v>SI</c:v>
                </c:pt>
                <c:pt idx="1">
                  <c:v>NO</c:v>
                </c:pt>
                <c:pt idx="2">
                  <c:v>A VECES</c:v>
                </c:pt>
              </c:strCache>
              <c:extLst/>
            </c:strRef>
          </c:cat>
          <c:val>
            <c:numRef>
              <c:f>'[Gráfico en Microsoft PowerPoint]FINAL'!$B$6:$AP$6</c:f>
              <c:numCache>
                <c:formatCode>General</c:formatCode>
                <c:ptCount val="3"/>
                <c:pt idx="0">
                  <c:v>5</c:v>
                </c:pt>
                <c:pt idx="1">
                  <c:v>0</c:v>
                </c:pt>
                <c:pt idx="2">
                  <c:v>1</c:v>
                </c:pt>
              </c:numCache>
              <c:extLst/>
            </c:numRef>
          </c:val>
          <c:extLst>
            <c:ext xmlns:c16="http://schemas.microsoft.com/office/drawing/2014/chart" uri="{C3380CC4-5D6E-409C-BE32-E72D297353CC}">
              <c16:uniqueId val="{00000006-39C2-4324-9643-F40CC090BB52}"/>
            </c:ext>
          </c:extLst>
        </c:ser>
        <c:dLbls>
          <c:showLegendKey val="0"/>
          <c:showVal val="0"/>
          <c:showCatName val="0"/>
          <c:showSerName val="0"/>
          <c:showPercent val="0"/>
          <c:showBubbleSize val="0"/>
        </c:dLbls>
        <c:gapWidth val="100"/>
        <c:axId val="2127993727"/>
        <c:axId val="2127997055"/>
      </c:barChart>
      <c:catAx>
        <c:axId val="212799372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7997055"/>
        <c:crosses val="autoZero"/>
        <c:auto val="1"/>
        <c:lblAlgn val="ctr"/>
        <c:lblOffset val="100"/>
        <c:noMultiLvlLbl val="0"/>
      </c:catAx>
      <c:valAx>
        <c:axId val="2127997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799372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34536541840274E-2"/>
          <c:y val="1.5846201155409492E-2"/>
          <c:w val="0.91371132051093751"/>
          <c:h val="0.93080113497088901"/>
        </c:manualLayout>
      </c:layout>
      <c:barChart>
        <c:barDir val="col"/>
        <c:grouping val="clustered"/>
        <c:varyColors val="0"/>
        <c:ser>
          <c:idx val="0"/>
          <c:order val="0"/>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C03-4608-A610-44ED2BE464CB}"/>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C03-4608-A610-44ED2BE464CB}"/>
              </c:ext>
            </c:extLst>
          </c:dPt>
          <c:dPt>
            <c:idx val="2"/>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C03-4608-A610-44ED2BE464CB}"/>
              </c:ext>
            </c:extLst>
          </c:dPt>
          <c:dLbls>
            <c:dLbl>
              <c:idx val="0"/>
              <c:tx>
                <c:rich>
                  <a:bodyPr/>
                  <a:lstStyle/>
                  <a:p>
                    <a:r>
                      <a:rPr lang="en-US"/>
                      <a:t>17% </a:t>
                    </a:r>
                    <a:fld id="{BDCE0FB8-B819-45CB-B436-CA0BCB45BE40}" type="CATEGORYNAME">
                      <a:rPr lang="en-US"/>
                      <a:pPr/>
                      <a:t>[NOMBRE DE CATEGORÍA]</a:t>
                    </a:fld>
                    <a:r>
                      <a:rPr lang="en-US" baseline="0"/>
                      <a:t>; </a:t>
                    </a:r>
                    <a:fld id="{D96AC302-6138-4103-B0CE-6FC15FC30522}"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03-4608-A610-44ED2BE464CB}"/>
                </c:ext>
              </c:extLst>
            </c:dLbl>
            <c:dLbl>
              <c:idx val="1"/>
              <c:tx>
                <c:rich>
                  <a:bodyPr/>
                  <a:lstStyle/>
                  <a:p>
                    <a:r>
                      <a:rPr lang="en-US"/>
                      <a:t>83%</a:t>
                    </a:r>
                    <a:r>
                      <a:rPr lang="en-US" baseline="0"/>
                      <a:t> </a:t>
                    </a:r>
                    <a:fld id="{F0960A9F-A25F-4672-8C14-6263299DC2E8}" type="CATEGORYNAME">
                      <a:rPr lang="en-US"/>
                      <a:pPr/>
                      <a:t>[NOMBRE DE CATEGORÍA]</a:t>
                    </a:fld>
                    <a:r>
                      <a:rPr lang="en-US" baseline="0"/>
                      <a:t>; </a:t>
                    </a:r>
                    <a:fld id="{261CE66A-B08F-4BA2-BA84-EE4744A2BEB7}"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03-4608-A610-44ED2BE464CB}"/>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PowerPoint]INICIAL'!$AL$1:$AP$1</c:f>
              <c:strCache>
                <c:ptCount val="3"/>
                <c:pt idx="0">
                  <c:v>SI</c:v>
                </c:pt>
                <c:pt idx="1">
                  <c:v>NO</c:v>
                </c:pt>
                <c:pt idx="2">
                  <c:v>A VECES </c:v>
                </c:pt>
              </c:strCache>
              <c:extLst/>
            </c:strRef>
          </c:cat>
          <c:val>
            <c:numRef>
              <c:f>'[Gráfico en Microsoft PowerPoint]INICIAL'!$AL$6:$AP$6</c:f>
              <c:numCache>
                <c:formatCode>General</c:formatCode>
                <c:ptCount val="3"/>
                <c:pt idx="0">
                  <c:v>1</c:v>
                </c:pt>
                <c:pt idx="1">
                  <c:v>5</c:v>
                </c:pt>
                <c:pt idx="2">
                  <c:v>0</c:v>
                </c:pt>
              </c:numCache>
              <c:extLst/>
            </c:numRef>
          </c:val>
          <c:extLst>
            <c:ext xmlns:c16="http://schemas.microsoft.com/office/drawing/2014/chart" uri="{C3380CC4-5D6E-409C-BE32-E72D297353CC}">
              <c16:uniqueId val="{00000006-CC03-4608-A610-44ED2BE464CB}"/>
            </c:ext>
          </c:extLst>
        </c:ser>
        <c:dLbls>
          <c:showLegendKey val="0"/>
          <c:showVal val="0"/>
          <c:showCatName val="0"/>
          <c:showSerName val="0"/>
          <c:showPercent val="0"/>
          <c:showBubbleSize val="0"/>
        </c:dLbls>
        <c:gapWidth val="100"/>
        <c:axId val="2133017599"/>
        <c:axId val="2133018015"/>
      </c:barChart>
      <c:catAx>
        <c:axId val="213301759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33018015"/>
        <c:crosses val="autoZero"/>
        <c:auto val="1"/>
        <c:lblAlgn val="ctr"/>
        <c:lblOffset val="100"/>
        <c:noMultiLvlLbl val="0"/>
      </c:catAx>
      <c:valAx>
        <c:axId val="2133018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3301759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 en Microsoft PowerPoint]FINAL'!$A$7</c:f>
              <c:strCache>
                <c:ptCount val="1"/>
                <c:pt idx="0">
                  <c:v>6.- ¿Siente que le sirvió haber observado la mejora de sus compañeros para la disminución de su sintomatología?</c:v>
                </c:pt>
              </c:strCache>
            </c:strRef>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E2E-4F04-9DA7-568A8927682A}"/>
              </c:ext>
            </c:extLst>
          </c:dPt>
          <c:dPt>
            <c:idx val="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E2E-4F04-9DA7-568A8927682A}"/>
              </c:ext>
            </c:extLst>
          </c:dPt>
          <c:dPt>
            <c:idx val="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E2E-4F04-9DA7-568A8927682A}"/>
              </c:ext>
            </c:extLst>
          </c:dPt>
          <c:dLbls>
            <c:dLbl>
              <c:idx val="0"/>
              <c:tx>
                <c:rich>
                  <a:bodyPr/>
                  <a:lstStyle/>
                  <a:p>
                    <a:r>
                      <a:rPr lang="en-US"/>
                      <a:t>83% </a:t>
                    </a:r>
                    <a:fld id="{9CC2B18E-DCF5-476E-8B26-D6C7998186F3}" type="CATEGORYNAME">
                      <a:rPr lang="en-US"/>
                      <a:pPr/>
                      <a:t>[NOMBRE DE CATEGORÍA]</a:t>
                    </a:fld>
                    <a:r>
                      <a:rPr lang="en-US" baseline="0"/>
                      <a:t>; </a:t>
                    </a:r>
                    <a:fld id="{0B60C9B8-509D-4A38-9CB1-E601A8384F7E}"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2E-4F04-9DA7-568A8927682A}"/>
                </c:ext>
              </c:extLst>
            </c:dLbl>
            <c:dLbl>
              <c:idx val="2"/>
              <c:tx>
                <c:rich>
                  <a:bodyPr/>
                  <a:lstStyle/>
                  <a:p>
                    <a:r>
                      <a:rPr lang="en-US"/>
                      <a:t>17% </a:t>
                    </a:r>
                    <a:fld id="{1A46556A-6B03-451E-9601-9CCF0584F244}" type="CATEGORYNAME">
                      <a:rPr lang="en-US"/>
                      <a:pPr/>
                      <a:t>[NOMBRE DE CATEGORÍA]</a:t>
                    </a:fld>
                    <a:r>
                      <a:rPr lang="en-US" baseline="0"/>
                      <a:t>; </a:t>
                    </a:r>
                    <a:fld id="{A65067F7-756F-436B-845B-7ED137672199}"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E2E-4F04-9DA7-568A8927682A}"/>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PowerPoint]FINAL'!$B$1:$AP$1</c:f>
              <c:strCache>
                <c:ptCount val="3"/>
                <c:pt idx="0">
                  <c:v>SI</c:v>
                </c:pt>
                <c:pt idx="1">
                  <c:v>NO</c:v>
                </c:pt>
                <c:pt idx="2">
                  <c:v>A VECES</c:v>
                </c:pt>
              </c:strCache>
              <c:extLst/>
            </c:strRef>
          </c:cat>
          <c:val>
            <c:numRef>
              <c:f>'[Gráfico en Microsoft PowerPoint]FINAL'!$B$7:$AP$7</c:f>
              <c:numCache>
                <c:formatCode>General</c:formatCode>
                <c:ptCount val="3"/>
                <c:pt idx="0">
                  <c:v>5</c:v>
                </c:pt>
                <c:pt idx="1">
                  <c:v>0</c:v>
                </c:pt>
                <c:pt idx="2">
                  <c:v>1</c:v>
                </c:pt>
              </c:numCache>
              <c:extLst/>
            </c:numRef>
          </c:val>
          <c:extLst>
            <c:ext xmlns:c16="http://schemas.microsoft.com/office/drawing/2014/chart" uri="{C3380CC4-5D6E-409C-BE32-E72D297353CC}">
              <c16:uniqueId val="{00000006-2E2E-4F04-9DA7-568A8927682A}"/>
            </c:ext>
          </c:extLst>
        </c:ser>
        <c:dLbls>
          <c:showLegendKey val="0"/>
          <c:showVal val="0"/>
          <c:showCatName val="0"/>
          <c:showSerName val="0"/>
          <c:showPercent val="0"/>
          <c:showBubbleSize val="0"/>
        </c:dLbls>
        <c:gapWidth val="100"/>
        <c:axId val="11625455"/>
        <c:axId val="11627119"/>
      </c:barChart>
      <c:catAx>
        <c:axId val="11625455"/>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27119"/>
        <c:crosses val="autoZero"/>
        <c:auto val="1"/>
        <c:lblAlgn val="ctr"/>
        <c:lblOffset val="100"/>
        <c:noMultiLvlLbl val="0"/>
      </c:catAx>
      <c:valAx>
        <c:axId val="11627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2545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1F5-452B-A7CD-869C0B5B5E71}"/>
              </c:ext>
            </c:extLst>
          </c:dPt>
          <c:dPt>
            <c:idx val="1"/>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1F5-452B-A7CD-869C0B5B5E71}"/>
              </c:ext>
            </c:extLst>
          </c:dPt>
          <c:dPt>
            <c:idx val="2"/>
            <c:invertIfNegative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1F5-452B-A7CD-869C0B5B5E71}"/>
              </c:ext>
            </c:extLst>
          </c:dPt>
          <c:dLbls>
            <c:dLbl>
              <c:idx val="1"/>
              <c:tx>
                <c:rich>
                  <a:bodyPr/>
                  <a:lstStyle/>
                  <a:p>
                    <a:r>
                      <a:rPr lang="en-US"/>
                      <a:t>100% </a:t>
                    </a:r>
                    <a:fld id="{E5DE39D5-2711-473C-9B19-4D8692E87DB2}" type="CATEGORYNAME">
                      <a:rPr lang="en-US"/>
                      <a:pPr/>
                      <a:t>[NOMBRE DE CATEGORÍA]</a:t>
                    </a:fld>
                    <a:r>
                      <a:rPr lang="en-US" baseline="0"/>
                      <a:t>; </a:t>
                    </a:r>
                    <a:fld id="{4BC1A6C9-343E-4E31-9D16-AD95DF04FAA5}"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F5-452B-A7CD-869C0B5B5E71}"/>
                </c:ext>
              </c:extLst>
            </c:dLbl>
            <c:dLbl>
              <c:idx val="2"/>
              <c:layout>
                <c:manualLayout>
                  <c:x val="0.11212121212121201"/>
                  <c:y val="3.478617186669719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F5-452B-A7CD-869C0B5B5E71}"/>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PowerPoint]INICIAL'!$AL$1:$AP$1</c:f>
              <c:strCache>
                <c:ptCount val="3"/>
                <c:pt idx="0">
                  <c:v>SI</c:v>
                </c:pt>
                <c:pt idx="1">
                  <c:v>NO</c:v>
                </c:pt>
                <c:pt idx="2">
                  <c:v>A VECES </c:v>
                </c:pt>
              </c:strCache>
              <c:extLst/>
            </c:strRef>
          </c:cat>
          <c:val>
            <c:numRef>
              <c:f>'[Gráfico en Microsoft PowerPoint]INICIAL'!$AL$7:$AP$7</c:f>
              <c:numCache>
                <c:formatCode>General</c:formatCode>
                <c:ptCount val="3"/>
                <c:pt idx="0">
                  <c:v>0</c:v>
                </c:pt>
                <c:pt idx="1">
                  <c:v>6</c:v>
                </c:pt>
                <c:pt idx="2">
                  <c:v>0</c:v>
                </c:pt>
              </c:numCache>
              <c:extLst/>
            </c:numRef>
          </c:val>
          <c:extLst>
            <c:ext xmlns:c16="http://schemas.microsoft.com/office/drawing/2014/chart" uri="{C3380CC4-5D6E-409C-BE32-E72D297353CC}">
              <c16:uniqueId val="{00000006-A1F5-452B-A7CD-869C0B5B5E71}"/>
            </c:ext>
          </c:extLst>
        </c:ser>
        <c:dLbls>
          <c:showLegendKey val="0"/>
          <c:showVal val="0"/>
          <c:showCatName val="0"/>
          <c:showSerName val="0"/>
          <c:showPercent val="0"/>
          <c:showBubbleSize val="0"/>
        </c:dLbls>
        <c:gapWidth val="100"/>
        <c:axId val="2127998719"/>
        <c:axId val="2127995391"/>
      </c:barChart>
      <c:catAx>
        <c:axId val="212799871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7995391"/>
        <c:crosses val="autoZero"/>
        <c:auto val="1"/>
        <c:lblAlgn val="ctr"/>
        <c:lblOffset val="100"/>
        <c:noMultiLvlLbl val="0"/>
      </c:catAx>
      <c:valAx>
        <c:axId val="2127995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799871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9486282163449E-2"/>
          <c:y val="1.6595487193789712E-2"/>
          <c:w val="0.93230051371783651"/>
          <c:h val="0.92752907355190528"/>
        </c:manualLayout>
      </c:layout>
      <c:barChart>
        <c:barDir val="col"/>
        <c:grouping val="clustered"/>
        <c:varyColors val="0"/>
        <c:ser>
          <c:idx val="0"/>
          <c:order val="0"/>
          <c:tx>
            <c:strRef>
              <c:f>'[Gráfico en Microsoft PowerPoint]FINAL'!$A$9</c:f>
              <c:strCache>
                <c:ptCount val="1"/>
                <c:pt idx="0">
                  <c:v>8.- . ¿Le es beneficioso socializar con el grupo sus experiencias con respecto a los síntomas que desencadenan su ideación suicida?</c:v>
                </c:pt>
              </c:strCache>
            </c:strRef>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291-4CC0-BBAD-AE529A3C3C53}"/>
              </c:ext>
            </c:extLst>
          </c:dPt>
          <c:dPt>
            <c:idx val="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291-4CC0-BBAD-AE529A3C3C53}"/>
              </c:ext>
            </c:extLst>
          </c:dPt>
          <c:dPt>
            <c:idx val="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291-4CC0-BBAD-AE529A3C3C53}"/>
              </c:ext>
            </c:extLst>
          </c:dPt>
          <c:dLbls>
            <c:dLbl>
              <c:idx val="0"/>
              <c:tx>
                <c:rich>
                  <a:bodyPr/>
                  <a:lstStyle/>
                  <a:p>
                    <a:r>
                      <a:rPr lang="en-US"/>
                      <a:t>83% </a:t>
                    </a:r>
                    <a:fld id="{66C80E11-AF88-4861-AA51-C4A20B24508C}" type="CATEGORYNAME">
                      <a:rPr lang="en-US"/>
                      <a:pPr/>
                      <a:t>[NOMBRE DE CATEGORÍA]</a:t>
                    </a:fld>
                    <a:r>
                      <a:rPr lang="en-US" baseline="0"/>
                      <a:t>; </a:t>
                    </a:r>
                    <a:fld id="{EC8B15AC-D26C-4EA0-A3EB-D9C4AC4A3406}"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91-4CC0-BBAD-AE529A3C3C53}"/>
                </c:ext>
              </c:extLst>
            </c:dLbl>
            <c:dLbl>
              <c:idx val="2"/>
              <c:tx>
                <c:rich>
                  <a:bodyPr/>
                  <a:lstStyle/>
                  <a:p>
                    <a:r>
                      <a:rPr lang="en-US"/>
                      <a:t>17% </a:t>
                    </a:r>
                    <a:fld id="{353E888C-8A5A-4468-AEF4-826B21EE93E8}" type="CATEGORYNAME">
                      <a:rPr lang="en-US"/>
                      <a:pPr/>
                      <a:t>[NOMBRE DE CATEGORÍA]</a:t>
                    </a:fld>
                    <a:r>
                      <a:rPr lang="en-US" baseline="0"/>
                      <a:t>; </a:t>
                    </a:r>
                    <a:fld id="{74C9777F-F8B0-4352-BB50-6799AB630BFA}" type="VALUE">
                      <a:rPr lang="en-US" baseline="0"/>
                      <a:pPr/>
                      <a:t>[VALOR]</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91-4CC0-BBAD-AE529A3C3C53}"/>
                </c:ext>
              </c:extLst>
            </c:dLbl>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s-EC"/>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'[Gráfico en Microsoft PowerPoint]FINAL'!$B$1:$AP$1</c:f>
              <c:strCache>
                <c:ptCount val="3"/>
                <c:pt idx="0">
                  <c:v>SI</c:v>
                </c:pt>
                <c:pt idx="1">
                  <c:v>NO</c:v>
                </c:pt>
                <c:pt idx="2">
                  <c:v>A VECES</c:v>
                </c:pt>
              </c:strCache>
              <c:extLst/>
            </c:strRef>
          </c:cat>
          <c:val>
            <c:numRef>
              <c:f>'[Gráfico en Microsoft PowerPoint]FINAL'!$B$9:$AP$9</c:f>
              <c:numCache>
                <c:formatCode>General</c:formatCode>
                <c:ptCount val="3"/>
                <c:pt idx="0">
                  <c:v>5</c:v>
                </c:pt>
                <c:pt idx="1">
                  <c:v>0</c:v>
                </c:pt>
                <c:pt idx="2">
                  <c:v>1</c:v>
                </c:pt>
              </c:numCache>
              <c:extLst/>
            </c:numRef>
          </c:val>
          <c:extLst>
            <c:ext xmlns:c16="http://schemas.microsoft.com/office/drawing/2014/chart" uri="{C3380CC4-5D6E-409C-BE32-E72D297353CC}">
              <c16:uniqueId val="{00000006-A291-4CC0-BBAD-AE529A3C3C53}"/>
            </c:ext>
          </c:extLst>
        </c:ser>
        <c:dLbls>
          <c:showLegendKey val="0"/>
          <c:showVal val="0"/>
          <c:showCatName val="0"/>
          <c:showSerName val="0"/>
          <c:showPercent val="0"/>
          <c:showBubbleSize val="0"/>
        </c:dLbls>
        <c:gapWidth val="100"/>
        <c:axId val="2127997887"/>
        <c:axId val="2127991231"/>
      </c:barChart>
      <c:catAx>
        <c:axId val="212799788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7991231"/>
        <c:crosses val="autoZero"/>
        <c:auto val="1"/>
        <c:lblAlgn val="ctr"/>
        <c:lblOffset val="100"/>
        <c:noMultiLvlLbl val="0"/>
      </c:catAx>
      <c:valAx>
        <c:axId val="2127991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799788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570F93-6D63-4D11-AD0A-F2DFBB100176}" type="datetimeFigureOut">
              <a:rPr lang="es-EC" smtClean="0"/>
              <a:t>12/3/2020</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DEC8D-2E93-48BE-B771-DA88D6679560}" type="slidenum">
              <a:rPr lang="es-EC" smtClean="0"/>
              <a:t>‹Nº›</a:t>
            </a:fld>
            <a:endParaRPr lang="es-EC"/>
          </a:p>
        </p:txBody>
      </p:sp>
    </p:spTree>
    <p:extLst>
      <p:ext uri="{BB962C8B-B14F-4D97-AF65-F5344CB8AC3E}">
        <p14:creationId xmlns:p14="http://schemas.microsoft.com/office/powerpoint/2010/main" val="14816250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B7CFBC3-80EE-4FC0-B2BA-A3613B24F8CA}" type="datetimeFigureOut">
              <a:rPr lang="es-EC" smtClean="0"/>
              <a:t>12/3/2020</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142014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B7CFBC3-80EE-4FC0-B2BA-A3613B24F8CA}" type="datetimeFigureOut">
              <a:rPr lang="es-EC" smtClean="0"/>
              <a:t>12/3/2020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334995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B7CFBC3-80EE-4FC0-B2BA-A3613B24F8CA}" type="datetimeFigureOut">
              <a:rPr lang="es-EC" smtClean="0"/>
              <a:t>12/3/2020</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BC1EF1-D154-4AC7-A1DC-7E585761CA16}"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602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B7CFBC3-80EE-4FC0-B2BA-A3613B24F8CA}" type="datetimeFigureOut">
              <a:rPr lang="es-EC" smtClean="0"/>
              <a:t>12/3/2020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848900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B7CFBC3-80EE-4FC0-B2BA-A3613B24F8CA}" type="datetimeFigureOut">
              <a:rPr lang="es-EC" smtClean="0"/>
              <a:t>12/3/2020</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BC1EF1-D154-4AC7-A1DC-7E585761CA16}"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9845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B7CFBC3-80EE-4FC0-B2BA-A3613B24F8CA}" type="datetimeFigureOut">
              <a:rPr lang="es-EC" smtClean="0"/>
              <a:t>12/3/2020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2828582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7CFBC3-80EE-4FC0-B2BA-A3613B24F8CA}" type="datetimeFigureOut">
              <a:rPr lang="es-EC" smtClean="0"/>
              <a:t>12/3/2020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363764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7CFBC3-80EE-4FC0-B2BA-A3613B24F8CA}" type="datetimeFigureOut">
              <a:rPr lang="es-EC" smtClean="0"/>
              <a:t>12/3/2020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211222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7CFBC3-80EE-4FC0-B2BA-A3613B24F8CA}" type="datetimeFigureOut">
              <a:rPr lang="es-EC" smtClean="0"/>
              <a:t>12/3/2020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345902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B7CFBC3-80EE-4FC0-B2BA-A3613B24F8CA}" type="datetimeFigureOut">
              <a:rPr lang="es-EC" smtClean="0"/>
              <a:t>12/3/2020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188365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B7CFBC3-80EE-4FC0-B2BA-A3613B24F8CA}" type="datetimeFigureOut">
              <a:rPr lang="es-EC" smtClean="0"/>
              <a:t>12/3/2020</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39080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B7CFBC3-80EE-4FC0-B2BA-A3613B24F8CA}" type="datetimeFigureOut">
              <a:rPr lang="es-EC" smtClean="0"/>
              <a:t>12/3/2020</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320814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7CFBC3-80EE-4FC0-B2BA-A3613B24F8CA}" type="datetimeFigureOut">
              <a:rPr lang="es-EC" smtClean="0"/>
              <a:t>12/3/2020</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175314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CFBC3-80EE-4FC0-B2BA-A3613B24F8CA}" type="datetimeFigureOut">
              <a:rPr lang="es-EC" smtClean="0"/>
              <a:t>12/3/2020</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170525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B7CFBC3-80EE-4FC0-B2BA-A3613B24F8CA}" type="datetimeFigureOut">
              <a:rPr lang="es-EC" smtClean="0"/>
              <a:t>12/3/2020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283191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B7CFBC3-80EE-4FC0-B2BA-A3613B24F8CA}" type="datetimeFigureOut">
              <a:rPr lang="es-EC" smtClean="0"/>
              <a:t>12/3/2020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BC1EF1-D154-4AC7-A1DC-7E585761CA16}" type="slidenum">
              <a:rPr lang="es-EC" smtClean="0"/>
              <a:t>‹Nº›</a:t>
            </a:fld>
            <a:endParaRPr lang="es-EC"/>
          </a:p>
        </p:txBody>
      </p:sp>
    </p:spTree>
    <p:extLst>
      <p:ext uri="{BB962C8B-B14F-4D97-AF65-F5344CB8AC3E}">
        <p14:creationId xmlns:p14="http://schemas.microsoft.com/office/powerpoint/2010/main" val="24608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B7CFBC3-80EE-4FC0-B2BA-A3613B24F8CA}" type="datetimeFigureOut">
              <a:rPr lang="es-EC" smtClean="0"/>
              <a:t>12/3/2020</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BC1EF1-D154-4AC7-A1DC-7E585761CA16}" type="slidenum">
              <a:rPr lang="es-EC" smtClean="0"/>
              <a:t>‹Nº›</a:t>
            </a:fld>
            <a:endParaRPr lang="es-EC"/>
          </a:p>
        </p:txBody>
      </p:sp>
    </p:spTree>
    <p:extLst>
      <p:ext uri="{BB962C8B-B14F-4D97-AF65-F5344CB8AC3E}">
        <p14:creationId xmlns:p14="http://schemas.microsoft.com/office/powerpoint/2010/main" val="11077422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7481" y="606360"/>
            <a:ext cx="10276313" cy="3057764"/>
          </a:xfrm>
        </p:spPr>
        <p:txBody>
          <a:bodyPr>
            <a:normAutofit/>
          </a:bodyPr>
          <a:lstStyle/>
          <a:p>
            <a:pPr algn="ctr"/>
            <a:r>
              <a:rPr lang="es-EC" sz="4800" b="1" dirty="0">
                <a:effectLst>
                  <a:outerShdw blurRad="38100" dist="38100" dir="2700000" algn="tl">
                    <a:srgbClr val="000000">
                      <a:alpha val="43137"/>
                    </a:srgbClr>
                  </a:outerShdw>
                </a:effectLst>
              </a:rPr>
              <a:t>La </a:t>
            </a:r>
            <a:r>
              <a:rPr lang="es-EC" sz="4800" b="1" dirty="0" smtClean="0">
                <a:effectLst>
                  <a:outerShdw blurRad="38100" dist="38100" dir="2700000" algn="tl">
                    <a:srgbClr val="000000">
                      <a:alpha val="43137"/>
                    </a:srgbClr>
                  </a:outerShdw>
                </a:effectLst>
              </a:rPr>
              <a:t>Psicoterapia </a:t>
            </a:r>
            <a:r>
              <a:rPr lang="es-EC" sz="4800" b="1" dirty="0">
                <a:effectLst>
                  <a:outerShdw blurRad="38100" dist="38100" dir="2700000" algn="tl">
                    <a:srgbClr val="000000">
                      <a:alpha val="43137"/>
                    </a:srgbClr>
                  </a:outerShdw>
                </a:effectLst>
              </a:rPr>
              <a:t>G</a:t>
            </a:r>
            <a:r>
              <a:rPr lang="es-EC" sz="4800" b="1" dirty="0" smtClean="0">
                <a:effectLst>
                  <a:outerShdw blurRad="38100" dist="38100" dir="2700000" algn="tl">
                    <a:srgbClr val="000000">
                      <a:alpha val="43137"/>
                    </a:srgbClr>
                  </a:outerShdw>
                </a:effectLst>
              </a:rPr>
              <a:t>rupal </a:t>
            </a:r>
            <a:r>
              <a:rPr lang="es-EC" sz="4800" b="1" dirty="0">
                <a:effectLst>
                  <a:outerShdw blurRad="38100" dist="38100" dir="2700000" algn="tl">
                    <a:srgbClr val="000000">
                      <a:alpha val="43137"/>
                    </a:srgbClr>
                  </a:outerShdw>
                </a:effectLst>
              </a:rPr>
              <a:t>como propuesta de intervención en adolescentes con ideación suicida</a:t>
            </a:r>
            <a:endParaRPr lang="es-EC" sz="4800"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2589213" y="6210395"/>
            <a:ext cx="8915399" cy="395122"/>
          </a:xfrm>
        </p:spPr>
        <p:txBody>
          <a:bodyPr/>
          <a:lstStyle/>
          <a:p>
            <a:r>
              <a:rPr lang="es-EC" b="1" dirty="0"/>
              <a:t>Paúl M. Benalcázar </a:t>
            </a:r>
            <a:r>
              <a:rPr lang="es-EC" b="1" dirty="0" smtClean="0"/>
              <a:t>									Mario </a:t>
            </a:r>
            <a:r>
              <a:rPr lang="es-EC" b="1" dirty="0"/>
              <a:t>A. Armas </a:t>
            </a:r>
            <a:endParaRPr lang="es-EC" dirty="0"/>
          </a:p>
          <a:p>
            <a:endParaRPr lang="es-EC"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00462"/>
            <a:ext cx="1543193" cy="903801"/>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t="15844"/>
          <a:stretch/>
        </p:blipFill>
        <p:spPr>
          <a:xfrm>
            <a:off x="8107205" y="3664124"/>
            <a:ext cx="2701821" cy="2532871"/>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9678" y="3633590"/>
            <a:ext cx="1897037" cy="2576806"/>
          </a:xfrm>
          <a:prstGeom prst="rect">
            <a:avLst/>
          </a:prstGeom>
        </p:spPr>
      </p:pic>
    </p:spTree>
    <p:extLst>
      <p:ext uri="{BB962C8B-B14F-4D97-AF65-F5344CB8AC3E}">
        <p14:creationId xmlns:p14="http://schemas.microsoft.com/office/powerpoint/2010/main" val="505463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7970" y="1987268"/>
            <a:ext cx="9479921" cy="433965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2300" dirty="0" smtClean="0">
                <a:ea typeface="Calibri" panose="020F0502020204030204" pitchFamily="34" charset="0"/>
              </a:rPr>
              <a:t>Se refiere a 12 factores terapéuticos </a:t>
            </a:r>
          </a:p>
          <a:p>
            <a:pPr marL="285750" indent="-285750" algn="just">
              <a:lnSpc>
                <a:spcPct val="150000"/>
              </a:lnSpc>
              <a:buFont typeface="Arial" panose="020B0604020202020204" pitchFamily="34" charset="0"/>
              <a:buChar char="•"/>
            </a:pPr>
            <a:r>
              <a:rPr lang="es-EC" sz="2300" dirty="0" smtClean="0">
                <a:ea typeface="Calibri" panose="020F0502020204030204" pitchFamily="34" charset="0"/>
              </a:rPr>
              <a:t>Infundir </a:t>
            </a:r>
            <a:r>
              <a:rPr lang="es-EC" sz="2300" dirty="0">
                <a:ea typeface="Calibri" panose="020F0502020204030204" pitchFamily="34" charset="0"/>
              </a:rPr>
              <a:t>la </a:t>
            </a:r>
            <a:r>
              <a:rPr lang="es-EC" sz="2300" dirty="0" smtClean="0">
                <a:ea typeface="Calibri" panose="020F0502020204030204" pitchFamily="34" charset="0"/>
              </a:rPr>
              <a:t>esperanza, </a:t>
            </a:r>
            <a:r>
              <a:rPr lang="es-EC" sz="2300" dirty="0">
                <a:ea typeface="Calibri" panose="020F0502020204030204" pitchFamily="34" charset="0"/>
              </a:rPr>
              <a:t>se requiere para mantener al paciente en la </a:t>
            </a:r>
            <a:r>
              <a:rPr lang="es-EC" sz="2300" dirty="0" smtClean="0">
                <a:ea typeface="Calibri" panose="020F0502020204030204" pitchFamily="34" charset="0"/>
              </a:rPr>
              <a:t>terapia</a:t>
            </a:r>
          </a:p>
          <a:p>
            <a:pPr marL="285750" indent="-285750" algn="just">
              <a:lnSpc>
                <a:spcPct val="150000"/>
              </a:lnSpc>
              <a:buFont typeface="Arial" panose="020B0604020202020204" pitchFamily="34" charset="0"/>
              <a:buChar char="•"/>
            </a:pPr>
            <a:r>
              <a:rPr lang="es-EC" sz="2300" dirty="0" smtClean="0"/>
              <a:t>La universalidad, los </a:t>
            </a:r>
            <a:r>
              <a:rPr lang="es-EC" sz="2300" dirty="0"/>
              <a:t>participantes </a:t>
            </a:r>
            <a:r>
              <a:rPr lang="es-EC" sz="2300" dirty="0" smtClean="0"/>
              <a:t>expresan </a:t>
            </a:r>
            <a:r>
              <a:rPr lang="es-EC" sz="2300" dirty="0"/>
              <a:t>sus </a:t>
            </a:r>
            <a:r>
              <a:rPr lang="es-EC" sz="2300" dirty="0" smtClean="0"/>
              <a:t>experiencias.</a:t>
            </a:r>
          </a:p>
          <a:p>
            <a:pPr marL="285750" indent="-285750" algn="just">
              <a:lnSpc>
                <a:spcPct val="150000"/>
              </a:lnSpc>
              <a:buFont typeface="Arial" panose="020B0604020202020204" pitchFamily="34" charset="0"/>
              <a:buChar char="•"/>
            </a:pPr>
            <a:r>
              <a:rPr lang="es-EC" sz="2300" dirty="0" smtClean="0"/>
              <a:t>El desarrollo </a:t>
            </a:r>
            <a:r>
              <a:rPr lang="es-EC" sz="2300" dirty="0"/>
              <a:t>de técnicas </a:t>
            </a:r>
            <a:r>
              <a:rPr lang="es-EC" sz="2300" dirty="0" smtClean="0"/>
              <a:t>sociales, mejorar </a:t>
            </a:r>
            <a:r>
              <a:rPr lang="es-EC" sz="2300" dirty="0"/>
              <a:t>sus lasos </a:t>
            </a:r>
            <a:r>
              <a:rPr lang="es-EC" sz="2300" dirty="0" smtClean="0"/>
              <a:t>sociables</a:t>
            </a:r>
          </a:p>
          <a:p>
            <a:pPr marL="285750" indent="-285750" algn="just">
              <a:lnSpc>
                <a:spcPct val="150000"/>
              </a:lnSpc>
              <a:buFont typeface="Arial" panose="020B0604020202020204" pitchFamily="34" charset="0"/>
              <a:buChar char="•"/>
            </a:pPr>
            <a:r>
              <a:rPr lang="es-EC" sz="2300" dirty="0" smtClean="0"/>
              <a:t>La cohesión </a:t>
            </a:r>
            <a:r>
              <a:rPr lang="es-EC" sz="2300" dirty="0"/>
              <a:t>del </a:t>
            </a:r>
            <a:r>
              <a:rPr lang="es-EC" sz="2300" dirty="0" smtClean="0"/>
              <a:t>grupo, </a:t>
            </a:r>
            <a:r>
              <a:rPr lang="es-EC" sz="2300" dirty="0"/>
              <a:t>se establecerá una relación simétrica entre paciente y </a:t>
            </a:r>
            <a:r>
              <a:rPr lang="es-EC" sz="2300" dirty="0" smtClean="0"/>
              <a:t>terapeuta</a:t>
            </a:r>
          </a:p>
          <a:p>
            <a:pPr marL="285750" indent="-285750" algn="just">
              <a:lnSpc>
                <a:spcPct val="150000"/>
              </a:lnSpc>
              <a:buFont typeface="Arial" panose="020B0604020202020204" pitchFamily="34" charset="0"/>
              <a:buChar char="•"/>
            </a:pPr>
            <a:r>
              <a:rPr lang="es-EC" sz="2300" dirty="0" smtClean="0"/>
              <a:t>El altruismo, </a:t>
            </a:r>
            <a:r>
              <a:rPr lang="es-EC" sz="2300" dirty="0"/>
              <a:t>tendencia natural a ayudar a los demás. </a:t>
            </a:r>
          </a:p>
        </p:txBody>
      </p:sp>
      <p:sp>
        <p:nvSpPr>
          <p:cNvPr id="3" name="CuadroTexto 2"/>
          <p:cNvSpPr txBox="1"/>
          <p:nvPr/>
        </p:nvSpPr>
        <p:spPr>
          <a:xfrm>
            <a:off x="2437160" y="813684"/>
            <a:ext cx="8672118" cy="492443"/>
          </a:xfrm>
          <a:prstGeom prst="rect">
            <a:avLst/>
          </a:prstGeom>
          <a:noFill/>
        </p:spPr>
        <p:txBody>
          <a:bodyPr wrap="square" rtlCol="0">
            <a:spAutoFit/>
          </a:bodyPr>
          <a:lstStyle/>
          <a:p>
            <a:r>
              <a:rPr lang="es-EC" sz="2600" b="1" dirty="0" smtClean="0"/>
              <a:t>Factores </a:t>
            </a:r>
            <a:r>
              <a:rPr lang="es-EC" sz="2600" b="1" dirty="0"/>
              <a:t>terapéuticos (</a:t>
            </a:r>
            <a:r>
              <a:rPr lang="es-EC" sz="2600" b="1" dirty="0" err="1"/>
              <a:t>Yalom</a:t>
            </a:r>
            <a:r>
              <a:rPr lang="es-EC" sz="2600" b="1" dirty="0"/>
              <a:t> I. D., 2000)  </a:t>
            </a:r>
            <a:r>
              <a:rPr lang="es-EC" sz="2600" dirty="0" smtClean="0"/>
              <a:t> </a:t>
            </a:r>
            <a:endParaRPr lang="es-EC" sz="2600" dirty="0"/>
          </a:p>
        </p:txBody>
      </p:sp>
      <p:sp>
        <p:nvSpPr>
          <p:cNvPr id="4" name="Rectángulo 3"/>
          <p:cNvSpPr/>
          <p:nvPr/>
        </p:nvSpPr>
        <p:spPr>
          <a:xfrm>
            <a:off x="0" y="497089"/>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65103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8013" y="1995370"/>
            <a:ext cx="8911687" cy="497108"/>
          </a:xfrm>
        </p:spPr>
        <p:txBody>
          <a:bodyPr>
            <a:normAutofit/>
          </a:bodyPr>
          <a:lstStyle/>
          <a:p>
            <a:pPr algn="ctr"/>
            <a:r>
              <a:rPr lang="es-EC" sz="2600" b="1" dirty="0" smtClean="0">
                <a:effectLst>
                  <a:outerShdw blurRad="38100" dist="38100" dir="2700000" algn="tl">
                    <a:srgbClr val="000000">
                      <a:alpha val="43137"/>
                    </a:srgbClr>
                  </a:outerShdw>
                </a:effectLst>
              </a:rPr>
              <a:t>METODOLOGÍA APLICADA </a:t>
            </a:r>
            <a:endParaRPr lang="es-EC" sz="2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504335" y="2600053"/>
            <a:ext cx="10000277" cy="3564773"/>
          </a:xfrm>
        </p:spPr>
        <p:txBody>
          <a:bodyPr>
            <a:noAutofit/>
          </a:bodyPr>
          <a:lstStyle/>
          <a:p>
            <a:pPr algn="just"/>
            <a:r>
              <a:rPr lang="es-EC" sz="2000" dirty="0"/>
              <a:t>La población está compuesta por adolescentes en edades comprendidas entre 14 y 18 años, usuarios del distrito de salud del Cantón San Miguel de Bolívar</a:t>
            </a:r>
          </a:p>
          <a:p>
            <a:pPr algn="just"/>
            <a:r>
              <a:rPr lang="es-EC" sz="2000" dirty="0"/>
              <a:t>La investigación con estudio cualitativo, de corte </a:t>
            </a:r>
            <a:r>
              <a:rPr lang="es-EC" sz="2000" dirty="0" smtClean="0"/>
              <a:t>transversal (observación)  </a:t>
            </a:r>
            <a:r>
              <a:rPr lang="es-EC" sz="2000" dirty="0"/>
              <a:t>con diseño no </a:t>
            </a:r>
            <a:r>
              <a:rPr lang="es-EC" sz="2000" dirty="0" smtClean="0"/>
              <a:t>experimental. </a:t>
            </a:r>
            <a:endParaRPr lang="es-EC" sz="2000" dirty="0"/>
          </a:p>
          <a:p>
            <a:r>
              <a:rPr lang="es-EC" sz="2000" dirty="0" smtClean="0"/>
              <a:t>El </a:t>
            </a:r>
            <a:r>
              <a:rPr lang="es-EC" sz="2000" dirty="0"/>
              <a:t>estudio ejecutado fue de tipo </a:t>
            </a:r>
            <a:r>
              <a:rPr lang="es-EC" sz="2000" dirty="0" smtClean="0"/>
              <a:t>transversal (observación) </a:t>
            </a:r>
            <a:r>
              <a:rPr lang="es-EC" sz="2000" dirty="0"/>
              <a:t>y de </a:t>
            </a:r>
            <a:r>
              <a:rPr lang="es-EC" sz="2000" dirty="0" smtClean="0"/>
              <a:t>campo</a:t>
            </a:r>
            <a:r>
              <a:rPr lang="es-EC" sz="2000" dirty="0" smtClean="0"/>
              <a:t>.</a:t>
            </a:r>
          </a:p>
          <a:p>
            <a:r>
              <a:rPr lang="es-EC" sz="2000" dirty="0"/>
              <a:t>De tipo descriptivo (determinado rango edad</a:t>
            </a:r>
            <a:r>
              <a:rPr lang="es-EC" sz="2000" dirty="0" smtClean="0"/>
              <a:t>)</a:t>
            </a:r>
            <a:endParaRPr lang="es-EC" sz="2000" dirty="0" smtClean="0"/>
          </a:p>
          <a:p>
            <a:r>
              <a:rPr lang="es-EC" sz="2000" dirty="0"/>
              <a:t>Se aplicó un esquema de intervención terapéutica de </a:t>
            </a:r>
            <a:r>
              <a:rPr lang="es-EC" sz="2000" dirty="0" smtClean="0"/>
              <a:t>grupo.</a:t>
            </a:r>
          </a:p>
          <a:p>
            <a:pPr algn="just"/>
            <a:r>
              <a:rPr lang="es-EC" sz="2000" dirty="0" smtClean="0"/>
              <a:t>Se realizó </a:t>
            </a:r>
            <a:r>
              <a:rPr lang="es-EC" sz="2000" dirty="0"/>
              <a:t>por dos ocasiones una encuesta al inicio de la terapia y una al </a:t>
            </a:r>
            <a:r>
              <a:rPr lang="es-EC" sz="2000" dirty="0" smtClean="0"/>
              <a:t>final.</a:t>
            </a:r>
          </a:p>
          <a:p>
            <a:endParaRPr lang="es-EC" sz="2000" dirty="0"/>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ítulo 1"/>
          <p:cNvSpPr txBox="1">
            <a:spLocks/>
          </p:cNvSpPr>
          <p:nvPr/>
        </p:nvSpPr>
        <p:spPr>
          <a:xfrm>
            <a:off x="2168013" y="327270"/>
            <a:ext cx="8911687" cy="48389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600" b="1" dirty="0" smtClean="0">
                <a:effectLst>
                  <a:outerShdw blurRad="38100" dist="38100" dir="2700000" algn="tl">
                    <a:srgbClr val="000000">
                      <a:alpha val="43137"/>
                    </a:srgbClr>
                  </a:outerShdw>
                </a:effectLst>
              </a:rPr>
              <a:t>PREGUNTA</a:t>
            </a:r>
            <a:endParaRPr lang="es-EC" sz="2600" b="1"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1698000" y="1061884"/>
            <a:ext cx="9201058" cy="825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sz="2000" dirty="0"/>
              <a:t>¿Cómo la psicoterapia grupal complementa el tratamiento psicoterapéutico de adolescentes con ideación suicida</a:t>
            </a:r>
            <a:r>
              <a:rPr lang="es-EC" sz="2000" dirty="0" smtClean="0"/>
              <a:t>?</a:t>
            </a:r>
            <a:endParaRPr lang="es-EC" sz="2000" dirty="0"/>
          </a:p>
        </p:txBody>
      </p:sp>
    </p:spTree>
    <p:extLst>
      <p:ext uri="{BB962C8B-B14F-4D97-AF65-F5344CB8AC3E}">
        <p14:creationId xmlns:p14="http://schemas.microsoft.com/office/powerpoint/2010/main" val="3698666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rotWithShape="1">
          <a:blip r:embed="rId2"/>
          <a:srcRect l="31146" t="19052" r="33375" b="6754"/>
          <a:stretch/>
        </p:blipFill>
        <p:spPr>
          <a:xfrm>
            <a:off x="1607574" y="0"/>
            <a:ext cx="9586452" cy="6858000"/>
          </a:xfrm>
          <a:prstGeom prst="rect">
            <a:avLst/>
          </a:prstGeom>
        </p:spPr>
      </p:pic>
    </p:spTree>
    <p:extLst>
      <p:ext uri="{BB962C8B-B14F-4D97-AF65-F5344CB8AC3E}">
        <p14:creationId xmlns:p14="http://schemas.microsoft.com/office/powerpoint/2010/main" val="11010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CuadroTexto 4"/>
          <p:cNvSpPr txBox="1"/>
          <p:nvPr/>
        </p:nvSpPr>
        <p:spPr>
          <a:xfrm>
            <a:off x="2064773" y="678426"/>
            <a:ext cx="8760543" cy="1292662"/>
          </a:xfrm>
          <a:prstGeom prst="rect">
            <a:avLst/>
          </a:prstGeom>
          <a:noFill/>
        </p:spPr>
        <p:txBody>
          <a:bodyPr wrap="square" rtlCol="0">
            <a:spAutoFit/>
          </a:bodyPr>
          <a:lstStyle/>
          <a:p>
            <a:pPr algn="ctr"/>
            <a:r>
              <a:rPr lang="es-EC" sz="2600" b="1" dirty="0" smtClean="0"/>
              <a:t>RESULTADOS </a:t>
            </a:r>
          </a:p>
          <a:p>
            <a:r>
              <a:rPr lang="es-EC" sz="2600" dirty="0" smtClean="0"/>
              <a:t>¿</a:t>
            </a:r>
            <a:r>
              <a:rPr lang="es-EC" sz="2600" dirty="0"/>
              <a:t>Cree que puede recibir apoyo o ayuda de otra persona con su misma sintomatología?</a:t>
            </a:r>
          </a:p>
        </p:txBody>
      </p:sp>
      <p:graphicFrame>
        <p:nvGraphicFramePr>
          <p:cNvPr id="6" name="Gráfico 5"/>
          <p:cNvGraphicFramePr>
            <a:graphicFrameLocks/>
          </p:cNvGraphicFramePr>
          <p:nvPr>
            <p:extLst>
              <p:ext uri="{D42A27DB-BD31-4B8C-83A1-F6EECF244321}">
                <p14:modId xmlns:p14="http://schemas.microsoft.com/office/powerpoint/2010/main" val="400655327"/>
              </p:ext>
            </p:extLst>
          </p:nvPr>
        </p:nvGraphicFramePr>
        <p:xfrm>
          <a:off x="6489290" y="1912653"/>
          <a:ext cx="4336026" cy="4089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4075043711"/>
              </p:ext>
            </p:extLst>
          </p:nvPr>
        </p:nvGraphicFramePr>
        <p:xfrm>
          <a:off x="2064773" y="1912653"/>
          <a:ext cx="4167468" cy="4089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9349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CuadroTexto 4"/>
          <p:cNvSpPr txBox="1"/>
          <p:nvPr/>
        </p:nvSpPr>
        <p:spPr>
          <a:xfrm>
            <a:off x="2271252" y="469794"/>
            <a:ext cx="8155858" cy="707886"/>
          </a:xfrm>
          <a:prstGeom prst="rect">
            <a:avLst/>
          </a:prstGeom>
          <a:noFill/>
        </p:spPr>
        <p:txBody>
          <a:bodyPr wrap="square" rtlCol="0">
            <a:spAutoFit/>
          </a:bodyPr>
          <a:lstStyle/>
          <a:p>
            <a:r>
              <a:rPr lang="es-EC" sz="2000" dirty="0"/>
              <a:t>¿Cree usted que es el único que está pasando por esta situación? </a:t>
            </a:r>
          </a:p>
        </p:txBody>
      </p:sp>
      <p:graphicFrame>
        <p:nvGraphicFramePr>
          <p:cNvPr id="8" name="Gráfico 7"/>
          <p:cNvGraphicFramePr>
            <a:graphicFrameLocks/>
          </p:cNvGraphicFramePr>
          <p:nvPr>
            <p:extLst>
              <p:ext uri="{D42A27DB-BD31-4B8C-83A1-F6EECF244321}">
                <p14:modId xmlns:p14="http://schemas.microsoft.com/office/powerpoint/2010/main" val="435987661"/>
              </p:ext>
            </p:extLst>
          </p:nvPr>
        </p:nvGraphicFramePr>
        <p:xfrm>
          <a:off x="6236109" y="1504334"/>
          <a:ext cx="4633451" cy="45130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244144559"/>
              </p:ext>
            </p:extLst>
          </p:nvPr>
        </p:nvGraphicFramePr>
        <p:xfrm>
          <a:off x="1785259" y="1504334"/>
          <a:ext cx="4167468" cy="4513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67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CuadroTexto 4"/>
          <p:cNvSpPr txBox="1"/>
          <p:nvPr/>
        </p:nvSpPr>
        <p:spPr>
          <a:xfrm>
            <a:off x="1828800" y="469794"/>
            <a:ext cx="9438968" cy="984885"/>
          </a:xfrm>
          <a:prstGeom prst="rect">
            <a:avLst/>
          </a:prstGeom>
          <a:noFill/>
        </p:spPr>
        <p:txBody>
          <a:bodyPr wrap="square" rtlCol="0">
            <a:spAutoFit/>
          </a:bodyPr>
          <a:lstStyle/>
          <a:p>
            <a:r>
              <a:rPr lang="es-EC" sz="2000" dirty="0"/>
              <a:t>¿Cree que la terapia de grupo es eficaz y puede incrementar su confianza para disminuir la sintomatología con respecto a la ideación suicida?</a:t>
            </a:r>
          </a:p>
          <a:p>
            <a:endParaRPr lang="es-EC" dirty="0"/>
          </a:p>
        </p:txBody>
      </p:sp>
      <p:graphicFrame>
        <p:nvGraphicFramePr>
          <p:cNvPr id="8" name="Gráfico 7"/>
          <p:cNvGraphicFramePr>
            <a:graphicFrameLocks/>
          </p:cNvGraphicFramePr>
          <p:nvPr>
            <p:extLst>
              <p:ext uri="{D42A27DB-BD31-4B8C-83A1-F6EECF244321}">
                <p14:modId xmlns:p14="http://schemas.microsoft.com/office/powerpoint/2010/main" val="3448916817"/>
              </p:ext>
            </p:extLst>
          </p:nvPr>
        </p:nvGraphicFramePr>
        <p:xfrm>
          <a:off x="6548284" y="1869031"/>
          <a:ext cx="4719484" cy="4295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2880436575"/>
              </p:ext>
            </p:extLst>
          </p:nvPr>
        </p:nvGraphicFramePr>
        <p:xfrm>
          <a:off x="1828799" y="1869030"/>
          <a:ext cx="4527755" cy="4295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214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7248" y="664037"/>
            <a:ext cx="9032030" cy="750975"/>
          </a:xfrm>
          <a:prstGeom prst="rect">
            <a:avLst/>
          </a:prstGeom>
        </p:spPr>
        <p:txBody>
          <a:bodyPr wrap="square">
            <a:spAutoFit/>
          </a:bodyPr>
          <a:lstStyle/>
          <a:p>
            <a:pPr>
              <a:lnSpc>
                <a:spcPct val="107000"/>
              </a:lnSpc>
              <a:spcAft>
                <a:spcPts val="800"/>
              </a:spcAft>
            </a:pPr>
            <a:r>
              <a:rPr lang="es-EC" sz="2000" dirty="0">
                <a:latin typeface="+mj-lt"/>
                <a:ea typeface="Calibri" panose="020F0502020204030204" pitchFamily="34" charset="0"/>
              </a:rPr>
              <a:t>¿Siente que le sirvió haber observado la mejora de sus compañeros para la disminución </a:t>
            </a:r>
            <a:r>
              <a:rPr lang="es-EC" sz="2000" dirty="0" smtClean="0">
                <a:latin typeface="+mj-lt"/>
                <a:ea typeface="Calibri" panose="020F0502020204030204" pitchFamily="34" charset="0"/>
              </a:rPr>
              <a:t>de su </a:t>
            </a:r>
            <a:r>
              <a:rPr lang="es-EC" sz="2000" dirty="0">
                <a:latin typeface="+mj-lt"/>
                <a:ea typeface="Calibri" panose="020F0502020204030204" pitchFamily="34" charset="0"/>
              </a:rPr>
              <a:t>sintomatología?</a:t>
            </a:r>
            <a:endParaRPr lang="es-EC" dirty="0">
              <a:effectLst/>
              <a:latin typeface="+mj-lt"/>
              <a:ea typeface="Calibri" panose="020F0502020204030204" pitchFamily="34" charset="0"/>
            </a:endParaRPr>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6" name="Gráfico 5"/>
          <p:cNvGraphicFramePr>
            <a:graphicFrameLocks/>
          </p:cNvGraphicFramePr>
          <p:nvPr>
            <p:extLst>
              <p:ext uri="{D42A27DB-BD31-4B8C-83A1-F6EECF244321}">
                <p14:modId xmlns:p14="http://schemas.microsoft.com/office/powerpoint/2010/main" val="2114432379"/>
              </p:ext>
            </p:extLst>
          </p:nvPr>
        </p:nvGraphicFramePr>
        <p:xfrm>
          <a:off x="6663263" y="1799301"/>
          <a:ext cx="4368531" cy="4203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a:graphicFrameLocks/>
          </p:cNvGraphicFramePr>
          <p:nvPr>
            <p:extLst>
              <p:ext uri="{D42A27DB-BD31-4B8C-83A1-F6EECF244321}">
                <p14:modId xmlns:p14="http://schemas.microsoft.com/office/powerpoint/2010/main" val="2859442393"/>
              </p:ext>
            </p:extLst>
          </p:nvPr>
        </p:nvGraphicFramePr>
        <p:xfrm>
          <a:off x="2147248" y="1799300"/>
          <a:ext cx="4312546" cy="4203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89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14024" y="660694"/>
            <a:ext cx="8915400" cy="732430"/>
          </a:xfrm>
        </p:spPr>
        <p:txBody>
          <a:bodyPr>
            <a:normAutofit/>
          </a:bodyPr>
          <a:lstStyle/>
          <a:p>
            <a:r>
              <a:rPr lang="es-EC" sz="2000" dirty="0" smtClean="0"/>
              <a:t>¿</a:t>
            </a:r>
            <a:r>
              <a:rPr lang="es-EC" sz="2000" dirty="0"/>
              <a:t>Le es beneficioso socializar con el grupo sus experiencias con respecto a los síntomas que desencadenan su ideación suicida?</a:t>
            </a:r>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6" name="Gráfico 5"/>
          <p:cNvGraphicFramePr>
            <a:graphicFrameLocks/>
          </p:cNvGraphicFramePr>
          <p:nvPr>
            <p:extLst>
              <p:ext uri="{D42A27DB-BD31-4B8C-83A1-F6EECF244321}">
                <p14:modId xmlns:p14="http://schemas.microsoft.com/office/powerpoint/2010/main" val="3654234790"/>
              </p:ext>
            </p:extLst>
          </p:nvPr>
        </p:nvGraphicFramePr>
        <p:xfrm>
          <a:off x="6471724" y="1710813"/>
          <a:ext cx="4457700" cy="4101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1024285192"/>
              </p:ext>
            </p:extLst>
          </p:nvPr>
        </p:nvGraphicFramePr>
        <p:xfrm>
          <a:off x="2014023" y="1710813"/>
          <a:ext cx="4268789" cy="4101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617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14024" y="660694"/>
            <a:ext cx="8915400" cy="732430"/>
          </a:xfrm>
        </p:spPr>
        <p:txBody>
          <a:bodyPr>
            <a:normAutofit/>
          </a:bodyPr>
          <a:lstStyle/>
          <a:p>
            <a:r>
              <a:rPr lang="es-EC" sz="2000" dirty="0" smtClean="0"/>
              <a:t>¿</a:t>
            </a:r>
            <a:r>
              <a:rPr lang="es-EC" sz="2000" dirty="0"/>
              <a:t>En este momento aquí y ahora presenta ideación para hacerse daño así mismo?</a:t>
            </a:r>
          </a:p>
          <a:p>
            <a:pPr marL="0" indent="0">
              <a:buNone/>
            </a:pPr>
            <a:endParaRPr lang="es-EC" sz="2000" dirty="0"/>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8" name="Gráfico 7"/>
          <p:cNvGraphicFramePr>
            <a:graphicFrameLocks/>
          </p:cNvGraphicFramePr>
          <p:nvPr>
            <p:extLst>
              <p:ext uri="{D42A27DB-BD31-4B8C-83A1-F6EECF244321}">
                <p14:modId xmlns:p14="http://schemas.microsoft.com/office/powerpoint/2010/main" val="198239346"/>
              </p:ext>
            </p:extLst>
          </p:nvPr>
        </p:nvGraphicFramePr>
        <p:xfrm>
          <a:off x="6596217" y="1710813"/>
          <a:ext cx="4730544" cy="4101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2642975883"/>
              </p:ext>
            </p:extLst>
          </p:nvPr>
        </p:nvGraphicFramePr>
        <p:xfrm>
          <a:off x="2119709" y="1710813"/>
          <a:ext cx="4369581" cy="4101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703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7247" y="670817"/>
            <a:ext cx="9562531" cy="669863"/>
          </a:xfrm>
          <a:prstGeom prst="rect">
            <a:avLst/>
          </a:prstGeom>
        </p:spPr>
        <p:txBody>
          <a:bodyPr wrap="square">
            <a:spAutoFit/>
          </a:bodyPr>
          <a:lstStyle/>
          <a:p>
            <a:pPr>
              <a:lnSpc>
                <a:spcPct val="107000"/>
              </a:lnSpc>
              <a:spcAft>
                <a:spcPts val="800"/>
              </a:spcAft>
            </a:pPr>
            <a:r>
              <a:rPr lang="es-EC" dirty="0"/>
              <a:t>¿Cuál de los siguientes modelos le ayudo más, para disminuir su sintomatología con respecto a la ideación suicida? </a:t>
            </a:r>
            <a:endParaRPr lang="es-EC" dirty="0">
              <a:effectLst/>
              <a:latin typeface="Calibri" panose="020F0502020204030204" pitchFamily="34" charset="0"/>
              <a:ea typeface="Calibri" panose="020F0502020204030204" pitchFamily="34" charset="0"/>
            </a:endParaRPr>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5" name="Gráfico 4"/>
          <p:cNvGraphicFramePr/>
          <p:nvPr>
            <p:extLst>
              <p:ext uri="{D42A27DB-BD31-4B8C-83A1-F6EECF244321}">
                <p14:modId xmlns:p14="http://schemas.microsoft.com/office/powerpoint/2010/main" val="3914647537"/>
              </p:ext>
            </p:extLst>
          </p:nvPr>
        </p:nvGraphicFramePr>
        <p:xfrm>
          <a:off x="3156156" y="1666568"/>
          <a:ext cx="6415548" cy="4218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7964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182" y="483442"/>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1213839827"/>
              </p:ext>
            </p:extLst>
          </p:nvPr>
        </p:nvGraphicFramePr>
        <p:xfrm>
          <a:off x="1692321" y="660862"/>
          <a:ext cx="10181230" cy="6000560"/>
        </p:xfrm>
        <a:graphic>
          <a:graphicData uri="http://schemas.openxmlformats.org/drawingml/2006/table">
            <a:tbl>
              <a:tblPr bandRow="1">
                <a:tableStyleId>{5C22544A-7EE6-4342-B048-85BDC9FD1C3A}</a:tableStyleId>
              </a:tblPr>
              <a:tblGrid>
                <a:gridCol w="2060681">
                  <a:extLst>
                    <a:ext uri="{9D8B030D-6E8A-4147-A177-3AD203B41FA5}">
                      <a16:colId xmlns:a16="http://schemas.microsoft.com/office/drawing/2014/main" val="3143419504"/>
                    </a:ext>
                  </a:extLst>
                </a:gridCol>
                <a:gridCol w="2011811">
                  <a:extLst>
                    <a:ext uri="{9D8B030D-6E8A-4147-A177-3AD203B41FA5}">
                      <a16:colId xmlns:a16="http://schemas.microsoft.com/office/drawing/2014/main" val="132271043"/>
                    </a:ext>
                  </a:extLst>
                </a:gridCol>
                <a:gridCol w="2219508">
                  <a:extLst>
                    <a:ext uri="{9D8B030D-6E8A-4147-A177-3AD203B41FA5}">
                      <a16:colId xmlns:a16="http://schemas.microsoft.com/office/drawing/2014/main" val="2821392314"/>
                    </a:ext>
                  </a:extLst>
                </a:gridCol>
                <a:gridCol w="2070862">
                  <a:extLst>
                    <a:ext uri="{9D8B030D-6E8A-4147-A177-3AD203B41FA5}">
                      <a16:colId xmlns:a16="http://schemas.microsoft.com/office/drawing/2014/main" val="255712590"/>
                    </a:ext>
                  </a:extLst>
                </a:gridCol>
                <a:gridCol w="1818368">
                  <a:extLst>
                    <a:ext uri="{9D8B030D-6E8A-4147-A177-3AD203B41FA5}">
                      <a16:colId xmlns:a16="http://schemas.microsoft.com/office/drawing/2014/main" val="4263221755"/>
                    </a:ext>
                  </a:extLst>
                </a:gridCol>
              </a:tblGrid>
              <a:tr h="230311">
                <a:tc>
                  <a:txBody>
                    <a:bodyPr/>
                    <a:lstStyle/>
                    <a:p>
                      <a:pPr algn="ctr">
                        <a:lnSpc>
                          <a:spcPct val="107000"/>
                        </a:lnSpc>
                        <a:spcAft>
                          <a:spcPts val="800"/>
                        </a:spcAft>
                      </a:pPr>
                      <a:r>
                        <a:rPr lang="es-EC" sz="1800" b="1" dirty="0">
                          <a:effectLst/>
                        </a:rPr>
                        <a:t>Tema</a:t>
                      </a:r>
                      <a:endParaRPr lang="es-EC" sz="1400" b="1" dirty="0">
                        <a:effectLst/>
                        <a:latin typeface="Calibri" panose="020F0502020204030204" pitchFamily="34" charset="0"/>
                        <a:ea typeface="Calibri" panose="020F0502020204030204" pitchFamily="34" charset="0"/>
                      </a:endParaRPr>
                    </a:p>
                  </a:txBody>
                  <a:tcPr marL="61265" marR="61265" marT="0" marB="0"/>
                </a:tc>
                <a:tc>
                  <a:txBody>
                    <a:bodyPr/>
                    <a:lstStyle/>
                    <a:p>
                      <a:pPr algn="ctr">
                        <a:lnSpc>
                          <a:spcPct val="107000"/>
                        </a:lnSpc>
                        <a:spcAft>
                          <a:spcPts val="800"/>
                        </a:spcAft>
                      </a:pPr>
                      <a:r>
                        <a:rPr lang="es-EC" sz="1800" b="1" dirty="0">
                          <a:effectLst/>
                        </a:rPr>
                        <a:t>Problema</a:t>
                      </a:r>
                      <a:endParaRPr lang="es-EC" sz="1400" b="1" dirty="0">
                        <a:effectLst/>
                        <a:latin typeface="Calibri" panose="020F0502020204030204" pitchFamily="34" charset="0"/>
                        <a:ea typeface="Calibri" panose="020F0502020204030204" pitchFamily="34" charset="0"/>
                      </a:endParaRPr>
                    </a:p>
                  </a:txBody>
                  <a:tcPr marL="61265" marR="61265" marT="0" marB="0"/>
                </a:tc>
                <a:tc>
                  <a:txBody>
                    <a:bodyPr/>
                    <a:lstStyle/>
                    <a:p>
                      <a:pPr algn="ctr">
                        <a:lnSpc>
                          <a:spcPct val="107000"/>
                        </a:lnSpc>
                        <a:spcAft>
                          <a:spcPts val="800"/>
                        </a:spcAft>
                      </a:pPr>
                      <a:r>
                        <a:rPr lang="es-EC" sz="1800" b="1" dirty="0">
                          <a:effectLst/>
                        </a:rPr>
                        <a:t>Relevancia</a:t>
                      </a:r>
                      <a:endParaRPr lang="es-EC" sz="1400" b="1" dirty="0">
                        <a:effectLst/>
                        <a:latin typeface="Calibri" panose="020F0502020204030204" pitchFamily="34" charset="0"/>
                        <a:ea typeface="Calibri" panose="020F0502020204030204" pitchFamily="34" charset="0"/>
                      </a:endParaRPr>
                    </a:p>
                  </a:txBody>
                  <a:tcPr marL="61265" marR="61265" marT="0" marB="0"/>
                </a:tc>
                <a:tc>
                  <a:txBody>
                    <a:bodyPr/>
                    <a:lstStyle/>
                    <a:p>
                      <a:pPr algn="ctr">
                        <a:lnSpc>
                          <a:spcPct val="107000"/>
                        </a:lnSpc>
                        <a:spcAft>
                          <a:spcPts val="800"/>
                        </a:spcAft>
                      </a:pPr>
                      <a:r>
                        <a:rPr lang="es-EC" sz="1800" b="1" dirty="0">
                          <a:effectLst/>
                        </a:rPr>
                        <a:t>Aportes clínicos</a:t>
                      </a:r>
                      <a:endParaRPr lang="es-EC" sz="1400" b="1" dirty="0">
                        <a:effectLst/>
                        <a:latin typeface="Calibri" panose="020F0502020204030204" pitchFamily="34" charset="0"/>
                        <a:ea typeface="Calibri" panose="020F0502020204030204" pitchFamily="34" charset="0"/>
                      </a:endParaRPr>
                    </a:p>
                  </a:txBody>
                  <a:tcPr marL="61265" marR="61265" marT="0" marB="0"/>
                </a:tc>
                <a:tc>
                  <a:txBody>
                    <a:bodyPr/>
                    <a:lstStyle/>
                    <a:p>
                      <a:pPr algn="ctr">
                        <a:lnSpc>
                          <a:spcPct val="107000"/>
                        </a:lnSpc>
                        <a:spcAft>
                          <a:spcPts val="800"/>
                        </a:spcAft>
                      </a:pPr>
                      <a:r>
                        <a:rPr lang="es-EC" sz="1800" b="1" dirty="0">
                          <a:effectLst/>
                        </a:rPr>
                        <a:t>Metodología</a:t>
                      </a:r>
                      <a:endParaRPr lang="es-EC" sz="1400" b="1" dirty="0">
                        <a:effectLst/>
                        <a:latin typeface="Calibri" panose="020F0502020204030204" pitchFamily="34" charset="0"/>
                        <a:ea typeface="Calibri" panose="020F0502020204030204" pitchFamily="34" charset="0"/>
                      </a:endParaRPr>
                    </a:p>
                  </a:txBody>
                  <a:tcPr marL="61265" marR="61265" marT="0" marB="0"/>
                </a:tc>
                <a:extLst>
                  <a:ext uri="{0D108BD9-81ED-4DB2-BD59-A6C34878D82A}">
                    <a16:rowId xmlns:a16="http://schemas.microsoft.com/office/drawing/2014/main" val="1262310113"/>
                  </a:ext>
                </a:extLst>
              </a:tr>
              <a:tr h="3321809">
                <a:tc>
                  <a:txBody>
                    <a:bodyPr/>
                    <a:lstStyle/>
                    <a:p>
                      <a:pPr algn="just">
                        <a:lnSpc>
                          <a:spcPct val="107000"/>
                        </a:lnSpc>
                        <a:spcAft>
                          <a:spcPts val="0"/>
                        </a:spcAft>
                      </a:pPr>
                      <a:r>
                        <a:rPr lang="es-EC" sz="1400">
                          <a:effectLst/>
                        </a:rPr>
                        <a:t>La Psicoterapia grupal como propuesta de intervención en adolescentes con ideación suicida. </a:t>
                      </a:r>
                      <a:endParaRPr lang="es-EC" sz="1100">
                        <a:effectLst/>
                        <a:latin typeface="Calibri" panose="020F0502020204030204" pitchFamily="34" charset="0"/>
                        <a:ea typeface="Calibri" panose="020F0502020204030204" pitchFamily="34" charset="0"/>
                      </a:endParaRPr>
                    </a:p>
                  </a:txBody>
                  <a:tcPr marL="61265" marR="61265" marT="0" marB="0"/>
                </a:tc>
                <a:tc>
                  <a:txBody>
                    <a:bodyPr/>
                    <a:lstStyle/>
                    <a:p>
                      <a:pPr algn="just">
                        <a:lnSpc>
                          <a:spcPct val="107000"/>
                        </a:lnSpc>
                        <a:spcAft>
                          <a:spcPts val="0"/>
                        </a:spcAft>
                      </a:pPr>
                      <a:r>
                        <a:rPr lang="es-EC" sz="1400">
                          <a:effectLst/>
                        </a:rPr>
                        <a:t>Problema de salud pública en el Ecuador. </a:t>
                      </a:r>
                      <a:endParaRPr lang="es-EC" sz="1100">
                        <a:effectLst/>
                      </a:endParaRPr>
                    </a:p>
                    <a:p>
                      <a:pPr algn="just">
                        <a:lnSpc>
                          <a:spcPct val="107000"/>
                        </a:lnSpc>
                        <a:spcAft>
                          <a:spcPts val="0"/>
                        </a:spcAft>
                      </a:pPr>
                      <a:r>
                        <a:rPr lang="es-EC" sz="1400">
                          <a:effectLst/>
                        </a:rPr>
                        <a:t>Según (OMS, 2016), el suicidio es la segunda causa de defunción en el grupo etario de 15 a 29 años.</a:t>
                      </a:r>
                      <a:endParaRPr lang="es-EC" sz="1100">
                        <a:effectLst/>
                      </a:endParaRPr>
                    </a:p>
                    <a:p>
                      <a:pPr algn="just">
                        <a:lnSpc>
                          <a:spcPct val="107000"/>
                        </a:lnSpc>
                        <a:spcAft>
                          <a:spcPts val="0"/>
                        </a:spcAft>
                      </a:pPr>
                      <a:r>
                        <a:rPr lang="es-EC" sz="1400">
                          <a:effectLst/>
                        </a:rPr>
                        <a:t>Este mismo estudio señala, que el 79% de los suicidios de adolescentes tiene lugar en países de ingresos bajos y medianos. </a:t>
                      </a:r>
                      <a:endParaRPr lang="es-EC" sz="1100">
                        <a:effectLst/>
                      </a:endParaRPr>
                    </a:p>
                    <a:p>
                      <a:pPr algn="just">
                        <a:lnSpc>
                          <a:spcPct val="107000"/>
                        </a:lnSpc>
                        <a:spcAft>
                          <a:spcPts val="0"/>
                        </a:spcAft>
                      </a:pPr>
                      <a:r>
                        <a:rPr lang="es-EC" sz="1400">
                          <a:effectLst/>
                        </a:rPr>
                        <a:t>En el Ecuador… </a:t>
                      </a:r>
                      <a:endParaRPr lang="es-EC" sz="1100">
                        <a:effectLst/>
                      </a:endParaRPr>
                    </a:p>
                    <a:p>
                      <a:pPr algn="just">
                        <a:lnSpc>
                          <a:spcPct val="107000"/>
                        </a:lnSpc>
                        <a:spcAft>
                          <a:spcPts val="0"/>
                        </a:spcAft>
                      </a:pPr>
                      <a:r>
                        <a:rPr lang="es-EC" sz="1400">
                          <a:effectLst/>
                        </a:rPr>
                        <a:t>alrededor de un 20% de todos los suicidios se cometen por autointoxicación con plaguicidas, y tiene lugar en zonas rurales. </a:t>
                      </a:r>
                      <a:endParaRPr lang="es-EC" sz="1100">
                        <a:effectLst/>
                      </a:endParaRPr>
                    </a:p>
                    <a:p>
                      <a:pPr algn="just">
                        <a:lnSpc>
                          <a:spcPct val="107000"/>
                        </a:lnSpc>
                        <a:spcAft>
                          <a:spcPts val="0"/>
                        </a:spcAft>
                      </a:pPr>
                      <a:r>
                        <a:rPr lang="es-EC" sz="1400">
                          <a:effectLst/>
                        </a:rPr>
                        <a:t>. </a:t>
                      </a:r>
                      <a:endParaRPr lang="es-EC" sz="1100">
                        <a:effectLst/>
                        <a:latin typeface="Calibri" panose="020F0502020204030204" pitchFamily="34" charset="0"/>
                        <a:ea typeface="Calibri" panose="020F0502020204030204" pitchFamily="34" charset="0"/>
                      </a:endParaRPr>
                    </a:p>
                  </a:txBody>
                  <a:tcPr marL="61265" marR="61265" marT="0" marB="0"/>
                </a:tc>
                <a:tc>
                  <a:txBody>
                    <a:bodyPr/>
                    <a:lstStyle/>
                    <a:p>
                      <a:pPr algn="just">
                        <a:lnSpc>
                          <a:spcPct val="107000"/>
                        </a:lnSpc>
                        <a:spcAft>
                          <a:spcPts val="0"/>
                        </a:spcAft>
                      </a:pPr>
                      <a:r>
                        <a:rPr lang="es-EC" sz="1400">
                          <a:effectLst/>
                        </a:rPr>
                        <a:t>Porque se realizará una propuesta de intervención psicoterapéutica que sirva como herramienta de intervención a profesionales de la salud mental en adolescentes con ideación suicida a nivel grupal.</a:t>
                      </a:r>
                      <a:endParaRPr lang="es-EC" sz="1100">
                        <a:effectLst/>
                        <a:latin typeface="Calibri" panose="020F0502020204030204" pitchFamily="34" charset="0"/>
                        <a:ea typeface="Calibri" panose="020F0502020204030204" pitchFamily="34" charset="0"/>
                      </a:endParaRPr>
                    </a:p>
                  </a:txBody>
                  <a:tcPr marL="61265" marR="61265" marT="0" marB="0"/>
                </a:tc>
                <a:tc>
                  <a:txBody>
                    <a:bodyPr/>
                    <a:lstStyle/>
                    <a:p>
                      <a:pPr algn="just">
                        <a:lnSpc>
                          <a:spcPct val="107000"/>
                        </a:lnSpc>
                        <a:spcAft>
                          <a:spcPts val="0"/>
                        </a:spcAft>
                      </a:pPr>
                      <a:r>
                        <a:rPr lang="es-EC" sz="1400">
                          <a:effectLst/>
                        </a:rPr>
                        <a:t>Dentro de nuestra experiencia laboral en el ámbito clínico como psicólogos clínicos del ministerio de Salud Pública del Ecuador, se puede evidenciar el riesgo de la ideación suicidad en los adolescentes cuando llegan a psicoterapia individual y familiar. </a:t>
                      </a:r>
                      <a:endParaRPr lang="es-EC" sz="1100">
                        <a:effectLst/>
                      </a:endParaRPr>
                    </a:p>
                    <a:p>
                      <a:pPr algn="just">
                        <a:lnSpc>
                          <a:spcPct val="107000"/>
                        </a:lnSpc>
                        <a:spcAft>
                          <a:spcPts val="0"/>
                        </a:spcAft>
                      </a:pPr>
                      <a:r>
                        <a:rPr lang="es-EC" sz="1400">
                          <a:effectLst/>
                        </a:rPr>
                        <a:t> </a:t>
                      </a:r>
                      <a:endParaRPr lang="es-EC" sz="1100">
                        <a:effectLst/>
                      </a:endParaRPr>
                    </a:p>
                    <a:p>
                      <a:pPr algn="just">
                        <a:lnSpc>
                          <a:spcPct val="107000"/>
                        </a:lnSpc>
                        <a:spcAft>
                          <a:spcPts val="0"/>
                        </a:spcAft>
                      </a:pPr>
                      <a:r>
                        <a:rPr lang="es-EC" sz="1400">
                          <a:effectLst/>
                        </a:rPr>
                        <a:t>En algunos casos existe poca adherencia al tratamiento; por lo que analizaremos protocolos e intervención psicoterapéuticas del Ministerio de Salud Pública del Ecuador.</a:t>
                      </a:r>
                      <a:endParaRPr lang="es-EC" sz="1100">
                        <a:effectLst/>
                      </a:endParaRPr>
                    </a:p>
                    <a:p>
                      <a:pPr algn="just">
                        <a:lnSpc>
                          <a:spcPct val="107000"/>
                        </a:lnSpc>
                        <a:spcAft>
                          <a:spcPts val="0"/>
                        </a:spcAft>
                      </a:pPr>
                      <a:r>
                        <a:rPr lang="es-EC" sz="1400">
                          <a:effectLst/>
                        </a:rPr>
                        <a:t> </a:t>
                      </a:r>
                      <a:endParaRPr lang="es-EC" sz="1100">
                        <a:effectLst/>
                        <a:latin typeface="Calibri" panose="020F0502020204030204" pitchFamily="34" charset="0"/>
                        <a:ea typeface="Calibri" panose="020F0502020204030204" pitchFamily="34" charset="0"/>
                      </a:endParaRPr>
                    </a:p>
                  </a:txBody>
                  <a:tcPr marL="61265" marR="61265" marT="0" marB="0"/>
                </a:tc>
                <a:tc>
                  <a:txBody>
                    <a:bodyPr/>
                    <a:lstStyle/>
                    <a:p>
                      <a:pPr algn="just">
                        <a:lnSpc>
                          <a:spcPct val="107000"/>
                        </a:lnSpc>
                        <a:spcAft>
                          <a:spcPts val="0"/>
                        </a:spcAft>
                      </a:pPr>
                      <a:r>
                        <a:rPr lang="es-EC" sz="1400" dirty="0">
                          <a:effectLst/>
                        </a:rPr>
                        <a:t>La población está compuesta por adolescentes en edades comprendidas entre 14 y 18 años, usuarios del distrito de salud del Cantón San Miguel de Bolívar.</a:t>
                      </a:r>
                      <a:endParaRPr lang="es-EC" sz="1100" dirty="0">
                        <a:effectLst/>
                      </a:endParaRPr>
                    </a:p>
                    <a:p>
                      <a:pPr algn="just">
                        <a:lnSpc>
                          <a:spcPct val="107000"/>
                        </a:lnSpc>
                        <a:spcAft>
                          <a:spcPts val="0"/>
                        </a:spcAft>
                      </a:pPr>
                      <a:r>
                        <a:rPr lang="es-EC" sz="1400" dirty="0">
                          <a:effectLst/>
                        </a:rPr>
                        <a:t> </a:t>
                      </a:r>
                      <a:endParaRPr lang="es-EC" sz="1100" dirty="0">
                        <a:effectLst/>
                      </a:endParaRPr>
                    </a:p>
                    <a:p>
                      <a:pPr algn="just">
                        <a:lnSpc>
                          <a:spcPct val="107000"/>
                        </a:lnSpc>
                        <a:spcAft>
                          <a:spcPts val="0"/>
                        </a:spcAft>
                      </a:pPr>
                      <a:r>
                        <a:rPr lang="es-EC" sz="1400" dirty="0">
                          <a:effectLst/>
                        </a:rPr>
                        <a:t>Se basa desde un enfoque Gestáltico, cualitativo</a:t>
                      </a:r>
                      <a:endParaRPr lang="es-EC" sz="1100" dirty="0">
                        <a:effectLst/>
                      </a:endParaRPr>
                    </a:p>
                    <a:p>
                      <a:pPr algn="just">
                        <a:lnSpc>
                          <a:spcPct val="107000"/>
                        </a:lnSpc>
                        <a:spcAft>
                          <a:spcPts val="0"/>
                        </a:spcAft>
                      </a:pPr>
                      <a:r>
                        <a:rPr lang="es-EC" sz="1400" dirty="0">
                          <a:effectLst/>
                        </a:rPr>
                        <a:t> </a:t>
                      </a:r>
                      <a:endParaRPr lang="es-EC" sz="1100" dirty="0">
                        <a:effectLst/>
                      </a:endParaRPr>
                    </a:p>
                    <a:p>
                      <a:pPr algn="just">
                        <a:lnSpc>
                          <a:spcPct val="107000"/>
                        </a:lnSpc>
                        <a:spcAft>
                          <a:spcPts val="0"/>
                        </a:spcAft>
                      </a:pPr>
                      <a:r>
                        <a:rPr lang="es-EC" sz="1400" dirty="0">
                          <a:effectLst/>
                        </a:rPr>
                        <a:t>El análisis de datos se realizará mediante la entrevista clínica al inicio y final del proceso.</a:t>
                      </a:r>
                      <a:endParaRPr lang="es-EC" sz="1100" dirty="0">
                        <a:effectLst/>
                        <a:latin typeface="Calibri" panose="020F0502020204030204" pitchFamily="34" charset="0"/>
                        <a:ea typeface="Calibri" panose="020F0502020204030204" pitchFamily="34" charset="0"/>
                      </a:endParaRPr>
                    </a:p>
                  </a:txBody>
                  <a:tcPr marL="61265" marR="61265" marT="0" marB="0"/>
                </a:tc>
                <a:extLst>
                  <a:ext uri="{0D108BD9-81ED-4DB2-BD59-A6C34878D82A}">
                    <a16:rowId xmlns:a16="http://schemas.microsoft.com/office/drawing/2014/main" val="3444399109"/>
                  </a:ext>
                </a:extLst>
              </a:tr>
            </a:tbl>
          </a:graphicData>
        </a:graphic>
      </p:graphicFrame>
      <p:sp>
        <p:nvSpPr>
          <p:cNvPr id="4" name="CuadroTexto 3"/>
          <p:cNvSpPr txBox="1"/>
          <p:nvPr/>
        </p:nvSpPr>
        <p:spPr>
          <a:xfrm>
            <a:off x="1692321" y="137642"/>
            <a:ext cx="10181230" cy="492443"/>
          </a:xfrm>
          <a:prstGeom prst="rect">
            <a:avLst/>
          </a:prstGeom>
          <a:noFill/>
        </p:spPr>
        <p:txBody>
          <a:bodyPr wrap="square" rtlCol="0">
            <a:spAutoFit/>
          </a:bodyPr>
          <a:lstStyle/>
          <a:p>
            <a:pPr algn="ctr"/>
            <a:r>
              <a:rPr lang="es-EC" sz="2600" b="1" dirty="0" smtClean="0">
                <a:effectLst>
                  <a:outerShdw blurRad="38100" dist="38100" dir="2700000" algn="tl">
                    <a:srgbClr val="000000">
                      <a:alpha val="43137"/>
                    </a:srgbClr>
                  </a:outerShdw>
                </a:effectLst>
              </a:rPr>
              <a:t>FICHA TÉCNICA</a:t>
            </a:r>
            <a:endParaRPr lang="es-EC"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4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734344"/>
            <a:ext cx="8911687" cy="658780"/>
          </a:xfrm>
        </p:spPr>
        <p:txBody>
          <a:bodyPr>
            <a:normAutofit/>
          </a:bodyPr>
          <a:lstStyle/>
          <a:p>
            <a:pPr algn="ctr"/>
            <a:r>
              <a:rPr lang="es-EC" sz="2600" b="1" dirty="0" smtClean="0"/>
              <a:t>CONCLUSIONES</a:t>
            </a:r>
            <a:endParaRPr lang="es-EC" sz="2600" b="1" dirty="0"/>
          </a:p>
        </p:txBody>
      </p:sp>
      <p:sp>
        <p:nvSpPr>
          <p:cNvPr id="3" name="Marcador de contenido 2"/>
          <p:cNvSpPr>
            <a:spLocks noGrp="1"/>
          </p:cNvSpPr>
          <p:nvPr>
            <p:ph idx="1"/>
          </p:nvPr>
        </p:nvSpPr>
        <p:spPr/>
        <p:txBody>
          <a:bodyPr>
            <a:normAutofit lnSpcReduction="10000"/>
          </a:bodyPr>
          <a:lstStyle/>
          <a:p>
            <a:r>
              <a:rPr lang="es-EC" sz="2000" dirty="0" smtClean="0"/>
              <a:t>Disminución del </a:t>
            </a:r>
            <a:r>
              <a:rPr lang="es-EC" sz="2000" dirty="0"/>
              <a:t>80 al 90% de los síntomas para la ideación </a:t>
            </a:r>
            <a:r>
              <a:rPr lang="es-EC" sz="2000" dirty="0" smtClean="0"/>
              <a:t>suicida.</a:t>
            </a:r>
          </a:p>
          <a:p>
            <a:r>
              <a:rPr lang="es-EC" sz="2000" dirty="0"/>
              <a:t>Durante psicoterapia grupal los adolescentes se integraron en forma positiva, se infundió esperanza</a:t>
            </a:r>
            <a:r>
              <a:rPr lang="es-EC" sz="2000" dirty="0" smtClean="0"/>
              <a:t>.</a:t>
            </a:r>
          </a:p>
          <a:p>
            <a:r>
              <a:rPr lang="es-EC" dirty="0" smtClean="0"/>
              <a:t>Al </a:t>
            </a:r>
            <a:r>
              <a:rPr lang="es-EC" dirty="0"/>
              <a:t>inicio de las sesiones grupales se identificó que en la mayoría de participantes mantienen pocas habilidades </a:t>
            </a:r>
            <a:r>
              <a:rPr lang="es-EC" dirty="0" smtClean="0"/>
              <a:t>sociales.</a:t>
            </a:r>
          </a:p>
          <a:p>
            <a:r>
              <a:rPr lang="es-EC" dirty="0"/>
              <a:t>De manera general se podría </a:t>
            </a:r>
            <a:r>
              <a:rPr lang="es-EC" dirty="0" smtClean="0"/>
              <a:t>manifestar </a:t>
            </a:r>
            <a:r>
              <a:rPr lang="es-EC" dirty="0"/>
              <a:t>que la terapia de grupo ofrece a nivel terapéutico la exposición de problemas propios en un </a:t>
            </a:r>
            <a:r>
              <a:rPr lang="es-EC" dirty="0" smtClean="0"/>
              <a:t>grupo. </a:t>
            </a:r>
            <a:endParaRPr lang="es-EC" sz="2000" dirty="0" smtClean="0"/>
          </a:p>
          <a:p>
            <a:r>
              <a:rPr lang="es-EC" dirty="0"/>
              <a:t>E</a:t>
            </a:r>
            <a:r>
              <a:rPr lang="es-EC" dirty="0" smtClean="0"/>
              <a:t>xiste </a:t>
            </a:r>
            <a:r>
              <a:rPr lang="es-EC" dirty="0"/>
              <a:t>efectividad presuntiva de la terapia grupal </a:t>
            </a:r>
            <a:r>
              <a:rPr lang="es-EC" dirty="0" smtClean="0"/>
              <a:t>en la  </a:t>
            </a:r>
            <a:r>
              <a:rPr lang="es-EC" dirty="0"/>
              <a:t>mejoría de </a:t>
            </a:r>
            <a:r>
              <a:rPr lang="es-EC" dirty="0" smtClean="0"/>
              <a:t>los síntomas </a:t>
            </a:r>
            <a:r>
              <a:rPr lang="es-EC" dirty="0"/>
              <a:t>a corto </a:t>
            </a:r>
            <a:r>
              <a:rPr lang="es-EC" dirty="0" smtClean="0"/>
              <a:t>plazo.</a:t>
            </a:r>
          </a:p>
          <a:p>
            <a:r>
              <a:rPr lang="es-EC" dirty="0"/>
              <a:t>C</a:t>
            </a:r>
            <a:r>
              <a:rPr lang="es-EC" dirty="0" smtClean="0"/>
              <a:t>abe </a:t>
            </a:r>
            <a:r>
              <a:rPr lang="es-EC" dirty="0"/>
              <a:t>recalcar que el 83 % de los pacientes </a:t>
            </a:r>
            <a:r>
              <a:rPr lang="es-EC" dirty="0" smtClean="0"/>
              <a:t>no </a:t>
            </a:r>
            <a:r>
              <a:rPr lang="es-EC" dirty="0"/>
              <a:t>se </a:t>
            </a:r>
            <a:r>
              <a:rPr lang="es-EC" dirty="0" smtClean="0"/>
              <a:t>administraban  medicamento, </a:t>
            </a:r>
            <a:r>
              <a:rPr lang="es-EC" dirty="0"/>
              <a:t>solo una persona que es el 17% </a:t>
            </a:r>
            <a:r>
              <a:rPr lang="es-EC" dirty="0" smtClean="0"/>
              <a:t>tenia tratamiento mixto.</a:t>
            </a:r>
            <a:endParaRPr lang="es-EC" sz="2000" dirty="0"/>
          </a:p>
          <a:p>
            <a:endParaRPr lang="es-EC" sz="2000" dirty="0" smtClean="0"/>
          </a:p>
          <a:p>
            <a:endParaRPr lang="es-EC" sz="2000" dirty="0"/>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4520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777" cy="685800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1" y="306888"/>
            <a:ext cx="1543193" cy="903801"/>
          </a:xfrm>
          <a:prstGeom prst="rect">
            <a:avLst/>
          </a:prstGeom>
        </p:spPr>
      </p:pic>
    </p:spTree>
    <p:extLst>
      <p:ext uri="{BB962C8B-B14F-4D97-AF65-F5344CB8AC3E}">
        <p14:creationId xmlns:p14="http://schemas.microsoft.com/office/powerpoint/2010/main" val="91606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70308"/>
            <a:ext cx="8261888" cy="544343"/>
          </a:xfrm>
        </p:spPr>
        <p:txBody>
          <a:bodyPr>
            <a:normAutofit/>
          </a:bodyPr>
          <a:lstStyle/>
          <a:p>
            <a:pPr algn="ctr"/>
            <a:r>
              <a:rPr lang="es-EC" sz="2600" b="1" dirty="0" smtClean="0">
                <a:effectLst>
                  <a:outerShdw blurRad="38100" dist="38100" dir="2700000" algn="tl">
                    <a:srgbClr val="000000">
                      <a:alpha val="43137"/>
                    </a:srgbClr>
                  </a:outerShdw>
                </a:effectLst>
              </a:rPr>
              <a:t>PROBLEMA</a:t>
            </a:r>
            <a:endParaRPr lang="es-EC" sz="2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388358" y="1637731"/>
            <a:ext cx="9116254" cy="4273491"/>
          </a:xfrm>
        </p:spPr>
        <p:txBody>
          <a:bodyPr>
            <a:normAutofit/>
          </a:bodyPr>
          <a:lstStyle/>
          <a:p>
            <a:pPr algn="just"/>
            <a:r>
              <a:rPr lang="es-EC" sz="2000" dirty="0" smtClean="0"/>
              <a:t>Ideación suicida </a:t>
            </a:r>
            <a:r>
              <a:rPr lang="es-EC" sz="2000" dirty="0"/>
              <a:t>en adolescentes en el Distrito de Salud 02DO3 Chimbo – San </a:t>
            </a:r>
            <a:r>
              <a:rPr lang="es-EC" sz="2000" dirty="0" smtClean="0"/>
              <a:t>Miguel.</a:t>
            </a:r>
          </a:p>
          <a:p>
            <a:pPr algn="just"/>
            <a:endParaRPr lang="es-EC" sz="2000" dirty="0"/>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Imagen 4"/>
          <p:cNvPicPr>
            <a:picLocks noChangeAspect="1"/>
          </p:cNvPicPr>
          <p:nvPr/>
        </p:nvPicPr>
        <p:blipFill>
          <a:blip r:embed="rId2"/>
          <a:stretch>
            <a:fillRect/>
          </a:stretch>
        </p:blipFill>
        <p:spPr>
          <a:xfrm>
            <a:off x="4497862" y="3042893"/>
            <a:ext cx="4572396" cy="731583"/>
          </a:xfrm>
          <a:prstGeom prst="rect">
            <a:avLst/>
          </a:prstGeom>
        </p:spPr>
      </p:pic>
      <p:sp>
        <p:nvSpPr>
          <p:cNvPr id="6" name="Marcador de contenido 3"/>
          <p:cNvSpPr txBox="1">
            <a:spLocks/>
          </p:cNvSpPr>
          <p:nvPr/>
        </p:nvSpPr>
        <p:spPr>
          <a:xfrm>
            <a:off x="3981866" y="4361780"/>
            <a:ext cx="5604387" cy="210175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sz="2000" dirty="0" smtClean="0"/>
              <a:t>Los datos obtenidos permitirán describir diferentes características de ideación suicida que serán un aporte para desarrollar </a:t>
            </a:r>
            <a:r>
              <a:rPr lang="es-EC" sz="2000" dirty="0" smtClean="0"/>
              <a:t>estrategias como la psicoterapia de grupo en adolescentes.</a:t>
            </a:r>
            <a:endParaRPr lang="es-EC" sz="2000" dirty="0"/>
          </a:p>
        </p:txBody>
      </p:sp>
    </p:spTree>
    <p:extLst>
      <p:ext uri="{BB962C8B-B14F-4D97-AF65-F5344CB8AC3E}">
        <p14:creationId xmlns:p14="http://schemas.microsoft.com/office/powerpoint/2010/main" val="2559425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3"/>
          </p:nvPr>
        </p:nvSpPr>
        <p:spPr>
          <a:xfrm>
            <a:off x="4446657" y="931459"/>
            <a:ext cx="4542822" cy="576262"/>
          </a:xfrm>
          <a:solidFill>
            <a:schemeClr val="accent1">
              <a:lumMod val="75000"/>
            </a:schemeClr>
          </a:solidFill>
        </p:spPr>
        <p:txBody>
          <a:bodyPr/>
          <a:lstStyle/>
          <a:p>
            <a:pPr algn="ctr"/>
            <a:r>
              <a:rPr lang="es-EC" sz="2600" b="1" dirty="0" smtClean="0">
                <a:solidFill>
                  <a:schemeClr val="bg1"/>
                </a:solidFill>
              </a:rPr>
              <a:t>JUSTIFICACIÓN</a:t>
            </a:r>
            <a:endParaRPr lang="es-EC" sz="2600" b="1" dirty="0">
              <a:solidFill>
                <a:schemeClr val="bg1"/>
              </a:solidFill>
            </a:endParaRPr>
          </a:p>
        </p:txBody>
      </p:sp>
      <p:sp>
        <p:nvSpPr>
          <p:cNvPr id="6" name="Marcador de contenido 5"/>
          <p:cNvSpPr>
            <a:spLocks noGrp="1"/>
          </p:cNvSpPr>
          <p:nvPr>
            <p:ph sz="quarter" idx="4"/>
          </p:nvPr>
        </p:nvSpPr>
        <p:spPr>
          <a:xfrm>
            <a:off x="4446657" y="1867675"/>
            <a:ext cx="4542822" cy="2101755"/>
          </a:xfrm>
        </p:spPr>
        <p:txBody>
          <a:bodyPr>
            <a:normAutofit fontScale="92500" lnSpcReduction="10000"/>
          </a:bodyPr>
          <a:lstStyle/>
          <a:p>
            <a:pPr algn="just"/>
            <a:r>
              <a:rPr lang="es-EC" sz="2000" dirty="0" smtClean="0"/>
              <a:t>Este estudio permite afrontar una problemática social.</a:t>
            </a:r>
          </a:p>
          <a:p>
            <a:pPr algn="just"/>
            <a:r>
              <a:rPr lang="es-EC" sz="2000" dirty="0" smtClean="0"/>
              <a:t>Trata </a:t>
            </a:r>
            <a:r>
              <a:rPr lang="es-EC" sz="2000" dirty="0"/>
              <a:t>de aportar con cierta información sobre la ideación </a:t>
            </a:r>
            <a:r>
              <a:rPr lang="es-EC" sz="2000" dirty="0" smtClean="0"/>
              <a:t>suicida y que reciban </a:t>
            </a:r>
            <a:r>
              <a:rPr lang="es-EC" sz="2000" dirty="0" smtClean="0"/>
              <a:t>apoyo terapéutico </a:t>
            </a:r>
            <a:r>
              <a:rPr lang="es-EC" sz="2000" dirty="0" smtClean="0"/>
              <a:t>para evitar la ideación suicida. </a:t>
            </a:r>
            <a:endParaRPr lang="es-EC" sz="2000" dirty="0"/>
          </a:p>
        </p:txBody>
      </p:sp>
      <p:sp>
        <p:nvSpPr>
          <p:cNvPr id="7" name="Marcador de texto 2"/>
          <p:cNvSpPr txBox="1">
            <a:spLocks/>
          </p:cNvSpPr>
          <p:nvPr/>
        </p:nvSpPr>
        <p:spPr>
          <a:xfrm>
            <a:off x="4446657" y="4304524"/>
            <a:ext cx="4542822" cy="576262"/>
          </a:xfrm>
          <a:prstGeom prst="rect">
            <a:avLst/>
          </a:prstGeom>
          <a:solidFill>
            <a:schemeClr val="accent1">
              <a:lumMod val="75000"/>
            </a:scheme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9pPr>
          </a:lstStyle>
          <a:p>
            <a:pPr algn="ctr"/>
            <a:r>
              <a:rPr lang="es-EC" sz="2600" b="1" dirty="0" smtClean="0">
                <a:solidFill>
                  <a:schemeClr val="bg1"/>
                </a:solidFill>
              </a:rPr>
              <a:t>OBJETIVOS</a:t>
            </a:r>
            <a:endParaRPr lang="es-EC" sz="2600" b="1" dirty="0">
              <a:solidFill>
                <a:schemeClr val="bg1"/>
              </a:solidFill>
            </a:endParaRPr>
          </a:p>
        </p:txBody>
      </p:sp>
      <p:sp>
        <p:nvSpPr>
          <p:cNvPr id="8" name="Rectángulo 7"/>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CuadroTexto 8"/>
          <p:cNvSpPr txBox="1"/>
          <p:nvPr/>
        </p:nvSpPr>
        <p:spPr>
          <a:xfrm>
            <a:off x="2729552" y="5240740"/>
            <a:ext cx="8436406" cy="1015663"/>
          </a:xfrm>
          <a:prstGeom prst="rect">
            <a:avLst/>
          </a:prstGeom>
          <a:noFill/>
        </p:spPr>
        <p:txBody>
          <a:bodyPr wrap="square" rtlCol="0">
            <a:spAutoFit/>
          </a:bodyPr>
          <a:lstStyle/>
          <a:p>
            <a:pPr algn="just"/>
            <a:r>
              <a:rPr lang="es-EC" sz="2000" dirty="0">
                <a:solidFill>
                  <a:schemeClr val="tx1">
                    <a:lumMod val="75000"/>
                    <a:lumOff val="25000"/>
                  </a:schemeClr>
                </a:solidFill>
              </a:rPr>
              <a:t>Disminuir la sintomatología para la ideación suicida en adolescentes mediante psicoterapia de grupo en el Distrito de Salud 02DO3 Chimbo – San Miguel</a:t>
            </a:r>
          </a:p>
        </p:txBody>
      </p:sp>
    </p:spTree>
    <p:extLst>
      <p:ext uri="{BB962C8B-B14F-4D97-AF65-F5344CB8AC3E}">
        <p14:creationId xmlns:p14="http://schemas.microsoft.com/office/powerpoint/2010/main" val="310657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2293" y="2740451"/>
            <a:ext cx="8911687" cy="604189"/>
          </a:xfrm>
        </p:spPr>
        <p:txBody>
          <a:bodyPr>
            <a:normAutofit/>
          </a:bodyPr>
          <a:lstStyle/>
          <a:p>
            <a:pPr algn="ctr"/>
            <a:r>
              <a:rPr lang="es-EC" sz="2600" b="1" dirty="0" smtClean="0">
                <a:effectLst>
                  <a:outerShdw blurRad="38100" dist="38100" dir="2700000" algn="tl">
                    <a:srgbClr val="000000">
                      <a:alpha val="43137"/>
                    </a:srgbClr>
                  </a:outerShdw>
                </a:effectLst>
              </a:rPr>
              <a:t>HIPÓTESIS</a:t>
            </a:r>
            <a:endParaRPr lang="es-EC" sz="2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658580" y="3535239"/>
            <a:ext cx="8915400" cy="955343"/>
          </a:xfrm>
        </p:spPr>
        <p:txBody>
          <a:bodyPr>
            <a:normAutofit/>
          </a:bodyPr>
          <a:lstStyle/>
          <a:p>
            <a:pPr algn="just"/>
            <a:r>
              <a:rPr lang="es-EC" sz="2000" dirty="0" smtClean="0"/>
              <a:t>La </a:t>
            </a:r>
            <a:r>
              <a:rPr lang="es-EC" sz="2000" dirty="0"/>
              <a:t>psicoterapia </a:t>
            </a:r>
            <a:r>
              <a:rPr lang="es-EC" sz="2000" dirty="0" smtClean="0"/>
              <a:t>grupal puede ser efectiva para disminuir la sintomatología de la ideación suicida en adolescentes </a:t>
            </a:r>
            <a:endParaRPr lang="es-EC" sz="2000" dirty="0"/>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CuadroTexto 4"/>
          <p:cNvSpPr txBox="1"/>
          <p:nvPr/>
        </p:nvSpPr>
        <p:spPr>
          <a:xfrm>
            <a:off x="2920181" y="4681181"/>
            <a:ext cx="8771787" cy="646331"/>
          </a:xfrm>
          <a:prstGeom prst="rect">
            <a:avLst/>
          </a:prstGeom>
          <a:noFill/>
        </p:spPr>
        <p:txBody>
          <a:bodyPr wrap="square" rtlCol="0">
            <a:spAutoFit/>
          </a:bodyPr>
          <a:lstStyle/>
          <a:p>
            <a:endParaRPr lang="es-EC" dirty="0"/>
          </a:p>
          <a:p>
            <a:endParaRPr lang="es-EC" dirty="0"/>
          </a:p>
        </p:txBody>
      </p:sp>
    </p:spTree>
    <p:extLst>
      <p:ext uri="{BB962C8B-B14F-4D97-AF65-F5344CB8AC3E}">
        <p14:creationId xmlns:p14="http://schemas.microsoft.com/office/powerpoint/2010/main" val="240383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686075"/>
          </a:xfrm>
        </p:spPr>
        <p:txBody>
          <a:bodyPr>
            <a:normAutofit/>
          </a:bodyPr>
          <a:lstStyle/>
          <a:p>
            <a:pPr algn="ctr"/>
            <a:r>
              <a:rPr lang="es-EC" sz="2600" b="1" dirty="0" smtClean="0">
                <a:effectLst>
                  <a:outerShdw blurRad="38100" dist="38100" dir="2700000" algn="tl">
                    <a:srgbClr val="000000">
                      <a:alpha val="43137"/>
                    </a:srgbClr>
                  </a:outerShdw>
                </a:effectLst>
              </a:rPr>
              <a:t>MARCO TEÓRICO</a:t>
            </a:r>
            <a:endParaRPr lang="es-EC" sz="2600" b="1" dirty="0">
              <a:effectLst>
                <a:outerShdw blurRad="38100" dist="38100" dir="2700000" algn="tl">
                  <a:srgbClr val="000000">
                    <a:alpha val="43137"/>
                  </a:srgbClr>
                </a:outerShdw>
              </a:effectLst>
            </a:endParaRPr>
          </a:p>
        </p:txBody>
      </p:sp>
      <p:sp>
        <p:nvSpPr>
          <p:cNvPr id="5" name="Rectángulo 4"/>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ángulo 7"/>
          <p:cNvSpPr/>
          <p:nvPr/>
        </p:nvSpPr>
        <p:spPr>
          <a:xfrm>
            <a:off x="1543045" y="1972336"/>
            <a:ext cx="10043904" cy="37271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C" sz="2000" dirty="0"/>
              <a:t>Según la OMS, el suicidio es un grave problema de salud </a:t>
            </a:r>
            <a:r>
              <a:rPr lang="es-EC" sz="2000" dirty="0" smtClean="0"/>
              <a:t>pública.</a:t>
            </a:r>
          </a:p>
          <a:p>
            <a:pPr marL="342900" indent="-342900" algn="just">
              <a:lnSpc>
                <a:spcPct val="150000"/>
              </a:lnSpc>
              <a:buFont typeface="Arial" panose="020B0604020202020204" pitchFamily="34" charset="0"/>
              <a:buChar char="•"/>
            </a:pPr>
            <a:r>
              <a:rPr lang="es-EC" sz="2000" dirty="0" smtClean="0"/>
              <a:t>La </a:t>
            </a:r>
            <a:r>
              <a:rPr lang="es-EC" sz="2000" dirty="0"/>
              <a:t>OPS, el suicidio representaba el 12,4% de las causas externas de muerte en las </a:t>
            </a:r>
            <a:r>
              <a:rPr lang="es-EC" sz="2000" dirty="0" smtClean="0"/>
              <a:t>Américas.</a:t>
            </a:r>
          </a:p>
          <a:p>
            <a:pPr marL="342900" indent="-342900" algn="just">
              <a:lnSpc>
                <a:spcPct val="150000"/>
              </a:lnSpc>
              <a:buFont typeface="Arial" panose="020B0604020202020204" pitchFamily="34" charset="0"/>
              <a:buChar char="•"/>
            </a:pPr>
            <a:r>
              <a:rPr lang="es-EC" sz="2000" dirty="0" smtClean="0"/>
              <a:t>En </a:t>
            </a:r>
            <a:r>
              <a:rPr lang="es-EC" sz="2000" dirty="0"/>
              <a:t>cuanto al MSP y MIES, en el 2017, mencionan que fallecieron 1205 personas por auto </a:t>
            </a:r>
            <a:r>
              <a:rPr lang="es-EC" sz="2000" dirty="0" smtClean="0"/>
              <a:t>infligida.</a:t>
            </a:r>
          </a:p>
          <a:p>
            <a:pPr marL="342900" indent="-342900" algn="just">
              <a:lnSpc>
                <a:spcPct val="150000"/>
              </a:lnSpc>
              <a:buFont typeface="Arial" panose="020B0604020202020204" pitchFamily="34" charset="0"/>
              <a:buChar char="•"/>
            </a:pPr>
            <a:r>
              <a:rPr lang="es-EC" sz="2000" dirty="0" smtClean="0"/>
              <a:t>El </a:t>
            </a:r>
            <a:r>
              <a:rPr lang="es-EC" sz="2000" dirty="0"/>
              <a:t>INEC, en el 2017, refiere que la tasa de suicidios en Adolescentes de 10 a 14 años creció en un 38%, </a:t>
            </a:r>
            <a:r>
              <a:rPr lang="es-EC" sz="2000" dirty="0" smtClean="0"/>
              <a:t>y</a:t>
            </a:r>
          </a:p>
          <a:p>
            <a:pPr marL="342900" indent="-342900" algn="just">
              <a:lnSpc>
                <a:spcPct val="150000"/>
              </a:lnSpc>
              <a:buFont typeface="Arial" panose="020B0604020202020204" pitchFamily="34" charset="0"/>
              <a:buChar char="•"/>
            </a:pPr>
            <a:r>
              <a:rPr lang="es-EC" sz="2000" dirty="0" smtClean="0"/>
              <a:t>En </a:t>
            </a:r>
            <a:r>
              <a:rPr lang="es-EC" sz="2000" dirty="0"/>
              <a:t>adolescentes entre 15 y 19 años aumento en un 35%.</a:t>
            </a:r>
          </a:p>
        </p:txBody>
      </p:sp>
    </p:spTree>
    <p:extLst>
      <p:ext uri="{BB962C8B-B14F-4D97-AF65-F5344CB8AC3E}">
        <p14:creationId xmlns:p14="http://schemas.microsoft.com/office/powerpoint/2010/main" val="56908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sz="half" idx="1"/>
          </p:nvPr>
        </p:nvSpPr>
        <p:spPr>
          <a:xfrm>
            <a:off x="2102516" y="1106128"/>
            <a:ext cx="4313864" cy="3200399"/>
          </a:xfrm>
        </p:spPr>
        <p:txBody>
          <a:bodyPr>
            <a:noAutofit/>
          </a:bodyPr>
          <a:lstStyle/>
          <a:p>
            <a:pPr algn="just"/>
            <a:r>
              <a:rPr lang="es-EC" sz="2000" b="1" dirty="0" smtClean="0"/>
              <a:t>Definición</a:t>
            </a:r>
            <a:r>
              <a:rPr lang="es-EC" sz="2000" dirty="0" smtClean="0"/>
              <a:t> </a:t>
            </a:r>
          </a:p>
          <a:p>
            <a:pPr algn="just"/>
            <a:r>
              <a:rPr lang="es-EC" sz="2000" dirty="0"/>
              <a:t>Para Vázquez Alonso Á, </a:t>
            </a:r>
            <a:r>
              <a:rPr lang="es-EC" sz="2000" dirty="0" err="1"/>
              <a:t>Manassero</a:t>
            </a:r>
            <a:r>
              <a:rPr lang="es-EC" sz="2000" dirty="0"/>
              <a:t>-Más MA., 2012</a:t>
            </a:r>
          </a:p>
          <a:p>
            <a:pPr algn="just"/>
            <a:r>
              <a:rPr lang="es-EC" sz="2000" dirty="0" smtClean="0"/>
              <a:t>La </a:t>
            </a:r>
            <a:r>
              <a:rPr lang="es-EC" sz="2000" dirty="0"/>
              <a:t>ideación suicida son los pensamientos acerca de la voluntad de quitarse la vida, con o sin planificación o </a:t>
            </a:r>
            <a:r>
              <a:rPr lang="es-EC" sz="2000" dirty="0" smtClean="0"/>
              <a:t>método.</a:t>
            </a:r>
          </a:p>
          <a:p>
            <a:pPr algn="just"/>
            <a:r>
              <a:rPr lang="es-EC" sz="2000" dirty="0"/>
              <a:t>Según (</a:t>
            </a:r>
            <a:r>
              <a:rPr lang="es-EC" sz="2000" dirty="0" err="1"/>
              <a:t>Stengel</a:t>
            </a:r>
            <a:r>
              <a:rPr lang="es-EC" sz="2000" dirty="0"/>
              <a:t>, 1987) , los factores de riesgo suicida son los </a:t>
            </a:r>
            <a:r>
              <a:rPr lang="es-EC" sz="2000" dirty="0" smtClean="0"/>
              <a:t>que </a:t>
            </a:r>
            <a:r>
              <a:rPr lang="es-EC" sz="2000" dirty="0" smtClean="0"/>
              <a:t>desencadenan </a:t>
            </a:r>
            <a:r>
              <a:rPr lang="es-EC" sz="2000" dirty="0"/>
              <a:t>un acto </a:t>
            </a:r>
            <a:r>
              <a:rPr lang="es-EC" sz="2000" dirty="0" smtClean="0"/>
              <a:t>suicida.</a:t>
            </a:r>
          </a:p>
          <a:p>
            <a:pPr algn="just"/>
            <a:r>
              <a:rPr lang="es-EC" sz="2000" dirty="0"/>
              <a:t>Según (Pérez Barrero, 2018) existen manifestaciones de ideación suicida El deseo de </a:t>
            </a:r>
            <a:r>
              <a:rPr lang="es-EC" sz="2000" dirty="0" smtClean="0"/>
              <a:t>morir</a:t>
            </a:r>
            <a:endParaRPr lang="es-EC" sz="2000" dirty="0"/>
          </a:p>
        </p:txBody>
      </p:sp>
      <p:sp>
        <p:nvSpPr>
          <p:cNvPr id="6" name="Marcador de contenido 3"/>
          <p:cNvSpPr>
            <a:spLocks noGrp="1"/>
          </p:cNvSpPr>
          <p:nvPr>
            <p:ph sz="half" idx="2"/>
          </p:nvPr>
        </p:nvSpPr>
        <p:spPr>
          <a:xfrm>
            <a:off x="6895779" y="1106128"/>
            <a:ext cx="4313864" cy="3536732"/>
          </a:xfrm>
        </p:spPr>
        <p:txBody>
          <a:bodyPr>
            <a:noAutofit/>
          </a:bodyPr>
          <a:lstStyle/>
          <a:p>
            <a:pPr algn="just"/>
            <a:r>
              <a:rPr lang="es-EC" sz="2000" dirty="0"/>
              <a:t>La idea de autodestrucción sin planeamiento de la </a:t>
            </a:r>
            <a:r>
              <a:rPr lang="es-EC" sz="2000" dirty="0" smtClean="0"/>
              <a:t>acción.</a:t>
            </a:r>
          </a:p>
          <a:p>
            <a:pPr algn="just"/>
            <a:r>
              <a:rPr lang="es-EC" sz="2000" dirty="0"/>
              <a:t>La idea suicida con un plan indeterminado o inespecífico </a:t>
            </a:r>
            <a:endParaRPr lang="es-EC" sz="2000" dirty="0" smtClean="0"/>
          </a:p>
          <a:p>
            <a:pPr algn="just"/>
            <a:r>
              <a:rPr lang="es-EC" sz="2000" dirty="0"/>
              <a:t>La idea suicida con una adecuada planificación </a:t>
            </a:r>
            <a:endParaRPr lang="es-EC" sz="2000" dirty="0" smtClean="0"/>
          </a:p>
          <a:p>
            <a:pPr algn="just"/>
            <a:r>
              <a:rPr lang="es-EC" sz="2000" dirty="0"/>
              <a:t>Igualmente (Pérez Barrero, 2018) manifiesta que entre los motivos más frecuentes que llevan al acto suicida en la adolescencia, se encuentran</a:t>
            </a:r>
            <a:r>
              <a:rPr lang="es-EC" sz="2000" dirty="0" smtClean="0"/>
              <a:t>:</a:t>
            </a:r>
          </a:p>
          <a:p>
            <a:pPr lvl="1" algn="just"/>
            <a:r>
              <a:rPr lang="es-EC" sz="1800" dirty="0"/>
              <a:t>divorcio, </a:t>
            </a:r>
            <a:endParaRPr lang="es-EC" sz="1800" dirty="0" smtClean="0"/>
          </a:p>
          <a:p>
            <a:pPr lvl="1" algn="just"/>
            <a:r>
              <a:rPr lang="es-EC" sz="1800" dirty="0" smtClean="0"/>
              <a:t>separación</a:t>
            </a:r>
            <a:r>
              <a:rPr lang="es-EC" sz="1800" dirty="0"/>
              <a:t>, </a:t>
            </a:r>
            <a:endParaRPr lang="es-EC" sz="1800" dirty="0" smtClean="0"/>
          </a:p>
          <a:p>
            <a:pPr lvl="1" algn="just"/>
            <a:r>
              <a:rPr lang="es-EC" sz="1800" dirty="0" smtClean="0"/>
              <a:t>muerte </a:t>
            </a:r>
            <a:r>
              <a:rPr lang="es-EC" sz="1800" dirty="0"/>
              <a:t>de un ser querido </a:t>
            </a:r>
          </a:p>
        </p:txBody>
      </p:sp>
    </p:spTree>
    <p:extLst>
      <p:ext uri="{BB962C8B-B14F-4D97-AF65-F5344CB8AC3E}">
        <p14:creationId xmlns:p14="http://schemas.microsoft.com/office/powerpoint/2010/main" val="9457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0753" y="1552321"/>
            <a:ext cx="9528257" cy="418877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C" sz="2000" dirty="0"/>
              <a:t>Se caracteriza por no estar hecha exclusivamente para tratar enfermedades. (</a:t>
            </a:r>
            <a:r>
              <a:rPr lang="es-EC" sz="2000" dirty="0" err="1"/>
              <a:t>Crecencio</a:t>
            </a:r>
            <a:r>
              <a:rPr lang="es-EC" sz="2000" dirty="0"/>
              <a:t>, 2017) </a:t>
            </a:r>
          </a:p>
          <a:p>
            <a:pPr marL="285750" indent="-285750" algn="just">
              <a:lnSpc>
                <a:spcPct val="150000"/>
              </a:lnSpc>
              <a:buFont typeface="Arial" panose="020B0604020202020204" pitchFamily="34" charset="0"/>
              <a:buChar char="•"/>
            </a:pPr>
            <a:r>
              <a:rPr lang="es-EC" sz="2000" dirty="0"/>
              <a:t>Desarrollar el potencial humano. (</a:t>
            </a:r>
            <a:r>
              <a:rPr lang="es-EC" sz="2000" dirty="0" err="1"/>
              <a:t>Crecencio</a:t>
            </a:r>
            <a:r>
              <a:rPr lang="es-EC" sz="2000" dirty="0"/>
              <a:t>, 2017) </a:t>
            </a:r>
          </a:p>
          <a:p>
            <a:pPr marL="285750" indent="-285750" algn="just">
              <a:lnSpc>
                <a:spcPct val="150000"/>
              </a:lnSpc>
              <a:buFont typeface="Arial" panose="020B0604020202020204" pitchFamily="34" charset="0"/>
              <a:buChar char="•"/>
            </a:pPr>
            <a:r>
              <a:rPr lang="es-EC" sz="2000" dirty="0"/>
              <a:t>Pone énfasis sobre lo que está sucediendo, se está pensado y sintiendo en el momento. (</a:t>
            </a:r>
            <a:r>
              <a:rPr lang="es-EC" sz="2000" dirty="0" err="1"/>
              <a:t>Crecencio</a:t>
            </a:r>
            <a:r>
              <a:rPr lang="es-EC" sz="2000" dirty="0"/>
              <a:t>, 2017) </a:t>
            </a:r>
          </a:p>
          <a:p>
            <a:pPr marL="285750" indent="-285750" algn="just">
              <a:lnSpc>
                <a:spcPct val="150000"/>
              </a:lnSpc>
              <a:buFont typeface="Arial" panose="020B0604020202020204" pitchFamily="34" charset="0"/>
              <a:buChar char="•"/>
            </a:pPr>
            <a:r>
              <a:rPr lang="es-EC" sz="2000" dirty="0"/>
              <a:t>Se habla del aquí y ahora, dejar que esta historia se mire desde el presente. (</a:t>
            </a:r>
            <a:r>
              <a:rPr lang="es-EC" sz="2000" dirty="0" err="1"/>
              <a:t>Crecencio</a:t>
            </a:r>
            <a:r>
              <a:rPr lang="es-EC" sz="2000" dirty="0"/>
              <a:t>, 2017) </a:t>
            </a:r>
          </a:p>
          <a:p>
            <a:pPr marL="285750" indent="-285750" algn="just">
              <a:lnSpc>
                <a:spcPct val="150000"/>
              </a:lnSpc>
              <a:buFont typeface="Arial" panose="020B0604020202020204" pitchFamily="34" charset="0"/>
              <a:buChar char="•"/>
            </a:pPr>
            <a:r>
              <a:rPr lang="es-EC" sz="2000" dirty="0"/>
              <a:t>El objetivo es ayudar al paciente en su problemática, haciéndole más consciente. (</a:t>
            </a:r>
            <a:r>
              <a:rPr lang="es-EC" sz="2000" dirty="0" err="1"/>
              <a:t>Kurt</a:t>
            </a:r>
            <a:r>
              <a:rPr lang="es-EC" sz="2000" dirty="0"/>
              <a:t> Lewin)</a:t>
            </a:r>
          </a:p>
        </p:txBody>
      </p:sp>
      <p:sp>
        <p:nvSpPr>
          <p:cNvPr id="3" name="CuadroTexto 2"/>
          <p:cNvSpPr txBox="1"/>
          <p:nvPr/>
        </p:nvSpPr>
        <p:spPr>
          <a:xfrm>
            <a:off x="2596021" y="642300"/>
            <a:ext cx="8417722" cy="492443"/>
          </a:xfrm>
          <a:prstGeom prst="rect">
            <a:avLst/>
          </a:prstGeom>
          <a:noFill/>
        </p:spPr>
        <p:txBody>
          <a:bodyPr wrap="square" rtlCol="0">
            <a:spAutoFit/>
          </a:bodyPr>
          <a:lstStyle/>
          <a:p>
            <a:pPr algn="ctr"/>
            <a:r>
              <a:rPr lang="es-EC" sz="2600" b="1" dirty="0" smtClean="0">
                <a:effectLst>
                  <a:outerShdw blurRad="38100" dist="38100" dir="2700000" algn="tl">
                    <a:srgbClr val="000000">
                      <a:alpha val="43137"/>
                    </a:srgbClr>
                  </a:outerShdw>
                </a:effectLst>
              </a:rPr>
              <a:t>TERAPIA GESTALT </a:t>
            </a:r>
            <a:r>
              <a:rPr lang="es-EC" sz="2600" dirty="0" smtClean="0">
                <a:effectLst>
                  <a:outerShdw blurRad="38100" dist="38100" dir="2700000" algn="tl">
                    <a:srgbClr val="000000">
                      <a:alpha val="43137"/>
                    </a:srgbClr>
                  </a:outerShdw>
                </a:effectLst>
              </a:rPr>
              <a:t> </a:t>
            </a:r>
            <a:endParaRPr lang="es-EC" sz="2600" dirty="0">
              <a:effectLst>
                <a:outerShdw blurRad="38100" dist="38100" dir="2700000" algn="tl">
                  <a:srgbClr val="000000">
                    <a:alpha val="43137"/>
                  </a:srgbClr>
                </a:outerShdw>
              </a:effectLst>
            </a:endParaRPr>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03146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9513" y="1903214"/>
            <a:ext cx="9739074" cy="4247317"/>
          </a:xfrm>
          <a:prstGeom prst="rect">
            <a:avLst/>
          </a:prstGeom>
        </p:spPr>
        <p:txBody>
          <a:bodyPr wrap="square">
            <a:spAutoFit/>
          </a:bodyPr>
          <a:lstStyle/>
          <a:p>
            <a:pPr>
              <a:lnSpc>
                <a:spcPct val="150000"/>
              </a:lnSpc>
            </a:pPr>
            <a:r>
              <a:rPr lang="es-EC" sz="2000" dirty="0" smtClean="0">
                <a:ea typeface="Calibri" panose="020F0502020204030204" pitchFamily="34" charset="0"/>
              </a:rPr>
              <a:t>Ayuda a los participantes a:</a:t>
            </a:r>
          </a:p>
          <a:p>
            <a:pPr marL="285750" indent="-285750">
              <a:lnSpc>
                <a:spcPct val="150000"/>
              </a:lnSpc>
              <a:buFont typeface="Arial" panose="020B0604020202020204" pitchFamily="34" charset="0"/>
              <a:buChar char="•"/>
            </a:pPr>
            <a:r>
              <a:rPr lang="es-EC" sz="2000" dirty="0" smtClean="0">
                <a:ea typeface="Calibri" panose="020F0502020204030204" pitchFamily="34" charset="0"/>
              </a:rPr>
              <a:t>Darse </a:t>
            </a:r>
            <a:r>
              <a:rPr lang="es-EC" sz="2000" dirty="0">
                <a:ea typeface="Calibri" panose="020F0502020204030204" pitchFamily="34" charset="0"/>
              </a:rPr>
              <a:t>cuenta de </a:t>
            </a:r>
            <a:r>
              <a:rPr lang="es-EC" sz="2000" dirty="0" smtClean="0">
                <a:ea typeface="Calibri" panose="020F0502020204030204" pitchFamily="34" charset="0"/>
              </a:rPr>
              <a:t>sus emociones</a:t>
            </a:r>
          </a:p>
          <a:p>
            <a:pPr marL="285750" indent="-285750">
              <a:lnSpc>
                <a:spcPct val="150000"/>
              </a:lnSpc>
              <a:buFont typeface="Arial" panose="020B0604020202020204" pitchFamily="34" charset="0"/>
              <a:buChar char="•"/>
            </a:pPr>
            <a:r>
              <a:rPr lang="es-EC" sz="2000" dirty="0">
                <a:ea typeface="Calibri" panose="020F0502020204030204" pitchFamily="34" charset="0"/>
              </a:rPr>
              <a:t>Entender </a:t>
            </a:r>
            <a:r>
              <a:rPr lang="es-EC" sz="2000" dirty="0" smtClean="0">
                <a:ea typeface="Calibri" panose="020F0502020204030204" pitchFamily="34" charset="0"/>
              </a:rPr>
              <a:t>su </a:t>
            </a:r>
            <a:r>
              <a:rPr lang="es-EC" sz="2000" dirty="0">
                <a:ea typeface="Calibri" panose="020F0502020204030204" pitchFamily="34" charset="0"/>
              </a:rPr>
              <a:t>comportamiento en las dinámicas relacionales </a:t>
            </a:r>
            <a:endParaRPr lang="es-EC" sz="2000" dirty="0" smtClean="0">
              <a:ea typeface="Calibri" panose="020F0502020204030204" pitchFamily="34" charset="0"/>
            </a:endParaRPr>
          </a:p>
          <a:p>
            <a:pPr marL="285750" indent="-285750">
              <a:lnSpc>
                <a:spcPct val="150000"/>
              </a:lnSpc>
              <a:buFont typeface="Arial" panose="020B0604020202020204" pitchFamily="34" charset="0"/>
              <a:buChar char="•"/>
            </a:pPr>
            <a:r>
              <a:rPr lang="es-EC" sz="2000" dirty="0" smtClean="0">
                <a:ea typeface="Calibri" panose="020F0502020204030204" pitchFamily="34" charset="0"/>
              </a:rPr>
              <a:t>Mejora su </a:t>
            </a:r>
            <a:r>
              <a:rPr lang="es-EC" sz="2000" dirty="0">
                <a:ea typeface="Calibri" panose="020F0502020204030204" pitchFamily="34" charset="0"/>
              </a:rPr>
              <a:t>comprensión de los entornos </a:t>
            </a:r>
            <a:r>
              <a:rPr lang="es-EC" sz="2000" dirty="0" smtClean="0">
                <a:ea typeface="Calibri" panose="020F0502020204030204" pitchFamily="34" charset="0"/>
              </a:rPr>
              <a:t>sociales</a:t>
            </a:r>
          </a:p>
          <a:p>
            <a:pPr marL="285750" indent="-285750">
              <a:lnSpc>
                <a:spcPct val="150000"/>
              </a:lnSpc>
              <a:buFont typeface="Arial" panose="020B0604020202020204" pitchFamily="34" charset="0"/>
              <a:buChar char="•"/>
            </a:pPr>
            <a:r>
              <a:rPr lang="es-EC" sz="2000" dirty="0" smtClean="0">
                <a:ea typeface="Calibri" panose="020F0502020204030204" pitchFamily="34" charset="0"/>
              </a:rPr>
              <a:t>Descubre su </a:t>
            </a:r>
            <a:r>
              <a:rPr lang="es-EC" sz="2000" dirty="0">
                <a:ea typeface="Calibri" panose="020F0502020204030204" pitchFamily="34" charset="0"/>
              </a:rPr>
              <a:t>potencial </a:t>
            </a:r>
            <a:endParaRPr lang="es-EC" sz="2000" dirty="0" smtClean="0">
              <a:ea typeface="Calibri" panose="020F0502020204030204" pitchFamily="34" charset="0"/>
            </a:endParaRPr>
          </a:p>
          <a:p>
            <a:pPr marL="285750" indent="-285750">
              <a:lnSpc>
                <a:spcPct val="150000"/>
              </a:lnSpc>
              <a:buFont typeface="Arial" panose="020B0604020202020204" pitchFamily="34" charset="0"/>
              <a:buChar char="•"/>
            </a:pPr>
            <a:r>
              <a:rPr lang="es-EC" sz="2000" dirty="0" smtClean="0">
                <a:ea typeface="Calibri" panose="020F0502020204030204" pitchFamily="34" charset="0"/>
              </a:rPr>
              <a:t>Amplia su </a:t>
            </a:r>
            <a:r>
              <a:rPr lang="es-EC" sz="2000" dirty="0">
                <a:ea typeface="Calibri" panose="020F0502020204030204" pitchFamily="34" charset="0"/>
              </a:rPr>
              <a:t>red de apoyo social.</a:t>
            </a:r>
            <a:endParaRPr lang="es-EC" sz="2000" dirty="0" smtClean="0">
              <a:ea typeface="Calibri" panose="020F0502020204030204" pitchFamily="34" charset="0"/>
            </a:endParaRPr>
          </a:p>
          <a:p>
            <a:pPr marL="285750" indent="-285750">
              <a:lnSpc>
                <a:spcPct val="150000"/>
              </a:lnSpc>
              <a:buFont typeface="Arial" panose="020B0604020202020204" pitchFamily="34" charset="0"/>
              <a:buChar char="•"/>
            </a:pPr>
            <a:r>
              <a:rPr lang="es-EC" sz="2000" dirty="0" smtClean="0">
                <a:ea typeface="Calibri" panose="020F0502020204030204" pitchFamily="34" charset="0"/>
              </a:rPr>
              <a:t>Exponen </a:t>
            </a:r>
            <a:r>
              <a:rPr lang="es-EC" sz="2000" dirty="0">
                <a:ea typeface="Calibri" panose="020F0502020204030204" pitchFamily="34" charset="0"/>
              </a:rPr>
              <a:t>sus patrones de comportamiento y formas de pensar</a:t>
            </a:r>
            <a:r>
              <a:rPr lang="es-EC" sz="2000" dirty="0" smtClean="0">
                <a:ea typeface="Calibri" panose="020F0502020204030204" pitchFamily="34" charset="0"/>
              </a:rPr>
              <a:t>.</a:t>
            </a:r>
          </a:p>
          <a:p>
            <a:pPr marL="285750" indent="-285750">
              <a:lnSpc>
                <a:spcPct val="150000"/>
              </a:lnSpc>
              <a:buFont typeface="Arial" panose="020B0604020202020204" pitchFamily="34" charset="0"/>
              <a:buChar char="•"/>
            </a:pPr>
            <a:r>
              <a:rPr lang="es-EC" sz="2000" dirty="0">
                <a:ea typeface="Calibri" panose="020F0502020204030204" pitchFamily="34" charset="0"/>
              </a:rPr>
              <a:t>Es más fácil afrontar el </a:t>
            </a:r>
            <a:r>
              <a:rPr lang="es-EC" sz="2000" dirty="0" smtClean="0">
                <a:ea typeface="Calibri" panose="020F0502020204030204" pitchFamily="34" charset="0"/>
              </a:rPr>
              <a:t>problema.</a:t>
            </a:r>
          </a:p>
          <a:p>
            <a:pPr marL="285750" indent="-285750">
              <a:lnSpc>
                <a:spcPct val="150000"/>
              </a:lnSpc>
              <a:buFont typeface="Arial" panose="020B0604020202020204" pitchFamily="34" charset="0"/>
              <a:buChar char="•"/>
            </a:pPr>
            <a:r>
              <a:rPr lang="es-EC" sz="2000" dirty="0">
                <a:ea typeface="Calibri" panose="020F0502020204030204" pitchFamily="34" charset="0"/>
              </a:rPr>
              <a:t>Está basada en la colaboración entre los </a:t>
            </a:r>
            <a:r>
              <a:rPr lang="es-EC" sz="2000" dirty="0" smtClean="0">
                <a:ea typeface="Calibri" panose="020F0502020204030204" pitchFamily="34" charset="0"/>
              </a:rPr>
              <a:t>participantes (</a:t>
            </a:r>
            <a:r>
              <a:rPr lang="es-EC" sz="2000" dirty="0" err="1" smtClean="0">
                <a:ea typeface="Calibri" panose="020F0502020204030204" pitchFamily="34" charset="0"/>
              </a:rPr>
              <a:t>Anamaría</a:t>
            </a:r>
            <a:r>
              <a:rPr lang="es-EC" sz="2000" dirty="0">
                <a:ea typeface="Calibri" panose="020F0502020204030204" pitchFamily="34" charset="0"/>
              </a:rPr>
              <a:t>, 2012</a:t>
            </a:r>
            <a:r>
              <a:rPr lang="es-EC" sz="2000" dirty="0" smtClean="0">
                <a:ea typeface="Calibri" panose="020F0502020204030204" pitchFamily="34" charset="0"/>
              </a:rPr>
              <a:t>)</a:t>
            </a:r>
          </a:p>
        </p:txBody>
      </p:sp>
      <p:sp>
        <p:nvSpPr>
          <p:cNvPr id="3" name="CuadroTexto 2"/>
          <p:cNvSpPr txBox="1"/>
          <p:nvPr/>
        </p:nvSpPr>
        <p:spPr>
          <a:xfrm>
            <a:off x="2532694" y="634402"/>
            <a:ext cx="8644822" cy="892552"/>
          </a:xfrm>
          <a:prstGeom prst="rect">
            <a:avLst/>
          </a:prstGeom>
          <a:noFill/>
        </p:spPr>
        <p:txBody>
          <a:bodyPr wrap="square" rtlCol="0">
            <a:spAutoFit/>
          </a:bodyPr>
          <a:lstStyle/>
          <a:p>
            <a:pPr algn="ctr"/>
            <a:r>
              <a:rPr lang="es-EC" sz="2600" b="1" dirty="0" smtClean="0"/>
              <a:t>Importancia de la terapia </a:t>
            </a:r>
            <a:r>
              <a:rPr lang="es-EC" sz="2600" b="1" dirty="0"/>
              <a:t>de grupo  </a:t>
            </a:r>
            <a:endParaRPr lang="es-EC" sz="2600" b="1" dirty="0" smtClean="0"/>
          </a:p>
          <a:p>
            <a:pPr algn="ctr"/>
            <a:r>
              <a:rPr lang="es-EC" sz="2000" b="1" dirty="0" smtClean="0"/>
              <a:t>(</a:t>
            </a:r>
            <a:r>
              <a:rPr lang="es-EC" sz="2000" b="1" dirty="0"/>
              <a:t>El </a:t>
            </a:r>
            <a:r>
              <a:rPr lang="es-EC" sz="2000" b="1" dirty="0" err="1"/>
              <a:t>Padro</a:t>
            </a:r>
            <a:r>
              <a:rPr lang="es-EC" sz="2000" b="1" dirty="0"/>
              <a:t> </a:t>
            </a:r>
            <a:r>
              <a:rPr lang="es-EC" sz="2000" b="1" dirty="0" err="1"/>
              <a:t>Psicologos</a:t>
            </a:r>
            <a:r>
              <a:rPr lang="es-EC" sz="2000" b="1" dirty="0"/>
              <a:t>, 2020)</a:t>
            </a:r>
            <a:r>
              <a:rPr lang="es-EC" sz="2600" dirty="0" smtClean="0"/>
              <a:t> </a:t>
            </a:r>
            <a:endParaRPr lang="es-EC" sz="2600" dirty="0"/>
          </a:p>
        </p:txBody>
      </p:sp>
      <p:sp>
        <p:nvSpPr>
          <p:cNvPr id="4" name="Rectángulo 3"/>
          <p:cNvSpPr/>
          <p:nvPr/>
        </p:nvSpPr>
        <p:spPr>
          <a:xfrm>
            <a:off x="-109182" y="469794"/>
            <a:ext cx="1444805" cy="923330"/>
          </a:xfrm>
          <a:prstGeom prst="rect">
            <a:avLst/>
          </a:prstGeom>
          <a:noFill/>
        </p:spPr>
        <p:txBody>
          <a:bodyPr wrap="squar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SEK</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60404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1543</TotalTime>
  <Words>1288</Words>
  <Application>Microsoft Office PowerPoint</Application>
  <PresentationFormat>Panorámica</PresentationFormat>
  <Paragraphs>143</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Century Gothic</vt:lpstr>
      <vt:lpstr>Wingdings 3</vt:lpstr>
      <vt:lpstr>Espiral</vt:lpstr>
      <vt:lpstr>La Psicoterapia Grupal como propuesta de intervención en adolescentes con ideación suicida</vt:lpstr>
      <vt:lpstr>Presentación de PowerPoint</vt:lpstr>
      <vt:lpstr>PROBLEMA</vt:lpstr>
      <vt:lpstr>Presentación de PowerPoint</vt:lpstr>
      <vt:lpstr>HIPÓTESIS</vt:lpstr>
      <vt:lpstr>MARCO TEÓRICO</vt:lpstr>
      <vt:lpstr>Presentación de PowerPoint</vt:lpstr>
      <vt:lpstr>Presentación de PowerPoint</vt:lpstr>
      <vt:lpstr>Presentación de PowerPoint</vt:lpstr>
      <vt:lpstr>Presentación de PowerPoint</vt:lpstr>
      <vt:lpstr>METODOLOGÍA APLICADA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JH-SYSTEMAS</dc:creator>
  <cp:lastModifiedBy>th</cp:lastModifiedBy>
  <cp:revision>83</cp:revision>
  <cp:lastPrinted>2020-03-12T05:59:27Z</cp:lastPrinted>
  <dcterms:created xsi:type="dcterms:W3CDTF">2020-03-10T13:07:53Z</dcterms:created>
  <dcterms:modified xsi:type="dcterms:W3CDTF">2020-03-12T13:43:36Z</dcterms:modified>
</cp:coreProperties>
</file>