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303" r:id="rId4"/>
    <p:sldId id="286" r:id="rId5"/>
    <p:sldId id="293" r:id="rId6"/>
    <p:sldId id="287" r:id="rId7"/>
    <p:sldId id="292" r:id="rId8"/>
    <p:sldId id="288" r:id="rId9"/>
    <p:sldId id="289" r:id="rId10"/>
    <p:sldId id="291" r:id="rId11"/>
    <p:sldId id="294" r:id="rId12"/>
    <p:sldId id="304" r:id="rId13"/>
    <p:sldId id="295" r:id="rId14"/>
    <p:sldId id="297" r:id="rId15"/>
    <p:sldId id="298" r:id="rId16"/>
    <p:sldId id="299" r:id="rId17"/>
    <p:sldId id="300" r:id="rId18"/>
    <p:sldId id="302" r:id="rId19"/>
  </p:sldIdLst>
  <p:sldSz cx="9144000" cy="6858000" type="screen4x3"/>
  <p:notesSz cx="6888163" cy="100203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" initials="D" lastIdx="9" clrIdx="0">
    <p:extLst/>
  </p:cmAuthor>
  <p:cmAuthor id="2" name="Diana Robalino" initials="DR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78"/>
    <a:srgbClr val="A50021"/>
    <a:srgbClr val="CC0000"/>
    <a:srgbClr val="FFC600"/>
    <a:srgbClr val="1D67B8"/>
    <a:srgbClr val="FFAC00"/>
    <a:srgbClr val="F5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084" autoAdjust="0"/>
  </p:normalViewPr>
  <p:slideViewPr>
    <p:cSldViewPr snapToGrid="0" snapToObjects="1">
      <p:cViewPr varScale="1">
        <p:scale>
          <a:sx n="100" d="100"/>
          <a:sy n="100" d="100"/>
        </p:scale>
        <p:origin x="1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7CCD7-B6BD-4470-B452-0B14590C288F}" type="doc">
      <dgm:prSet loTypeId="urn:microsoft.com/office/officeart/2005/8/layout/chevron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D2971A11-A17D-4C76-9BFA-EF785B89F7DC}">
      <dgm:prSet phldrT="[Texto]" custT="1"/>
      <dgm:spPr/>
      <dgm:t>
        <a:bodyPr/>
        <a:lstStyle/>
        <a:p>
          <a:pPr algn="ctr"/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CF1268C7-3496-48B7-923A-7480D7828F2D}" type="parTrans" cxnId="{BEC7FBBF-0AAB-4C45-91EA-F4102D1E341E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D8815-7195-4A23-9BE7-0AAE5266FDB9}" type="sibTrans" cxnId="{BEC7FBBF-0AAB-4C45-91EA-F4102D1E341E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2D66D-5A0C-4478-B91C-D238964ED602}">
      <dgm:prSet phldrT="[Texto]" custT="1"/>
      <dgm:spPr/>
      <dgm:t>
        <a:bodyPr/>
        <a:lstStyle/>
        <a:p>
          <a:pPr algn="ctr"/>
          <a:r>
            <a:rPr lang="es-EC" sz="2200">
              <a:latin typeface="Times New Roman" panose="02020603050405020304" pitchFamily="18" charset="0"/>
              <a:cs typeface="Times New Roman" panose="02020603050405020304" pitchFamily="18" charset="0"/>
            </a:rPr>
            <a:t>Valoración de la población de individuos</a:t>
          </a:r>
          <a:endParaRPr lang="es-EC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71B946-E075-48EB-9EAC-DB876022342A}" type="parTrans" cxnId="{0F348208-4185-46F5-AFC0-8F19A49B3E20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2E031-27ED-4B58-B430-EB71B0692646}" type="sibTrans" cxnId="{0F348208-4185-46F5-AFC0-8F19A49B3E20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E5450-0BC7-4C19-9857-38AD15CE4EB7}">
      <dgm:prSet phldrT="[Texto]" custT="1"/>
      <dgm:spPr/>
      <dgm:t>
        <a:bodyPr/>
        <a:lstStyle/>
        <a:p>
          <a:pPr algn="ctr"/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65B5B363-7167-4816-9A01-606E60C4A216}" type="parTrans" cxnId="{45B0AEBB-AA56-49C2-88E5-48DB73D7F588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08621-BCC5-42EE-A644-78DF591725AA}" type="sibTrans" cxnId="{45B0AEBB-AA56-49C2-88E5-48DB73D7F588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18C90-11FF-46A3-BF18-9DE60032DB63}">
      <dgm:prSet phldrT="[Texto]" custT="1"/>
      <dgm:spPr/>
      <dgm:t>
        <a:bodyPr/>
        <a:lstStyle/>
        <a:p>
          <a:pPr algn="ctr"/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Tabulación de los datos según las áreas a analizar</a:t>
          </a:r>
        </a:p>
      </dgm:t>
    </dgm:pt>
    <dgm:pt modelId="{846497DB-913C-4498-88D8-B605789257E6}" type="parTrans" cxnId="{B40701ED-6FD1-4521-9566-002C82C6DEC1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16280-374F-4C38-90C3-754423A0653B}" type="sibTrans" cxnId="{B40701ED-6FD1-4521-9566-002C82C6DEC1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B083F-CD07-499A-BBAE-D2FEABF82C10}">
      <dgm:prSet phldrT="[Texto]" custT="1"/>
      <dgm:spPr/>
      <dgm:t>
        <a:bodyPr/>
        <a:lstStyle/>
        <a:p>
          <a:pPr algn="ctr"/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830E9C15-675F-4238-981D-2EFA9DD5401E}" type="parTrans" cxnId="{1D7EFA04-BFF1-4E5B-890B-29BAF6325C26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9215F-0C5B-4A52-9B12-EC6E02049F9E}" type="sibTrans" cxnId="{1D7EFA04-BFF1-4E5B-890B-29BAF6325C26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BBFA3-3DBC-4E7B-8CF9-A9DB089059DB}">
      <dgm:prSet phldrT="[Texto]" custT="1"/>
      <dgm:spPr/>
      <dgm:t>
        <a:bodyPr/>
        <a:lstStyle/>
        <a:p>
          <a:pPr algn="ctr"/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Análisis estadístico descriptivo</a:t>
          </a:r>
        </a:p>
      </dgm:t>
    </dgm:pt>
    <dgm:pt modelId="{EA881BBC-279B-4B92-8249-BE4C5C508A19}" type="parTrans" cxnId="{A359BD4D-8D7C-40B8-9EF0-37BBDDC99CBF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5318F-AF47-473C-BA21-F319A6C35550}" type="sibTrans" cxnId="{A359BD4D-8D7C-40B8-9EF0-37BBDDC99CBF}">
      <dgm:prSet/>
      <dgm:spPr/>
      <dgm:t>
        <a:bodyPr/>
        <a:lstStyle/>
        <a:p>
          <a:pPr algn="ctr"/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470F4-6556-4C66-8031-B1B11D343DBE}" type="pres">
      <dgm:prSet presAssocID="{B377CCD7-B6BD-4470-B452-0B14590C28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972297-9797-48D9-9E6C-229A4C3EEA7B}" type="pres">
      <dgm:prSet presAssocID="{D2971A11-A17D-4C76-9BFA-EF785B89F7DC}" presName="composite" presStyleCnt="0"/>
      <dgm:spPr/>
    </dgm:pt>
    <dgm:pt modelId="{1D860A3B-19BE-4100-AB2E-5C42A681ADC9}" type="pres">
      <dgm:prSet presAssocID="{D2971A11-A17D-4C76-9BFA-EF785B89F7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52B0D1-BF5D-41E8-B866-D0C67D4BD89A}" type="pres">
      <dgm:prSet presAssocID="{D2971A11-A17D-4C76-9BFA-EF785B89F7D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A80968-483D-49CE-9527-44A56592B3B0}" type="pres">
      <dgm:prSet presAssocID="{939D8815-7195-4A23-9BE7-0AAE5266FDB9}" presName="sp" presStyleCnt="0"/>
      <dgm:spPr/>
    </dgm:pt>
    <dgm:pt modelId="{E2E1F566-DBB9-4E1F-BADC-D7AAC8DB9A03}" type="pres">
      <dgm:prSet presAssocID="{59EE5450-0BC7-4C19-9857-38AD15CE4EB7}" presName="composite" presStyleCnt="0"/>
      <dgm:spPr/>
    </dgm:pt>
    <dgm:pt modelId="{5B5B87B1-E39E-4B8F-A8FF-F3A87983907F}" type="pres">
      <dgm:prSet presAssocID="{59EE5450-0BC7-4C19-9857-38AD15CE4EB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65D33D-0E35-48C1-B778-62D6A156C934}" type="pres">
      <dgm:prSet presAssocID="{59EE5450-0BC7-4C19-9857-38AD15CE4EB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8EEDB3-68B4-426E-B8A0-0D66D0010419}" type="pres">
      <dgm:prSet presAssocID="{E9308621-BCC5-42EE-A644-78DF591725AA}" presName="sp" presStyleCnt="0"/>
      <dgm:spPr/>
    </dgm:pt>
    <dgm:pt modelId="{855BD691-50CC-451E-B18D-A38F35D2C530}" type="pres">
      <dgm:prSet presAssocID="{AE8B083F-CD07-499A-BBAE-D2FEABF82C10}" presName="composite" presStyleCnt="0"/>
      <dgm:spPr/>
    </dgm:pt>
    <dgm:pt modelId="{24843B58-453B-4E22-8689-6F0AA5B36147}" type="pres">
      <dgm:prSet presAssocID="{AE8B083F-CD07-499A-BBAE-D2FEABF82C1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8B5005-A5E2-4415-8095-0E40754EEB14}" type="pres">
      <dgm:prSet presAssocID="{AE8B083F-CD07-499A-BBAE-D2FEABF82C1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405677-1D88-463B-8C6F-BB18CBA5F1C8}" type="presOf" srcId="{D2971A11-A17D-4C76-9BFA-EF785B89F7DC}" destId="{1D860A3B-19BE-4100-AB2E-5C42A681ADC9}" srcOrd="0" destOrd="0" presId="urn:microsoft.com/office/officeart/2005/8/layout/chevron2"/>
    <dgm:cxn modelId="{B40701ED-6FD1-4521-9566-002C82C6DEC1}" srcId="{59EE5450-0BC7-4C19-9857-38AD15CE4EB7}" destId="{63A18C90-11FF-46A3-BF18-9DE60032DB63}" srcOrd="0" destOrd="0" parTransId="{846497DB-913C-4498-88D8-B605789257E6}" sibTransId="{E7D16280-374F-4C38-90C3-754423A0653B}"/>
    <dgm:cxn modelId="{0F348208-4185-46F5-AFC0-8F19A49B3E20}" srcId="{D2971A11-A17D-4C76-9BFA-EF785B89F7DC}" destId="{71E2D66D-5A0C-4478-B91C-D238964ED602}" srcOrd="0" destOrd="0" parTransId="{5A71B946-E075-48EB-9EAC-DB876022342A}" sibTransId="{DA82E031-27ED-4B58-B430-EB71B0692646}"/>
    <dgm:cxn modelId="{1D7EFA04-BFF1-4E5B-890B-29BAF6325C26}" srcId="{B377CCD7-B6BD-4470-B452-0B14590C288F}" destId="{AE8B083F-CD07-499A-BBAE-D2FEABF82C10}" srcOrd="2" destOrd="0" parTransId="{830E9C15-675F-4238-981D-2EFA9DD5401E}" sibTransId="{3BC9215F-0C5B-4A52-9B12-EC6E02049F9E}"/>
    <dgm:cxn modelId="{A359BD4D-8D7C-40B8-9EF0-37BBDDC99CBF}" srcId="{AE8B083F-CD07-499A-BBAE-D2FEABF82C10}" destId="{15FBBFA3-3DBC-4E7B-8CF9-A9DB089059DB}" srcOrd="0" destOrd="0" parTransId="{EA881BBC-279B-4B92-8249-BE4C5C508A19}" sibTransId="{F745318F-AF47-473C-BA21-F319A6C35550}"/>
    <dgm:cxn modelId="{45B5D358-F3D8-47D2-A1EF-8A76D5C43EBB}" type="presOf" srcId="{71E2D66D-5A0C-4478-B91C-D238964ED602}" destId="{1452B0D1-BF5D-41E8-B866-D0C67D4BD89A}" srcOrd="0" destOrd="0" presId="urn:microsoft.com/office/officeart/2005/8/layout/chevron2"/>
    <dgm:cxn modelId="{A90D311E-559F-4E31-8F06-8C14C8172E52}" type="presOf" srcId="{59EE5450-0BC7-4C19-9857-38AD15CE4EB7}" destId="{5B5B87B1-E39E-4B8F-A8FF-F3A87983907F}" srcOrd="0" destOrd="0" presId="urn:microsoft.com/office/officeart/2005/8/layout/chevron2"/>
    <dgm:cxn modelId="{3D65F03A-12E6-4854-B2B5-2C29BD3E46D0}" type="presOf" srcId="{63A18C90-11FF-46A3-BF18-9DE60032DB63}" destId="{BA65D33D-0E35-48C1-B778-62D6A156C934}" srcOrd="0" destOrd="0" presId="urn:microsoft.com/office/officeart/2005/8/layout/chevron2"/>
    <dgm:cxn modelId="{BEC7FBBF-0AAB-4C45-91EA-F4102D1E341E}" srcId="{B377CCD7-B6BD-4470-B452-0B14590C288F}" destId="{D2971A11-A17D-4C76-9BFA-EF785B89F7DC}" srcOrd="0" destOrd="0" parTransId="{CF1268C7-3496-48B7-923A-7480D7828F2D}" sibTransId="{939D8815-7195-4A23-9BE7-0AAE5266FDB9}"/>
    <dgm:cxn modelId="{7AD918AD-FB07-42CE-8658-93FD6EE23AC2}" type="presOf" srcId="{B377CCD7-B6BD-4470-B452-0B14590C288F}" destId="{7D9470F4-6556-4C66-8031-B1B11D343DBE}" srcOrd="0" destOrd="0" presId="urn:microsoft.com/office/officeart/2005/8/layout/chevron2"/>
    <dgm:cxn modelId="{57A8245F-EE6D-4357-A202-DBFE897752F7}" type="presOf" srcId="{15FBBFA3-3DBC-4E7B-8CF9-A9DB089059DB}" destId="{F28B5005-A5E2-4415-8095-0E40754EEB14}" srcOrd="0" destOrd="0" presId="urn:microsoft.com/office/officeart/2005/8/layout/chevron2"/>
    <dgm:cxn modelId="{45B0AEBB-AA56-49C2-88E5-48DB73D7F588}" srcId="{B377CCD7-B6BD-4470-B452-0B14590C288F}" destId="{59EE5450-0BC7-4C19-9857-38AD15CE4EB7}" srcOrd="1" destOrd="0" parTransId="{65B5B363-7167-4816-9A01-606E60C4A216}" sibTransId="{E9308621-BCC5-42EE-A644-78DF591725AA}"/>
    <dgm:cxn modelId="{5F0A711F-56AA-469E-969D-A07AD2A27EA1}" type="presOf" srcId="{AE8B083F-CD07-499A-BBAE-D2FEABF82C10}" destId="{24843B58-453B-4E22-8689-6F0AA5B36147}" srcOrd="0" destOrd="0" presId="urn:microsoft.com/office/officeart/2005/8/layout/chevron2"/>
    <dgm:cxn modelId="{32BE9DA1-DB08-429C-87E6-0CEE05171873}" type="presParOf" srcId="{7D9470F4-6556-4C66-8031-B1B11D343DBE}" destId="{E0972297-9797-48D9-9E6C-229A4C3EEA7B}" srcOrd="0" destOrd="0" presId="urn:microsoft.com/office/officeart/2005/8/layout/chevron2"/>
    <dgm:cxn modelId="{BDEA43F8-2264-41BB-8245-5B9B0532688B}" type="presParOf" srcId="{E0972297-9797-48D9-9E6C-229A4C3EEA7B}" destId="{1D860A3B-19BE-4100-AB2E-5C42A681ADC9}" srcOrd="0" destOrd="0" presId="urn:microsoft.com/office/officeart/2005/8/layout/chevron2"/>
    <dgm:cxn modelId="{FBD855D3-167D-4A2F-821F-A715465F4E1D}" type="presParOf" srcId="{E0972297-9797-48D9-9E6C-229A4C3EEA7B}" destId="{1452B0D1-BF5D-41E8-B866-D0C67D4BD89A}" srcOrd="1" destOrd="0" presId="urn:microsoft.com/office/officeart/2005/8/layout/chevron2"/>
    <dgm:cxn modelId="{8EC7D117-FA53-48D1-BD0E-EDC815FADE7B}" type="presParOf" srcId="{7D9470F4-6556-4C66-8031-B1B11D343DBE}" destId="{BDA80968-483D-49CE-9527-44A56592B3B0}" srcOrd="1" destOrd="0" presId="urn:microsoft.com/office/officeart/2005/8/layout/chevron2"/>
    <dgm:cxn modelId="{808613FE-0F9C-4C6A-ACB8-AD388D10DED4}" type="presParOf" srcId="{7D9470F4-6556-4C66-8031-B1B11D343DBE}" destId="{E2E1F566-DBB9-4E1F-BADC-D7AAC8DB9A03}" srcOrd="2" destOrd="0" presId="urn:microsoft.com/office/officeart/2005/8/layout/chevron2"/>
    <dgm:cxn modelId="{8FCCE394-482B-460B-9318-5339BABED315}" type="presParOf" srcId="{E2E1F566-DBB9-4E1F-BADC-D7AAC8DB9A03}" destId="{5B5B87B1-E39E-4B8F-A8FF-F3A87983907F}" srcOrd="0" destOrd="0" presId="urn:microsoft.com/office/officeart/2005/8/layout/chevron2"/>
    <dgm:cxn modelId="{E5AC7F2A-8DC0-4169-AB3E-C2FC4641B074}" type="presParOf" srcId="{E2E1F566-DBB9-4E1F-BADC-D7AAC8DB9A03}" destId="{BA65D33D-0E35-48C1-B778-62D6A156C934}" srcOrd="1" destOrd="0" presId="urn:microsoft.com/office/officeart/2005/8/layout/chevron2"/>
    <dgm:cxn modelId="{F7417CCA-C90E-4E1B-BFE0-299F18D3AEA2}" type="presParOf" srcId="{7D9470F4-6556-4C66-8031-B1B11D343DBE}" destId="{928EEDB3-68B4-426E-B8A0-0D66D0010419}" srcOrd="3" destOrd="0" presId="urn:microsoft.com/office/officeart/2005/8/layout/chevron2"/>
    <dgm:cxn modelId="{FB52188F-3A83-474C-9785-260D4C95AB86}" type="presParOf" srcId="{7D9470F4-6556-4C66-8031-B1B11D343DBE}" destId="{855BD691-50CC-451E-B18D-A38F35D2C530}" srcOrd="4" destOrd="0" presId="urn:microsoft.com/office/officeart/2005/8/layout/chevron2"/>
    <dgm:cxn modelId="{D9187474-9C4D-428C-919A-4E09D56D13BA}" type="presParOf" srcId="{855BD691-50CC-451E-B18D-A38F35D2C530}" destId="{24843B58-453B-4E22-8689-6F0AA5B36147}" srcOrd="0" destOrd="0" presId="urn:microsoft.com/office/officeart/2005/8/layout/chevron2"/>
    <dgm:cxn modelId="{150D23B9-8ECA-4968-93B3-BB781AFD99DD}" type="presParOf" srcId="{855BD691-50CC-451E-B18D-A38F35D2C530}" destId="{F28B5005-A5E2-4415-8095-0E40754EEB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7127C-29F5-49B6-B162-4535936A077F}" type="doc">
      <dgm:prSet loTypeId="urn:microsoft.com/office/officeart/2005/8/layout/defaul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BAF4CBA8-7330-4C3E-9D74-430E79A1F165}">
      <dgm:prSet phldrT="[Texto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Control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inhibitorio </a:t>
          </a:r>
          <a:endParaRPr lang="es-EC" dirty="0"/>
        </a:p>
      </dgm:t>
    </dgm:pt>
    <dgm:pt modelId="{998E80C0-CBF0-462E-9A28-845AD23580FB}" type="parTrans" cxnId="{6DE9AE51-32E9-4696-AE76-ED410FBCF600}">
      <dgm:prSet/>
      <dgm:spPr/>
      <dgm:t>
        <a:bodyPr/>
        <a:lstStyle/>
        <a:p>
          <a:endParaRPr lang="es-EC"/>
        </a:p>
      </dgm:t>
    </dgm:pt>
    <dgm:pt modelId="{1785A183-BB3A-4F59-B232-1A6BDC6E8DDC}" type="sibTrans" cxnId="{6DE9AE51-32E9-4696-AE76-ED410FBCF600}">
      <dgm:prSet/>
      <dgm:spPr/>
      <dgm:t>
        <a:bodyPr/>
        <a:lstStyle/>
        <a:p>
          <a:endParaRPr lang="es-EC"/>
        </a:p>
      </dgm:t>
    </dgm:pt>
    <dgm:pt modelId="{5CFE43AB-29B3-4076-B157-8392E47E04BF}">
      <dgm:prSet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Flexibilidad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cognitiva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94DE98-0A81-424C-83E8-19DC4E1DF82D}" type="parTrans" cxnId="{8A6DBF66-62DE-4E3C-9F10-5D25B04BD8B4}">
      <dgm:prSet/>
      <dgm:spPr/>
      <dgm:t>
        <a:bodyPr/>
        <a:lstStyle/>
        <a:p>
          <a:endParaRPr lang="es-EC"/>
        </a:p>
      </dgm:t>
    </dgm:pt>
    <dgm:pt modelId="{BB273B5C-D393-4D04-96B5-1E11DFB70DCC}" type="sibTrans" cxnId="{8A6DBF66-62DE-4E3C-9F10-5D25B04BD8B4}">
      <dgm:prSet/>
      <dgm:spPr/>
      <dgm:t>
        <a:bodyPr/>
        <a:lstStyle/>
        <a:p>
          <a:endParaRPr lang="es-EC"/>
        </a:p>
      </dgm:t>
    </dgm:pt>
    <dgm:pt modelId="{5E5F1D84-5C4A-4B2A-BBFA-2A3DEB4E952A}">
      <dgm:prSet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Memoria operativa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F7083-4D03-43BF-8FFB-B2AD23386D45}" type="parTrans" cxnId="{9558D533-A7A8-4BC3-BE3B-534C4965C567}">
      <dgm:prSet/>
      <dgm:spPr/>
      <dgm:t>
        <a:bodyPr/>
        <a:lstStyle/>
        <a:p>
          <a:endParaRPr lang="es-EC"/>
        </a:p>
      </dgm:t>
    </dgm:pt>
    <dgm:pt modelId="{F47B5E8D-3B20-475C-BD9F-3F5CD5066395}" type="sibTrans" cxnId="{9558D533-A7A8-4BC3-BE3B-534C4965C567}">
      <dgm:prSet/>
      <dgm:spPr/>
      <dgm:t>
        <a:bodyPr/>
        <a:lstStyle/>
        <a:p>
          <a:endParaRPr lang="es-EC"/>
        </a:p>
      </dgm:t>
    </dgm:pt>
    <dgm:pt modelId="{6320BDA5-11E8-4B84-A9FF-0E6B27E6DF3D}">
      <dgm:prSet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Control de impulsividad o autocontrol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82ECF-5846-47E9-93DA-3A52C0010925}" type="parTrans" cxnId="{5951DA63-D541-490C-A6E9-F8801F4C9ADE}">
      <dgm:prSet/>
      <dgm:spPr/>
      <dgm:t>
        <a:bodyPr/>
        <a:lstStyle/>
        <a:p>
          <a:endParaRPr lang="es-EC"/>
        </a:p>
      </dgm:t>
    </dgm:pt>
    <dgm:pt modelId="{ECDC94BF-93F0-43AD-B9D2-2490CEE6025A}" type="sibTrans" cxnId="{5951DA63-D541-490C-A6E9-F8801F4C9ADE}">
      <dgm:prSet/>
      <dgm:spPr/>
      <dgm:t>
        <a:bodyPr/>
        <a:lstStyle/>
        <a:p>
          <a:endParaRPr lang="es-EC"/>
        </a:p>
      </dgm:t>
    </dgm:pt>
    <dgm:pt modelId="{EC0A922D-4143-4501-9AF0-845F1FD29ACC}">
      <dgm:prSet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Planificación y organización secuencial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ADA75-F741-436C-A475-DB74D2ABE8E8}" type="parTrans" cxnId="{89E01286-CA41-436E-995B-74B86CC87915}">
      <dgm:prSet/>
      <dgm:spPr/>
      <dgm:t>
        <a:bodyPr/>
        <a:lstStyle/>
        <a:p>
          <a:endParaRPr lang="es-EC"/>
        </a:p>
      </dgm:t>
    </dgm:pt>
    <dgm:pt modelId="{53B9633E-5950-4104-9247-FF44E6E1C293}" type="sibTrans" cxnId="{89E01286-CA41-436E-995B-74B86CC87915}">
      <dgm:prSet/>
      <dgm:spPr/>
      <dgm:t>
        <a:bodyPr/>
        <a:lstStyle/>
        <a:p>
          <a:endParaRPr lang="es-EC"/>
        </a:p>
      </dgm:t>
    </dgm:pt>
    <dgm:pt modelId="{299C7E40-745E-448E-B605-7779A20F8E37}" type="pres">
      <dgm:prSet presAssocID="{D757127C-29F5-49B6-B162-4535936A07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CAF4D5-F8B8-49E0-B584-218BA8DFAC28}" type="pres">
      <dgm:prSet presAssocID="{BAF4CBA8-7330-4C3E-9D74-430E79A1F16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E6704-CA53-4852-BB94-E4F983CF93C9}" type="pres">
      <dgm:prSet presAssocID="{1785A183-BB3A-4F59-B232-1A6BDC6E8DDC}" presName="sibTrans" presStyleCnt="0"/>
      <dgm:spPr/>
    </dgm:pt>
    <dgm:pt modelId="{CF66A9A9-9546-4353-846B-6EDB9B91C1FC}" type="pres">
      <dgm:prSet presAssocID="{5CFE43AB-29B3-4076-B157-8392E47E04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8D1BC4-2B17-4446-9B8C-700141BDB35E}" type="pres">
      <dgm:prSet presAssocID="{BB273B5C-D393-4D04-96B5-1E11DFB70DCC}" presName="sibTrans" presStyleCnt="0"/>
      <dgm:spPr/>
    </dgm:pt>
    <dgm:pt modelId="{EF18044B-5BA6-4E55-ABC0-D8FA3AFA01CF}" type="pres">
      <dgm:prSet presAssocID="{5E5F1D84-5C4A-4B2A-BBFA-2A3DEB4E95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C63E5F-CA9C-4C69-B1BF-AB9C18F13B14}" type="pres">
      <dgm:prSet presAssocID="{F47B5E8D-3B20-475C-BD9F-3F5CD5066395}" presName="sibTrans" presStyleCnt="0"/>
      <dgm:spPr/>
    </dgm:pt>
    <dgm:pt modelId="{DB0F2F90-BFCB-4BC5-A796-71478E5BD704}" type="pres">
      <dgm:prSet presAssocID="{6320BDA5-11E8-4B84-A9FF-0E6B27E6DF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2CDE3C-D2C0-4D6B-9D0D-DB66F45B8592}" type="pres">
      <dgm:prSet presAssocID="{ECDC94BF-93F0-43AD-B9D2-2490CEE6025A}" presName="sibTrans" presStyleCnt="0"/>
      <dgm:spPr/>
    </dgm:pt>
    <dgm:pt modelId="{83140034-FC0C-483C-8740-EE4DBEB512F0}" type="pres">
      <dgm:prSet presAssocID="{EC0A922D-4143-4501-9AF0-845F1FD29A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51DA63-D541-490C-A6E9-F8801F4C9ADE}" srcId="{D757127C-29F5-49B6-B162-4535936A077F}" destId="{6320BDA5-11E8-4B84-A9FF-0E6B27E6DF3D}" srcOrd="3" destOrd="0" parTransId="{55E82ECF-5846-47E9-93DA-3A52C0010925}" sibTransId="{ECDC94BF-93F0-43AD-B9D2-2490CEE6025A}"/>
    <dgm:cxn modelId="{6DE9AE51-32E9-4696-AE76-ED410FBCF600}" srcId="{D757127C-29F5-49B6-B162-4535936A077F}" destId="{BAF4CBA8-7330-4C3E-9D74-430E79A1F165}" srcOrd="0" destOrd="0" parTransId="{998E80C0-CBF0-462E-9A28-845AD23580FB}" sibTransId="{1785A183-BB3A-4F59-B232-1A6BDC6E8DDC}"/>
    <dgm:cxn modelId="{9D59634F-B761-4355-B04A-ADDB15BE92D0}" type="presOf" srcId="{5CFE43AB-29B3-4076-B157-8392E47E04BF}" destId="{CF66A9A9-9546-4353-846B-6EDB9B91C1FC}" srcOrd="0" destOrd="0" presId="urn:microsoft.com/office/officeart/2005/8/layout/default"/>
    <dgm:cxn modelId="{5DBC96B6-6B9E-40CC-9313-BF9567A0D637}" type="presOf" srcId="{D757127C-29F5-49B6-B162-4535936A077F}" destId="{299C7E40-745E-448E-B605-7779A20F8E37}" srcOrd="0" destOrd="0" presId="urn:microsoft.com/office/officeart/2005/8/layout/default"/>
    <dgm:cxn modelId="{89E01286-CA41-436E-995B-74B86CC87915}" srcId="{D757127C-29F5-49B6-B162-4535936A077F}" destId="{EC0A922D-4143-4501-9AF0-845F1FD29ACC}" srcOrd="4" destOrd="0" parTransId="{1A8ADA75-F741-436C-A475-DB74D2ABE8E8}" sibTransId="{53B9633E-5950-4104-9247-FF44E6E1C293}"/>
    <dgm:cxn modelId="{9558D533-A7A8-4BC3-BE3B-534C4965C567}" srcId="{D757127C-29F5-49B6-B162-4535936A077F}" destId="{5E5F1D84-5C4A-4B2A-BBFA-2A3DEB4E952A}" srcOrd="2" destOrd="0" parTransId="{083F7083-4D03-43BF-8FFB-B2AD23386D45}" sibTransId="{F47B5E8D-3B20-475C-BD9F-3F5CD5066395}"/>
    <dgm:cxn modelId="{D191759E-6958-407F-AB9A-91E37606040C}" type="presOf" srcId="{BAF4CBA8-7330-4C3E-9D74-430E79A1F165}" destId="{C5CAF4D5-F8B8-49E0-B584-218BA8DFAC28}" srcOrd="0" destOrd="0" presId="urn:microsoft.com/office/officeart/2005/8/layout/default"/>
    <dgm:cxn modelId="{7DB075DF-61B8-4BAC-9C00-60485D59F08C}" type="presOf" srcId="{6320BDA5-11E8-4B84-A9FF-0E6B27E6DF3D}" destId="{DB0F2F90-BFCB-4BC5-A796-71478E5BD704}" srcOrd="0" destOrd="0" presId="urn:microsoft.com/office/officeart/2005/8/layout/default"/>
    <dgm:cxn modelId="{52B9C5B0-0218-4C5D-B3A4-36592125312A}" type="presOf" srcId="{EC0A922D-4143-4501-9AF0-845F1FD29ACC}" destId="{83140034-FC0C-483C-8740-EE4DBEB512F0}" srcOrd="0" destOrd="0" presId="urn:microsoft.com/office/officeart/2005/8/layout/default"/>
    <dgm:cxn modelId="{571126E2-F3D6-44F3-AB79-F3458571A759}" type="presOf" srcId="{5E5F1D84-5C4A-4B2A-BBFA-2A3DEB4E952A}" destId="{EF18044B-5BA6-4E55-ABC0-D8FA3AFA01CF}" srcOrd="0" destOrd="0" presId="urn:microsoft.com/office/officeart/2005/8/layout/default"/>
    <dgm:cxn modelId="{8A6DBF66-62DE-4E3C-9F10-5D25B04BD8B4}" srcId="{D757127C-29F5-49B6-B162-4535936A077F}" destId="{5CFE43AB-29B3-4076-B157-8392E47E04BF}" srcOrd="1" destOrd="0" parTransId="{6C94DE98-0A81-424C-83E8-19DC4E1DF82D}" sibTransId="{BB273B5C-D393-4D04-96B5-1E11DFB70DCC}"/>
    <dgm:cxn modelId="{44514402-6AC6-4CA4-9DE4-A20FAD7A0469}" type="presParOf" srcId="{299C7E40-745E-448E-B605-7779A20F8E37}" destId="{C5CAF4D5-F8B8-49E0-B584-218BA8DFAC28}" srcOrd="0" destOrd="0" presId="urn:microsoft.com/office/officeart/2005/8/layout/default"/>
    <dgm:cxn modelId="{C62093B4-A675-40A3-998B-F694F085CE64}" type="presParOf" srcId="{299C7E40-745E-448E-B605-7779A20F8E37}" destId="{C72E6704-CA53-4852-BB94-E4F983CF93C9}" srcOrd="1" destOrd="0" presId="urn:microsoft.com/office/officeart/2005/8/layout/default"/>
    <dgm:cxn modelId="{07EF46A0-F549-486F-851B-A635F44FC973}" type="presParOf" srcId="{299C7E40-745E-448E-B605-7779A20F8E37}" destId="{CF66A9A9-9546-4353-846B-6EDB9B91C1FC}" srcOrd="2" destOrd="0" presId="urn:microsoft.com/office/officeart/2005/8/layout/default"/>
    <dgm:cxn modelId="{E6A505BA-A0DA-4D9B-B4C0-F1F313FB916E}" type="presParOf" srcId="{299C7E40-745E-448E-B605-7779A20F8E37}" destId="{878D1BC4-2B17-4446-9B8C-700141BDB35E}" srcOrd="3" destOrd="0" presId="urn:microsoft.com/office/officeart/2005/8/layout/default"/>
    <dgm:cxn modelId="{2D847C4D-D01C-45EA-9638-4F378DDC2074}" type="presParOf" srcId="{299C7E40-745E-448E-B605-7779A20F8E37}" destId="{EF18044B-5BA6-4E55-ABC0-D8FA3AFA01CF}" srcOrd="4" destOrd="0" presId="urn:microsoft.com/office/officeart/2005/8/layout/default"/>
    <dgm:cxn modelId="{0A1C1DBB-AFD7-48F7-A149-D21F6CB01F81}" type="presParOf" srcId="{299C7E40-745E-448E-B605-7779A20F8E37}" destId="{BFC63E5F-CA9C-4C69-B1BF-AB9C18F13B14}" srcOrd="5" destOrd="0" presId="urn:microsoft.com/office/officeart/2005/8/layout/default"/>
    <dgm:cxn modelId="{36075EA7-21D6-4C17-BEAE-A3E557408C69}" type="presParOf" srcId="{299C7E40-745E-448E-B605-7779A20F8E37}" destId="{DB0F2F90-BFCB-4BC5-A796-71478E5BD704}" srcOrd="6" destOrd="0" presId="urn:microsoft.com/office/officeart/2005/8/layout/default"/>
    <dgm:cxn modelId="{9D3D001C-DEBE-49B2-9E04-D38129BCE041}" type="presParOf" srcId="{299C7E40-745E-448E-B605-7779A20F8E37}" destId="{D62CDE3C-D2C0-4D6B-9D0D-DB66F45B8592}" srcOrd="7" destOrd="0" presId="urn:microsoft.com/office/officeart/2005/8/layout/default"/>
    <dgm:cxn modelId="{D83E43E1-D1EF-4092-8709-7838B6618258}" type="presParOf" srcId="{299C7E40-745E-448E-B605-7779A20F8E37}" destId="{83140034-FC0C-483C-8740-EE4DBEB512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F67C1-7443-486A-8224-A1CFA5A73185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084A2424-A63B-4C97-8751-52A8B2AB4C0E}">
      <dgm:prSet/>
      <dgm:spPr/>
      <dgm:t>
        <a:bodyPr/>
        <a:lstStyle/>
        <a:p>
          <a:pPr algn="just"/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10%  de la muestra total, denota funcionamiento normal de las capacidades ejecutivas. 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31EBE-07C7-4194-A45B-2D420DFB7083}" type="parTrans" cxnId="{DE4584C8-5895-44D8-954A-8DC4A594ED6D}">
      <dgm:prSet/>
      <dgm:spPr/>
      <dgm:t>
        <a:bodyPr/>
        <a:lstStyle/>
        <a:p>
          <a:endParaRPr lang="es-EC"/>
        </a:p>
      </dgm:t>
    </dgm:pt>
    <dgm:pt modelId="{768DCEA1-0C23-45C9-8F65-8CC8A351FE3C}" type="sibTrans" cxnId="{DE4584C8-5895-44D8-954A-8DC4A594ED6D}">
      <dgm:prSet/>
      <dgm:spPr/>
      <dgm:t>
        <a:bodyPr/>
        <a:lstStyle/>
        <a:p>
          <a:endParaRPr lang="es-EC"/>
        </a:p>
      </dgm:t>
    </dgm:pt>
    <dgm:pt modelId="{7CBAFFB1-1439-47DB-93E4-E6D2A46E4FAA}">
      <dgm:prSet/>
      <dgm:spPr/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Desde perspectiva neuropsicológica: </a:t>
          </a:r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consumo de drogas provoca afecciones funcionales en las capacidades ejecutivas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7952D-5C2E-4145-B4A9-CB4A8EA712B4}" type="parTrans" cxnId="{A5E3D8B4-D517-49B9-A36D-8652E1D426A4}">
      <dgm:prSet/>
      <dgm:spPr/>
      <dgm:t>
        <a:bodyPr/>
        <a:lstStyle/>
        <a:p>
          <a:endParaRPr lang="es-EC"/>
        </a:p>
      </dgm:t>
    </dgm:pt>
    <dgm:pt modelId="{051C0528-92F6-4346-8ABE-7C6E69D8A287}" type="sibTrans" cxnId="{A5E3D8B4-D517-49B9-A36D-8652E1D426A4}">
      <dgm:prSet/>
      <dgm:spPr/>
      <dgm:t>
        <a:bodyPr/>
        <a:lstStyle/>
        <a:p>
          <a:endParaRPr lang="es-EC"/>
        </a:p>
      </dgm:t>
    </dgm:pt>
    <dgm:pt modelId="{D64A0A34-CB69-427A-BD99-B369309AD594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Mayoría de esta población (40%) diagnóstico de alteración severa en córtex dorso-lateral. </a:t>
          </a:r>
        </a:p>
      </dgm:t>
    </dgm:pt>
    <dgm:pt modelId="{6CFE8F65-8EDF-41CD-BEF8-0A774214C1BC}" type="parTrans" cxnId="{FFBA3F43-A264-41FE-B798-759C55132959}">
      <dgm:prSet/>
      <dgm:spPr/>
      <dgm:t>
        <a:bodyPr/>
        <a:lstStyle/>
        <a:p>
          <a:endParaRPr lang="es-EC"/>
        </a:p>
      </dgm:t>
    </dgm:pt>
    <dgm:pt modelId="{8597E128-AB8C-4A51-8004-5006DFAA75B4}" type="sibTrans" cxnId="{FFBA3F43-A264-41FE-B798-759C55132959}">
      <dgm:prSet/>
      <dgm:spPr/>
      <dgm:t>
        <a:bodyPr/>
        <a:lstStyle/>
        <a:p>
          <a:endParaRPr lang="es-EC"/>
        </a:p>
      </dgm:t>
    </dgm:pt>
    <dgm:pt modelId="{0BD92D17-2737-43C1-B6F2-9DA320F332B6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35% de la población con el mismo nivel de alteración en  córtex orbito-medial.</a:t>
          </a:r>
        </a:p>
      </dgm:t>
    </dgm:pt>
    <dgm:pt modelId="{B226A022-6E9F-45CE-B7AE-324522C8837E}" type="parTrans" cxnId="{758CDAFB-F84C-4919-9DB1-C3318F4EB6DB}">
      <dgm:prSet/>
      <dgm:spPr/>
      <dgm:t>
        <a:bodyPr/>
        <a:lstStyle/>
        <a:p>
          <a:endParaRPr lang="es-EC"/>
        </a:p>
      </dgm:t>
    </dgm:pt>
    <dgm:pt modelId="{A7611B95-E38B-485A-80B8-898FBAE2D0A3}" type="sibTrans" cxnId="{758CDAFB-F84C-4919-9DB1-C3318F4EB6DB}">
      <dgm:prSet/>
      <dgm:spPr/>
      <dgm:t>
        <a:bodyPr/>
        <a:lstStyle/>
        <a:p>
          <a:endParaRPr lang="es-EC"/>
        </a:p>
      </dgm:t>
    </dgm:pt>
    <dgm:pt modelId="{4B90A04E-9FA0-49A6-9C29-6B1FDA100945}">
      <dgm:prSet/>
      <dgm:spPr/>
      <dgm:t>
        <a:bodyPr/>
        <a:lstStyle/>
        <a:p>
          <a:r>
            <a:rPr lang="es-EC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Habilidades ejecutivas mayormente alteradas: </a:t>
          </a:r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control inhibitorio, flexibilidad cognitiva, memoria operativa o de trabajo, control de impulsos o autocontrol, planificación y organización secuencial. </a:t>
          </a:r>
        </a:p>
      </dgm:t>
    </dgm:pt>
    <dgm:pt modelId="{154F7305-7782-4FE1-9C00-187C171025CF}" type="parTrans" cxnId="{4E5F42EB-9CC3-469A-A432-B98CD6F2840A}">
      <dgm:prSet/>
      <dgm:spPr/>
      <dgm:t>
        <a:bodyPr/>
        <a:lstStyle/>
        <a:p>
          <a:endParaRPr lang="es-EC"/>
        </a:p>
      </dgm:t>
    </dgm:pt>
    <dgm:pt modelId="{5689D770-DA08-4DCC-973E-F551CAAE1C44}" type="sibTrans" cxnId="{4E5F42EB-9CC3-469A-A432-B98CD6F2840A}">
      <dgm:prSet/>
      <dgm:spPr/>
      <dgm:t>
        <a:bodyPr/>
        <a:lstStyle/>
        <a:p>
          <a:endParaRPr lang="es-EC"/>
        </a:p>
      </dgm:t>
    </dgm:pt>
    <dgm:pt modelId="{BE4706EC-DBDC-4397-A3F4-0F7B1EF58EF4}">
      <dgm:prSet/>
      <dgm:spPr/>
      <dgm:t>
        <a:bodyPr/>
        <a:lstStyle/>
        <a:p>
          <a:r>
            <a:rPr lang="es-EC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Tratamiento de consumo de drogas:</a:t>
          </a:r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rehabilitación neuropsicológica encaminados a restaurar, compensar o sustituir  las capacidades cognitivas específicamente las funciones ejecutivas.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0CA427-4805-43DE-AC35-E91BCA891156}" type="parTrans" cxnId="{46BC32AE-4050-4568-B9F8-B1FA86B3E771}">
      <dgm:prSet/>
      <dgm:spPr/>
      <dgm:t>
        <a:bodyPr/>
        <a:lstStyle/>
        <a:p>
          <a:endParaRPr lang="es-EC"/>
        </a:p>
      </dgm:t>
    </dgm:pt>
    <dgm:pt modelId="{757FF369-EB0B-40E8-B56A-5515C12CFF70}" type="sibTrans" cxnId="{46BC32AE-4050-4568-B9F8-B1FA86B3E771}">
      <dgm:prSet/>
      <dgm:spPr/>
      <dgm:t>
        <a:bodyPr/>
        <a:lstStyle/>
        <a:p>
          <a:endParaRPr lang="es-EC"/>
        </a:p>
      </dgm:t>
    </dgm:pt>
    <dgm:pt modelId="{07424AC2-716E-45B3-92C1-DD51BFA352E9}" type="pres">
      <dgm:prSet presAssocID="{EB0F67C1-7443-486A-8224-A1CFA5A731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C62223-941D-4089-A760-46A8A376B697}" type="pres">
      <dgm:prSet presAssocID="{084A2424-A63B-4C97-8751-52A8B2AB4C0E}" presName="parentText" presStyleLbl="node1" presStyleIdx="0" presStyleCnt="6" custLinFactY="-278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407AC5-7B67-4FEB-BD23-0EAC76275716}" type="pres">
      <dgm:prSet presAssocID="{768DCEA1-0C23-45C9-8F65-8CC8A351FE3C}" presName="spacer" presStyleCnt="0"/>
      <dgm:spPr/>
    </dgm:pt>
    <dgm:pt modelId="{3D24D9A2-6DBF-46A5-93D1-8F4AFB897466}" type="pres">
      <dgm:prSet presAssocID="{7CBAFFB1-1439-47DB-93E4-E6D2A46E4FAA}" presName="parentText" presStyleLbl="node1" presStyleIdx="1" presStyleCnt="6" custLinFactY="316701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A7AF49-FE99-42A6-8A0D-7149BD70B0F0}" type="pres">
      <dgm:prSet presAssocID="{051C0528-92F6-4346-8ABE-7C6E69D8A287}" presName="spacer" presStyleCnt="0"/>
      <dgm:spPr/>
    </dgm:pt>
    <dgm:pt modelId="{CF550833-1EF0-48F8-8E14-B764C9EB9F7D}" type="pres">
      <dgm:prSet presAssocID="{D64A0A34-CB69-427A-BD99-B369309AD594}" presName="parentText" presStyleLbl="node1" presStyleIdx="2" presStyleCnt="6" custLinFactY="-11323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6F1F37-510C-4CBA-AD15-C0CA81A19A68}" type="pres">
      <dgm:prSet presAssocID="{8597E128-AB8C-4A51-8004-5006DFAA75B4}" presName="spacer" presStyleCnt="0"/>
      <dgm:spPr/>
    </dgm:pt>
    <dgm:pt modelId="{353F411B-5536-46B9-8F01-4B1F6CB857A3}" type="pres">
      <dgm:prSet presAssocID="{0BD92D17-2737-43C1-B6F2-9DA320F332B6}" presName="parentText" presStyleLbl="node1" presStyleIdx="3" presStyleCnt="6" custLinFactY="-10428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A47561-383E-435E-8ABF-4941953944BE}" type="pres">
      <dgm:prSet presAssocID="{A7611B95-E38B-485A-80B8-898FBAE2D0A3}" presName="spacer" presStyleCnt="0"/>
      <dgm:spPr/>
    </dgm:pt>
    <dgm:pt modelId="{1B4EE75A-1FCC-4F71-A356-080CC9F68E62}" type="pres">
      <dgm:prSet presAssocID="{4B90A04E-9FA0-49A6-9C29-6B1FDA100945}" presName="parentText" presStyleLbl="node1" presStyleIdx="4" presStyleCnt="6" custLinFactY="-904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5BEF84-E984-4CBB-9071-DE63FE5AFA22}" type="pres">
      <dgm:prSet presAssocID="{5689D770-DA08-4DCC-973E-F551CAAE1C44}" presName="spacer" presStyleCnt="0"/>
      <dgm:spPr/>
    </dgm:pt>
    <dgm:pt modelId="{B1E56229-274B-42B5-A00E-EEA07EFF3AA6}" type="pres">
      <dgm:prSet presAssocID="{BE4706EC-DBDC-4397-A3F4-0F7B1EF58EF4}" presName="parentText" presStyleLbl="node1" presStyleIdx="5" presStyleCnt="6" custLinFactY="278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5CBC00-0DAA-4521-8414-9D71A6C7463A}" type="presOf" srcId="{084A2424-A63B-4C97-8751-52A8B2AB4C0E}" destId="{9DC62223-941D-4089-A760-46A8A376B697}" srcOrd="0" destOrd="0" presId="urn:microsoft.com/office/officeart/2005/8/layout/vList2"/>
    <dgm:cxn modelId="{87A85432-A5AD-461B-BD9D-C4C4A2D1978B}" type="presOf" srcId="{D64A0A34-CB69-427A-BD99-B369309AD594}" destId="{CF550833-1EF0-48F8-8E14-B764C9EB9F7D}" srcOrd="0" destOrd="0" presId="urn:microsoft.com/office/officeart/2005/8/layout/vList2"/>
    <dgm:cxn modelId="{3B990581-CDA8-45A9-BDC6-D23C8C8021C2}" type="presOf" srcId="{4B90A04E-9FA0-49A6-9C29-6B1FDA100945}" destId="{1B4EE75A-1FCC-4F71-A356-080CC9F68E62}" srcOrd="0" destOrd="0" presId="urn:microsoft.com/office/officeart/2005/8/layout/vList2"/>
    <dgm:cxn modelId="{8D18708A-FB29-4FD8-9925-6145B90A0A1E}" type="presOf" srcId="{0BD92D17-2737-43C1-B6F2-9DA320F332B6}" destId="{353F411B-5536-46B9-8F01-4B1F6CB857A3}" srcOrd="0" destOrd="0" presId="urn:microsoft.com/office/officeart/2005/8/layout/vList2"/>
    <dgm:cxn modelId="{4E5F42EB-9CC3-469A-A432-B98CD6F2840A}" srcId="{EB0F67C1-7443-486A-8224-A1CFA5A73185}" destId="{4B90A04E-9FA0-49A6-9C29-6B1FDA100945}" srcOrd="4" destOrd="0" parTransId="{154F7305-7782-4FE1-9C00-187C171025CF}" sibTransId="{5689D770-DA08-4DCC-973E-F551CAAE1C44}"/>
    <dgm:cxn modelId="{758CDAFB-F84C-4919-9DB1-C3318F4EB6DB}" srcId="{EB0F67C1-7443-486A-8224-A1CFA5A73185}" destId="{0BD92D17-2737-43C1-B6F2-9DA320F332B6}" srcOrd="3" destOrd="0" parTransId="{B226A022-6E9F-45CE-B7AE-324522C8837E}" sibTransId="{A7611B95-E38B-485A-80B8-898FBAE2D0A3}"/>
    <dgm:cxn modelId="{A5E3D8B4-D517-49B9-A36D-8652E1D426A4}" srcId="{EB0F67C1-7443-486A-8224-A1CFA5A73185}" destId="{7CBAFFB1-1439-47DB-93E4-E6D2A46E4FAA}" srcOrd="1" destOrd="0" parTransId="{EF87952D-5C2E-4145-B4A9-CB4A8EA712B4}" sibTransId="{051C0528-92F6-4346-8ABE-7C6E69D8A287}"/>
    <dgm:cxn modelId="{FFBA3F43-A264-41FE-B798-759C55132959}" srcId="{EB0F67C1-7443-486A-8224-A1CFA5A73185}" destId="{D64A0A34-CB69-427A-BD99-B369309AD594}" srcOrd="2" destOrd="0" parTransId="{6CFE8F65-8EDF-41CD-BEF8-0A774214C1BC}" sibTransId="{8597E128-AB8C-4A51-8004-5006DFAA75B4}"/>
    <dgm:cxn modelId="{E1CAD624-E01C-43A5-AB03-893B8620AF74}" type="presOf" srcId="{BE4706EC-DBDC-4397-A3F4-0F7B1EF58EF4}" destId="{B1E56229-274B-42B5-A00E-EEA07EFF3AA6}" srcOrd="0" destOrd="0" presId="urn:microsoft.com/office/officeart/2005/8/layout/vList2"/>
    <dgm:cxn modelId="{D533CDD0-B106-446A-9D14-47CA2CB93C64}" type="presOf" srcId="{7CBAFFB1-1439-47DB-93E4-E6D2A46E4FAA}" destId="{3D24D9A2-6DBF-46A5-93D1-8F4AFB897466}" srcOrd="0" destOrd="0" presId="urn:microsoft.com/office/officeart/2005/8/layout/vList2"/>
    <dgm:cxn modelId="{46BC32AE-4050-4568-B9F8-B1FA86B3E771}" srcId="{EB0F67C1-7443-486A-8224-A1CFA5A73185}" destId="{BE4706EC-DBDC-4397-A3F4-0F7B1EF58EF4}" srcOrd="5" destOrd="0" parTransId="{F20CA427-4805-43DE-AC35-E91BCA891156}" sibTransId="{757FF369-EB0B-40E8-B56A-5515C12CFF70}"/>
    <dgm:cxn modelId="{DE4584C8-5895-44D8-954A-8DC4A594ED6D}" srcId="{EB0F67C1-7443-486A-8224-A1CFA5A73185}" destId="{084A2424-A63B-4C97-8751-52A8B2AB4C0E}" srcOrd="0" destOrd="0" parTransId="{96631EBE-07C7-4194-A45B-2D420DFB7083}" sibTransId="{768DCEA1-0C23-45C9-8F65-8CC8A351FE3C}"/>
    <dgm:cxn modelId="{F50D926C-61B4-4074-8CAA-4EB8D2CF799C}" type="presOf" srcId="{EB0F67C1-7443-486A-8224-A1CFA5A73185}" destId="{07424AC2-716E-45B3-92C1-DD51BFA352E9}" srcOrd="0" destOrd="0" presId="urn:microsoft.com/office/officeart/2005/8/layout/vList2"/>
    <dgm:cxn modelId="{E79B7DC1-9C1B-4E2A-BB9F-1DDF7FA21F8A}" type="presParOf" srcId="{07424AC2-716E-45B3-92C1-DD51BFA352E9}" destId="{9DC62223-941D-4089-A760-46A8A376B697}" srcOrd="0" destOrd="0" presId="urn:microsoft.com/office/officeart/2005/8/layout/vList2"/>
    <dgm:cxn modelId="{E7471D68-E32F-480D-AF89-BEE40F57C9F6}" type="presParOf" srcId="{07424AC2-716E-45B3-92C1-DD51BFA352E9}" destId="{86407AC5-7B67-4FEB-BD23-0EAC76275716}" srcOrd="1" destOrd="0" presId="urn:microsoft.com/office/officeart/2005/8/layout/vList2"/>
    <dgm:cxn modelId="{BAE817CA-E4A9-4F4D-BF82-EB9B1B710282}" type="presParOf" srcId="{07424AC2-716E-45B3-92C1-DD51BFA352E9}" destId="{3D24D9A2-6DBF-46A5-93D1-8F4AFB897466}" srcOrd="2" destOrd="0" presId="urn:microsoft.com/office/officeart/2005/8/layout/vList2"/>
    <dgm:cxn modelId="{4A028FDA-B963-4C42-AF2D-FBE825B4FD1B}" type="presParOf" srcId="{07424AC2-716E-45B3-92C1-DD51BFA352E9}" destId="{08A7AF49-FE99-42A6-8A0D-7149BD70B0F0}" srcOrd="3" destOrd="0" presId="urn:microsoft.com/office/officeart/2005/8/layout/vList2"/>
    <dgm:cxn modelId="{A6953110-2305-400E-A3B3-F9676CC59C94}" type="presParOf" srcId="{07424AC2-716E-45B3-92C1-DD51BFA352E9}" destId="{CF550833-1EF0-48F8-8E14-B764C9EB9F7D}" srcOrd="4" destOrd="0" presId="urn:microsoft.com/office/officeart/2005/8/layout/vList2"/>
    <dgm:cxn modelId="{0A6BA6DE-3AD7-4C47-8E47-4098D838ED66}" type="presParOf" srcId="{07424AC2-716E-45B3-92C1-DD51BFA352E9}" destId="{EA6F1F37-510C-4CBA-AD15-C0CA81A19A68}" srcOrd="5" destOrd="0" presId="urn:microsoft.com/office/officeart/2005/8/layout/vList2"/>
    <dgm:cxn modelId="{257D172D-5B92-4DFE-9E74-C6B6F503569C}" type="presParOf" srcId="{07424AC2-716E-45B3-92C1-DD51BFA352E9}" destId="{353F411B-5536-46B9-8F01-4B1F6CB857A3}" srcOrd="6" destOrd="0" presId="urn:microsoft.com/office/officeart/2005/8/layout/vList2"/>
    <dgm:cxn modelId="{6BD917CD-E186-48EB-BB9A-6302CCF715C2}" type="presParOf" srcId="{07424AC2-716E-45B3-92C1-DD51BFA352E9}" destId="{F4A47561-383E-435E-8ABF-4941953944BE}" srcOrd="7" destOrd="0" presId="urn:microsoft.com/office/officeart/2005/8/layout/vList2"/>
    <dgm:cxn modelId="{20E3738E-1ECF-4890-9AF7-FC81A94BCAA5}" type="presParOf" srcId="{07424AC2-716E-45B3-92C1-DD51BFA352E9}" destId="{1B4EE75A-1FCC-4F71-A356-080CC9F68E62}" srcOrd="8" destOrd="0" presId="urn:microsoft.com/office/officeart/2005/8/layout/vList2"/>
    <dgm:cxn modelId="{5920CA9E-B3B2-46B7-9BBE-70AD6E3F9A5D}" type="presParOf" srcId="{07424AC2-716E-45B3-92C1-DD51BFA352E9}" destId="{6B5BEF84-E984-4CBB-9071-DE63FE5AFA22}" srcOrd="9" destOrd="0" presId="urn:microsoft.com/office/officeart/2005/8/layout/vList2"/>
    <dgm:cxn modelId="{9FAB59A9-4DC8-4918-A393-9A5AD2495282}" type="presParOf" srcId="{07424AC2-716E-45B3-92C1-DD51BFA352E9}" destId="{B1E56229-274B-42B5-A00E-EEA07EFF3AA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49" cy="501717"/>
          </a:xfrm>
          <a:prstGeom prst="rect">
            <a:avLst/>
          </a:prstGeom>
        </p:spPr>
        <p:txBody>
          <a:bodyPr vert="horz" lIns="97548" tIns="48774" rIns="97548" bIns="48774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2003" y="0"/>
            <a:ext cx="2984549" cy="501717"/>
          </a:xfrm>
          <a:prstGeom prst="rect">
            <a:avLst/>
          </a:prstGeom>
        </p:spPr>
        <p:txBody>
          <a:bodyPr vert="horz" lIns="97548" tIns="48774" rIns="97548" bIns="48774" rtlCol="0"/>
          <a:lstStyle>
            <a:lvl1pPr algn="r">
              <a:defRPr sz="1300"/>
            </a:lvl1pPr>
          </a:lstStyle>
          <a:p>
            <a:fld id="{AF1DE49D-EFED-4349-8EF8-DAAD8E955DE7}" type="datetimeFigureOut">
              <a:rPr lang="es-EC" smtClean="0"/>
              <a:t>13/03/2020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8584"/>
            <a:ext cx="2984549" cy="501717"/>
          </a:xfrm>
          <a:prstGeom prst="rect">
            <a:avLst/>
          </a:prstGeom>
        </p:spPr>
        <p:txBody>
          <a:bodyPr vert="horz" lIns="97548" tIns="48774" rIns="97548" bIns="48774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2003" y="9518584"/>
            <a:ext cx="2984549" cy="501717"/>
          </a:xfrm>
          <a:prstGeom prst="rect">
            <a:avLst/>
          </a:prstGeom>
        </p:spPr>
        <p:txBody>
          <a:bodyPr vert="horz" lIns="97548" tIns="48774" rIns="97548" bIns="48774" rtlCol="0" anchor="b"/>
          <a:lstStyle>
            <a:lvl1pPr algn="r">
              <a:defRPr sz="1300"/>
            </a:lvl1pPr>
          </a:lstStyle>
          <a:p>
            <a:fld id="{59296972-2268-48FA-9528-9C41962A99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851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755"/>
          </a:xfrm>
          <a:prstGeom prst="rect">
            <a:avLst/>
          </a:prstGeom>
        </p:spPr>
        <p:txBody>
          <a:bodyPr vert="horz" lIns="96612" tIns="48306" rIns="96612" bIns="4830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2755"/>
          </a:xfrm>
          <a:prstGeom prst="rect">
            <a:avLst/>
          </a:prstGeom>
        </p:spPr>
        <p:txBody>
          <a:bodyPr vert="horz" lIns="96612" tIns="48306" rIns="96612" bIns="48306" rtlCol="0"/>
          <a:lstStyle>
            <a:lvl1pPr algn="r">
              <a:defRPr sz="1300"/>
            </a:lvl1pPr>
          </a:lstStyle>
          <a:p>
            <a:fld id="{56EC6161-84AC-4873-ABA6-C969C797A2C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2" tIns="48306" rIns="96612" bIns="48306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12" tIns="48306" rIns="96612" bIns="48306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2" tIns="48306" rIns="96612" bIns="4830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6612" tIns="48306" rIns="96612" bIns="48306" rtlCol="0" anchor="b"/>
          <a:lstStyle>
            <a:lvl1pPr algn="r">
              <a:defRPr sz="1300"/>
            </a:lvl1pPr>
          </a:lstStyle>
          <a:p>
            <a:fld id="{5CBD3FA5-CDA5-466C-9BDD-F704F48176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88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27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8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29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89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9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8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0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69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60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1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4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1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8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5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74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34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4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4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o_de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001" y="1316997"/>
            <a:ext cx="5343322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62" y="365832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rgbClr val="474B78">
                  <a:lumMod val="50000"/>
                </a:srgb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  <a:t/>
            </a:r>
            <a:b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</a:br>
            <a:endParaRPr kumimoji="0" lang="es-EC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3229" y="2254430"/>
            <a:ext cx="83251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CONSECUENCIAS DEL CONSUMO DE DROGAS EN LAS FUNCIONES EJECUTIVAS EN JÓVENES ENTRE 15 A 25 AÑOS. </a:t>
            </a:r>
            <a:endParaRPr lang="es-E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4178" y="5074409"/>
            <a:ext cx="6859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 Joffre Agualongo y Néstor Naranjo. </a:t>
            </a:r>
            <a:endParaRPr lang="es-E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1424" y="6251059"/>
            <a:ext cx="2896939" cy="37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Quito, 13 de marzo de 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11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80557" y="98465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230277"/>
            <a:ext cx="5778121" cy="754381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OTROS ESTUDIOS SOBRE EL TEMA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0722" y="1782374"/>
            <a:ext cx="850255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Déficit </a:t>
            </a:r>
            <a:r>
              <a:rPr lang="es-E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cognitivo en </a:t>
            </a:r>
            <a:r>
              <a:rPr lang="es-E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alcohólicos: 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realizar nuevos aprendizajes (Fein, Bachman, Fisher y Davenport 1990).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S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dependientes de </a:t>
            </a:r>
            <a:r>
              <a:rPr lang="es-E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cocaína: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Deterioro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las funciones ejecutivas, en el dominio de impulsos y abstención de estímulos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insignificantes.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Dichas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alteraciones facilitan en parte el </a:t>
            </a:r>
            <a:r>
              <a:rPr lang="es-E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fracaso terapéutico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indican la necesidad de adecuar los tratamientos al desenvolvimiento cognitivo real del sujeto (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Madoz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Ochoa, 2012).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89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0263" y="1067041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491158" y="312660"/>
            <a:ext cx="5778121" cy="754381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OTROS ESTUDIOS SOBRE EL TEMA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3773" y="1575800"/>
            <a:ext cx="88369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Afectaciones neuropsicológicas dependen del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ipo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adicción (</a:t>
            </a:r>
            <a:r>
              <a:rPr lang="es-E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Bausela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2008).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Estudios neuropsicológicos realizado en policonsumidores: </a:t>
            </a:r>
          </a:p>
          <a:p>
            <a:pPr algn="just"/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C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Colombia: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Alteración en la corteza dorso-lateral (Mariño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Castro y Torrado, 2012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C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C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C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Ecuador: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Alteración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región orbito-medial del lóbulo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pre-frontal, lo que daría a entender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falta de control inhibitorio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Poveda, Mora y Naranjo, 2017).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08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918705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55440"/>
              </p:ext>
            </p:extLst>
          </p:nvPr>
        </p:nvGraphicFramePr>
        <p:xfrm>
          <a:off x="382138" y="3085625"/>
          <a:ext cx="8434316" cy="3535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17158"/>
                <a:gridCol w="42171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 de inclusión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 de exclusión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Consumo</a:t>
                      </a:r>
                      <a:r>
                        <a:rPr lang="es-EC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cualquier tipo de droga en un tiempo no menor a un año y de manera continua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C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y 25 años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C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Distintos niveles de escolaridad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C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proceso de recuperación y asistan al SAI.  </a:t>
                      </a:r>
                      <a:endParaRPr lang="es-E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Presentar algún diagnóstico de trastorno mental no asociado al consumo de drogas.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C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Menores de 15 o mayores de 25 años.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C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encontrarse en proceso de recuperación.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C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Presentar un consumo ocasional y que esta conducta no es problemática. </a:t>
                      </a:r>
                      <a:endParaRPr lang="es-E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82138" y="1002257"/>
            <a:ext cx="857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DISEÑO: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cuantitativo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tipo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MUESTREO: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probabilístico      por cuotas.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POBLACIÓN: 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personas (muestra)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 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individuos bajo los siguientes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criterios:                                           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4250662" y="1857375"/>
            <a:ext cx="2952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8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1059413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58B4EDF3-1D9A-4DA9-B6D3-83881212C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491395"/>
              </p:ext>
            </p:extLst>
          </p:nvPr>
        </p:nvGraphicFramePr>
        <p:xfrm>
          <a:off x="261635" y="2110636"/>
          <a:ext cx="6985457" cy="321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8A88B73-34A9-411D-A681-E39B1EB75D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4052" y="2702265"/>
            <a:ext cx="1569493" cy="15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graphicFrame>
        <p:nvGraphicFramePr>
          <p:cNvPr id="13" name="Marcador de contenido 3">
            <a:extLst>
              <a:ext uri="{FF2B5EF4-FFF2-40B4-BE49-F238E27FC236}">
                <a16:creationId xmlns="" xmlns:a16="http://schemas.microsoft.com/office/drawing/2014/main" id="{EF658C49-D934-40A3-9E61-BF120A475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769198"/>
              </p:ext>
            </p:extLst>
          </p:nvPr>
        </p:nvGraphicFramePr>
        <p:xfrm>
          <a:off x="905612" y="2084458"/>
          <a:ext cx="7523844" cy="32923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34101">
                  <a:extLst>
                    <a:ext uri="{9D8B030D-6E8A-4147-A177-3AD203B41FA5}">
                      <a16:colId xmlns="" xmlns:a16="http://schemas.microsoft.com/office/drawing/2014/main" val="4272920625"/>
                    </a:ext>
                  </a:extLst>
                </a:gridCol>
                <a:gridCol w="367330">
                  <a:extLst>
                    <a:ext uri="{9D8B030D-6E8A-4147-A177-3AD203B41FA5}">
                      <a16:colId xmlns="" xmlns:a16="http://schemas.microsoft.com/office/drawing/2014/main" val="764099490"/>
                    </a:ext>
                  </a:extLst>
                </a:gridCol>
                <a:gridCol w="528177">
                  <a:extLst>
                    <a:ext uri="{9D8B030D-6E8A-4147-A177-3AD203B41FA5}">
                      <a16:colId xmlns="" xmlns:a16="http://schemas.microsoft.com/office/drawing/2014/main" val="2959187524"/>
                    </a:ext>
                  </a:extLst>
                </a:gridCol>
                <a:gridCol w="554281">
                  <a:extLst>
                    <a:ext uri="{9D8B030D-6E8A-4147-A177-3AD203B41FA5}">
                      <a16:colId xmlns="" xmlns:a16="http://schemas.microsoft.com/office/drawing/2014/main" val="3658822407"/>
                    </a:ext>
                  </a:extLst>
                </a:gridCol>
                <a:gridCol w="510123">
                  <a:extLst>
                    <a:ext uri="{9D8B030D-6E8A-4147-A177-3AD203B41FA5}">
                      <a16:colId xmlns="" xmlns:a16="http://schemas.microsoft.com/office/drawing/2014/main" val="4205634716"/>
                    </a:ext>
                  </a:extLst>
                </a:gridCol>
                <a:gridCol w="410587">
                  <a:extLst>
                    <a:ext uri="{9D8B030D-6E8A-4147-A177-3AD203B41FA5}">
                      <a16:colId xmlns="" xmlns:a16="http://schemas.microsoft.com/office/drawing/2014/main" val="1806254564"/>
                    </a:ext>
                  </a:extLst>
                </a:gridCol>
                <a:gridCol w="609661">
                  <a:extLst>
                    <a:ext uri="{9D8B030D-6E8A-4147-A177-3AD203B41FA5}">
                      <a16:colId xmlns="" xmlns:a16="http://schemas.microsoft.com/office/drawing/2014/main" val="3638100114"/>
                    </a:ext>
                  </a:extLst>
                </a:gridCol>
                <a:gridCol w="435472">
                  <a:extLst>
                    <a:ext uri="{9D8B030D-6E8A-4147-A177-3AD203B41FA5}">
                      <a16:colId xmlns="" xmlns:a16="http://schemas.microsoft.com/office/drawing/2014/main" val="1242033926"/>
                    </a:ext>
                  </a:extLst>
                </a:gridCol>
                <a:gridCol w="535007">
                  <a:extLst>
                    <a:ext uri="{9D8B030D-6E8A-4147-A177-3AD203B41FA5}">
                      <a16:colId xmlns="" xmlns:a16="http://schemas.microsoft.com/office/drawing/2014/main" val="1473484926"/>
                    </a:ext>
                  </a:extLst>
                </a:gridCol>
                <a:gridCol w="584776">
                  <a:extLst>
                    <a:ext uri="{9D8B030D-6E8A-4147-A177-3AD203B41FA5}">
                      <a16:colId xmlns="" xmlns:a16="http://schemas.microsoft.com/office/drawing/2014/main" val="3402557635"/>
                    </a:ext>
                  </a:extLst>
                </a:gridCol>
                <a:gridCol w="485240">
                  <a:extLst>
                    <a:ext uri="{9D8B030D-6E8A-4147-A177-3AD203B41FA5}">
                      <a16:colId xmlns="" xmlns:a16="http://schemas.microsoft.com/office/drawing/2014/main" val="271251400"/>
                    </a:ext>
                  </a:extLst>
                </a:gridCol>
                <a:gridCol w="559893">
                  <a:extLst>
                    <a:ext uri="{9D8B030D-6E8A-4147-A177-3AD203B41FA5}">
                      <a16:colId xmlns="" xmlns:a16="http://schemas.microsoft.com/office/drawing/2014/main" val="417352862"/>
                    </a:ext>
                  </a:extLst>
                </a:gridCol>
                <a:gridCol w="709196">
                  <a:extLst>
                    <a:ext uri="{9D8B030D-6E8A-4147-A177-3AD203B41FA5}">
                      <a16:colId xmlns="" xmlns:a16="http://schemas.microsoft.com/office/drawing/2014/main" val="474365726"/>
                    </a:ext>
                  </a:extLst>
                </a:gridCol>
              </a:tblGrid>
              <a:tr h="4213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Clasificación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Orbitomedial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Dorsolateral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Prefrontal Anterior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Funciones Ejecutivas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5163777"/>
                  </a:ext>
                </a:extLst>
              </a:tr>
              <a:tr h="602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%Acu.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%Acu.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%Acu.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%Acu.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extLst>
                  <a:ext uri="{0D108BD9-81ED-4DB2-BD59-A6C34878D82A}">
                    <a16:rowId xmlns="" xmlns:a16="http://schemas.microsoft.com/office/drawing/2014/main" val="984308084"/>
                  </a:ext>
                </a:extLst>
              </a:tr>
              <a:tr h="360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alto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extLst>
                  <a:ext uri="{0D108BD9-81ED-4DB2-BD59-A6C34878D82A}">
                    <a16:rowId xmlns="" xmlns:a16="http://schemas.microsoft.com/office/drawing/2014/main" val="2598318322"/>
                  </a:ext>
                </a:extLst>
              </a:tr>
              <a:tr h="421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extLst>
                  <a:ext uri="{0D108BD9-81ED-4DB2-BD59-A6C34878D82A}">
                    <a16:rowId xmlns="" xmlns:a16="http://schemas.microsoft.com/office/drawing/2014/main" val="175611323"/>
                  </a:ext>
                </a:extLst>
              </a:tr>
              <a:tr h="421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Alteración leve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extLst>
                  <a:ext uri="{0D108BD9-81ED-4DB2-BD59-A6C34878D82A}">
                    <a16:rowId xmlns="" xmlns:a16="http://schemas.microsoft.com/office/drawing/2014/main" val="4221014999"/>
                  </a:ext>
                </a:extLst>
              </a:tr>
              <a:tr h="48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Alteración severa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extLst>
                  <a:ext uri="{0D108BD9-81ED-4DB2-BD59-A6C34878D82A}">
                    <a16:rowId xmlns="" xmlns:a16="http://schemas.microsoft.com/office/drawing/2014/main" val="1798435456"/>
                  </a:ext>
                </a:extLst>
              </a:tr>
              <a:tr h="48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48" marR="4374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539086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223805" y="1230508"/>
            <a:ext cx="900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de la Batería Neuropsicológica BANFE-1 en el funcionamiento ejecutivo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05612" y="5472752"/>
            <a:ext cx="7523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por: </a:t>
            </a:r>
            <a:r>
              <a:rPr lang="es-EC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Agualongo</a:t>
            </a:r>
            <a:r>
              <a:rPr lang="es-EC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Naranjo, N (2020)</a:t>
            </a:r>
            <a:endParaRPr lang="es-E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Hoja de resumen BANFE-1</a:t>
            </a:r>
            <a:endParaRPr lang="es-E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Nota: F: Frecuencia de ocurrencia, %: Porcentaje real, % </a:t>
            </a:r>
            <a:r>
              <a:rPr lang="es-EC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</a:t>
            </a:r>
            <a:r>
              <a:rPr lang="es-EC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Porcentaje acumulado</a:t>
            </a:r>
            <a:endParaRPr lang="es-E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8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367186"/>
              </p:ext>
            </p:extLst>
          </p:nvPr>
        </p:nvGraphicFramePr>
        <p:xfrm>
          <a:off x="1269243" y="1464379"/>
          <a:ext cx="6400800" cy="54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Documento" r:id="rId6" imgW="6195578" imgH="5276718" progId="Word.Document.12">
                  <p:embed/>
                </p:oleObj>
              </mc:Choice>
              <mc:Fallback>
                <p:oleObj name="Documento" r:id="rId6" imgW="6195578" imgH="52767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9243" y="1464379"/>
                        <a:ext cx="6400800" cy="54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25494" y="945995"/>
            <a:ext cx="8475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descriptivo de las subpruebas de la batería de funciones ejecutivas</a:t>
            </a:r>
            <a:endParaRPr lang="es-E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918705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75259" y="821419"/>
            <a:ext cx="87687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Puntuación mínima 1, máxima 5 y la media 2.5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habilidades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ejecutivas alteradas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relación con las pruebas puntuadas por debajo de la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son: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6F111CF7-ECC8-4892-BFD1-904879CCC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588764"/>
              </p:ext>
            </p:extLst>
          </p:nvPr>
        </p:nvGraphicFramePr>
        <p:xfrm>
          <a:off x="1451781" y="2606523"/>
          <a:ext cx="6096000" cy="375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96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80557" y="93490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47409230"/>
              </p:ext>
            </p:extLst>
          </p:nvPr>
        </p:nvGraphicFramePr>
        <p:xfrm>
          <a:off x="395785" y="1037231"/>
          <a:ext cx="8420669" cy="539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50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68740" y="2647666"/>
            <a:ext cx="8147714" cy="65593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GRACIAS POR SU ATENCIÓN </a:t>
            </a:r>
            <a:endParaRPr lang="es-E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6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96637" y="542869"/>
            <a:ext cx="4937078" cy="754381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FICHA </a:t>
            </a:r>
            <a:r>
              <a:rPr lang="es-EC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</a:t>
            </a: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130487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35396" y="1297250"/>
            <a:ext cx="86732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Escasos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estudios en el Ecuador sobre los posibles efectos del consumo de drogas en el funcionamiento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cognitivo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Otras investigaciones en EEUU,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España, Colombia, etc.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evidencian 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el consumo de drogas tiene incidencia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 de funcionamiento neuropsicológico. 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INTERÉS EN EL ESTUDIO: el  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consumo excesivo y prolongado de drogas ocasiona cambios neuroanatómicos y funcionales (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Ruiz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Pérez, 2014). 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96637" y="330485"/>
            <a:ext cx="4937078" cy="754381"/>
          </a:xfrm>
        </p:spPr>
        <p:txBody>
          <a:bodyPr>
            <a:normAutofit/>
          </a:bodyPr>
          <a:lstStyle/>
          <a:p>
            <a:pPr algn="ctr"/>
            <a:r>
              <a:rPr lang="es-EC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FICHA TÉCNICA</a:t>
            </a: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20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00251" y="1553988"/>
            <a:ext cx="85844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FUNCIONES COGNITIVAS: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procesos mentales (recibir, procesar y transformar información (Lezak, 2004).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FUNDAMENTACIÓN: </a:t>
            </a: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Ciencias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neuropsicológicas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es-EC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s-EC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NEUROPSICOLOGÍA </a:t>
            </a:r>
            <a:r>
              <a:rPr lang="es-EC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COGNITIVA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procesos psicológicos, principalmente cognitivos (Manga y Ramos, 2001)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psicométricos se utilizan como instrumentos para obtener resultados.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131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989330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2096637" y="234949"/>
            <a:ext cx="4937078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FICHA</a:t>
            </a:r>
            <a:r>
              <a:rPr lang="es-EC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6603" y="1713685"/>
            <a:ext cx="85707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FUNCIONES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EJECUTIVAS: </a:t>
            </a:r>
          </a:p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“Conjunto de capacidades que nos permiten transformar nuestros pensamientos en decisiones, planes y acciones” (Portellano, 2009).</a:t>
            </a:r>
          </a:p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Destrezas para resolver conflictos y hallar soluciones (Tirapú, García, Ríos y Ardila, 2011).</a:t>
            </a:r>
          </a:p>
        </p:txBody>
      </p:sp>
    </p:spTree>
    <p:extLst>
      <p:ext uri="{BB962C8B-B14F-4D97-AF65-F5344CB8AC3E}">
        <p14:creationId xmlns:p14="http://schemas.microsoft.com/office/powerpoint/2010/main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80557" y="1046661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2096637" y="234949"/>
            <a:ext cx="4937078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FICHA</a:t>
            </a:r>
            <a:r>
              <a:rPr lang="es-EC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0540" y="1238602"/>
            <a:ext cx="857079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Estudios realizados: 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CONSUMO DE ALCOHOL: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Afectación en la resolución de problemas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manejo de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situaciones novedosas (Corral, Rodríguez, y Cadaveira, 2002).</a:t>
            </a:r>
          </a:p>
          <a:p>
            <a:pPr marL="342900" indent="-342900" algn="just">
              <a:buFontTx/>
              <a:buChar char="-"/>
            </a:pP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CONSUMO EXCESIVO Y PROLONGADO DE DROGAS: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Alteración en la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motivación,  toma de decisiones, la atención, la memoria entre otras </a:t>
            </a:r>
            <a:r>
              <a:rPr lang="es-E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habilidades </a:t>
            </a:r>
            <a:r>
              <a:rPr lang="es-E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Ruiz, y Pérez, 2014).</a:t>
            </a:r>
          </a:p>
          <a:p>
            <a:pPr algn="just"/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es-E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DAÑOS MÁS RELEVANTES: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planificación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autorregulación, el control de impulsos y la toma de decisiones (Bausela, 2008). </a:t>
            </a:r>
          </a:p>
          <a:p>
            <a:pPr algn="just"/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ALTERACIÓN EN FE: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denotan severas complicaciones para organizar y operar eficientemente su conducta.</a:t>
            </a:r>
          </a:p>
        </p:txBody>
      </p:sp>
    </p:spTree>
    <p:extLst>
      <p:ext uri="{BB962C8B-B14F-4D97-AF65-F5344CB8AC3E}">
        <p14:creationId xmlns:p14="http://schemas.microsoft.com/office/powerpoint/2010/main" val="7790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20471" y="117214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2096637" y="234949"/>
            <a:ext cx="4937078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C40CC024-4E95-4DB8-A220-92D4EF872EA1}"/>
              </a:ext>
            </a:extLst>
          </p:cNvPr>
          <p:cNvSpPr/>
          <p:nvPr/>
        </p:nvSpPr>
        <p:spPr>
          <a:xfrm>
            <a:off x="286603" y="1575800"/>
            <a:ext cx="861173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Y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NEUROREHABILITACIÓN</a:t>
            </a:r>
          </a:p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ATENCIÓN INTEGRAL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residencial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consumo problemático de alcohol y otras drogas, en establecimientos de salud de tercer nivel del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MSP (2015).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C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Lineamientos </a:t>
            </a:r>
            <a:r>
              <a:rPr lang="es-EC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intervención </a:t>
            </a:r>
            <a:r>
              <a:rPr lang="es-EC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terapéutica </a:t>
            </a:r>
            <a:r>
              <a:rPr lang="es-EC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C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EFECTO: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autonomía de la persona y la reconstrucción de su proyecto de vida, a través de diferentes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terapias.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 intervenciones focalizadas en la rehabilitación de funciones cognitivas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-26063" y="989330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2096637" y="234949"/>
            <a:ext cx="4937078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0540" y="1341115"/>
            <a:ext cx="85707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de los programas de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tratamiento: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Escasa relevancia en el abordaje de las capacidades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cognitivas.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Falta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conocimientos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intervenciones  neuropsicológicas en el consumo de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drogas.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 considera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suficientemente importante  la rehabilitación cognitiva, dentro del tratamiento que plantean. </a:t>
            </a:r>
          </a:p>
        </p:txBody>
      </p:sp>
    </p:spTree>
    <p:extLst>
      <p:ext uri="{BB962C8B-B14F-4D97-AF65-F5344CB8AC3E}">
        <p14:creationId xmlns:p14="http://schemas.microsoft.com/office/powerpoint/2010/main" val="31968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1122043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091821" y="234949"/>
            <a:ext cx="5941894" cy="754381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RELEVANCIA </a:t>
            </a:r>
            <a:br>
              <a:rPr lang="es-EC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(Justificación y objetivos)</a:t>
            </a:r>
            <a:endParaRPr lang="es-EC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603" y="1703581"/>
            <a:ext cx="857079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Disfunción de las FE: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Puede delimitar las aptitudes de la persona para conservar una vida autónoma (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Lezak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1983).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encuentra formalizado un proceso de evaluación y diagnóstico neuropsicológico.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Tampoco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encuentra especificada  la utilización de  pruebas neuropsicológicas específicas. 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alteraciones ejecutivas deben componer un fin fundamental de cualquier plan de restitución neuropsicológica (Muñoz y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Tirapú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2004).  </a:t>
            </a:r>
          </a:p>
          <a:p>
            <a:pPr marL="342900" indent="-342900" algn="just">
              <a:buFontTx/>
              <a:buChar char="-"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30734" y="989330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2096637" y="234949"/>
            <a:ext cx="4937078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RELEVANCIA</a:t>
            </a:r>
            <a:endParaRPr lang="es-EC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4716" y="1570856"/>
            <a:ext cx="87960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aloraciones neuropsicológicas: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GENERAL: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conocer el 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 de afectación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funcionamiento ejecutivo global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s-E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específico: 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s-ES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Times New Roman" panose="02020603050405020304" pitchFamily="18" charset="0"/>
              <a:buChar char="−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eterminar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habilidades ejecutivas afectadas a partir del índice de alteración de cada una de las tres áreas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pre-frontales evaluadas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lvl="2" indent="-457200" algn="just">
              <a:buFont typeface="Times New Roman" panose="02020603050405020304" pitchFamily="18" charset="0"/>
              <a:buChar char="−"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Times New Roman" panose="02020603050405020304" pitchFamily="18" charset="0"/>
              <a:buChar char="−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referencia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elaborar y aplicar diferentes estrategias de rehabilitación cognitiva individual y grupal.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38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3608</TotalTime>
  <Words>1178</Words>
  <Application>Microsoft Office PowerPoint</Application>
  <PresentationFormat>Presentación en pantalla (4:3)</PresentationFormat>
  <Paragraphs>257</Paragraphs>
  <Slides>18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Lucida Sans Unicode</vt:lpstr>
      <vt:lpstr>Times New Roman</vt:lpstr>
      <vt:lpstr>Wingdings</vt:lpstr>
      <vt:lpstr>Tema de Office</vt:lpstr>
      <vt:lpstr>Documento</vt:lpstr>
      <vt:lpstr>Presentación de PowerPoint</vt:lpstr>
      <vt:lpstr>FICHA TÉCNICA</vt:lpstr>
      <vt:lpstr>FICHA TÉCNICA</vt:lpstr>
      <vt:lpstr>FICHA TÉCNICA</vt:lpstr>
      <vt:lpstr>FICHA TÉCNICA</vt:lpstr>
      <vt:lpstr>PROBLEMA</vt:lpstr>
      <vt:lpstr>PROBLEMA</vt:lpstr>
      <vt:lpstr>RELEVANCIA  (Justificación y objetivos)</vt:lpstr>
      <vt:lpstr>RELEVANCIA</vt:lpstr>
      <vt:lpstr>OTROS ESTUDIOS SOBRE EL TEMA</vt:lpstr>
      <vt:lpstr>OTROS ESTUDIOS SOBRE EL TEMA</vt:lpstr>
      <vt:lpstr>METODOLOGÍA</vt:lpstr>
      <vt:lpstr>METODOLOGÍA</vt:lpstr>
      <vt:lpstr>RESULTADOS</vt:lpstr>
      <vt:lpstr>RESULTADOS</vt:lpstr>
      <vt:lpstr>RESULTADOS</vt:lpstr>
      <vt:lpstr>CONCLUSIONES</vt:lpstr>
      <vt:lpstr>Presentación de PowerPoint</vt:lpstr>
    </vt:vector>
  </TitlesOfParts>
  <Company>ºiuhoi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uihoi</dc:creator>
  <cp:lastModifiedBy>PC HOME</cp:lastModifiedBy>
  <cp:revision>211</cp:revision>
  <cp:lastPrinted>2020-03-13T03:10:42Z</cp:lastPrinted>
  <dcterms:created xsi:type="dcterms:W3CDTF">2018-03-14T19:52:26Z</dcterms:created>
  <dcterms:modified xsi:type="dcterms:W3CDTF">2020-03-13T15:40:21Z</dcterms:modified>
</cp:coreProperties>
</file>