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5" r:id="rId18"/>
    <p:sldId id="273" r:id="rId19"/>
    <p:sldId id="274"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3300"/>
    <a:srgbClr val="990000"/>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5.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BD3A0-55A7-4C50-AEDF-7DADBBE489C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91C2230D-0753-43EE-8FB0-45E192E09A3C}">
      <dgm:prSet custT="1">
        <dgm:style>
          <a:lnRef idx="3">
            <a:schemeClr val="lt1"/>
          </a:lnRef>
          <a:fillRef idx="1">
            <a:schemeClr val="accent1"/>
          </a:fillRef>
          <a:effectRef idx="1">
            <a:schemeClr val="accent1"/>
          </a:effectRef>
          <a:fontRef idx="minor">
            <a:schemeClr val="lt1"/>
          </a:fontRef>
        </dgm:style>
      </dgm:prSet>
      <dgm:spPr/>
      <dgm:t>
        <a:bodyPr/>
        <a:lstStyle/>
        <a:p>
          <a:pPr algn="just"/>
          <a:r>
            <a:rPr lang="es-EC" sz="2000" dirty="0">
              <a:latin typeface="Calibri" panose="020F0502020204030204" pitchFamily="34" charset="0"/>
              <a:cs typeface="Times New Roman" panose="02020603050405020304" pitchFamily="18" charset="0"/>
            </a:rPr>
            <a:t>Evaluar el nivel de riesgo ergonómico por movimientos repetitivos en una línea de procesamiento de aves de corral mediante la aplicación de métodos específicos para una comparación práctica. </a:t>
          </a:r>
        </a:p>
      </dgm:t>
    </dgm:pt>
    <dgm:pt modelId="{97E057D8-E613-4E1E-B47E-DB16114A8F32}" type="parTrans" cxnId="{1D85C09B-3619-443D-A566-EB43A1DD27B2}">
      <dgm:prSet/>
      <dgm:spPr/>
      <dgm:t>
        <a:bodyPr/>
        <a:lstStyle/>
        <a:p>
          <a:endParaRPr lang="es-ES">
            <a:latin typeface="Calibri" panose="020F0502020204030204" pitchFamily="34" charset="0"/>
          </a:endParaRPr>
        </a:p>
      </dgm:t>
    </dgm:pt>
    <dgm:pt modelId="{D579F5D1-3232-4723-B287-D755D59F0D26}" type="sibTrans" cxnId="{1D85C09B-3619-443D-A566-EB43A1DD27B2}">
      <dgm:prSet/>
      <dgm:spPr/>
      <dgm:t>
        <a:bodyPr/>
        <a:lstStyle/>
        <a:p>
          <a:endParaRPr lang="es-ES">
            <a:latin typeface="Calibri" panose="020F0502020204030204" pitchFamily="34" charset="0"/>
          </a:endParaRPr>
        </a:p>
      </dgm:t>
    </dgm:pt>
    <dgm:pt modelId="{5EDDF63E-F277-4E69-A05C-BB4AA11534B1}" type="pres">
      <dgm:prSet presAssocID="{DABBD3A0-55A7-4C50-AEDF-7DADBBE489C4}" presName="linearFlow" presStyleCnt="0">
        <dgm:presLayoutVars>
          <dgm:dir/>
          <dgm:resizeHandles val="exact"/>
        </dgm:presLayoutVars>
      </dgm:prSet>
      <dgm:spPr/>
    </dgm:pt>
    <dgm:pt modelId="{9FDB67E2-246A-44BF-81A1-0F5F2E9AA975}" type="pres">
      <dgm:prSet presAssocID="{91C2230D-0753-43EE-8FB0-45E192E09A3C}" presName="composite" presStyleCnt="0"/>
      <dgm:spPr/>
    </dgm:pt>
    <dgm:pt modelId="{B4AC3B03-31A2-4DD7-BECA-653742FED315}" type="pres">
      <dgm:prSet presAssocID="{91C2230D-0753-43EE-8FB0-45E192E09A3C}" presName="imgShp" presStyleLbl="fgImgPlace1" presStyleIdx="0" presStyleCnt="1" custScaleX="69276" custScaleY="68047"/>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9A63393C-F6E3-4344-854B-C3D9D935E6CD}" type="pres">
      <dgm:prSet presAssocID="{91C2230D-0753-43EE-8FB0-45E192E09A3C}" presName="txShp" presStyleLbl="node1" presStyleIdx="0" presStyleCnt="1" custScaleX="123347">
        <dgm:presLayoutVars>
          <dgm:bulletEnabled val="1"/>
        </dgm:presLayoutVars>
      </dgm:prSet>
      <dgm:spPr/>
    </dgm:pt>
  </dgm:ptLst>
  <dgm:cxnLst>
    <dgm:cxn modelId="{6B94677E-F94D-46BD-9AFF-1912CB71F18E}" type="presOf" srcId="{DABBD3A0-55A7-4C50-AEDF-7DADBBE489C4}" destId="{5EDDF63E-F277-4E69-A05C-BB4AA11534B1}" srcOrd="0" destOrd="0" presId="urn:microsoft.com/office/officeart/2005/8/layout/vList3"/>
    <dgm:cxn modelId="{1D85C09B-3619-443D-A566-EB43A1DD27B2}" srcId="{DABBD3A0-55A7-4C50-AEDF-7DADBBE489C4}" destId="{91C2230D-0753-43EE-8FB0-45E192E09A3C}" srcOrd="0" destOrd="0" parTransId="{97E057D8-E613-4E1E-B47E-DB16114A8F32}" sibTransId="{D579F5D1-3232-4723-B287-D755D59F0D26}"/>
    <dgm:cxn modelId="{F45C23B3-BBB3-480E-835D-0BBC861901BF}" type="presOf" srcId="{91C2230D-0753-43EE-8FB0-45E192E09A3C}" destId="{9A63393C-F6E3-4344-854B-C3D9D935E6CD}" srcOrd="0" destOrd="0" presId="urn:microsoft.com/office/officeart/2005/8/layout/vList3"/>
    <dgm:cxn modelId="{06F98AEF-0355-442C-AC7A-DC360A0C14B2}" type="presParOf" srcId="{5EDDF63E-F277-4E69-A05C-BB4AA11534B1}" destId="{9FDB67E2-246A-44BF-81A1-0F5F2E9AA975}" srcOrd="0" destOrd="0" presId="urn:microsoft.com/office/officeart/2005/8/layout/vList3"/>
    <dgm:cxn modelId="{B11C5ED2-B9C7-4A21-93AD-AE7370AC7E9A}" type="presParOf" srcId="{9FDB67E2-246A-44BF-81A1-0F5F2E9AA975}" destId="{B4AC3B03-31A2-4DD7-BECA-653742FED315}" srcOrd="0" destOrd="0" presId="urn:microsoft.com/office/officeart/2005/8/layout/vList3"/>
    <dgm:cxn modelId="{6E11A15A-A239-4BE2-8F81-37AF7A3CBEE2}" type="presParOf" srcId="{9FDB67E2-246A-44BF-81A1-0F5F2E9AA975}" destId="{9A63393C-F6E3-4344-854B-C3D9D935E6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5B7A0-5D11-4315-82E5-53E7DCA46D4F}"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s-ES"/>
        </a:p>
      </dgm:t>
    </dgm:pt>
    <dgm:pt modelId="{68F47CE5-986B-4DFC-BB0D-9D16648BC6AC}">
      <dgm:prSet phldrT="[Texto]" custT="1"/>
      <dgm:spPr/>
      <dgm:t>
        <a:bodyPr/>
        <a:lstStyle/>
        <a:p>
          <a:pPr algn="just">
            <a:buFont typeface="Symbol" panose="05050102010706020507" pitchFamily="18" charset="2"/>
            <a:buChar char=""/>
          </a:pPr>
          <a:r>
            <a:rPr lang="es-EC" sz="1800" dirty="0">
              <a:latin typeface="Calibri" panose="020F0502020204030204" pitchFamily="34" charset="0"/>
              <a:cs typeface="Times New Roman" panose="02020603050405020304" pitchFamily="18" charset="0"/>
            </a:rPr>
            <a:t>Evaluar el riesgo de repetitividad mediante el uso de la herramienta Art Tool el riesgo por repetitividad conociendo los factores más críticos en una línea de procesamiento de aves de corral.</a:t>
          </a:r>
          <a:endParaRPr lang="es-ES" sz="1800" dirty="0">
            <a:latin typeface="Calibri" panose="020F0502020204030204" pitchFamily="34" charset="0"/>
            <a:cs typeface="Times New Roman" panose="02020603050405020304" pitchFamily="18" charset="0"/>
          </a:endParaRPr>
        </a:p>
      </dgm:t>
    </dgm:pt>
    <dgm:pt modelId="{46377EF3-DFC4-42E8-BBCF-09D02A8F05AC}" type="parTrans" cxnId="{0BE84519-734F-4740-8CE6-1719EE54DEE8}">
      <dgm:prSet/>
      <dgm:spPr/>
      <dgm:t>
        <a:bodyPr/>
        <a:lstStyle/>
        <a:p>
          <a:endParaRPr lang="es-ES" sz="1800">
            <a:latin typeface="Calibri" panose="020F0502020204030204" pitchFamily="34" charset="0"/>
            <a:cs typeface="Times New Roman" panose="02020603050405020304" pitchFamily="18" charset="0"/>
          </a:endParaRPr>
        </a:p>
      </dgm:t>
    </dgm:pt>
    <dgm:pt modelId="{2099B15D-0503-42FA-A7E2-5BDAF8EDD9BA}" type="sibTrans" cxnId="{0BE84519-734F-4740-8CE6-1719EE54DEE8}">
      <dgm:prSet/>
      <dgm:spPr/>
      <dgm:t>
        <a:bodyPr/>
        <a:lstStyle/>
        <a:p>
          <a:endParaRPr lang="es-ES" sz="1800">
            <a:latin typeface="Calibri" panose="020F0502020204030204" pitchFamily="34" charset="0"/>
            <a:cs typeface="Times New Roman" panose="02020603050405020304" pitchFamily="18" charset="0"/>
          </a:endParaRPr>
        </a:p>
      </dgm:t>
    </dgm:pt>
    <dgm:pt modelId="{F6BC783E-AF15-441C-8F2B-D2DCB7DE5833}">
      <dgm:prSet phldrT="[Texto]" custT="1"/>
      <dgm:spPr/>
      <dgm:t>
        <a:bodyPr/>
        <a:lstStyle/>
        <a:p>
          <a:pPr algn="just">
            <a:buFont typeface="Symbol" panose="05050102010706020507" pitchFamily="18" charset="2"/>
            <a:buChar char=""/>
          </a:pPr>
          <a:r>
            <a:rPr lang="es-EC" sz="1800" dirty="0">
              <a:latin typeface="Calibri" panose="020F0502020204030204" pitchFamily="34" charset="0"/>
              <a:cs typeface="Times New Roman" panose="02020603050405020304" pitchFamily="18" charset="0"/>
            </a:rPr>
            <a:t>Evaluar el riesgo de repetitividad mediante el uso de la herramienta Ocra Check List el riesgo por repetitividad conociendo los factores más críticos en una línea de procesamiento de aves de corral.</a:t>
          </a:r>
          <a:endParaRPr lang="es-ES" sz="1800" dirty="0">
            <a:latin typeface="Calibri" panose="020F0502020204030204" pitchFamily="34" charset="0"/>
            <a:cs typeface="Times New Roman" panose="02020603050405020304" pitchFamily="18" charset="0"/>
          </a:endParaRPr>
        </a:p>
      </dgm:t>
    </dgm:pt>
    <dgm:pt modelId="{7B9401C8-776A-4B44-8C5A-644D0CDE416A}" type="parTrans" cxnId="{9298B587-3864-4DFD-B490-235551C17F02}">
      <dgm:prSet/>
      <dgm:spPr/>
      <dgm:t>
        <a:bodyPr/>
        <a:lstStyle/>
        <a:p>
          <a:endParaRPr lang="es-ES" sz="1800">
            <a:latin typeface="Calibri" panose="020F0502020204030204" pitchFamily="34" charset="0"/>
            <a:cs typeface="Times New Roman" panose="02020603050405020304" pitchFamily="18" charset="0"/>
          </a:endParaRPr>
        </a:p>
      </dgm:t>
    </dgm:pt>
    <dgm:pt modelId="{714C271F-21D3-4003-9472-737BCC19BF9D}" type="sibTrans" cxnId="{9298B587-3864-4DFD-B490-235551C17F02}">
      <dgm:prSet/>
      <dgm:spPr/>
      <dgm:t>
        <a:bodyPr/>
        <a:lstStyle/>
        <a:p>
          <a:endParaRPr lang="es-ES" sz="1800">
            <a:latin typeface="Calibri" panose="020F0502020204030204" pitchFamily="34" charset="0"/>
            <a:cs typeface="Times New Roman" panose="02020603050405020304" pitchFamily="18" charset="0"/>
          </a:endParaRPr>
        </a:p>
      </dgm:t>
    </dgm:pt>
    <dgm:pt modelId="{DB0B9F81-2C8E-48FB-96E0-CCF718160B8C}">
      <dgm:prSet phldrT="[Texto]" custT="1"/>
      <dgm:spPr/>
      <dgm:t>
        <a:bodyPr/>
        <a:lstStyle/>
        <a:p>
          <a:pPr algn="just">
            <a:buFont typeface="Symbol" panose="05050102010706020507" pitchFamily="18" charset="2"/>
            <a:buChar char=""/>
          </a:pPr>
          <a:r>
            <a:rPr lang="es-EC" sz="1800" dirty="0">
              <a:latin typeface="Calibri" panose="020F0502020204030204" pitchFamily="34" charset="0"/>
              <a:cs typeface="Times New Roman" panose="02020603050405020304" pitchFamily="18" charset="0"/>
            </a:rPr>
            <a:t>Comparar prácticamente mediante los resultados cualitativos y cuantitativos de las evaluaciones obtenidas por ambos métodos. </a:t>
          </a:r>
          <a:endParaRPr lang="es-ES" sz="1800" dirty="0">
            <a:latin typeface="Calibri" panose="020F0502020204030204" pitchFamily="34" charset="0"/>
            <a:cs typeface="Times New Roman" panose="02020603050405020304" pitchFamily="18" charset="0"/>
          </a:endParaRPr>
        </a:p>
      </dgm:t>
    </dgm:pt>
    <dgm:pt modelId="{37AA460F-9ABE-4187-8ECF-55E7FEBB72F3}" type="parTrans" cxnId="{9B8FDB34-DD5B-471D-901A-2A0E963EE149}">
      <dgm:prSet/>
      <dgm:spPr/>
      <dgm:t>
        <a:bodyPr/>
        <a:lstStyle/>
        <a:p>
          <a:endParaRPr lang="es-ES" sz="1800">
            <a:latin typeface="Calibri" panose="020F0502020204030204" pitchFamily="34" charset="0"/>
            <a:cs typeface="Times New Roman" panose="02020603050405020304" pitchFamily="18" charset="0"/>
          </a:endParaRPr>
        </a:p>
      </dgm:t>
    </dgm:pt>
    <dgm:pt modelId="{D4BAA928-741F-4885-BEB5-10647FEE31CD}" type="sibTrans" cxnId="{9B8FDB34-DD5B-471D-901A-2A0E963EE149}">
      <dgm:prSet/>
      <dgm:spPr/>
      <dgm:t>
        <a:bodyPr/>
        <a:lstStyle/>
        <a:p>
          <a:endParaRPr lang="es-ES" sz="1800">
            <a:latin typeface="Calibri" panose="020F0502020204030204" pitchFamily="34" charset="0"/>
            <a:cs typeface="Times New Roman" panose="02020603050405020304" pitchFamily="18" charset="0"/>
          </a:endParaRPr>
        </a:p>
      </dgm:t>
    </dgm:pt>
    <dgm:pt modelId="{B18E63AB-5B0F-4BEF-A99E-32554AE81160}" type="pres">
      <dgm:prSet presAssocID="{A575B7A0-5D11-4315-82E5-53E7DCA46D4F}" presName="Name0" presStyleCnt="0">
        <dgm:presLayoutVars>
          <dgm:chMax val="7"/>
          <dgm:chPref val="7"/>
          <dgm:dir/>
        </dgm:presLayoutVars>
      </dgm:prSet>
      <dgm:spPr/>
    </dgm:pt>
    <dgm:pt modelId="{3F81284E-3891-4313-9FB6-8EC10DD2EDE9}" type="pres">
      <dgm:prSet presAssocID="{A575B7A0-5D11-4315-82E5-53E7DCA46D4F}" presName="Name1" presStyleCnt="0"/>
      <dgm:spPr/>
    </dgm:pt>
    <dgm:pt modelId="{C427E243-E54E-452F-8940-2822A4608052}" type="pres">
      <dgm:prSet presAssocID="{A575B7A0-5D11-4315-82E5-53E7DCA46D4F}" presName="cycle" presStyleCnt="0"/>
      <dgm:spPr/>
    </dgm:pt>
    <dgm:pt modelId="{B4A2B172-F94F-4B57-9672-F1A2BE080961}" type="pres">
      <dgm:prSet presAssocID="{A575B7A0-5D11-4315-82E5-53E7DCA46D4F}" presName="srcNode" presStyleLbl="node1" presStyleIdx="0" presStyleCnt="3"/>
      <dgm:spPr/>
    </dgm:pt>
    <dgm:pt modelId="{83F1F341-B8B6-425E-ACBA-7B04A3E0E2F1}" type="pres">
      <dgm:prSet presAssocID="{A575B7A0-5D11-4315-82E5-53E7DCA46D4F}" presName="conn" presStyleLbl="parChTrans1D2" presStyleIdx="0" presStyleCnt="1"/>
      <dgm:spPr/>
    </dgm:pt>
    <dgm:pt modelId="{35CAF84B-1492-4ECC-A47C-1DE961ECE7D3}" type="pres">
      <dgm:prSet presAssocID="{A575B7A0-5D11-4315-82E5-53E7DCA46D4F}" presName="extraNode" presStyleLbl="node1" presStyleIdx="0" presStyleCnt="3"/>
      <dgm:spPr/>
    </dgm:pt>
    <dgm:pt modelId="{C814F585-B518-44CD-B10C-6F68CC729540}" type="pres">
      <dgm:prSet presAssocID="{A575B7A0-5D11-4315-82E5-53E7DCA46D4F}" presName="dstNode" presStyleLbl="node1" presStyleIdx="0" presStyleCnt="3"/>
      <dgm:spPr/>
    </dgm:pt>
    <dgm:pt modelId="{8952F5CD-48A5-4786-9152-12D12BCA52BC}" type="pres">
      <dgm:prSet presAssocID="{68F47CE5-986B-4DFC-BB0D-9D16648BC6AC}" presName="text_1" presStyleLbl="node1" presStyleIdx="0" presStyleCnt="3">
        <dgm:presLayoutVars>
          <dgm:bulletEnabled val="1"/>
        </dgm:presLayoutVars>
      </dgm:prSet>
      <dgm:spPr/>
    </dgm:pt>
    <dgm:pt modelId="{032E76F5-3303-4079-9228-A3DB6CFB549D}" type="pres">
      <dgm:prSet presAssocID="{68F47CE5-986B-4DFC-BB0D-9D16648BC6AC}" presName="accent_1" presStyleCnt="0"/>
      <dgm:spPr/>
    </dgm:pt>
    <dgm:pt modelId="{F722AAEE-035A-4F2B-8B28-BD24ABB72874}" type="pres">
      <dgm:prSet presAssocID="{68F47CE5-986B-4DFC-BB0D-9D16648BC6AC}" presName="accentRepeatNode" presStyleLbl="solidFgAcc1" presStyleIdx="0" presStyleCnt="3" custScaleX="5413" custScaleY="4308"/>
      <dgm:spPr/>
    </dgm:pt>
    <dgm:pt modelId="{48418CB5-5AE8-415F-A36B-A972F8CE586B}" type="pres">
      <dgm:prSet presAssocID="{F6BC783E-AF15-441C-8F2B-D2DCB7DE5833}" presName="text_2" presStyleLbl="node1" presStyleIdx="1" presStyleCnt="3">
        <dgm:presLayoutVars>
          <dgm:bulletEnabled val="1"/>
        </dgm:presLayoutVars>
      </dgm:prSet>
      <dgm:spPr/>
    </dgm:pt>
    <dgm:pt modelId="{774EF82E-081D-4E00-A4BA-CBC663EAFFB6}" type="pres">
      <dgm:prSet presAssocID="{F6BC783E-AF15-441C-8F2B-D2DCB7DE5833}" presName="accent_2" presStyleCnt="0"/>
      <dgm:spPr/>
    </dgm:pt>
    <dgm:pt modelId="{840F6BB1-4B50-49CF-8BF5-7CDF92473A5A}" type="pres">
      <dgm:prSet presAssocID="{F6BC783E-AF15-441C-8F2B-D2DCB7DE5833}" presName="accentRepeatNode" presStyleLbl="solidFgAcc1" presStyleIdx="1" presStyleCnt="3" custScaleX="4308" custScaleY="4308"/>
      <dgm:spPr/>
    </dgm:pt>
    <dgm:pt modelId="{804BEAE0-21AE-41A2-AFFE-E1CA218B313C}" type="pres">
      <dgm:prSet presAssocID="{DB0B9F81-2C8E-48FB-96E0-CCF718160B8C}" presName="text_3" presStyleLbl="node1" presStyleIdx="2" presStyleCnt="3">
        <dgm:presLayoutVars>
          <dgm:bulletEnabled val="1"/>
        </dgm:presLayoutVars>
      </dgm:prSet>
      <dgm:spPr/>
    </dgm:pt>
    <dgm:pt modelId="{875BD746-9876-4944-9039-23EBEB731F9B}" type="pres">
      <dgm:prSet presAssocID="{DB0B9F81-2C8E-48FB-96E0-CCF718160B8C}" presName="accent_3" presStyleCnt="0"/>
      <dgm:spPr/>
    </dgm:pt>
    <dgm:pt modelId="{B742A033-6327-4DC7-ABCF-007053C77454}" type="pres">
      <dgm:prSet presAssocID="{DB0B9F81-2C8E-48FB-96E0-CCF718160B8C}" presName="accentRepeatNode" presStyleLbl="solidFgAcc1" presStyleIdx="2" presStyleCnt="3" custScaleX="4308" custScaleY="4308"/>
      <dgm:spPr/>
    </dgm:pt>
  </dgm:ptLst>
  <dgm:cxnLst>
    <dgm:cxn modelId="{0BE84519-734F-4740-8CE6-1719EE54DEE8}" srcId="{A575B7A0-5D11-4315-82E5-53E7DCA46D4F}" destId="{68F47CE5-986B-4DFC-BB0D-9D16648BC6AC}" srcOrd="0" destOrd="0" parTransId="{46377EF3-DFC4-42E8-BBCF-09D02A8F05AC}" sibTransId="{2099B15D-0503-42FA-A7E2-5BDAF8EDD9BA}"/>
    <dgm:cxn modelId="{9B8FDB34-DD5B-471D-901A-2A0E963EE149}" srcId="{A575B7A0-5D11-4315-82E5-53E7DCA46D4F}" destId="{DB0B9F81-2C8E-48FB-96E0-CCF718160B8C}" srcOrd="2" destOrd="0" parTransId="{37AA460F-9ABE-4187-8ECF-55E7FEBB72F3}" sibTransId="{D4BAA928-741F-4885-BEB5-10647FEE31CD}"/>
    <dgm:cxn modelId="{84D2774E-07E7-4937-B807-F0F665E511EC}" type="presOf" srcId="{2099B15D-0503-42FA-A7E2-5BDAF8EDD9BA}" destId="{83F1F341-B8B6-425E-ACBA-7B04A3E0E2F1}" srcOrd="0" destOrd="0" presId="urn:microsoft.com/office/officeart/2008/layout/VerticalCurvedList"/>
    <dgm:cxn modelId="{9298B587-3864-4DFD-B490-235551C17F02}" srcId="{A575B7A0-5D11-4315-82E5-53E7DCA46D4F}" destId="{F6BC783E-AF15-441C-8F2B-D2DCB7DE5833}" srcOrd="1" destOrd="0" parTransId="{7B9401C8-776A-4B44-8C5A-644D0CDE416A}" sibTransId="{714C271F-21D3-4003-9472-737BCC19BF9D}"/>
    <dgm:cxn modelId="{AE7D4688-752A-438B-BD92-E9E506B7B071}" type="presOf" srcId="{DB0B9F81-2C8E-48FB-96E0-CCF718160B8C}" destId="{804BEAE0-21AE-41A2-AFFE-E1CA218B313C}" srcOrd="0" destOrd="0" presId="urn:microsoft.com/office/officeart/2008/layout/VerticalCurvedList"/>
    <dgm:cxn modelId="{E5A1039C-75A3-49D1-AAD2-8B3D70A4A472}" type="presOf" srcId="{A575B7A0-5D11-4315-82E5-53E7DCA46D4F}" destId="{B18E63AB-5B0F-4BEF-A99E-32554AE81160}" srcOrd="0" destOrd="0" presId="urn:microsoft.com/office/officeart/2008/layout/VerticalCurvedList"/>
    <dgm:cxn modelId="{87B6BAA8-B51F-4012-BF5A-68DDA78FF241}" type="presOf" srcId="{F6BC783E-AF15-441C-8F2B-D2DCB7DE5833}" destId="{48418CB5-5AE8-415F-A36B-A972F8CE586B}" srcOrd="0" destOrd="0" presId="urn:microsoft.com/office/officeart/2008/layout/VerticalCurvedList"/>
    <dgm:cxn modelId="{2274A6E8-D8FF-4492-8E61-35F34ACA2952}" type="presOf" srcId="{68F47CE5-986B-4DFC-BB0D-9D16648BC6AC}" destId="{8952F5CD-48A5-4786-9152-12D12BCA52BC}" srcOrd="0" destOrd="0" presId="urn:microsoft.com/office/officeart/2008/layout/VerticalCurvedList"/>
    <dgm:cxn modelId="{045B2256-DBEA-4FBA-89A3-07586CA67C51}" type="presParOf" srcId="{B18E63AB-5B0F-4BEF-A99E-32554AE81160}" destId="{3F81284E-3891-4313-9FB6-8EC10DD2EDE9}" srcOrd="0" destOrd="0" presId="urn:microsoft.com/office/officeart/2008/layout/VerticalCurvedList"/>
    <dgm:cxn modelId="{F7285F30-538D-48B9-85EF-D2CF82C58F11}" type="presParOf" srcId="{3F81284E-3891-4313-9FB6-8EC10DD2EDE9}" destId="{C427E243-E54E-452F-8940-2822A4608052}" srcOrd="0" destOrd="0" presId="urn:microsoft.com/office/officeart/2008/layout/VerticalCurvedList"/>
    <dgm:cxn modelId="{6AB701E7-522B-4163-8A27-A2806A4AD3A7}" type="presParOf" srcId="{C427E243-E54E-452F-8940-2822A4608052}" destId="{B4A2B172-F94F-4B57-9672-F1A2BE080961}" srcOrd="0" destOrd="0" presId="urn:microsoft.com/office/officeart/2008/layout/VerticalCurvedList"/>
    <dgm:cxn modelId="{0467B763-344E-49DE-82B3-C077B5566D28}" type="presParOf" srcId="{C427E243-E54E-452F-8940-2822A4608052}" destId="{83F1F341-B8B6-425E-ACBA-7B04A3E0E2F1}" srcOrd="1" destOrd="0" presId="urn:microsoft.com/office/officeart/2008/layout/VerticalCurvedList"/>
    <dgm:cxn modelId="{EC377E62-472F-4201-93E8-01D89EF1022B}" type="presParOf" srcId="{C427E243-E54E-452F-8940-2822A4608052}" destId="{35CAF84B-1492-4ECC-A47C-1DE961ECE7D3}" srcOrd="2" destOrd="0" presId="urn:microsoft.com/office/officeart/2008/layout/VerticalCurvedList"/>
    <dgm:cxn modelId="{A321E1C4-83AE-470E-A603-71FF767E4495}" type="presParOf" srcId="{C427E243-E54E-452F-8940-2822A4608052}" destId="{C814F585-B518-44CD-B10C-6F68CC729540}" srcOrd="3" destOrd="0" presId="urn:microsoft.com/office/officeart/2008/layout/VerticalCurvedList"/>
    <dgm:cxn modelId="{4CF2E27C-313B-4E9F-8032-9CD3FC434D13}" type="presParOf" srcId="{3F81284E-3891-4313-9FB6-8EC10DD2EDE9}" destId="{8952F5CD-48A5-4786-9152-12D12BCA52BC}" srcOrd="1" destOrd="0" presId="urn:microsoft.com/office/officeart/2008/layout/VerticalCurvedList"/>
    <dgm:cxn modelId="{C9DA4986-8A9A-4532-93CB-2630915502AC}" type="presParOf" srcId="{3F81284E-3891-4313-9FB6-8EC10DD2EDE9}" destId="{032E76F5-3303-4079-9228-A3DB6CFB549D}" srcOrd="2" destOrd="0" presId="urn:microsoft.com/office/officeart/2008/layout/VerticalCurvedList"/>
    <dgm:cxn modelId="{7165D9A3-906A-4AD0-AE86-C36FE7E140D0}" type="presParOf" srcId="{032E76F5-3303-4079-9228-A3DB6CFB549D}" destId="{F722AAEE-035A-4F2B-8B28-BD24ABB72874}" srcOrd="0" destOrd="0" presId="urn:microsoft.com/office/officeart/2008/layout/VerticalCurvedList"/>
    <dgm:cxn modelId="{93C5BC94-982F-408D-BDC0-5293A9B21D74}" type="presParOf" srcId="{3F81284E-3891-4313-9FB6-8EC10DD2EDE9}" destId="{48418CB5-5AE8-415F-A36B-A972F8CE586B}" srcOrd="3" destOrd="0" presId="urn:microsoft.com/office/officeart/2008/layout/VerticalCurvedList"/>
    <dgm:cxn modelId="{1C66D063-4460-44AE-8E36-75D30F56CD66}" type="presParOf" srcId="{3F81284E-3891-4313-9FB6-8EC10DD2EDE9}" destId="{774EF82E-081D-4E00-A4BA-CBC663EAFFB6}" srcOrd="4" destOrd="0" presId="urn:microsoft.com/office/officeart/2008/layout/VerticalCurvedList"/>
    <dgm:cxn modelId="{78164EB5-059F-46B2-A8D7-5CC08EE0D920}" type="presParOf" srcId="{774EF82E-081D-4E00-A4BA-CBC663EAFFB6}" destId="{840F6BB1-4B50-49CF-8BF5-7CDF92473A5A}" srcOrd="0" destOrd="0" presId="urn:microsoft.com/office/officeart/2008/layout/VerticalCurvedList"/>
    <dgm:cxn modelId="{F4A964DC-F143-4D12-8315-0D479641A639}" type="presParOf" srcId="{3F81284E-3891-4313-9FB6-8EC10DD2EDE9}" destId="{804BEAE0-21AE-41A2-AFFE-E1CA218B313C}" srcOrd="5" destOrd="0" presId="urn:microsoft.com/office/officeart/2008/layout/VerticalCurvedList"/>
    <dgm:cxn modelId="{74A0B832-213C-4DA9-AB85-200552F002AD}" type="presParOf" srcId="{3F81284E-3891-4313-9FB6-8EC10DD2EDE9}" destId="{875BD746-9876-4944-9039-23EBEB731F9B}" srcOrd="6" destOrd="0" presId="urn:microsoft.com/office/officeart/2008/layout/VerticalCurvedList"/>
    <dgm:cxn modelId="{0BD9E3EA-C8C5-4EF9-8CE9-678FEC372BB7}" type="presParOf" srcId="{875BD746-9876-4944-9039-23EBEB731F9B}" destId="{B742A033-6327-4DC7-ABCF-007053C774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C3DE6-DCA0-47C3-B57F-12C46FD01500}" type="doc">
      <dgm:prSet loTypeId="urn:microsoft.com/office/officeart/2005/8/layout/vList3" loCatId="list" qsTypeId="urn:microsoft.com/office/officeart/2005/8/quickstyle/simple1" qsCatId="simple" csTypeId="urn:microsoft.com/office/officeart/2005/8/colors/accent1_2" csCatId="accent1" phldr="1"/>
      <dgm:spPr/>
    </dgm:pt>
    <dgm:pt modelId="{FBB893F1-55AE-4C61-A388-67AC5A15C604}">
      <dgm:prSet phldrT="[Texto]" custT="1"/>
      <dgm:spPr/>
      <dgm:t>
        <a:bodyPr/>
        <a:lstStyle/>
        <a:p>
          <a:pPr algn="just"/>
          <a:r>
            <a:rPr lang="es-EC" sz="1600" dirty="0">
              <a:latin typeface="Calibri" panose="020F0502020204030204" pitchFamily="34" charset="0"/>
              <a:cs typeface="Times New Roman" panose="02020603050405020304" pitchFamily="18" charset="0"/>
            </a:rPr>
            <a:t>Según Zimbalatti, en su artículo </a:t>
          </a:r>
          <a:r>
            <a:rPr lang="es-EC" sz="1600" i="1" dirty="0">
              <a:latin typeface="Calibri" panose="020F0502020204030204" pitchFamily="34" charset="0"/>
              <a:cs typeface="Times New Roman" panose="02020603050405020304" pitchFamily="18" charset="0"/>
            </a:rPr>
            <a:t>“Evaluación del riesgo por movimientos repetitivos en la industria de los cítricos”</a:t>
          </a:r>
          <a:r>
            <a:rPr lang="es-EC" sz="1600" dirty="0">
              <a:latin typeface="Calibri" panose="020F0502020204030204" pitchFamily="34" charset="0"/>
              <a:cs typeface="Times New Roman" panose="02020603050405020304" pitchFamily="18" charset="0"/>
            </a:rPr>
            <a:t> publicado por el Departamento de Agroforestia y Ciencias y Tecnologías Ambientales, Universidad Mediterránea de Reggio Calabria, Italia.</a:t>
          </a:r>
          <a:r>
            <a:rPr lang="es-EC" sz="1600" i="1" dirty="0">
              <a:latin typeface="Calibri" panose="020F0502020204030204" pitchFamily="34" charset="0"/>
              <a:cs typeface="Times New Roman" panose="02020603050405020304" pitchFamily="18" charset="0"/>
            </a:rPr>
            <a:t> </a:t>
          </a:r>
          <a:r>
            <a:rPr lang="es-EC" sz="1600" dirty="0">
              <a:latin typeface="Calibri" panose="020F0502020204030204" pitchFamily="34" charset="0"/>
              <a:cs typeface="Times New Roman" panose="02020603050405020304" pitchFamily="18" charset="0"/>
            </a:rPr>
            <a:t>, en un estudio realizado a 180 trabajadores en 35 granjas diferentes utilizando la herramienta Ocra Check List, nos dice que hay quejas de trastornos musculoesqueléticos en la población y que deben hacer un aumento significativo en el uso de intervenciones ergonómicas.</a:t>
          </a:r>
          <a:endParaRPr lang="es-ES" sz="1600" dirty="0">
            <a:latin typeface="Calibri" panose="020F0502020204030204" pitchFamily="34" charset="0"/>
            <a:cs typeface="Times New Roman" panose="02020603050405020304" pitchFamily="18" charset="0"/>
          </a:endParaRPr>
        </a:p>
      </dgm:t>
    </dgm:pt>
    <dgm:pt modelId="{6E9CFA39-7C07-41C0-A1A4-B151A57A8FA1}" type="parTrans" cxnId="{8A3D10F9-B559-4025-BFD8-515982FC7AAB}">
      <dgm:prSet/>
      <dgm:spPr/>
      <dgm:t>
        <a:bodyPr/>
        <a:lstStyle/>
        <a:p>
          <a:endParaRPr lang="es-ES" sz="1600">
            <a:latin typeface="Calibri" panose="020F0502020204030204" pitchFamily="34" charset="0"/>
          </a:endParaRPr>
        </a:p>
      </dgm:t>
    </dgm:pt>
    <dgm:pt modelId="{08B44534-DB91-48F2-A8B8-C54776B98460}" type="sibTrans" cxnId="{8A3D10F9-B559-4025-BFD8-515982FC7AAB}">
      <dgm:prSet/>
      <dgm:spPr/>
      <dgm:t>
        <a:bodyPr/>
        <a:lstStyle/>
        <a:p>
          <a:endParaRPr lang="es-ES" sz="1600">
            <a:latin typeface="Calibri" panose="020F0502020204030204" pitchFamily="34" charset="0"/>
          </a:endParaRPr>
        </a:p>
      </dgm:t>
    </dgm:pt>
    <dgm:pt modelId="{4B666B0C-087F-4474-8FE1-8C99F6E026B6}">
      <dgm:prSet phldrT="[Texto]" custT="1"/>
      <dgm:spPr/>
      <dgm:t>
        <a:bodyPr/>
        <a:lstStyle/>
        <a:p>
          <a:pPr algn="just"/>
          <a:r>
            <a:rPr lang="es-EC" sz="1600" dirty="0">
              <a:latin typeface="Calibri" panose="020F0502020204030204" pitchFamily="34" charset="0"/>
              <a:cs typeface="Times New Roman" panose="02020603050405020304" pitchFamily="18" charset="0"/>
            </a:rPr>
            <a:t>El departamento de salud ocupacional de ingeniería de la Universidad de Teherán de Ciencias Médicas público el artículo </a:t>
          </a:r>
          <a:r>
            <a:rPr lang="es-EC" sz="1600" i="1" dirty="0">
              <a:latin typeface="Calibri" panose="020F0502020204030204" pitchFamily="34" charset="0"/>
              <a:cs typeface="Times New Roman" panose="02020603050405020304" pitchFamily="18" charset="0"/>
            </a:rPr>
            <a:t>“Uso de la herramienta de evaluación de tareas repetitivas (ART) en una industria de ensamblaje”</a:t>
          </a:r>
          <a:r>
            <a:rPr lang="es-EC" sz="1600" dirty="0">
              <a:latin typeface="Calibri" panose="020F0502020204030204" pitchFamily="34" charset="0"/>
              <a:cs typeface="Times New Roman" panose="02020603050405020304" pitchFamily="18" charset="0"/>
            </a:rPr>
            <a:t>, en el estudio se seleccionaron 20 estaciones de trabajo, los resultados mostraron que el 15% de tareas está en un bajo nivel de riesgo, el 55% en un nivel de riesgo medio y el 35% en un nivel de riesgo alto, determinando que los factores de riesgo más importantes son las empuñaduras y los descansos en el trabajo de alto riesgo.</a:t>
          </a:r>
          <a:endParaRPr lang="es-ES" sz="1600" dirty="0">
            <a:latin typeface="Calibri" panose="020F0502020204030204" pitchFamily="34" charset="0"/>
            <a:cs typeface="Times New Roman" panose="02020603050405020304" pitchFamily="18" charset="0"/>
          </a:endParaRPr>
        </a:p>
      </dgm:t>
    </dgm:pt>
    <dgm:pt modelId="{F09EDD19-D88E-4B42-B69B-9FA91ECB6C43}" type="parTrans" cxnId="{1C6CCE65-E06B-4D93-B968-948A67B22F3C}">
      <dgm:prSet/>
      <dgm:spPr/>
      <dgm:t>
        <a:bodyPr/>
        <a:lstStyle/>
        <a:p>
          <a:endParaRPr lang="es-ES" sz="1600">
            <a:latin typeface="Calibri" panose="020F0502020204030204" pitchFamily="34" charset="0"/>
          </a:endParaRPr>
        </a:p>
      </dgm:t>
    </dgm:pt>
    <dgm:pt modelId="{1585D948-27B6-4B04-A20C-1E930CBF8CD2}" type="sibTrans" cxnId="{1C6CCE65-E06B-4D93-B968-948A67B22F3C}">
      <dgm:prSet/>
      <dgm:spPr/>
      <dgm:t>
        <a:bodyPr/>
        <a:lstStyle/>
        <a:p>
          <a:endParaRPr lang="es-ES" sz="1600">
            <a:latin typeface="Calibri" panose="020F0502020204030204" pitchFamily="34" charset="0"/>
          </a:endParaRPr>
        </a:p>
      </dgm:t>
    </dgm:pt>
    <dgm:pt modelId="{263B7241-67CA-4E57-8445-99C13375C0E3}" type="pres">
      <dgm:prSet presAssocID="{C50C3DE6-DCA0-47C3-B57F-12C46FD01500}" presName="linearFlow" presStyleCnt="0">
        <dgm:presLayoutVars>
          <dgm:dir/>
          <dgm:resizeHandles val="exact"/>
        </dgm:presLayoutVars>
      </dgm:prSet>
      <dgm:spPr/>
    </dgm:pt>
    <dgm:pt modelId="{6D1D921A-6190-45E0-ADE9-4D19B4BC6B7E}" type="pres">
      <dgm:prSet presAssocID="{FBB893F1-55AE-4C61-A388-67AC5A15C604}" presName="composite" presStyleCnt="0"/>
      <dgm:spPr/>
    </dgm:pt>
    <dgm:pt modelId="{E70F208D-1EB2-41C2-9075-6E3EFD7CDDFA}" type="pres">
      <dgm:prSet presAssocID="{FBB893F1-55AE-4C61-A388-67AC5A15C604}" presName="imgShp" presStyleLbl="fgImgPlace1" presStyleIdx="0" presStyleCnt="2" custScaleX="50259" custScaleY="48872" custLinFactNeighborX="-38093"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E3D41F3-FC68-4E87-9793-F91E86EAA361}" type="pres">
      <dgm:prSet presAssocID="{FBB893F1-55AE-4C61-A388-67AC5A15C604}" presName="txShp" presStyleLbl="node1" presStyleIdx="0" presStyleCnt="2" custScaleX="134998">
        <dgm:presLayoutVars>
          <dgm:bulletEnabled val="1"/>
        </dgm:presLayoutVars>
      </dgm:prSet>
      <dgm:spPr/>
    </dgm:pt>
    <dgm:pt modelId="{536E4849-2ACC-4687-A597-089227825036}" type="pres">
      <dgm:prSet presAssocID="{08B44534-DB91-48F2-A8B8-C54776B98460}" presName="spacing" presStyleCnt="0"/>
      <dgm:spPr/>
    </dgm:pt>
    <dgm:pt modelId="{71CFBE8C-3F09-4043-961C-25B0241B4D71}" type="pres">
      <dgm:prSet presAssocID="{4B666B0C-087F-4474-8FE1-8C99F6E026B6}" presName="composite" presStyleCnt="0"/>
      <dgm:spPr/>
    </dgm:pt>
    <dgm:pt modelId="{BA56C580-33EC-449B-8F4A-11112735B665}" type="pres">
      <dgm:prSet presAssocID="{4B666B0C-087F-4474-8FE1-8C99F6E026B6}" presName="imgShp" presStyleLbl="fgImgPlace1" presStyleIdx="1" presStyleCnt="2" custScaleX="47966" custScaleY="48046" custLinFactNeighborX="-38787" custLinFactNeighborY="692"/>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99C3DDA9-EE90-446E-995E-B44EC90D45FF}" type="pres">
      <dgm:prSet presAssocID="{4B666B0C-087F-4474-8FE1-8C99F6E026B6}" presName="txShp" presStyleLbl="node1" presStyleIdx="1" presStyleCnt="2" custScaleX="135907" custScaleY="111800">
        <dgm:presLayoutVars>
          <dgm:bulletEnabled val="1"/>
        </dgm:presLayoutVars>
      </dgm:prSet>
      <dgm:spPr/>
    </dgm:pt>
  </dgm:ptLst>
  <dgm:cxnLst>
    <dgm:cxn modelId="{1C6CCE65-E06B-4D93-B968-948A67B22F3C}" srcId="{C50C3DE6-DCA0-47C3-B57F-12C46FD01500}" destId="{4B666B0C-087F-4474-8FE1-8C99F6E026B6}" srcOrd="1" destOrd="0" parTransId="{F09EDD19-D88E-4B42-B69B-9FA91ECB6C43}" sibTransId="{1585D948-27B6-4B04-A20C-1E930CBF8CD2}"/>
    <dgm:cxn modelId="{BB19A84E-1B30-45C2-A7DD-E80516CA20E9}" type="presOf" srcId="{C50C3DE6-DCA0-47C3-B57F-12C46FD01500}" destId="{263B7241-67CA-4E57-8445-99C13375C0E3}" srcOrd="0" destOrd="0" presId="urn:microsoft.com/office/officeart/2005/8/layout/vList3"/>
    <dgm:cxn modelId="{C6B219A6-C855-46B7-9E02-396F10BCFE83}" type="presOf" srcId="{4B666B0C-087F-4474-8FE1-8C99F6E026B6}" destId="{99C3DDA9-EE90-446E-995E-B44EC90D45FF}" srcOrd="0" destOrd="0" presId="urn:microsoft.com/office/officeart/2005/8/layout/vList3"/>
    <dgm:cxn modelId="{AF4FEEEF-CD1C-4A6D-85AA-4141FFCFA7B6}" type="presOf" srcId="{FBB893F1-55AE-4C61-A388-67AC5A15C604}" destId="{5E3D41F3-FC68-4E87-9793-F91E86EAA361}" srcOrd="0" destOrd="0" presId="urn:microsoft.com/office/officeart/2005/8/layout/vList3"/>
    <dgm:cxn modelId="{8A3D10F9-B559-4025-BFD8-515982FC7AAB}" srcId="{C50C3DE6-DCA0-47C3-B57F-12C46FD01500}" destId="{FBB893F1-55AE-4C61-A388-67AC5A15C604}" srcOrd="0" destOrd="0" parTransId="{6E9CFA39-7C07-41C0-A1A4-B151A57A8FA1}" sibTransId="{08B44534-DB91-48F2-A8B8-C54776B98460}"/>
    <dgm:cxn modelId="{4702B472-A8CD-4DF0-AA5C-9527B8BCA928}" type="presParOf" srcId="{263B7241-67CA-4E57-8445-99C13375C0E3}" destId="{6D1D921A-6190-45E0-ADE9-4D19B4BC6B7E}" srcOrd="0" destOrd="0" presId="urn:microsoft.com/office/officeart/2005/8/layout/vList3"/>
    <dgm:cxn modelId="{D2E3FDFF-C605-46B7-9801-BFD4E0F002E3}" type="presParOf" srcId="{6D1D921A-6190-45E0-ADE9-4D19B4BC6B7E}" destId="{E70F208D-1EB2-41C2-9075-6E3EFD7CDDFA}" srcOrd="0" destOrd="0" presId="urn:microsoft.com/office/officeart/2005/8/layout/vList3"/>
    <dgm:cxn modelId="{34C22147-732B-4469-8B5C-7607A5CEF3C4}" type="presParOf" srcId="{6D1D921A-6190-45E0-ADE9-4D19B4BC6B7E}" destId="{5E3D41F3-FC68-4E87-9793-F91E86EAA361}" srcOrd="1" destOrd="0" presId="urn:microsoft.com/office/officeart/2005/8/layout/vList3"/>
    <dgm:cxn modelId="{43C8603E-D4A7-460E-9176-72D5D1CFC9F3}" type="presParOf" srcId="{263B7241-67CA-4E57-8445-99C13375C0E3}" destId="{536E4849-2ACC-4687-A597-089227825036}" srcOrd="1" destOrd="0" presId="urn:microsoft.com/office/officeart/2005/8/layout/vList3"/>
    <dgm:cxn modelId="{07F8A51D-90FC-4FF2-8205-C9FE50739BBE}" type="presParOf" srcId="{263B7241-67CA-4E57-8445-99C13375C0E3}" destId="{71CFBE8C-3F09-4043-961C-25B0241B4D71}" srcOrd="2" destOrd="0" presId="urn:microsoft.com/office/officeart/2005/8/layout/vList3"/>
    <dgm:cxn modelId="{FF519EAF-CE0F-43F8-9889-E3258A1DBC36}" type="presParOf" srcId="{71CFBE8C-3F09-4043-961C-25B0241B4D71}" destId="{BA56C580-33EC-449B-8F4A-11112735B665}" srcOrd="0" destOrd="0" presId="urn:microsoft.com/office/officeart/2005/8/layout/vList3"/>
    <dgm:cxn modelId="{7115F18A-0582-4D37-9E28-8A575AEC0FB1}" type="presParOf" srcId="{71CFBE8C-3F09-4043-961C-25B0241B4D71}" destId="{99C3DDA9-EE90-446E-995E-B44EC90D45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0C3DE6-DCA0-47C3-B57F-12C46FD01500}" type="doc">
      <dgm:prSet loTypeId="urn:microsoft.com/office/officeart/2005/8/layout/vList3" loCatId="list" qsTypeId="urn:microsoft.com/office/officeart/2005/8/quickstyle/simple1" qsCatId="simple" csTypeId="urn:microsoft.com/office/officeart/2005/8/colors/accent5_2" csCatId="accent5" phldr="1"/>
      <dgm:spPr/>
    </dgm:pt>
    <dgm:pt modelId="{FBB893F1-55AE-4C61-A388-67AC5A15C604}">
      <dgm:prSet phldrT="[Texto]" custT="1"/>
      <dgm:spPr/>
      <dgm:t>
        <a:bodyPr/>
        <a:lstStyle/>
        <a:p>
          <a:pPr algn="just"/>
          <a:r>
            <a:rPr lang="es-EC" sz="1600" dirty="0">
              <a:latin typeface="Calibri" panose="020F0502020204030204" pitchFamily="34" charset="0"/>
            </a:rPr>
            <a:t>El Instituto Nacional de Seguridad e Higiene en el Trabajo de España en su sexta Encuesta Nacional de Condiciones de Trabajo realizado durante el año 2015, publica los resultados en uno de sus resúmenes ejecutivos y uno de sus indicadores que están relacionados con los riesgos ergonómicos nos dice que, la exposición a este factor de riesgo es durante al menos una cuarta parte del tiempo de trabajo diario, a movimientos repetitivos en manos y brazos, que afecta al (69%) de los trabajadores, posiciones fatigantes o dolorosas (54%) y llevar o mover las cargas pesadas (37%) y se observa que desde el año 2010 aumento la exposición a estos factores.</a:t>
          </a:r>
          <a:endParaRPr lang="es-ES" sz="1600" dirty="0">
            <a:latin typeface="Calibri" panose="020F0502020204030204" pitchFamily="34" charset="0"/>
            <a:cs typeface="Times New Roman" panose="02020603050405020304" pitchFamily="18" charset="0"/>
          </a:endParaRPr>
        </a:p>
      </dgm:t>
    </dgm:pt>
    <dgm:pt modelId="{6E9CFA39-7C07-41C0-A1A4-B151A57A8FA1}" type="parTrans" cxnId="{8A3D10F9-B559-4025-BFD8-515982FC7AAB}">
      <dgm:prSet/>
      <dgm:spPr/>
      <dgm:t>
        <a:bodyPr/>
        <a:lstStyle/>
        <a:p>
          <a:endParaRPr lang="es-ES" sz="1600">
            <a:latin typeface="Calibri" panose="020F0502020204030204" pitchFamily="34" charset="0"/>
          </a:endParaRPr>
        </a:p>
      </dgm:t>
    </dgm:pt>
    <dgm:pt modelId="{08B44534-DB91-48F2-A8B8-C54776B98460}" type="sibTrans" cxnId="{8A3D10F9-B559-4025-BFD8-515982FC7AAB}">
      <dgm:prSet/>
      <dgm:spPr/>
      <dgm:t>
        <a:bodyPr/>
        <a:lstStyle/>
        <a:p>
          <a:endParaRPr lang="es-ES" sz="1600">
            <a:latin typeface="Calibri" panose="020F0502020204030204" pitchFamily="34" charset="0"/>
          </a:endParaRPr>
        </a:p>
      </dgm:t>
    </dgm:pt>
    <dgm:pt modelId="{4B666B0C-087F-4474-8FE1-8C99F6E026B6}">
      <dgm:prSet phldrT="[Texto]" custT="1"/>
      <dgm:spPr/>
      <dgm:t>
        <a:bodyPr/>
        <a:lstStyle/>
        <a:p>
          <a:pPr algn="just"/>
          <a:r>
            <a:rPr lang="es-ES" sz="1600" dirty="0">
              <a:latin typeface="Calibri" panose="020F0502020204030204" pitchFamily="34" charset="0"/>
              <a:cs typeface="Times New Roman" panose="02020603050405020304" pitchFamily="18" charset="0"/>
            </a:rPr>
            <a:t>Con los resultados obtenidos de las evaluaciones por ambas herramientas vamos a comparar prácticamente y determinar el grado de complejidad para conocer que metodología nos toma menos tiempo aplicarla y obtener resultados mas rápidos para se puedan colocar medidas correctivas mas eficientes.</a:t>
          </a:r>
        </a:p>
      </dgm:t>
    </dgm:pt>
    <dgm:pt modelId="{F09EDD19-D88E-4B42-B69B-9FA91ECB6C43}" type="parTrans" cxnId="{1C6CCE65-E06B-4D93-B968-948A67B22F3C}">
      <dgm:prSet/>
      <dgm:spPr/>
      <dgm:t>
        <a:bodyPr/>
        <a:lstStyle/>
        <a:p>
          <a:endParaRPr lang="es-ES" sz="1600">
            <a:latin typeface="Calibri" panose="020F0502020204030204" pitchFamily="34" charset="0"/>
          </a:endParaRPr>
        </a:p>
      </dgm:t>
    </dgm:pt>
    <dgm:pt modelId="{1585D948-27B6-4B04-A20C-1E930CBF8CD2}" type="sibTrans" cxnId="{1C6CCE65-E06B-4D93-B968-948A67B22F3C}">
      <dgm:prSet/>
      <dgm:spPr/>
      <dgm:t>
        <a:bodyPr/>
        <a:lstStyle/>
        <a:p>
          <a:endParaRPr lang="es-ES" sz="1600">
            <a:latin typeface="Calibri" panose="020F0502020204030204" pitchFamily="34" charset="0"/>
          </a:endParaRPr>
        </a:p>
      </dgm:t>
    </dgm:pt>
    <dgm:pt modelId="{263B7241-67CA-4E57-8445-99C13375C0E3}" type="pres">
      <dgm:prSet presAssocID="{C50C3DE6-DCA0-47C3-B57F-12C46FD01500}" presName="linearFlow" presStyleCnt="0">
        <dgm:presLayoutVars>
          <dgm:dir/>
          <dgm:resizeHandles val="exact"/>
        </dgm:presLayoutVars>
      </dgm:prSet>
      <dgm:spPr/>
    </dgm:pt>
    <dgm:pt modelId="{6D1D921A-6190-45E0-ADE9-4D19B4BC6B7E}" type="pres">
      <dgm:prSet presAssocID="{FBB893F1-55AE-4C61-A388-67AC5A15C604}" presName="composite" presStyleCnt="0"/>
      <dgm:spPr/>
    </dgm:pt>
    <dgm:pt modelId="{E70F208D-1EB2-41C2-9075-6E3EFD7CDDFA}" type="pres">
      <dgm:prSet presAssocID="{FBB893F1-55AE-4C61-A388-67AC5A15C604}" presName="imgShp" presStyleLbl="fgImgPlace1" presStyleIdx="0" presStyleCnt="2" custScaleX="50259" custScaleY="48872" custLinFactNeighborX="-38093"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5E3D41F3-FC68-4E87-9793-F91E86EAA361}" type="pres">
      <dgm:prSet presAssocID="{FBB893F1-55AE-4C61-A388-67AC5A15C604}" presName="txShp" presStyleLbl="node1" presStyleIdx="0" presStyleCnt="2" custScaleX="134998" custScaleY="123281">
        <dgm:presLayoutVars>
          <dgm:bulletEnabled val="1"/>
        </dgm:presLayoutVars>
      </dgm:prSet>
      <dgm:spPr/>
    </dgm:pt>
    <dgm:pt modelId="{536E4849-2ACC-4687-A597-089227825036}" type="pres">
      <dgm:prSet presAssocID="{08B44534-DB91-48F2-A8B8-C54776B98460}" presName="spacing" presStyleCnt="0"/>
      <dgm:spPr/>
    </dgm:pt>
    <dgm:pt modelId="{71CFBE8C-3F09-4043-961C-25B0241B4D71}" type="pres">
      <dgm:prSet presAssocID="{4B666B0C-087F-4474-8FE1-8C99F6E026B6}" presName="composite" presStyleCnt="0"/>
      <dgm:spPr/>
    </dgm:pt>
    <dgm:pt modelId="{BA56C580-33EC-449B-8F4A-11112735B665}" type="pres">
      <dgm:prSet presAssocID="{4B666B0C-087F-4474-8FE1-8C99F6E026B6}" presName="imgShp" presStyleLbl="fgImgPlace1" presStyleIdx="1" presStyleCnt="2" custScaleX="47966" custScaleY="48046" custLinFactNeighborX="-38787" custLinFactNeighborY="69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9C3DDA9-EE90-446E-995E-B44EC90D45FF}" type="pres">
      <dgm:prSet presAssocID="{4B666B0C-087F-4474-8FE1-8C99F6E026B6}" presName="txShp" presStyleLbl="node1" presStyleIdx="1" presStyleCnt="2" custScaleX="135907" custScaleY="111800">
        <dgm:presLayoutVars>
          <dgm:bulletEnabled val="1"/>
        </dgm:presLayoutVars>
      </dgm:prSet>
      <dgm:spPr/>
    </dgm:pt>
  </dgm:ptLst>
  <dgm:cxnLst>
    <dgm:cxn modelId="{1C6CCE65-E06B-4D93-B968-948A67B22F3C}" srcId="{C50C3DE6-DCA0-47C3-B57F-12C46FD01500}" destId="{4B666B0C-087F-4474-8FE1-8C99F6E026B6}" srcOrd="1" destOrd="0" parTransId="{F09EDD19-D88E-4B42-B69B-9FA91ECB6C43}" sibTransId="{1585D948-27B6-4B04-A20C-1E930CBF8CD2}"/>
    <dgm:cxn modelId="{BB19A84E-1B30-45C2-A7DD-E80516CA20E9}" type="presOf" srcId="{C50C3DE6-DCA0-47C3-B57F-12C46FD01500}" destId="{263B7241-67CA-4E57-8445-99C13375C0E3}" srcOrd="0" destOrd="0" presId="urn:microsoft.com/office/officeart/2005/8/layout/vList3"/>
    <dgm:cxn modelId="{C6B219A6-C855-46B7-9E02-396F10BCFE83}" type="presOf" srcId="{4B666B0C-087F-4474-8FE1-8C99F6E026B6}" destId="{99C3DDA9-EE90-446E-995E-B44EC90D45FF}" srcOrd="0" destOrd="0" presId="urn:microsoft.com/office/officeart/2005/8/layout/vList3"/>
    <dgm:cxn modelId="{AF4FEEEF-CD1C-4A6D-85AA-4141FFCFA7B6}" type="presOf" srcId="{FBB893F1-55AE-4C61-A388-67AC5A15C604}" destId="{5E3D41F3-FC68-4E87-9793-F91E86EAA361}" srcOrd="0" destOrd="0" presId="urn:microsoft.com/office/officeart/2005/8/layout/vList3"/>
    <dgm:cxn modelId="{8A3D10F9-B559-4025-BFD8-515982FC7AAB}" srcId="{C50C3DE6-DCA0-47C3-B57F-12C46FD01500}" destId="{FBB893F1-55AE-4C61-A388-67AC5A15C604}" srcOrd="0" destOrd="0" parTransId="{6E9CFA39-7C07-41C0-A1A4-B151A57A8FA1}" sibTransId="{08B44534-DB91-48F2-A8B8-C54776B98460}"/>
    <dgm:cxn modelId="{4702B472-A8CD-4DF0-AA5C-9527B8BCA928}" type="presParOf" srcId="{263B7241-67CA-4E57-8445-99C13375C0E3}" destId="{6D1D921A-6190-45E0-ADE9-4D19B4BC6B7E}" srcOrd="0" destOrd="0" presId="urn:microsoft.com/office/officeart/2005/8/layout/vList3"/>
    <dgm:cxn modelId="{D2E3FDFF-C605-46B7-9801-BFD4E0F002E3}" type="presParOf" srcId="{6D1D921A-6190-45E0-ADE9-4D19B4BC6B7E}" destId="{E70F208D-1EB2-41C2-9075-6E3EFD7CDDFA}" srcOrd="0" destOrd="0" presId="urn:microsoft.com/office/officeart/2005/8/layout/vList3"/>
    <dgm:cxn modelId="{34C22147-732B-4469-8B5C-7607A5CEF3C4}" type="presParOf" srcId="{6D1D921A-6190-45E0-ADE9-4D19B4BC6B7E}" destId="{5E3D41F3-FC68-4E87-9793-F91E86EAA361}" srcOrd="1" destOrd="0" presId="urn:microsoft.com/office/officeart/2005/8/layout/vList3"/>
    <dgm:cxn modelId="{43C8603E-D4A7-460E-9176-72D5D1CFC9F3}" type="presParOf" srcId="{263B7241-67CA-4E57-8445-99C13375C0E3}" destId="{536E4849-2ACC-4687-A597-089227825036}" srcOrd="1" destOrd="0" presId="urn:microsoft.com/office/officeart/2005/8/layout/vList3"/>
    <dgm:cxn modelId="{07F8A51D-90FC-4FF2-8205-C9FE50739BBE}" type="presParOf" srcId="{263B7241-67CA-4E57-8445-99C13375C0E3}" destId="{71CFBE8C-3F09-4043-961C-25B0241B4D71}" srcOrd="2" destOrd="0" presId="urn:microsoft.com/office/officeart/2005/8/layout/vList3"/>
    <dgm:cxn modelId="{FF519EAF-CE0F-43F8-9889-E3258A1DBC36}" type="presParOf" srcId="{71CFBE8C-3F09-4043-961C-25B0241B4D71}" destId="{BA56C580-33EC-449B-8F4A-11112735B665}" srcOrd="0" destOrd="0" presId="urn:microsoft.com/office/officeart/2005/8/layout/vList3"/>
    <dgm:cxn modelId="{7115F18A-0582-4D37-9E28-8A575AEC0FB1}" type="presParOf" srcId="{71CFBE8C-3F09-4043-961C-25B0241B4D71}" destId="{99C3DDA9-EE90-446E-995E-B44EC90D45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BBD3A0-55A7-4C50-AEDF-7DADBBE489C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91C2230D-0753-43EE-8FB0-45E192E09A3C}">
      <dgm:prSet custT="1">
        <dgm:style>
          <a:lnRef idx="3">
            <a:schemeClr val="lt1"/>
          </a:lnRef>
          <a:fillRef idx="1">
            <a:schemeClr val="accent1"/>
          </a:fillRef>
          <a:effectRef idx="1">
            <a:schemeClr val="accent1"/>
          </a:effectRef>
          <a:fontRef idx="minor">
            <a:schemeClr val="lt1"/>
          </a:fontRef>
        </dgm:style>
      </dgm:prSet>
      <dgm:spPr/>
      <dgm:t>
        <a:bodyPr/>
        <a:lstStyle/>
        <a:p>
          <a:pPr algn="just"/>
          <a:r>
            <a:rPr lang="es-EC" sz="2000" dirty="0">
              <a:latin typeface="Calibri" panose="020F0502020204030204" pitchFamily="34" charset="0"/>
              <a:cs typeface="Times New Roman" panose="02020603050405020304" pitchFamily="18" charset="0"/>
            </a:rPr>
            <a:t>La herramienta metodológica del Art Tool es más práctica y menos compleja que el Ocra Check List.</a:t>
          </a:r>
        </a:p>
      </dgm:t>
    </dgm:pt>
    <dgm:pt modelId="{97E057D8-E613-4E1E-B47E-DB16114A8F32}" type="parTrans" cxnId="{1D85C09B-3619-443D-A566-EB43A1DD27B2}">
      <dgm:prSet/>
      <dgm:spPr/>
      <dgm:t>
        <a:bodyPr/>
        <a:lstStyle/>
        <a:p>
          <a:endParaRPr lang="es-ES"/>
        </a:p>
      </dgm:t>
    </dgm:pt>
    <dgm:pt modelId="{D579F5D1-3232-4723-B287-D755D59F0D26}" type="sibTrans" cxnId="{1D85C09B-3619-443D-A566-EB43A1DD27B2}">
      <dgm:prSet/>
      <dgm:spPr/>
      <dgm:t>
        <a:bodyPr/>
        <a:lstStyle/>
        <a:p>
          <a:endParaRPr lang="es-ES"/>
        </a:p>
      </dgm:t>
    </dgm:pt>
    <dgm:pt modelId="{5EDDF63E-F277-4E69-A05C-BB4AA11534B1}" type="pres">
      <dgm:prSet presAssocID="{DABBD3A0-55A7-4C50-AEDF-7DADBBE489C4}" presName="linearFlow" presStyleCnt="0">
        <dgm:presLayoutVars>
          <dgm:dir/>
          <dgm:resizeHandles val="exact"/>
        </dgm:presLayoutVars>
      </dgm:prSet>
      <dgm:spPr/>
    </dgm:pt>
    <dgm:pt modelId="{9FDB67E2-246A-44BF-81A1-0F5F2E9AA975}" type="pres">
      <dgm:prSet presAssocID="{91C2230D-0753-43EE-8FB0-45E192E09A3C}" presName="composite" presStyleCnt="0"/>
      <dgm:spPr/>
    </dgm:pt>
    <dgm:pt modelId="{B4AC3B03-31A2-4DD7-BECA-653742FED315}" type="pres">
      <dgm:prSet presAssocID="{91C2230D-0753-43EE-8FB0-45E192E09A3C}" presName="imgShp" presStyleLbl="fgImgPlace1" presStyleIdx="0" presStyleCnt="1" custScaleX="69276" custScaleY="68047"/>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pt>
    <dgm:pt modelId="{9A63393C-F6E3-4344-854B-C3D9D935E6CD}" type="pres">
      <dgm:prSet presAssocID="{91C2230D-0753-43EE-8FB0-45E192E09A3C}" presName="txShp" presStyleLbl="node1" presStyleIdx="0" presStyleCnt="1" custScaleX="123347" custLinFactNeighborX="-6" custLinFactNeighborY="1775">
        <dgm:presLayoutVars>
          <dgm:bulletEnabled val="1"/>
        </dgm:presLayoutVars>
      </dgm:prSet>
      <dgm:spPr/>
    </dgm:pt>
  </dgm:ptLst>
  <dgm:cxnLst>
    <dgm:cxn modelId="{6B94677E-F94D-46BD-9AFF-1912CB71F18E}" type="presOf" srcId="{DABBD3A0-55A7-4C50-AEDF-7DADBBE489C4}" destId="{5EDDF63E-F277-4E69-A05C-BB4AA11534B1}" srcOrd="0" destOrd="0" presId="urn:microsoft.com/office/officeart/2005/8/layout/vList3"/>
    <dgm:cxn modelId="{1D85C09B-3619-443D-A566-EB43A1DD27B2}" srcId="{DABBD3A0-55A7-4C50-AEDF-7DADBBE489C4}" destId="{91C2230D-0753-43EE-8FB0-45E192E09A3C}" srcOrd="0" destOrd="0" parTransId="{97E057D8-E613-4E1E-B47E-DB16114A8F32}" sibTransId="{D579F5D1-3232-4723-B287-D755D59F0D26}"/>
    <dgm:cxn modelId="{F45C23B3-BBB3-480E-835D-0BBC861901BF}" type="presOf" srcId="{91C2230D-0753-43EE-8FB0-45E192E09A3C}" destId="{9A63393C-F6E3-4344-854B-C3D9D935E6CD}" srcOrd="0" destOrd="0" presId="urn:microsoft.com/office/officeart/2005/8/layout/vList3"/>
    <dgm:cxn modelId="{06F98AEF-0355-442C-AC7A-DC360A0C14B2}" type="presParOf" srcId="{5EDDF63E-F277-4E69-A05C-BB4AA11534B1}" destId="{9FDB67E2-246A-44BF-81A1-0F5F2E9AA975}" srcOrd="0" destOrd="0" presId="urn:microsoft.com/office/officeart/2005/8/layout/vList3"/>
    <dgm:cxn modelId="{B11C5ED2-B9C7-4A21-93AD-AE7370AC7E9A}" type="presParOf" srcId="{9FDB67E2-246A-44BF-81A1-0F5F2E9AA975}" destId="{B4AC3B03-31A2-4DD7-BECA-653742FED315}" srcOrd="0" destOrd="0" presId="urn:microsoft.com/office/officeart/2005/8/layout/vList3"/>
    <dgm:cxn modelId="{6E11A15A-A239-4BE2-8F81-37AF7A3CBEE2}" type="presParOf" srcId="{9FDB67E2-246A-44BF-81A1-0F5F2E9AA975}" destId="{9A63393C-F6E3-4344-854B-C3D9D935E6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5080F-5376-43FF-A609-2DC94DE5A2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36902AB8-14EC-43F2-8F26-54D4085C5701}">
      <dgm:prSet phldrT="[Texto]" custT="1"/>
      <dgm:spPr/>
      <dgm:t>
        <a:bodyPr/>
        <a:lstStyle/>
        <a:p>
          <a:r>
            <a:rPr lang="es-ES" sz="2200" dirty="0">
              <a:latin typeface="Calibri" panose="020F0502020204030204" pitchFamily="34" charset="0"/>
              <a:cs typeface="Times New Roman" panose="02020603050405020304" pitchFamily="18" charset="0"/>
            </a:rPr>
            <a:t>Tipo de estudio</a:t>
          </a:r>
        </a:p>
      </dgm:t>
    </dgm:pt>
    <dgm:pt modelId="{C4C92E72-B596-4D21-A70E-9B2AE66C0FEE}" type="parTrans" cxnId="{751294A2-04B5-4F13-A02A-6E2F2FAC0A40}">
      <dgm:prSet/>
      <dgm:spPr/>
      <dgm:t>
        <a:bodyPr/>
        <a:lstStyle/>
        <a:p>
          <a:endParaRPr lang="es-ES" sz="2200">
            <a:latin typeface="Calibri" panose="020F0502020204030204" pitchFamily="34" charset="0"/>
            <a:cs typeface="Times New Roman" panose="02020603050405020304" pitchFamily="18" charset="0"/>
          </a:endParaRPr>
        </a:p>
      </dgm:t>
    </dgm:pt>
    <dgm:pt modelId="{E917A81B-3831-4075-AA22-E0CB4EE2A5E5}" type="sibTrans" cxnId="{751294A2-04B5-4F13-A02A-6E2F2FAC0A40}">
      <dgm:prSet custT="1"/>
      <dgm:spPr/>
      <dgm:t>
        <a:bodyPr/>
        <a:lstStyle/>
        <a:p>
          <a:endParaRPr lang="es-ES" sz="2200">
            <a:latin typeface="Calibri" panose="020F0502020204030204" pitchFamily="34" charset="0"/>
            <a:cs typeface="Times New Roman" panose="02020603050405020304" pitchFamily="18" charset="0"/>
          </a:endParaRPr>
        </a:p>
      </dgm:t>
    </dgm:pt>
    <dgm:pt modelId="{7B2079CF-FF10-4594-B09F-A8EF3E4A3A9B}">
      <dgm:prSet phldrT="[Texto]" custT="1"/>
      <dgm:spPr/>
      <dgm:t>
        <a:bodyPr/>
        <a:lstStyle/>
        <a:p>
          <a:r>
            <a:rPr lang="es-ES" sz="2200" dirty="0">
              <a:latin typeface="Calibri" panose="020F0502020204030204" pitchFamily="34" charset="0"/>
              <a:cs typeface="Times New Roman" panose="02020603050405020304" pitchFamily="18" charset="0"/>
            </a:rPr>
            <a:t>Exploratorio – Correlacional</a:t>
          </a:r>
        </a:p>
      </dgm:t>
    </dgm:pt>
    <dgm:pt modelId="{80CB9CF5-8304-44CD-9097-FA9CE8D38907}" type="parTrans" cxnId="{199D11F4-51F5-4146-9F44-71CCE0BF676F}">
      <dgm:prSet/>
      <dgm:spPr/>
      <dgm:t>
        <a:bodyPr/>
        <a:lstStyle/>
        <a:p>
          <a:endParaRPr lang="es-ES" sz="2200">
            <a:latin typeface="Calibri" panose="020F0502020204030204" pitchFamily="34" charset="0"/>
            <a:cs typeface="Times New Roman" panose="02020603050405020304" pitchFamily="18" charset="0"/>
          </a:endParaRPr>
        </a:p>
      </dgm:t>
    </dgm:pt>
    <dgm:pt modelId="{566DE3B7-8990-4248-846D-AB86876FF958}" type="sibTrans" cxnId="{199D11F4-51F5-4146-9F44-71CCE0BF676F}">
      <dgm:prSet/>
      <dgm:spPr/>
      <dgm:t>
        <a:bodyPr/>
        <a:lstStyle/>
        <a:p>
          <a:endParaRPr lang="es-ES" sz="2200">
            <a:latin typeface="Calibri" panose="020F0502020204030204" pitchFamily="34" charset="0"/>
            <a:cs typeface="Times New Roman" panose="02020603050405020304" pitchFamily="18" charset="0"/>
          </a:endParaRPr>
        </a:p>
      </dgm:t>
    </dgm:pt>
    <dgm:pt modelId="{A6B19152-C8BD-4550-A0F6-0F8D08EAD5C8}" type="pres">
      <dgm:prSet presAssocID="{9195080F-5376-43FF-A609-2DC94DE5A22A}" presName="Name0" presStyleCnt="0">
        <dgm:presLayoutVars>
          <dgm:dir/>
          <dgm:resizeHandles val="exact"/>
        </dgm:presLayoutVars>
      </dgm:prSet>
      <dgm:spPr/>
    </dgm:pt>
    <dgm:pt modelId="{D3A910BB-0964-4788-9C7C-A0F76E76617F}" type="pres">
      <dgm:prSet presAssocID="{36902AB8-14EC-43F2-8F26-54D4085C5701}" presName="node" presStyleLbl="node1" presStyleIdx="0" presStyleCnt="2">
        <dgm:presLayoutVars>
          <dgm:bulletEnabled val="1"/>
        </dgm:presLayoutVars>
      </dgm:prSet>
      <dgm:spPr/>
    </dgm:pt>
    <dgm:pt modelId="{F8304008-3F6C-471E-8D4E-441B9591B923}" type="pres">
      <dgm:prSet presAssocID="{E917A81B-3831-4075-AA22-E0CB4EE2A5E5}" presName="sibTrans" presStyleLbl="sibTrans2D1" presStyleIdx="0" presStyleCnt="1"/>
      <dgm:spPr/>
    </dgm:pt>
    <dgm:pt modelId="{0B7374A1-F75A-42F0-9613-375DE2E2094C}" type="pres">
      <dgm:prSet presAssocID="{E917A81B-3831-4075-AA22-E0CB4EE2A5E5}" presName="connectorText" presStyleLbl="sibTrans2D1" presStyleIdx="0" presStyleCnt="1"/>
      <dgm:spPr/>
    </dgm:pt>
    <dgm:pt modelId="{513A269C-31F9-4005-813C-E9AF5818972A}" type="pres">
      <dgm:prSet presAssocID="{7B2079CF-FF10-4594-B09F-A8EF3E4A3A9B}" presName="node" presStyleLbl="node1" presStyleIdx="1" presStyleCnt="2">
        <dgm:presLayoutVars>
          <dgm:bulletEnabled val="1"/>
        </dgm:presLayoutVars>
      </dgm:prSet>
      <dgm:spPr/>
    </dgm:pt>
  </dgm:ptLst>
  <dgm:cxnLst>
    <dgm:cxn modelId="{DEA48764-7FF2-43A5-AB14-5C67C4FF41BF}" type="presOf" srcId="{7B2079CF-FF10-4594-B09F-A8EF3E4A3A9B}" destId="{513A269C-31F9-4005-813C-E9AF5818972A}" srcOrd="0" destOrd="0" presId="urn:microsoft.com/office/officeart/2005/8/layout/process1"/>
    <dgm:cxn modelId="{24AF449A-280A-45C9-BFA0-1AA3A35FAA2E}" type="presOf" srcId="{E917A81B-3831-4075-AA22-E0CB4EE2A5E5}" destId="{0B7374A1-F75A-42F0-9613-375DE2E2094C}" srcOrd="1" destOrd="0" presId="urn:microsoft.com/office/officeart/2005/8/layout/process1"/>
    <dgm:cxn modelId="{751294A2-04B5-4F13-A02A-6E2F2FAC0A40}" srcId="{9195080F-5376-43FF-A609-2DC94DE5A22A}" destId="{36902AB8-14EC-43F2-8F26-54D4085C5701}" srcOrd="0" destOrd="0" parTransId="{C4C92E72-B596-4D21-A70E-9B2AE66C0FEE}" sibTransId="{E917A81B-3831-4075-AA22-E0CB4EE2A5E5}"/>
    <dgm:cxn modelId="{764112E5-9283-4601-B395-0926627AA8C4}" type="presOf" srcId="{36902AB8-14EC-43F2-8F26-54D4085C5701}" destId="{D3A910BB-0964-4788-9C7C-A0F76E76617F}" srcOrd="0" destOrd="0" presId="urn:microsoft.com/office/officeart/2005/8/layout/process1"/>
    <dgm:cxn modelId="{199D11F4-51F5-4146-9F44-71CCE0BF676F}" srcId="{9195080F-5376-43FF-A609-2DC94DE5A22A}" destId="{7B2079CF-FF10-4594-B09F-A8EF3E4A3A9B}" srcOrd="1" destOrd="0" parTransId="{80CB9CF5-8304-44CD-9097-FA9CE8D38907}" sibTransId="{566DE3B7-8990-4248-846D-AB86876FF958}"/>
    <dgm:cxn modelId="{68221FFB-E9FA-4478-9580-E230564A35DF}" type="presOf" srcId="{E917A81B-3831-4075-AA22-E0CB4EE2A5E5}" destId="{F8304008-3F6C-471E-8D4E-441B9591B923}" srcOrd="0" destOrd="0" presId="urn:microsoft.com/office/officeart/2005/8/layout/process1"/>
    <dgm:cxn modelId="{3F9262FB-ECEF-48DE-9AFA-76E47083A12C}" type="presOf" srcId="{9195080F-5376-43FF-A609-2DC94DE5A22A}" destId="{A6B19152-C8BD-4550-A0F6-0F8D08EAD5C8}" srcOrd="0" destOrd="0" presId="urn:microsoft.com/office/officeart/2005/8/layout/process1"/>
    <dgm:cxn modelId="{FBCFC3F9-DC38-45CF-B0F4-809E0A2B6E3D}" type="presParOf" srcId="{A6B19152-C8BD-4550-A0F6-0F8D08EAD5C8}" destId="{D3A910BB-0964-4788-9C7C-A0F76E76617F}" srcOrd="0" destOrd="0" presId="urn:microsoft.com/office/officeart/2005/8/layout/process1"/>
    <dgm:cxn modelId="{8110C27D-A026-4458-AEA8-C067BBC44E1E}" type="presParOf" srcId="{A6B19152-C8BD-4550-A0F6-0F8D08EAD5C8}" destId="{F8304008-3F6C-471E-8D4E-441B9591B923}" srcOrd="1" destOrd="0" presId="urn:microsoft.com/office/officeart/2005/8/layout/process1"/>
    <dgm:cxn modelId="{5EA4E976-D9D5-4AA1-BDB6-5EFC450302EB}" type="presParOf" srcId="{F8304008-3F6C-471E-8D4E-441B9591B923}" destId="{0B7374A1-F75A-42F0-9613-375DE2E2094C}" srcOrd="0" destOrd="0" presId="urn:microsoft.com/office/officeart/2005/8/layout/process1"/>
    <dgm:cxn modelId="{FCB0357C-16C1-4C20-871C-2FCDFCADC4C4}" type="presParOf" srcId="{A6B19152-C8BD-4550-A0F6-0F8D08EAD5C8}" destId="{513A269C-31F9-4005-813C-E9AF5818972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95080F-5376-43FF-A609-2DC94DE5A22A}"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36902AB8-14EC-43F2-8F26-54D4085C5701}">
      <dgm:prSet phldrT="[Texto]" custT="1"/>
      <dgm:spPr/>
      <dgm:t>
        <a:bodyPr/>
        <a:lstStyle/>
        <a:p>
          <a:r>
            <a:rPr lang="es-ES" sz="2200" dirty="0">
              <a:latin typeface="Times New Roman" panose="02020603050405020304" pitchFamily="18" charset="0"/>
              <a:cs typeface="Times New Roman" panose="02020603050405020304" pitchFamily="18" charset="0"/>
            </a:rPr>
            <a:t>Modalidad de la </a:t>
          </a:r>
          <a:r>
            <a:rPr lang="es-ES" sz="2200" dirty="0">
              <a:latin typeface="Calibri" panose="020F0502020204030204" pitchFamily="34" charset="0"/>
              <a:cs typeface="Times New Roman" panose="02020603050405020304" pitchFamily="18" charset="0"/>
            </a:rPr>
            <a:t>investigación</a:t>
          </a:r>
        </a:p>
      </dgm:t>
    </dgm:pt>
    <dgm:pt modelId="{C4C92E72-B596-4D21-A70E-9B2AE66C0FEE}" type="parTrans" cxnId="{751294A2-04B5-4F13-A02A-6E2F2FAC0A40}">
      <dgm:prSet/>
      <dgm:spPr/>
      <dgm:t>
        <a:bodyPr/>
        <a:lstStyle/>
        <a:p>
          <a:endParaRPr lang="es-ES" sz="2200">
            <a:latin typeface="Times New Roman" panose="02020603050405020304" pitchFamily="18" charset="0"/>
            <a:cs typeface="Times New Roman" panose="02020603050405020304" pitchFamily="18" charset="0"/>
          </a:endParaRPr>
        </a:p>
      </dgm:t>
    </dgm:pt>
    <dgm:pt modelId="{E917A81B-3831-4075-AA22-E0CB4EE2A5E5}" type="sibTrans" cxnId="{751294A2-04B5-4F13-A02A-6E2F2FAC0A40}">
      <dgm:prSet custT="1"/>
      <dgm:spPr/>
      <dgm:t>
        <a:bodyPr/>
        <a:lstStyle/>
        <a:p>
          <a:endParaRPr lang="es-ES" sz="2200">
            <a:latin typeface="Times New Roman" panose="02020603050405020304" pitchFamily="18" charset="0"/>
            <a:cs typeface="Times New Roman" panose="02020603050405020304" pitchFamily="18" charset="0"/>
          </a:endParaRPr>
        </a:p>
      </dgm:t>
    </dgm:pt>
    <dgm:pt modelId="{7B2079CF-FF10-4594-B09F-A8EF3E4A3A9B}">
      <dgm:prSet phldrT="[Texto]" custT="1"/>
      <dgm:spPr/>
      <dgm:t>
        <a:bodyPr/>
        <a:lstStyle/>
        <a:p>
          <a:r>
            <a:rPr lang="es-ES" sz="2200" dirty="0">
              <a:latin typeface="Calibri" panose="020F0502020204030204" pitchFamily="34" charset="0"/>
              <a:cs typeface="Times New Roman" panose="02020603050405020304" pitchFamily="18" charset="0"/>
            </a:rPr>
            <a:t>De Campo</a:t>
          </a:r>
        </a:p>
      </dgm:t>
    </dgm:pt>
    <dgm:pt modelId="{80CB9CF5-8304-44CD-9097-FA9CE8D38907}" type="parTrans" cxnId="{199D11F4-51F5-4146-9F44-71CCE0BF676F}">
      <dgm:prSet/>
      <dgm:spPr/>
      <dgm:t>
        <a:bodyPr/>
        <a:lstStyle/>
        <a:p>
          <a:endParaRPr lang="es-ES" sz="2200">
            <a:latin typeface="Times New Roman" panose="02020603050405020304" pitchFamily="18" charset="0"/>
            <a:cs typeface="Times New Roman" panose="02020603050405020304" pitchFamily="18" charset="0"/>
          </a:endParaRPr>
        </a:p>
      </dgm:t>
    </dgm:pt>
    <dgm:pt modelId="{566DE3B7-8990-4248-846D-AB86876FF958}" type="sibTrans" cxnId="{199D11F4-51F5-4146-9F44-71CCE0BF676F}">
      <dgm:prSet/>
      <dgm:spPr/>
      <dgm:t>
        <a:bodyPr/>
        <a:lstStyle/>
        <a:p>
          <a:endParaRPr lang="es-ES" sz="2200">
            <a:latin typeface="Times New Roman" panose="02020603050405020304" pitchFamily="18" charset="0"/>
            <a:cs typeface="Times New Roman" panose="02020603050405020304" pitchFamily="18" charset="0"/>
          </a:endParaRPr>
        </a:p>
      </dgm:t>
    </dgm:pt>
    <dgm:pt modelId="{A6B19152-C8BD-4550-A0F6-0F8D08EAD5C8}" type="pres">
      <dgm:prSet presAssocID="{9195080F-5376-43FF-A609-2DC94DE5A22A}" presName="Name0" presStyleCnt="0">
        <dgm:presLayoutVars>
          <dgm:dir/>
          <dgm:resizeHandles val="exact"/>
        </dgm:presLayoutVars>
      </dgm:prSet>
      <dgm:spPr/>
    </dgm:pt>
    <dgm:pt modelId="{D3A910BB-0964-4788-9C7C-A0F76E76617F}" type="pres">
      <dgm:prSet presAssocID="{36902AB8-14EC-43F2-8F26-54D4085C5701}" presName="node" presStyleLbl="node1" presStyleIdx="0" presStyleCnt="2">
        <dgm:presLayoutVars>
          <dgm:bulletEnabled val="1"/>
        </dgm:presLayoutVars>
      </dgm:prSet>
      <dgm:spPr/>
    </dgm:pt>
    <dgm:pt modelId="{F8304008-3F6C-471E-8D4E-441B9591B923}" type="pres">
      <dgm:prSet presAssocID="{E917A81B-3831-4075-AA22-E0CB4EE2A5E5}" presName="sibTrans" presStyleLbl="sibTrans2D1" presStyleIdx="0" presStyleCnt="1"/>
      <dgm:spPr/>
    </dgm:pt>
    <dgm:pt modelId="{0B7374A1-F75A-42F0-9613-375DE2E2094C}" type="pres">
      <dgm:prSet presAssocID="{E917A81B-3831-4075-AA22-E0CB4EE2A5E5}" presName="connectorText" presStyleLbl="sibTrans2D1" presStyleIdx="0" presStyleCnt="1"/>
      <dgm:spPr/>
    </dgm:pt>
    <dgm:pt modelId="{513A269C-31F9-4005-813C-E9AF5818972A}" type="pres">
      <dgm:prSet presAssocID="{7B2079CF-FF10-4594-B09F-A8EF3E4A3A9B}" presName="node" presStyleLbl="node1" presStyleIdx="1" presStyleCnt="2">
        <dgm:presLayoutVars>
          <dgm:bulletEnabled val="1"/>
        </dgm:presLayoutVars>
      </dgm:prSet>
      <dgm:spPr/>
    </dgm:pt>
  </dgm:ptLst>
  <dgm:cxnLst>
    <dgm:cxn modelId="{DEA48764-7FF2-43A5-AB14-5C67C4FF41BF}" type="presOf" srcId="{7B2079CF-FF10-4594-B09F-A8EF3E4A3A9B}" destId="{513A269C-31F9-4005-813C-E9AF5818972A}" srcOrd="0" destOrd="0" presId="urn:microsoft.com/office/officeart/2005/8/layout/process1"/>
    <dgm:cxn modelId="{24AF449A-280A-45C9-BFA0-1AA3A35FAA2E}" type="presOf" srcId="{E917A81B-3831-4075-AA22-E0CB4EE2A5E5}" destId="{0B7374A1-F75A-42F0-9613-375DE2E2094C}" srcOrd="1" destOrd="0" presId="urn:microsoft.com/office/officeart/2005/8/layout/process1"/>
    <dgm:cxn modelId="{751294A2-04B5-4F13-A02A-6E2F2FAC0A40}" srcId="{9195080F-5376-43FF-A609-2DC94DE5A22A}" destId="{36902AB8-14EC-43F2-8F26-54D4085C5701}" srcOrd="0" destOrd="0" parTransId="{C4C92E72-B596-4D21-A70E-9B2AE66C0FEE}" sibTransId="{E917A81B-3831-4075-AA22-E0CB4EE2A5E5}"/>
    <dgm:cxn modelId="{764112E5-9283-4601-B395-0926627AA8C4}" type="presOf" srcId="{36902AB8-14EC-43F2-8F26-54D4085C5701}" destId="{D3A910BB-0964-4788-9C7C-A0F76E76617F}" srcOrd="0" destOrd="0" presId="urn:microsoft.com/office/officeart/2005/8/layout/process1"/>
    <dgm:cxn modelId="{199D11F4-51F5-4146-9F44-71CCE0BF676F}" srcId="{9195080F-5376-43FF-A609-2DC94DE5A22A}" destId="{7B2079CF-FF10-4594-B09F-A8EF3E4A3A9B}" srcOrd="1" destOrd="0" parTransId="{80CB9CF5-8304-44CD-9097-FA9CE8D38907}" sibTransId="{566DE3B7-8990-4248-846D-AB86876FF958}"/>
    <dgm:cxn modelId="{68221FFB-E9FA-4478-9580-E230564A35DF}" type="presOf" srcId="{E917A81B-3831-4075-AA22-E0CB4EE2A5E5}" destId="{F8304008-3F6C-471E-8D4E-441B9591B923}" srcOrd="0" destOrd="0" presId="urn:microsoft.com/office/officeart/2005/8/layout/process1"/>
    <dgm:cxn modelId="{3F9262FB-ECEF-48DE-9AFA-76E47083A12C}" type="presOf" srcId="{9195080F-5376-43FF-A609-2DC94DE5A22A}" destId="{A6B19152-C8BD-4550-A0F6-0F8D08EAD5C8}" srcOrd="0" destOrd="0" presId="urn:microsoft.com/office/officeart/2005/8/layout/process1"/>
    <dgm:cxn modelId="{FBCFC3F9-DC38-45CF-B0F4-809E0A2B6E3D}" type="presParOf" srcId="{A6B19152-C8BD-4550-A0F6-0F8D08EAD5C8}" destId="{D3A910BB-0964-4788-9C7C-A0F76E76617F}" srcOrd="0" destOrd="0" presId="urn:microsoft.com/office/officeart/2005/8/layout/process1"/>
    <dgm:cxn modelId="{8110C27D-A026-4458-AEA8-C067BBC44E1E}" type="presParOf" srcId="{A6B19152-C8BD-4550-A0F6-0F8D08EAD5C8}" destId="{F8304008-3F6C-471E-8D4E-441B9591B923}" srcOrd="1" destOrd="0" presId="urn:microsoft.com/office/officeart/2005/8/layout/process1"/>
    <dgm:cxn modelId="{5EA4E976-D9D5-4AA1-BDB6-5EFC450302EB}" type="presParOf" srcId="{F8304008-3F6C-471E-8D4E-441B9591B923}" destId="{0B7374A1-F75A-42F0-9613-375DE2E2094C}" srcOrd="0" destOrd="0" presId="urn:microsoft.com/office/officeart/2005/8/layout/process1"/>
    <dgm:cxn modelId="{FCB0357C-16C1-4C20-871C-2FCDFCADC4C4}" type="presParOf" srcId="{A6B19152-C8BD-4550-A0F6-0F8D08EAD5C8}" destId="{513A269C-31F9-4005-813C-E9AF5818972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95080F-5376-43FF-A609-2DC94DE5A22A}" type="doc">
      <dgm:prSet loTypeId="urn:microsoft.com/office/officeart/2005/8/layout/process1" loCatId="process" qsTypeId="urn:microsoft.com/office/officeart/2005/8/quickstyle/simple1" qsCatId="simple" csTypeId="urn:microsoft.com/office/officeart/2005/8/colors/accent5_2" csCatId="accent5" phldr="1"/>
      <dgm:spPr/>
      <dgm:t>
        <a:bodyPr/>
        <a:lstStyle/>
        <a:p>
          <a:endParaRPr lang="es-ES"/>
        </a:p>
      </dgm:t>
    </dgm:pt>
    <dgm:pt modelId="{36902AB8-14EC-43F2-8F26-54D4085C5701}">
      <dgm:prSet phldrT="[Texto]" custT="1"/>
      <dgm:spPr/>
      <dgm:t>
        <a:bodyPr/>
        <a:lstStyle/>
        <a:p>
          <a:r>
            <a:rPr lang="es-ES" sz="2200" dirty="0">
              <a:latin typeface="Calibri" panose="020F0502020204030204" pitchFamily="34" charset="0"/>
              <a:cs typeface="Times New Roman" panose="02020603050405020304" pitchFamily="18" charset="0"/>
            </a:rPr>
            <a:t>Método </a:t>
          </a:r>
        </a:p>
      </dgm:t>
    </dgm:pt>
    <dgm:pt modelId="{C4C92E72-B596-4D21-A70E-9B2AE66C0FEE}" type="parTrans" cxnId="{751294A2-04B5-4F13-A02A-6E2F2FAC0A40}">
      <dgm:prSet/>
      <dgm:spPr/>
      <dgm:t>
        <a:bodyPr/>
        <a:lstStyle/>
        <a:p>
          <a:endParaRPr lang="es-ES"/>
        </a:p>
      </dgm:t>
    </dgm:pt>
    <dgm:pt modelId="{E917A81B-3831-4075-AA22-E0CB4EE2A5E5}" type="sibTrans" cxnId="{751294A2-04B5-4F13-A02A-6E2F2FAC0A40}">
      <dgm:prSet/>
      <dgm:spPr/>
      <dgm:t>
        <a:bodyPr/>
        <a:lstStyle/>
        <a:p>
          <a:endParaRPr lang="es-ES"/>
        </a:p>
      </dgm:t>
    </dgm:pt>
    <dgm:pt modelId="{7B2079CF-FF10-4594-B09F-A8EF3E4A3A9B}">
      <dgm:prSet phldrT="[Texto]" custT="1"/>
      <dgm:spPr/>
      <dgm:t>
        <a:bodyPr/>
        <a:lstStyle/>
        <a:p>
          <a:r>
            <a:rPr lang="es-ES" sz="2200" dirty="0">
              <a:latin typeface="Calibri" panose="020F0502020204030204" pitchFamily="34" charset="0"/>
              <a:cs typeface="Times New Roman" panose="02020603050405020304" pitchFamily="18" charset="0"/>
            </a:rPr>
            <a:t>Inductivo - Deductivo</a:t>
          </a:r>
        </a:p>
      </dgm:t>
    </dgm:pt>
    <dgm:pt modelId="{80CB9CF5-8304-44CD-9097-FA9CE8D38907}" type="parTrans" cxnId="{199D11F4-51F5-4146-9F44-71CCE0BF676F}">
      <dgm:prSet/>
      <dgm:spPr/>
      <dgm:t>
        <a:bodyPr/>
        <a:lstStyle/>
        <a:p>
          <a:endParaRPr lang="es-ES"/>
        </a:p>
      </dgm:t>
    </dgm:pt>
    <dgm:pt modelId="{566DE3B7-8990-4248-846D-AB86876FF958}" type="sibTrans" cxnId="{199D11F4-51F5-4146-9F44-71CCE0BF676F}">
      <dgm:prSet/>
      <dgm:spPr/>
      <dgm:t>
        <a:bodyPr/>
        <a:lstStyle/>
        <a:p>
          <a:endParaRPr lang="es-ES"/>
        </a:p>
      </dgm:t>
    </dgm:pt>
    <dgm:pt modelId="{A6B19152-C8BD-4550-A0F6-0F8D08EAD5C8}" type="pres">
      <dgm:prSet presAssocID="{9195080F-5376-43FF-A609-2DC94DE5A22A}" presName="Name0" presStyleCnt="0">
        <dgm:presLayoutVars>
          <dgm:dir/>
          <dgm:resizeHandles val="exact"/>
        </dgm:presLayoutVars>
      </dgm:prSet>
      <dgm:spPr/>
    </dgm:pt>
    <dgm:pt modelId="{D3A910BB-0964-4788-9C7C-A0F76E76617F}" type="pres">
      <dgm:prSet presAssocID="{36902AB8-14EC-43F2-8F26-54D4085C5701}" presName="node" presStyleLbl="node1" presStyleIdx="0" presStyleCnt="2">
        <dgm:presLayoutVars>
          <dgm:bulletEnabled val="1"/>
        </dgm:presLayoutVars>
      </dgm:prSet>
      <dgm:spPr/>
    </dgm:pt>
    <dgm:pt modelId="{F8304008-3F6C-471E-8D4E-441B9591B923}" type="pres">
      <dgm:prSet presAssocID="{E917A81B-3831-4075-AA22-E0CB4EE2A5E5}" presName="sibTrans" presStyleLbl="sibTrans2D1" presStyleIdx="0" presStyleCnt="1"/>
      <dgm:spPr/>
    </dgm:pt>
    <dgm:pt modelId="{0B7374A1-F75A-42F0-9613-375DE2E2094C}" type="pres">
      <dgm:prSet presAssocID="{E917A81B-3831-4075-AA22-E0CB4EE2A5E5}" presName="connectorText" presStyleLbl="sibTrans2D1" presStyleIdx="0" presStyleCnt="1"/>
      <dgm:spPr/>
    </dgm:pt>
    <dgm:pt modelId="{513A269C-31F9-4005-813C-E9AF5818972A}" type="pres">
      <dgm:prSet presAssocID="{7B2079CF-FF10-4594-B09F-A8EF3E4A3A9B}" presName="node" presStyleLbl="node1" presStyleIdx="1" presStyleCnt="2">
        <dgm:presLayoutVars>
          <dgm:bulletEnabled val="1"/>
        </dgm:presLayoutVars>
      </dgm:prSet>
      <dgm:spPr/>
    </dgm:pt>
  </dgm:ptLst>
  <dgm:cxnLst>
    <dgm:cxn modelId="{DEA48764-7FF2-43A5-AB14-5C67C4FF41BF}" type="presOf" srcId="{7B2079CF-FF10-4594-B09F-A8EF3E4A3A9B}" destId="{513A269C-31F9-4005-813C-E9AF5818972A}" srcOrd="0" destOrd="0" presId="urn:microsoft.com/office/officeart/2005/8/layout/process1"/>
    <dgm:cxn modelId="{24AF449A-280A-45C9-BFA0-1AA3A35FAA2E}" type="presOf" srcId="{E917A81B-3831-4075-AA22-E0CB4EE2A5E5}" destId="{0B7374A1-F75A-42F0-9613-375DE2E2094C}" srcOrd="1" destOrd="0" presId="urn:microsoft.com/office/officeart/2005/8/layout/process1"/>
    <dgm:cxn modelId="{751294A2-04B5-4F13-A02A-6E2F2FAC0A40}" srcId="{9195080F-5376-43FF-A609-2DC94DE5A22A}" destId="{36902AB8-14EC-43F2-8F26-54D4085C5701}" srcOrd="0" destOrd="0" parTransId="{C4C92E72-B596-4D21-A70E-9B2AE66C0FEE}" sibTransId="{E917A81B-3831-4075-AA22-E0CB4EE2A5E5}"/>
    <dgm:cxn modelId="{764112E5-9283-4601-B395-0926627AA8C4}" type="presOf" srcId="{36902AB8-14EC-43F2-8F26-54D4085C5701}" destId="{D3A910BB-0964-4788-9C7C-A0F76E76617F}" srcOrd="0" destOrd="0" presId="urn:microsoft.com/office/officeart/2005/8/layout/process1"/>
    <dgm:cxn modelId="{199D11F4-51F5-4146-9F44-71CCE0BF676F}" srcId="{9195080F-5376-43FF-A609-2DC94DE5A22A}" destId="{7B2079CF-FF10-4594-B09F-A8EF3E4A3A9B}" srcOrd="1" destOrd="0" parTransId="{80CB9CF5-8304-44CD-9097-FA9CE8D38907}" sibTransId="{566DE3B7-8990-4248-846D-AB86876FF958}"/>
    <dgm:cxn modelId="{68221FFB-E9FA-4478-9580-E230564A35DF}" type="presOf" srcId="{E917A81B-3831-4075-AA22-E0CB4EE2A5E5}" destId="{F8304008-3F6C-471E-8D4E-441B9591B923}" srcOrd="0" destOrd="0" presId="urn:microsoft.com/office/officeart/2005/8/layout/process1"/>
    <dgm:cxn modelId="{3F9262FB-ECEF-48DE-9AFA-76E47083A12C}" type="presOf" srcId="{9195080F-5376-43FF-A609-2DC94DE5A22A}" destId="{A6B19152-C8BD-4550-A0F6-0F8D08EAD5C8}" srcOrd="0" destOrd="0" presId="urn:microsoft.com/office/officeart/2005/8/layout/process1"/>
    <dgm:cxn modelId="{FBCFC3F9-DC38-45CF-B0F4-809E0A2B6E3D}" type="presParOf" srcId="{A6B19152-C8BD-4550-A0F6-0F8D08EAD5C8}" destId="{D3A910BB-0964-4788-9C7C-A0F76E76617F}" srcOrd="0" destOrd="0" presId="urn:microsoft.com/office/officeart/2005/8/layout/process1"/>
    <dgm:cxn modelId="{8110C27D-A026-4458-AEA8-C067BBC44E1E}" type="presParOf" srcId="{A6B19152-C8BD-4550-A0F6-0F8D08EAD5C8}" destId="{F8304008-3F6C-471E-8D4E-441B9591B923}" srcOrd="1" destOrd="0" presId="urn:microsoft.com/office/officeart/2005/8/layout/process1"/>
    <dgm:cxn modelId="{5EA4E976-D9D5-4AA1-BDB6-5EFC450302EB}" type="presParOf" srcId="{F8304008-3F6C-471E-8D4E-441B9591B923}" destId="{0B7374A1-F75A-42F0-9613-375DE2E2094C}" srcOrd="0" destOrd="0" presId="urn:microsoft.com/office/officeart/2005/8/layout/process1"/>
    <dgm:cxn modelId="{FCB0357C-16C1-4C20-871C-2FCDFCADC4C4}" type="presParOf" srcId="{A6B19152-C8BD-4550-A0F6-0F8D08EAD5C8}" destId="{513A269C-31F9-4005-813C-E9AF5818972A}"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95080F-5376-43FF-A609-2DC94DE5A2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36902AB8-14EC-43F2-8F26-54D4085C5701}">
      <dgm:prSet phldrT="[Texto]" custT="1"/>
      <dgm:spPr/>
      <dgm:t>
        <a:bodyPr/>
        <a:lstStyle/>
        <a:p>
          <a:r>
            <a:rPr lang="es-ES" sz="2200" dirty="0">
              <a:latin typeface="Calibri" panose="020F0502020204030204" pitchFamily="34" charset="0"/>
              <a:cs typeface="Times New Roman" panose="02020603050405020304" pitchFamily="18" charset="0"/>
            </a:rPr>
            <a:t>Población y muestra </a:t>
          </a:r>
        </a:p>
      </dgm:t>
    </dgm:pt>
    <dgm:pt modelId="{C4C92E72-B596-4D21-A70E-9B2AE66C0FEE}" type="parTrans" cxnId="{751294A2-04B5-4F13-A02A-6E2F2FAC0A40}">
      <dgm:prSet/>
      <dgm:spPr/>
      <dgm:t>
        <a:bodyPr/>
        <a:lstStyle/>
        <a:p>
          <a:endParaRPr lang="es-ES" sz="2200">
            <a:latin typeface="Times New Roman" panose="02020603050405020304" pitchFamily="18" charset="0"/>
            <a:cs typeface="Times New Roman" panose="02020603050405020304" pitchFamily="18" charset="0"/>
          </a:endParaRPr>
        </a:p>
      </dgm:t>
    </dgm:pt>
    <dgm:pt modelId="{E917A81B-3831-4075-AA22-E0CB4EE2A5E5}" type="sibTrans" cxnId="{751294A2-04B5-4F13-A02A-6E2F2FAC0A40}">
      <dgm:prSet custT="1"/>
      <dgm:spPr/>
      <dgm:t>
        <a:bodyPr/>
        <a:lstStyle/>
        <a:p>
          <a:endParaRPr lang="es-ES" sz="2200">
            <a:latin typeface="Times New Roman" panose="02020603050405020304" pitchFamily="18" charset="0"/>
            <a:cs typeface="Times New Roman" panose="02020603050405020304" pitchFamily="18" charset="0"/>
          </a:endParaRPr>
        </a:p>
      </dgm:t>
    </dgm:pt>
    <dgm:pt modelId="{7B2079CF-FF10-4594-B09F-A8EF3E4A3A9B}">
      <dgm:prSet phldrT="[Texto]" custT="1"/>
      <dgm:spPr/>
      <dgm:t>
        <a:bodyPr/>
        <a:lstStyle/>
        <a:p>
          <a:r>
            <a:rPr lang="es-ES" sz="2200" dirty="0">
              <a:latin typeface="Calibri" panose="020F0502020204030204" pitchFamily="34" charset="0"/>
              <a:cs typeface="Times New Roman" panose="02020603050405020304" pitchFamily="18" charset="0"/>
            </a:rPr>
            <a:t>7 Trabajadores</a:t>
          </a:r>
        </a:p>
      </dgm:t>
    </dgm:pt>
    <dgm:pt modelId="{80CB9CF5-8304-44CD-9097-FA9CE8D38907}" type="parTrans" cxnId="{199D11F4-51F5-4146-9F44-71CCE0BF676F}">
      <dgm:prSet/>
      <dgm:spPr/>
      <dgm:t>
        <a:bodyPr/>
        <a:lstStyle/>
        <a:p>
          <a:endParaRPr lang="es-ES" sz="2200">
            <a:latin typeface="Times New Roman" panose="02020603050405020304" pitchFamily="18" charset="0"/>
            <a:cs typeface="Times New Roman" panose="02020603050405020304" pitchFamily="18" charset="0"/>
          </a:endParaRPr>
        </a:p>
      </dgm:t>
    </dgm:pt>
    <dgm:pt modelId="{566DE3B7-8990-4248-846D-AB86876FF958}" type="sibTrans" cxnId="{199D11F4-51F5-4146-9F44-71CCE0BF676F}">
      <dgm:prSet/>
      <dgm:spPr/>
      <dgm:t>
        <a:bodyPr/>
        <a:lstStyle/>
        <a:p>
          <a:endParaRPr lang="es-ES" sz="2200">
            <a:latin typeface="Times New Roman" panose="02020603050405020304" pitchFamily="18" charset="0"/>
            <a:cs typeface="Times New Roman" panose="02020603050405020304" pitchFamily="18" charset="0"/>
          </a:endParaRPr>
        </a:p>
      </dgm:t>
    </dgm:pt>
    <dgm:pt modelId="{A6B19152-C8BD-4550-A0F6-0F8D08EAD5C8}" type="pres">
      <dgm:prSet presAssocID="{9195080F-5376-43FF-A609-2DC94DE5A22A}" presName="Name0" presStyleCnt="0">
        <dgm:presLayoutVars>
          <dgm:dir/>
          <dgm:resizeHandles val="exact"/>
        </dgm:presLayoutVars>
      </dgm:prSet>
      <dgm:spPr/>
    </dgm:pt>
    <dgm:pt modelId="{D3A910BB-0964-4788-9C7C-A0F76E76617F}" type="pres">
      <dgm:prSet presAssocID="{36902AB8-14EC-43F2-8F26-54D4085C5701}" presName="node" presStyleLbl="node1" presStyleIdx="0" presStyleCnt="2">
        <dgm:presLayoutVars>
          <dgm:bulletEnabled val="1"/>
        </dgm:presLayoutVars>
      </dgm:prSet>
      <dgm:spPr/>
    </dgm:pt>
    <dgm:pt modelId="{F8304008-3F6C-471E-8D4E-441B9591B923}" type="pres">
      <dgm:prSet presAssocID="{E917A81B-3831-4075-AA22-E0CB4EE2A5E5}" presName="sibTrans" presStyleLbl="sibTrans2D1" presStyleIdx="0" presStyleCnt="1"/>
      <dgm:spPr/>
    </dgm:pt>
    <dgm:pt modelId="{0B7374A1-F75A-42F0-9613-375DE2E2094C}" type="pres">
      <dgm:prSet presAssocID="{E917A81B-3831-4075-AA22-E0CB4EE2A5E5}" presName="connectorText" presStyleLbl="sibTrans2D1" presStyleIdx="0" presStyleCnt="1"/>
      <dgm:spPr/>
    </dgm:pt>
    <dgm:pt modelId="{513A269C-31F9-4005-813C-E9AF5818972A}" type="pres">
      <dgm:prSet presAssocID="{7B2079CF-FF10-4594-B09F-A8EF3E4A3A9B}" presName="node" presStyleLbl="node1" presStyleIdx="1" presStyleCnt="2">
        <dgm:presLayoutVars>
          <dgm:bulletEnabled val="1"/>
        </dgm:presLayoutVars>
      </dgm:prSet>
      <dgm:spPr/>
    </dgm:pt>
  </dgm:ptLst>
  <dgm:cxnLst>
    <dgm:cxn modelId="{DEA48764-7FF2-43A5-AB14-5C67C4FF41BF}" type="presOf" srcId="{7B2079CF-FF10-4594-B09F-A8EF3E4A3A9B}" destId="{513A269C-31F9-4005-813C-E9AF5818972A}" srcOrd="0" destOrd="0" presId="urn:microsoft.com/office/officeart/2005/8/layout/process1"/>
    <dgm:cxn modelId="{24AF449A-280A-45C9-BFA0-1AA3A35FAA2E}" type="presOf" srcId="{E917A81B-3831-4075-AA22-E0CB4EE2A5E5}" destId="{0B7374A1-F75A-42F0-9613-375DE2E2094C}" srcOrd="1" destOrd="0" presId="urn:microsoft.com/office/officeart/2005/8/layout/process1"/>
    <dgm:cxn modelId="{751294A2-04B5-4F13-A02A-6E2F2FAC0A40}" srcId="{9195080F-5376-43FF-A609-2DC94DE5A22A}" destId="{36902AB8-14EC-43F2-8F26-54D4085C5701}" srcOrd="0" destOrd="0" parTransId="{C4C92E72-B596-4D21-A70E-9B2AE66C0FEE}" sibTransId="{E917A81B-3831-4075-AA22-E0CB4EE2A5E5}"/>
    <dgm:cxn modelId="{764112E5-9283-4601-B395-0926627AA8C4}" type="presOf" srcId="{36902AB8-14EC-43F2-8F26-54D4085C5701}" destId="{D3A910BB-0964-4788-9C7C-A0F76E76617F}" srcOrd="0" destOrd="0" presId="urn:microsoft.com/office/officeart/2005/8/layout/process1"/>
    <dgm:cxn modelId="{199D11F4-51F5-4146-9F44-71CCE0BF676F}" srcId="{9195080F-5376-43FF-A609-2DC94DE5A22A}" destId="{7B2079CF-FF10-4594-B09F-A8EF3E4A3A9B}" srcOrd="1" destOrd="0" parTransId="{80CB9CF5-8304-44CD-9097-FA9CE8D38907}" sibTransId="{566DE3B7-8990-4248-846D-AB86876FF958}"/>
    <dgm:cxn modelId="{68221FFB-E9FA-4478-9580-E230564A35DF}" type="presOf" srcId="{E917A81B-3831-4075-AA22-E0CB4EE2A5E5}" destId="{F8304008-3F6C-471E-8D4E-441B9591B923}" srcOrd="0" destOrd="0" presId="urn:microsoft.com/office/officeart/2005/8/layout/process1"/>
    <dgm:cxn modelId="{3F9262FB-ECEF-48DE-9AFA-76E47083A12C}" type="presOf" srcId="{9195080F-5376-43FF-A609-2DC94DE5A22A}" destId="{A6B19152-C8BD-4550-A0F6-0F8D08EAD5C8}" srcOrd="0" destOrd="0" presId="urn:microsoft.com/office/officeart/2005/8/layout/process1"/>
    <dgm:cxn modelId="{FBCFC3F9-DC38-45CF-B0F4-809E0A2B6E3D}" type="presParOf" srcId="{A6B19152-C8BD-4550-A0F6-0F8D08EAD5C8}" destId="{D3A910BB-0964-4788-9C7C-A0F76E76617F}" srcOrd="0" destOrd="0" presId="urn:microsoft.com/office/officeart/2005/8/layout/process1"/>
    <dgm:cxn modelId="{8110C27D-A026-4458-AEA8-C067BBC44E1E}" type="presParOf" srcId="{A6B19152-C8BD-4550-A0F6-0F8D08EAD5C8}" destId="{F8304008-3F6C-471E-8D4E-441B9591B923}" srcOrd="1" destOrd="0" presId="urn:microsoft.com/office/officeart/2005/8/layout/process1"/>
    <dgm:cxn modelId="{5EA4E976-D9D5-4AA1-BDB6-5EFC450302EB}" type="presParOf" srcId="{F8304008-3F6C-471E-8D4E-441B9591B923}" destId="{0B7374A1-F75A-42F0-9613-375DE2E2094C}" srcOrd="0" destOrd="0" presId="urn:microsoft.com/office/officeart/2005/8/layout/process1"/>
    <dgm:cxn modelId="{FCB0357C-16C1-4C20-871C-2FCDFCADC4C4}" type="presParOf" srcId="{A6B19152-C8BD-4550-A0F6-0F8D08EAD5C8}" destId="{513A269C-31F9-4005-813C-E9AF5818972A}"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3393C-F6E3-4344-854B-C3D9D935E6CD}">
      <dsp:nvSpPr>
        <dsp:cNvPr id="0" name=""/>
        <dsp:cNvSpPr/>
      </dsp:nvSpPr>
      <dsp:spPr>
        <a:xfrm rot="10800000">
          <a:off x="842994" y="0"/>
          <a:ext cx="7311691" cy="2239618"/>
        </a:xfrm>
        <a:prstGeom prst="homePlate">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87609" tIns="76200" rIns="142240" bIns="76200" numCol="1" spcCol="1270" anchor="ctr" anchorCtr="0">
          <a:noAutofit/>
        </a:bodyPr>
        <a:lstStyle/>
        <a:p>
          <a:pPr marL="0" lvl="0" indent="0" algn="just" defTabSz="889000">
            <a:lnSpc>
              <a:spcPct val="90000"/>
            </a:lnSpc>
            <a:spcBef>
              <a:spcPct val="0"/>
            </a:spcBef>
            <a:spcAft>
              <a:spcPct val="35000"/>
            </a:spcAft>
            <a:buNone/>
          </a:pPr>
          <a:r>
            <a:rPr lang="es-EC" sz="2000" kern="1200" dirty="0">
              <a:latin typeface="Calibri" panose="020F0502020204030204" pitchFamily="34" charset="0"/>
              <a:cs typeface="Times New Roman" panose="02020603050405020304" pitchFamily="18" charset="0"/>
            </a:rPr>
            <a:t>Evaluar el nivel de riesgo ergonómico por movimientos repetitivos en una línea de procesamiento de aves de corral mediante la aplicación de métodos específicos para una comparación práctica. </a:t>
          </a:r>
        </a:p>
      </dsp:txBody>
      <dsp:txXfrm rot="10800000">
        <a:off x="1402898" y="0"/>
        <a:ext cx="6751787" cy="2239618"/>
      </dsp:txXfrm>
    </dsp:sp>
    <dsp:sp modelId="{B4AC3B03-31A2-4DD7-BECA-653742FED315}">
      <dsp:nvSpPr>
        <dsp:cNvPr id="0" name=""/>
        <dsp:cNvSpPr/>
      </dsp:nvSpPr>
      <dsp:spPr>
        <a:xfrm>
          <a:off x="759210" y="357812"/>
          <a:ext cx="1551517" cy="15239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F341-B8B6-425E-ACBA-7B04A3E0E2F1}">
      <dsp:nvSpPr>
        <dsp:cNvPr id="0" name=""/>
        <dsp:cNvSpPr/>
      </dsp:nvSpPr>
      <dsp:spPr>
        <a:xfrm>
          <a:off x="-4798915" y="-735509"/>
          <a:ext cx="5715842" cy="5715842"/>
        </a:xfrm>
        <a:prstGeom prst="blockArc">
          <a:avLst>
            <a:gd name="adj1" fmla="val 18900000"/>
            <a:gd name="adj2" fmla="val 2700000"/>
            <a:gd name="adj3" fmla="val 378"/>
          </a:avLst>
        </a:prstGeom>
        <a:noFill/>
        <a:ln w="15875"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2F5CD-48A5-4786-9152-12D12BCA52BC}">
      <dsp:nvSpPr>
        <dsp:cNvPr id="0" name=""/>
        <dsp:cNvSpPr/>
      </dsp:nvSpPr>
      <dsp:spPr>
        <a:xfrm>
          <a:off x="589717" y="424482"/>
          <a:ext cx="7537667" cy="8489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866" tIns="45720" rIns="45720" bIns="4572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latin typeface="Calibri" panose="020F0502020204030204" pitchFamily="34" charset="0"/>
              <a:cs typeface="Times New Roman" panose="02020603050405020304" pitchFamily="18" charset="0"/>
            </a:rPr>
            <a:t>Evaluar el riesgo de repetitividad mediante el uso de la herramienta Art Tool el riesgo por repetitividad conociendo los factores más críticos en una línea de procesamiento de aves de corral.</a:t>
          </a:r>
          <a:endParaRPr lang="es-ES" sz="1800" kern="1200" dirty="0">
            <a:latin typeface="Calibri" panose="020F0502020204030204" pitchFamily="34" charset="0"/>
            <a:cs typeface="Times New Roman" panose="02020603050405020304" pitchFamily="18" charset="0"/>
          </a:endParaRPr>
        </a:p>
      </dsp:txBody>
      <dsp:txXfrm>
        <a:off x="589717" y="424482"/>
        <a:ext cx="7537667" cy="848964"/>
      </dsp:txXfrm>
    </dsp:sp>
    <dsp:sp modelId="{F722AAEE-035A-4F2B-8B28-BD24ABB72874}">
      <dsp:nvSpPr>
        <dsp:cNvPr id="0" name=""/>
        <dsp:cNvSpPr/>
      </dsp:nvSpPr>
      <dsp:spPr>
        <a:xfrm>
          <a:off x="560995" y="826106"/>
          <a:ext cx="57443" cy="4571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18CB5-5AE8-415F-A36B-A972F8CE586B}">
      <dsp:nvSpPr>
        <dsp:cNvPr id="0" name=""/>
        <dsp:cNvSpPr/>
      </dsp:nvSpPr>
      <dsp:spPr>
        <a:xfrm>
          <a:off x="898316" y="1697929"/>
          <a:ext cx="7229068" cy="8489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866" tIns="45720" rIns="45720" bIns="4572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latin typeface="Calibri" panose="020F0502020204030204" pitchFamily="34" charset="0"/>
              <a:cs typeface="Times New Roman" panose="02020603050405020304" pitchFamily="18" charset="0"/>
            </a:rPr>
            <a:t>Evaluar el riesgo de repetitividad mediante el uso de la herramienta Ocra Check List el riesgo por repetitividad conociendo los factores más críticos en una línea de procesamiento de aves de corral.</a:t>
          </a:r>
          <a:endParaRPr lang="es-ES" sz="1800" kern="1200" dirty="0">
            <a:latin typeface="Calibri" panose="020F0502020204030204" pitchFamily="34" charset="0"/>
            <a:cs typeface="Times New Roman" panose="02020603050405020304" pitchFamily="18" charset="0"/>
          </a:endParaRPr>
        </a:p>
      </dsp:txBody>
      <dsp:txXfrm>
        <a:off x="898316" y="1697929"/>
        <a:ext cx="7229068" cy="848964"/>
      </dsp:txXfrm>
    </dsp:sp>
    <dsp:sp modelId="{840F6BB1-4B50-49CF-8BF5-7CDF92473A5A}">
      <dsp:nvSpPr>
        <dsp:cNvPr id="0" name=""/>
        <dsp:cNvSpPr/>
      </dsp:nvSpPr>
      <dsp:spPr>
        <a:xfrm>
          <a:off x="875457" y="2099553"/>
          <a:ext cx="45716" cy="4571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BEAE0-21AE-41A2-AFFE-E1CA218B313C}">
      <dsp:nvSpPr>
        <dsp:cNvPr id="0" name=""/>
        <dsp:cNvSpPr/>
      </dsp:nvSpPr>
      <dsp:spPr>
        <a:xfrm>
          <a:off x="589717" y="2971376"/>
          <a:ext cx="7537667" cy="84896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866" tIns="45720" rIns="45720" bIns="45720" numCol="1" spcCol="1270" anchor="ctr" anchorCtr="0">
          <a:noAutofit/>
        </a:bodyPr>
        <a:lstStyle/>
        <a:p>
          <a:pPr marL="0" lvl="0" indent="0" algn="just" defTabSz="800100">
            <a:lnSpc>
              <a:spcPct val="90000"/>
            </a:lnSpc>
            <a:spcBef>
              <a:spcPct val="0"/>
            </a:spcBef>
            <a:spcAft>
              <a:spcPct val="35000"/>
            </a:spcAft>
            <a:buFont typeface="Symbol" panose="05050102010706020507" pitchFamily="18" charset="2"/>
            <a:buNone/>
          </a:pPr>
          <a:r>
            <a:rPr lang="es-EC" sz="1800" kern="1200" dirty="0">
              <a:latin typeface="Calibri" panose="020F0502020204030204" pitchFamily="34" charset="0"/>
              <a:cs typeface="Times New Roman" panose="02020603050405020304" pitchFamily="18" charset="0"/>
            </a:rPr>
            <a:t>Comparar prácticamente mediante los resultados cualitativos y cuantitativos de las evaluaciones obtenidas por ambos métodos. </a:t>
          </a:r>
          <a:endParaRPr lang="es-ES" sz="1800" kern="1200" dirty="0">
            <a:latin typeface="Calibri" panose="020F0502020204030204" pitchFamily="34" charset="0"/>
            <a:cs typeface="Times New Roman" panose="02020603050405020304" pitchFamily="18" charset="0"/>
          </a:endParaRPr>
        </a:p>
      </dsp:txBody>
      <dsp:txXfrm>
        <a:off x="589717" y="2971376"/>
        <a:ext cx="7537667" cy="848964"/>
      </dsp:txXfrm>
    </dsp:sp>
    <dsp:sp modelId="{B742A033-6327-4DC7-ABCF-007053C77454}">
      <dsp:nvSpPr>
        <dsp:cNvPr id="0" name=""/>
        <dsp:cNvSpPr/>
      </dsp:nvSpPr>
      <dsp:spPr>
        <a:xfrm>
          <a:off x="566859" y="3373000"/>
          <a:ext cx="45716" cy="4571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41F3-FC68-4E87-9793-F91E86EAA361}">
      <dsp:nvSpPr>
        <dsp:cNvPr id="0" name=""/>
        <dsp:cNvSpPr/>
      </dsp:nvSpPr>
      <dsp:spPr>
        <a:xfrm rot="10800000">
          <a:off x="448349" y="234"/>
          <a:ext cx="7871824" cy="1821566"/>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260" tIns="60960" rIns="113792"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alibri" panose="020F0502020204030204" pitchFamily="34" charset="0"/>
              <a:cs typeface="Times New Roman" panose="02020603050405020304" pitchFamily="18" charset="0"/>
            </a:rPr>
            <a:t>Según Zimbalatti, en su artículo </a:t>
          </a:r>
          <a:r>
            <a:rPr lang="es-EC" sz="1600" i="1" kern="1200" dirty="0">
              <a:latin typeface="Calibri" panose="020F0502020204030204" pitchFamily="34" charset="0"/>
              <a:cs typeface="Times New Roman" panose="02020603050405020304" pitchFamily="18" charset="0"/>
            </a:rPr>
            <a:t>“Evaluación del riesgo por movimientos repetitivos en la industria de los cítricos”</a:t>
          </a:r>
          <a:r>
            <a:rPr lang="es-EC" sz="1600" kern="1200" dirty="0">
              <a:latin typeface="Calibri" panose="020F0502020204030204" pitchFamily="34" charset="0"/>
              <a:cs typeface="Times New Roman" panose="02020603050405020304" pitchFamily="18" charset="0"/>
            </a:rPr>
            <a:t> publicado por el Departamento de Agroforestia y Ciencias y Tecnologías Ambientales, Universidad Mediterránea de Reggio Calabria, Italia.</a:t>
          </a:r>
          <a:r>
            <a:rPr lang="es-EC" sz="1600" i="1" kern="1200" dirty="0">
              <a:latin typeface="Calibri" panose="020F0502020204030204" pitchFamily="34" charset="0"/>
              <a:cs typeface="Times New Roman" panose="02020603050405020304" pitchFamily="18" charset="0"/>
            </a:rPr>
            <a:t> </a:t>
          </a:r>
          <a:r>
            <a:rPr lang="es-EC" sz="1600" kern="1200" dirty="0">
              <a:latin typeface="Calibri" panose="020F0502020204030204" pitchFamily="34" charset="0"/>
              <a:cs typeface="Times New Roman" panose="02020603050405020304" pitchFamily="18" charset="0"/>
            </a:rPr>
            <a:t>, en un estudio realizado a 180 trabajadores en 35 granjas diferentes utilizando la herramienta Ocra Check List, nos dice que hay quejas de trastornos musculoesqueléticos en la población y que deben hacer un aumento significativo en el uso de intervenciones ergonómicas.</a:t>
          </a:r>
          <a:endParaRPr lang="es-ES" sz="1600" kern="1200" dirty="0">
            <a:latin typeface="Calibri" panose="020F0502020204030204" pitchFamily="34" charset="0"/>
            <a:cs typeface="Times New Roman" panose="02020603050405020304" pitchFamily="18" charset="0"/>
          </a:endParaRPr>
        </a:p>
      </dsp:txBody>
      <dsp:txXfrm rot="10800000">
        <a:off x="903740" y="234"/>
        <a:ext cx="7416433" cy="1821566"/>
      </dsp:txXfrm>
    </dsp:sp>
    <dsp:sp modelId="{E70F208D-1EB2-41C2-9075-6E3EFD7CDDFA}">
      <dsp:nvSpPr>
        <dsp:cNvPr id="0" name=""/>
        <dsp:cNvSpPr/>
      </dsp:nvSpPr>
      <dsp:spPr>
        <a:xfrm>
          <a:off x="317087" y="465899"/>
          <a:ext cx="915501" cy="8902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3DDA9-EE90-446E-995E-B44EC90D45FF}">
      <dsp:nvSpPr>
        <dsp:cNvPr id="0" name=""/>
        <dsp:cNvSpPr/>
      </dsp:nvSpPr>
      <dsp:spPr>
        <a:xfrm rot="10800000">
          <a:off x="421846" y="2365552"/>
          <a:ext cx="7924829" cy="203651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3260" tIns="60960" rIns="113792"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alibri" panose="020F0502020204030204" pitchFamily="34" charset="0"/>
              <a:cs typeface="Times New Roman" panose="02020603050405020304" pitchFamily="18" charset="0"/>
            </a:rPr>
            <a:t>El departamento de salud ocupacional de ingeniería de la Universidad de Teherán de Ciencias Médicas público el artículo </a:t>
          </a:r>
          <a:r>
            <a:rPr lang="es-EC" sz="1600" i="1" kern="1200" dirty="0">
              <a:latin typeface="Calibri" panose="020F0502020204030204" pitchFamily="34" charset="0"/>
              <a:cs typeface="Times New Roman" panose="02020603050405020304" pitchFamily="18" charset="0"/>
            </a:rPr>
            <a:t>“Uso de la herramienta de evaluación de tareas repetitivas (ART) en una industria de ensamblaje”</a:t>
          </a:r>
          <a:r>
            <a:rPr lang="es-EC" sz="1600" kern="1200" dirty="0">
              <a:latin typeface="Calibri" panose="020F0502020204030204" pitchFamily="34" charset="0"/>
              <a:cs typeface="Times New Roman" panose="02020603050405020304" pitchFamily="18" charset="0"/>
            </a:rPr>
            <a:t>, en el estudio se seleccionaron 20 estaciones de trabajo, los resultados mostraron que el 15% de tareas está en un bajo nivel de riesgo, el 55% en un nivel de riesgo medio y el 35% en un nivel de riesgo alto, determinando que los factores de riesgo más importantes son las empuñaduras y los descansos en el trabajo de alto riesgo.</a:t>
          </a:r>
          <a:endParaRPr lang="es-ES" sz="1600" kern="1200" dirty="0">
            <a:latin typeface="Calibri" panose="020F0502020204030204" pitchFamily="34" charset="0"/>
            <a:cs typeface="Times New Roman" panose="02020603050405020304" pitchFamily="18" charset="0"/>
          </a:endParaRPr>
        </a:p>
      </dsp:txBody>
      <dsp:txXfrm rot="10800000">
        <a:off x="930974" y="2365552"/>
        <a:ext cx="7415701" cy="2036511"/>
      </dsp:txXfrm>
    </dsp:sp>
    <dsp:sp modelId="{BA56C580-33EC-449B-8F4A-11112735B665}">
      <dsp:nvSpPr>
        <dsp:cNvPr id="0" name=""/>
        <dsp:cNvSpPr/>
      </dsp:nvSpPr>
      <dsp:spPr>
        <a:xfrm>
          <a:off x="325330" y="2958818"/>
          <a:ext cx="873732" cy="8751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41F3-FC68-4E87-9793-F91E86EAA361}">
      <dsp:nvSpPr>
        <dsp:cNvPr id="0" name=""/>
        <dsp:cNvSpPr/>
      </dsp:nvSpPr>
      <dsp:spPr>
        <a:xfrm rot="10800000">
          <a:off x="448349" y="991"/>
          <a:ext cx="7871824" cy="2047604"/>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2422" tIns="60960" rIns="113792"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alibri" panose="020F0502020204030204" pitchFamily="34" charset="0"/>
            </a:rPr>
            <a:t>El Instituto Nacional de Seguridad e Higiene en el Trabajo de España en su sexta Encuesta Nacional de Condiciones de Trabajo realizado durante el año 2015, publica los resultados en uno de sus resúmenes ejecutivos y uno de sus indicadores que están relacionados con los riesgos ergonómicos nos dice que, la exposición a este factor de riesgo es durante al menos una cuarta parte del tiempo de trabajo diario, a movimientos repetitivos en manos y brazos, que afecta al (69%) de los trabajadores, posiciones fatigantes o dolorosas (54%) y llevar o mover las cargas pesadas (37%) y se observa que desde el año 2010 aumento la exposición a estos factores.</a:t>
          </a:r>
          <a:endParaRPr lang="es-ES" sz="1600" kern="1200" dirty="0">
            <a:latin typeface="Calibri" panose="020F0502020204030204" pitchFamily="34" charset="0"/>
            <a:cs typeface="Times New Roman" panose="02020603050405020304" pitchFamily="18" charset="0"/>
          </a:endParaRPr>
        </a:p>
      </dsp:txBody>
      <dsp:txXfrm rot="10800000">
        <a:off x="960250" y="991"/>
        <a:ext cx="7359923" cy="2047604"/>
      </dsp:txXfrm>
    </dsp:sp>
    <dsp:sp modelId="{E70F208D-1EB2-41C2-9075-6E3EFD7CDDFA}">
      <dsp:nvSpPr>
        <dsp:cNvPr id="0" name=""/>
        <dsp:cNvSpPr/>
      </dsp:nvSpPr>
      <dsp:spPr>
        <a:xfrm>
          <a:off x="418649" y="618929"/>
          <a:ext cx="834763" cy="8117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3DDA9-EE90-446E-995E-B44EC90D45FF}">
      <dsp:nvSpPr>
        <dsp:cNvPr id="0" name=""/>
        <dsp:cNvSpPr/>
      </dsp:nvSpPr>
      <dsp:spPr>
        <a:xfrm rot="10800000">
          <a:off x="421846" y="2544393"/>
          <a:ext cx="7924829" cy="1856913"/>
        </a:xfrm>
        <a:prstGeom prst="homePlat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2422" tIns="60960" rIns="113792" bIns="6096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Calibri" panose="020F0502020204030204" pitchFamily="34" charset="0"/>
              <a:cs typeface="Times New Roman" panose="02020603050405020304" pitchFamily="18" charset="0"/>
            </a:rPr>
            <a:t>Con los resultados obtenidos de las evaluaciones por ambas herramientas vamos a comparar prácticamente y determinar el grado de complejidad para conocer que metodología nos toma menos tiempo aplicarla y obtener resultados mas rápidos para se puedan colocar medidas correctivas mas eficientes.</a:t>
          </a:r>
        </a:p>
      </dsp:txBody>
      <dsp:txXfrm rot="10800000">
        <a:off x="886074" y="2544393"/>
        <a:ext cx="7460601" cy="1856913"/>
      </dsp:txXfrm>
    </dsp:sp>
    <dsp:sp modelId="{BA56C580-33EC-449B-8F4A-11112735B665}">
      <dsp:nvSpPr>
        <dsp:cNvPr id="0" name=""/>
        <dsp:cNvSpPr/>
      </dsp:nvSpPr>
      <dsp:spPr>
        <a:xfrm>
          <a:off x="426165" y="3085339"/>
          <a:ext cx="796678" cy="7980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3393C-F6E3-4344-854B-C3D9D935E6CD}">
      <dsp:nvSpPr>
        <dsp:cNvPr id="0" name=""/>
        <dsp:cNvSpPr/>
      </dsp:nvSpPr>
      <dsp:spPr>
        <a:xfrm rot="10800000">
          <a:off x="842639" y="0"/>
          <a:ext cx="7311691" cy="2239618"/>
        </a:xfrm>
        <a:prstGeom prst="homePlate">
          <a:avLst/>
        </a:prstGeom>
        <a:solidFill>
          <a:schemeClr val="accent1"/>
        </a:solidFill>
        <a:ln w="22225"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987609" tIns="76200" rIns="142240" bIns="76200" numCol="1" spcCol="1270" anchor="ctr" anchorCtr="0">
          <a:noAutofit/>
        </a:bodyPr>
        <a:lstStyle/>
        <a:p>
          <a:pPr marL="0" lvl="0" indent="0" algn="just" defTabSz="889000">
            <a:lnSpc>
              <a:spcPct val="90000"/>
            </a:lnSpc>
            <a:spcBef>
              <a:spcPct val="0"/>
            </a:spcBef>
            <a:spcAft>
              <a:spcPct val="35000"/>
            </a:spcAft>
            <a:buNone/>
          </a:pPr>
          <a:r>
            <a:rPr lang="es-EC" sz="2000" kern="1200" dirty="0">
              <a:latin typeface="Calibri" panose="020F0502020204030204" pitchFamily="34" charset="0"/>
              <a:cs typeface="Times New Roman" panose="02020603050405020304" pitchFamily="18" charset="0"/>
            </a:rPr>
            <a:t>La herramienta metodológica del Art Tool es más práctica y menos compleja que el Ocra Check List.</a:t>
          </a:r>
        </a:p>
      </dsp:txBody>
      <dsp:txXfrm rot="10800000">
        <a:off x="1402543" y="0"/>
        <a:ext cx="6751787" cy="2239618"/>
      </dsp:txXfrm>
    </dsp:sp>
    <dsp:sp modelId="{B4AC3B03-31A2-4DD7-BECA-653742FED315}">
      <dsp:nvSpPr>
        <dsp:cNvPr id="0" name=""/>
        <dsp:cNvSpPr/>
      </dsp:nvSpPr>
      <dsp:spPr>
        <a:xfrm>
          <a:off x="759210" y="357812"/>
          <a:ext cx="1551517" cy="152399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10BB-0964-4788-9C7C-A0F76E76617F}">
      <dsp:nvSpPr>
        <dsp:cNvPr id="0" name=""/>
        <dsp:cNvSpPr/>
      </dsp:nvSpPr>
      <dsp:spPr>
        <a:xfrm>
          <a:off x="1928" y="0"/>
          <a:ext cx="4112002" cy="6986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Tipo de estudio</a:t>
          </a:r>
        </a:p>
      </dsp:txBody>
      <dsp:txXfrm>
        <a:off x="22392" y="20464"/>
        <a:ext cx="4071074" cy="657750"/>
      </dsp:txXfrm>
    </dsp:sp>
    <dsp:sp modelId="{F8304008-3F6C-471E-8D4E-441B9591B923}">
      <dsp:nvSpPr>
        <dsp:cNvPr id="0" name=""/>
        <dsp:cNvSpPr/>
      </dsp:nvSpPr>
      <dsp:spPr>
        <a:xfrm>
          <a:off x="4525131" y="0"/>
          <a:ext cx="871744" cy="6986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Calibri" panose="020F0502020204030204" pitchFamily="34" charset="0"/>
            <a:cs typeface="Times New Roman" panose="02020603050405020304" pitchFamily="18" charset="0"/>
          </a:endParaRPr>
        </a:p>
      </dsp:txBody>
      <dsp:txXfrm>
        <a:off x="4525131" y="139736"/>
        <a:ext cx="662141" cy="419206"/>
      </dsp:txXfrm>
    </dsp:sp>
    <dsp:sp modelId="{513A269C-31F9-4005-813C-E9AF5818972A}">
      <dsp:nvSpPr>
        <dsp:cNvPr id="0" name=""/>
        <dsp:cNvSpPr/>
      </dsp:nvSpPr>
      <dsp:spPr>
        <a:xfrm>
          <a:off x="5758732" y="0"/>
          <a:ext cx="4112002" cy="6986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Exploratorio – Correlacional</a:t>
          </a:r>
        </a:p>
      </dsp:txBody>
      <dsp:txXfrm>
        <a:off x="5779196" y="20464"/>
        <a:ext cx="4071074" cy="657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10BB-0964-4788-9C7C-A0F76E76617F}">
      <dsp:nvSpPr>
        <dsp:cNvPr id="0" name=""/>
        <dsp:cNvSpPr/>
      </dsp:nvSpPr>
      <dsp:spPr>
        <a:xfrm>
          <a:off x="1928" y="0"/>
          <a:ext cx="4112002" cy="69867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Times New Roman" panose="02020603050405020304" pitchFamily="18" charset="0"/>
              <a:cs typeface="Times New Roman" panose="02020603050405020304" pitchFamily="18" charset="0"/>
            </a:rPr>
            <a:t>Modalidad de la </a:t>
          </a:r>
          <a:r>
            <a:rPr lang="es-ES" sz="2200" kern="1200" dirty="0">
              <a:latin typeface="Calibri" panose="020F0502020204030204" pitchFamily="34" charset="0"/>
              <a:cs typeface="Times New Roman" panose="02020603050405020304" pitchFamily="18" charset="0"/>
            </a:rPr>
            <a:t>investigación</a:t>
          </a:r>
        </a:p>
      </dsp:txBody>
      <dsp:txXfrm>
        <a:off x="22392" y="20464"/>
        <a:ext cx="4071074" cy="657750"/>
      </dsp:txXfrm>
    </dsp:sp>
    <dsp:sp modelId="{F8304008-3F6C-471E-8D4E-441B9591B923}">
      <dsp:nvSpPr>
        <dsp:cNvPr id="0" name=""/>
        <dsp:cNvSpPr/>
      </dsp:nvSpPr>
      <dsp:spPr>
        <a:xfrm>
          <a:off x="4525131" y="0"/>
          <a:ext cx="871744" cy="6986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Times New Roman" panose="02020603050405020304" pitchFamily="18" charset="0"/>
            <a:cs typeface="Times New Roman" panose="02020603050405020304" pitchFamily="18" charset="0"/>
          </a:endParaRPr>
        </a:p>
      </dsp:txBody>
      <dsp:txXfrm>
        <a:off x="4525131" y="139736"/>
        <a:ext cx="662141" cy="419206"/>
      </dsp:txXfrm>
    </dsp:sp>
    <dsp:sp modelId="{513A269C-31F9-4005-813C-E9AF5818972A}">
      <dsp:nvSpPr>
        <dsp:cNvPr id="0" name=""/>
        <dsp:cNvSpPr/>
      </dsp:nvSpPr>
      <dsp:spPr>
        <a:xfrm>
          <a:off x="5758732" y="0"/>
          <a:ext cx="4112002" cy="698678"/>
        </a:xfrm>
        <a:prstGeom prst="roundRect">
          <a:avLst>
            <a:gd name="adj" fmla="val 10000"/>
          </a:avLst>
        </a:prstGeom>
        <a:solidFill>
          <a:schemeClr val="accent3">
            <a:hueOff val="-1522274"/>
            <a:satOff val="-9063"/>
            <a:lumOff val="-1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De Campo</a:t>
          </a:r>
        </a:p>
      </dsp:txBody>
      <dsp:txXfrm>
        <a:off x="5779196" y="20464"/>
        <a:ext cx="4071074" cy="6577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10BB-0964-4788-9C7C-A0F76E76617F}">
      <dsp:nvSpPr>
        <dsp:cNvPr id="0" name=""/>
        <dsp:cNvSpPr/>
      </dsp:nvSpPr>
      <dsp:spPr>
        <a:xfrm>
          <a:off x="1928" y="0"/>
          <a:ext cx="4112002" cy="6986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Método </a:t>
          </a:r>
        </a:p>
      </dsp:txBody>
      <dsp:txXfrm>
        <a:off x="22392" y="20464"/>
        <a:ext cx="4071074" cy="657750"/>
      </dsp:txXfrm>
    </dsp:sp>
    <dsp:sp modelId="{F8304008-3F6C-471E-8D4E-441B9591B923}">
      <dsp:nvSpPr>
        <dsp:cNvPr id="0" name=""/>
        <dsp:cNvSpPr/>
      </dsp:nvSpPr>
      <dsp:spPr>
        <a:xfrm>
          <a:off x="4525131" y="0"/>
          <a:ext cx="871744" cy="69867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s-ES" sz="2700" kern="1200"/>
        </a:p>
      </dsp:txBody>
      <dsp:txXfrm>
        <a:off x="4525131" y="139736"/>
        <a:ext cx="662141" cy="419206"/>
      </dsp:txXfrm>
    </dsp:sp>
    <dsp:sp modelId="{513A269C-31F9-4005-813C-E9AF5818972A}">
      <dsp:nvSpPr>
        <dsp:cNvPr id="0" name=""/>
        <dsp:cNvSpPr/>
      </dsp:nvSpPr>
      <dsp:spPr>
        <a:xfrm>
          <a:off x="5758732" y="0"/>
          <a:ext cx="4112002" cy="69867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Inductivo - Deductivo</a:t>
          </a:r>
        </a:p>
      </dsp:txBody>
      <dsp:txXfrm>
        <a:off x="5779196" y="20464"/>
        <a:ext cx="4071074" cy="657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10BB-0964-4788-9C7C-A0F76E76617F}">
      <dsp:nvSpPr>
        <dsp:cNvPr id="0" name=""/>
        <dsp:cNvSpPr/>
      </dsp:nvSpPr>
      <dsp:spPr>
        <a:xfrm>
          <a:off x="1928" y="0"/>
          <a:ext cx="4112002" cy="6986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Población y muestra </a:t>
          </a:r>
        </a:p>
      </dsp:txBody>
      <dsp:txXfrm>
        <a:off x="22392" y="20464"/>
        <a:ext cx="4071074" cy="657750"/>
      </dsp:txXfrm>
    </dsp:sp>
    <dsp:sp modelId="{F8304008-3F6C-471E-8D4E-441B9591B923}">
      <dsp:nvSpPr>
        <dsp:cNvPr id="0" name=""/>
        <dsp:cNvSpPr/>
      </dsp:nvSpPr>
      <dsp:spPr>
        <a:xfrm>
          <a:off x="4525131" y="0"/>
          <a:ext cx="871744" cy="6986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latin typeface="Times New Roman" panose="02020603050405020304" pitchFamily="18" charset="0"/>
            <a:cs typeface="Times New Roman" panose="02020603050405020304" pitchFamily="18" charset="0"/>
          </a:endParaRPr>
        </a:p>
      </dsp:txBody>
      <dsp:txXfrm>
        <a:off x="4525131" y="139736"/>
        <a:ext cx="662141" cy="419206"/>
      </dsp:txXfrm>
    </dsp:sp>
    <dsp:sp modelId="{513A269C-31F9-4005-813C-E9AF5818972A}">
      <dsp:nvSpPr>
        <dsp:cNvPr id="0" name=""/>
        <dsp:cNvSpPr/>
      </dsp:nvSpPr>
      <dsp:spPr>
        <a:xfrm>
          <a:off x="5758732" y="0"/>
          <a:ext cx="4112002" cy="69867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latin typeface="Calibri" panose="020F0502020204030204" pitchFamily="34" charset="0"/>
              <a:cs typeface="Times New Roman" panose="02020603050405020304" pitchFamily="18" charset="0"/>
            </a:rPr>
            <a:t>7 Trabajadores</a:t>
          </a:r>
        </a:p>
      </dsp:txBody>
      <dsp:txXfrm>
        <a:off x="5779196" y="20464"/>
        <a:ext cx="4071074" cy="6577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6B7A-645A-45F1-9165-C3CCFEB66F8F}" type="datetimeFigureOut">
              <a:rPr lang="es-EC" smtClean="0"/>
              <a:t>10/07/2017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6FE91-D546-40DA-8369-90BDD10DA798}" type="slidenum">
              <a:rPr lang="es-EC" smtClean="0"/>
              <a:t>‹Nº›</a:t>
            </a:fld>
            <a:endParaRPr lang="es-EC"/>
          </a:p>
        </p:txBody>
      </p:sp>
    </p:spTree>
    <p:extLst>
      <p:ext uri="{BB962C8B-B14F-4D97-AF65-F5344CB8AC3E}">
        <p14:creationId xmlns:p14="http://schemas.microsoft.com/office/powerpoint/2010/main" val="271074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98D671A-B1FB-4128-B022-826A75902F59}" type="datetimeFigureOut">
              <a:rPr lang="es-EC" smtClean="0"/>
              <a:t>10/07/2017</a:t>
            </a:fld>
            <a:endParaRPr lang="es-EC"/>
          </a:p>
        </p:txBody>
      </p:sp>
      <p:sp>
        <p:nvSpPr>
          <p:cNvPr id="5" name="Footer Placeholder 4"/>
          <p:cNvSpPr>
            <a:spLocks noGrp="1"/>
          </p:cNvSpPr>
          <p:nvPr>
            <p:ph type="ftr" sz="quarter" idx="11"/>
          </p:nvPr>
        </p:nvSpPr>
        <p:spPr>
          <a:xfrm>
            <a:off x="2493105" y="329307"/>
            <a:ext cx="4897310" cy="309201"/>
          </a:xfrm>
        </p:spPr>
        <p:txBody>
          <a:bodyPr/>
          <a:lstStyle/>
          <a:p>
            <a:endParaRPr lang="es-EC"/>
          </a:p>
        </p:txBody>
      </p:sp>
      <p:sp>
        <p:nvSpPr>
          <p:cNvPr id="6" name="Slide Number Placeholder 5"/>
          <p:cNvSpPr>
            <a:spLocks noGrp="1"/>
          </p:cNvSpPr>
          <p:nvPr>
            <p:ph type="sldNum" sz="quarter" idx="12"/>
          </p:nvPr>
        </p:nvSpPr>
        <p:spPr>
          <a:xfrm>
            <a:off x="1437664" y="798973"/>
            <a:ext cx="811019" cy="503578"/>
          </a:xfrm>
        </p:spPr>
        <p:txBody>
          <a:bodyPr/>
          <a:lstStyle/>
          <a:p>
            <a:fld id="{28161012-8CBD-4A7D-B363-EAF108A8CA11}" type="slidenum">
              <a:rPr lang="es-EC" smtClean="0"/>
              <a:t>‹Nº›</a:t>
            </a:fld>
            <a:endParaRPr lang="es-EC"/>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99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671A-B1FB-4128-B022-826A75902F59}" type="datetimeFigureOut">
              <a:rPr lang="es-EC" smtClean="0"/>
              <a:t>10/07/2017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161012-8CBD-4A7D-B363-EAF108A8CA11}" type="slidenum">
              <a:rPr lang="es-EC" smtClean="0"/>
              <a:t>‹Nº›</a:t>
            </a:fld>
            <a:endParaRPr lang="es-EC"/>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156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671A-B1FB-4128-B022-826A75902F59}" type="datetimeFigureOut">
              <a:rPr lang="es-EC" smtClean="0"/>
              <a:t>10/07/2017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161012-8CBD-4A7D-B363-EAF108A8CA11}" type="slidenum">
              <a:rPr lang="es-EC" smtClean="0"/>
              <a:t>‹Nº›</a:t>
            </a:fld>
            <a:endParaRPr lang="es-EC"/>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3991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98D671A-B1FB-4128-B022-826A75902F59}" type="datetimeFigureOut">
              <a:rPr lang="es-EC" smtClean="0"/>
              <a:t>10/07/2017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161012-8CBD-4A7D-B363-EAF108A8CA11}" type="slidenum">
              <a:rPr lang="es-EC" smtClean="0"/>
              <a:t>‹Nº›</a:t>
            </a:fld>
            <a:endParaRPr lang="es-EC"/>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062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98D671A-B1FB-4128-B022-826A75902F59}" type="datetimeFigureOut">
              <a:rPr lang="es-EC" smtClean="0"/>
              <a:t>10/07/2017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8161012-8CBD-4A7D-B363-EAF108A8CA11}" type="slidenum">
              <a:rPr lang="es-EC" smtClean="0"/>
              <a:t>‹Nº›</a:t>
            </a:fld>
            <a:endParaRPr lang="es-EC"/>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57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8D671A-B1FB-4128-B022-826A75902F59}" type="datetimeFigureOut">
              <a:rPr lang="es-EC" smtClean="0"/>
              <a:t>10/07/2017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161012-8CBD-4A7D-B363-EAF108A8CA11}" type="slidenum">
              <a:rPr lang="es-EC" smtClean="0"/>
              <a:t>‹Nº›</a:t>
            </a:fld>
            <a:endParaRPr lang="es-EC"/>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618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98D671A-B1FB-4128-B022-826A75902F59}" type="datetimeFigureOut">
              <a:rPr lang="es-EC" smtClean="0"/>
              <a:t>10/07/2017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8161012-8CBD-4A7D-B363-EAF108A8CA11}" type="slidenum">
              <a:rPr lang="es-EC" smtClean="0"/>
              <a:t>‹Nº›</a:t>
            </a:fld>
            <a:endParaRPr lang="es-EC"/>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988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98D671A-B1FB-4128-B022-826A75902F59}" type="datetimeFigureOut">
              <a:rPr lang="es-EC" smtClean="0"/>
              <a:t>10/07/2017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8161012-8CBD-4A7D-B363-EAF108A8CA11}" type="slidenum">
              <a:rPr lang="es-EC" smtClean="0"/>
              <a:t>‹Nº›</a:t>
            </a:fld>
            <a:endParaRPr lang="es-EC"/>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003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D671A-B1FB-4128-B022-826A75902F59}" type="datetimeFigureOut">
              <a:rPr lang="es-EC" smtClean="0"/>
              <a:t>10/07/2017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8161012-8CBD-4A7D-B363-EAF108A8CA11}" type="slidenum">
              <a:rPr lang="es-EC" smtClean="0"/>
              <a:t>‹Nº›</a:t>
            </a:fld>
            <a:endParaRPr lang="es-EC"/>
          </a:p>
        </p:txBody>
      </p:sp>
    </p:spTree>
    <p:extLst>
      <p:ext uri="{BB962C8B-B14F-4D97-AF65-F5344CB8AC3E}">
        <p14:creationId xmlns:p14="http://schemas.microsoft.com/office/powerpoint/2010/main" val="150560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98D671A-B1FB-4128-B022-826A75902F59}" type="datetimeFigureOut">
              <a:rPr lang="es-EC" smtClean="0"/>
              <a:t>10/07/2017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8161012-8CBD-4A7D-B363-EAF108A8CA11}" type="slidenum">
              <a:rPr lang="es-EC" smtClean="0"/>
              <a:t>‹Nº›</a:t>
            </a:fld>
            <a:endParaRPr lang="es-EC"/>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391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698D671A-B1FB-4128-B022-826A75902F59}" type="datetimeFigureOut">
              <a:rPr lang="es-EC" smtClean="0"/>
              <a:t>10/07/2017</a:t>
            </a:fld>
            <a:endParaRPr lang="es-EC"/>
          </a:p>
        </p:txBody>
      </p:sp>
      <p:sp>
        <p:nvSpPr>
          <p:cNvPr id="6" name="Footer Placeholder 5"/>
          <p:cNvSpPr>
            <a:spLocks noGrp="1"/>
          </p:cNvSpPr>
          <p:nvPr>
            <p:ph type="ftr" sz="quarter" idx="11"/>
          </p:nvPr>
        </p:nvSpPr>
        <p:spPr>
          <a:xfrm>
            <a:off x="1534910" y="318640"/>
            <a:ext cx="5453475" cy="320931"/>
          </a:xfrm>
        </p:spPr>
        <p:txBody>
          <a:bodyPr/>
          <a:lstStyle/>
          <a:p>
            <a:endParaRPr lang="es-EC"/>
          </a:p>
        </p:txBody>
      </p:sp>
      <p:sp>
        <p:nvSpPr>
          <p:cNvPr id="7" name="Slide Number Placeholder 6"/>
          <p:cNvSpPr>
            <a:spLocks noGrp="1"/>
          </p:cNvSpPr>
          <p:nvPr>
            <p:ph type="sldNum" sz="quarter" idx="12"/>
          </p:nvPr>
        </p:nvSpPr>
        <p:spPr/>
        <p:txBody>
          <a:bodyPr/>
          <a:lstStyle/>
          <a:p>
            <a:fld id="{28161012-8CBD-4A7D-B363-EAF108A8CA11}" type="slidenum">
              <a:rPr lang="es-EC" smtClean="0"/>
              <a:t>‹Nº›</a:t>
            </a:fld>
            <a:endParaRPr lang="es-EC"/>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003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98D671A-B1FB-4128-B022-826A75902F59}" type="datetimeFigureOut">
              <a:rPr lang="es-EC" smtClean="0"/>
              <a:t>10/07/2017</a:t>
            </a:fld>
            <a:endParaRPr lang="es-EC"/>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8161012-8CBD-4A7D-B363-EAF108A8CA11}" type="slidenum">
              <a:rPr lang="es-EC" smtClean="0"/>
              <a:t>‹Nº›</a:t>
            </a:fld>
            <a:endParaRPr lang="es-EC"/>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929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95A85-EA45-448E-8293-A4664BBFD527}"/>
              </a:ext>
            </a:extLst>
          </p:cNvPr>
          <p:cNvSpPr>
            <a:spLocks noGrp="1"/>
          </p:cNvSpPr>
          <p:nvPr>
            <p:ph type="ctrTitle"/>
          </p:nvPr>
        </p:nvSpPr>
        <p:spPr/>
        <p:txBody>
          <a:bodyPr>
            <a:noAutofit/>
          </a:bodyPr>
          <a:lstStyle/>
          <a:p>
            <a:pPr algn="just"/>
            <a:r>
              <a:rPr lang="es-EC" sz="2800" dirty="0">
                <a:latin typeface="Calibri" panose="020F0502020204030204" pitchFamily="34" charset="0"/>
                <a:cs typeface="Times New Roman" panose="02020603050405020304" pitchFamily="18" charset="0"/>
              </a:rPr>
              <a:t>“Evaluación del nivel de riesgo ergonómico por movimientos repetitivos en una línea de procesamiento de aves de corral aplicando los métodos Art Tool y Ocra Check List”</a:t>
            </a:r>
          </a:p>
        </p:txBody>
      </p:sp>
      <p:sp>
        <p:nvSpPr>
          <p:cNvPr id="3" name="Subtítulo 2">
            <a:extLst>
              <a:ext uri="{FF2B5EF4-FFF2-40B4-BE49-F238E27FC236}">
                <a16:creationId xmlns:a16="http://schemas.microsoft.com/office/drawing/2014/main" id="{3733933E-F608-47E0-BD8B-FDFE002999E1}"/>
              </a:ext>
            </a:extLst>
          </p:cNvPr>
          <p:cNvSpPr>
            <a:spLocks noGrp="1"/>
          </p:cNvSpPr>
          <p:nvPr>
            <p:ph type="subTitle" idx="1"/>
          </p:nvPr>
        </p:nvSpPr>
        <p:spPr>
          <a:xfrm>
            <a:off x="2417780" y="3531204"/>
            <a:ext cx="8637072" cy="2684066"/>
          </a:xfrm>
        </p:spPr>
        <p:txBody>
          <a:bodyPr/>
          <a:lstStyle/>
          <a:p>
            <a:r>
              <a:rPr lang="es-EC" dirty="0">
                <a:latin typeface="Calibri" panose="020F0502020204030204" pitchFamily="34" charset="0"/>
                <a:cs typeface="Times New Roman" panose="02020603050405020304" pitchFamily="18" charset="0"/>
              </a:rPr>
              <a:t>Autor: FRANCISCO ALMAGRO </a:t>
            </a:r>
          </a:p>
          <a:p>
            <a:endParaRPr lang="es-EC" dirty="0">
              <a:latin typeface="Calibri" panose="020F0502020204030204" pitchFamily="34" charset="0"/>
              <a:cs typeface="Times New Roman" panose="02020603050405020304" pitchFamily="18" charset="0"/>
            </a:endParaRPr>
          </a:p>
          <a:p>
            <a:endParaRPr lang="es-EC" dirty="0">
              <a:latin typeface="Calibri" panose="020F0502020204030204" pitchFamily="34" charset="0"/>
              <a:cs typeface="Times New Roman" panose="02020603050405020304" pitchFamily="18" charset="0"/>
            </a:endParaRPr>
          </a:p>
          <a:p>
            <a:endParaRPr lang="es-EC" dirty="0">
              <a:latin typeface="Calibri" panose="020F0502020204030204" pitchFamily="34" charset="0"/>
              <a:cs typeface="Times New Roman" panose="02020603050405020304" pitchFamily="18" charset="0"/>
            </a:endParaRPr>
          </a:p>
          <a:p>
            <a:pPr algn="ctr"/>
            <a:r>
              <a:rPr lang="es-EC" sz="1600" dirty="0">
                <a:latin typeface="Calibri" panose="020F0502020204030204" pitchFamily="34" charset="0"/>
                <a:cs typeface="Times New Roman" panose="02020603050405020304" pitchFamily="18" charset="0"/>
              </a:rPr>
              <a:t>Quito, julio 2017</a:t>
            </a:r>
          </a:p>
        </p:txBody>
      </p:sp>
    </p:spTree>
    <p:extLst>
      <p:ext uri="{BB962C8B-B14F-4D97-AF65-F5344CB8AC3E}">
        <p14:creationId xmlns:p14="http://schemas.microsoft.com/office/powerpoint/2010/main" val="117378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Metodologías </a:t>
            </a:r>
          </a:p>
        </p:txBody>
      </p:sp>
      <p:sp>
        <p:nvSpPr>
          <p:cNvPr id="11" name="Marcador de pie de página 10">
            <a:extLst>
              <a:ext uri="{FF2B5EF4-FFF2-40B4-BE49-F238E27FC236}">
                <a16:creationId xmlns:a16="http://schemas.microsoft.com/office/drawing/2014/main" id="{6F1CA733-018C-4434-943D-04DE6DF6E41D}"/>
              </a:ext>
            </a:extLst>
          </p:cNvPr>
          <p:cNvSpPr>
            <a:spLocks noGrp="1"/>
          </p:cNvSpPr>
          <p:nvPr>
            <p:ph type="ftr" sz="quarter" idx="11"/>
          </p:nvPr>
        </p:nvSpPr>
        <p:spPr>
          <a:xfrm>
            <a:off x="1216636" y="6334539"/>
            <a:ext cx="10087468" cy="523461"/>
          </a:xfrm>
        </p:spPr>
        <p:txBody>
          <a:bodyPr/>
          <a:lstStyle/>
          <a:p>
            <a:r>
              <a:rPr lang="en-US" sz="900" dirty="0">
                <a:solidFill>
                  <a:schemeClr val="tx1"/>
                </a:solidFill>
                <a:latin typeface="Calibri" panose="020F0502020204030204" pitchFamily="34" charset="0"/>
              </a:rPr>
              <a:t>Health and Safety Executive. (</a:t>
            </a:r>
            <a:r>
              <a:rPr lang="en-US" sz="900" dirty="0" err="1">
                <a:solidFill>
                  <a:schemeClr val="tx1"/>
                </a:solidFill>
                <a:latin typeface="Calibri" panose="020F0502020204030204" pitchFamily="34" charset="0"/>
              </a:rPr>
              <a:t>Marzo</a:t>
            </a:r>
            <a:r>
              <a:rPr lang="en-US" sz="900" dirty="0">
                <a:solidFill>
                  <a:schemeClr val="tx1"/>
                </a:solidFill>
                <a:latin typeface="Calibri" panose="020F0502020204030204" pitchFamily="34" charset="0"/>
              </a:rPr>
              <a:t> de 2010). Assessment of repetitive tasks of the upper limbs (the Art Tool). </a:t>
            </a:r>
            <a:r>
              <a:rPr lang="es-EC" sz="900" dirty="0">
                <a:solidFill>
                  <a:schemeClr val="tx1"/>
                </a:solidFill>
                <a:latin typeface="Calibri" panose="020F0502020204030204" pitchFamily="34" charset="0"/>
              </a:rPr>
              <a:t>Inglaterra: HSE.</a:t>
            </a:r>
          </a:p>
          <a:p>
            <a:endParaRPr lang="en-US" sz="900" dirty="0">
              <a:solidFill>
                <a:schemeClr val="tx1"/>
              </a:solidFill>
              <a:latin typeface="Calibri" panose="020F0502020204030204" pitchFamily="34" charset="0"/>
            </a:endParaRPr>
          </a:p>
          <a:p>
            <a:r>
              <a:rPr lang="en-US" sz="900" dirty="0" err="1">
                <a:solidFill>
                  <a:schemeClr val="tx1"/>
                </a:solidFill>
                <a:latin typeface="Calibri" panose="020F0502020204030204" pitchFamily="34" charset="0"/>
              </a:rPr>
              <a:t>Colombini</a:t>
            </a:r>
            <a:r>
              <a:rPr lang="en-US" sz="900" dirty="0">
                <a:solidFill>
                  <a:schemeClr val="tx1"/>
                </a:solidFill>
                <a:latin typeface="Calibri" panose="020F0502020204030204" pitchFamily="34" charset="0"/>
              </a:rPr>
              <a:t> , D., </a:t>
            </a:r>
            <a:r>
              <a:rPr lang="en-US" sz="900" dirty="0" err="1">
                <a:solidFill>
                  <a:schemeClr val="tx1"/>
                </a:solidFill>
                <a:latin typeface="Calibri" panose="020F0502020204030204" pitchFamily="34" charset="0"/>
              </a:rPr>
              <a:t>Occhipinti</a:t>
            </a:r>
            <a:r>
              <a:rPr lang="en-US" sz="900" dirty="0">
                <a:solidFill>
                  <a:schemeClr val="tx1"/>
                </a:solidFill>
                <a:latin typeface="Calibri" panose="020F0502020204030204" pitchFamily="34" charset="0"/>
              </a:rPr>
              <a:t>, E., </a:t>
            </a:r>
            <a:r>
              <a:rPr lang="en-US" sz="900" dirty="0" err="1">
                <a:solidFill>
                  <a:schemeClr val="tx1"/>
                </a:solidFill>
                <a:latin typeface="Calibri" panose="020F0502020204030204" pitchFamily="34" charset="0"/>
              </a:rPr>
              <a:t>Álvarez</a:t>
            </a:r>
            <a:r>
              <a:rPr lang="en-US" sz="900" dirty="0">
                <a:solidFill>
                  <a:schemeClr val="tx1"/>
                </a:solidFill>
                <a:latin typeface="Calibri" panose="020F0502020204030204" pitchFamily="34" charset="0"/>
              </a:rPr>
              <a:t> Casado , E., Hernández Soto , A., &amp; Tello Sandoval , S. (2012). </a:t>
            </a:r>
            <a:r>
              <a:rPr lang="es-EC" sz="900" i="1" dirty="0">
                <a:solidFill>
                  <a:schemeClr val="tx1"/>
                </a:solidFill>
                <a:latin typeface="Calibri" panose="020F0502020204030204" pitchFamily="34" charset="0"/>
              </a:rPr>
              <a:t>El método Ocra </a:t>
            </a:r>
            <a:r>
              <a:rPr lang="es-EC" sz="900" i="1" dirty="0" err="1">
                <a:solidFill>
                  <a:schemeClr val="tx1"/>
                </a:solidFill>
                <a:latin typeface="Calibri" panose="020F0502020204030204" pitchFamily="34" charset="0"/>
              </a:rPr>
              <a:t>Checklist</a:t>
            </a:r>
            <a:r>
              <a:rPr lang="es-EC" sz="900" i="1" dirty="0">
                <a:solidFill>
                  <a:schemeClr val="tx1"/>
                </a:solidFill>
                <a:latin typeface="Calibri" panose="020F0502020204030204" pitchFamily="34" charset="0"/>
              </a:rPr>
              <a:t> : Gestión y evaluación del riesgo por movimientos repetitivos de las extremidades superiores.</a:t>
            </a:r>
            <a:r>
              <a:rPr lang="es-EC" sz="900" dirty="0">
                <a:solidFill>
                  <a:schemeClr val="tx1"/>
                </a:solidFill>
                <a:latin typeface="Calibri" panose="020F0502020204030204" pitchFamily="34" charset="0"/>
              </a:rPr>
              <a:t> Barcelona: Factor </a:t>
            </a:r>
            <a:r>
              <a:rPr lang="es-EC" sz="900" dirty="0" err="1">
                <a:solidFill>
                  <a:schemeClr val="tx1"/>
                </a:solidFill>
                <a:latin typeface="Calibri" panose="020F0502020204030204" pitchFamily="34" charset="0"/>
              </a:rPr>
              <a:t>Humans</a:t>
            </a:r>
            <a:r>
              <a:rPr lang="es-EC" sz="900" dirty="0">
                <a:solidFill>
                  <a:schemeClr val="tx1"/>
                </a:solidFill>
                <a:latin typeface="Calibri" panose="020F0502020204030204" pitchFamily="34" charset="0"/>
              </a:rPr>
              <a:t>.</a:t>
            </a:r>
          </a:p>
          <a:p>
            <a:endParaRPr lang="es-EC" sz="900" dirty="0">
              <a:solidFill>
                <a:schemeClr val="tx1"/>
              </a:solidFill>
              <a:latin typeface="Calibri" panose="020F0502020204030204" pitchFamily="34" charset="0"/>
            </a:endParaRPr>
          </a:p>
        </p:txBody>
      </p:sp>
      <p:pic>
        <p:nvPicPr>
          <p:cNvPr id="13" name="Imagen 12">
            <a:extLst>
              <a:ext uri="{FF2B5EF4-FFF2-40B4-BE49-F238E27FC236}">
                <a16:creationId xmlns:a16="http://schemas.microsoft.com/office/drawing/2014/main" id="{FB613DB8-FA22-43A2-9C5E-80CF538B88E5}"/>
              </a:ext>
            </a:extLst>
          </p:cNvPr>
          <p:cNvPicPr>
            <a:picLocks noChangeAspect="1"/>
          </p:cNvPicPr>
          <p:nvPr/>
        </p:nvPicPr>
        <p:blipFill>
          <a:blip r:embed="rId2"/>
          <a:stretch>
            <a:fillRect/>
          </a:stretch>
        </p:blipFill>
        <p:spPr>
          <a:xfrm>
            <a:off x="6970187" y="1929714"/>
            <a:ext cx="3844041" cy="3883125"/>
          </a:xfrm>
          <a:prstGeom prst="rect">
            <a:avLst/>
          </a:prstGeom>
        </p:spPr>
      </p:pic>
      <p:pic>
        <p:nvPicPr>
          <p:cNvPr id="14" name="Imagen 13">
            <a:extLst>
              <a:ext uri="{FF2B5EF4-FFF2-40B4-BE49-F238E27FC236}">
                <a16:creationId xmlns:a16="http://schemas.microsoft.com/office/drawing/2014/main" id="{AC5F4C38-F179-46A0-8E69-9B0CDE62571E}"/>
              </a:ext>
            </a:extLst>
          </p:cNvPr>
          <p:cNvPicPr>
            <a:picLocks noChangeAspect="1"/>
          </p:cNvPicPr>
          <p:nvPr/>
        </p:nvPicPr>
        <p:blipFill>
          <a:blip r:embed="rId3"/>
          <a:stretch>
            <a:fillRect/>
          </a:stretch>
        </p:blipFill>
        <p:spPr>
          <a:xfrm>
            <a:off x="1534696" y="1929714"/>
            <a:ext cx="4230000" cy="4135197"/>
          </a:xfrm>
          <a:prstGeom prst="rect">
            <a:avLst/>
          </a:prstGeom>
        </p:spPr>
      </p:pic>
    </p:spTree>
    <p:extLst>
      <p:ext uri="{BB962C8B-B14F-4D97-AF65-F5344CB8AC3E}">
        <p14:creationId xmlns:p14="http://schemas.microsoft.com/office/powerpoint/2010/main" val="76349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Metodologías</a:t>
            </a:r>
          </a:p>
        </p:txBody>
      </p:sp>
      <p:pic>
        <p:nvPicPr>
          <p:cNvPr id="9" name="Imagen 8">
            <a:extLst>
              <a:ext uri="{FF2B5EF4-FFF2-40B4-BE49-F238E27FC236}">
                <a16:creationId xmlns:a16="http://schemas.microsoft.com/office/drawing/2014/main" id="{C90BB43E-1C45-4EC2-9612-06596D0883A6}"/>
              </a:ext>
            </a:extLst>
          </p:cNvPr>
          <p:cNvPicPr>
            <a:picLocks noChangeAspect="1"/>
          </p:cNvPicPr>
          <p:nvPr/>
        </p:nvPicPr>
        <p:blipFill rotWithShape="1">
          <a:blip r:embed="rId2"/>
          <a:srcRect l="24628" t="38886" r="24474"/>
          <a:stretch/>
        </p:blipFill>
        <p:spPr>
          <a:xfrm>
            <a:off x="2040834" y="2570922"/>
            <a:ext cx="3763617" cy="2438400"/>
          </a:xfrm>
          <a:prstGeom prst="rect">
            <a:avLst/>
          </a:prstGeom>
        </p:spPr>
      </p:pic>
      <p:pic>
        <p:nvPicPr>
          <p:cNvPr id="4" name="Imagen 3">
            <a:extLst>
              <a:ext uri="{FF2B5EF4-FFF2-40B4-BE49-F238E27FC236}">
                <a16:creationId xmlns:a16="http://schemas.microsoft.com/office/drawing/2014/main" id="{997F6353-917E-4F83-B264-052475D51221}"/>
              </a:ext>
            </a:extLst>
          </p:cNvPr>
          <p:cNvPicPr>
            <a:picLocks noChangeAspect="1"/>
          </p:cNvPicPr>
          <p:nvPr/>
        </p:nvPicPr>
        <p:blipFill>
          <a:blip r:embed="rId3"/>
          <a:stretch>
            <a:fillRect/>
          </a:stretch>
        </p:blipFill>
        <p:spPr>
          <a:xfrm>
            <a:off x="6117655" y="3326296"/>
            <a:ext cx="5761141" cy="1449490"/>
          </a:xfrm>
          <a:prstGeom prst="rect">
            <a:avLst/>
          </a:prstGeom>
        </p:spPr>
      </p:pic>
    </p:spTree>
    <p:extLst>
      <p:ext uri="{BB962C8B-B14F-4D97-AF65-F5344CB8AC3E}">
        <p14:creationId xmlns:p14="http://schemas.microsoft.com/office/powerpoint/2010/main" val="240110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Descripción del proceso</a:t>
            </a:r>
          </a:p>
        </p:txBody>
      </p:sp>
      <p:pic>
        <p:nvPicPr>
          <p:cNvPr id="5" name="Imagen 4" descr="C:\Users\Dome\Desktop\Despresado 8-0.00.09.21.jpg">
            <a:extLst>
              <a:ext uri="{FF2B5EF4-FFF2-40B4-BE49-F238E27FC236}">
                <a16:creationId xmlns:a16="http://schemas.microsoft.com/office/drawing/2014/main" id="{DEECDCC2-5218-4B86-8D6B-B9EE871B35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13139" y="2703402"/>
            <a:ext cx="1753857" cy="1744801"/>
          </a:xfrm>
          <a:prstGeom prst="rect">
            <a:avLst/>
          </a:prstGeom>
          <a:noFill/>
          <a:ln>
            <a:noFill/>
          </a:ln>
        </p:spPr>
      </p:pic>
      <p:sp>
        <p:nvSpPr>
          <p:cNvPr id="3" name="CuadroTexto 2">
            <a:extLst>
              <a:ext uri="{FF2B5EF4-FFF2-40B4-BE49-F238E27FC236}">
                <a16:creationId xmlns:a16="http://schemas.microsoft.com/office/drawing/2014/main" id="{962AE167-2E42-450B-B421-172918101E1E}"/>
              </a:ext>
            </a:extLst>
          </p:cNvPr>
          <p:cNvSpPr txBox="1"/>
          <p:nvPr/>
        </p:nvSpPr>
        <p:spPr>
          <a:xfrm>
            <a:off x="1117667" y="2173357"/>
            <a:ext cx="1744801" cy="400110"/>
          </a:xfrm>
          <a:prstGeom prst="rect">
            <a:avLst/>
          </a:prstGeom>
          <a:noFill/>
        </p:spPr>
        <p:txBody>
          <a:bodyPr wrap="square" rtlCol="0">
            <a:spAutoFit/>
          </a:bodyPr>
          <a:lstStyle/>
          <a:p>
            <a:r>
              <a:rPr lang="es-EC" sz="2000" dirty="0">
                <a:latin typeface="Calibri" panose="020F0502020204030204" pitchFamily="34" charset="0"/>
              </a:rPr>
              <a:t>Despresado</a:t>
            </a:r>
          </a:p>
        </p:txBody>
      </p:sp>
      <p:pic>
        <p:nvPicPr>
          <p:cNvPr id="7" name="Imagen 6" descr="C:\Users\Dome\Desktop\Corte Pechuga Espaldilla-0.00.13.56.jpg">
            <a:extLst>
              <a:ext uri="{FF2B5EF4-FFF2-40B4-BE49-F238E27FC236}">
                <a16:creationId xmlns:a16="http://schemas.microsoft.com/office/drawing/2014/main" id="{A1F93A85-C80D-4F08-86DF-90A0CAC41F8B}"/>
              </a:ext>
            </a:extLst>
          </p:cNvPr>
          <p:cNvPicPr/>
          <p:nvPr/>
        </p:nvPicPr>
        <p:blipFill rotWithShape="1">
          <a:blip r:embed="rId3">
            <a:extLst>
              <a:ext uri="{28A0092B-C50C-407E-A947-70E740481C1C}">
                <a14:useLocalDpi xmlns:a14="http://schemas.microsoft.com/office/drawing/2010/main" val="0"/>
              </a:ext>
            </a:extLst>
          </a:blip>
          <a:srcRect l="21667" t="-294" r="22101" b="1"/>
          <a:stretch/>
        </p:blipFill>
        <p:spPr bwMode="auto">
          <a:xfrm>
            <a:off x="3915757" y="2727355"/>
            <a:ext cx="1744801" cy="1753857"/>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5D1F249D-DB2E-4C72-904B-03C82AEC8949}"/>
              </a:ext>
            </a:extLst>
          </p:cNvPr>
          <p:cNvSpPr txBox="1"/>
          <p:nvPr/>
        </p:nvSpPr>
        <p:spPr>
          <a:xfrm>
            <a:off x="3915756" y="2082385"/>
            <a:ext cx="1744801" cy="707886"/>
          </a:xfrm>
          <a:prstGeom prst="rect">
            <a:avLst/>
          </a:prstGeom>
          <a:noFill/>
        </p:spPr>
        <p:txBody>
          <a:bodyPr wrap="square" rtlCol="0">
            <a:spAutoFit/>
          </a:bodyPr>
          <a:lstStyle/>
          <a:p>
            <a:r>
              <a:rPr lang="es-EC" sz="2000" dirty="0">
                <a:latin typeface="Calibri" panose="020F0502020204030204" pitchFamily="34" charset="0"/>
              </a:rPr>
              <a:t>Corte pechuga y espaldilla</a:t>
            </a:r>
          </a:p>
        </p:txBody>
      </p:sp>
      <p:pic>
        <p:nvPicPr>
          <p:cNvPr id="10" name="Imagen 9" descr="C:\Users\Dome\Desktop\Despellajado Pechuga 1-0.00.10.52.jpg">
            <a:extLst>
              <a:ext uri="{FF2B5EF4-FFF2-40B4-BE49-F238E27FC236}">
                <a16:creationId xmlns:a16="http://schemas.microsoft.com/office/drawing/2014/main" id="{CDE73C51-BC31-4EB9-9763-4518A1026C43}"/>
              </a:ext>
            </a:extLst>
          </p:cNvPr>
          <p:cNvPicPr/>
          <p:nvPr/>
        </p:nvPicPr>
        <p:blipFill rotWithShape="1">
          <a:blip r:embed="rId4">
            <a:extLst>
              <a:ext uri="{28A0092B-C50C-407E-A947-70E740481C1C}">
                <a14:useLocalDpi xmlns:a14="http://schemas.microsoft.com/office/drawing/2010/main" val="0"/>
              </a:ext>
            </a:extLst>
          </a:blip>
          <a:srcRect l="21335" t="295" r="22433"/>
          <a:stretch/>
        </p:blipFill>
        <p:spPr bwMode="auto">
          <a:xfrm>
            <a:off x="6713845" y="2790271"/>
            <a:ext cx="1661529" cy="1662460"/>
          </a:xfrm>
          <a:prstGeom prst="rect">
            <a:avLst/>
          </a:prstGeom>
          <a:noFill/>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id="{86B9386A-E980-418E-9767-20CB5FBD9074}"/>
              </a:ext>
            </a:extLst>
          </p:cNvPr>
          <p:cNvSpPr txBox="1"/>
          <p:nvPr/>
        </p:nvSpPr>
        <p:spPr>
          <a:xfrm>
            <a:off x="6713844" y="2097431"/>
            <a:ext cx="1744801" cy="707886"/>
          </a:xfrm>
          <a:prstGeom prst="rect">
            <a:avLst/>
          </a:prstGeom>
          <a:noFill/>
        </p:spPr>
        <p:txBody>
          <a:bodyPr wrap="square" rtlCol="0">
            <a:spAutoFit/>
          </a:bodyPr>
          <a:lstStyle/>
          <a:p>
            <a:r>
              <a:rPr lang="es-EC" sz="2000" dirty="0">
                <a:latin typeface="Calibri" panose="020F0502020204030204" pitchFamily="34" charset="0"/>
              </a:rPr>
              <a:t>Despellejada pechuga</a:t>
            </a:r>
          </a:p>
        </p:txBody>
      </p:sp>
      <p:pic>
        <p:nvPicPr>
          <p:cNvPr id="12" name="Imagen 11" descr="C:\Users\Dome\Desktop\Deshuesado Pechuga-0.00.29.44.jpg">
            <a:extLst>
              <a:ext uri="{FF2B5EF4-FFF2-40B4-BE49-F238E27FC236}">
                <a16:creationId xmlns:a16="http://schemas.microsoft.com/office/drawing/2014/main" id="{4D580065-3DB8-4F2F-B19E-47ED4A5F9A21}"/>
              </a:ext>
            </a:extLst>
          </p:cNvPr>
          <p:cNvPicPr/>
          <p:nvPr/>
        </p:nvPicPr>
        <p:blipFill rotWithShape="1">
          <a:blip r:embed="rId5">
            <a:extLst>
              <a:ext uri="{28A0092B-C50C-407E-A947-70E740481C1C}">
                <a14:useLocalDpi xmlns:a14="http://schemas.microsoft.com/office/drawing/2010/main" val="0"/>
              </a:ext>
            </a:extLst>
          </a:blip>
          <a:srcRect l="22493" t="589" r="21440"/>
          <a:stretch/>
        </p:blipFill>
        <p:spPr bwMode="auto">
          <a:xfrm>
            <a:off x="9428661" y="2805317"/>
            <a:ext cx="1661531" cy="1660342"/>
          </a:xfrm>
          <a:prstGeom prst="rect">
            <a:avLst/>
          </a:prstGeom>
          <a:noFill/>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49169399-700B-4DE4-BA59-DF54FAD1568F}"/>
              </a:ext>
            </a:extLst>
          </p:cNvPr>
          <p:cNvSpPr txBox="1"/>
          <p:nvPr/>
        </p:nvSpPr>
        <p:spPr>
          <a:xfrm>
            <a:off x="9387025" y="2097431"/>
            <a:ext cx="1744801" cy="707886"/>
          </a:xfrm>
          <a:prstGeom prst="rect">
            <a:avLst/>
          </a:prstGeom>
          <a:noFill/>
        </p:spPr>
        <p:txBody>
          <a:bodyPr wrap="square" rtlCol="0">
            <a:spAutoFit/>
          </a:bodyPr>
          <a:lstStyle/>
          <a:p>
            <a:r>
              <a:rPr lang="es-EC" sz="2000" dirty="0">
                <a:latin typeface="Calibri" panose="020F0502020204030204" pitchFamily="34" charset="0"/>
              </a:rPr>
              <a:t>Deshuesada pechuga</a:t>
            </a:r>
          </a:p>
        </p:txBody>
      </p:sp>
    </p:spTree>
    <p:extLst>
      <p:ext uri="{BB962C8B-B14F-4D97-AF65-F5344CB8AC3E}">
        <p14:creationId xmlns:p14="http://schemas.microsoft.com/office/powerpoint/2010/main" val="3875941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Descripción del proceso</a:t>
            </a:r>
          </a:p>
        </p:txBody>
      </p:sp>
      <p:sp>
        <p:nvSpPr>
          <p:cNvPr id="3" name="CuadroTexto 2">
            <a:extLst>
              <a:ext uri="{FF2B5EF4-FFF2-40B4-BE49-F238E27FC236}">
                <a16:creationId xmlns:a16="http://schemas.microsoft.com/office/drawing/2014/main" id="{962AE167-2E42-450B-B421-172918101E1E}"/>
              </a:ext>
            </a:extLst>
          </p:cNvPr>
          <p:cNvSpPr txBox="1"/>
          <p:nvPr/>
        </p:nvSpPr>
        <p:spPr>
          <a:xfrm>
            <a:off x="1117667" y="2173357"/>
            <a:ext cx="1744801" cy="400110"/>
          </a:xfrm>
          <a:prstGeom prst="rect">
            <a:avLst/>
          </a:prstGeom>
          <a:noFill/>
        </p:spPr>
        <p:txBody>
          <a:bodyPr wrap="square" rtlCol="0">
            <a:spAutoFit/>
          </a:bodyPr>
          <a:lstStyle/>
          <a:p>
            <a:r>
              <a:rPr lang="es-EC" sz="2000" dirty="0">
                <a:latin typeface="Calibri" panose="020F0502020204030204" pitchFamily="34" charset="0"/>
              </a:rPr>
              <a:t>Fileteada</a:t>
            </a:r>
          </a:p>
        </p:txBody>
      </p:sp>
      <p:sp>
        <p:nvSpPr>
          <p:cNvPr id="8" name="CuadroTexto 7">
            <a:extLst>
              <a:ext uri="{FF2B5EF4-FFF2-40B4-BE49-F238E27FC236}">
                <a16:creationId xmlns:a16="http://schemas.microsoft.com/office/drawing/2014/main" id="{5D1F249D-DB2E-4C72-904B-03C82AEC8949}"/>
              </a:ext>
            </a:extLst>
          </p:cNvPr>
          <p:cNvSpPr txBox="1"/>
          <p:nvPr/>
        </p:nvSpPr>
        <p:spPr>
          <a:xfrm>
            <a:off x="5087914" y="2113843"/>
            <a:ext cx="1744801" cy="707886"/>
          </a:xfrm>
          <a:prstGeom prst="rect">
            <a:avLst/>
          </a:prstGeom>
          <a:noFill/>
        </p:spPr>
        <p:txBody>
          <a:bodyPr wrap="square" rtlCol="0">
            <a:spAutoFit/>
          </a:bodyPr>
          <a:lstStyle/>
          <a:p>
            <a:r>
              <a:rPr lang="es-EC" sz="2000" dirty="0">
                <a:latin typeface="Calibri" panose="020F0502020204030204" pitchFamily="34" charset="0"/>
              </a:rPr>
              <a:t>Deshuesada pierna y muslo</a:t>
            </a:r>
          </a:p>
        </p:txBody>
      </p:sp>
      <p:sp>
        <p:nvSpPr>
          <p:cNvPr id="11" name="CuadroTexto 10">
            <a:extLst>
              <a:ext uri="{FF2B5EF4-FFF2-40B4-BE49-F238E27FC236}">
                <a16:creationId xmlns:a16="http://schemas.microsoft.com/office/drawing/2014/main" id="{86B9386A-E980-418E-9767-20CB5FBD9074}"/>
              </a:ext>
            </a:extLst>
          </p:cNvPr>
          <p:cNvSpPr txBox="1"/>
          <p:nvPr/>
        </p:nvSpPr>
        <p:spPr>
          <a:xfrm>
            <a:off x="8978086" y="2134547"/>
            <a:ext cx="1744801" cy="707886"/>
          </a:xfrm>
          <a:prstGeom prst="rect">
            <a:avLst/>
          </a:prstGeom>
          <a:noFill/>
        </p:spPr>
        <p:txBody>
          <a:bodyPr wrap="square" rtlCol="0">
            <a:spAutoFit/>
          </a:bodyPr>
          <a:lstStyle/>
          <a:p>
            <a:r>
              <a:rPr lang="es-EC" sz="2000" dirty="0">
                <a:latin typeface="Calibri" panose="020F0502020204030204" pitchFamily="34" charset="0"/>
              </a:rPr>
              <a:t>Despellejada pierna y muslo</a:t>
            </a:r>
          </a:p>
        </p:txBody>
      </p:sp>
      <p:pic>
        <p:nvPicPr>
          <p:cNvPr id="14" name="Imagen 13" descr="C:\Users\Dome\Desktop\Fileteado-0.00.26.92.jpg">
            <a:extLst>
              <a:ext uri="{FF2B5EF4-FFF2-40B4-BE49-F238E27FC236}">
                <a16:creationId xmlns:a16="http://schemas.microsoft.com/office/drawing/2014/main" id="{B7283838-AAC7-411B-8E21-E290A276B1B0}"/>
              </a:ext>
            </a:extLst>
          </p:cNvPr>
          <p:cNvPicPr/>
          <p:nvPr/>
        </p:nvPicPr>
        <p:blipFill rotWithShape="1">
          <a:blip r:embed="rId2">
            <a:extLst>
              <a:ext uri="{28A0092B-C50C-407E-A947-70E740481C1C}">
                <a14:useLocalDpi xmlns:a14="http://schemas.microsoft.com/office/drawing/2010/main" val="0"/>
              </a:ext>
            </a:extLst>
          </a:blip>
          <a:srcRect l="22658" r="21110"/>
          <a:stretch/>
        </p:blipFill>
        <p:spPr bwMode="auto">
          <a:xfrm>
            <a:off x="1117666" y="2727355"/>
            <a:ext cx="1744802" cy="1766785"/>
          </a:xfrm>
          <a:prstGeom prst="rect">
            <a:avLst/>
          </a:prstGeom>
          <a:noFill/>
          <a:ln>
            <a:noFill/>
          </a:ln>
          <a:extLst>
            <a:ext uri="{53640926-AAD7-44D8-BBD7-CCE9431645EC}">
              <a14:shadowObscured xmlns:a14="http://schemas.microsoft.com/office/drawing/2010/main"/>
            </a:ext>
          </a:extLst>
        </p:spPr>
      </p:pic>
      <p:pic>
        <p:nvPicPr>
          <p:cNvPr id="15" name="Imagen 14" descr="C:\Users\FRANCISCO\Documents\TESIS 20170427\Imagenes Marco Teorico\Deshuesado Pierna y Muslo-0.00.00.00.jpg">
            <a:extLst>
              <a:ext uri="{FF2B5EF4-FFF2-40B4-BE49-F238E27FC236}">
                <a16:creationId xmlns:a16="http://schemas.microsoft.com/office/drawing/2014/main" id="{9A165FA8-4891-41D4-BB60-29BF986B5ECF}"/>
              </a:ext>
            </a:extLst>
          </p:cNvPr>
          <p:cNvPicPr/>
          <p:nvPr/>
        </p:nvPicPr>
        <p:blipFill rotWithShape="1">
          <a:blip r:embed="rId3">
            <a:extLst>
              <a:ext uri="{28A0092B-C50C-407E-A947-70E740481C1C}">
                <a14:useLocalDpi xmlns:a14="http://schemas.microsoft.com/office/drawing/2010/main" val="0"/>
              </a:ext>
            </a:extLst>
          </a:blip>
          <a:srcRect l="22493" t="295" r="21936"/>
          <a:stretch/>
        </p:blipFill>
        <p:spPr bwMode="auto">
          <a:xfrm>
            <a:off x="5049476" y="2790270"/>
            <a:ext cx="1783239" cy="1766785"/>
          </a:xfrm>
          <a:prstGeom prst="rect">
            <a:avLst/>
          </a:prstGeom>
          <a:noFill/>
          <a:ln>
            <a:noFill/>
          </a:ln>
          <a:extLst>
            <a:ext uri="{53640926-AAD7-44D8-BBD7-CCE9431645EC}">
              <a14:shadowObscured xmlns:a14="http://schemas.microsoft.com/office/drawing/2010/main"/>
            </a:ext>
          </a:extLst>
        </p:spPr>
      </p:pic>
      <p:pic>
        <p:nvPicPr>
          <p:cNvPr id="16" name="Imagen 15" descr="C:\Users\FRANCISCO\Documents\TESIS 20170427\Imagenes Marco Teorico\Despellejado Pulpa-0.00.03.20.jpg">
            <a:extLst>
              <a:ext uri="{FF2B5EF4-FFF2-40B4-BE49-F238E27FC236}">
                <a16:creationId xmlns:a16="http://schemas.microsoft.com/office/drawing/2014/main" id="{DBF66150-A245-4650-9977-577C413A6348}"/>
              </a:ext>
            </a:extLst>
          </p:cNvPr>
          <p:cNvPicPr/>
          <p:nvPr/>
        </p:nvPicPr>
        <p:blipFill rotWithShape="1">
          <a:blip r:embed="rId4">
            <a:extLst>
              <a:ext uri="{28A0092B-C50C-407E-A947-70E740481C1C}">
                <a14:useLocalDpi xmlns:a14="http://schemas.microsoft.com/office/drawing/2010/main" val="0"/>
              </a:ext>
            </a:extLst>
          </a:blip>
          <a:srcRect l="22658" t="589" r="21440"/>
          <a:stretch/>
        </p:blipFill>
        <p:spPr bwMode="auto">
          <a:xfrm>
            <a:off x="9058161" y="2821729"/>
            <a:ext cx="1867446" cy="17353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415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Cuestionario Nórdico </a:t>
            </a:r>
          </a:p>
        </p:txBody>
      </p:sp>
      <p:pic>
        <p:nvPicPr>
          <p:cNvPr id="4" name="Imagen 3">
            <a:extLst>
              <a:ext uri="{FF2B5EF4-FFF2-40B4-BE49-F238E27FC236}">
                <a16:creationId xmlns:a16="http://schemas.microsoft.com/office/drawing/2014/main" id="{3B79E3FE-A26F-4600-B1D6-293070D2B3EF}"/>
              </a:ext>
            </a:extLst>
          </p:cNvPr>
          <p:cNvPicPr>
            <a:picLocks noChangeAspect="1"/>
          </p:cNvPicPr>
          <p:nvPr/>
        </p:nvPicPr>
        <p:blipFill>
          <a:blip r:embed="rId2"/>
          <a:stretch>
            <a:fillRect/>
          </a:stretch>
        </p:blipFill>
        <p:spPr>
          <a:xfrm>
            <a:off x="4217882" y="2505375"/>
            <a:ext cx="3653909" cy="2424433"/>
          </a:xfrm>
          <a:prstGeom prst="rect">
            <a:avLst/>
          </a:prstGeom>
        </p:spPr>
      </p:pic>
      <p:pic>
        <p:nvPicPr>
          <p:cNvPr id="5" name="Imagen 4">
            <a:extLst>
              <a:ext uri="{FF2B5EF4-FFF2-40B4-BE49-F238E27FC236}">
                <a16:creationId xmlns:a16="http://schemas.microsoft.com/office/drawing/2014/main" id="{996CD93F-AAEA-4E5A-8A53-6EA86E574039}"/>
              </a:ext>
            </a:extLst>
          </p:cNvPr>
          <p:cNvPicPr>
            <a:picLocks noChangeAspect="1"/>
          </p:cNvPicPr>
          <p:nvPr/>
        </p:nvPicPr>
        <p:blipFill>
          <a:blip r:embed="rId3"/>
          <a:stretch>
            <a:fillRect/>
          </a:stretch>
        </p:blipFill>
        <p:spPr>
          <a:xfrm>
            <a:off x="323603" y="2505375"/>
            <a:ext cx="3572536" cy="2424433"/>
          </a:xfrm>
          <a:prstGeom prst="rect">
            <a:avLst/>
          </a:prstGeom>
        </p:spPr>
      </p:pic>
      <p:pic>
        <p:nvPicPr>
          <p:cNvPr id="6" name="Imagen 5">
            <a:extLst>
              <a:ext uri="{FF2B5EF4-FFF2-40B4-BE49-F238E27FC236}">
                <a16:creationId xmlns:a16="http://schemas.microsoft.com/office/drawing/2014/main" id="{AF0E0D1E-35FB-4E0A-BFF9-02F1C19708BE}"/>
              </a:ext>
            </a:extLst>
          </p:cNvPr>
          <p:cNvPicPr>
            <a:picLocks noChangeAspect="1"/>
          </p:cNvPicPr>
          <p:nvPr/>
        </p:nvPicPr>
        <p:blipFill>
          <a:blip r:embed="rId4"/>
          <a:stretch>
            <a:fillRect/>
          </a:stretch>
        </p:blipFill>
        <p:spPr>
          <a:xfrm>
            <a:off x="8193534" y="2505375"/>
            <a:ext cx="3639627" cy="2424433"/>
          </a:xfrm>
          <a:prstGeom prst="rect">
            <a:avLst/>
          </a:prstGeom>
        </p:spPr>
      </p:pic>
    </p:spTree>
    <p:extLst>
      <p:ext uri="{BB962C8B-B14F-4D97-AF65-F5344CB8AC3E}">
        <p14:creationId xmlns:p14="http://schemas.microsoft.com/office/powerpoint/2010/main" val="218127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Cuestionario Nórdico </a:t>
            </a:r>
          </a:p>
        </p:txBody>
      </p:sp>
      <p:pic>
        <p:nvPicPr>
          <p:cNvPr id="3" name="Imagen 2">
            <a:extLst>
              <a:ext uri="{FF2B5EF4-FFF2-40B4-BE49-F238E27FC236}">
                <a16:creationId xmlns:a16="http://schemas.microsoft.com/office/drawing/2014/main" id="{984AE7F2-8FA9-436F-A661-DE46C1D8A848}"/>
              </a:ext>
            </a:extLst>
          </p:cNvPr>
          <p:cNvPicPr>
            <a:picLocks noChangeAspect="1"/>
          </p:cNvPicPr>
          <p:nvPr/>
        </p:nvPicPr>
        <p:blipFill>
          <a:blip r:embed="rId2"/>
          <a:stretch>
            <a:fillRect/>
          </a:stretch>
        </p:blipFill>
        <p:spPr>
          <a:xfrm>
            <a:off x="580128" y="2525609"/>
            <a:ext cx="3420152" cy="2424433"/>
          </a:xfrm>
          <a:prstGeom prst="rect">
            <a:avLst/>
          </a:prstGeom>
        </p:spPr>
      </p:pic>
      <p:pic>
        <p:nvPicPr>
          <p:cNvPr id="9" name="Imagen 8">
            <a:extLst>
              <a:ext uri="{FF2B5EF4-FFF2-40B4-BE49-F238E27FC236}">
                <a16:creationId xmlns:a16="http://schemas.microsoft.com/office/drawing/2014/main" id="{6A2E7A5B-5098-4EE8-AC19-DD33446914BC}"/>
              </a:ext>
            </a:extLst>
          </p:cNvPr>
          <p:cNvPicPr>
            <a:picLocks noChangeAspect="1"/>
          </p:cNvPicPr>
          <p:nvPr/>
        </p:nvPicPr>
        <p:blipFill>
          <a:blip r:embed="rId3"/>
          <a:stretch>
            <a:fillRect/>
          </a:stretch>
        </p:blipFill>
        <p:spPr>
          <a:xfrm>
            <a:off x="4369464" y="2525609"/>
            <a:ext cx="3481118" cy="2424433"/>
          </a:xfrm>
          <a:prstGeom prst="rect">
            <a:avLst/>
          </a:prstGeom>
        </p:spPr>
      </p:pic>
      <p:pic>
        <p:nvPicPr>
          <p:cNvPr id="10" name="Imagen 9">
            <a:extLst>
              <a:ext uri="{FF2B5EF4-FFF2-40B4-BE49-F238E27FC236}">
                <a16:creationId xmlns:a16="http://schemas.microsoft.com/office/drawing/2014/main" id="{9CF130D3-D8AE-4339-804B-F5E203D75E69}"/>
              </a:ext>
            </a:extLst>
          </p:cNvPr>
          <p:cNvPicPr>
            <a:picLocks noChangeAspect="1"/>
          </p:cNvPicPr>
          <p:nvPr/>
        </p:nvPicPr>
        <p:blipFill>
          <a:blip r:embed="rId4"/>
          <a:stretch>
            <a:fillRect/>
          </a:stretch>
        </p:blipFill>
        <p:spPr>
          <a:xfrm>
            <a:off x="8219766" y="2525608"/>
            <a:ext cx="3603048" cy="2424433"/>
          </a:xfrm>
          <a:prstGeom prst="rect">
            <a:avLst/>
          </a:prstGeom>
        </p:spPr>
      </p:pic>
    </p:spTree>
    <p:extLst>
      <p:ext uri="{BB962C8B-B14F-4D97-AF65-F5344CB8AC3E}">
        <p14:creationId xmlns:p14="http://schemas.microsoft.com/office/powerpoint/2010/main" val="249382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Resultados </a:t>
            </a:r>
          </a:p>
        </p:txBody>
      </p:sp>
      <p:pic>
        <p:nvPicPr>
          <p:cNvPr id="5" name="Imagen 4">
            <a:extLst>
              <a:ext uri="{FF2B5EF4-FFF2-40B4-BE49-F238E27FC236}">
                <a16:creationId xmlns:a16="http://schemas.microsoft.com/office/drawing/2014/main" id="{8A6237A3-3E62-41B8-95DE-EA5D74788B00}"/>
              </a:ext>
            </a:extLst>
          </p:cNvPr>
          <p:cNvPicPr>
            <a:picLocks noChangeAspect="1"/>
          </p:cNvPicPr>
          <p:nvPr/>
        </p:nvPicPr>
        <p:blipFill rotWithShape="1">
          <a:blip r:embed="rId2"/>
          <a:srcRect b="44737"/>
          <a:stretch/>
        </p:blipFill>
        <p:spPr>
          <a:xfrm>
            <a:off x="364428" y="1959771"/>
            <a:ext cx="7109798" cy="4202488"/>
          </a:xfrm>
          <a:prstGeom prst="rect">
            <a:avLst/>
          </a:prstGeom>
          <a:ln>
            <a:solidFill>
              <a:schemeClr val="tx1"/>
            </a:solidFill>
          </a:ln>
        </p:spPr>
      </p:pic>
      <p:pic>
        <p:nvPicPr>
          <p:cNvPr id="8" name="Imagen 7">
            <a:extLst>
              <a:ext uri="{FF2B5EF4-FFF2-40B4-BE49-F238E27FC236}">
                <a16:creationId xmlns:a16="http://schemas.microsoft.com/office/drawing/2014/main" id="{49C17B34-64D3-463C-9C87-EF71A04C9C4B}"/>
              </a:ext>
            </a:extLst>
          </p:cNvPr>
          <p:cNvPicPr>
            <a:picLocks noChangeAspect="1"/>
          </p:cNvPicPr>
          <p:nvPr/>
        </p:nvPicPr>
        <p:blipFill rotWithShape="1">
          <a:blip r:embed="rId3"/>
          <a:srcRect l="24628" t="38886" r="24474"/>
          <a:stretch/>
        </p:blipFill>
        <p:spPr>
          <a:xfrm>
            <a:off x="8558479" y="2131783"/>
            <a:ext cx="3129939" cy="2027848"/>
          </a:xfrm>
          <a:prstGeom prst="rect">
            <a:avLst/>
          </a:prstGeom>
        </p:spPr>
      </p:pic>
      <p:pic>
        <p:nvPicPr>
          <p:cNvPr id="11" name="Imagen 10">
            <a:extLst>
              <a:ext uri="{FF2B5EF4-FFF2-40B4-BE49-F238E27FC236}">
                <a16:creationId xmlns:a16="http://schemas.microsoft.com/office/drawing/2014/main" id="{9A24E6C3-F43C-45FC-B21E-FF0515288ACE}"/>
              </a:ext>
            </a:extLst>
          </p:cNvPr>
          <p:cNvPicPr>
            <a:picLocks noChangeAspect="1"/>
          </p:cNvPicPr>
          <p:nvPr/>
        </p:nvPicPr>
        <p:blipFill>
          <a:blip r:embed="rId4"/>
          <a:stretch>
            <a:fillRect/>
          </a:stretch>
        </p:blipFill>
        <p:spPr>
          <a:xfrm>
            <a:off x="7832035" y="4818786"/>
            <a:ext cx="4227442" cy="1449490"/>
          </a:xfrm>
          <a:prstGeom prst="rect">
            <a:avLst/>
          </a:prstGeom>
        </p:spPr>
      </p:pic>
    </p:spTree>
    <p:extLst>
      <p:ext uri="{BB962C8B-B14F-4D97-AF65-F5344CB8AC3E}">
        <p14:creationId xmlns:p14="http://schemas.microsoft.com/office/powerpoint/2010/main" val="179372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Resultados </a:t>
            </a:r>
          </a:p>
        </p:txBody>
      </p:sp>
      <p:pic>
        <p:nvPicPr>
          <p:cNvPr id="8" name="Imagen 7">
            <a:extLst>
              <a:ext uri="{FF2B5EF4-FFF2-40B4-BE49-F238E27FC236}">
                <a16:creationId xmlns:a16="http://schemas.microsoft.com/office/drawing/2014/main" id="{49C17B34-64D3-463C-9C87-EF71A04C9C4B}"/>
              </a:ext>
            </a:extLst>
          </p:cNvPr>
          <p:cNvPicPr>
            <a:picLocks noChangeAspect="1"/>
          </p:cNvPicPr>
          <p:nvPr/>
        </p:nvPicPr>
        <p:blipFill rotWithShape="1">
          <a:blip r:embed="rId2"/>
          <a:srcRect l="24628" t="38886" r="24474"/>
          <a:stretch/>
        </p:blipFill>
        <p:spPr>
          <a:xfrm>
            <a:off x="8558479" y="2131783"/>
            <a:ext cx="3129939" cy="2027848"/>
          </a:xfrm>
          <a:prstGeom prst="rect">
            <a:avLst/>
          </a:prstGeom>
        </p:spPr>
      </p:pic>
      <p:pic>
        <p:nvPicPr>
          <p:cNvPr id="11" name="Imagen 10">
            <a:extLst>
              <a:ext uri="{FF2B5EF4-FFF2-40B4-BE49-F238E27FC236}">
                <a16:creationId xmlns:a16="http://schemas.microsoft.com/office/drawing/2014/main" id="{9A24E6C3-F43C-45FC-B21E-FF0515288ACE}"/>
              </a:ext>
            </a:extLst>
          </p:cNvPr>
          <p:cNvPicPr>
            <a:picLocks noChangeAspect="1"/>
          </p:cNvPicPr>
          <p:nvPr/>
        </p:nvPicPr>
        <p:blipFill>
          <a:blip r:embed="rId3"/>
          <a:stretch>
            <a:fillRect/>
          </a:stretch>
        </p:blipFill>
        <p:spPr>
          <a:xfrm>
            <a:off x="7832035" y="4818786"/>
            <a:ext cx="4227442" cy="1449490"/>
          </a:xfrm>
          <a:prstGeom prst="rect">
            <a:avLst/>
          </a:prstGeom>
        </p:spPr>
      </p:pic>
      <p:pic>
        <p:nvPicPr>
          <p:cNvPr id="6" name="Imagen 5">
            <a:extLst>
              <a:ext uri="{FF2B5EF4-FFF2-40B4-BE49-F238E27FC236}">
                <a16:creationId xmlns:a16="http://schemas.microsoft.com/office/drawing/2014/main" id="{A7166D38-74E9-4E83-A47D-F0D74C23B60E}"/>
              </a:ext>
            </a:extLst>
          </p:cNvPr>
          <p:cNvPicPr>
            <a:picLocks noChangeAspect="1"/>
          </p:cNvPicPr>
          <p:nvPr/>
        </p:nvPicPr>
        <p:blipFill rotWithShape="1">
          <a:blip r:embed="rId4"/>
          <a:srcRect t="54230"/>
          <a:stretch/>
        </p:blipFill>
        <p:spPr>
          <a:xfrm>
            <a:off x="411567" y="2131783"/>
            <a:ext cx="6943390" cy="3644348"/>
          </a:xfrm>
          <a:prstGeom prst="rect">
            <a:avLst/>
          </a:prstGeom>
          <a:ln>
            <a:solidFill>
              <a:schemeClr val="tx1"/>
            </a:solidFill>
          </a:ln>
        </p:spPr>
      </p:pic>
    </p:spTree>
    <p:extLst>
      <p:ext uri="{BB962C8B-B14F-4D97-AF65-F5344CB8AC3E}">
        <p14:creationId xmlns:p14="http://schemas.microsoft.com/office/powerpoint/2010/main" val="311221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Resultados </a:t>
            </a:r>
          </a:p>
        </p:txBody>
      </p:sp>
      <p:pic>
        <p:nvPicPr>
          <p:cNvPr id="4" name="Imagen 3" descr="C:\Users\FRANCISCO\Desktop\Imagenes de resultados\Fileteado-0.00.01.36-Postura cuello.jpg">
            <a:extLst>
              <a:ext uri="{FF2B5EF4-FFF2-40B4-BE49-F238E27FC236}">
                <a16:creationId xmlns:a16="http://schemas.microsoft.com/office/drawing/2014/main" id="{FA94D145-1BA8-48A3-8393-A1D996F661A8}"/>
              </a:ext>
            </a:extLst>
          </p:cNvPr>
          <p:cNvPicPr/>
          <p:nvPr/>
        </p:nvPicPr>
        <p:blipFill rotWithShape="1">
          <a:blip r:embed="rId2">
            <a:extLst>
              <a:ext uri="{28A0092B-C50C-407E-A947-70E740481C1C}">
                <a14:useLocalDpi xmlns:a14="http://schemas.microsoft.com/office/drawing/2010/main" val="0"/>
              </a:ext>
            </a:extLst>
          </a:blip>
          <a:srcRect r="41946"/>
          <a:stretch/>
        </p:blipFill>
        <p:spPr bwMode="auto">
          <a:xfrm rot="5400000">
            <a:off x="1762083" y="2133145"/>
            <a:ext cx="2482353" cy="3349514"/>
          </a:xfrm>
          <a:prstGeom prst="rect">
            <a:avLst/>
          </a:prstGeom>
          <a:noFill/>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1FCFA959-96A3-42DD-9625-4979BA479CFA}"/>
              </a:ext>
            </a:extLst>
          </p:cNvPr>
          <p:cNvSpPr txBox="1"/>
          <p:nvPr/>
        </p:nvSpPr>
        <p:spPr>
          <a:xfrm>
            <a:off x="1758130" y="1979406"/>
            <a:ext cx="2490258" cy="461665"/>
          </a:xfrm>
          <a:prstGeom prst="rect">
            <a:avLst/>
          </a:prstGeom>
          <a:noFill/>
        </p:spPr>
        <p:txBody>
          <a:bodyPr wrap="square" rtlCol="0">
            <a:spAutoFit/>
          </a:bodyPr>
          <a:lstStyle/>
          <a:p>
            <a:r>
              <a:rPr lang="es-EC" sz="2400" dirty="0">
                <a:latin typeface="Calibri" panose="020F0502020204030204" pitchFamily="34" charset="0"/>
              </a:rPr>
              <a:t>Postura de cuello</a:t>
            </a:r>
          </a:p>
        </p:txBody>
      </p:sp>
      <p:pic>
        <p:nvPicPr>
          <p:cNvPr id="7" name="Imagen 6">
            <a:extLst>
              <a:ext uri="{FF2B5EF4-FFF2-40B4-BE49-F238E27FC236}">
                <a16:creationId xmlns:a16="http://schemas.microsoft.com/office/drawing/2014/main" id="{7AA8A167-F589-45CC-B70E-B08388FCC0FE}"/>
              </a:ext>
            </a:extLst>
          </p:cNvPr>
          <p:cNvPicPr>
            <a:picLocks noChangeAspect="1"/>
          </p:cNvPicPr>
          <p:nvPr/>
        </p:nvPicPr>
        <p:blipFill>
          <a:blip r:embed="rId3"/>
          <a:stretch>
            <a:fillRect/>
          </a:stretch>
        </p:blipFill>
        <p:spPr>
          <a:xfrm>
            <a:off x="6944551" y="2593776"/>
            <a:ext cx="3392145" cy="2455303"/>
          </a:xfrm>
          <a:prstGeom prst="rect">
            <a:avLst/>
          </a:prstGeom>
        </p:spPr>
      </p:pic>
      <p:sp>
        <p:nvSpPr>
          <p:cNvPr id="8" name="CuadroTexto 7">
            <a:extLst>
              <a:ext uri="{FF2B5EF4-FFF2-40B4-BE49-F238E27FC236}">
                <a16:creationId xmlns:a16="http://schemas.microsoft.com/office/drawing/2014/main" id="{D94C7676-9E65-44E5-83B5-77C798756669}"/>
              </a:ext>
            </a:extLst>
          </p:cNvPr>
          <p:cNvSpPr txBox="1"/>
          <p:nvPr/>
        </p:nvSpPr>
        <p:spPr>
          <a:xfrm>
            <a:off x="6778898" y="1998038"/>
            <a:ext cx="3723449" cy="461665"/>
          </a:xfrm>
          <a:prstGeom prst="rect">
            <a:avLst/>
          </a:prstGeom>
          <a:noFill/>
        </p:spPr>
        <p:txBody>
          <a:bodyPr wrap="square" rtlCol="0">
            <a:spAutoFit/>
          </a:bodyPr>
          <a:lstStyle/>
          <a:p>
            <a:r>
              <a:rPr lang="es-EC" sz="2400" dirty="0">
                <a:latin typeface="Calibri" panose="020F0502020204030204" pitchFamily="34" charset="0"/>
              </a:rPr>
              <a:t>Postura de muñeca y agarre</a:t>
            </a:r>
          </a:p>
        </p:txBody>
      </p:sp>
    </p:spTree>
    <p:extLst>
      <p:ext uri="{BB962C8B-B14F-4D97-AF65-F5344CB8AC3E}">
        <p14:creationId xmlns:p14="http://schemas.microsoft.com/office/powerpoint/2010/main" val="22056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a:latin typeface="Calibri" panose="020F0502020204030204" pitchFamily="34" charset="0"/>
                <a:cs typeface="Times New Roman" panose="02020603050405020304" pitchFamily="18" charset="0"/>
              </a:rPr>
              <a:t>Conclusiones</a:t>
            </a:r>
            <a:endParaRPr lang="es-EC" sz="2800" dirty="0">
              <a:latin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F6B7C239-660C-4159-B722-272288A585B3}"/>
              </a:ext>
            </a:extLst>
          </p:cNvPr>
          <p:cNvSpPr txBox="1"/>
          <p:nvPr/>
        </p:nvSpPr>
        <p:spPr>
          <a:xfrm>
            <a:off x="1534696" y="2093844"/>
            <a:ext cx="9636887" cy="3693319"/>
          </a:xfrm>
          <a:prstGeom prst="rect">
            <a:avLst/>
          </a:prstGeom>
          <a:noFill/>
        </p:spPr>
        <p:txBody>
          <a:bodyPr wrap="square" rtlCol="0">
            <a:spAutoFit/>
          </a:bodyPr>
          <a:lstStyle/>
          <a:p>
            <a:pPr marL="285750" indent="-285750" algn="just">
              <a:buFont typeface="Wingdings" panose="05000000000000000000" pitchFamily="2" charset="2"/>
              <a:buChar char="v"/>
            </a:pPr>
            <a:r>
              <a:rPr lang="es-EC" dirty="0">
                <a:latin typeface="Calibri" panose="020F0502020204030204" pitchFamily="34" charset="0"/>
              </a:rPr>
              <a:t>Actividades en nivel riesgo alto 72% y en nivel riesgo medio 28%, se justifica la exposición a movimientos repetitivos.</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El factor mas critico en las evaluaciones es la recuperación, ya que existe una sola pausa durante la jornada aparte de la pausa de comida. </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La frecuencia es alta por la demanda de la tarea, como en ejemplo de la actividad de deshuesada pierna y muslo las acciones técnicas para mano derecha es 71 </a:t>
            </a:r>
            <a:r>
              <a:rPr lang="es-EC" dirty="0" err="1">
                <a:latin typeface="Calibri" panose="020F0502020204030204" pitchFamily="34" charset="0"/>
              </a:rPr>
              <a:t>acc</a:t>
            </a:r>
            <a:r>
              <a:rPr lang="es-EC" dirty="0">
                <a:latin typeface="Calibri" panose="020F0502020204030204" pitchFamily="34" charset="0"/>
              </a:rPr>
              <a:t>/min y mano izquierda 75 </a:t>
            </a:r>
            <a:r>
              <a:rPr lang="es-EC" dirty="0" err="1">
                <a:latin typeface="Calibri" panose="020F0502020204030204" pitchFamily="34" charset="0"/>
              </a:rPr>
              <a:t>acc</a:t>
            </a:r>
            <a:r>
              <a:rPr lang="es-EC" dirty="0">
                <a:latin typeface="Calibri" panose="020F0502020204030204" pitchFamily="34" charset="0"/>
              </a:rPr>
              <a:t>/min.</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En postura las mas criticas son en muñeca y el agarre, hay que recalcar que cuello es otra postura critica pero esta solo evalúa Art Tool</a:t>
            </a:r>
          </a:p>
          <a:p>
            <a:endParaRPr lang="es-EC" dirty="0">
              <a:latin typeface="Calibri" panose="020F0502020204030204" pitchFamily="34" charset="0"/>
            </a:endParaRPr>
          </a:p>
        </p:txBody>
      </p:sp>
    </p:spTree>
    <p:extLst>
      <p:ext uri="{BB962C8B-B14F-4D97-AF65-F5344CB8AC3E}">
        <p14:creationId xmlns:p14="http://schemas.microsoft.com/office/powerpoint/2010/main" val="383214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Problema</a:t>
            </a:r>
          </a:p>
        </p:txBody>
      </p:sp>
      <p:sp>
        <p:nvSpPr>
          <p:cNvPr id="6" name="Rectángulo 5">
            <a:extLst>
              <a:ext uri="{FF2B5EF4-FFF2-40B4-BE49-F238E27FC236}">
                <a16:creationId xmlns:a16="http://schemas.microsoft.com/office/drawing/2014/main" id="{BFB2A647-1D7E-47D4-A3B8-E6B1F07E62A6}"/>
              </a:ext>
            </a:extLst>
          </p:cNvPr>
          <p:cNvSpPr/>
          <p:nvPr/>
        </p:nvSpPr>
        <p:spPr>
          <a:xfrm>
            <a:off x="2650435" y="2544416"/>
            <a:ext cx="1868556" cy="954157"/>
          </a:xfrm>
          <a:prstGeom prst="rect">
            <a:avLst/>
          </a:prstGeom>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Demanda de la tarea</a:t>
            </a:r>
          </a:p>
        </p:txBody>
      </p:sp>
      <p:sp>
        <p:nvSpPr>
          <p:cNvPr id="7" name="Rectángulo 6">
            <a:extLst>
              <a:ext uri="{FF2B5EF4-FFF2-40B4-BE49-F238E27FC236}">
                <a16:creationId xmlns:a16="http://schemas.microsoft.com/office/drawing/2014/main" id="{B414F44C-2566-41B5-B155-8DD5073CA3DF}"/>
              </a:ext>
            </a:extLst>
          </p:cNvPr>
          <p:cNvSpPr/>
          <p:nvPr/>
        </p:nvSpPr>
        <p:spPr>
          <a:xfrm>
            <a:off x="5174974" y="2544415"/>
            <a:ext cx="1868556" cy="954157"/>
          </a:xfrm>
          <a:prstGeom prst="rect">
            <a:avLst/>
          </a:prstGeom>
          <a:effectLst>
            <a:outerShdw blurRad="50800" dist="38100" dir="8100000" algn="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No existe estudios comparativos</a:t>
            </a:r>
          </a:p>
        </p:txBody>
      </p:sp>
      <p:sp>
        <p:nvSpPr>
          <p:cNvPr id="8" name="Rectángulo 7">
            <a:extLst>
              <a:ext uri="{FF2B5EF4-FFF2-40B4-BE49-F238E27FC236}">
                <a16:creationId xmlns:a16="http://schemas.microsoft.com/office/drawing/2014/main" id="{D4BAAE5C-4850-48C8-816E-4C3BFA135CF2}"/>
              </a:ext>
            </a:extLst>
          </p:cNvPr>
          <p:cNvSpPr/>
          <p:nvPr/>
        </p:nvSpPr>
        <p:spPr>
          <a:xfrm>
            <a:off x="7699513" y="2544414"/>
            <a:ext cx="1868556" cy="954157"/>
          </a:xfrm>
          <a:prstGeom prst="rect">
            <a:avLst/>
          </a:prstGeom>
          <a:solidFill>
            <a:srgbClr val="0070C0"/>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Adopción de posturas inadecuadas</a:t>
            </a:r>
          </a:p>
        </p:txBody>
      </p:sp>
      <p:sp>
        <p:nvSpPr>
          <p:cNvPr id="9" name="Rectángulo 8">
            <a:extLst>
              <a:ext uri="{FF2B5EF4-FFF2-40B4-BE49-F238E27FC236}">
                <a16:creationId xmlns:a16="http://schemas.microsoft.com/office/drawing/2014/main" id="{ED2A9204-5767-436E-B944-57804D86C511}"/>
              </a:ext>
            </a:extLst>
          </p:cNvPr>
          <p:cNvSpPr/>
          <p:nvPr/>
        </p:nvSpPr>
        <p:spPr>
          <a:xfrm>
            <a:off x="2650435" y="4189230"/>
            <a:ext cx="1868556" cy="954157"/>
          </a:xfrm>
          <a:prstGeom prst="rect">
            <a:avLst/>
          </a:prstGeom>
          <a:solidFill>
            <a:schemeClr val="accent2">
              <a:lumMod val="75000"/>
            </a:schemeClr>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Falta de tiempos de recuperación</a:t>
            </a:r>
          </a:p>
        </p:txBody>
      </p:sp>
      <p:sp>
        <p:nvSpPr>
          <p:cNvPr id="10" name="Rectángulo 9">
            <a:extLst>
              <a:ext uri="{FF2B5EF4-FFF2-40B4-BE49-F238E27FC236}">
                <a16:creationId xmlns:a16="http://schemas.microsoft.com/office/drawing/2014/main" id="{F45B6C91-64E8-4FF2-B427-6266A1B3AFCF}"/>
              </a:ext>
            </a:extLst>
          </p:cNvPr>
          <p:cNvSpPr/>
          <p:nvPr/>
        </p:nvSpPr>
        <p:spPr>
          <a:xfrm>
            <a:off x="5174974" y="4189229"/>
            <a:ext cx="1868556" cy="954157"/>
          </a:xfrm>
          <a:prstGeom prst="rect">
            <a:avLst/>
          </a:prstGeom>
          <a:solidFill>
            <a:srgbClr val="C00000"/>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Hábitos inadecuados</a:t>
            </a:r>
          </a:p>
        </p:txBody>
      </p:sp>
      <p:sp>
        <p:nvSpPr>
          <p:cNvPr id="11" name="Rectángulo 10">
            <a:extLst>
              <a:ext uri="{FF2B5EF4-FFF2-40B4-BE49-F238E27FC236}">
                <a16:creationId xmlns:a16="http://schemas.microsoft.com/office/drawing/2014/main" id="{B8AD8AF6-9F48-4A56-9FEB-0D2573803CEB}"/>
              </a:ext>
            </a:extLst>
          </p:cNvPr>
          <p:cNvSpPr/>
          <p:nvPr/>
        </p:nvSpPr>
        <p:spPr>
          <a:xfrm>
            <a:off x="7699513" y="4189228"/>
            <a:ext cx="1868556" cy="954157"/>
          </a:xfrm>
          <a:prstGeom prst="rect">
            <a:avLst/>
          </a:prstGeom>
          <a:solidFill>
            <a:srgbClr val="FF0000"/>
          </a:solidFill>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Presencia de dolencias y lesiones</a:t>
            </a:r>
          </a:p>
        </p:txBody>
      </p:sp>
    </p:spTree>
    <p:extLst>
      <p:ext uri="{BB962C8B-B14F-4D97-AF65-F5344CB8AC3E}">
        <p14:creationId xmlns:p14="http://schemas.microsoft.com/office/powerpoint/2010/main" val="126788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a:latin typeface="Calibri" panose="020F0502020204030204" pitchFamily="34" charset="0"/>
                <a:cs typeface="Times New Roman" panose="02020603050405020304" pitchFamily="18" charset="0"/>
              </a:rPr>
              <a:t>Conclusiones</a:t>
            </a:r>
            <a:endParaRPr lang="es-EC" sz="2800" dirty="0">
              <a:latin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F6B7C239-660C-4159-B722-272288A585B3}"/>
              </a:ext>
            </a:extLst>
          </p:cNvPr>
          <p:cNvSpPr txBox="1"/>
          <p:nvPr/>
        </p:nvSpPr>
        <p:spPr>
          <a:xfrm>
            <a:off x="1534696" y="2093844"/>
            <a:ext cx="9636887" cy="4247317"/>
          </a:xfrm>
          <a:prstGeom prst="rect">
            <a:avLst/>
          </a:prstGeom>
          <a:noFill/>
        </p:spPr>
        <p:txBody>
          <a:bodyPr wrap="square" rtlCol="0">
            <a:spAutoFit/>
          </a:bodyPr>
          <a:lstStyle/>
          <a:p>
            <a:pPr marL="285750" indent="-285750" algn="just">
              <a:buFont typeface="Wingdings" panose="05000000000000000000" pitchFamily="2" charset="2"/>
              <a:buChar char="v"/>
            </a:pPr>
            <a:r>
              <a:rPr lang="es-EC" dirty="0">
                <a:latin typeface="Calibri" panose="020F0502020204030204" pitchFamily="34" charset="0"/>
              </a:rPr>
              <a:t>Actividades en nivel riesgo alto 72% y en nivel riesgo medio 28%, se justifica la exposición a movimientos repetitivos.</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El factor mas critico en las evaluaciones es la recuperación, ya que existe una sola pausa durante la jornada aparte de la pausa de comida. </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La frecuencia es alta por la demanda de la tarea, como en ejemplo de la actividad de deshuesada pierna y muslo las acciones técnicas para mano derecha es 71 </a:t>
            </a:r>
            <a:r>
              <a:rPr lang="es-EC" dirty="0" err="1">
                <a:latin typeface="Calibri" panose="020F0502020204030204" pitchFamily="34" charset="0"/>
              </a:rPr>
              <a:t>acc</a:t>
            </a:r>
            <a:r>
              <a:rPr lang="es-EC" dirty="0">
                <a:latin typeface="Calibri" panose="020F0502020204030204" pitchFamily="34" charset="0"/>
              </a:rPr>
              <a:t>/min y mano izquierda 75 </a:t>
            </a:r>
            <a:r>
              <a:rPr lang="es-EC" dirty="0" err="1">
                <a:latin typeface="Calibri" panose="020F0502020204030204" pitchFamily="34" charset="0"/>
              </a:rPr>
              <a:t>acc</a:t>
            </a:r>
            <a:r>
              <a:rPr lang="es-EC" dirty="0">
                <a:latin typeface="Calibri" panose="020F0502020204030204" pitchFamily="34" charset="0"/>
              </a:rPr>
              <a:t>/min.</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En postura las mas criticas son en muñeca y el agarre, hay que recalcar que cuello es otra postura critica pero esta solo evalúa Art Tool.</a:t>
            </a:r>
          </a:p>
          <a:p>
            <a:pPr marL="285750" indent="-285750" algn="just">
              <a:buFont typeface="Wingdings" panose="05000000000000000000" pitchFamily="2" charset="2"/>
              <a:buChar char="v"/>
            </a:pPr>
            <a:endParaRPr lang="es-EC" dirty="0">
              <a:latin typeface="Calibri" panose="020F0502020204030204" pitchFamily="34" charset="0"/>
            </a:endParaRPr>
          </a:p>
          <a:p>
            <a:pPr marL="285750" indent="-285750" algn="just">
              <a:buFont typeface="Wingdings" panose="05000000000000000000" pitchFamily="2" charset="2"/>
              <a:buChar char="v"/>
            </a:pPr>
            <a:r>
              <a:rPr lang="es-EC" dirty="0">
                <a:latin typeface="Calibri" panose="020F0502020204030204" pitchFamily="34" charset="0"/>
              </a:rPr>
              <a:t>El factor complementario se debe al manejo de producto frío.</a:t>
            </a:r>
          </a:p>
          <a:p>
            <a:endParaRPr lang="es-EC" dirty="0">
              <a:latin typeface="Calibri" panose="020F0502020204030204" pitchFamily="34" charset="0"/>
            </a:endParaRPr>
          </a:p>
        </p:txBody>
      </p:sp>
    </p:spTree>
    <p:extLst>
      <p:ext uri="{BB962C8B-B14F-4D97-AF65-F5344CB8AC3E}">
        <p14:creationId xmlns:p14="http://schemas.microsoft.com/office/powerpoint/2010/main" val="1565382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a:latin typeface="Calibri" panose="020F0502020204030204" pitchFamily="34" charset="0"/>
                <a:cs typeface="Times New Roman" panose="02020603050405020304" pitchFamily="18" charset="0"/>
              </a:rPr>
              <a:t>Conclusiones</a:t>
            </a:r>
            <a:endParaRPr lang="es-EC" sz="2800" dirty="0">
              <a:latin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F6B7C239-660C-4159-B722-272288A585B3}"/>
              </a:ext>
            </a:extLst>
          </p:cNvPr>
          <p:cNvSpPr txBox="1"/>
          <p:nvPr/>
        </p:nvSpPr>
        <p:spPr>
          <a:xfrm>
            <a:off x="1534696" y="2093844"/>
            <a:ext cx="9636887" cy="2246769"/>
          </a:xfrm>
          <a:prstGeom prst="rect">
            <a:avLst/>
          </a:prstGeom>
          <a:noFill/>
        </p:spPr>
        <p:txBody>
          <a:bodyPr wrap="square" rtlCol="0">
            <a:spAutoFit/>
          </a:bodyPr>
          <a:lstStyle/>
          <a:p>
            <a:pPr marL="342900" indent="-342900">
              <a:buFont typeface="Wingdings" panose="05000000000000000000" pitchFamily="2" charset="2"/>
              <a:buChar char="v"/>
            </a:pPr>
            <a:r>
              <a:rPr lang="es-EC" sz="2000" dirty="0">
                <a:latin typeface="Calibri" panose="020F0502020204030204" pitchFamily="34" charset="0"/>
              </a:rPr>
              <a:t>Como otra conclusión hemos comprobado la hipótesis que nos planteamos al comienzo del estudio demostrando que la herramienta del Art Tool  es más práctico y menos compleja que el Ocra Check List.</a:t>
            </a:r>
          </a:p>
          <a:p>
            <a:pPr marL="342900" indent="-342900">
              <a:buFont typeface="Wingdings" panose="05000000000000000000" pitchFamily="2" charset="2"/>
              <a:buChar char="v"/>
            </a:pPr>
            <a:endParaRPr lang="es-EC" sz="2000" dirty="0">
              <a:latin typeface="Calibri" panose="020F0502020204030204" pitchFamily="34" charset="0"/>
            </a:endParaRPr>
          </a:p>
          <a:p>
            <a:pPr marL="342900" indent="-342900">
              <a:buFont typeface="Wingdings" panose="05000000000000000000" pitchFamily="2" charset="2"/>
              <a:buChar char="v"/>
            </a:pPr>
            <a:r>
              <a:rPr lang="es-EC" sz="2000" dirty="0">
                <a:latin typeface="Calibri" panose="020F0502020204030204" pitchFamily="34" charset="0"/>
              </a:rPr>
              <a:t>Los resultados en las 7 actividades coinciden, además conocemos que el Art Tool es un método mas sencillo y menos complejo, nos ayuda a reducir tiempos y obtener resultados con mayor rapidez.</a:t>
            </a:r>
          </a:p>
        </p:txBody>
      </p:sp>
    </p:spTree>
    <p:extLst>
      <p:ext uri="{BB962C8B-B14F-4D97-AF65-F5344CB8AC3E}">
        <p14:creationId xmlns:p14="http://schemas.microsoft.com/office/powerpoint/2010/main" val="79507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a:latin typeface="Calibri" panose="020F0502020204030204" pitchFamily="34" charset="0"/>
                <a:cs typeface="Times New Roman" panose="02020603050405020304" pitchFamily="18" charset="0"/>
              </a:rPr>
              <a:t>Conclusiones</a:t>
            </a:r>
            <a:endParaRPr lang="es-EC" sz="2800" dirty="0">
              <a:latin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A81684FF-B418-4EC1-9E8A-184B6BAB25BE}"/>
              </a:ext>
            </a:extLst>
          </p:cNvPr>
          <p:cNvPicPr>
            <a:picLocks noChangeAspect="1"/>
          </p:cNvPicPr>
          <p:nvPr/>
        </p:nvPicPr>
        <p:blipFill rotWithShape="1">
          <a:blip r:embed="rId2"/>
          <a:srcRect l="27935" t="27019" r="24674" b="12059"/>
          <a:stretch/>
        </p:blipFill>
        <p:spPr>
          <a:xfrm>
            <a:off x="3405809" y="1853754"/>
            <a:ext cx="5777948" cy="4175985"/>
          </a:xfrm>
          <a:prstGeom prst="rect">
            <a:avLst/>
          </a:prstGeom>
        </p:spPr>
      </p:pic>
    </p:spTree>
    <p:extLst>
      <p:ext uri="{BB962C8B-B14F-4D97-AF65-F5344CB8AC3E}">
        <p14:creationId xmlns:p14="http://schemas.microsoft.com/office/powerpoint/2010/main" val="89972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a:latin typeface="Calibri" panose="020F0502020204030204" pitchFamily="34" charset="0"/>
                <a:cs typeface="Times New Roman" panose="02020603050405020304" pitchFamily="18" charset="0"/>
              </a:rPr>
              <a:t>Conclusiones</a:t>
            </a:r>
            <a:endParaRPr lang="es-EC" sz="2800" dirty="0">
              <a:latin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50BE851B-826D-4C50-B16A-0E19C2F2BC9B}"/>
              </a:ext>
            </a:extLst>
          </p:cNvPr>
          <p:cNvPicPr>
            <a:picLocks noChangeAspect="1"/>
          </p:cNvPicPr>
          <p:nvPr/>
        </p:nvPicPr>
        <p:blipFill rotWithShape="1">
          <a:blip r:embed="rId2"/>
          <a:srcRect l="27935" t="47342" r="26087" b="24239"/>
          <a:stretch/>
        </p:blipFill>
        <p:spPr>
          <a:xfrm>
            <a:off x="3405808" y="2650435"/>
            <a:ext cx="5605669" cy="2544417"/>
          </a:xfrm>
          <a:prstGeom prst="rect">
            <a:avLst/>
          </a:prstGeom>
        </p:spPr>
      </p:pic>
    </p:spTree>
    <p:extLst>
      <p:ext uri="{BB962C8B-B14F-4D97-AF65-F5344CB8AC3E}">
        <p14:creationId xmlns:p14="http://schemas.microsoft.com/office/powerpoint/2010/main" val="391180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Recomendaciones</a:t>
            </a:r>
          </a:p>
        </p:txBody>
      </p:sp>
      <p:sp>
        <p:nvSpPr>
          <p:cNvPr id="4" name="CuadroTexto 3">
            <a:extLst>
              <a:ext uri="{FF2B5EF4-FFF2-40B4-BE49-F238E27FC236}">
                <a16:creationId xmlns:a16="http://schemas.microsoft.com/office/drawing/2014/main" id="{56B9E532-18D7-4339-968D-DE2125799334}"/>
              </a:ext>
            </a:extLst>
          </p:cNvPr>
          <p:cNvSpPr txBox="1"/>
          <p:nvPr/>
        </p:nvSpPr>
        <p:spPr>
          <a:xfrm>
            <a:off x="1476331" y="2345636"/>
            <a:ext cx="9636887" cy="2554545"/>
          </a:xfrm>
          <a:prstGeom prst="rect">
            <a:avLst/>
          </a:prstGeom>
          <a:noFill/>
        </p:spPr>
        <p:txBody>
          <a:bodyPr wrap="square" rtlCol="0">
            <a:spAutoFit/>
          </a:bodyPr>
          <a:lstStyle/>
          <a:p>
            <a:pPr marL="342900" indent="-342900" algn="just">
              <a:buFont typeface="Wingdings" panose="05000000000000000000" pitchFamily="2" charset="2"/>
              <a:buChar char="v"/>
            </a:pPr>
            <a:r>
              <a:rPr lang="es-EC" sz="2000" dirty="0">
                <a:latin typeface="Calibri" panose="020F0502020204030204" pitchFamily="34" charset="0"/>
              </a:rPr>
              <a:t>Como primera recomendación al criterio técnico y en base a los conocimientos adquiridos, se recomienda como una evaluación mas rápida y previa a las actividades de riesgos por repetitividad por ser mas práctica y menos compleja. </a:t>
            </a:r>
          </a:p>
          <a:p>
            <a:pPr marL="342900" indent="-342900" algn="just">
              <a:buFont typeface="Wingdings" panose="05000000000000000000" pitchFamily="2" charset="2"/>
              <a:buChar char="v"/>
            </a:pPr>
            <a:endParaRPr lang="es-EC" sz="2000" dirty="0">
              <a:latin typeface="Calibri" panose="020F0502020204030204" pitchFamily="34" charset="0"/>
            </a:endParaRPr>
          </a:p>
          <a:p>
            <a:pPr algn="just"/>
            <a:endParaRPr lang="es-EC" sz="2000" dirty="0">
              <a:latin typeface="Calibri" panose="020F0502020204030204" pitchFamily="34" charset="0"/>
            </a:endParaRPr>
          </a:p>
          <a:p>
            <a:pPr marL="342900" indent="-342900" algn="just">
              <a:buFont typeface="Wingdings" panose="05000000000000000000" pitchFamily="2" charset="2"/>
              <a:buChar char="v"/>
            </a:pPr>
            <a:r>
              <a:rPr lang="es-EC" sz="2000" dirty="0">
                <a:latin typeface="Calibri" panose="020F0502020204030204" pitchFamily="34" charset="0"/>
              </a:rPr>
              <a:t>Un plus a nuestro estudio hemos decido colocar medidas correctivas para reducir el riesgo en las actividades del procesamiento de aves de corral en donde exponemos en las siguientes tablas. </a:t>
            </a:r>
          </a:p>
        </p:txBody>
      </p:sp>
    </p:spTree>
    <p:extLst>
      <p:ext uri="{BB962C8B-B14F-4D97-AF65-F5344CB8AC3E}">
        <p14:creationId xmlns:p14="http://schemas.microsoft.com/office/powerpoint/2010/main" val="66720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Recomendaciones</a:t>
            </a:r>
          </a:p>
        </p:txBody>
      </p:sp>
      <p:pic>
        <p:nvPicPr>
          <p:cNvPr id="3" name="Imagen 2">
            <a:extLst>
              <a:ext uri="{FF2B5EF4-FFF2-40B4-BE49-F238E27FC236}">
                <a16:creationId xmlns:a16="http://schemas.microsoft.com/office/drawing/2014/main" id="{508C5EB3-71C4-4059-B231-610888B1E6C0}"/>
              </a:ext>
            </a:extLst>
          </p:cNvPr>
          <p:cNvPicPr>
            <a:picLocks noChangeAspect="1"/>
          </p:cNvPicPr>
          <p:nvPr/>
        </p:nvPicPr>
        <p:blipFill rotWithShape="1">
          <a:blip r:embed="rId2"/>
          <a:srcRect b="10650"/>
          <a:stretch/>
        </p:blipFill>
        <p:spPr>
          <a:xfrm>
            <a:off x="2877075" y="2304128"/>
            <a:ext cx="6835399" cy="3089507"/>
          </a:xfrm>
          <a:prstGeom prst="rect">
            <a:avLst/>
          </a:prstGeom>
          <a:ln w="3175">
            <a:solidFill>
              <a:schemeClr val="tx1"/>
            </a:solidFill>
          </a:ln>
        </p:spPr>
      </p:pic>
    </p:spTree>
    <p:extLst>
      <p:ext uri="{BB962C8B-B14F-4D97-AF65-F5344CB8AC3E}">
        <p14:creationId xmlns:p14="http://schemas.microsoft.com/office/powerpoint/2010/main" val="80427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Recomendaciones</a:t>
            </a:r>
          </a:p>
        </p:txBody>
      </p:sp>
      <p:pic>
        <p:nvPicPr>
          <p:cNvPr id="4" name="Imagen 3">
            <a:extLst>
              <a:ext uri="{FF2B5EF4-FFF2-40B4-BE49-F238E27FC236}">
                <a16:creationId xmlns:a16="http://schemas.microsoft.com/office/drawing/2014/main" id="{6280C97E-BBB8-4349-ACA9-B3CF620102C1}"/>
              </a:ext>
            </a:extLst>
          </p:cNvPr>
          <p:cNvPicPr>
            <a:picLocks noChangeAspect="1"/>
          </p:cNvPicPr>
          <p:nvPr/>
        </p:nvPicPr>
        <p:blipFill rotWithShape="1">
          <a:blip r:embed="rId2"/>
          <a:srcRect b="9631"/>
          <a:stretch/>
        </p:blipFill>
        <p:spPr>
          <a:xfrm>
            <a:off x="2842302" y="2314329"/>
            <a:ext cx="6904945" cy="3225080"/>
          </a:xfrm>
          <a:prstGeom prst="rect">
            <a:avLst/>
          </a:prstGeom>
          <a:ln w="3175">
            <a:solidFill>
              <a:schemeClr val="tx1"/>
            </a:solidFill>
          </a:ln>
        </p:spPr>
      </p:pic>
    </p:spTree>
    <p:extLst>
      <p:ext uri="{BB962C8B-B14F-4D97-AF65-F5344CB8AC3E}">
        <p14:creationId xmlns:p14="http://schemas.microsoft.com/office/powerpoint/2010/main" val="1433754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847907-A597-4962-94DD-6ECFBB47BA02}"/>
              </a:ext>
            </a:extLst>
          </p:cNvPr>
          <p:cNvSpPr>
            <a:spLocks noGrp="1"/>
          </p:cNvSpPr>
          <p:nvPr>
            <p:ph idx="1"/>
          </p:nvPr>
        </p:nvSpPr>
        <p:spPr/>
        <p:txBody>
          <a:bodyPr>
            <a:normAutofit/>
          </a:bodyPr>
          <a:lstStyle/>
          <a:p>
            <a:pPr marL="0" indent="0" algn="ctr">
              <a:buNone/>
            </a:pPr>
            <a:endParaRPr lang="es-EC" sz="5400" dirty="0">
              <a:latin typeface="Calibri" panose="020F0502020204030204" pitchFamily="34" charset="0"/>
            </a:endParaRPr>
          </a:p>
          <a:p>
            <a:pPr marL="0" indent="0" algn="ctr">
              <a:buNone/>
            </a:pPr>
            <a:r>
              <a:rPr lang="es-EC" sz="5400" dirty="0">
                <a:latin typeface="Calibri" panose="020F0502020204030204" pitchFamily="34" charset="0"/>
              </a:rPr>
              <a:t>GRACIAS</a:t>
            </a:r>
          </a:p>
        </p:txBody>
      </p:sp>
    </p:spTree>
    <p:extLst>
      <p:ext uri="{BB962C8B-B14F-4D97-AF65-F5344CB8AC3E}">
        <p14:creationId xmlns:p14="http://schemas.microsoft.com/office/powerpoint/2010/main" val="211315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Diagnóstico</a:t>
            </a:r>
          </a:p>
        </p:txBody>
      </p:sp>
      <p:sp>
        <p:nvSpPr>
          <p:cNvPr id="12" name="Rectángulo 11">
            <a:extLst>
              <a:ext uri="{FF2B5EF4-FFF2-40B4-BE49-F238E27FC236}">
                <a16:creationId xmlns:a16="http://schemas.microsoft.com/office/drawing/2014/main" id="{033D71EE-E81F-4DA8-AAA0-13529BB9079A}"/>
              </a:ext>
            </a:extLst>
          </p:cNvPr>
          <p:cNvSpPr/>
          <p:nvPr/>
        </p:nvSpPr>
        <p:spPr>
          <a:xfrm>
            <a:off x="3584804" y="3459145"/>
            <a:ext cx="5021179" cy="1058780"/>
          </a:xfrm>
          <a:prstGeom prst="rect">
            <a:avLst/>
          </a:prstGeom>
          <a:solidFill>
            <a:schemeClr val="accent5"/>
          </a:soli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just"/>
            <a:r>
              <a:rPr lang="es-EC" dirty="0">
                <a:latin typeface="Calibri" panose="020F0502020204030204" pitchFamily="34" charset="0"/>
                <a:cs typeface="Times New Roman" panose="02020603050405020304" pitchFamily="18" charset="0"/>
              </a:rPr>
              <a:t>Riesgo ergonómico de movimientos repetitivos en una línea de procesamiento de aves de corral.</a:t>
            </a:r>
            <a:endParaRPr lang="es-ES" dirty="0">
              <a:latin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F8149FD4-031B-4FD3-A0D8-903E9070E335}"/>
              </a:ext>
            </a:extLst>
          </p:cNvPr>
          <p:cNvSpPr/>
          <p:nvPr/>
        </p:nvSpPr>
        <p:spPr>
          <a:xfrm>
            <a:off x="4514578" y="5434307"/>
            <a:ext cx="3128211" cy="6890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Inadecuada supervisión y entrenamiento</a:t>
            </a:r>
            <a:endParaRPr lang="es-ES" dirty="0">
              <a:latin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5BBFA711-9B12-44C5-9EF1-6F71CE23317A}"/>
              </a:ext>
            </a:extLst>
          </p:cNvPr>
          <p:cNvSpPr/>
          <p:nvPr/>
        </p:nvSpPr>
        <p:spPr>
          <a:xfrm>
            <a:off x="4514577" y="1908182"/>
            <a:ext cx="3128211" cy="63458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Adopción de posturas inadecuadas</a:t>
            </a:r>
            <a:endParaRPr lang="es-ES" dirty="0">
              <a:latin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id="{72991E36-9708-4445-803D-79B23A610791}"/>
              </a:ext>
            </a:extLst>
          </p:cNvPr>
          <p:cNvSpPr/>
          <p:nvPr/>
        </p:nvSpPr>
        <p:spPr>
          <a:xfrm>
            <a:off x="741972" y="2484397"/>
            <a:ext cx="3128211" cy="68900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a:latin typeface="Calibri" panose="020F0502020204030204" pitchFamily="34" charset="0"/>
                <a:cs typeface="Times New Roman" panose="02020603050405020304" pitchFamily="18" charset="0"/>
              </a:rPr>
              <a:t>Personal menos productivo </a:t>
            </a:r>
          </a:p>
        </p:txBody>
      </p:sp>
      <p:sp>
        <p:nvSpPr>
          <p:cNvPr id="16" name="Rectángulo 15">
            <a:extLst>
              <a:ext uri="{FF2B5EF4-FFF2-40B4-BE49-F238E27FC236}">
                <a16:creationId xmlns:a16="http://schemas.microsoft.com/office/drawing/2014/main" id="{8D5A0B2C-D4FC-4737-BAEA-4514E720BB65}"/>
              </a:ext>
            </a:extLst>
          </p:cNvPr>
          <p:cNvSpPr/>
          <p:nvPr/>
        </p:nvSpPr>
        <p:spPr>
          <a:xfrm>
            <a:off x="798380" y="4745298"/>
            <a:ext cx="3128211" cy="6890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Hábitos inadecuados</a:t>
            </a:r>
            <a:endParaRPr lang="es-ES" dirty="0">
              <a:latin typeface="Calibri" panose="020F0502020204030204" pitchFamily="34" charset="0"/>
              <a:cs typeface="Times New Roman" panose="02020603050405020304" pitchFamily="18" charset="0"/>
            </a:endParaRPr>
          </a:p>
        </p:txBody>
      </p:sp>
      <p:sp>
        <p:nvSpPr>
          <p:cNvPr id="17" name="Rectángulo 16">
            <a:extLst>
              <a:ext uri="{FF2B5EF4-FFF2-40B4-BE49-F238E27FC236}">
                <a16:creationId xmlns:a16="http://schemas.microsoft.com/office/drawing/2014/main" id="{3BF6543B-C315-4625-AA11-ECFCD3D91A62}"/>
              </a:ext>
            </a:extLst>
          </p:cNvPr>
          <p:cNvSpPr/>
          <p:nvPr/>
        </p:nvSpPr>
        <p:spPr>
          <a:xfrm>
            <a:off x="8260738" y="4745298"/>
            <a:ext cx="3069614" cy="6890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latin typeface="Calibri" panose="020F0502020204030204" pitchFamily="34" charset="0"/>
                <a:cs typeface="Times New Roman" panose="02020603050405020304" pitchFamily="18" charset="0"/>
              </a:rPr>
              <a:t>Falta de programas de salud</a:t>
            </a:r>
          </a:p>
        </p:txBody>
      </p:sp>
      <p:sp>
        <p:nvSpPr>
          <p:cNvPr id="18" name="Rectángulo 17">
            <a:extLst>
              <a:ext uri="{FF2B5EF4-FFF2-40B4-BE49-F238E27FC236}">
                <a16:creationId xmlns:a16="http://schemas.microsoft.com/office/drawing/2014/main" id="{BE21C1F0-8B7D-4F21-A193-FFF253D66077}"/>
              </a:ext>
            </a:extLst>
          </p:cNvPr>
          <p:cNvSpPr/>
          <p:nvPr/>
        </p:nvSpPr>
        <p:spPr>
          <a:xfrm>
            <a:off x="8231440" y="2484396"/>
            <a:ext cx="3128211" cy="68900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a:latin typeface="Calibri" panose="020F0502020204030204" pitchFamily="34" charset="0"/>
                <a:cs typeface="Times New Roman" panose="02020603050405020304" pitchFamily="18" charset="0"/>
              </a:rPr>
              <a:t>Desarrollo de sintomatología musculoesquelética</a:t>
            </a:r>
            <a:endParaRPr lang="es-ES" dirty="0">
              <a:latin typeface="Calibri" panose="020F0502020204030204" pitchFamily="34" charset="0"/>
              <a:cs typeface="Times New Roman" panose="02020603050405020304" pitchFamily="18" charset="0"/>
            </a:endParaRPr>
          </a:p>
        </p:txBody>
      </p:sp>
      <p:cxnSp>
        <p:nvCxnSpPr>
          <p:cNvPr id="19" name="Conector recto de flecha 18">
            <a:extLst>
              <a:ext uri="{FF2B5EF4-FFF2-40B4-BE49-F238E27FC236}">
                <a16:creationId xmlns:a16="http://schemas.microsoft.com/office/drawing/2014/main" id="{71459547-AC88-48C7-A139-D2BDC0FF097B}"/>
              </a:ext>
            </a:extLst>
          </p:cNvPr>
          <p:cNvCxnSpPr/>
          <p:nvPr/>
        </p:nvCxnSpPr>
        <p:spPr>
          <a:xfrm flipV="1">
            <a:off x="6079348" y="2582711"/>
            <a:ext cx="1" cy="83370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F515F356-524B-407A-B290-FAFBA9DFB29E}"/>
              </a:ext>
            </a:extLst>
          </p:cNvPr>
          <p:cNvCxnSpPr/>
          <p:nvPr/>
        </p:nvCxnSpPr>
        <p:spPr>
          <a:xfrm flipH="1">
            <a:off x="9795546" y="3202432"/>
            <a:ext cx="1" cy="1478971"/>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8354223-75D2-4AB1-8C6C-FF07BDA54FD1}"/>
              </a:ext>
            </a:extLst>
          </p:cNvPr>
          <p:cNvCxnSpPr/>
          <p:nvPr/>
        </p:nvCxnSpPr>
        <p:spPr>
          <a:xfrm flipH="1">
            <a:off x="2311906" y="3249049"/>
            <a:ext cx="1" cy="1478971"/>
          </a:xfrm>
          <a:prstGeom prst="straightConnector1">
            <a:avLst/>
          </a:prstGeom>
          <a:ln w="28575">
            <a:solidFill>
              <a:schemeClr val="tx1">
                <a:lumMod val="95000"/>
                <a:lumOff val="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BC60AD1-031A-4622-B31B-3E2E16BE7A3B}"/>
              </a:ext>
            </a:extLst>
          </p:cNvPr>
          <p:cNvCxnSpPr/>
          <p:nvPr/>
        </p:nvCxnSpPr>
        <p:spPr>
          <a:xfrm flipH="1">
            <a:off x="6078684" y="4543974"/>
            <a:ext cx="664" cy="83590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47780B0E-53A6-4D11-B789-6B6DB37772FC}"/>
              </a:ext>
            </a:extLst>
          </p:cNvPr>
          <p:cNvCxnSpPr/>
          <p:nvPr/>
        </p:nvCxnSpPr>
        <p:spPr>
          <a:xfrm>
            <a:off x="2306078" y="3988534"/>
            <a:ext cx="1255588" cy="1"/>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Conector recto 23">
            <a:extLst>
              <a:ext uri="{FF2B5EF4-FFF2-40B4-BE49-F238E27FC236}">
                <a16:creationId xmlns:a16="http://schemas.microsoft.com/office/drawing/2014/main" id="{C8052A85-0A58-4DF0-AF28-7F95A0A7E96D}"/>
              </a:ext>
            </a:extLst>
          </p:cNvPr>
          <p:cNvCxnSpPr/>
          <p:nvPr/>
        </p:nvCxnSpPr>
        <p:spPr>
          <a:xfrm>
            <a:off x="8654109" y="3959351"/>
            <a:ext cx="1141444" cy="1"/>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4149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Objetivo general </a:t>
            </a:r>
          </a:p>
        </p:txBody>
      </p:sp>
      <p:graphicFrame>
        <p:nvGraphicFramePr>
          <p:cNvPr id="6" name="Diagrama 5">
            <a:extLst>
              <a:ext uri="{FF2B5EF4-FFF2-40B4-BE49-F238E27FC236}">
                <a16:creationId xmlns:a16="http://schemas.microsoft.com/office/drawing/2014/main" id="{EF4D8163-622C-42FC-ACD9-6BCD9B46193D}"/>
              </a:ext>
            </a:extLst>
          </p:cNvPr>
          <p:cNvGraphicFramePr/>
          <p:nvPr>
            <p:extLst>
              <p:ext uri="{D42A27DB-BD31-4B8C-83A1-F6EECF244321}">
                <p14:modId xmlns:p14="http://schemas.microsoft.com/office/powerpoint/2010/main" val="463863867"/>
              </p:ext>
            </p:extLst>
          </p:nvPr>
        </p:nvGraphicFramePr>
        <p:xfrm>
          <a:off x="1796267" y="2279374"/>
          <a:ext cx="8913897" cy="2239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72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Objetivos específicos </a:t>
            </a:r>
          </a:p>
        </p:txBody>
      </p:sp>
      <p:graphicFrame>
        <p:nvGraphicFramePr>
          <p:cNvPr id="3" name="Diagrama 2">
            <a:extLst>
              <a:ext uri="{FF2B5EF4-FFF2-40B4-BE49-F238E27FC236}">
                <a16:creationId xmlns:a16="http://schemas.microsoft.com/office/drawing/2014/main" id="{0D3AEE8C-D8CA-4C7D-A5A5-F16A9853B2AC}"/>
              </a:ext>
            </a:extLst>
          </p:cNvPr>
          <p:cNvGraphicFramePr/>
          <p:nvPr>
            <p:extLst>
              <p:ext uri="{D42A27DB-BD31-4B8C-83A1-F6EECF244321}">
                <p14:modId xmlns:p14="http://schemas.microsoft.com/office/powerpoint/2010/main" val="3295361769"/>
              </p:ext>
            </p:extLst>
          </p:nvPr>
        </p:nvGraphicFramePr>
        <p:xfrm>
          <a:off x="2031999" y="1853754"/>
          <a:ext cx="8185427" cy="424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30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Justificación </a:t>
            </a:r>
          </a:p>
        </p:txBody>
      </p:sp>
      <p:graphicFrame>
        <p:nvGraphicFramePr>
          <p:cNvPr id="3" name="Diagrama 2">
            <a:extLst>
              <a:ext uri="{FF2B5EF4-FFF2-40B4-BE49-F238E27FC236}">
                <a16:creationId xmlns:a16="http://schemas.microsoft.com/office/drawing/2014/main" id="{7E0D5961-4F69-4A27-8A27-1B1D1155A594}"/>
              </a:ext>
            </a:extLst>
          </p:cNvPr>
          <p:cNvGraphicFramePr/>
          <p:nvPr>
            <p:extLst>
              <p:ext uri="{D42A27DB-BD31-4B8C-83A1-F6EECF244321}">
                <p14:modId xmlns:p14="http://schemas.microsoft.com/office/powerpoint/2010/main" val="3380671536"/>
              </p:ext>
            </p:extLst>
          </p:nvPr>
        </p:nvGraphicFramePr>
        <p:xfrm>
          <a:off x="1910513" y="1736036"/>
          <a:ext cx="8768523" cy="4402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83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Justificación </a:t>
            </a:r>
          </a:p>
        </p:txBody>
      </p:sp>
      <p:graphicFrame>
        <p:nvGraphicFramePr>
          <p:cNvPr id="3" name="Diagrama 2">
            <a:extLst>
              <a:ext uri="{FF2B5EF4-FFF2-40B4-BE49-F238E27FC236}">
                <a16:creationId xmlns:a16="http://schemas.microsoft.com/office/drawing/2014/main" id="{7E0D5961-4F69-4A27-8A27-1B1D1155A594}"/>
              </a:ext>
            </a:extLst>
          </p:cNvPr>
          <p:cNvGraphicFramePr/>
          <p:nvPr>
            <p:extLst>
              <p:ext uri="{D42A27DB-BD31-4B8C-83A1-F6EECF244321}">
                <p14:modId xmlns:p14="http://schemas.microsoft.com/office/powerpoint/2010/main" val="1944445788"/>
              </p:ext>
            </p:extLst>
          </p:nvPr>
        </p:nvGraphicFramePr>
        <p:xfrm>
          <a:off x="1910513" y="1736036"/>
          <a:ext cx="8768523" cy="4402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29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Hipótesis </a:t>
            </a:r>
          </a:p>
        </p:txBody>
      </p:sp>
      <p:graphicFrame>
        <p:nvGraphicFramePr>
          <p:cNvPr id="6" name="Diagrama 5">
            <a:extLst>
              <a:ext uri="{FF2B5EF4-FFF2-40B4-BE49-F238E27FC236}">
                <a16:creationId xmlns:a16="http://schemas.microsoft.com/office/drawing/2014/main" id="{EF4D8163-622C-42FC-ACD9-6BCD9B46193D}"/>
              </a:ext>
            </a:extLst>
          </p:cNvPr>
          <p:cNvGraphicFramePr/>
          <p:nvPr>
            <p:extLst>
              <p:ext uri="{D42A27DB-BD31-4B8C-83A1-F6EECF244321}">
                <p14:modId xmlns:p14="http://schemas.microsoft.com/office/powerpoint/2010/main" val="956892507"/>
              </p:ext>
            </p:extLst>
          </p:nvPr>
        </p:nvGraphicFramePr>
        <p:xfrm>
          <a:off x="1796267" y="2279374"/>
          <a:ext cx="8913897" cy="2239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15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13758-AAD4-46E7-A9A7-A96CFEEB91D5}"/>
              </a:ext>
            </a:extLst>
          </p:cNvPr>
          <p:cNvSpPr>
            <a:spLocks noGrp="1"/>
          </p:cNvSpPr>
          <p:nvPr>
            <p:ph type="title"/>
          </p:nvPr>
        </p:nvSpPr>
        <p:spPr/>
        <p:txBody>
          <a:bodyPr anchor="ctr">
            <a:normAutofit/>
          </a:bodyPr>
          <a:lstStyle/>
          <a:p>
            <a:r>
              <a:rPr lang="es-EC" sz="2800" dirty="0">
                <a:latin typeface="Calibri" panose="020F0502020204030204" pitchFamily="34" charset="0"/>
                <a:cs typeface="Times New Roman" panose="02020603050405020304" pitchFamily="18" charset="0"/>
              </a:rPr>
              <a:t>Métodos </a:t>
            </a:r>
          </a:p>
        </p:txBody>
      </p:sp>
      <p:graphicFrame>
        <p:nvGraphicFramePr>
          <p:cNvPr id="4" name="Marcador de contenido 3">
            <a:extLst>
              <a:ext uri="{FF2B5EF4-FFF2-40B4-BE49-F238E27FC236}">
                <a16:creationId xmlns:a16="http://schemas.microsoft.com/office/drawing/2014/main" id="{945EB62F-40C0-4A77-9EEC-3F26DB86C7C2}"/>
              </a:ext>
            </a:extLst>
          </p:cNvPr>
          <p:cNvGraphicFramePr>
            <a:graphicFrameLocks noGrp="1"/>
          </p:cNvGraphicFramePr>
          <p:nvPr>
            <p:ph idx="1"/>
            <p:extLst>
              <p:ext uri="{D42A27DB-BD31-4B8C-83A1-F6EECF244321}">
                <p14:modId xmlns:p14="http://schemas.microsoft.com/office/powerpoint/2010/main" val="796104224"/>
              </p:ext>
            </p:extLst>
          </p:nvPr>
        </p:nvGraphicFramePr>
        <p:xfrm>
          <a:off x="1143000" y="2057401"/>
          <a:ext cx="9872663" cy="698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Marcador de contenido 3">
            <a:extLst>
              <a:ext uri="{FF2B5EF4-FFF2-40B4-BE49-F238E27FC236}">
                <a16:creationId xmlns:a16="http://schemas.microsoft.com/office/drawing/2014/main" id="{6A453D3F-7848-440E-B3A8-11030922EFFC}"/>
              </a:ext>
            </a:extLst>
          </p:cNvPr>
          <p:cNvGraphicFramePr>
            <a:graphicFrameLocks/>
          </p:cNvGraphicFramePr>
          <p:nvPr>
            <p:extLst>
              <p:ext uri="{D42A27DB-BD31-4B8C-83A1-F6EECF244321}">
                <p14:modId xmlns:p14="http://schemas.microsoft.com/office/powerpoint/2010/main" val="3356696443"/>
              </p:ext>
            </p:extLst>
          </p:nvPr>
        </p:nvGraphicFramePr>
        <p:xfrm>
          <a:off x="1142999" y="3278747"/>
          <a:ext cx="9872663" cy="6986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Marcador de contenido 3">
            <a:extLst>
              <a:ext uri="{FF2B5EF4-FFF2-40B4-BE49-F238E27FC236}">
                <a16:creationId xmlns:a16="http://schemas.microsoft.com/office/drawing/2014/main" id="{CA3F8485-7017-423C-9B58-52C95646D99A}"/>
              </a:ext>
            </a:extLst>
          </p:cNvPr>
          <p:cNvGraphicFramePr>
            <a:graphicFrameLocks/>
          </p:cNvGraphicFramePr>
          <p:nvPr>
            <p:extLst>
              <p:ext uri="{D42A27DB-BD31-4B8C-83A1-F6EECF244321}">
                <p14:modId xmlns:p14="http://schemas.microsoft.com/office/powerpoint/2010/main" val="2308258394"/>
              </p:ext>
            </p:extLst>
          </p:nvPr>
        </p:nvGraphicFramePr>
        <p:xfrm>
          <a:off x="1142998" y="4430096"/>
          <a:ext cx="9872663" cy="6986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Marcador de contenido 3">
            <a:extLst>
              <a:ext uri="{FF2B5EF4-FFF2-40B4-BE49-F238E27FC236}">
                <a16:creationId xmlns:a16="http://schemas.microsoft.com/office/drawing/2014/main" id="{9C4F1828-A135-4A3E-BE1B-FE1FCEAF4D48}"/>
              </a:ext>
            </a:extLst>
          </p:cNvPr>
          <p:cNvGraphicFramePr>
            <a:graphicFrameLocks/>
          </p:cNvGraphicFramePr>
          <p:nvPr>
            <p:extLst>
              <p:ext uri="{D42A27DB-BD31-4B8C-83A1-F6EECF244321}">
                <p14:modId xmlns:p14="http://schemas.microsoft.com/office/powerpoint/2010/main" val="9586167"/>
              </p:ext>
            </p:extLst>
          </p:nvPr>
        </p:nvGraphicFramePr>
        <p:xfrm>
          <a:off x="1142997" y="5581445"/>
          <a:ext cx="9872663" cy="69867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484169584"/>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ía">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265</TotalTime>
  <Words>1121</Words>
  <Application>Microsoft Office PowerPoint</Application>
  <PresentationFormat>Panorámica</PresentationFormat>
  <Paragraphs>98</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Palatino Linotype</vt:lpstr>
      <vt:lpstr>Symbol</vt:lpstr>
      <vt:lpstr>Times New Roman</vt:lpstr>
      <vt:lpstr>Wingdings</vt:lpstr>
      <vt:lpstr>Galería</vt:lpstr>
      <vt:lpstr>“Evaluación del nivel de riesgo ergonómico por movimientos repetitivos en una línea de procesamiento de aves de corral aplicando los métodos Art Tool y Ocra Check List”</vt:lpstr>
      <vt:lpstr>Problema</vt:lpstr>
      <vt:lpstr>Diagnóstico</vt:lpstr>
      <vt:lpstr>Objetivo general </vt:lpstr>
      <vt:lpstr>Objetivos específicos </vt:lpstr>
      <vt:lpstr>Justificación </vt:lpstr>
      <vt:lpstr>Justificación </vt:lpstr>
      <vt:lpstr>Hipótesis </vt:lpstr>
      <vt:lpstr>Métodos </vt:lpstr>
      <vt:lpstr>Metodologías </vt:lpstr>
      <vt:lpstr>Metodologías</vt:lpstr>
      <vt:lpstr>Descripción del proceso</vt:lpstr>
      <vt:lpstr>Descripción del proceso</vt:lpstr>
      <vt:lpstr>Cuestionario Nórdico </vt:lpstr>
      <vt:lpstr>Cuestionario Nórdico </vt:lpstr>
      <vt:lpstr>Resultados </vt:lpstr>
      <vt:lpstr>Resultados </vt:lpstr>
      <vt:lpstr>Resultados </vt:lpstr>
      <vt:lpstr>Conclusiones</vt:lpstr>
      <vt:lpstr>Conclusiones</vt:lpstr>
      <vt:lpstr>Conclusiones</vt:lpstr>
      <vt:lpstr>Conclusiones</vt:lpstr>
      <vt:lpstr>Conclusiones</vt:lpstr>
      <vt:lpstr>Recomendaciones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del nivel de riesgo ergonómico por movimientos repetitivos en una línea de procesamiento de aves de corral aplicando los métodos art tool y ocra Check list”</dc:title>
  <dc:creator>FRANCISCO</dc:creator>
  <cp:lastModifiedBy>FRANCISCO</cp:lastModifiedBy>
  <cp:revision>32</cp:revision>
  <dcterms:created xsi:type="dcterms:W3CDTF">2017-07-03T15:54:16Z</dcterms:created>
  <dcterms:modified xsi:type="dcterms:W3CDTF">2017-07-11T04:59:19Z</dcterms:modified>
</cp:coreProperties>
</file>