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60" r:id="rId4"/>
    <p:sldId id="288" r:id="rId5"/>
    <p:sldId id="277" r:id="rId6"/>
    <p:sldId id="301" r:id="rId7"/>
    <p:sldId id="270" r:id="rId8"/>
    <p:sldId id="289" r:id="rId9"/>
    <p:sldId id="295" r:id="rId10"/>
    <p:sldId id="290" r:id="rId11"/>
    <p:sldId id="296" r:id="rId12"/>
    <p:sldId id="291" r:id="rId13"/>
    <p:sldId id="297" r:id="rId14"/>
    <p:sldId id="292" r:id="rId15"/>
    <p:sldId id="298" r:id="rId16"/>
    <p:sldId id="293" r:id="rId17"/>
    <p:sldId id="299" r:id="rId18"/>
    <p:sldId id="294" r:id="rId19"/>
    <p:sldId id="300" r:id="rId20"/>
    <p:sldId id="263" r:id="rId21"/>
    <p:sldId id="273" r:id="rId22"/>
    <p:sldId id="271" r:id="rId23"/>
    <p:sldId id="274" r:id="rId24"/>
    <p:sldId id="272" r:id="rId25"/>
    <p:sldId id="264" r:id="rId26"/>
    <p:sldId id="276" r:id="rId27"/>
    <p:sldId id="265" r:id="rId28"/>
    <p:sldId id="266" r:id="rId29"/>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25E5076-3810-47DD-B79F-674D7AD40C01}" styleName="Estilo oscuro 1 - Énfasi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164"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Hoja_de_c_lculo_de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c:f>
              <c:strCache>
                <c:ptCount val="1"/>
                <c:pt idx="0">
                  <c:v>Ventas</c:v>
                </c:pt>
              </c:strCache>
            </c:strRef>
          </c:tx>
          <c:dLbls>
            <c:txPr>
              <a:bodyPr/>
              <a:lstStyle/>
              <a:p>
                <a:pPr>
                  <a:defRPr sz="1000"/>
                </a:pPr>
                <a:endParaRPr lang="es-ES"/>
              </a:p>
            </c:txPr>
            <c:showLegendKey val="0"/>
            <c:showVal val="0"/>
            <c:showCatName val="1"/>
            <c:showSerName val="0"/>
            <c:showPercent val="1"/>
            <c:showBubbleSize val="0"/>
            <c:showLeaderLines val="1"/>
          </c:dLbls>
          <c:cat>
            <c:strRef>
              <c:f>Hoja1!$A$2:$A$7</c:f>
              <c:strCache>
                <c:ptCount val="6"/>
                <c:pt idx="0">
                  <c:v>Soldador</c:v>
                </c:pt>
                <c:pt idx="1">
                  <c:v>Esmerilador</c:v>
                </c:pt>
                <c:pt idx="2">
                  <c:v>Ayudante</c:v>
                </c:pt>
                <c:pt idx="3">
                  <c:v>Pintor</c:v>
                </c:pt>
                <c:pt idx="4">
                  <c:v>Bodeguero</c:v>
                </c:pt>
                <c:pt idx="5">
                  <c:v>Conductor</c:v>
                </c:pt>
              </c:strCache>
            </c:strRef>
          </c:cat>
          <c:val>
            <c:numRef>
              <c:f>Hoja1!$B$2:$B$7</c:f>
              <c:numCache>
                <c:formatCode>General</c:formatCode>
                <c:ptCount val="6"/>
                <c:pt idx="0">
                  <c:v>23</c:v>
                </c:pt>
                <c:pt idx="1">
                  <c:v>25</c:v>
                </c:pt>
                <c:pt idx="2">
                  <c:v>17</c:v>
                </c:pt>
                <c:pt idx="3">
                  <c:v>6</c:v>
                </c:pt>
                <c:pt idx="4">
                  <c:v>9</c:v>
                </c:pt>
                <c:pt idx="5">
                  <c:v>6</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C"/>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F11908-BF39-422E-8458-691C682E48E0}" type="datetimeFigureOut">
              <a:rPr lang="es-EC" smtClean="0"/>
              <a:t>28/07/2016</a:t>
            </a:fld>
            <a:endParaRPr lang="es-EC"/>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C"/>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F4248D-4692-446C-8A20-C16A8A130E8E}" type="slidenum">
              <a:rPr lang="es-EC" smtClean="0"/>
              <a:t>‹Nº›</a:t>
            </a:fld>
            <a:endParaRPr lang="es-EC"/>
          </a:p>
        </p:txBody>
      </p:sp>
    </p:spTree>
    <p:extLst>
      <p:ext uri="{BB962C8B-B14F-4D97-AF65-F5344CB8AC3E}">
        <p14:creationId xmlns:p14="http://schemas.microsoft.com/office/powerpoint/2010/main" val="4164621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C" dirty="0"/>
          </a:p>
        </p:txBody>
      </p:sp>
      <p:sp>
        <p:nvSpPr>
          <p:cNvPr id="4" name="3 Marcador de número de diapositiva"/>
          <p:cNvSpPr>
            <a:spLocks noGrp="1"/>
          </p:cNvSpPr>
          <p:nvPr>
            <p:ph type="sldNum" sz="quarter" idx="10"/>
          </p:nvPr>
        </p:nvSpPr>
        <p:spPr/>
        <p:txBody>
          <a:bodyPr/>
          <a:lstStyle/>
          <a:p>
            <a:fld id="{CEF4248D-4692-446C-8A20-C16A8A130E8E}" type="slidenum">
              <a:rPr lang="es-EC" smtClean="0"/>
              <a:t>8</a:t>
            </a:fld>
            <a:endParaRPr lang="es-EC"/>
          </a:p>
        </p:txBody>
      </p:sp>
    </p:spTree>
    <p:extLst>
      <p:ext uri="{BB962C8B-B14F-4D97-AF65-F5344CB8AC3E}">
        <p14:creationId xmlns:p14="http://schemas.microsoft.com/office/powerpoint/2010/main" val="2183558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C"/>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C"/>
          </a:p>
        </p:txBody>
      </p:sp>
      <p:sp>
        <p:nvSpPr>
          <p:cNvPr id="4" name="3 Marcador de fecha"/>
          <p:cNvSpPr>
            <a:spLocks noGrp="1"/>
          </p:cNvSpPr>
          <p:nvPr>
            <p:ph type="dt" sz="half" idx="10"/>
          </p:nvPr>
        </p:nvSpPr>
        <p:spPr/>
        <p:txBody>
          <a:bodyPr/>
          <a:lstStyle/>
          <a:p>
            <a:fld id="{E58BF6AC-470E-4589-9864-AA8759505548}" type="datetimeFigureOut">
              <a:rPr lang="es-EC" smtClean="0"/>
              <a:t>28/07/2016</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63AFAEB1-6CB6-47F9-9475-D32EEDD51A52}" type="slidenum">
              <a:rPr lang="es-EC" smtClean="0"/>
              <a:t>‹Nº›</a:t>
            </a:fld>
            <a:endParaRPr lang="es-EC"/>
          </a:p>
        </p:txBody>
      </p:sp>
    </p:spTree>
    <p:extLst>
      <p:ext uri="{BB962C8B-B14F-4D97-AF65-F5344CB8AC3E}">
        <p14:creationId xmlns:p14="http://schemas.microsoft.com/office/powerpoint/2010/main" val="2616819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E58BF6AC-470E-4589-9864-AA8759505548}" type="datetimeFigureOut">
              <a:rPr lang="es-EC" smtClean="0"/>
              <a:t>28/07/2016</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63AFAEB1-6CB6-47F9-9475-D32EEDD51A52}" type="slidenum">
              <a:rPr lang="es-EC" smtClean="0"/>
              <a:t>‹Nº›</a:t>
            </a:fld>
            <a:endParaRPr lang="es-EC"/>
          </a:p>
        </p:txBody>
      </p:sp>
    </p:spTree>
    <p:extLst>
      <p:ext uri="{BB962C8B-B14F-4D97-AF65-F5344CB8AC3E}">
        <p14:creationId xmlns:p14="http://schemas.microsoft.com/office/powerpoint/2010/main" val="948592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E58BF6AC-470E-4589-9864-AA8759505548}" type="datetimeFigureOut">
              <a:rPr lang="es-EC" smtClean="0"/>
              <a:t>28/07/2016</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63AFAEB1-6CB6-47F9-9475-D32EEDD51A52}" type="slidenum">
              <a:rPr lang="es-EC" smtClean="0"/>
              <a:t>‹Nº›</a:t>
            </a:fld>
            <a:endParaRPr lang="es-EC"/>
          </a:p>
        </p:txBody>
      </p:sp>
    </p:spTree>
    <p:extLst>
      <p:ext uri="{BB962C8B-B14F-4D97-AF65-F5344CB8AC3E}">
        <p14:creationId xmlns:p14="http://schemas.microsoft.com/office/powerpoint/2010/main" val="998390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E58BF6AC-470E-4589-9864-AA8759505548}" type="datetimeFigureOut">
              <a:rPr lang="es-EC" smtClean="0"/>
              <a:t>28/07/2016</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63AFAEB1-6CB6-47F9-9475-D32EEDD51A52}" type="slidenum">
              <a:rPr lang="es-EC" smtClean="0"/>
              <a:t>‹Nº›</a:t>
            </a:fld>
            <a:endParaRPr lang="es-EC"/>
          </a:p>
        </p:txBody>
      </p:sp>
    </p:spTree>
    <p:extLst>
      <p:ext uri="{BB962C8B-B14F-4D97-AF65-F5344CB8AC3E}">
        <p14:creationId xmlns:p14="http://schemas.microsoft.com/office/powerpoint/2010/main" val="576607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58BF6AC-470E-4589-9864-AA8759505548}" type="datetimeFigureOut">
              <a:rPr lang="es-EC" smtClean="0"/>
              <a:t>28/07/2016</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63AFAEB1-6CB6-47F9-9475-D32EEDD51A52}" type="slidenum">
              <a:rPr lang="es-EC" smtClean="0"/>
              <a:t>‹Nº›</a:t>
            </a:fld>
            <a:endParaRPr lang="es-EC"/>
          </a:p>
        </p:txBody>
      </p:sp>
    </p:spTree>
    <p:extLst>
      <p:ext uri="{BB962C8B-B14F-4D97-AF65-F5344CB8AC3E}">
        <p14:creationId xmlns:p14="http://schemas.microsoft.com/office/powerpoint/2010/main" val="1724918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fecha"/>
          <p:cNvSpPr>
            <a:spLocks noGrp="1"/>
          </p:cNvSpPr>
          <p:nvPr>
            <p:ph type="dt" sz="half" idx="10"/>
          </p:nvPr>
        </p:nvSpPr>
        <p:spPr/>
        <p:txBody>
          <a:bodyPr/>
          <a:lstStyle/>
          <a:p>
            <a:fld id="{E58BF6AC-470E-4589-9864-AA8759505548}" type="datetimeFigureOut">
              <a:rPr lang="es-EC" smtClean="0"/>
              <a:t>28/07/2016</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63AFAEB1-6CB6-47F9-9475-D32EEDD51A52}" type="slidenum">
              <a:rPr lang="es-EC" smtClean="0"/>
              <a:t>‹Nº›</a:t>
            </a:fld>
            <a:endParaRPr lang="es-EC"/>
          </a:p>
        </p:txBody>
      </p:sp>
    </p:spTree>
    <p:extLst>
      <p:ext uri="{BB962C8B-B14F-4D97-AF65-F5344CB8AC3E}">
        <p14:creationId xmlns:p14="http://schemas.microsoft.com/office/powerpoint/2010/main" val="521500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7" name="6 Marcador de fecha"/>
          <p:cNvSpPr>
            <a:spLocks noGrp="1"/>
          </p:cNvSpPr>
          <p:nvPr>
            <p:ph type="dt" sz="half" idx="10"/>
          </p:nvPr>
        </p:nvSpPr>
        <p:spPr/>
        <p:txBody>
          <a:bodyPr/>
          <a:lstStyle/>
          <a:p>
            <a:fld id="{E58BF6AC-470E-4589-9864-AA8759505548}" type="datetimeFigureOut">
              <a:rPr lang="es-EC" smtClean="0"/>
              <a:t>28/07/2016</a:t>
            </a:fld>
            <a:endParaRPr lang="es-EC"/>
          </a:p>
        </p:txBody>
      </p:sp>
      <p:sp>
        <p:nvSpPr>
          <p:cNvPr id="8" name="7 Marcador de pie de página"/>
          <p:cNvSpPr>
            <a:spLocks noGrp="1"/>
          </p:cNvSpPr>
          <p:nvPr>
            <p:ph type="ftr" sz="quarter" idx="11"/>
          </p:nvPr>
        </p:nvSpPr>
        <p:spPr/>
        <p:txBody>
          <a:bodyPr/>
          <a:lstStyle/>
          <a:p>
            <a:endParaRPr lang="es-EC"/>
          </a:p>
        </p:txBody>
      </p:sp>
      <p:sp>
        <p:nvSpPr>
          <p:cNvPr id="9" name="8 Marcador de número de diapositiva"/>
          <p:cNvSpPr>
            <a:spLocks noGrp="1"/>
          </p:cNvSpPr>
          <p:nvPr>
            <p:ph type="sldNum" sz="quarter" idx="12"/>
          </p:nvPr>
        </p:nvSpPr>
        <p:spPr/>
        <p:txBody>
          <a:bodyPr/>
          <a:lstStyle/>
          <a:p>
            <a:fld id="{63AFAEB1-6CB6-47F9-9475-D32EEDD51A52}" type="slidenum">
              <a:rPr lang="es-EC" smtClean="0"/>
              <a:t>‹Nº›</a:t>
            </a:fld>
            <a:endParaRPr lang="es-EC"/>
          </a:p>
        </p:txBody>
      </p:sp>
    </p:spTree>
    <p:extLst>
      <p:ext uri="{BB962C8B-B14F-4D97-AF65-F5344CB8AC3E}">
        <p14:creationId xmlns:p14="http://schemas.microsoft.com/office/powerpoint/2010/main" val="968509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fecha"/>
          <p:cNvSpPr>
            <a:spLocks noGrp="1"/>
          </p:cNvSpPr>
          <p:nvPr>
            <p:ph type="dt" sz="half" idx="10"/>
          </p:nvPr>
        </p:nvSpPr>
        <p:spPr/>
        <p:txBody>
          <a:bodyPr/>
          <a:lstStyle/>
          <a:p>
            <a:fld id="{E58BF6AC-470E-4589-9864-AA8759505548}" type="datetimeFigureOut">
              <a:rPr lang="es-EC" smtClean="0"/>
              <a:t>28/07/2016</a:t>
            </a:fld>
            <a:endParaRPr lang="es-EC"/>
          </a:p>
        </p:txBody>
      </p:sp>
      <p:sp>
        <p:nvSpPr>
          <p:cNvPr id="4" name="3 Marcador de pie de página"/>
          <p:cNvSpPr>
            <a:spLocks noGrp="1"/>
          </p:cNvSpPr>
          <p:nvPr>
            <p:ph type="ftr" sz="quarter" idx="11"/>
          </p:nvPr>
        </p:nvSpPr>
        <p:spPr/>
        <p:txBody>
          <a:bodyPr/>
          <a:lstStyle/>
          <a:p>
            <a:endParaRPr lang="es-EC"/>
          </a:p>
        </p:txBody>
      </p:sp>
      <p:sp>
        <p:nvSpPr>
          <p:cNvPr id="5" name="4 Marcador de número de diapositiva"/>
          <p:cNvSpPr>
            <a:spLocks noGrp="1"/>
          </p:cNvSpPr>
          <p:nvPr>
            <p:ph type="sldNum" sz="quarter" idx="12"/>
          </p:nvPr>
        </p:nvSpPr>
        <p:spPr/>
        <p:txBody>
          <a:bodyPr/>
          <a:lstStyle/>
          <a:p>
            <a:fld id="{63AFAEB1-6CB6-47F9-9475-D32EEDD51A52}" type="slidenum">
              <a:rPr lang="es-EC" smtClean="0"/>
              <a:t>‹Nº›</a:t>
            </a:fld>
            <a:endParaRPr lang="es-EC"/>
          </a:p>
        </p:txBody>
      </p:sp>
    </p:spTree>
    <p:extLst>
      <p:ext uri="{BB962C8B-B14F-4D97-AF65-F5344CB8AC3E}">
        <p14:creationId xmlns:p14="http://schemas.microsoft.com/office/powerpoint/2010/main" val="3778799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58BF6AC-470E-4589-9864-AA8759505548}" type="datetimeFigureOut">
              <a:rPr lang="es-EC" smtClean="0"/>
              <a:t>28/07/2016</a:t>
            </a:fld>
            <a:endParaRPr lang="es-EC"/>
          </a:p>
        </p:txBody>
      </p:sp>
      <p:sp>
        <p:nvSpPr>
          <p:cNvPr id="3" name="2 Marcador de pie de página"/>
          <p:cNvSpPr>
            <a:spLocks noGrp="1"/>
          </p:cNvSpPr>
          <p:nvPr>
            <p:ph type="ftr" sz="quarter" idx="11"/>
          </p:nvPr>
        </p:nvSpPr>
        <p:spPr/>
        <p:txBody>
          <a:bodyPr/>
          <a:lstStyle/>
          <a:p>
            <a:endParaRPr lang="es-EC"/>
          </a:p>
        </p:txBody>
      </p:sp>
      <p:sp>
        <p:nvSpPr>
          <p:cNvPr id="4" name="3 Marcador de número de diapositiva"/>
          <p:cNvSpPr>
            <a:spLocks noGrp="1"/>
          </p:cNvSpPr>
          <p:nvPr>
            <p:ph type="sldNum" sz="quarter" idx="12"/>
          </p:nvPr>
        </p:nvSpPr>
        <p:spPr/>
        <p:txBody>
          <a:bodyPr/>
          <a:lstStyle/>
          <a:p>
            <a:fld id="{63AFAEB1-6CB6-47F9-9475-D32EEDD51A52}" type="slidenum">
              <a:rPr lang="es-EC" smtClean="0"/>
              <a:t>‹Nº›</a:t>
            </a:fld>
            <a:endParaRPr lang="es-EC"/>
          </a:p>
        </p:txBody>
      </p:sp>
    </p:spTree>
    <p:extLst>
      <p:ext uri="{BB962C8B-B14F-4D97-AF65-F5344CB8AC3E}">
        <p14:creationId xmlns:p14="http://schemas.microsoft.com/office/powerpoint/2010/main" val="3865289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C"/>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58BF6AC-470E-4589-9864-AA8759505548}" type="datetimeFigureOut">
              <a:rPr lang="es-EC" smtClean="0"/>
              <a:t>28/07/2016</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63AFAEB1-6CB6-47F9-9475-D32EEDD51A52}" type="slidenum">
              <a:rPr lang="es-EC" smtClean="0"/>
              <a:t>‹Nº›</a:t>
            </a:fld>
            <a:endParaRPr lang="es-EC"/>
          </a:p>
        </p:txBody>
      </p:sp>
    </p:spTree>
    <p:extLst>
      <p:ext uri="{BB962C8B-B14F-4D97-AF65-F5344CB8AC3E}">
        <p14:creationId xmlns:p14="http://schemas.microsoft.com/office/powerpoint/2010/main" val="326265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C"/>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58BF6AC-470E-4589-9864-AA8759505548}" type="datetimeFigureOut">
              <a:rPr lang="es-EC" smtClean="0"/>
              <a:t>28/07/2016</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63AFAEB1-6CB6-47F9-9475-D32EEDD51A52}" type="slidenum">
              <a:rPr lang="es-EC" smtClean="0"/>
              <a:t>‹Nº›</a:t>
            </a:fld>
            <a:endParaRPr lang="es-EC"/>
          </a:p>
        </p:txBody>
      </p:sp>
    </p:spTree>
    <p:extLst>
      <p:ext uri="{BB962C8B-B14F-4D97-AF65-F5344CB8AC3E}">
        <p14:creationId xmlns:p14="http://schemas.microsoft.com/office/powerpoint/2010/main" val="1517675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8BF6AC-470E-4589-9864-AA8759505548}" type="datetimeFigureOut">
              <a:rPr lang="es-EC" smtClean="0"/>
              <a:t>28/07/2016</a:t>
            </a:fld>
            <a:endParaRPr lang="es-EC"/>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FAEB1-6CB6-47F9-9475-D32EEDD51A52}" type="slidenum">
              <a:rPr lang="es-EC" smtClean="0"/>
              <a:t>‹Nº›</a:t>
            </a:fld>
            <a:endParaRPr lang="es-EC"/>
          </a:p>
        </p:txBody>
      </p:sp>
    </p:spTree>
    <p:extLst>
      <p:ext uri="{BB962C8B-B14F-4D97-AF65-F5344CB8AC3E}">
        <p14:creationId xmlns:p14="http://schemas.microsoft.com/office/powerpoint/2010/main" val="1612360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827584" y="1628800"/>
            <a:ext cx="7560840" cy="4752528"/>
          </a:xfrm>
        </p:spPr>
        <p:txBody>
          <a:bodyPr>
            <a:normAutofit fontScale="62500" lnSpcReduction="20000"/>
          </a:bodyPr>
          <a:lstStyle/>
          <a:p>
            <a:r>
              <a:rPr lang="es-EC" sz="2400" b="1" dirty="0" smtClean="0">
                <a:solidFill>
                  <a:schemeClr val="tx1"/>
                </a:solidFill>
                <a:cs typeface="Times New Roman" panose="02020603050405020304" pitchFamily="18" charset="0"/>
              </a:rPr>
              <a:t>UNIVERSIDAD INTERNACIONAL SEK</a:t>
            </a:r>
            <a:endParaRPr lang="es-EC" sz="2400" dirty="0" smtClean="0">
              <a:solidFill>
                <a:schemeClr val="tx1"/>
              </a:solidFill>
              <a:cs typeface="Times New Roman" panose="02020603050405020304" pitchFamily="18" charset="0"/>
            </a:endParaRPr>
          </a:p>
          <a:p>
            <a:r>
              <a:rPr lang="es-EC" sz="2400" b="1" dirty="0" smtClean="0">
                <a:solidFill>
                  <a:schemeClr val="tx1"/>
                </a:solidFill>
                <a:cs typeface="Times New Roman" panose="02020603050405020304" pitchFamily="18" charset="0"/>
              </a:rPr>
              <a:t> </a:t>
            </a:r>
            <a:endParaRPr lang="es-EC" sz="2400" dirty="0" smtClean="0">
              <a:solidFill>
                <a:schemeClr val="tx1"/>
              </a:solidFill>
              <a:cs typeface="Times New Roman" panose="02020603050405020304" pitchFamily="18" charset="0"/>
            </a:endParaRPr>
          </a:p>
          <a:p>
            <a:r>
              <a:rPr lang="es-EC" sz="2400" b="1" dirty="0" smtClean="0">
                <a:solidFill>
                  <a:schemeClr val="tx1"/>
                </a:solidFill>
                <a:cs typeface="Times New Roman" panose="02020603050405020304" pitchFamily="18" charset="0"/>
              </a:rPr>
              <a:t>FACULTAD DE CIENCIAS DEL TRABAJO Y COMPORTAMIENTO HUMANO</a:t>
            </a:r>
            <a:endParaRPr lang="es-EC" sz="2400" dirty="0" smtClean="0">
              <a:solidFill>
                <a:schemeClr val="tx1"/>
              </a:solidFill>
              <a:cs typeface="Times New Roman" panose="02020603050405020304" pitchFamily="18" charset="0"/>
            </a:endParaRPr>
          </a:p>
          <a:p>
            <a:r>
              <a:rPr lang="es-EC" sz="2400" dirty="0" smtClean="0">
                <a:solidFill>
                  <a:schemeClr val="tx1"/>
                </a:solidFill>
                <a:cs typeface="Times New Roman" panose="02020603050405020304" pitchFamily="18" charset="0"/>
              </a:rPr>
              <a:t> </a:t>
            </a:r>
          </a:p>
          <a:p>
            <a:r>
              <a:rPr lang="es-EC" sz="2400" dirty="0" smtClean="0">
                <a:solidFill>
                  <a:schemeClr val="tx1"/>
                </a:solidFill>
                <a:cs typeface="Times New Roman" panose="02020603050405020304" pitchFamily="18" charset="0"/>
              </a:rPr>
              <a:t>Trabajo de fin de carrera titulado:</a:t>
            </a:r>
          </a:p>
          <a:p>
            <a:r>
              <a:rPr lang="es-EC" sz="2400" dirty="0" smtClean="0">
                <a:solidFill>
                  <a:schemeClr val="tx1"/>
                </a:solidFill>
                <a:cs typeface="Times New Roman" panose="02020603050405020304" pitchFamily="18" charset="0"/>
              </a:rPr>
              <a:t> </a:t>
            </a:r>
          </a:p>
          <a:p>
            <a:r>
              <a:rPr lang="es-EC" sz="2600" b="1" dirty="0" smtClean="0">
                <a:solidFill>
                  <a:schemeClr val="tx1"/>
                </a:solidFill>
              </a:rPr>
              <a:t>“PROPUESTA DE MEDIDAS DE CONTROL DE RIESGOS MECÁNICOS EN LOS PROCESOS DE FABRICACIÓN Y MANTENIMIENTO DE ESTRUCTURAS METÁLICAS”</a:t>
            </a:r>
          </a:p>
          <a:p>
            <a:r>
              <a:rPr lang="es-EC" sz="2600" b="1" dirty="0" smtClean="0">
                <a:solidFill>
                  <a:schemeClr val="tx1"/>
                </a:solidFill>
                <a:cs typeface="Times New Roman" panose="02020603050405020304" pitchFamily="18" charset="0"/>
              </a:rPr>
              <a:t> </a:t>
            </a:r>
          </a:p>
          <a:p>
            <a:r>
              <a:rPr lang="es-EC" sz="2400" dirty="0" smtClean="0">
                <a:solidFill>
                  <a:schemeClr val="tx1"/>
                </a:solidFill>
                <a:cs typeface="Times New Roman" panose="02020603050405020304" pitchFamily="18" charset="0"/>
              </a:rPr>
              <a:t>Realizado por:</a:t>
            </a:r>
          </a:p>
          <a:p>
            <a:r>
              <a:rPr lang="es-EC" sz="2400" b="1" dirty="0" smtClean="0">
                <a:solidFill>
                  <a:schemeClr val="tx1"/>
                </a:solidFill>
                <a:cs typeface="Times New Roman" panose="02020603050405020304" pitchFamily="18" charset="0"/>
              </a:rPr>
              <a:t>DALILA  MONSERRATE LLERENA  BENAVIDES</a:t>
            </a:r>
            <a:endParaRPr lang="es-EC" sz="2400" dirty="0" smtClean="0">
              <a:solidFill>
                <a:schemeClr val="tx1"/>
              </a:solidFill>
              <a:cs typeface="Times New Roman" panose="02020603050405020304" pitchFamily="18" charset="0"/>
            </a:endParaRPr>
          </a:p>
          <a:p>
            <a:r>
              <a:rPr lang="es-EC" sz="2400" dirty="0" smtClean="0">
                <a:solidFill>
                  <a:schemeClr val="tx1"/>
                </a:solidFill>
                <a:cs typeface="Times New Roman" panose="02020603050405020304" pitchFamily="18" charset="0"/>
              </a:rPr>
              <a:t> </a:t>
            </a:r>
          </a:p>
          <a:p>
            <a:r>
              <a:rPr lang="es-EC" sz="2400" dirty="0" smtClean="0">
                <a:solidFill>
                  <a:schemeClr val="tx1"/>
                </a:solidFill>
                <a:cs typeface="Times New Roman" panose="02020603050405020304" pitchFamily="18" charset="0"/>
              </a:rPr>
              <a:t>Director del proyecto:</a:t>
            </a:r>
          </a:p>
          <a:p>
            <a:r>
              <a:rPr lang="es-EC" sz="2400" b="1" dirty="0" smtClean="0">
                <a:solidFill>
                  <a:schemeClr val="tx1"/>
                </a:solidFill>
                <a:cs typeface="Times New Roman" panose="02020603050405020304" pitchFamily="18" charset="0"/>
              </a:rPr>
              <a:t>ING. MARCELO RUSSO PUGA </a:t>
            </a:r>
            <a:r>
              <a:rPr lang="es-EC" sz="2400" b="1" dirty="0" err="1" smtClean="0">
                <a:solidFill>
                  <a:schemeClr val="tx1"/>
                </a:solidFill>
                <a:cs typeface="Times New Roman" panose="02020603050405020304" pitchFamily="18" charset="0"/>
              </a:rPr>
              <a:t>MSc</a:t>
            </a:r>
            <a:r>
              <a:rPr lang="es-EC" sz="2400" b="1" dirty="0" smtClean="0">
                <a:solidFill>
                  <a:schemeClr val="tx1"/>
                </a:solidFill>
                <a:cs typeface="Times New Roman" panose="02020603050405020304" pitchFamily="18" charset="0"/>
              </a:rPr>
              <a:t>.</a:t>
            </a:r>
            <a:endParaRPr lang="es-EC" sz="2400" dirty="0" smtClean="0">
              <a:solidFill>
                <a:schemeClr val="tx1"/>
              </a:solidFill>
              <a:cs typeface="Times New Roman" panose="02020603050405020304" pitchFamily="18" charset="0"/>
            </a:endParaRPr>
          </a:p>
          <a:p>
            <a:r>
              <a:rPr lang="es-EC" sz="2400" dirty="0" smtClean="0">
                <a:solidFill>
                  <a:schemeClr val="tx1"/>
                </a:solidFill>
                <a:cs typeface="Times New Roman" panose="02020603050405020304" pitchFamily="18" charset="0"/>
              </a:rPr>
              <a:t> </a:t>
            </a:r>
          </a:p>
          <a:p>
            <a:r>
              <a:rPr lang="es-EC" sz="2400" dirty="0" smtClean="0">
                <a:solidFill>
                  <a:schemeClr val="tx1"/>
                </a:solidFill>
                <a:cs typeface="Times New Roman" panose="02020603050405020304" pitchFamily="18" charset="0"/>
              </a:rPr>
              <a:t>Como requisito para la obtención del título de:</a:t>
            </a:r>
          </a:p>
          <a:p>
            <a:r>
              <a:rPr lang="es-EC" sz="2400" b="1" dirty="0" smtClean="0">
                <a:solidFill>
                  <a:schemeClr val="tx1"/>
                </a:solidFill>
                <a:cs typeface="Times New Roman" panose="02020603050405020304" pitchFamily="18" charset="0"/>
              </a:rPr>
              <a:t>INGENIERA EN SEGURIDAD Y SALUD OCUPACIONAL</a:t>
            </a:r>
            <a:endParaRPr lang="es-EC" sz="2400" dirty="0" smtClean="0">
              <a:solidFill>
                <a:schemeClr val="tx1"/>
              </a:solidFill>
              <a:cs typeface="Times New Roman" panose="02020603050405020304" pitchFamily="18" charset="0"/>
            </a:endParaRPr>
          </a:p>
          <a:p>
            <a:r>
              <a:rPr lang="es-EC" sz="2400" dirty="0" smtClean="0">
                <a:solidFill>
                  <a:schemeClr val="tx1"/>
                </a:solidFill>
                <a:cs typeface="Times New Roman" panose="02020603050405020304" pitchFamily="18" charset="0"/>
              </a:rPr>
              <a:t> </a:t>
            </a:r>
          </a:p>
          <a:p>
            <a:r>
              <a:rPr lang="es-EC" sz="2400" dirty="0" smtClean="0">
                <a:solidFill>
                  <a:schemeClr val="tx1"/>
                </a:solidFill>
                <a:cs typeface="Times New Roman" panose="02020603050405020304" pitchFamily="18" charset="0"/>
              </a:rPr>
              <a:t>QUITO, JULIO DEL 2016</a:t>
            </a:r>
          </a:p>
          <a:p>
            <a:endParaRPr lang="es-EC" sz="2400"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349215"/>
            <a:ext cx="3528392"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73941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22114"/>
          </a:xfrm>
        </p:spPr>
        <p:txBody>
          <a:bodyPr>
            <a:normAutofit/>
          </a:bodyPr>
          <a:lstStyle/>
          <a:p>
            <a:pPr algn="l"/>
            <a:r>
              <a:rPr lang="es-EC" sz="3600" b="1" dirty="0" smtClean="0"/>
              <a:t>Puesto 2. Esmerilador</a:t>
            </a:r>
            <a:endParaRPr lang="es-EC" sz="3600" b="1"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73542596"/>
              </p:ext>
            </p:extLst>
          </p:nvPr>
        </p:nvGraphicFramePr>
        <p:xfrm>
          <a:off x="539552" y="1556792"/>
          <a:ext cx="8064895" cy="4464495"/>
        </p:xfrm>
        <a:graphic>
          <a:graphicData uri="http://schemas.openxmlformats.org/drawingml/2006/table">
            <a:tbl>
              <a:tblPr>
                <a:tableStyleId>{5C22544A-7EE6-4342-B048-85BDC9FD1C3A}</a:tableStyleId>
              </a:tblPr>
              <a:tblGrid>
                <a:gridCol w="1232428"/>
                <a:gridCol w="987022"/>
                <a:gridCol w="987022"/>
                <a:gridCol w="1507211"/>
                <a:gridCol w="974949"/>
                <a:gridCol w="895727"/>
                <a:gridCol w="1480536"/>
              </a:tblGrid>
              <a:tr h="262618">
                <a:tc rowSpan="2">
                  <a:txBody>
                    <a:bodyPr/>
                    <a:lstStyle/>
                    <a:p>
                      <a:pPr algn="ctr" fontAlgn="ctr"/>
                      <a:r>
                        <a:rPr lang="es-EC" sz="1400" b="1" u="none" strike="noStrike" dirty="0">
                          <a:effectLst/>
                        </a:rPr>
                        <a:t>FACTOR DE RIESGO</a:t>
                      </a:r>
                      <a:endParaRPr lang="es-EC" sz="1400" b="1" i="0" u="none" strike="noStrike" dirty="0">
                        <a:solidFill>
                          <a:srgbClr val="FFFFFF"/>
                        </a:solidFill>
                        <a:effectLst/>
                        <a:latin typeface="Calibri"/>
                      </a:endParaRPr>
                    </a:p>
                  </a:txBody>
                  <a:tcPr marL="9525" marR="9525" marT="9525" marB="0" anchor="ctr"/>
                </a:tc>
                <a:tc gridSpan="3">
                  <a:txBody>
                    <a:bodyPr/>
                    <a:lstStyle/>
                    <a:p>
                      <a:pPr algn="ctr" fontAlgn="b"/>
                      <a:r>
                        <a:rPr lang="es-EC" sz="1400" b="1" u="none" strike="noStrike">
                          <a:effectLst/>
                        </a:rPr>
                        <a:t>NTP 330</a:t>
                      </a:r>
                      <a:endParaRPr lang="es-EC" sz="1400" b="1" i="0" u="none" strike="noStrike">
                        <a:solidFill>
                          <a:srgbClr val="FFFFFF"/>
                        </a:solidFill>
                        <a:effectLst/>
                        <a:latin typeface="Calibri"/>
                      </a:endParaRPr>
                    </a:p>
                  </a:txBody>
                  <a:tcPr marL="9525" marR="9525" marT="9525" marB="0" anchor="b"/>
                </a:tc>
                <a:tc hMerge="1">
                  <a:txBody>
                    <a:bodyPr/>
                    <a:lstStyle/>
                    <a:p>
                      <a:endParaRPr lang="es-EC"/>
                    </a:p>
                  </a:txBody>
                  <a:tcPr/>
                </a:tc>
                <a:tc hMerge="1">
                  <a:txBody>
                    <a:bodyPr/>
                    <a:lstStyle/>
                    <a:p>
                      <a:endParaRPr lang="es-EC"/>
                    </a:p>
                  </a:txBody>
                  <a:tcPr/>
                </a:tc>
                <a:tc gridSpan="3">
                  <a:txBody>
                    <a:bodyPr/>
                    <a:lstStyle/>
                    <a:p>
                      <a:pPr algn="ctr" fontAlgn="b"/>
                      <a:r>
                        <a:rPr lang="es-EC" sz="1400" b="1" u="none" strike="noStrike">
                          <a:effectLst/>
                        </a:rPr>
                        <a:t>William Fine</a:t>
                      </a:r>
                      <a:endParaRPr lang="es-EC" sz="1400" b="1" i="0" u="none" strike="noStrike">
                        <a:solidFill>
                          <a:srgbClr val="FFFFFF"/>
                        </a:solidFill>
                        <a:effectLst/>
                        <a:latin typeface="Calibri"/>
                      </a:endParaRPr>
                    </a:p>
                  </a:txBody>
                  <a:tcPr marL="9525" marR="9525" marT="9525" marB="0" anchor="b"/>
                </a:tc>
                <a:tc hMerge="1">
                  <a:txBody>
                    <a:bodyPr/>
                    <a:lstStyle/>
                    <a:p>
                      <a:endParaRPr lang="es-EC"/>
                    </a:p>
                  </a:txBody>
                  <a:tcPr/>
                </a:tc>
                <a:tc hMerge="1">
                  <a:txBody>
                    <a:bodyPr/>
                    <a:lstStyle/>
                    <a:p>
                      <a:endParaRPr lang="es-EC"/>
                    </a:p>
                  </a:txBody>
                  <a:tcPr/>
                </a:tc>
              </a:tr>
              <a:tr h="489424">
                <a:tc vMerge="1">
                  <a:txBody>
                    <a:bodyPr/>
                    <a:lstStyle/>
                    <a:p>
                      <a:endParaRPr lang="es-EC"/>
                    </a:p>
                  </a:txBody>
                  <a:tcPr/>
                </a:tc>
                <a:tc>
                  <a:txBody>
                    <a:bodyPr/>
                    <a:lstStyle/>
                    <a:p>
                      <a:pPr algn="ctr" fontAlgn="ctr"/>
                      <a:r>
                        <a:rPr lang="es-EC" sz="1400" b="1" u="none" strike="noStrike" dirty="0">
                          <a:effectLst/>
                        </a:rPr>
                        <a:t>Nivel de Riesgo</a:t>
                      </a:r>
                      <a:endParaRPr lang="es-EC" sz="1400" b="1" i="0" u="none" strike="noStrike" dirty="0">
                        <a:solidFill>
                          <a:srgbClr val="FFFFFF"/>
                        </a:solidFill>
                        <a:effectLst/>
                        <a:latin typeface="Calibri"/>
                      </a:endParaRPr>
                    </a:p>
                  </a:txBody>
                  <a:tcPr marL="9525" marR="9525" marT="9525" marB="0" anchor="ctr"/>
                </a:tc>
                <a:tc>
                  <a:txBody>
                    <a:bodyPr/>
                    <a:lstStyle/>
                    <a:p>
                      <a:pPr algn="ctr" fontAlgn="ctr"/>
                      <a:r>
                        <a:rPr lang="es-EC" sz="1400" b="1" u="none" strike="noStrike" dirty="0">
                          <a:effectLst/>
                        </a:rPr>
                        <a:t>Nivel de Intervención</a:t>
                      </a:r>
                      <a:endParaRPr lang="es-EC" sz="1400" b="1" i="0" u="none" strike="noStrike" dirty="0">
                        <a:solidFill>
                          <a:srgbClr val="FFFFFF"/>
                        </a:solidFill>
                        <a:effectLst/>
                        <a:latin typeface="Calibri"/>
                      </a:endParaRPr>
                    </a:p>
                  </a:txBody>
                  <a:tcPr marL="9525" marR="9525" marT="9525" marB="0" anchor="ctr"/>
                </a:tc>
                <a:tc>
                  <a:txBody>
                    <a:bodyPr/>
                    <a:lstStyle/>
                    <a:p>
                      <a:pPr algn="ctr" fontAlgn="ctr"/>
                      <a:r>
                        <a:rPr lang="es-EC" sz="1400" b="1" u="none" strike="noStrike" dirty="0">
                          <a:effectLst/>
                        </a:rPr>
                        <a:t>Interpretación</a:t>
                      </a:r>
                      <a:endParaRPr lang="es-EC" sz="1400" b="1" i="0" u="none" strike="noStrike" dirty="0">
                        <a:solidFill>
                          <a:srgbClr val="FFFFFF"/>
                        </a:solidFill>
                        <a:effectLst/>
                        <a:latin typeface="Calibri"/>
                      </a:endParaRPr>
                    </a:p>
                  </a:txBody>
                  <a:tcPr marL="9525" marR="9525" marT="9525" marB="0" anchor="ctr"/>
                </a:tc>
                <a:tc>
                  <a:txBody>
                    <a:bodyPr/>
                    <a:lstStyle/>
                    <a:p>
                      <a:pPr algn="ctr" fontAlgn="ctr"/>
                      <a:r>
                        <a:rPr lang="es-EC" sz="1400" b="1" u="none" strike="noStrike" dirty="0">
                          <a:effectLst/>
                        </a:rPr>
                        <a:t>Grado de Peligrosidad</a:t>
                      </a:r>
                      <a:endParaRPr lang="es-EC" sz="1400" b="1" i="0" u="none" strike="noStrike" dirty="0">
                        <a:solidFill>
                          <a:srgbClr val="FFFFFF"/>
                        </a:solidFill>
                        <a:effectLst/>
                        <a:latin typeface="Calibri"/>
                      </a:endParaRPr>
                    </a:p>
                  </a:txBody>
                  <a:tcPr marL="9525" marR="9525" marT="9525" marB="0" anchor="ctr"/>
                </a:tc>
                <a:tc>
                  <a:txBody>
                    <a:bodyPr/>
                    <a:lstStyle/>
                    <a:p>
                      <a:pPr algn="ctr" fontAlgn="ctr"/>
                      <a:r>
                        <a:rPr lang="es-EC" sz="1400" b="1" u="none" strike="noStrike" dirty="0">
                          <a:effectLst/>
                        </a:rPr>
                        <a:t>Riesgo</a:t>
                      </a:r>
                      <a:endParaRPr lang="es-EC" sz="1400" b="1" i="0" u="none" strike="noStrike" dirty="0">
                        <a:solidFill>
                          <a:srgbClr val="FFFFFF"/>
                        </a:solidFill>
                        <a:effectLst/>
                        <a:latin typeface="Calibri"/>
                      </a:endParaRPr>
                    </a:p>
                  </a:txBody>
                  <a:tcPr marL="9525" marR="9525" marT="9525" marB="0" anchor="ctr"/>
                </a:tc>
                <a:tc>
                  <a:txBody>
                    <a:bodyPr/>
                    <a:lstStyle/>
                    <a:p>
                      <a:pPr algn="ctr" fontAlgn="ctr"/>
                      <a:r>
                        <a:rPr lang="es-EC" sz="1400" b="1" u="none" strike="noStrike" dirty="0">
                          <a:effectLst/>
                        </a:rPr>
                        <a:t>Interpretación</a:t>
                      </a:r>
                      <a:endParaRPr lang="es-EC" sz="1400" b="1" i="0" u="none" strike="noStrike" dirty="0">
                        <a:solidFill>
                          <a:srgbClr val="FFFFFF"/>
                        </a:solidFill>
                        <a:effectLst/>
                        <a:latin typeface="Calibri"/>
                      </a:endParaRPr>
                    </a:p>
                  </a:txBody>
                  <a:tcPr marL="9525" marR="9525" marT="9525" marB="0" anchor="ctr"/>
                </a:tc>
              </a:tr>
              <a:tr h="966909">
                <a:tc>
                  <a:txBody>
                    <a:bodyPr/>
                    <a:lstStyle/>
                    <a:p>
                      <a:pPr algn="ctr" fontAlgn="ctr"/>
                      <a:r>
                        <a:rPr lang="es-EC" sz="1100" u="none" strike="noStrike">
                          <a:effectLst/>
                        </a:rPr>
                        <a:t>Golpes, cortes por objetos y/o herramientas</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1800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Situación Crítica. Corrección Urgente</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900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Crítico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 Se debe suspender las actividades y tomar acciones a eliminar o disminuir el riesgo</a:t>
                      </a:r>
                      <a:endParaRPr lang="es-EC" sz="1100" b="0" i="0" u="none" strike="noStrike">
                        <a:solidFill>
                          <a:srgbClr val="000000"/>
                        </a:solidFill>
                        <a:effectLst/>
                        <a:latin typeface="Calibri"/>
                      </a:endParaRPr>
                    </a:p>
                  </a:txBody>
                  <a:tcPr marL="9525" marR="9525" marT="9525" marB="0" anchor="ctr"/>
                </a:tc>
              </a:tr>
              <a:tr h="966909">
                <a:tc>
                  <a:txBody>
                    <a:bodyPr/>
                    <a:lstStyle/>
                    <a:p>
                      <a:pPr algn="ctr" fontAlgn="ctr"/>
                      <a:r>
                        <a:rPr lang="es-EC" sz="1100" u="none" strike="noStrike">
                          <a:effectLst/>
                        </a:rPr>
                        <a:t>Caída de personas a distinto nivel</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600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dirty="0">
                          <a:effectLst/>
                        </a:rPr>
                        <a:t>Situación Crítica. Corrección Urgente</a:t>
                      </a:r>
                      <a:endParaRPr lang="es-EC" sz="1100" b="0" i="0" u="none" strike="noStrike" dirty="0">
                        <a:solidFill>
                          <a:srgbClr val="000000"/>
                        </a:solidFill>
                        <a:effectLst/>
                        <a:latin typeface="Calibri"/>
                      </a:endParaRPr>
                    </a:p>
                  </a:txBody>
                  <a:tcPr marL="9525" marR="9525" marT="9525" marB="0" anchor="ctr"/>
                </a:tc>
                <a:tc>
                  <a:txBody>
                    <a:bodyPr/>
                    <a:lstStyle/>
                    <a:p>
                      <a:pPr algn="ctr" fontAlgn="ctr"/>
                      <a:r>
                        <a:rPr lang="es-EC" sz="1100" u="none" strike="noStrike" dirty="0">
                          <a:effectLst/>
                        </a:rPr>
                        <a:t>225</a:t>
                      </a:r>
                      <a:endParaRPr lang="es-EC" sz="1100" b="0" i="0" u="none" strike="noStrike" dirty="0">
                        <a:solidFill>
                          <a:srgbClr val="000000"/>
                        </a:solidFill>
                        <a:effectLst/>
                        <a:latin typeface="Calibri"/>
                      </a:endParaRPr>
                    </a:p>
                  </a:txBody>
                  <a:tcPr marL="9525" marR="9525" marT="9525" marB="0" anchor="ctr"/>
                </a:tc>
                <a:tc>
                  <a:txBody>
                    <a:bodyPr/>
                    <a:lstStyle/>
                    <a:p>
                      <a:pPr algn="ctr" fontAlgn="ctr"/>
                      <a:r>
                        <a:rPr lang="es-EC" sz="1100" u="none" strike="noStrike">
                          <a:effectLst/>
                        </a:rPr>
                        <a:t>Crítico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 Se debe suspender las actividades y tomar acciones a eliminar o disminuir el riesgo</a:t>
                      </a:r>
                      <a:endParaRPr lang="es-EC" sz="1100" b="0" i="0" u="none" strike="noStrike">
                        <a:solidFill>
                          <a:srgbClr val="000000"/>
                        </a:solidFill>
                        <a:effectLst/>
                        <a:latin typeface="Calibri"/>
                      </a:endParaRPr>
                    </a:p>
                  </a:txBody>
                  <a:tcPr marL="9525" marR="9525" marT="9525" marB="0" anchor="ctr"/>
                </a:tc>
              </a:tr>
              <a:tr h="1014657">
                <a:tc>
                  <a:txBody>
                    <a:bodyPr/>
                    <a:lstStyle/>
                    <a:p>
                      <a:pPr algn="ctr" fontAlgn="ctr"/>
                      <a:r>
                        <a:rPr lang="es-EC" sz="1100" u="none" strike="noStrike">
                          <a:effectLst/>
                        </a:rPr>
                        <a:t>Proyección de partículas o fragmentos</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360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Corregir y adoptar medidas de control</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150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Alto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200" u="none" strike="noStrike">
                          <a:effectLst/>
                        </a:rPr>
                        <a:t> Actuar de manera urgente sobre el riesgo, medidas rápidas</a:t>
                      </a:r>
                      <a:endParaRPr lang="es-EC" sz="1200" b="0" i="0" u="none" strike="noStrike">
                        <a:solidFill>
                          <a:srgbClr val="000000"/>
                        </a:solidFill>
                        <a:effectLst/>
                        <a:latin typeface="Calibri"/>
                      </a:endParaRPr>
                    </a:p>
                  </a:txBody>
                  <a:tcPr marL="9525" marR="9525" marT="9525" marB="0" anchor="ctr"/>
                </a:tc>
              </a:tr>
              <a:tr h="763978">
                <a:tc>
                  <a:txBody>
                    <a:bodyPr/>
                    <a:lstStyle/>
                    <a:p>
                      <a:pPr algn="ctr" fontAlgn="ctr"/>
                      <a:r>
                        <a:rPr lang="es-EC" sz="1100" u="none" strike="noStrike">
                          <a:effectLst/>
                        </a:rPr>
                        <a:t>Caída de objetos en manipulación</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150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Corregir y adoptar medidas de control</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45</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Medio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200" u="none" strike="noStrike" dirty="0">
                          <a:effectLst/>
                        </a:rPr>
                        <a:t>El riesgo debe ser controlado, medidas a mediano plazo</a:t>
                      </a:r>
                      <a:endParaRPr lang="es-EC" sz="1200" b="0" i="0" u="none" strike="noStrike" dirty="0">
                        <a:solidFill>
                          <a:srgbClr val="000000"/>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24301875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C"/>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37461423"/>
              </p:ext>
            </p:extLst>
          </p:nvPr>
        </p:nvGraphicFramePr>
        <p:xfrm>
          <a:off x="1115616" y="620688"/>
          <a:ext cx="7128792" cy="5327979"/>
        </p:xfrm>
        <a:graphic>
          <a:graphicData uri="http://schemas.openxmlformats.org/drawingml/2006/table">
            <a:tbl>
              <a:tblPr firstRow="1" firstCol="1" bandRow="1">
                <a:tableStyleId>{69CF1AB2-1976-4502-BF36-3FF5EA218861}</a:tableStyleId>
              </a:tblPr>
              <a:tblGrid>
                <a:gridCol w="2572702"/>
                <a:gridCol w="2227352"/>
                <a:gridCol w="2328738"/>
              </a:tblGrid>
              <a:tr h="175634">
                <a:tc gridSpan="3">
                  <a:txBody>
                    <a:bodyPr/>
                    <a:lstStyle/>
                    <a:p>
                      <a:pPr algn="ctr">
                        <a:lnSpc>
                          <a:spcPct val="115000"/>
                        </a:lnSpc>
                        <a:spcAft>
                          <a:spcPts val="0"/>
                        </a:spcAft>
                      </a:pPr>
                      <a:r>
                        <a:rPr lang="es-EC" sz="1050" b="1" dirty="0">
                          <a:effectLst/>
                        </a:rPr>
                        <a:t>MEDIDAS DE CONTROL</a:t>
                      </a:r>
                      <a:endParaRPr lang="es-EC" sz="1050" b="1" dirty="0">
                        <a:effectLst/>
                        <a:latin typeface="Calibri"/>
                        <a:ea typeface="Calibri"/>
                        <a:cs typeface="Times New Roman"/>
                      </a:endParaRPr>
                    </a:p>
                  </a:txBody>
                  <a:tcPr marL="26015" marR="26015" marT="0" marB="0" anchor="ctr"/>
                </a:tc>
                <a:tc hMerge="1">
                  <a:txBody>
                    <a:bodyPr/>
                    <a:lstStyle/>
                    <a:p>
                      <a:endParaRPr lang="es-EC"/>
                    </a:p>
                  </a:txBody>
                  <a:tcPr/>
                </a:tc>
                <a:tc hMerge="1">
                  <a:txBody>
                    <a:bodyPr/>
                    <a:lstStyle/>
                    <a:p>
                      <a:endParaRPr lang="es-EC"/>
                    </a:p>
                  </a:txBody>
                  <a:tcPr/>
                </a:tc>
              </a:tr>
              <a:tr h="175634">
                <a:tc>
                  <a:txBody>
                    <a:bodyPr/>
                    <a:lstStyle/>
                    <a:p>
                      <a:pPr algn="ctr">
                        <a:lnSpc>
                          <a:spcPct val="115000"/>
                        </a:lnSpc>
                        <a:spcAft>
                          <a:spcPts val="0"/>
                        </a:spcAft>
                      </a:pPr>
                      <a:r>
                        <a:rPr lang="es-EC" sz="1050" b="1">
                          <a:effectLst/>
                        </a:rPr>
                        <a:t>FUENTE</a:t>
                      </a:r>
                      <a:endParaRPr lang="es-EC" sz="1050" b="1">
                        <a:effectLst/>
                        <a:latin typeface="Calibri"/>
                        <a:ea typeface="Calibri"/>
                        <a:cs typeface="Times New Roman"/>
                      </a:endParaRPr>
                    </a:p>
                  </a:txBody>
                  <a:tcPr marL="26015" marR="26015" marT="0" marB="0" anchor="ctr"/>
                </a:tc>
                <a:tc>
                  <a:txBody>
                    <a:bodyPr/>
                    <a:lstStyle/>
                    <a:p>
                      <a:pPr algn="ctr">
                        <a:lnSpc>
                          <a:spcPct val="115000"/>
                        </a:lnSpc>
                        <a:spcAft>
                          <a:spcPts val="0"/>
                        </a:spcAft>
                      </a:pPr>
                      <a:r>
                        <a:rPr lang="es-EC" sz="1050" b="1" dirty="0">
                          <a:effectLst/>
                        </a:rPr>
                        <a:t>MEDIO</a:t>
                      </a:r>
                      <a:endParaRPr lang="es-EC" sz="1050" b="1" dirty="0">
                        <a:effectLst/>
                        <a:latin typeface="Calibri"/>
                        <a:ea typeface="Calibri"/>
                        <a:cs typeface="Times New Roman"/>
                      </a:endParaRPr>
                    </a:p>
                  </a:txBody>
                  <a:tcPr marL="26015" marR="26015" marT="0" marB="0" anchor="ctr"/>
                </a:tc>
                <a:tc>
                  <a:txBody>
                    <a:bodyPr/>
                    <a:lstStyle/>
                    <a:p>
                      <a:pPr algn="ctr">
                        <a:lnSpc>
                          <a:spcPct val="115000"/>
                        </a:lnSpc>
                        <a:spcAft>
                          <a:spcPts val="0"/>
                        </a:spcAft>
                      </a:pPr>
                      <a:r>
                        <a:rPr lang="es-EC" sz="1050" b="1" dirty="0">
                          <a:effectLst/>
                        </a:rPr>
                        <a:t>TRABAJADOR</a:t>
                      </a:r>
                      <a:endParaRPr lang="es-EC" sz="1050" b="1" dirty="0">
                        <a:effectLst/>
                        <a:latin typeface="Calibri"/>
                        <a:ea typeface="Calibri"/>
                        <a:cs typeface="Times New Roman"/>
                      </a:endParaRPr>
                    </a:p>
                  </a:txBody>
                  <a:tcPr marL="26015" marR="26015" marT="0" marB="0" anchor="ctr"/>
                </a:tc>
              </a:tr>
              <a:tr h="3376370">
                <a:tc>
                  <a:txBody>
                    <a:bodyPr/>
                    <a:lstStyle/>
                    <a:p>
                      <a:pPr algn="ctr">
                        <a:lnSpc>
                          <a:spcPct val="115000"/>
                        </a:lnSpc>
                        <a:spcAft>
                          <a:spcPts val="0"/>
                        </a:spcAft>
                      </a:pPr>
                      <a:r>
                        <a:rPr lang="es-EC" sz="900" b="0" dirty="0">
                          <a:effectLst/>
                        </a:rPr>
                        <a:t> </a:t>
                      </a:r>
                    </a:p>
                    <a:p>
                      <a:pPr algn="ctr">
                        <a:lnSpc>
                          <a:spcPct val="115000"/>
                        </a:lnSpc>
                        <a:spcAft>
                          <a:spcPts val="0"/>
                        </a:spcAft>
                      </a:pPr>
                      <a:r>
                        <a:rPr lang="es-EC" sz="900" b="0" dirty="0">
                          <a:effectLst/>
                        </a:rPr>
                        <a:t>Utilizar las herramientas apropiadas para las funciones o trabajos para las que han sido diseñadas</a:t>
                      </a:r>
                    </a:p>
                    <a:p>
                      <a:pPr algn="ctr">
                        <a:lnSpc>
                          <a:spcPct val="115000"/>
                        </a:lnSpc>
                        <a:spcAft>
                          <a:spcPts val="0"/>
                        </a:spcAft>
                      </a:pPr>
                      <a:r>
                        <a:rPr lang="es-EC" sz="900" b="0" dirty="0">
                          <a:effectLst/>
                        </a:rPr>
                        <a:t> </a:t>
                      </a:r>
                    </a:p>
                    <a:p>
                      <a:pPr algn="ctr">
                        <a:lnSpc>
                          <a:spcPct val="115000"/>
                        </a:lnSpc>
                        <a:spcAft>
                          <a:spcPts val="0"/>
                        </a:spcAft>
                      </a:pPr>
                      <a:r>
                        <a:rPr lang="es-EC" sz="900" b="0" dirty="0">
                          <a:effectLst/>
                        </a:rPr>
                        <a:t>Mantener y verificar en buen estado los equipos, máquinas y herramientas mediante inspecciones de seguridad (</a:t>
                      </a:r>
                      <a:r>
                        <a:rPr lang="es-EC" sz="900" b="0" dirty="0" err="1">
                          <a:effectLst/>
                        </a:rPr>
                        <a:t>Check</a:t>
                      </a:r>
                      <a:r>
                        <a:rPr lang="es-EC" sz="900" b="0" dirty="0">
                          <a:effectLst/>
                        </a:rPr>
                        <a:t> </a:t>
                      </a:r>
                      <a:r>
                        <a:rPr lang="es-EC" sz="900" b="0" dirty="0" err="1">
                          <a:effectLst/>
                        </a:rPr>
                        <a:t>List</a:t>
                      </a:r>
                      <a:r>
                        <a:rPr lang="es-EC" sz="900" b="0" dirty="0">
                          <a:effectLst/>
                        </a:rPr>
                        <a:t>) antes de realizar el trabajo y de manera periódica</a:t>
                      </a:r>
                      <a:br>
                        <a:rPr lang="es-EC" sz="900" b="0" dirty="0">
                          <a:effectLst/>
                        </a:rPr>
                      </a:br>
                      <a:endParaRPr lang="es-EC" sz="900" b="0" dirty="0">
                        <a:effectLst/>
                      </a:endParaRPr>
                    </a:p>
                    <a:p>
                      <a:pPr algn="ctr">
                        <a:lnSpc>
                          <a:spcPct val="115000"/>
                        </a:lnSpc>
                        <a:spcAft>
                          <a:spcPts val="0"/>
                        </a:spcAft>
                      </a:pPr>
                      <a:r>
                        <a:rPr lang="es-EC" sz="900" b="0" dirty="0">
                          <a:effectLst/>
                        </a:rPr>
                        <a:t/>
                      </a:r>
                      <a:br>
                        <a:rPr lang="es-EC" sz="900" b="0" dirty="0">
                          <a:effectLst/>
                        </a:rPr>
                      </a:br>
                      <a:r>
                        <a:rPr lang="es-EC" sz="900" b="0" dirty="0">
                          <a:effectLst/>
                        </a:rPr>
                        <a:t>Verificar que todo el equipo cuente con las debidas seguridades</a:t>
                      </a:r>
                    </a:p>
                    <a:p>
                      <a:pPr algn="ctr">
                        <a:lnSpc>
                          <a:spcPct val="115000"/>
                        </a:lnSpc>
                        <a:spcAft>
                          <a:spcPts val="0"/>
                        </a:spcAft>
                      </a:pPr>
                      <a:r>
                        <a:rPr lang="es-EC" sz="900" b="0" dirty="0">
                          <a:effectLst/>
                        </a:rPr>
                        <a:t>  </a:t>
                      </a:r>
                    </a:p>
                    <a:p>
                      <a:pPr algn="ctr">
                        <a:lnSpc>
                          <a:spcPct val="115000"/>
                        </a:lnSpc>
                        <a:spcAft>
                          <a:spcPts val="0"/>
                        </a:spcAft>
                      </a:pPr>
                      <a:r>
                        <a:rPr lang="es-EC" sz="900" b="0" dirty="0">
                          <a:effectLst/>
                        </a:rPr>
                        <a:t>Realizar un cronograma de mantenimiento de tipo preventivo</a:t>
                      </a:r>
                      <a:br>
                        <a:rPr lang="es-EC" sz="900" b="0" dirty="0">
                          <a:effectLst/>
                        </a:rPr>
                      </a:br>
                      <a:r>
                        <a:rPr lang="es-EC" sz="900" b="0" dirty="0">
                          <a:effectLst/>
                        </a:rPr>
                        <a:t/>
                      </a:r>
                      <a:br>
                        <a:rPr lang="es-EC" sz="900" b="0" dirty="0">
                          <a:effectLst/>
                        </a:rPr>
                      </a:br>
                      <a:r>
                        <a:rPr lang="es-EC" sz="900" b="0" dirty="0">
                          <a:effectLst/>
                        </a:rPr>
                        <a:t>Utilizar los discos de corte o desbaste según corresponda, almacenarlos en lugares secos y adecuados para evitar que sufran golpes o fisuras</a:t>
                      </a:r>
                      <a:endParaRPr lang="es-EC" sz="900" b="0" dirty="0">
                        <a:effectLst/>
                        <a:latin typeface="Calibri"/>
                        <a:ea typeface="Calibri"/>
                        <a:cs typeface="Times New Roman"/>
                      </a:endParaRPr>
                    </a:p>
                  </a:txBody>
                  <a:tcPr marL="26015" marR="26015" marT="0" marB="0" anchor="ctr"/>
                </a:tc>
                <a:tc>
                  <a:txBody>
                    <a:bodyPr/>
                    <a:lstStyle/>
                    <a:p>
                      <a:pPr algn="ctr">
                        <a:lnSpc>
                          <a:spcPct val="115000"/>
                        </a:lnSpc>
                        <a:spcAft>
                          <a:spcPts val="0"/>
                        </a:spcAft>
                      </a:pPr>
                      <a:r>
                        <a:rPr lang="es-EC" sz="900" b="0" dirty="0">
                          <a:effectLst/>
                        </a:rPr>
                        <a:t> </a:t>
                      </a:r>
                    </a:p>
                    <a:p>
                      <a:pPr algn="ctr">
                        <a:lnSpc>
                          <a:spcPct val="115000"/>
                        </a:lnSpc>
                        <a:spcAft>
                          <a:spcPts val="0"/>
                        </a:spcAft>
                      </a:pPr>
                      <a:r>
                        <a:rPr lang="es-EC" sz="900" b="0" dirty="0">
                          <a:effectLst/>
                        </a:rPr>
                        <a:t>Delimitar el área de trabajo</a:t>
                      </a:r>
                      <a:br>
                        <a:rPr lang="es-EC" sz="900" b="0" dirty="0">
                          <a:effectLst/>
                        </a:rPr>
                      </a:br>
                      <a:r>
                        <a:rPr lang="es-EC" sz="900" b="0" dirty="0">
                          <a:effectLst/>
                        </a:rPr>
                        <a:t/>
                      </a:r>
                      <a:br>
                        <a:rPr lang="es-EC" sz="900" b="0" dirty="0">
                          <a:effectLst/>
                        </a:rPr>
                      </a:br>
                      <a:endParaRPr lang="es-EC" sz="900" b="0" dirty="0">
                        <a:effectLst/>
                      </a:endParaRPr>
                    </a:p>
                    <a:p>
                      <a:pPr algn="ctr">
                        <a:lnSpc>
                          <a:spcPct val="115000"/>
                        </a:lnSpc>
                        <a:spcAft>
                          <a:spcPts val="0"/>
                        </a:spcAft>
                      </a:pPr>
                      <a:r>
                        <a:rPr lang="es-EC" sz="900" b="0" dirty="0">
                          <a:effectLst/>
                        </a:rPr>
                        <a:t>Mantener el área de trabajo limpia y ordenada</a:t>
                      </a:r>
                      <a:br>
                        <a:rPr lang="es-EC" sz="900" b="0" dirty="0">
                          <a:effectLst/>
                        </a:rPr>
                      </a:br>
                      <a:r>
                        <a:rPr lang="es-EC" sz="900" b="0" dirty="0">
                          <a:effectLst/>
                        </a:rPr>
                        <a:t/>
                      </a:r>
                      <a:br>
                        <a:rPr lang="es-EC" sz="900" b="0" dirty="0">
                          <a:effectLst/>
                        </a:rPr>
                      </a:br>
                      <a:r>
                        <a:rPr lang="es-EC" sz="900" b="0" dirty="0">
                          <a:effectLst/>
                        </a:rPr>
                        <a:t>En caso de trabajos en altura, verificar el área de trabajo para evitar la pérdida de equilibrio del trabajador</a:t>
                      </a:r>
                    </a:p>
                    <a:p>
                      <a:pPr algn="ctr">
                        <a:lnSpc>
                          <a:spcPct val="115000"/>
                        </a:lnSpc>
                        <a:spcAft>
                          <a:spcPts val="0"/>
                        </a:spcAft>
                      </a:pPr>
                      <a:r>
                        <a:rPr lang="es-EC" sz="900" b="0" dirty="0">
                          <a:effectLst/>
                        </a:rPr>
                        <a:t/>
                      </a:r>
                      <a:br>
                        <a:rPr lang="es-EC" sz="900" b="0" dirty="0">
                          <a:effectLst/>
                        </a:rPr>
                      </a:br>
                      <a:r>
                        <a:rPr lang="es-EC" sz="900" b="0" dirty="0">
                          <a:effectLst/>
                        </a:rPr>
                        <a:t>Verificar el correcto armado de los andamios</a:t>
                      </a:r>
                    </a:p>
                    <a:p>
                      <a:pPr algn="ctr">
                        <a:lnSpc>
                          <a:spcPct val="115000"/>
                        </a:lnSpc>
                        <a:spcAft>
                          <a:spcPts val="0"/>
                        </a:spcAft>
                      </a:pPr>
                      <a:r>
                        <a:rPr lang="es-EC" sz="900" b="0" dirty="0">
                          <a:effectLst/>
                        </a:rPr>
                        <a:t> </a:t>
                      </a:r>
                    </a:p>
                    <a:p>
                      <a:pPr algn="ctr">
                        <a:lnSpc>
                          <a:spcPct val="115000"/>
                        </a:lnSpc>
                        <a:spcAft>
                          <a:spcPts val="0"/>
                        </a:spcAft>
                      </a:pPr>
                      <a:r>
                        <a:rPr lang="es-EC" sz="900" b="0" dirty="0" smtClean="0">
                          <a:effectLst/>
                        </a:rPr>
                        <a:t>Ubicar los puntos de anclaje seguros</a:t>
                      </a:r>
                    </a:p>
                    <a:p>
                      <a:pPr algn="ctr">
                        <a:lnSpc>
                          <a:spcPct val="115000"/>
                        </a:lnSpc>
                        <a:spcAft>
                          <a:spcPts val="0"/>
                        </a:spcAft>
                      </a:pPr>
                      <a:r>
                        <a:rPr lang="es-EC" sz="900" b="0" dirty="0" smtClean="0">
                          <a:effectLst/>
                        </a:rPr>
                        <a:t/>
                      </a:r>
                      <a:br>
                        <a:rPr lang="es-EC" sz="900" b="0" dirty="0" smtClean="0">
                          <a:effectLst/>
                        </a:rPr>
                      </a:br>
                      <a:endParaRPr lang="es-EC" sz="900" b="0" dirty="0">
                        <a:effectLst/>
                        <a:latin typeface="Calibri"/>
                        <a:ea typeface="Calibri"/>
                        <a:cs typeface="Times New Roman"/>
                      </a:endParaRPr>
                    </a:p>
                  </a:txBody>
                  <a:tcPr marL="26015" marR="26015" marT="0" marB="0" anchor="ctr"/>
                </a:tc>
                <a:tc>
                  <a:txBody>
                    <a:bodyPr/>
                    <a:lstStyle/>
                    <a:p>
                      <a:pPr algn="ctr">
                        <a:lnSpc>
                          <a:spcPct val="115000"/>
                        </a:lnSpc>
                        <a:spcAft>
                          <a:spcPts val="0"/>
                        </a:spcAft>
                      </a:pPr>
                      <a:r>
                        <a:rPr lang="es-EC" sz="900" b="0" dirty="0">
                          <a:effectLst/>
                        </a:rPr>
                        <a:t> </a:t>
                      </a:r>
                    </a:p>
                    <a:p>
                      <a:pPr algn="ctr">
                        <a:lnSpc>
                          <a:spcPct val="115000"/>
                        </a:lnSpc>
                        <a:spcAft>
                          <a:spcPts val="0"/>
                        </a:spcAft>
                      </a:pPr>
                      <a:r>
                        <a:rPr lang="es-EC" sz="900" b="0" dirty="0">
                          <a:effectLst/>
                        </a:rPr>
                        <a:t> </a:t>
                      </a:r>
                    </a:p>
                    <a:p>
                      <a:pPr algn="ctr">
                        <a:lnSpc>
                          <a:spcPct val="115000"/>
                        </a:lnSpc>
                        <a:spcAft>
                          <a:spcPts val="0"/>
                        </a:spcAft>
                      </a:pPr>
                      <a:r>
                        <a:rPr lang="es-EC" sz="900" b="0" dirty="0">
                          <a:effectLst/>
                        </a:rPr>
                        <a:t> </a:t>
                      </a:r>
                    </a:p>
                    <a:p>
                      <a:pPr algn="ctr">
                        <a:lnSpc>
                          <a:spcPct val="115000"/>
                        </a:lnSpc>
                        <a:spcAft>
                          <a:spcPts val="0"/>
                        </a:spcAft>
                      </a:pPr>
                      <a:r>
                        <a:rPr lang="es-EC" sz="900" b="0" dirty="0">
                          <a:effectLst/>
                        </a:rPr>
                        <a:t> </a:t>
                      </a:r>
                    </a:p>
                    <a:p>
                      <a:pPr algn="ctr">
                        <a:lnSpc>
                          <a:spcPct val="115000"/>
                        </a:lnSpc>
                        <a:spcAft>
                          <a:spcPts val="0"/>
                        </a:spcAft>
                      </a:pPr>
                      <a:r>
                        <a:rPr lang="es-EC" sz="900" b="0" dirty="0">
                          <a:effectLst/>
                        </a:rPr>
                        <a:t>Dotar de manera gratuita equipo de protección individual</a:t>
                      </a:r>
                      <a:br>
                        <a:rPr lang="es-EC" sz="900" b="0" dirty="0">
                          <a:effectLst/>
                        </a:rPr>
                      </a:br>
                      <a:r>
                        <a:rPr lang="es-EC" sz="900" b="0" dirty="0">
                          <a:effectLst/>
                        </a:rPr>
                        <a:t/>
                      </a:r>
                      <a:br>
                        <a:rPr lang="es-EC" sz="900" b="0" dirty="0">
                          <a:effectLst/>
                        </a:rPr>
                      </a:br>
                      <a:r>
                        <a:rPr lang="es-EC" sz="900" b="0" dirty="0">
                          <a:effectLst/>
                        </a:rPr>
                        <a:t>Capacitar al personal sobre los riesgos existentes y la manera de prevenirlos</a:t>
                      </a:r>
                      <a:br>
                        <a:rPr lang="es-EC" sz="900" b="0" dirty="0">
                          <a:effectLst/>
                        </a:rPr>
                      </a:br>
                      <a:r>
                        <a:rPr lang="es-EC" sz="900" b="0" dirty="0">
                          <a:effectLst/>
                        </a:rPr>
                        <a:t/>
                      </a:r>
                      <a:br>
                        <a:rPr lang="es-EC" sz="900" b="0" dirty="0">
                          <a:effectLst/>
                        </a:rPr>
                      </a:br>
                      <a:r>
                        <a:rPr lang="es-EC" sz="900" b="0" dirty="0">
                          <a:effectLst/>
                        </a:rPr>
                        <a:t/>
                      </a:r>
                      <a:br>
                        <a:rPr lang="es-EC" sz="900" b="0" dirty="0">
                          <a:effectLst/>
                        </a:rPr>
                      </a:br>
                      <a:endParaRPr lang="es-EC" sz="900" b="0" dirty="0">
                        <a:effectLst/>
                        <a:latin typeface="Calibri"/>
                        <a:ea typeface="Calibri"/>
                        <a:cs typeface="Times New Roman"/>
                      </a:endParaRPr>
                    </a:p>
                  </a:txBody>
                  <a:tcPr marL="26015" marR="26015" marT="0" marB="0" anchor="ctr"/>
                </a:tc>
              </a:tr>
              <a:tr h="137854">
                <a:tc gridSpan="3">
                  <a:txBody>
                    <a:bodyPr/>
                    <a:lstStyle/>
                    <a:p>
                      <a:pPr algn="ctr">
                        <a:lnSpc>
                          <a:spcPct val="115000"/>
                        </a:lnSpc>
                        <a:spcAft>
                          <a:spcPts val="0"/>
                        </a:spcAft>
                      </a:pPr>
                      <a:r>
                        <a:rPr lang="es-EC" sz="1050" b="1" dirty="0">
                          <a:effectLst/>
                        </a:rPr>
                        <a:t>EQUIPO DE PROTECCIÓN INDIVIDUAL</a:t>
                      </a:r>
                      <a:endParaRPr lang="es-EC" sz="1050" b="1" dirty="0">
                        <a:effectLst/>
                        <a:latin typeface="Calibri"/>
                        <a:ea typeface="Calibri"/>
                        <a:cs typeface="Times New Roman"/>
                      </a:endParaRPr>
                    </a:p>
                  </a:txBody>
                  <a:tcPr marL="26015" marR="26015" marT="0" marB="0" anchor="b"/>
                </a:tc>
                <a:tc hMerge="1">
                  <a:txBody>
                    <a:bodyPr/>
                    <a:lstStyle/>
                    <a:p>
                      <a:endParaRPr lang="es-EC"/>
                    </a:p>
                  </a:txBody>
                  <a:tcPr/>
                </a:tc>
                <a:tc hMerge="1">
                  <a:txBody>
                    <a:bodyPr/>
                    <a:lstStyle/>
                    <a:p>
                      <a:endParaRPr lang="es-EC"/>
                    </a:p>
                  </a:txBody>
                  <a:tcPr/>
                </a:tc>
              </a:tr>
              <a:tr h="930058">
                <a:tc gridSpan="3">
                  <a:txBody>
                    <a:bodyPr/>
                    <a:lstStyle/>
                    <a:p>
                      <a:pPr algn="ctr">
                        <a:lnSpc>
                          <a:spcPct val="115000"/>
                        </a:lnSpc>
                        <a:spcAft>
                          <a:spcPts val="0"/>
                        </a:spcAft>
                      </a:pPr>
                      <a:r>
                        <a:rPr lang="es-EC" sz="900" b="0" dirty="0" smtClean="0">
                          <a:effectLst/>
                        </a:rPr>
                        <a:t>Protección respiratoria CE ( Mascarilla</a:t>
                      </a:r>
                      <a:r>
                        <a:rPr lang="es-EC" sz="900" b="0" baseline="0" dirty="0" smtClean="0">
                          <a:effectLst/>
                        </a:rPr>
                        <a:t> doble filtro, filtros contra vapores orgánicos)</a:t>
                      </a:r>
                      <a:r>
                        <a:rPr lang="es-EC" sz="900" b="0" dirty="0" smtClean="0">
                          <a:effectLst/>
                        </a:rPr>
                        <a:t/>
                      </a:r>
                      <a:br>
                        <a:rPr lang="es-EC" sz="900" b="0" dirty="0" smtClean="0">
                          <a:effectLst/>
                        </a:rPr>
                      </a:br>
                      <a:r>
                        <a:rPr lang="es-EC" sz="900" b="0" dirty="0" smtClean="0">
                          <a:effectLst/>
                        </a:rPr>
                        <a:t>Facial(</a:t>
                      </a:r>
                      <a:r>
                        <a:rPr lang="es-EC" sz="900" b="0" baseline="0" dirty="0" smtClean="0">
                          <a:effectLst/>
                        </a:rPr>
                        <a:t> ANSI Z87.1)</a:t>
                      </a:r>
                      <a:r>
                        <a:rPr lang="es-EC" sz="900" b="0" dirty="0" smtClean="0">
                          <a:effectLst/>
                        </a:rPr>
                        <a:t/>
                      </a:r>
                      <a:br>
                        <a:rPr lang="es-EC" sz="900" b="0" dirty="0" smtClean="0">
                          <a:effectLst/>
                        </a:rPr>
                      </a:br>
                      <a:r>
                        <a:rPr lang="es-EC" sz="900" b="0" dirty="0" smtClean="0">
                          <a:effectLst/>
                        </a:rPr>
                        <a:t>Ropa de trabajo de material de lana, manga larga, polainas (ANSI / ISEA 107)</a:t>
                      </a:r>
                      <a:br>
                        <a:rPr lang="es-EC" sz="900" b="0" dirty="0" smtClean="0">
                          <a:effectLst/>
                        </a:rPr>
                      </a:br>
                      <a:r>
                        <a:rPr lang="es-EC" sz="900" b="0" dirty="0" smtClean="0">
                          <a:effectLst/>
                        </a:rPr>
                        <a:t>Protección de cuero para manos </a:t>
                      </a:r>
                    </a:p>
                    <a:p>
                      <a:pPr algn="ctr">
                        <a:lnSpc>
                          <a:spcPct val="115000"/>
                        </a:lnSpc>
                        <a:spcAft>
                          <a:spcPts val="0"/>
                        </a:spcAft>
                      </a:pPr>
                      <a:r>
                        <a:rPr lang="es-EC" sz="900" b="0" dirty="0" smtClean="0">
                          <a:effectLst/>
                        </a:rPr>
                        <a:t>Protección Ocular ( ANSI</a:t>
                      </a:r>
                      <a:r>
                        <a:rPr lang="es-EC" sz="900" b="0" baseline="0" dirty="0" smtClean="0">
                          <a:effectLst/>
                        </a:rPr>
                        <a:t> Z87.1)</a:t>
                      </a:r>
                    </a:p>
                    <a:p>
                      <a:pPr algn="ctr">
                        <a:lnSpc>
                          <a:spcPct val="115000"/>
                        </a:lnSpc>
                        <a:spcAft>
                          <a:spcPts val="0"/>
                        </a:spcAft>
                      </a:pPr>
                      <a:r>
                        <a:rPr lang="es-EC" sz="900" b="0" baseline="0" dirty="0" smtClean="0">
                          <a:effectLst/>
                        </a:rPr>
                        <a:t>Protección auditiva (ANSI S3)</a:t>
                      </a:r>
                      <a:r>
                        <a:rPr lang="es-EC" sz="900" b="0" dirty="0" smtClean="0">
                          <a:effectLst/>
                        </a:rPr>
                        <a:t/>
                      </a:r>
                      <a:br>
                        <a:rPr lang="es-EC" sz="900" b="0" dirty="0" smtClean="0">
                          <a:effectLst/>
                        </a:rPr>
                      </a:br>
                      <a:r>
                        <a:rPr lang="es-EC" sz="900" b="0" dirty="0" smtClean="0">
                          <a:effectLst/>
                        </a:rPr>
                        <a:t>Calzado de seguridad  (ANSI Z41)</a:t>
                      </a:r>
                    </a:p>
                    <a:p>
                      <a:pPr algn="ctr">
                        <a:lnSpc>
                          <a:spcPct val="115000"/>
                        </a:lnSpc>
                        <a:spcAft>
                          <a:spcPts val="0"/>
                        </a:spcAft>
                      </a:pPr>
                      <a:r>
                        <a:rPr lang="es-EC" sz="900" b="0" dirty="0" smtClean="0">
                          <a:effectLst/>
                        </a:rPr>
                        <a:t>Casco de seguridad (ANSI Z89.1)</a:t>
                      </a:r>
                    </a:p>
                    <a:p>
                      <a:pPr algn="ctr">
                        <a:lnSpc>
                          <a:spcPct val="115000"/>
                        </a:lnSpc>
                        <a:spcAft>
                          <a:spcPts val="0"/>
                        </a:spcAft>
                      </a:pPr>
                      <a:r>
                        <a:rPr lang="es-EC" sz="900" b="0" dirty="0" smtClean="0">
                          <a:effectLst/>
                        </a:rPr>
                        <a:t>Arnés de </a:t>
                      </a:r>
                      <a:r>
                        <a:rPr lang="es-EC" sz="900" b="0" dirty="0" err="1" smtClean="0">
                          <a:effectLst/>
                        </a:rPr>
                        <a:t>Kevlar</a:t>
                      </a:r>
                      <a:r>
                        <a:rPr lang="es-EC" sz="900" b="0" dirty="0" smtClean="0">
                          <a:effectLst/>
                        </a:rPr>
                        <a:t> (ANSI Z359)</a:t>
                      </a:r>
                      <a:endParaRPr lang="es-EC" sz="900" b="0" dirty="0" smtClean="0">
                        <a:effectLst/>
                        <a:latin typeface="+mn-lt"/>
                        <a:ea typeface="Calibri"/>
                        <a:cs typeface="Times New Roman"/>
                      </a:endParaRPr>
                    </a:p>
                  </a:txBody>
                  <a:tcPr marL="26015" marR="26015" marT="0" marB="0" anchor="ctr"/>
                </a:tc>
                <a:tc hMerge="1">
                  <a:txBody>
                    <a:bodyPr/>
                    <a:lstStyle/>
                    <a:p>
                      <a:endParaRPr lang="es-EC"/>
                    </a:p>
                  </a:txBody>
                  <a:tcPr/>
                </a:tc>
                <a:tc hMerge="1">
                  <a:txBody>
                    <a:bodyPr/>
                    <a:lstStyle/>
                    <a:p>
                      <a:endParaRPr lang="es-EC"/>
                    </a:p>
                  </a:txBody>
                  <a:tcPr/>
                </a:tc>
              </a:tr>
            </a:tbl>
          </a:graphicData>
        </a:graphic>
      </p:graphicFrame>
    </p:spTree>
    <p:extLst>
      <p:ext uri="{BB962C8B-B14F-4D97-AF65-F5344CB8AC3E}">
        <p14:creationId xmlns:p14="http://schemas.microsoft.com/office/powerpoint/2010/main" val="30973334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EC" sz="3600" b="1" dirty="0" smtClean="0"/>
              <a:t>Puesto 3. Ayudante</a:t>
            </a:r>
            <a:endParaRPr lang="es-EC" sz="3600" b="1" dirty="0"/>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3902599791"/>
              </p:ext>
            </p:extLst>
          </p:nvPr>
        </p:nvGraphicFramePr>
        <p:xfrm>
          <a:off x="683568" y="1412778"/>
          <a:ext cx="7632848" cy="4250628"/>
        </p:xfrm>
        <a:graphic>
          <a:graphicData uri="http://schemas.openxmlformats.org/drawingml/2006/table">
            <a:tbl>
              <a:tblPr>
                <a:tableStyleId>{5C22544A-7EE6-4342-B048-85BDC9FD1C3A}</a:tableStyleId>
              </a:tblPr>
              <a:tblGrid>
                <a:gridCol w="1105685"/>
                <a:gridCol w="940467"/>
                <a:gridCol w="1050192"/>
                <a:gridCol w="1326394"/>
                <a:gridCol w="977862"/>
                <a:gridCol w="804579"/>
                <a:gridCol w="1427669"/>
              </a:tblGrid>
              <a:tr h="247391">
                <a:tc rowSpan="2">
                  <a:txBody>
                    <a:bodyPr/>
                    <a:lstStyle/>
                    <a:p>
                      <a:pPr algn="ctr" fontAlgn="ctr"/>
                      <a:r>
                        <a:rPr lang="es-EC" sz="1400" b="1" u="none" strike="noStrike">
                          <a:effectLst/>
                        </a:rPr>
                        <a:t>FACTOR DE RIESGO</a:t>
                      </a:r>
                      <a:endParaRPr lang="es-EC" sz="1400" b="1" i="0" u="none" strike="noStrike">
                        <a:solidFill>
                          <a:srgbClr val="FFFFFF"/>
                        </a:solidFill>
                        <a:effectLst/>
                        <a:latin typeface="Calibri"/>
                      </a:endParaRPr>
                    </a:p>
                  </a:txBody>
                  <a:tcPr marL="9525" marR="9525" marT="9525" marB="0" anchor="ctr"/>
                </a:tc>
                <a:tc gridSpan="3">
                  <a:txBody>
                    <a:bodyPr/>
                    <a:lstStyle/>
                    <a:p>
                      <a:pPr algn="ctr" fontAlgn="b"/>
                      <a:r>
                        <a:rPr lang="es-EC" sz="1400" b="1" u="none" strike="noStrike">
                          <a:effectLst/>
                        </a:rPr>
                        <a:t>NTP 330</a:t>
                      </a:r>
                      <a:endParaRPr lang="es-EC" sz="1400" b="1" i="0" u="none" strike="noStrike">
                        <a:solidFill>
                          <a:srgbClr val="FFFFFF"/>
                        </a:solidFill>
                        <a:effectLst/>
                        <a:latin typeface="Calibri"/>
                      </a:endParaRPr>
                    </a:p>
                  </a:txBody>
                  <a:tcPr marL="9525" marR="9525" marT="9525" marB="0" anchor="b"/>
                </a:tc>
                <a:tc hMerge="1">
                  <a:txBody>
                    <a:bodyPr/>
                    <a:lstStyle/>
                    <a:p>
                      <a:endParaRPr lang="es-EC"/>
                    </a:p>
                  </a:txBody>
                  <a:tcPr/>
                </a:tc>
                <a:tc hMerge="1">
                  <a:txBody>
                    <a:bodyPr/>
                    <a:lstStyle/>
                    <a:p>
                      <a:endParaRPr lang="es-EC"/>
                    </a:p>
                  </a:txBody>
                  <a:tcPr/>
                </a:tc>
                <a:tc gridSpan="3">
                  <a:txBody>
                    <a:bodyPr/>
                    <a:lstStyle/>
                    <a:p>
                      <a:pPr algn="ctr" fontAlgn="b"/>
                      <a:r>
                        <a:rPr lang="es-EC" sz="1400" b="1" u="none" strike="noStrike">
                          <a:effectLst/>
                        </a:rPr>
                        <a:t>William Fine</a:t>
                      </a:r>
                      <a:endParaRPr lang="es-EC" sz="1400" b="1" i="0" u="none" strike="noStrike">
                        <a:solidFill>
                          <a:srgbClr val="FFFFFF"/>
                        </a:solidFill>
                        <a:effectLst/>
                        <a:latin typeface="Calibri"/>
                      </a:endParaRPr>
                    </a:p>
                  </a:txBody>
                  <a:tcPr marL="9525" marR="9525" marT="9525" marB="0" anchor="b"/>
                </a:tc>
                <a:tc hMerge="1">
                  <a:txBody>
                    <a:bodyPr/>
                    <a:lstStyle/>
                    <a:p>
                      <a:endParaRPr lang="es-EC"/>
                    </a:p>
                  </a:txBody>
                  <a:tcPr/>
                </a:tc>
                <a:tc hMerge="1">
                  <a:txBody>
                    <a:bodyPr/>
                    <a:lstStyle/>
                    <a:p>
                      <a:endParaRPr lang="es-EC"/>
                    </a:p>
                  </a:txBody>
                  <a:tcPr/>
                </a:tc>
              </a:tr>
              <a:tr h="461047">
                <a:tc vMerge="1">
                  <a:txBody>
                    <a:bodyPr/>
                    <a:lstStyle/>
                    <a:p>
                      <a:endParaRPr lang="es-EC"/>
                    </a:p>
                  </a:txBody>
                  <a:tcPr/>
                </a:tc>
                <a:tc>
                  <a:txBody>
                    <a:bodyPr/>
                    <a:lstStyle/>
                    <a:p>
                      <a:pPr algn="ctr" fontAlgn="ctr"/>
                      <a:r>
                        <a:rPr lang="es-EC" sz="1400" b="1" u="none" strike="noStrike">
                          <a:effectLst/>
                        </a:rPr>
                        <a:t>Nivel de Riesgo</a:t>
                      </a:r>
                      <a:endParaRPr lang="es-EC" sz="1400" b="1" i="0" u="none" strike="noStrike">
                        <a:solidFill>
                          <a:srgbClr val="FFFFFF"/>
                        </a:solidFill>
                        <a:effectLst/>
                        <a:latin typeface="Calibri"/>
                      </a:endParaRPr>
                    </a:p>
                  </a:txBody>
                  <a:tcPr marL="9525" marR="9525" marT="9525" marB="0" anchor="ctr"/>
                </a:tc>
                <a:tc>
                  <a:txBody>
                    <a:bodyPr/>
                    <a:lstStyle/>
                    <a:p>
                      <a:pPr algn="ctr" fontAlgn="ctr"/>
                      <a:r>
                        <a:rPr lang="es-EC" sz="1400" b="1" u="none" strike="noStrike">
                          <a:effectLst/>
                        </a:rPr>
                        <a:t>Nivel de Intervención</a:t>
                      </a:r>
                      <a:endParaRPr lang="es-EC" sz="1400" b="1" i="0" u="none" strike="noStrike">
                        <a:solidFill>
                          <a:srgbClr val="FFFFFF"/>
                        </a:solidFill>
                        <a:effectLst/>
                        <a:latin typeface="Calibri"/>
                      </a:endParaRPr>
                    </a:p>
                  </a:txBody>
                  <a:tcPr marL="9525" marR="9525" marT="9525" marB="0" anchor="ctr"/>
                </a:tc>
                <a:tc>
                  <a:txBody>
                    <a:bodyPr/>
                    <a:lstStyle/>
                    <a:p>
                      <a:pPr algn="ctr" fontAlgn="ctr"/>
                      <a:r>
                        <a:rPr lang="es-EC" sz="1400" b="1" u="none" strike="noStrike">
                          <a:effectLst/>
                        </a:rPr>
                        <a:t>Interpretación</a:t>
                      </a:r>
                      <a:endParaRPr lang="es-EC" sz="1400" b="1" i="0" u="none" strike="noStrike">
                        <a:solidFill>
                          <a:srgbClr val="FFFFFF"/>
                        </a:solidFill>
                        <a:effectLst/>
                        <a:latin typeface="Calibri"/>
                      </a:endParaRPr>
                    </a:p>
                  </a:txBody>
                  <a:tcPr marL="9525" marR="9525" marT="9525" marB="0" anchor="ctr"/>
                </a:tc>
                <a:tc>
                  <a:txBody>
                    <a:bodyPr/>
                    <a:lstStyle/>
                    <a:p>
                      <a:pPr algn="ctr" fontAlgn="ctr"/>
                      <a:r>
                        <a:rPr lang="es-EC" sz="1400" b="1" u="none" strike="noStrike">
                          <a:effectLst/>
                        </a:rPr>
                        <a:t>Grado de Peligrosidad</a:t>
                      </a:r>
                      <a:endParaRPr lang="es-EC" sz="1400" b="1" i="0" u="none" strike="noStrike">
                        <a:solidFill>
                          <a:srgbClr val="FFFFFF"/>
                        </a:solidFill>
                        <a:effectLst/>
                        <a:latin typeface="Calibri"/>
                      </a:endParaRPr>
                    </a:p>
                  </a:txBody>
                  <a:tcPr marL="9525" marR="9525" marT="9525" marB="0" anchor="ctr"/>
                </a:tc>
                <a:tc>
                  <a:txBody>
                    <a:bodyPr/>
                    <a:lstStyle/>
                    <a:p>
                      <a:pPr algn="ctr" fontAlgn="ctr"/>
                      <a:r>
                        <a:rPr lang="es-EC" sz="1400" b="1" u="none" strike="noStrike">
                          <a:effectLst/>
                        </a:rPr>
                        <a:t>Riesgo</a:t>
                      </a:r>
                      <a:endParaRPr lang="es-EC" sz="1400" b="1" i="0" u="none" strike="noStrike">
                        <a:solidFill>
                          <a:srgbClr val="FFFFFF"/>
                        </a:solidFill>
                        <a:effectLst/>
                        <a:latin typeface="Calibri"/>
                      </a:endParaRPr>
                    </a:p>
                  </a:txBody>
                  <a:tcPr marL="9525" marR="9525" marT="9525" marB="0" anchor="ctr"/>
                </a:tc>
                <a:tc>
                  <a:txBody>
                    <a:bodyPr/>
                    <a:lstStyle/>
                    <a:p>
                      <a:pPr algn="ctr" fontAlgn="ctr"/>
                      <a:r>
                        <a:rPr lang="es-EC" sz="1400" b="1" u="none" strike="noStrike" dirty="0">
                          <a:effectLst/>
                        </a:rPr>
                        <a:t>Interpretación</a:t>
                      </a:r>
                      <a:endParaRPr lang="es-EC" sz="1400" b="1" i="0" u="none" strike="noStrike" dirty="0">
                        <a:solidFill>
                          <a:srgbClr val="FFFFFF"/>
                        </a:solidFill>
                        <a:effectLst/>
                        <a:latin typeface="Calibri"/>
                      </a:endParaRPr>
                    </a:p>
                  </a:txBody>
                  <a:tcPr marL="9525" marR="9525" marT="9525" marB="0" anchor="ctr"/>
                </a:tc>
              </a:tr>
              <a:tr h="910849">
                <a:tc>
                  <a:txBody>
                    <a:bodyPr/>
                    <a:lstStyle/>
                    <a:p>
                      <a:pPr algn="ctr" fontAlgn="ctr"/>
                      <a:r>
                        <a:rPr lang="es-EC" sz="1100" u="none" strike="noStrike">
                          <a:effectLst/>
                        </a:rPr>
                        <a:t>Golpes, cortes por objetos y/o herramientas</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dirty="0">
                          <a:effectLst/>
                        </a:rPr>
                        <a:t>750</a:t>
                      </a:r>
                      <a:endParaRPr lang="es-EC" sz="1100" b="0" i="0" u="none" strike="noStrike" dirty="0">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Situación Crítica. Corrección Urgente</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270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Crítico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 Se debe suspender las actividades y tomar acciones a eliminar o disminuir el riesgo</a:t>
                      </a:r>
                      <a:endParaRPr lang="es-EC" sz="1100" b="0" i="0" u="none" strike="noStrike">
                        <a:solidFill>
                          <a:srgbClr val="000000"/>
                        </a:solidFill>
                        <a:effectLst/>
                        <a:latin typeface="Calibri"/>
                      </a:endParaRPr>
                    </a:p>
                  </a:txBody>
                  <a:tcPr marL="9525" marR="9525" marT="9525" marB="0" anchor="ctr"/>
                </a:tc>
              </a:tr>
              <a:tr h="955829">
                <a:tc>
                  <a:txBody>
                    <a:bodyPr/>
                    <a:lstStyle/>
                    <a:p>
                      <a:pPr algn="ctr" fontAlgn="ctr"/>
                      <a:r>
                        <a:rPr lang="es-EC" sz="1100" u="none" strike="noStrike">
                          <a:effectLst/>
                        </a:rPr>
                        <a:t>Proyección de partículas o fragmentos</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360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Corregir y adoptar medidas de control</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90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Alto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200" u="none" strike="noStrike">
                          <a:effectLst/>
                        </a:rPr>
                        <a:t> Actuar de manera urgente sobre el riesgo, medidas rápidas</a:t>
                      </a:r>
                      <a:endParaRPr lang="es-EC" sz="1200" b="0" i="0" u="none" strike="noStrike">
                        <a:solidFill>
                          <a:srgbClr val="000000"/>
                        </a:solidFill>
                        <a:effectLst/>
                        <a:latin typeface="Calibri"/>
                      </a:endParaRPr>
                    </a:p>
                  </a:txBody>
                  <a:tcPr marL="9525" marR="9525" marT="9525" marB="0" anchor="ctr"/>
                </a:tc>
              </a:tr>
              <a:tr h="955829">
                <a:tc>
                  <a:txBody>
                    <a:bodyPr/>
                    <a:lstStyle/>
                    <a:p>
                      <a:pPr algn="ctr" fontAlgn="ctr"/>
                      <a:r>
                        <a:rPr lang="es-EC" sz="1100" u="none" strike="noStrike">
                          <a:effectLst/>
                        </a:rPr>
                        <a:t>Aplastamiento por o entre objetos</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240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Corregir y adoptar medidas de control</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90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Alto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200" u="none" strike="noStrike">
                          <a:effectLst/>
                        </a:rPr>
                        <a:t> Actuar de manera urgente sobre el riesgo, medidas rápidas</a:t>
                      </a:r>
                      <a:endParaRPr lang="es-EC" sz="1200" b="0" i="0" u="none" strike="noStrike">
                        <a:solidFill>
                          <a:srgbClr val="000000"/>
                        </a:solidFill>
                        <a:effectLst/>
                        <a:latin typeface="Calibri"/>
                      </a:endParaRPr>
                    </a:p>
                  </a:txBody>
                  <a:tcPr marL="9525" marR="9525" marT="9525" marB="0" anchor="ctr"/>
                </a:tc>
              </a:tr>
              <a:tr h="719683">
                <a:tc>
                  <a:txBody>
                    <a:bodyPr/>
                    <a:lstStyle/>
                    <a:p>
                      <a:pPr algn="ctr" fontAlgn="ctr"/>
                      <a:r>
                        <a:rPr lang="es-EC" sz="1100" u="none" strike="noStrike">
                          <a:effectLst/>
                        </a:rPr>
                        <a:t>Caída de objetos en manipulación</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150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Corregir y adoptar medidas de control</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45</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Medio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200" u="none" strike="noStrike" dirty="0">
                          <a:effectLst/>
                        </a:rPr>
                        <a:t>El riesgo debe ser controlado, medidas a mediano plazo</a:t>
                      </a:r>
                      <a:endParaRPr lang="es-EC" sz="1200" b="0" i="0" u="none" strike="noStrike" dirty="0">
                        <a:solidFill>
                          <a:srgbClr val="000000"/>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15716312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C"/>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372008461"/>
              </p:ext>
            </p:extLst>
          </p:nvPr>
        </p:nvGraphicFramePr>
        <p:xfrm>
          <a:off x="1043608" y="764707"/>
          <a:ext cx="7056784" cy="4959247"/>
        </p:xfrm>
        <a:graphic>
          <a:graphicData uri="http://schemas.openxmlformats.org/drawingml/2006/table">
            <a:tbl>
              <a:tblPr firstRow="1" firstCol="1" bandRow="1">
                <a:tableStyleId>{69CF1AB2-1976-4502-BF36-3FF5EA218861}</a:tableStyleId>
              </a:tblPr>
              <a:tblGrid>
                <a:gridCol w="2332327"/>
                <a:gridCol w="2422031"/>
                <a:gridCol w="2302426"/>
              </a:tblGrid>
              <a:tr h="263142">
                <a:tc gridSpan="3">
                  <a:txBody>
                    <a:bodyPr/>
                    <a:lstStyle/>
                    <a:p>
                      <a:pPr algn="ctr">
                        <a:lnSpc>
                          <a:spcPct val="115000"/>
                        </a:lnSpc>
                        <a:spcAft>
                          <a:spcPts val="0"/>
                        </a:spcAft>
                      </a:pPr>
                      <a:r>
                        <a:rPr lang="es-EC" sz="1050" b="1" dirty="0">
                          <a:effectLst/>
                        </a:rPr>
                        <a:t>MEDIDAS DE CONTROL</a:t>
                      </a:r>
                      <a:endParaRPr lang="es-EC" sz="1050" b="1" dirty="0">
                        <a:effectLst/>
                        <a:latin typeface="Calibri"/>
                        <a:ea typeface="Calibri"/>
                        <a:cs typeface="Times New Roman"/>
                      </a:endParaRPr>
                    </a:p>
                  </a:txBody>
                  <a:tcPr marL="33460" marR="33460" marT="0" marB="0" anchor="ctr"/>
                </a:tc>
                <a:tc hMerge="1">
                  <a:txBody>
                    <a:bodyPr/>
                    <a:lstStyle/>
                    <a:p>
                      <a:endParaRPr lang="es-EC"/>
                    </a:p>
                  </a:txBody>
                  <a:tcPr/>
                </a:tc>
                <a:tc hMerge="1">
                  <a:txBody>
                    <a:bodyPr/>
                    <a:lstStyle/>
                    <a:p>
                      <a:endParaRPr lang="es-EC"/>
                    </a:p>
                  </a:txBody>
                  <a:tcPr/>
                </a:tc>
              </a:tr>
              <a:tr h="178257">
                <a:tc>
                  <a:txBody>
                    <a:bodyPr/>
                    <a:lstStyle/>
                    <a:p>
                      <a:pPr algn="ctr">
                        <a:lnSpc>
                          <a:spcPct val="115000"/>
                        </a:lnSpc>
                        <a:spcAft>
                          <a:spcPts val="0"/>
                        </a:spcAft>
                      </a:pPr>
                      <a:r>
                        <a:rPr lang="es-EC" sz="1050" b="1">
                          <a:effectLst/>
                        </a:rPr>
                        <a:t>FUENTE</a:t>
                      </a:r>
                      <a:endParaRPr lang="es-EC" sz="1050" b="1">
                        <a:effectLst/>
                        <a:latin typeface="Calibri"/>
                        <a:ea typeface="Calibri"/>
                        <a:cs typeface="Times New Roman"/>
                      </a:endParaRPr>
                    </a:p>
                  </a:txBody>
                  <a:tcPr marL="33460" marR="33460" marT="0" marB="0" anchor="ctr"/>
                </a:tc>
                <a:tc>
                  <a:txBody>
                    <a:bodyPr/>
                    <a:lstStyle/>
                    <a:p>
                      <a:pPr algn="ctr">
                        <a:lnSpc>
                          <a:spcPct val="115000"/>
                        </a:lnSpc>
                        <a:spcAft>
                          <a:spcPts val="0"/>
                        </a:spcAft>
                      </a:pPr>
                      <a:r>
                        <a:rPr lang="es-EC" sz="1050" b="1">
                          <a:effectLst/>
                        </a:rPr>
                        <a:t>MEDIO</a:t>
                      </a:r>
                      <a:endParaRPr lang="es-EC" sz="1050" b="1">
                        <a:effectLst/>
                        <a:latin typeface="Calibri"/>
                        <a:ea typeface="Calibri"/>
                        <a:cs typeface="Times New Roman"/>
                      </a:endParaRPr>
                    </a:p>
                  </a:txBody>
                  <a:tcPr marL="33460" marR="33460" marT="0" marB="0" anchor="ctr"/>
                </a:tc>
                <a:tc>
                  <a:txBody>
                    <a:bodyPr/>
                    <a:lstStyle/>
                    <a:p>
                      <a:pPr algn="ctr">
                        <a:lnSpc>
                          <a:spcPct val="115000"/>
                        </a:lnSpc>
                        <a:spcAft>
                          <a:spcPts val="0"/>
                        </a:spcAft>
                      </a:pPr>
                      <a:r>
                        <a:rPr lang="es-EC" sz="1050" b="1" dirty="0">
                          <a:effectLst/>
                        </a:rPr>
                        <a:t>TRABAJADOR</a:t>
                      </a:r>
                      <a:endParaRPr lang="es-EC" sz="1050" b="1" dirty="0">
                        <a:effectLst/>
                        <a:latin typeface="Calibri"/>
                        <a:ea typeface="Calibri"/>
                        <a:cs typeface="Times New Roman"/>
                      </a:endParaRPr>
                    </a:p>
                  </a:txBody>
                  <a:tcPr marL="33460" marR="33460" marT="0" marB="0" anchor="ctr"/>
                </a:tc>
              </a:tr>
              <a:tr h="3086990">
                <a:tc>
                  <a:txBody>
                    <a:bodyPr/>
                    <a:lstStyle/>
                    <a:p>
                      <a:pPr>
                        <a:lnSpc>
                          <a:spcPct val="115000"/>
                        </a:lnSpc>
                        <a:spcAft>
                          <a:spcPts val="1200"/>
                        </a:spcAft>
                      </a:pPr>
                      <a:r>
                        <a:rPr lang="es-EC" sz="900" dirty="0">
                          <a:effectLst/>
                        </a:rPr>
                        <a:t> </a:t>
                      </a:r>
                    </a:p>
                    <a:p>
                      <a:pPr algn="ctr">
                        <a:lnSpc>
                          <a:spcPct val="115000"/>
                        </a:lnSpc>
                        <a:spcAft>
                          <a:spcPts val="1200"/>
                        </a:spcAft>
                      </a:pPr>
                      <a:r>
                        <a:rPr lang="es-EC" sz="900" b="0" dirty="0">
                          <a:effectLst/>
                        </a:rPr>
                        <a:t>Transportar las herramientas en las cajas </a:t>
                      </a:r>
                    </a:p>
                    <a:p>
                      <a:pPr algn="ctr">
                        <a:lnSpc>
                          <a:spcPct val="115000"/>
                        </a:lnSpc>
                        <a:spcAft>
                          <a:spcPts val="1200"/>
                        </a:spcAft>
                      </a:pPr>
                      <a:r>
                        <a:rPr lang="es-EC" sz="900" b="0" dirty="0">
                          <a:effectLst/>
                        </a:rPr>
                        <a:t/>
                      </a:r>
                      <a:br>
                        <a:rPr lang="es-EC" sz="900" b="0" dirty="0">
                          <a:effectLst/>
                        </a:rPr>
                      </a:br>
                      <a:r>
                        <a:rPr lang="es-EC" sz="900" b="0" dirty="0" smtClean="0">
                          <a:effectLst/>
                        </a:rPr>
                        <a:t>Realizar inspecciones </a:t>
                      </a:r>
                      <a:r>
                        <a:rPr lang="es-EC" sz="900" b="0" dirty="0">
                          <a:effectLst/>
                        </a:rPr>
                        <a:t>de seguridad ( </a:t>
                      </a:r>
                      <a:r>
                        <a:rPr lang="es-EC" sz="900" b="0" dirty="0" err="1">
                          <a:effectLst/>
                        </a:rPr>
                        <a:t>Check</a:t>
                      </a:r>
                      <a:r>
                        <a:rPr lang="es-EC" sz="900" b="0" dirty="0">
                          <a:effectLst/>
                        </a:rPr>
                        <a:t> </a:t>
                      </a:r>
                      <a:r>
                        <a:rPr lang="es-EC" sz="900" b="0" dirty="0" err="1">
                          <a:effectLst/>
                        </a:rPr>
                        <a:t>List</a:t>
                      </a:r>
                      <a:r>
                        <a:rPr lang="es-EC" sz="900" b="0" dirty="0">
                          <a:effectLst/>
                        </a:rPr>
                        <a:t>) de equipos, herramientas y máquinas</a:t>
                      </a:r>
                      <a:br>
                        <a:rPr lang="es-EC" sz="900" b="0" dirty="0">
                          <a:effectLst/>
                        </a:rPr>
                      </a:br>
                      <a:r>
                        <a:rPr lang="es-EC" sz="900" b="0" dirty="0">
                          <a:effectLst/>
                        </a:rPr>
                        <a:t/>
                      </a:r>
                      <a:br>
                        <a:rPr lang="es-EC" sz="900" b="0" dirty="0">
                          <a:effectLst/>
                        </a:rPr>
                      </a:br>
                      <a:r>
                        <a:rPr lang="es-EC" sz="900" b="0" dirty="0">
                          <a:effectLst/>
                        </a:rPr>
                        <a:t>Verificar que todo el equipo cuente con las debidas seguridades</a:t>
                      </a:r>
                    </a:p>
                    <a:p>
                      <a:pPr algn="ctr">
                        <a:lnSpc>
                          <a:spcPct val="115000"/>
                        </a:lnSpc>
                        <a:spcAft>
                          <a:spcPts val="1200"/>
                        </a:spcAft>
                      </a:pPr>
                      <a:r>
                        <a:rPr lang="es-EC" sz="900" b="0" dirty="0">
                          <a:effectLst/>
                        </a:rPr>
                        <a:t>Utilizar los discos de corte o desbaste según corresponda, almacenarlos en lugares secos y adecuados para evitar que sufran golpes o fisuras</a:t>
                      </a:r>
                      <a:endParaRPr lang="es-EC" sz="900" b="0" dirty="0">
                        <a:effectLst/>
                        <a:latin typeface="Calibri"/>
                        <a:ea typeface="Calibri"/>
                        <a:cs typeface="Times New Roman"/>
                      </a:endParaRPr>
                    </a:p>
                  </a:txBody>
                  <a:tcPr marL="33460" marR="33460" marT="0" marB="0" anchor="ctr"/>
                </a:tc>
                <a:tc>
                  <a:txBody>
                    <a:bodyPr/>
                    <a:lstStyle/>
                    <a:p>
                      <a:pPr algn="ctr">
                        <a:lnSpc>
                          <a:spcPct val="115000"/>
                        </a:lnSpc>
                        <a:spcAft>
                          <a:spcPts val="1200"/>
                        </a:spcAft>
                      </a:pPr>
                      <a:r>
                        <a:rPr lang="es-EC" sz="900" dirty="0">
                          <a:effectLst/>
                        </a:rPr>
                        <a:t/>
                      </a:r>
                      <a:br>
                        <a:rPr lang="es-EC" sz="900" dirty="0">
                          <a:effectLst/>
                        </a:rPr>
                      </a:br>
                      <a:r>
                        <a:rPr lang="es-EC" sz="900" dirty="0">
                          <a:effectLst/>
                        </a:rPr>
                        <a:t>Mantener el área de trabajo limpia y ordenada</a:t>
                      </a:r>
                      <a:br>
                        <a:rPr lang="es-EC" sz="900" dirty="0">
                          <a:effectLst/>
                        </a:rPr>
                      </a:br>
                      <a:r>
                        <a:rPr lang="es-EC" sz="900" dirty="0">
                          <a:effectLst/>
                        </a:rPr>
                        <a:t/>
                      </a:r>
                      <a:br>
                        <a:rPr lang="es-EC" sz="900" dirty="0">
                          <a:effectLst/>
                        </a:rPr>
                      </a:br>
                      <a:r>
                        <a:rPr lang="es-EC" sz="900" dirty="0">
                          <a:effectLst/>
                        </a:rPr>
                        <a:t>Utilizar escaleras o andamios según la altura a realizar el trabajo</a:t>
                      </a:r>
                    </a:p>
                    <a:p>
                      <a:pPr algn="ctr">
                        <a:lnSpc>
                          <a:spcPct val="115000"/>
                        </a:lnSpc>
                        <a:spcAft>
                          <a:spcPts val="1200"/>
                        </a:spcAft>
                      </a:pPr>
                      <a:r>
                        <a:rPr lang="es-EC" sz="900" dirty="0">
                          <a:effectLst/>
                        </a:rPr>
                        <a:t>Utilizar en los andamios las plataformas y barandales</a:t>
                      </a:r>
                    </a:p>
                    <a:p>
                      <a:pPr algn="ctr">
                        <a:lnSpc>
                          <a:spcPct val="115000"/>
                        </a:lnSpc>
                        <a:spcAft>
                          <a:spcPts val="0"/>
                        </a:spcAft>
                      </a:pPr>
                      <a:r>
                        <a:rPr lang="es-EC" sz="900" dirty="0">
                          <a:effectLst/>
                        </a:rPr>
                        <a:t>En caso de trabajos en altura, verificar el área de trabajo para evitar la pérdida de equilibrio del trabajador</a:t>
                      </a:r>
                    </a:p>
                    <a:p>
                      <a:pPr algn="ctr">
                        <a:lnSpc>
                          <a:spcPct val="115000"/>
                        </a:lnSpc>
                        <a:spcAft>
                          <a:spcPts val="0"/>
                        </a:spcAft>
                      </a:pPr>
                      <a:r>
                        <a:rPr lang="es-EC" sz="900" dirty="0">
                          <a:effectLst/>
                        </a:rPr>
                        <a:t/>
                      </a:r>
                      <a:br>
                        <a:rPr lang="es-EC" sz="900" dirty="0">
                          <a:effectLst/>
                        </a:rPr>
                      </a:br>
                      <a:r>
                        <a:rPr lang="es-EC" sz="900" dirty="0">
                          <a:effectLst/>
                        </a:rPr>
                        <a:t>Verificar el correcto armado de los andamios</a:t>
                      </a:r>
                    </a:p>
                    <a:p>
                      <a:pPr algn="ctr">
                        <a:lnSpc>
                          <a:spcPct val="115000"/>
                        </a:lnSpc>
                        <a:spcAft>
                          <a:spcPts val="0"/>
                        </a:spcAft>
                      </a:pPr>
                      <a:r>
                        <a:rPr lang="es-EC" sz="900" dirty="0">
                          <a:effectLst/>
                        </a:rPr>
                        <a:t> </a:t>
                      </a:r>
                    </a:p>
                    <a:p>
                      <a:pPr algn="ctr">
                        <a:lnSpc>
                          <a:spcPct val="115000"/>
                        </a:lnSpc>
                        <a:spcAft>
                          <a:spcPts val="0"/>
                        </a:spcAft>
                      </a:pPr>
                      <a:r>
                        <a:rPr lang="es-EC" sz="900" dirty="0">
                          <a:effectLst/>
                        </a:rPr>
                        <a:t>Ubicar los puntos de anclaje </a:t>
                      </a:r>
                      <a:r>
                        <a:rPr lang="es-EC" sz="900" dirty="0" smtClean="0">
                          <a:effectLst/>
                        </a:rPr>
                        <a:t>seguros</a:t>
                      </a:r>
                      <a:endParaRPr lang="es-EC" sz="900" dirty="0">
                        <a:effectLst/>
                        <a:latin typeface="Calibri"/>
                        <a:ea typeface="Calibri"/>
                        <a:cs typeface="Times New Roman"/>
                      </a:endParaRPr>
                    </a:p>
                  </a:txBody>
                  <a:tcPr marL="33460" marR="33460" marT="0" marB="0" anchor="ctr"/>
                </a:tc>
                <a:tc>
                  <a:txBody>
                    <a:bodyPr/>
                    <a:lstStyle/>
                    <a:p>
                      <a:pPr algn="ctr">
                        <a:lnSpc>
                          <a:spcPct val="115000"/>
                        </a:lnSpc>
                        <a:spcAft>
                          <a:spcPts val="0"/>
                        </a:spcAft>
                      </a:pPr>
                      <a:r>
                        <a:rPr lang="es-EC" sz="900" dirty="0">
                          <a:effectLst/>
                        </a:rPr>
                        <a:t>Dotar de manera gratuita equipo de protección individual</a:t>
                      </a:r>
                      <a:br>
                        <a:rPr lang="es-EC" sz="900" dirty="0">
                          <a:effectLst/>
                        </a:rPr>
                      </a:br>
                      <a:r>
                        <a:rPr lang="es-EC" sz="900" dirty="0">
                          <a:effectLst/>
                        </a:rPr>
                        <a:t/>
                      </a:r>
                      <a:br>
                        <a:rPr lang="es-EC" sz="900" dirty="0">
                          <a:effectLst/>
                        </a:rPr>
                      </a:br>
                      <a:r>
                        <a:rPr lang="es-EC" sz="900" dirty="0">
                          <a:effectLst/>
                        </a:rPr>
                        <a:t>Capacitar al personal sobre los riesgos existentes y la manera de prevenirlos</a:t>
                      </a:r>
                    </a:p>
                    <a:p>
                      <a:pPr algn="ctr">
                        <a:lnSpc>
                          <a:spcPct val="115000"/>
                        </a:lnSpc>
                        <a:spcAft>
                          <a:spcPts val="0"/>
                        </a:spcAft>
                      </a:pPr>
                      <a:r>
                        <a:rPr lang="es-EC" sz="900" dirty="0">
                          <a:effectLst/>
                        </a:rPr>
                        <a:t> </a:t>
                      </a:r>
                    </a:p>
                    <a:p>
                      <a:pPr>
                        <a:lnSpc>
                          <a:spcPct val="115000"/>
                        </a:lnSpc>
                        <a:spcAft>
                          <a:spcPts val="0"/>
                        </a:spcAft>
                      </a:pPr>
                      <a:r>
                        <a:rPr lang="es-EC" sz="900" dirty="0">
                          <a:effectLst/>
                        </a:rPr>
                        <a:t/>
                      </a:r>
                      <a:br>
                        <a:rPr lang="es-EC" sz="900" dirty="0">
                          <a:effectLst/>
                        </a:rPr>
                      </a:br>
                      <a:r>
                        <a:rPr lang="es-EC" sz="900" dirty="0">
                          <a:effectLst/>
                        </a:rPr>
                        <a:t/>
                      </a:r>
                      <a:br>
                        <a:rPr lang="es-EC" sz="900" dirty="0">
                          <a:effectLst/>
                        </a:rPr>
                      </a:br>
                      <a:r>
                        <a:rPr lang="es-EC" sz="900" dirty="0">
                          <a:effectLst/>
                        </a:rPr>
                        <a:t/>
                      </a:r>
                      <a:br>
                        <a:rPr lang="es-EC" sz="900" dirty="0">
                          <a:effectLst/>
                        </a:rPr>
                      </a:br>
                      <a:r>
                        <a:rPr lang="es-EC" sz="900" dirty="0">
                          <a:effectLst/>
                        </a:rPr>
                        <a:t> </a:t>
                      </a:r>
                      <a:endParaRPr lang="es-EC" sz="900" dirty="0">
                        <a:effectLst/>
                        <a:latin typeface="Calibri"/>
                        <a:ea typeface="Calibri"/>
                        <a:cs typeface="Times New Roman"/>
                      </a:endParaRPr>
                    </a:p>
                  </a:txBody>
                  <a:tcPr marL="33460" marR="33460" marT="0" marB="0" anchor="ctr"/>
                </a:tc>
              </a:tr>
              <a:tr h="178257">
                <a:tc gridSpan="3">
                  <a:txBody>
                    <a:bodyPr/>
                    <a:lstStyle/>
                    <a:p>
                      <a:pPr algn="ctr">
                        <a:lnSpc>
                          <a:spcPct val="115000"/>
                        </a:lnSpc>
                        <a:spcAft>
                          <a:spcPts val="0"/>
                        </a:spcAft>
                      </a:pPr>
                      <a:r>
                        <a:rPr lang="es-EC" sz="1050" dirty="0">
                          <a:effectLst/>
                        </a:rPr>
                        <a:t>EQUIPO DE PROTECCIÓN INDIVIDUAL</a:t>
                      </a:r>
                      <a:endParaRPr lang="es-EC" sz="1050" dirty="0">
                        <a:effectLst/>
                        <a:latin typeface="Calibri"/>
                        <a:ea typeface="Calibri"/>
                        <a:cs typeface="Times New Roman"/>
                      </a:endParaRPr>
                    </a:p>
                  </a:txBody>
                  <a:tcPr marL="33460" marR="33460" marT="0" marB="0" anchor="b"/>
                </a:tc>
                <a:tc hMerge="1">
                  <a:txBody>
                    <a:bodyPr/>
                    <a:lstStyle/>
                    <a:p>
                      <a:endParaRPr lang="es-EC"/>
                    </a:p>
                  </a:txBody>
                  <a:tcPr/>
                </a:tc>
                <a:tc hMerge="1">
                  <a:txBody>
                    <a:bodyPr/>
                    <a:lstStyle/>
                    <a:p>
                      <a:endParaRPr lang="es-EC"/>
                    </a:p>
                  </a:txBody>
                  <a:tcPr/>
                </a:tc>
              </a:tr>
              <a:tr h="1202643">
                <a:tc gridSpan="3">
                  <a:txBody>
                    <a:bodyPr/>
                    <a:lstStyle/>
                    <a:p>
                      <a:pPr algn="ctr">
                        <a:lnSpc>
                          <a:spcPct val="115000"/>
                        </a:lnSpc>
                        <a:spcAft>
                          <a:spcPts val="0"/>
                        </a:spcAft>
                      </a:pPr>
                      <a:r>
                        <a:rPr lang="es-EC" sz="900" b="0" dirty="0" smtClean="0">
                          <a:effectLst/>
                        </a:rPr>
                        <a:t>Protección respiratoria CE ( Mascarilla</a:t>
                      </a:r>
                      <a:r>
                        <a:rPr lang="es-EC" sz="900" b="0" baseline="0" dirty="0" smtClean="0">
                          <a:effectLst/>
                        </a:rPr>
                        <a:t> doble filtro, filtros contra vapores orgánicos)</a:t>
                      </a:r>
                      <a:r>
                        <a:rPr lang="es-EC" sz="900" b="0" dirty="0" smtClean="0">
                          <a:effectLst/>
                        </a:rPr>
                        <a:t/>
                      </a:r>
                      <a:br>
                        <a:rPr lang="es-EC" sz="900" b="0" dirty="0" smtClean="0">
                          <a:effectLst/>
                        </a:rPr>
                      </a:br>
                      <a:r>
                        <a:rPr lang="es-EC" sz="900" b="0" dirty="0" smtClean="0">
                          <a:effectLst/>
                        </a:rPr>
                        <a:t>Facial(</a:t>
                      </a:r>
                      <a:r>
                        <a:rPr lang="es-EC" sz="900" b="0" baseline="0" dirty="0" smtClean="0">
                          <a:effectLst/>
                        </a:rPr>
                        <a:t> ANSI Z87.1)</a:t>
                      </a:r>
                      <a:r>
                        <a:rPr lang="es-EC" sz="900" b="0" dirty="0" smtClean="0">
                          <a:effectLst/>
                        </a:rPr>
                        <a:t/>
                      </a:r>
                      <a:br>
                        <a:rPr lang="es-EC" sz="900" b="0" dirty="0" smtClean="0">
                          <a:effectLst/>
                        </a:rPr>
                      </a:br>
                      <a:r>
                        <a:rPr lang="es-EC" sz="900" b="0" dirty="0" smtClean="0">
                          <a:effectLst/>
                        </a:rPr>
                        <a:t>Ropa de trabajo de material de lana, manga larga, polainas (ANSI / ISEA 107)</a:t>
                      </a:r>
                      <a:br>
                        <a:rPr lang="es-EC" sz="900" b="0" dirty="0" smtClean="0">
                          <a:effectLst/>
                        </a:rPr>
                      </a:br>
                      <a:r>
                        <a:rPr lang="es-EC" sz="900" b="0" dirty="0" smtClean="0">
                          <a:effectLst/>
                        </a:rPr>
                        <a:t>Protección de cuero para manos </a:t>
                      </a:r>
                    </a:p>
                    <a:p>
                      <a:pPr algn="ctr">
                        <a:lnSpc>
                          <a:spcPct val="115000"/>
                        </a:lnSpc>
                        <a:spcAft>
                          <a:spcPts val="0"/>
                        </a:spcAft>
                      </a:pPr>
                      <a:r>
                        <a:rPr lang="es-EC" sz="900" b="0" dirty="0" smtClean="0">
                          <a:effectLst/>
                        </a:rPr>
                        <a:t>Protección Ocular ( ANSI</a:t>
                      </a:r>
                      <a:r>
                        <a:rPr lang="es-EC" sz="900" b="0" baseline="0" dirty="0" smtClean="0">
                          <a:effectLst/>
                        </a:rPr>
                        <a:t> Z87.1)</a:t>
                      </a:r>
                    </a:p>
                    <a:p>
                      <a:pPr algn="ctr">
                        <a:lnSpc>
                          <a:spcPct val="115000"/>
                        </a:lnSpc>
                        <a:spcAft>
                          <a:spcPts val="0"/>
                        </a:spcAft>
                      </a:pPr>
                      <a:r>
                        <a:rPr lang="es-EC" sz="900" b="0" baseline="0" dirty="0" smtClean="0">
                          <a:effectLst/>
                        </a:rPr>
                        <a:t>Protección Auditiva (ANSI S3)</a:t>
                      </a:r>
                      <a:r>
                        <a:rPr lang="es-EC" sz="900" b="0" dirty="0" smtClean="0">
                          <a:effectLst/>
                        </a:rPr>
                        <a:t/>
                      </a:r>
                      <a:br>
                        <a:rPr lang="es-EC" sz="900" b="0" dirty="0" smtClean="0">
                          <a:effectLst/>
                        </a:rPr>
                      </a:br>
                      <a:r>
                        <a:rPr lang="es-EC" sz="900" b="0" dirty="0" smtClean="0">
                          <a:effectLst/>
                        </a:rPr>
                        <a:t>Calzado de seguridad  (ANSI Z41)</a:t>
                      </a:r>
                    </a:p>
                    <a:p>
                      <a:pPr algn="ctr">
                        <a:lnSpc>
                          <a:spcPct val="115000"/>
                        </a:lnSpc>
                        <a:spcAft>
                          <a:spcPts val="0"/>
                        </a:spcAft>
                      </a:pPr>
                      <a:r>
                        <a:rPr lang="es-EC" sz="900" b="0" dirty="0" smtClean="0">
                          <a:effectLst/>
                        </a:rPr>
                        <a:t>Casco de seguridad (ANSI Z89.1)</a:t>
                      </a:r>
                    </a:p>
                  </a:txBody>
                  <a:tcPr marL="33460" marR="33460" marT="0" marB="0" anchor="ctr"/>
                </a:tc>
                <a:tc hMerge="1">
                  <a:txBody>
                    <a:bodyPr/>
                    <a:lstStyle/>
                    <a:p>
                      <a:endParaRPr lang="es-EC"/>
                    </a:p>
                  </a:txBody>
                  <a:tcPr/>
                </a:tc>
                <a:tc hMerge="1">
                  <a:txBody>
                    <a:bodyPr/>
                    <a:lstStyle/>
                    <a:p>
                      <a:endParaRPr lang="es-EC"/>
                    </a:p>
                  </a:txBody>
                  <a:tcPr/>
                </a:tc>
              </a:tr>
            </a:tbl>
          </a:graphicData>
        </a:graphic>
      </p:graphicFrame>
    </p:spTree>
    <p:extLst>
      <p:ext uri="{BB962C8B-B14F-4D97-AF65-F5344CB8AC3E}">
        <p14:creationId xmlns:p14="http://schemas.microsoft.com/office/powerpoint/2010/main" val="746692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8229600" cy="1008112"/>
          </a:xfrm>
        </p:spPr>
        <p:txBody>
          <a:bodyPr>
            <a:normAutofit/>
          </a:bodyPr>
          <a:lstStyle/>
          <a:p>
            <a:pPr algn="l"/>
            <a:r>
              <a:rPr lang="es-EC" sz="3600" b="1" dirty="0" smtClean="0"/>
              <a:t>Puesto 4. Pintor</a:t>
            </a:r>
            <a:endParaRPr lang="es-EC" sz="3600" b="1"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283865042"/>
              </p:ext>
            </p:extLst>
          </p:nvPr>
        </p:nvGraphicFramePr>
        <p:xfrm>
          <a:off x="827584" y="1484784"/>
          <a:ext cx="7543873" cy="3288804"/>
        </p:xfrm>
        <a:graphic>
          <a:graphicData uri="http://schemas.openxmlformats.org/drawingml/2006/table">
            <a:tbl>
              <a:tblPr>
                <a:tableStyleId>{5C22544A-7EE6-4342-B048-85BDC9FD1C3A}</a:tableStyleId>
              </a:tblPr>
              <a:tblGrid>
                <a:gridCol w="1095230"/>
                <a:gridCol w="931575"/>
                <a:gridCol w="1069539"/>
                <a:gridCol w="1284577"/>
                <a:gridCol w="947671"/>
                <a:gridCol w="817917"/>
                <a:gridCol w="1397364"/>
              </a:tblGrid>
              <a:tr h="243615">
                <a:tc rowSpan="2">
                  <a:txBody>
                    <a:bodyPr/>
                    <a:lstStyle/>
                    <a:p>
                      <a:pPr algn="ctr" fontAlgn="ctr"/>
                      <a:r>
                        <a:rPr lang="es-EC" sz="1400" b="1" u="none" strike="noStrike" dirty="0">
                          <a:effectLst/>
                        </a:rPr>
                        <a:t>FACTOR DE RIESGO</a:t>
                      </a:r>
                      <a:endParaRPr lang="es-EC" sz="1400" b="1" i="0" u="none" strike="noStrike" dirty="0">
                        <a:solidFill>
                          <a:srgbClr val="FFFFFF"/>
                        </a:solidFill>
                        <a:effectLst/>
                        <a:latin typeface="Calibri"/>
                      </a:endParaRPr>
                    </a:p>
                  </a:txBody>
                  <a:tcPr marL="9525" marR="9525" marT="9525" marB="0" anchor="ctr"/>
                </a:tc>
                <a:tc gridSpan="3">
                  <a:txBody>
                    <a:bodyPr/>
                    <a:lstStyle/>
                    <a:p>
                      <a:pPr algn="ctr" fontAlgn="b"/>
                      <a:r>
                        <a:rPr lang="es-EC" sz="1400" b="1" u="none" strike="noStrike">
                          <a:effectLst/>
                        </a:rPr>
                        <a:t>NTP 330</a:t>
                      </a:r>
                      <a:endParaRPr lang="es-EC" sz="1400" b="1" i="0" u="none" strike="noStrike">
                        <a:solidFill>
                          <a:srgbClr val="FFFFFF"/>
                        </a:solidFill>
                        <a:effectLst/>
                        <a:latin typeface="Calibri"/>
                      </a:endParaRPr>
                    </a:p>
                  </a:txBody>
                  <a:tcPr marL="9525" marR="9525" marT="9525" marB="0" anchor="b"/>
                </a:tc>
                <a:tc hMerge="1">
                  <a:txBody>
                    <a:bodyPr/>
                    <a:lstStyle/>
                    <a:p>
                      <a:endParaRPr lang="es-EC"/>
                    </a:p>
                  </a:txBody>
                  <a:tcPr/>
                </a:tc>
                <a:tc hMerge="1">
                  <a:txBody>
                    <a:bodyPr/>
                    <a:lstStyle/>
                    <a:p>
                      <a:endParaRPr lang="es-EC"/>
                    </a:p>
                  </a:txBody>
                  <a:tcPr/>
                </a:tc>
                <a:tc gridSpan="3">
                  <a:txBody>
                    <a:bodyPr/>
                    <a:lstStyle/>
                    <a:p>
                      <a:pPr algn="ctr" fontAlgn="b"/>
                      <a:r>
                        <a:rPr lang="es-EC" sz="1400" b="1" u="none" strike="noStrike">
                          <a:effectLst/>
                        </a:rPr>
                        <a:t>William Fine</a:t>
                      </a:r>
                      <a:endParaRPr lang="es-EC" sz="1400" b="1" i="0" u="none" strike="noStrike">
                        <a:solidFill>
                          <a:srgbClr val="FFFFFF"/>
                        </a:solidFill>
                        <a:effectLst/>
                        <a:latin typeface="Calibri"/>
                      </a:endParaRPr>
                    </a:p>
                  </a:txBody>
                  <a:tcPr marL="9525" marR="9525" marT="9525" marB="0" anchor="b"/>
                </a:tc>
                <a:tc hMerge="1">
                  <a:txBody>
                    <a:bodyPr/>
                    <a:lstStyle/>
                    <a:p>
                      <a:endParaRPr lang="es-EC"/>
                    </a:p>
                  </a:txBody>
                  <a:tcPr/>
                </a:tc>
                <a:tc hMerge="1">
                  <a:txBody>
                    <a:bodyPr/>
                    <a:lstStyle/>
                    <a:p>
                      <a:endParaRPr lang="es-EC"/>
                    </a:p>
                  </a:txBody>
                  <a:tcPr/>
                </a:tc>
              </a:tr>
              <a:tr h="454010">
                <a:tc vMerge="1">
                  <a:txBody>
                    <a:bodyPr/>
                    <a:lstStyle/>
                    <a:p>
                      <a:endParaRPr lang="es-EC"/>
                    </a:p>
                  </a:txBody>
                  <a:tcPr/>
                </a:tc>
                <a:tc>
                  <a:txBody>
                    <a:bodyPr/>
                    <a:lstStyle/>
                    <a:p>
                      <a:pPr algn="ctr" fontAlgn="ctr"/>
                      <a:r>
                        <a:rPr lang="es-EC" sz="1400" b="1" u="none" strike="noStrike">
                          <a:effectLst/>
                        </a:rPr>
                        <a:t>Nivel de Riesgo</a:t>
                      </a:r>
                      <a:endParaRPr lang="es-EC" sz="1400" b="1" i="0" u="none" strike="noStrike">
                        <a:solidFill>
                          <a:srgbClr val="FFFFFF"/>
                        </a:solidFill>
                        <a:effectLst/>
                        <a:latin typeface="Calibri"/>
                      </a:endParaRPr>
                    </a:p>
                  </a:txBody>
                  <a:tcPr marL="9525" marR="9525" marT="9525" marB="0" anchor="ctr"/>
                </a:tc>
                <a:tc>
                  <a:txBody>
                    <a:bodyPr/>
                    <a:lstStyle/>
                    <a:p>
                      <a:pPr algn="ctr" fontAlgn="ctr"/>
                      <a:r>
                        <a:rPr lang="es-EC" sz="1400" b="1" u="none" strike="noStrike">
                          <a:effectLst/>
                        </a:rPr>
                        <a:t>Nivel de Intervención</a:t>
                      </a:r>
                      <a:endParaRPr lang="es-EC" sz="1400" b="1" i="0" u="none" strike="noStrike">
                        <a:solidFill>
                          <a:srgbClr val="FFFFFF"/>
                        </a:solidFill>
                        <a:effectLst/>
                        <a:latin typeface="Calibri"/>
                      </a:endParaRPr>
                    </a:p>
                  </a:txBody>
                  <a:tcPr marL="9525" marR="9525" marT="9525" marB="0" anchor="ctr"/>
                </a:tc>
                <a:tc>
                  <a:txBody>
                    <a:bodyPr/>
                    <a:lstStyle/>
                    <a:p>
                      <a:pPr algn="ctr" fontAlgn="ctr"/>
                      <a:r>
                        <a:rPr lang="es-EC" sz="1400" b="1" u="none" strike="noStrike">
                          <a:effectLst/>
                        </a:rPr>
                        <a:t>Interpretación</a:t>
                      </a:r>
                      <a:endParaRPr lang="es-EC" sz="1400" b="1" i="0" u="none" strike="noStrike">
                        <a:solidFill>
                          <a:srgbClr val="FFFFFF"/>
                        </a:solidFill>
                        <a:effectLst/>
                        <a:latin typeface="Calibri"/>
                      </a:endParaRPr>
                    </a:p>
                  </a:txBody>
                  <a:tcPr marL="9525" marR="9525" marT="9525" marB="0" anchor="ctr"/>
                </a:tc>
                <a:tc>
                  <a:txBody>
                    <a:bodyPr/>
                    <a:lstStyle/>
                    <a:p>
                      <a:pPr algn="ctr" fontAlgn="ctr"/>
                      <a:r>
                        <a:rPr lang="es-EC" sz="1400" b="1" u="none" strike="noStrike">
                          <a:effectLst/>
                        </a:rPr>
                        <a:t>Grado de Peligrosidad</a:t>
                      </a:r>
                      <a:endParaRPr lang="es-EC" sz="1400" b="1" i="0" u="none" strike="noStrike">
                        <a:solidFill>
                          <a:srgbClr val="FFFFFF"/>
                        </a:solidFill>
                        <a:effectLst/>
                        <a:latin typeface="Calibri"/>
                      </a:endParaRPr>
                    </a:p>
                  </a:txBody>
                  <a:tcPr marL="9525" marR="9525" marT="9525" marB="0" anchor="ctr"/>
                </a:tc>
                <a:tc>
                  <a:txBody>
                    <a:bodyPr/>
                    <a:lstStyle/>
                    <a:p>
                      <a:pPr algn="ctr" fontAlgn="ctr"/>
                      <a:r>
                        <a:rPr lang="es-EC" sz="1400" b="1" u="none" strike="noStrike">
                          <a:effectLst/>
                        </a:rPr>
                        <a:t>Riesgo</a:t>
                      </a:r>
                      <a:endParaRPr lang="es-EC" sz="1400" b="1" i="0" u="none" strike="noStrike">
                        <a:solidFill>
                          <a:srgbClr val="FFFFFF"/>
                        </a:solidFill>
                        <a:effectLst/>
                        <a:latin typeface="Calibri"/>
                      </a:endParaRPr>
                    </a:p>
                  </a:txBody>
                  <a:tcPr marL="9525" marR="9525" marT="9525" marB="0" anchor="ctr"/>
                </a:tc>
                <a:tc>
                  <a:txBody>
                    <a:bodyPr/>
                    <a:lstStyle/>
                    <a:p>
                      <a:pPr algn="ctr" fontAlgn="ctr"/>
                      <a:r>
                        <a:rPr lang="es-EC" sz="1400" b="1" u="none" strike="noStrike" dirty="0">
                          <a:effectLst/>
                        </a:rPr>
                        <a:t>Interpretación</a:t>
                      </a:r>
                      <a:endParaRPr lang="es-EC" sz="1400" b="1" i="0" u="none" strike="noStrike" dirty="0">
                        <a:solidFill>
                          <a:srgbClr val="FFFFFF"/>
                        </a:solidFill>
                        <a:effectLst/>
                        <a:latin typeface="Calibri"/>
                      </a:endParaRPr>
                    </a:p>
                  </a:txBody>
                  <a:tcPr marL="9525" marR="9525" marT="9525" marB="0" anchor="ctr"/>
                </a:tc>
              </a:tr>
              <a:tr h="941240">
                <a:tc>
                  <a:txBody>
                    <a:bodyPr/>
                    <a:lstStyle/>
                    <a:p>
                      <a:pPr algn="ctr" fontAlgn="ctr"/>
                      <a:r>
                        <a:rPr lang="es-EC" sz="1100" u="none" strike="noStrike">
                          <a:effectLst/>
                        </a:rPr>
                        <a:t>Golpes, cortes por objetos y/o herramientas</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dirty="0">
                          <a:effectLst/>
                        </a:rPr>
                        <a:t>450</a:t>
                      </a:r>
                      <a:endParaRPr lang="es-EC" sz="1100" b="0" i="0" u="none" strike="noStrike" dirty="0">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Corregir y adoptar medidas de control</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180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Alto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200" u="none" strike="noStrike">
                          <a:effectLst/>
                        </a:rPr>
                        <a:t> Actuar de manera urgente sobre el riesgo, medidas rápidas</a:t>
                      </a:r>
                      <a:endParaRPr lang="es-EC" sz="1200" b="0" i="0" u="none" strike="noStrike">
                        <a:solidFill>
                          <a:srgbClr val="000000"/>
                        </a:solidFill>
                        <a:effectLst/>
                        <a:latin typeface="Calibri"/>
                      </a:endParaRPr>
                    </a:p>
                  </a:txBody>
                  <a:tcPr marL="9525" marR="9525" marT="9525" marB="0" anchor="ctr"/>
                </a:tc>
              </a:tr>
              <a:tr h="941240">
                <a:tc>
                  <a:txBody>
                    <a:bodyPr/>
                    <a:lstStyle/>
                    <a:p>
                      <a:pPr algn="ctr" fontAlgn="ctr"/>
                      <a:r>
                        <a:rPr lang="es-EC" sz="1100" u="none" strike="noStrike">
                          <a:effectLst/>
                        </a:rPr>
                        <a:t>Caídas de personas a distinto nivel</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dirty="0">
                          <a:effectLst/>
                        </a:rPr>
                        <a:t>360</a:t>
                      </a:r>
                      <a:endParaRPr lang="es-EC" sz="1100" b="0" i="0" u="none" strike="noStrike" dirty="0">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Corregir y adoptar medidas de control</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90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Alto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200" u="none" strike="noStrike">
                          <a:effectLst/>
                        </a:rPr>
                        <a:t> Actuar de manera urgente sobre el riesgo, medidas rápidas</a:t>
                      </a:r>
                      <a:endParaRPr lang="es-EC" sz="1200" b="0" i="0" u="none" strike="noStrike">
                        <a:solidFill>
                          <a:srgbClr val="000000"/>
                        </a:solidFill>
                        <a:effectLst/>
                        <a:latin typeface="Calibri"/>
                      </a:endParaRPr>
                    </a:p>
                  </a:txBody>
                  <a:tcPr marL="9525" marR="9525" marT="9525" marB="0" anchor="ctr"/>
                </a:tc>
              </a:tr>
              <a:tr h="708699">
                <a:tc>
                  <a:txBody>
                    <a:bodyPr/>
                    <a:lstStyle/>
                    <a:p>
                      <a:pPr algn="ctr" fontAlgn="ctr"/>
                      <a:r>
                        <a:rPr lang="es-EC" sz="1100" u="none" strike="noStrike">
                          <a:effectLst/>
                        </a:rPr>
                        <a:t>Proyección de partículas o fragmentos</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dirty="0">
                          <a:effectLst/>
                        </a:rPr>
                        <a:t>150</a:t>
                      </a:r>
                      <a:endParaRPr lang="es-EC" sz="1100" b="0" i="0" u="none" strike="noStrike" dirty="0">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Corregir y adoptar medidas de control</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45</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Medio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200" u="none" strike="noStrike" dirty="0">
                          <a:effectLst/>
                        </a:rPr>
                        <a:t>El riesgo debe ser controlado, medidas a mediano plazo</a:t>
                      </a:r>
                      <a:endParaRPr lang="es-EC" sz="1200" b="0" i="0" u="none" strike="noStrike" dirty="0">
                        <a:solidFill>
                          <a:srgbClr val="000000"/>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3223090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C"/>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179563286"/>
              </p:ext>
            </p:extLst>
          </p:nvPr>
        </p:nvGraphicFramePr>
        <p:xfrm>
          <a:off x="1043608" y="764704"/>
          <a:ext cx="6984777" cy="5194758"/>
        </p:xfrm>
        <a:graphic>
          <a:graphicData uri="http://schemas.openxmlformats.org/drawingml/2006/table">
            <a:tbl>
              <a:tblPr firstRow="1" firstCol="1" bandRow="1">
                <a:tableStyleId>{69CF1AB2-1976-4502-BF36-3FF5EA218861}</a:tableStyleId>
              </a:tblPr>
              <a:tblGrid>
                <a:gridCol w="2305150"/>
                <a:gridCol w="2305150"/>
                <a:gridCol w="2374477"/>
              </a:tblGrid>
              <a:tr h="153095">
                <a:tc gridSpan="3">
                  <a:txBody>
                    <a:bodyPr/>
                    <a:lstStyle/>
                    <a:p>
                      <a:pPr algn="ctr">
                        <a:lnSpc>
                          <a:spcPct val="115000"/>
                        </a:lnSpc>
                        <a:spcAft>
                          <a:spcPts val="0"/>
                        </a:spcAft>
                      </a:pPr>
                      <a:r>
                        <a:rPr lang="es-EC" sz="1050" b="1" dirty="0">
                          <a:effectLst/>
                        </a:rPr>
                        <a:t>MEDIDAS DE CONTROL</a:t>
                      </a:r>
                      <a:endParaRPr lang="es-EC" sz="1050" b="1" dirty="0">
                        <a:effectLst/>
                        <a:latin typeface="Calibri"/>
                        <a:ea typeface="Calibri"/>
                        <a:cs typeface="Times New Roman"/>
                      </a:endParaRPr>
                    </a:p>
                  </a:txBody>
                  <a:tcPr marL="31560" marR="31560" marT="0" marB="0" anchor="ctr"/>
                </a:tc>
                <a:tc hMerge="1">
                  <a:txBody>
                    <a:bodyPr/>
                    <a:lstStyle/>
                    <a:p>
                      <a:endParaRPr lang="es-EC"/>
                    </a:p>
                  </a:txBody>
                  <a:tcPr/>
                </a:tc>
                <a:tc hMerge="1">
                  <a:txBody>
                    <a:bodyPr/>
                    <a:lstStyle/>
                    <a:p>
                      <a:endParaRPr lang="es-EC"/>
                    </a:p>
                  </a:txBody>
                  <a:tcPr/>
                </a:tc>
              </a:tr>
              <a:tr h="153095">
                <a:tc>
                  <a:txBody>
                    <a:bodyPr/>
                    <a:lstStyle/>
                    <a:p>
                      <a:pPr algn="ctr">
                        <a:lnSpc>
                          <a:spcPct val="115000"/>
                        </a:lnSpc>
                        <a:spcAft>
                          <a:spcPts val="0"/>
                        </a:spcAft>
                      </a:pPr>
                      <a:r>
                        <a:rPr lang="es-EC" sz="1050" b="1">
                          <a:effectLst/>
                        </a:rPr>
                        <a:t>FUENTE</a:t>
                      </a:r>
                      <a:endParaRPr lang="es-EC" sz="1050" b="1">
                        <a:effectLst/>
                        <a:latin typeface="Calibri"/>
                        <a:ea typeface="Calibri"/>
                        <a:cs typeface="Times New Roman"/>
                      </a:endParaRPr>
                    </a:p>
                  </a:txBody>
                  <a:tcPr marL="31560" marR="31560" marT="0" marB="0" anchor="ctr"/>
                </a:tc>
                <a:tc>
                  <a:txBody>
                    <a:bodyPr/>
                    <a:lstStyle/>
                    <a:p>
                      <a:pPr algn="ctr">
                        <a:lnSpc>
                          <a:spcPct val="115000"/>
                        </a:lnSpc>
                        <a:spcAft>
                          <a:spcPts val="0"/>
                        </a:spcAft>
                      </a:pPr>
                      <a:r>
                        <a:rPr lang="es-EC" sz="1050" b="1">
                          <a:effectLst/>
                        </a:rPr>
                        <a:t>MEDIO</a:t>
                      </a:r>
                      <a:endParaRPr lang="es-EC" sz="1050" b="1">
                        <a:effectLst/>
                        <a:latin typeface="Calibri"/>
                        <a:ea typeface="Calibri"/>
                        <a:cs typeface="Times New Roman"/>
                      </a:endParaRPr>
                    </a:p>
                  </a:txBody>
                  <a:tcPr marL="31560" marR="31560" marT="0" marB="0" anchor="ctr"/>
                </a:tc>
                <a:tc>
                  <a:txBody>
                    <a:bodyPr/>
                    <a:lstStyle/>
                    <a:p>
                      <a:pPr algn="ctr">
                        <a:lnSpc>
                          <a:spcPct val="115000"/>
                        </a:lnSpc>
                        <a:spcAft>
                          <a:spcPts val="0"/>
                        </a:spcAft>
                      </a:pPr>
                      <a:r>
                        <a:rPr lang="es-EC" sz="1050" b="1" dirty="0">
                          <a:effectLst/>
                        </a:rPr>
                        <a:t>TRABAJADOR</a:t>
                      </a:r>
                      <a:endParaRPr lang="es-EC" sz="1050" b="1" dirty="0">
                        <a:effectLst/>
                        <a:latin typeface="Calibri"/>
                        <a:ea typeface="Calibri"/>
                        <a:cs typeface="Times New Roman"/>
                      </a:endParaRPr>
                    </a:p>
                  </a:txBody>
                  <a:tcPr marL="31560" marR="31560" marT="0" marB="0" anchor="ctr"/>
                </a:tc>
              </a:tr>
              <a:tr h="3243149">
                <a:tc>
                  <a:txBody>
                    <a:bodyPr/>
                    <a:lstStyle/>
                    <a:p>
                      <a:pPr algn="ctr">
                        <a:lnSpc>
                          <a:spcPct val="115000"/>
                        </a:lnSpc>
                        <a:spcAft>
                          <a:spcPts val="1200"/>
                        </a:spcAft>
                      </a:pPr>
                      <a:r>
                        <a:rPr lang="es-EC" sz="900" b="0" dirty="0" smtClean="0">
                          <a:effectLst/>
                        </a:rPr>
                        <a:t>Utilizar las herramientas apropiadas para las funciones o trabajos para las que han sido diseñada</a:t>
                      </a:r>
                      <a:r>
                        <a:rPr lang="es-EC" sz="900" b="0" dirty="0">
                          <a:effectLst/>
                        </a:rPr>
                        <a:t> </a:t>
                      </a:r>
                    </a:p>
                    <a:p>
                      <a:pPr algn="ctr">
                        <a:lnSpc>
                          <a:spcPct val="115000"/>
                        </a:lnSpc>
                        <a:spcAft>
                          <a:spcPts val="1200"/>
                        </a:spcAft>
                      </a:pPr>
                      <a:r>
                        <a:rPr lang="es-EC" sz="900" b="0" dirty="0" err="1">
                          <a:effectLst/>
                        </a:rPr>
                        <a:t>Check</a:t>
                      </a:r>
                      <a:r>
                        <a:rPr lang="es-EC" sz="900" b="0" dirty="0">
                          <a:effectLst/>
                        </a:rPr>
                        <a:t> </a:t>
                      </a:r>
                      <a:r>
                        <a:rPr lang="es-EC" sz="900" b="0" dirty="0" err="1">
                          <a:effectLst/>
                        </a:rPr>
                        <a:t>List</a:t>
                      </a:r>
                      <a:r>
                        <a:rPr lang="es-EC" sz="900" b="0" dirty="0">
                          <a:effectLst/>
                        </a:rPr>
                        <a:t> de andamios, plataformas y escaleras cuando se vaya a realizar trabajos en </a:t>
                      </a:r>
                      <a:r>
                        <a:rPr lang="es-EC" sz="900" b="0" dirty="0" smtClean="0">
                          <a:effectLst/>
                        </a:rPr>
                        <a:t>altura</a:t>
                      </a:r>
                    </a:p>
                    <a:p>
                      <a:pPr algn="ctr">
                        <a:lnSpc>
                          <a:spcPct val="115000"/>
                        </a:lnSpc>
                        <a:spcAft>
                          <a:spcPts val="1200"/>
                        </a:spcAft>
                      </a:pPr>
                      <a:r>
                        <a:rPr lang="es-EC" sz="900" b="0" dirty="0" err="1" smtClean="0">
                          <a:effectLst/>
                        </a:rPr>
                        <a:t>Check</a:t>
                      </a:r>
                      <a:r>
                        <a:rPr lang="es-EC" sz="900" b="0" dirty="0" smtClean="0">
                          <a:effectLst/>
                        </a:rPr>
                        <a:t> </a:t>
                      </a:r>
                      <a:r>
                        <a:rPr lang="es-EC" sz="900" b="0" dirty="0" err="1" smtClean="0">
                          <a:effectLst/>
                        </a:rPr>
                        <a:t>List</a:t>
                      </a:r>
                      <a:r>
                        <a:rPr lang="es-EC" sz="900" b="0" dirty="0" smtClean="0">
                          <a:effectLst/>
                        </a:rPr>
                        <a:t> de amoladora</a:t>
                      </a:r>
                      <a:endParaRPr lang="es-EC" sz="900" b="0" dirty="0">
                        <a:effectLst/>
                      </a:endParaRPr>
                    </a:p>
                    <a:p>
                      <a:pPr algn="ctr">
                        <a:lnSpc>
                          <a:spcPct val="115000"/>
                        </a:lnSpc>
                        <a:spcAft>
                          <a:spcPts val="1200"/>
                        </a:spcAft>
                      </a:pPr>
                      <a:r>
                        <a:rPr lang="es-EC" sz="900" b="0" dirty="0" smtClean="0">
                          <a:effectLst/>
                        </a:rPr>
                        <a:t>Verificar </a:t>
                      </a:r>
                      <a:r>
                        <a:rPr lang="es-EC" sz="900" b="0" dirty="0">
                          <a:effectLst/>
                        </a:rPr>
                        <a:t>que todo el equipo cuente con las debidas seguridades</a:t>
                      </a:r>
                    </a:p>
                    <a:p>
                      <a:pPr algn="ctr">
                        <a:lnSpc>
                          <a:spcPct val="115000"/>
                        </a:lnSpc>
                        <a:spcAft>
                          <a:spcPts val="1200"/>
                        </a:spcAft>
                      </a:pPr>
                      <a:r>
                        <a:rPr lang="es-EC" sz="900" b="0" dirty="0">
                          <a:effectLst/>
                        </a:rPr>
                        <a:t>Seguir el procedimiento de </a:t>
                      </a:r>
                      <a:r>
                        <a:rPr lang="es-EC" sz="900" b="0" dirty="0" err="1">
                          <a:effectLst/>
                        </a:rPr>
                        <a:t>grateado</a:t>
                      </a:r>
                      <a:r>
                        <a:rPr lang="es-EC" sz="900" b="0" dirty="0">
                          <a:effectLst/>
                        </a:rPr>
                        <a:t> de estructuras</a:t>
                      </a:r>
                      <a:br>
                        <a:rPr lang="es-EC" sz="900" b="0" dirty="0">
                          <a:effectLst/>
                        </a:rPr>
                      </a:br>
                      <a:r>
                        <a:rPr lang="es-EC" sz="900" b="0" dirty="0">
                          <a:effectLst/>
                        </a:rPr>
                        <a:t/>
                      </a:r>
                      <a:br>
                        <a:rPr lang="es-EC" sz="900" b="0" dirty="0">
                          <a:effectLst/>
                        </a:rPr>
                      </a:br>
                      <a:r>
                        <a:rPr lang="es-EC" sz="900" b="0" dirty="0">
                          <a:effectLst/>
                        </a:rPr>
                        <a:t>Mantenimiento preventivo, predictivo y/o correctivo de la amoladora, herramientas manuales.</a:t>
                      </a:r>
                      <a:endParaRPr lang="es-EC" sz="900" b="0" dirty="0">
                        <a:effectLst/>
                        <a:latin typeface="Calibri"/>
                        <a:ea typeface="Calibri"/>
                        <a:cs typeface="Times New Roman"/>
                      </a:endParaRPr>
                    </a:p>
                  </a:txBody>
                  <a:tcPr marL="31560" marR="31560" marT="0" marB="0" anchor="ctr"/>
                </a:tc>
                <a:tc>
                  <a:txBody>
                    <a:bodyPr/>
                    <a:lstStyle/>
                    <a:p>
                      <a:pPr algn="ctr">
                        <a:lnSpc>
                          <a:spcPct val="115000"/>
                        </a:lnSpc>
                        <a:spcAft>
                          <a:spcPts val="1200"/>
                        </a:spcAft>
                      </a:pPr>
                      <a:r>
                        <a:rPr lang="es-EC" sz="900" b="0" dirty="0">
                          <a:effectLst/>
                        </a:rPr>
                        <a:t> </a:t>
                      </a:r>
                    </a:p>
                    <a:p>
                      <a:pPr algn="ctr">
                        <a:lnSpc>
                          <a:spcPct val="115000"/>
                        </a:lnSpc>
                        <a:spcAft>
                          <a:spcPts val="1200"/>
                        </a:spcAft>
                      </a:pPr>
                      <a:r>
                        <a:rPr lang="es-EC" sz="900" b="0" dirty="0">
                          <a:effectLst/>
                        </a:rPr>
                        <a:t>Delimitar y señalizar  el área de trabajo</a:t>
                      </a:r>
                      <a:br>
                        <a:rPr lang="es-EC" sz="900" b="0" dirty="0">
                          <a:effectLst/>
                        </a:rPr>
                      </a:br>
                      <a:r>
                        <a:rPr lang="es-EC" sz="900" b="0" dirty="0">
                          <a:effectLst/>
                        </a:rPr>
                        <a:t/>
                      </a:r>
                      <a:br>
                        <a:rPr lang="es-EC" sz="900" b="0" dirty="0">
                          <a:effectLst/>
                        </a:rPr>
                      </a:br>
                      <a:r>
                        <a:rPr lang="es-EC" sz="900" b="0" dirty="0">
                          <a:effectLst/>
                        </a:rPr>
                        <a:t>Mantener el área de trabajo limpia y ordenada</a:t>
                      </a:r>
                      <a:br>
                        <a:rPr lang="es-EC" sz="900" b="0" dirty="0">
                          <a:effectLst/>
                        </a:rPr>
                      </a:br>
                      <a:r>
                        <a:rPr lang="es-EC" sz="900" b="0" dirty="0">
                          <a:effectLst/>
                        </a:rPr>
                        <a:t/>
                      </a:r>
                      <a:br>
                        <a:rPr lang="es-EC" sz="900" b="0" dirty="0">
                          <a:effectLst/>
                        </a:rPr>
                      </a:br>
                      <a:r>
                        <a:rPr lang="es-EC" sz="900" b="0" dirty="0">
                          <a:effectLst/>
                        </a:rPr>
                        <a:t>Utilizar escaleras o andamios según la altura a realizar el trabajo</a:t>
                      </a:r>
                    </a:p>
                    <a:p>
                      <a:pPr algn="ctr">
                        <a:lnSpc>
                          <a:spcPct val="115000"/>
                        </a:lnSpc>
                        <a:spcAft>
                          <a:spcPts val="1200"/>
                        </a:spcAft>
                      </a:pPr>
                      <a:r>
                        <a:rPr lang="es-EC" sz="900" b="0" dirty="0">
                          <a:effectLst/>
                        </a:rPr>
                        <a:t>Instalar extintores de PQS en la entrada del lugar de almacenamiento de pinturas</a:t>
                      </a:r>
                      <a:endParaRPr lang="es-EC" sz="900" b="0" dirty="0">
                        <a:effectLst/>
                        <a:latin typeface="Calibri"/>
                        <a:ea typeface="Calibri"/>
                        <a:cs typeface="Times New Roman"/>
                      </a:endParaRPr>
                    </a:p>
                  </a:txBody>
                  <a:tcPr marL="31560" marR="31560" marT="0" marB="0" anchor="ctr"/>
                </a:tc>
                <a:tc>
                  <a:txBody>
                    <a:bodyPr/>
                    <a:lstStyle/>
                    <a:p>
                      <a:pPr algn="ctr">
                        <a:lnSpc>
                          <a:spcPct val="115000"/>
                        </a:lnSpc>
                        <a:spcAft>
                          <a:spcPts val="0"/>
                        </a:spcAft>
                      </a:pPr>
                      <a:r>
                        <a:rPr lang="es-EC" sz="900" b="0" dirty="0">
                          <a:effectLst/>
                        </a:rPr>
                        <a:t> </a:t>
                      </a:r>
                    </a:p>
                    <a:p>
                      <a:pPr algn="ctr">
                        <a:lnSpc>
                          <a:spcPct val="115000"/>
                        </a:lnSpc>
                        <a:spcAft>
                          <a:spcPts val="0"/>
                        </a:spcAft>
                      </a:pPr>
                      <a:r>
                        <a:rPr lang="es-EC" sz="900" b="0" dirty="0">
                          <a:effectLst/>
                        </a:rPr>
                        <a:t> </a:t>
                      </a:r>
                    </a:p>
                    <a:p>
                      <a:pPr algn="ctr">
                        <a:lnSpc>
                          <a:spcPct val="115000"/>
                        </a:lnSpc>
                        <a:spcAft>
                          <a:spcPts val="0"/>
                        </a:spcAft>
                      </a:pPr>
                      <a:r>
                        <a:rPr lang="es-EC" sz="900" b="0" dirty="0">
                          <a:effectLst/>
                        </a:rPr>
                        <a:t>Dotar de equipo de protección individual </a:t>
                      </a:r>
                      <a:br>
                        <a:rPr lang="es-EC" sz="900" b="0" dirty="0">
                          <a:effectLst/>
                        </a:rPr>
                      </a:br>
                      <a:r>
                        <a:rPr lang="es-EC" sz="900" b="0" dirty="0">
                          <a:effectLst/>
                        </a:rPr>
                        <a:t/>
                      </a:r>
                      <a:br>
                        <a:rPr lang="es-EC" sz="900" b="0" dirty="0">
                          <a:effectLst/>
                        </a:rPr>
                      </a:br>
                      <a:endParaRPr lang="es-EC" sz="900" b="0" dirty="0">
                        <a:effectLst/>
                      </a:endParaRPr>
                    </a:p>
                    <a:p>
                      <a:pPr algn="ctr">
                        <a:lnSpc>
                          <a:spcPct val="115000"/>
                        </a:lnSpc>
                        <a:spcAft>
                          <a:spcPts val="0"/>
                        </a:spcAft>
                      </a:pPr>
                      <a:r>
                        <a:rPr lang="es-EC" sz="900" b="0" dirty="0">
                          <a:effectLst/>
                        </a:rPr>
                        <a:t>Capacitar al personal sobre los riesgos existentes</a:t>
                      </a:r>
                      <a:br>
                        <a:rPr lang="es-EC" sz="900" b="0" dirty="0">
                          <a:effectLst/>
                        </a:rPr>
                      </a:br>
                      <a:r>
                        <a:rPr lang="es-EC" sz="900" b="0" dirty="0">
                          <a:effectLst/>
                        </a:rPr>
                        <a:t/>
                      </a:r>
                      <a:br>
                        <a:rPr lang="es-EC" sz="900" b="0" dirty="0">
                          <a:effectLst/>
                        </a:rPr>
                      </a:br>
                      <a:r>
                        <a:rPr lang="es-EC" sz="900" b="0" dirty="0">
                          <a:effectLst/>
                        </a:rPr>
                        <a:t/>
                      </a:r>
                      <a:br>
                        <a:rPr lang="es-EC" sz="900" b="0" dirty="0">
                          <a:effectLst/>
                        </a:rPr>
                      </a:br>
                      <a:r>
                        <a:rPr lang="es-EC" sz="900" b="0" dirty="0">
                          <a:effectLst/>
                        </a:rPr>
                        <a:t> </a:t>
                      </a:r>
                      <a:endParaRPr lang="es-EC" sz="900" b="0" dirty="0">
                        <a:effectLst/>
                        <a:latin typeface="Calibri"/>
                        <a:ea typeface="Calibri"/>
                        <a:cs typeface="Times New Roman"/>
                      </a:endParaRPr>
                    </a:p>
                  </a:txBody>
                  <a:tcPr marL="31560" marR="31560" marT="0" marB="0" anchor="ctr"/>
                </a:tc>
              </a:tr>
              <a:tr h="153095">
                <a:tc gridSpan="3">
                  <a:txBody>
                    <a:bodyPr/>
                    <a:lstStyle/>
                    <a:p>
                      <a:pPr algn="ctr">
                        <a:lnSpc>
                          <a:spcPct val="115000"/>
                        </a:lnSpc>
                        <a:spcAft>
                          <a:spcPts val="0"/>
                        </a:spcAft>
                      </a:pPr>
                      <a:r>
                        <a:rPr lang="es-EC" sz="1050" b="1" dirty="0">
                          <a:effectLst/>
                        </a:rPr>
                        <a:t>EQUIPO DE PROTECCIÓN INDIVIDUAL</a:t>
                      </a:r>
                      <a:endParaRPr lang="es-EC" sz="1050" b="1" dirty="0">
                        <a:effectLst/>
                        <a:latin typeface="Calibri"/>
                        <a:ea typeface="Calibri"/>
                        <a:cs typeface="Times New Roman"/>
                      </a:endParaRPr>
                    </a:p>
                  </a:txBody>
                  <a:tcPr marL="31560" marR="31560" marT="0" marB="0" anchor="b"/>
                </a:tc>
                <a:tc hMerge="1">
                  <a:txBody>
                    <a:bodyPr/>
                    <a:lstStyle/>
                    <a:p>
                      <a:endParaRPr lang="es-EC"/>
                    </a:p>
                  </a:txBody>
                  <a:tcPr/>
                </a:tc>
                <a:tc hMerge="1">
                  <a:txBody>
                    <a:bodyPr/>
                    <a:lstStyle/>
                    <a:p>
                      <a:endParaRPr lang="es-EC"/>
                    </a:p>
                  </a:txBody>
                  <a:tcPr/>
                </a:tc>
              </a:tr>
              <a:tr h="898022">
                <a:tc gridSpan="3">
                  <a:txBody>
                    <a:bodyPr/>
                    <a:lstStyle/>
                    <a:p>
                      <a:pPr algn="ctr">
                        <a:lnSpc>
                          <a:spcPct val="115000"/>
                        </a:lnSpc>
                        <a:spcAft>
                          <a:spcPts val="0"/>
                        </a:spcAft>
                      </a:pPr>
                      <a:r>
                        <a:rPr lang="es-EC" sz="900" b="0" dirty="0" smtClean="0">
                          <a:effectLst/>
                        </a:rPr>
                        <a:t>Protección respiratoria CE ( Mascarilla</a:t>
                      </a:r>
                      <a:r>
                        <a:rPr lang="es-EC" sz="900" b="0" baseline="0" dirty="0" smtClean="0">
                          <a:effectLst/>
                        </a:rPr>
                        <a:t> doble filtro, filtros contra vapores orgánicos)</a:t>
                      </a:r>
                      <a:r>
                        <a:rPr lang="es-EC" sz="900" b="0" dirty="0" smtClean="0">
                          <a:effectLst/>
                        </a:rPr>
                        <a:t/>
                      </a:r>
                      <a:br>
                        <a:rPr lang="es-EC" sz="900" b="0" dirty="0" smtClean="0">
                          <a:effectLst/>
                        </a:rPr>
                      </a:br>
                      <a:r>
                        <a:rPr lang="es-EC" sz="900" b="0" dirty="0" smtClean="0">
                          <a:effectLst/>
                        </a:rPr>
                        <a:t>Mandil cuero, Ropa de trabajo de material de lana, manga larga, polainas (ANSI / ISEA 107)</a:t>
                      </a:r>
                      <a:br>
                        <a:rPr lang="es-EC" sz="900" b="0" dirty="0" smtClean="0">
                          <a:effectLst/>
                        </a:rPr>
                      </a:br>
                      <a:r>
                        <a:rPr lang="es-EC" sz="900" b="0" dirty="0" smtClean="0">
                          <a:effectLst/>
                        </a:rPr>
                        <a:t>Protección de cuero para manos </a:t>
                      </a:r>
                    </a:p>
                    <a:p>
                      <a:pPr algn="ctr">
                        <a:lnSpc>
                          <a:spcPct val="115000"/>
                        </a:lnSpc>
                        <a:spcAft>
                          <a:spcPts val="0"/>
                        </a:spcAft>
                      </a:pPr>
                      <a:r>
                        <a:rPr lang="es-EC" sz="900" b="0" dirty="0" smtClean="0">
                          <a:effectLst/>
                        </a:rPr>
                        <a:t>Protección Ocular ( ANSI</a:t>
                      </a:r>
                      <a:r>
                        <a:rPr lang="es-EC" sz="900" b="0" baseline="0" dirty="0" smtClean="0">
                          <a:effectLst/>
                        </a:rPr>
                        <a:t> Z87.1)</a:t>
                      </a:r>
                    </a:p>
                    <a:p>
                      <a:pPr algn="ctr">
                        <a:lnSpc>
                          <a:spcPct val="115000"/>
                        </a:lnSpc>
                        <a:spcAft>
                          <a:spcPts val="0"/>
                        </a:spcAft>
                      </a:pPr>
                      <a:r>
                        <a:rPr lang="es-EC" sz="900" b="0" baseline="0" dirty="0" smtClean="0">
                          <a:effectLst/>
                        </a:rPr>
                        <a:t>Protección auditiva (ANSI S3)</a:t>
                      </a:r>
                      <a:r>
                        <a:rPr lang="es-EC" sz="900" b="0" dirty="0" smtClean="0">
                          <a:effectLst/>
                        </a:rPr>
                        <a:t/>
                      </a:r>
                      <a:br>
                        <a:rPr lang="es-EC" sz="900" b="0" dirty="0" smtClean="0">
                          <a:effectLst/>
                        </a:rPr>
                      </a:br>
                      <a:r>
                        <a:rPr lang="es-EC" sz="900" b="0" dirty="0" smtClean="0">
                          <a:effectLst/>
                        </a:rPr>
                        <a:t>Calzado de seguridad  (ANSI Z41)</a:t>
                      </a:r>
                    </a:p>
                    <a:p>
                      <a:pPr algn="ctr">
                        <a:lnSpc>
                          <a:spcPct val="115000"/>
                        </a:lnSpc>
                        <a:spcAft>
                          <a:spcPts val="0"/>
                        </a:spcAft>
                      </a:pPr>
                      <a:r>
                        <a:rPr lang="es-EC" sz="900" b="0" dirty="0" smtClean="0">
                          <a:effectLst/>
                        </a:rPr>
                        <a:t>Casco de seguridad (ANSI Z89.1)</a:t>
                      </a:r>
                    </a:p>
                    <a:p>
                      <a:pPr algn="ctr">
                        <a:lnSpc>
                          <a:spcPct val="115000"/>
                        </a:lnSpc>
                        <a:spcAft>
                          <a:spcPts val="0"/>
                        </a:spcAft>
                      </a:pPr>
                      <a:r>
                        <a:rPr lang="es-EC" sz="900" b="0" dirty="0" smtClean="0">
                          <a:effectLst/>
                        </a:rPr>
                        <a:t>Arnés de </a:t>
                      </a:r>
                      <a:r>
                        <a:rPr lang="es-EC" sz="900" b="0" dirty="0" err="1" smtClean="0">
                          <a:effectLst/>
                        </a:rPr>
                        <a:t>Kevlar</a:t>
                      </a:r>
                      <a:r>
                        <a:rPr lang="es-EC" sz="900" b="0" dirty="0" smtClean="0">
                          <a:effectLst/>
                        </a:rPr>
                        <a:t> (</a:t>
                      </a:r>
                      <a:r>
                        <a:rPr lang="es-EC" sz="900" b="0" dirty="0" err="1" smtClean="0">
                          <a:effectLst/>
                        </a:rPr>
                        <a:t>Ansi</a:t>
                      </a:r>
                      <a:r>
                        <a:rPr lang="es-EC" sz="900" b="0" dirty="0" smtClean="0">
                          <a:effectLst/>
                        </a:rPr>
                        <a:t> Z359)</a:t>
                      </a:r>
                      <a:endParaRPr lang="es-EC" sz="900" b="0" dirty="0" smtClean="0">
                        <a:effectLst/>
                        <a:latin typeface="+mn-lt"/>
                        <a:ea typeface="Calibri"/>
                        <a:cs typeface="Times New Roman"/>
                      </a:endParaRPr>
                    </a:p>
                    <a:p>
                      <a:pPr algn="ctr">
                        <a:lnSpc>
                          <a:spcPct val="115000"/>
                        </a:lnSpc>
                        <a:spcAft>
                          <a:spcPts val="0"/>
                        </a:spcAft>
                      </a:pPr>
                      <a:endParaRPr lang="es-EC" sz="900" b="0" dirty="0">
                        <a:effectLst/>
                        <a:latin typeface="Calibri"/>
                        <a:ea typeface="Calibri"/>
                        <a:cs typeface="Times New Roman"/>
                      </a:endParaRPr>
                    </a:p>
                  </a:txBody>
                  <a:tcPr marL="31560" marR="31560" marT="0" marB="0" anchor="ctr"/>
                </a:tc>
                <a:tc hMerge="1">
                  <a:txBody>
                    <a:bodyPr/>
                    <a:lstStyle/>
                    <a:p>
                      <a:endParaRPr lang="es-EC"/>
                    </a:p>
                  </a:txBody>
                  <a:tcPr/>
                </a:tc>
                <a:tc hMerge="1">
                  <a:txBody>
                    <a:bodyPr/>
                    <a:lstStyle/>
                    <a:p>
                      <a:endParaRPr lang="es-EC"/>
                    </a:p>
                  </a:txBody>
                  <a:tcPr/>
                </a:tc>
              </a:tr>
            </a:tbl>
          </a:graphicData>
        </a:graphic>
      </p:graphicFrame>
    </p:spTree>
    <p:extLst>
      <p:ext uri="{BB962C8B-B14F-4D97-AF65-F5344CB8AC3E}">
        <p14:creationId xmlns:p14="http://schemas.microsoft.com/office/powerpoint/2010/main" val="15194826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8229600" cy="1143000"/>
          </a:xfrm>
        </p:spPr>
        <p:txBody>
          <a:bodyPr>
            <a:normAutofit/>
          </a:bodyPr>
          <a:lstStyle/>
          <a:p>
            <a:pPr algn="l"/>
            <a:r>
              <a:rPr lang="es-EC" sz="3600" b="1" dirty="0" smtClean="0"/>
              <a:t>Puesto 5. Bodeguero</a:t>
            </a:r>
            <a:endParaRPr lang="es-EC" sz="3600" b="1"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035703218"/>
              </p:ext>
            </p:extLst>
          </p:nvPr>
        </p:nvGraphicFramePr>
        <p:xfrm>
          <a:off x="755576" y="1484784"/>
          <a:ext cx="7791648" cy="4354835"/>
        </p:xfrm>
        <a:graphic>
          <a:graphicData uri="http://schemas.openxmlformats.org/drawingml/2006/table">
            <a:tbl>
              <a:tblPr>
                <a:tableStyleId>{5C22544A-7EE6-4342-B048-85BDC9FD1C3A}</a:tableStyleId>
              </a:tblPr>
              <a:tblGrid>
                <a:gridCol w="1189048"/>
                <a:gridCol w="953817"/>
                <a:gridCol w="953817"/>
                <a:gridCol w="1456503"/>
                <a:gridCol w="841033"/>
                <a:gridCol w="966706"/>
                <a:gridCol w="1430724"/>
              </a:tblGrid>
              <a:tr h="230859">
                <a:tc rowSpan="2">
                  <a:txBody>
                    <a:bodyPr/>
                    <a:lstStyle/>
                    <a:p>
                      <a:pPr algn="ctr" fontAlgn="ctr"/>
                      <a:r>
                        <a:rPr lang="es-EC" sz="1100" u="none" strike="noStrike">
                          <a:effectLst/>
                        </a:rPr>
                        <a:t>FACTOR DE RIESGO</a:t>
                      </a:r>
                      <a:endParaRPr lang="es-EC" sz="1100" b="1" i="0" u="none" strike="noStrike">
                        <a:solidFill>
                          <a:srgbClr val="FFFFFF"/>
                        </a:solidFill>
                        <a:effectLst/>
                        <a:latin typeface="Calibri"/>
                      </a:endParaRPr>
                    </a:p>
                  </a:txBody>
                  <a:tcPr marL="9525" marR="9525" marT="9525" marB="0" anchor="ctr"/>
                </a:tc>
                <a:tc gridSpan="3">
                  <a:txBody>
                    <a:bodyPr/>
                    <a:lstStyle/>
                    <a:p>
                      <a:pPr algn="ctr" fontAlgn="b"/>
                      <a:r>
                        <a:rPr lang="es-EC" sz="1200" u="none" strike="noStrike">
                          <a:effectLst/>
                        </a:rPr>
                        <a:t>NTP 330</a:t>
                      </a:r>
                      <a:endParaRPr lang="es-EC" sz="1200" b="1" i="0" u="none" strike="noStrike">
                        <a:solidFill>
                          <a:srgbClr val="FFFFFF"/>
                        </a:solidFill>
                        <a:effectLst/>
                        <a:latin typeface="Calibri"/>
                      </a:endParaRPr>
                    </a:p>
                  </a:txBody>
                  <a:tcPr marL="9525" marR="9525" marT="9525" marB="0" anchor="b"/>
                </a:tc>
                <a:tc hMerge="1">
                  <a:txBody>
                    <a:bodyPr/>
                    <a:lstStyle/>
                    <a:p>
                      <a:endParaRPr lang="es-EC"/>
                    </a:p>
                  </a:txBody>
                  <a:tcPr/>
                </a:tc>
                <a:tc hMerge="1">
                  <a:txBody>
                    <a:bodyPr/>
                    <a:lstStyle/>
                    <a:p>
                      <a:endParaRPr lang="es-EC"/>
                    </a:p>
                  </a:txBody>
                  <a:tcPr/>
                </a:tc>
                <a:tc gridSpan="3">
                  <a:txBody>
                    <a:bodyPr/>
                    <a:lstStyle/>
                    <a:p>
                      <a:pPr algn="ctr" fontAlgn="b"/>
                      <a:r>
                        <a:rPr lang="es-EC" sz="1100" u="none" strike="noStrike">
                          <a:effectLst/>
                        </a:rPr>
                        <a:t>William Fine</a:t>
                      </a:r>
                      <a:endParaRPr lang="es-EC" sz="1100" b="1" i="0" u="none" strike="noStrike">
                        <a:solidFill>
                          <a:srgbClr val="FFFFFF"/>
                        </a:solidFill>
                        <a:effectLst/>
                        <a:latin typeface="Calibri"/>
                      </a:endParaRPr>
                    </a:p>
                  </a:txBody>
                  <a:tcPr marL="9525" marR="9525" marT="9525" marB="0" anchor="b"/>
                </a:tc>
                <a:tc hMerge="1">
                  <a:txBody>
                    <a:bodyPr/>
                    <a:lstStyle/>
                    <a:p>
                      <a:endParaRPr lang="es-EC"/>
                    </a:p>
                  </a:txBody>
                  <a:tcPr/>
                </a:tc>
                <a:tc hMerge="1">
                  <a:txBody>
                    <a:bodyPr/>
                    <a:lstStyle/>
                    <a:p>
                      <a:endParaRPr lang="es-EC"/>
                    </a:p>
                  </a:txBody>
                  <a:tcPr/>
                </a:tc>
              </a:tr>
              <a:tr h="430237">
                <a:tc vMerge="1">
                  <a:txBody>
                    <a:bodyPr/>
                    <a:lstStyle/>
                    <a:p>
                      <a:endParaRPr lang="es-EC"/>
                    </a:p>
                  </a:txBody>
                  <a:tcPr/>
                </a:tc>
                <a:tc>
                  <a:txBody>
                    <a:bodyPr/>
                    <a:lstStyle/>
                    <a:p>
                      <a:pPr algn="ctr" fontAlgn="ctr"/>
                      <a:r>
                        <a:rPr lang="es-EC" sz="1100" u="none" strike="noStrike">
                          <a:effectLst/>
                        </a:rPr>
                        <a:t>Nivel de Riesgo</a:t>
                      </a:r>
                      <a:endParaRPr lang="es-EC" sz="1100" b="1" i="0" u="none" strike="noStrike">
                        <a:solidFill>
                          <a:srgbClr val="FFFFFF"/>
                        </a:solidFill>
                        <a:effectLst/>
                        <a:latin typeface="Calibri"/>
                      </a:endParaRPr>
                    </a:p>
                  </a:txBody>
                  <a:tcPr marL="9525" marR="9525" marT="9525" marB="0" anchor="ctr"/>
                </a:tc>
                <a:tc>
                  <a:txBody>
                    <a:bodyPr/>
                    <a:lstStyle/>
                    <a:p>
                      <a:pPr algn="ctr" fontAlgn="ctr"/>
                      <a:r>
                        <a:rPr lang="es-EC" sz="1100" u="none" strike="noStrike">
                          <a:effectLst/>
                        </a:rPr>
                        <a:t>Nivel de Intervención</a:t>
                      </a:r>
                      <a:endParaRPr lang="es-EC" sz="1100" b="1" i="0" u="none" strike="noStrike">
                        <a:solidFill>
                          <a:srgbClr val="FFFFFF"/>
                        </a:solidFill>
                        <a:effectLst/>
                        <a:latin typeface="Calibri"/>
                      </a:endParaRPr>
                    </a:p>
                  </a:txBody>
                  <a:tcPr marL="9525" marR="9525" marT="9525" marB="0" anchor="ctr"/>
                </a:tc>
                <a:tc>
                  <a:txBody>
                    <a:bodyPr/>
                    <a:lstStyle/>
                    <a:p>
                      <a:pPr algn="ctr" fontAlgn="ctr"/>
                      <a:r>
                        <a:rPr lang="es-EC" sz="1100" u="none" strike="noStrike">
                          <a:effectLst/>
                        </a:rPr>
                        <a:t>Interpretación</a:t>
                      </a:r>
                      <a:endParaRPr lang="es-EC" sz="1100" b="1" i="0" u="none" strike="noStrike">
                        <a:solidFill>
                          <a:srgbClr val="FFFFFF"/>
                        </a:solidFill>
                        <a:effectLst/>
                        <a:latin typeface="Calibri"/>
                      </a:endParaRPr>
                    </a:p>
                  </a:txBody>
                  <a:tcPr marL="9525" marR="9525" marT="9525" marB="0" anchor="ctr"/>
                </a:tc>
                <a:tc>
                  <a:txBody>
                    <a:bodyPr/>
                    <a:lstStyle/>
                    <a:p>
                      <a:pPr algn="ctr" fontAlgn="ctr"/>
                      <a:r>
                        <a:rPr lang="es-EC" sz="1100" u="none" strike="noStrike">
                          <a:effectLst/>
                        </a:rPr>
                        <a:t>Grado de Peligrosidad</a:t>
                      </a:r>
                      <a:endParaRPr lang="es-EC" sz="1100" b="1" i="0" u="none" strike="noStrike">
                        <a:solidFill>
                          <a:srgbClr val="FFFFFF"/>
                        </a:solidFill>
                        <a:effectLst/>
                        <a:latin typeface="Calibri"/>
                      </a:endParaRPr>
                    </a:p>
                  </a:txBody>
                  <a:tcPr marL="9525" marR="9525" marT="9525" marB="0" anchor="ctr"/>
                </a:tc>
                <a:tc>
                  <a:txBody>
                    <a:bodyPr/>
                    <a:lstStyle/>
                    <a:p>
                      <a:pPr algn="ctr" fontAlgn="ctr"/>
                      <a:r>
                        <a:rPr lang="es-EC" sz="1100" u="none" strike="noStrike">
                          <a:effectLst/>
                        </a:rPr>
                        <a:t>Riesgo</a:t>
                      </a:r>
                      <a:endParaRPr lang="es-EC" sz="1100" b="1" i="0" u="none" strike="noStrike">
                        <a:solidFill>
                          <a:srgbClr val="FFFFFF"/>
                        </a:solidFill>
                        <a:effectLst/>
                        <a:latin typeface="Calibri"/>
                      </a:endParaRPr>
                    </a:p>
                  </a:txBody>
                  <a:tcPr marL="9525" marR="9525" marT="9525" marB="0" anchor="ctr"/>
                </a:tc>
                <a:tc>
                  <a:txBody>
                    <a:bodyPr/>
                    <a:lstStyle/>
                    <a:p>
                      <a:pPr algn="ctr" fontAlgn="ctr"/>
                      <a:r>
                        <a:rPr lang="es-EC" sz="1100" u="none" strike="noStrike">
                          <a:effectLst/>
                        </a:rPr>
                        <a:t>Interpretación</a:t>
                      </a:r>
                      <a:endParaRPr lang="es-EC" sz="1100" b="1" i="0" u="none" strike="noStrike">
                        <a:solidFill>
                          <a:srgbClr val="FFFFFF"/>
                        </a:solidFill>
                        <a:effectLst/>
                        <a:latin typeface="Calibri"/>
                      </a:endParaRPr>
                    </a:p>
                  </a:txBody>
                  <a:tcPr marL="9525" marR="9525" marT="9525" marB="0" anchor="ctr"/>
                </a:tc>
              </a:tr>
              <a:tr h="891954">
                <a:tc>
                  <a:txBody>
                    <a:bodyPr/>
                    <a:lstStyle/>
                    <a:p>
                      <a:pPr algn="ctr" fontAlgn="ctr"/>
                      <a:r>
                        <a:rPr lang="es-EC" sz="1100" u="none" strike="noStrike">
                          <a:effectLst/>
                        </a:rPr>
                        <a:t>Caída de personas a distinto nivel</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450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Corregir y adoptar medidas de control</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90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Alto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200" u="none" strike="noStrike">
                          <a:effectLst/>
                        </a:rPr>
                        <a:t> Actuar de manera urgente sobre el riesgo, medidas rápidas</a:t>
                      </a:r>
                      <a:endParaRPr lang="es-EC" sz="1200" b="0" i="0" u="none" strike="noStrike">
                        <a:solidFill>
                          <a:srgbClr val="000000"/>
                        </a:solidFill>
                        <a:effectLst/>
                        <a:latin typeface="Calibri"/>
                      </a:endParaRPr>
                    </a:p>
                  </a:txBody>
                  <a:tcPr marL="9525" marR="9525" marT="9525" marB="0" anchor="ctr"/>
                </a:tc>
              </a:tr>
              <a:tr h="891954">
                <a:tc>
                  <a:txBody>
                    <a:bodyPr/>
                    <a:lstStyle/>
                    <a:p>
                      <a:pPr algn="ctr" fontAlgn="ctr"/>
                      <a:r>
                        <a:rPr lang="es-EC" sz="1100" u="none" strike="noStrike">
                          <a:effectLst/>
                        </a:rPr>
                        <a:t>Aplastamiento por o entre objetos</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450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Corregir y adoptar medidas de control</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90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Alto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200" u="none" strike="noStrike">
                          <a:effectLst/>
                        </a:rPr>
                        <a:t> Actuar de manera urgente sobre el riesgo, medidas rápidas</a:t>
                      </a:r>
                      <a:endParaRPr lang="es-EC" sz="1200" b="0" i="0" u="none" strike="noStrike">
                        <a:solidFill>
                          <a:srgbClr val="000000"/>
                        </a:solidFill>
                        <a:effectLst/>
                        <a:latin typeface="Calibri"/>
                      </a:endParaRPr>
                    </a:p>
                  </a:txBody>
                  <a:tcPr marL="9525" marR="9525" marT="9525" marB="0" anchor="ctr"/>
                </a:tc>
              </a:tr>
              <a:tr h="1059851">
                <a:tc>
                  <a:txBody>
                    <a:bodyPr/>
                    <a:lstStyle/>
                    <a:p>
                      <a:pPr algn="ctr" fontAlgn="ctr"/>
                      <a:r>
                        <a:rPr lang="es-EC" sz="1100" u="none" strike="noStrike">
                          <a:effectLst/>
                        </a:rPr>
                        <a:t>Caída de objetos por derrumbamiento o desprendimiento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60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III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Mejorar si es posible. Será conveniente justificar la intervención</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45</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Medio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200" u="none" strike="noStrike">
                          <a:effectLst/>
                        </a:rPr>
                        <a:t>El riesgo debe ser controlado, medidas a mediano plazo</a:t>
                      </a:r>
                      <a:endParaRPr lang="es-EC" sz="1200" b="0" i="0" u="none" strike="noStrike">
                        <a:solidFill>
                          <a:srgbClr val="000000"/>
                        </a:solidFill>
                        <a:effectLst/>
                        <a:latin typeface="Calibri"/>
                      </a:endParaRPr>
                    </a:p>
                  </a:txBody>
                  <a:tcPr marL="9525" marR="9525" marT="9525" marB="0" anchor="ctr"/>
                </a:tc>
              </a:tr>
              <a:tr h="849980">
                <a:tc>
                  <a:txBody>
                    <a:bodyPr/>
                    <a:lstStyle/>
                    <a:p>
                      <a:pPr algn="ctr" fontAlgn="ctr"/>
                      <a:r>
                        <a:rPr lang="es-EC" sz="1100" u="none" strike="noStrike">
                          <a:effectLst/>
                        </a:rPr>
                        <a:t>Pisada sobre objetos</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60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III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Mejorar si es posible. Será conveniente justificar la intervención</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18</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Medio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200" u="none" strike="noStrike" dirty="0">
                          <a:effectLst/>
                        </a:rPr>
                        <a:t>El riesgo debe ser controlado, medidas a mediano plazo</a:t>
                      </a:r>
                      <a:endParaRPr lang="es-EC" sz="1200" b="0" i="0" u="none" strike="noStrike" dirty="0">
                        <a:solidFill>
                          <a:srgbClr val="000000"/>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13536206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C"/>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33510293"/>
              </p:ext>
            </p:extLst>
          </p:nvPr>
        </p:nvGraphicFramePr>
        <p:xfrm>
          <a:off x="899592" y="1268760"/>
          <a:ext cx="7200800" cy="4734942"/>
        </p:xfrm>
        <a:graphic>
          <a:graphicData uri="http://schemas.openxmlformats.org/drawingml/2006/table">
            <a:tbl>
              <a:tblPr firstRow="1" firstCol="1" bandRow="1">
                <a:tableStyleId>{69CF1AB2-1976-4502-BF36-3FF5EA218861}</a:tableStyleId>
              </a:tblPr>
              <a:tblGrid>
                <a:gridCol w="2352052"/>
                <a:gridCol w="2451888"/>
                <a:gridCol w="2396860"/>
              </a:tblGrid>
              <a:tr h="227690">
                <a:tc gridSpan="3">
                  <a:txBody>
                    <a:bodyPr/>
                    <a:lstStyle/>
                    <a:p>
                      <a:pPr algn="ctr">
                        <a:lnSpc>
                          <a:spcPct val="115000"/>
                        </a:lnSpc>
                        <a:spcAft>
                          <a:spcPts val="0"/>
                        </a:spcAft>
                      </a:pPr>
                      <a:r>
                        <a:rPr lang="es-EC" sz="1100" dirty="0">
                          <a:effectLst/>
                        </a:rPr>
                        <a:t>MEDIDAS DE CONTROL</a:t>
                      </a:r>
                      <a:endParaRPr lang="es-EC" sz="1100" dirty="0">
                        <a:effectLst/>
                        <a:latin typeface="Calibri"/>
                        <a:ea typeface="Calibri"/>
                        <a:cs typeface="Times New Roman"/>
                      </a:endParaRPr>
                    </a:p>
                  </a:txBody>
                  <a:tcPr marL="44450" marR="44450" marT="0" marB="0" anchor="ctr"/>
                </a:tc>
                <a:tc hMerge="1">
                  <a:txBody>
                    <a:bodyPr/>
                    <a:lstStyle/>
                    <a:p>
                      <a:endParaRPr lang="es-EC"/>
                    </a:p>
                  </a:txBody>
                  <a:tcPr/>
                </a:tc>
                <a:tc hMerge="1">
                  <a:txBody>
                    <a:bodyPr/>
                    <a:lstStyle/>
                    <a:p>
                      <a:endParaRPr lang="es-EC"/>
                    </a:p>
                  </a:txBody>
                  <a:tcPr/>
                </a:tc>
              </a:tr>
              <a:tr h="227690">
                <a:tc>
                  <a:txBody>
                    <a:bodyPr/>
                    <a:lstStyle/>
                    <a:p>
                      <a:pPr algn="ctr">
                        <a:lnSpc>
                          <a:spcPct val="115000"/>
                        </a:lnSpc>
                        <a:spcAft>
                          <a:spcPts val="0"/>
                        </a:spcAft>
                      </a:pPr>
                      <a:r>
                        <a:rPr lang="es-EC" sz="1050" b="1">
                          <a:effectLst/>
                        </a:rPr>
                        <a:t>FUENTE</a:t>
                      </a:r>
                      <a:endParaRPr lang="es-EC" sz="105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C" sz="1050" b="1">
                          <a:effectLst/>
                        </a:rPr>
                        <a:t>MEDIO</a:t>
                      </a:r>
                      <a:endParaRPr lang="es-EC" sz="105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C" sz="1050" b="1" dirty="0">
                          <a:effectLst/>
                        </a:rPr>
                        <a:t>TRABAJADOR</a:t>
                      </a:r>
                      <a:endParaRPr lang="es-EC" sz="1050" b="1" dirty="0">
                        <a:effectLst/>
                        <a:latin typeface="Calibri"/>
                        <a:ea typeface="Calibri"/>
                        <a:cs typeface="Times New Roman"/>
                      </a:endParaRPr>
                    </a:p>
                  </a:txBody>
                  <a:tcPr marL="44450" marR="44450" marT="0" marB="0" anchor="ctr"/>
                </a:tc>
              </a:tr>
              <a:tr h="2967489">
                <a:tc>
                  <a:txBody>
                    <a:bodyPr/>
                    <a:lstStyle/>
                    <a:p>
                      <a:pPr algn="ctr">
                        <a:lnSpc>
                          <a:spcPct val="115000"/>
                        </a:lnSpc>
                        <a:spcAft>
                          <a:spcPts val="1200"/>
                        </a:spcAft>
                      </a:pPr>
                      <a:r>
                        <a:rPr lang="es-EC" sz="1100" b="0" dirty="0">
                          <a:effectLst/>
                        </a:rPr>
                        <a:t>Adecuada iluminación</a:t>
                      </a:r>
                      <a:br>
                        <a:rPr lang="es-EC" sz="1100" b="0" dirty="0">
                          <a:effectLst/>
                        </a:rPr>
                      </a:br>
                      <a:r>
                        <a:rPr lang="es-EC" sz="1100" b="0" dirty="0">
                          <a:effectLst/>
                        </a:rPr>
                        <a:t/>
                      </a:r>
                      <a:br>
                        <a:rPr lang="es-EC" sz="1100" b="0" dirty="0">
                          <a:effectLst/>
                        </a:rPr>
                      </a:br>
                      <a:r>
                        <a:rPr lang="es-EC" sz="1100" b="0" dirty="0">
                          <a:effectLst/>
                        </a:rPr>
                        <a:t>Correcto apilamiento de material</a:t>
                      </a:r>
                      <a:br>
                        <a:rPr lang="es-EC" sz="1100" b="0" dirty="0">
                          <a:effectLst/>
                        </a:rPr>
                      </a:br>
                      <a:r>
                        <a:rPr lang="es-EC" sz="1100" b="0" dirty="0">
                          <a:effectLst/>
                        </a:rPr>
                        <a:t/>
                      </a:r>
                      <a:br>
                        <a:rPr lang="es-EC" sz="1100" b="0" dirty="0">
                          <a:effectLst/>
                        </a:rPr>
                      </a:br>
                      <a:r>
                        <a:rPr lang="es-EC" sz="1100" b="0" dirty="0">
                          <a:effectLst/>
                        </a:rPr>
                        <a:t>Mantener los pasillos sin obstáculos</a:t>
                      </a:r>
                    </a:p>
                    <a:p>
                      <a:pPr algn="ctr">
                        <a:lnSpc>
                          <a:spcPct val="115000"/>
                        </a:lnSpc>
                        <a:spcAft>
                          <a:spcPts val="1200"/>
                        </a:spcAft>
                      </a:pPr>
                      <a:r>
                        <a:rPr lang="es-EC" sz="1100" b="0" dirty="0">
                          <a:effectLst/>
                        </a:rPr>
                        <a:t>Colocar las herramientas y sus piezas en estantes </a:t>
                      </a:r>
                    </a:p>
                    <a:p>
                      <a:pPr algn="ctr">
                        <a:lnSpc>
                          <a:spcPct val="115000"/>
                        </a:lnSpc>
                        <a:spcAft>
                          <a:spcPts val="1200"/>
                        </a:spcAft>
                      </a:pPr>
                      <a:r>
                        <a:rPr lang="es-EC" sz="1100" b="0" dirty="0">
                          <a:effectLst/>
                        </a:rPr>
                        <a:t>Proporcionar medios de acceso a los estantes</a:t>
                      </a:r>
                      <a:endParaRPr lang="es-EC" sz="1100" b="0" dirty="0">
                        <a:effectLst/>
                        <a:latin typeface="Calibri"/>
                        <a:ea typeface="Calibri"/>
                        <a:cs typeface="Times New Roman"/>
                      </a:endParaRPr>
                    </a:p>
                  </a:txBody>
                  <a:tcPr marL="44450" marR="44450" marT="0" marB="0" anchor="ctr"/>
                </a:tc>
                <a:tc>
                  <a:txBody>
                    <a:bodyPr/>
                    <a:lstStyle/>
                    <a:p>
                      <a:pPr algn="ctr">
                        <a:lnSpc>
                          <a:spcPct val="115000"/>
                        </a:lnSpc>
                        <a:spcAft>
                          <a:spcPts val="1200"/>
                        </a:spcAft>
                      </a:pPr>
                      <a:r>
                        <a:rPr lang="es-EC" sz="1100" b="0">
                          <a:effectLst/>
                        </a:rPr>
                        <a:t>Señalizar el área de trabajo</a:t>
                      </a:r>
                      <a:br>
                        <a:rPr lang="es-EC" sz="1100" b="0">
                          <a:effectLst/>
                        </a:rPr>
                      </a:br>
                      <a:r>
                        <a:rPr lang="es-EC" sz="1100" b="0">
                          <a:effectLst/>
                        </a:rPr>
                        <a:t/>
                      </a:r>
                      <a:br>
                        <a:rPr lang="es-EC" sz="1100" b="0">
                          <a:effectLst/>
                        </a:rPr>
                      </a:br>
                      <a:r>
                        <a:rPr lang="es-EC" sz="1100" b="0">
                          <a:effectLst/>
                        </a:rPr>
                        <a:t>Mantener el área de trabajo limpia y ordenada</a:t>
                      </a:r>
                      <a:br>
                        <a:rPr lang="es-EC" sz="1100" b="0">
                          <a:effectLst/>
                        </a:rPr>
                      </a:br>
                      <a:r>
                        <a:rPr lang="es-EC" sz="1100" b="0">
                          <a:effectLst/>
                        </a:rPr>
                        <a:t/>
                      </a:r>
                      <a:br>
                        <a:rPr lang="es-EC" sz="1100" b="0">
                          <a:effectLst/>
                        </a:rPr>
                      </a:br>
                      <a:r>
                        <a:rPr lang="es-EC" sz="1100" b="0">
                          <a:effectLst/>
                        </a:rPr>
                        <a:t>No permitir el ingreso a personal no autorizado</a:t>
                      </a:r>
                      <a:endParaRPr lang="es-EC" sz="1100" b="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C" sz="1100" b="0" dirty="0">
                          <a:effectLst/>
                        </a:rPr>
                        <a:t>Dotar de equipo de protección individual</a:t>
                      </a:r>
                      <a:br>
                        <a:rPr lang="es-EC" sz="1100" b="0" dirty="0">
                          <a:effectLst/>
                        </a:rPr>
                      </a:br>
                      <a:r>
                        <a:rPr lang="es-EC" sz="1100" b="0" dirty="0">
                          <a:effectLst/>
                        </a:rPr>
                        <a:t/>
                      </a:r>
                      <a:br>
                        <a:rPr lang="es-EC" sz="1100" b="0" dirty="0">
                          <a:effectLst/>
                        </a:rPr>
                      </a:br>
                      <a:r>
                        <a:rPr lang="es-EC" sz="1100" b="0" dirty="0">
                          <a:effectLst/>
                        </a:rPr>
                        <a:t>Capacitar al personal</a:t>
                      </a:r>
                      <a:br>
                        <a:rPr lang="es-EC" sz="1100" b="0" dirty="0">
                          <a:effectLst/>
                        </a:rPr>
                      </a:br>
                      <a:r>
                        <a:rPr lang="es-EC" sz="1100" b="0" dirty="0">
                          <a:effectLst/>
                        </a:rPr>
                        <a:t/>
                      </a:r>
                      <a:br>
                        <a:rPr lang="es-EC" sz="1100" b="0" dirty="0">
                          <a:effectLst/>
                        </a:rPr>
                      </a:br>
                      <a:r>
                        <a:rPr lang="es-EC" sz="1100" b="0" dirty="0">
                          <a:effectLst/>
                        </a:rPr>
                        <a:t/>
                      </a:r>
                      <a:br>
                        <a:rPr lang="es-EC" sz="1100" b="0" dirty="0">
                          <a:effectLst/>
                        </a:rPr>
                      </a:br>
                      <a:r>
                        <a:rPr lang="es-EC" sz="1100" b="0" dirty="0">
                          <a:effectLst/>
                        </a:rPr>
                        <a:t> </a:t>
                      </a:r>
                      <a:endParaRPr lang="es-EC" sz="1100" b="0" dirty="0">
                        <a:effectLst/>
                        <a:latin typeface="Calibri"/>
                        <a:ea typeface="Calibri"/>
                        <a:cs typeface="Times New Roman"/>
                      </a:endParaRPr>
                    </a:p>
                  </a:txBody>
                  <a:tcPr marL="44450" marR="44450" marT="0" marB="0" anchor="ctr"/>
                </a:tc>
              </a:tr>
              <a:tr h="227690">
                <a:tc gridSpan="3">
                  <a:txBody>
                    <a:bodyPr/>
                    <a:lstStyle/>
                    <a:p>
                      <a:pPr algn="ctr">
                        <a:lnSpc>
                          <a:spcPct val="115000"/>
                        </a:lnSpc>
                        <a:spcAft>
                          <a:spcPts val="0"/>
                        </a:spcAft>
                      </a:pPr>
                      <a:r>
                        <a:rPr lang="es-EC" sz="1100" i="0" dirty="0">
                          <a:effectLst/>
                        </a:rPr>
                        <a:t>EQUIPO DE PROTECCIÓN INDIVIDUAL</a:t>
                      </a:r>
                      <a:endParaRPr lang="es-EC" sz="1100" i="0" dirty="0">
                        <a:effectLst/>
                        <a:latin typeface="Calibri"/>
                        <a:ea typeface="Calibri"/>
                        <a:cs typeface="Times New Roman"/>
                      </a:endParaRPr>
                    </a:p>
                  </a:txBody>
                  <a:tcPr marL="44450" marR="44450" marT="0" marB="0" anchor="b"/>
                </a:tc>
                <a:tc hMerge="1">
                  <a:txBody>
                    <a:bodyPr/>
                    <a:lstStyle/>
                    <a:p>
                      <a:endParaRPr lang="es-EC"/>
                    </a:p>
                  </a:txBody>
                  <a:tcPr/>
                </a:tc>
                <a:tc hMerge="1">
                  <a:txBody>
                    <a:bodyPr/>
                    <a:lstStyle/>
                    <a:p>
                      <a:endParaRPr lang="es-EC"/>
                    </a:p>
                  </a:txBody>
                  <a:tcPr/>
                </a:tc>
              </a:tr>
              <a:tr h="1084383">
                <a:tc gridSpan="3">
                  <a:txBody>
                    <a:bodyPr/>
                    <a:lstStyle/>
                    <a:p>
                      <a:pPr algn="ctr">
                        <a:lnSpc>
                          <a:spcPct val="115000"/>
                        </a:lnSpc>
                        <a:spcAft>
                          <a:spcPts val="0"/>
                        </a:spcAft>
                      </a:pPr>
                      <a:r>
                        <a:rPr lang="es-EC" sz="1100" b="0" dirty="0" smtClean="0">
                          <a:effectLst/>
                        </a:rPr>
                        <a:t>Protección Ocular ( ANSI</a:t>
                      </a:r>
                      <a:r>
                        <a:rPr lang="es-EC" sz="1100" b="0" baseline="0" dirty="0" smtClean="0">
                          <a:effectLst/>
                        </a:rPr>
                        <a:t> Z87.1)</a:t>
                      </a:r>
                    </a:p>
                    <a:p>
                      <a:pPr algn="ctr">
                        <a:lnSpc>
                          <a:spcPct val="115000"/>
                        </a:lnSpc>
                        <a:spcAft>
                          <a:spcPts val="0"/>
                        </a:spcAft>
                      </a:pPr>
                      <a:r>
                        <a:rPr lang="es-EC" sz="1100" b="0" baseline="0" dirty="0" smtClean="0">
                          <a:effectLst/>
                        </a:rPr>
                        <a:t>Ropa de trabajo </a:t>
                      </a:r>
                      <a:r>
                        <a:rPr lang="es-EC" sz="1100" b="0" dirty="0" smtClean="0">
                          <a:effectLst/>
                        </a:rPr>
                        <a:t>(ANSI / ISEA 107)</a:t>
                      </a:r>
                      <a:endParaRPr lang="es-EC" sz="1100" b="0" baseline="0" dirty="0" smtClean="0">
                        <a:effectLst/>
                      </a:endParaRPr>
                    </a:p>
                    <a:p>
                      <a:pPr algn="ctr">
                        <a:lnSpc>
                          <a:spcPct val="115000"/>
                        </a:lnSpc>
                        <a:spcAft>
                          <a:spcPts val="0"/>
                        </a:spcAft>
                      </a:pPr>
                      <a:r>
                        <a:rPr lang="es-EC" sz="1100" b="0" baseline="0" dirty="0" smtClean="0">
                          <a:effectLst/>
                        </a:rPr>
                        <a:t>Protección auditiva (ANSI S3)</a:t>
                      </a:r>
                      <a:r>
                        <a:rPr lang="es-EC" sz="1100" b="0" dirty="0" smtClean="0">
                          <a:effectLst/>
                        </a:rPr>
                        <a:t/>
                      </a:r>
                      <a:br>
                        <a:rPr lang="es-EC" sz="1100" b="0" dirty="0" smtClean="0">
                          <a:effectLst/>
                        </a:rPr>
                      </a:br>
                      <a:r>
                        <a:rPr lang="es-EC" sz="1100" b="0" dirty="0" smtClean="0">
                          <a:effectLst/>
                        </a:rPr>
                        <a:t>Calzado de seguridad  (ANSI Z41)</a:t>
                      </a:r>
                    </a:p>
                    <a:p>
                      <a:pPr algn="ctr">
                        <a:lnSpc>
                          <a:spcPct val="115000"/>
                        </a:lnSpc>
                        <a:spcAft>
                          <a:spcPts val="0"/>
                        </a:spcAft>
                      </a:pPr>
                      <a:r>
                        <a:rPr lang="es-EC" sz="1100" b="0" dirty="0" smtClean="0">
                          <a:effectLst/>
                        </a:rPr>
                        <a:t>Casco de seguridad (ANSI Z89.1)</a:t>
                      </a:r>
                    </a:p>
                  </a:txBody>
                  <a:tcPr marL="44450" marR="44450" marT="0" marB="0" anchor="ctr"/>
                </a:tc>
                <a:tc hMerge="1">
                  <a:txBody>
                    <a:bodyPr/>
                    <a:lstStyle/>
                    <a:p>
                      <a:endParaRPr lang="es-EC"/>
                    </a:p>
                  </a:txBody>
                  <a:tcPr/>
                </a:tc>
                <a:tc hMerge="1">
                  <a:txBody>
                    <a:bodyPr/>
                    <a:lstStyle/>
                    <a:p>
                      <a:endParaRPr lang="es-EC"/>
                    </a:p>
                  </a:txBody>
                  <a:tcPr/>
                </a:tc>
              </a:tr>
            </a:tbl>
          </a:graphicData>
        </a:graphic>
      </p:graphicFrame>
    </p:spTree>
    <p:extLst>
      <p:ext uri="{BB962C8B-B14F-4D97-AF65-F5344CB8AC3E}">
        <p14:creationId xmlns:p14="http://schemas.microsoft.com/office/powerpoint/2010/main" val="2808968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EC" sz="3600" b="1" dirty="0" smtClean="0"/>
              <a:t>Puesto 6. Conductor</a:t>
            </a:r>
            <a:endParaRPr lang="es-EC" sz="3600" b="1"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249935182"/>
              </p:ext>
            </p:extLst>
          </p:nvPr>
        </p:nvGraphicFramePr>
        <p:xfrm>
          <a:off x="755576" y="1484784"/>
          <a:ext cx="7575625" cy="3801813"/>
        </p:xfrm>
        <a:graphic>
          <a:graphicData uri="http://schemas.openxmlformats.org/drawingml/2006/table">
            <a:tbl>
              <a:tblPr>
                <a:tableStyleId>{5C22544A-7EE6-4342-B048-85BDC9FD1C3A}</a:tableStyleId>
              </a:tblPr>
              <a:tblGrid>
                <a:gridCol w="1156082"/>
                <a:gridCol w="927372"/>
                <a:gridCol w="1012890"/>
                <a:gridCol w="1330604"/>
                <a:gridCol w="1117668"/>
                <a:gridCol w="639952"/>
                <a:gridCol w="1391057"/>
              </a:tblGrid>
              <a:tr h="266369">
                <a:tc rowSpan="2">
                  <a:txBody>
                    <a:bodyPr/>
                    <a:lstStyle/>
                    <a:p>
                      <a:pPr algn="ctr" fontAlgn="ctr"/>
                      <a:r>
                        <a:rPr lang="es-EC" sz="1400" b="1" u="none" strike="noStrike" dirty="0">
                          <a:effectLst/>
                        </a:rPr>
                        <a:t>FACTOR DE RIESGO</a:t>
                      </a:r>
                      <a:endParaRPr lang="es-EC" sz="1400" b="1" i="0" u="none" strike="noStrike" dirty="0">
                        <a:solidFill>
                          <a:srgbClr val="FFFFFF"/>
                        </a:solidFill>
                        <a:effectLst/>
                        <a:latin typeface="Calibri"/>
                      </a:endParaRPr>
                    </a:p>
                  </a:txBody>
                  <a:tcPr marL="9525" marR="9525" marT="9525" marB="0" anchor="ctr"/>
                </a:tc>
                <a:tc gridSpan="3">
                  <a:txBody>
                    <a:bodyPr/>
                    <a:lstStyle/>
                    <a:p>
                      <a:pPr algn="ctr" fontAlgn="b"/>
                      <a:r>
                        <a:rPr lang="es-EC" sz="1400" b="1" u="none" strike="noStrike">
                          <a:effectLst/>
                        </a:rPr>
                        <a:t>NTP 330</a:t>
                      </a:r>
                      <a:endParaRPr lang="es-EC" sz="1400" b="1" i="0" u="none" strike="noStrike">
                        <a:solidFill>
                          <a:srgbClr val="FFFFFF"/>
                        </a:solidFill>
                        <a:effectLst/>
                        <a:latin typeface="Calibri"/>
                      </a:endParaRPr>
                    </a:p>
                  </a:txBody>
                  <a:tcPr marL="9525" marR="9525" marT="9525" marB="0" anchor="b"/>
                </a:tc>
                <a:tc hMerge="1">
                  <a:txBody>
                    <a:bodyPr/>
                    <a:lstStyle/>
                    <a:p>
                      <a:endParaRPr lang="es-EC"/>
                    </a:p>
                  </a:txBody>
                  <a:tcPr/>
                </a:tc>
                <a:tc hMerge="1">
                  <a:txBody>
                    <a:bodyPr/>
                    <a:lstStyle/>
                    <a:p>
                      <a:endParaRPr lang="es-EC"/>
                    </a:p>
                  </a:txBody>
                  <a:tcPr/>
                </a:tc>
                <a:tc gridSpan="3">
                  <a:txBody>
                    <a:bodyPr/>
                    <a:lstStyle/>
                    <a:p>
                      <a:pPr algn="ctr" fontAlgn="b"/>
                      <a:r>
                        <a:rPr lang="es-EC" sz="1400" b="1" u="none" strike="noStrike">
                          <a:effectLst/>
                        </a:rPr>
                        <a:t>William Fine</a:t>
                      </a:r>
                      <a:endParaRPr lang="es-EC" sz="1400" b="1" i="0" u="none" strike="noStrike">
                        <a:solidFill>
                          <a:srgbClr val="FFFFFF"/>
                        </a:solidFill>
                        <a:effectLst/>
                        <a:latin typeface="Calibri"/>
                      </a:endParaRPr>
                    </a:p>
                  </a:txBody>
                  <a:tcPr marL="9525" marR="9525" marT="9525" marB="0" anchor="b"/>
                </a:tc>
                <a:tc hMerge="1">
                  <a:txBody>
                    <a:bodyPr/>
                    <a:lstStyle/>
                    <a:p>
                      <a:endParaRPr lang="es-EC"/>
                    </a:p>
                  </a:txBody>
                  <a:tcPr/>
                </a:tc>
                <a:tc hMerge="1">
                  <a:txBody>
                    <a:bodyPr/>
                    <a:lstStyle/>
                    <a:p>
                      <a:endParaRPr lang="es-EC"/>
                    </a:p>
                  </a:txBody>
                  <a:tcPr/>
                </a:tc>
              </a:tr>
              <a:tr h="496415">
                <a:tc vMerge="1">
                  <a:txBody>
                    <a:bodyPr/>
                    <a:lstStyle/>
                    <a:p>
                      <a:endParaRPr lang="es-EC"/>
                    </a:p>
                  </a:txBody>
                  <a:tcPr/>
                </a:tc>
                <a:tc>
                  <a:txBody>
                    <a:bodyPr/>
                    <a:lstStyle/>
                    <a:p>
                      <a:pPr algn="ctr" fontAlgn="ctr"/>
                      <a:r>
                        <a:rPr lang="es-EC" sz="1400" b="1" u="none" strike="noStrike">
                          <a:effectLst/>
                        </a:rPr>
                        <a:t>Nivel de Riesgo</a:t>
                      </a:r>
                      <a:endParaRPr lang="es-EC" sz="1400" b="1" i="0" u="none" strike="noStrike">
                        <a:solidFill>
                          <a:srgbClr val="FFFFFF"/>
                        </a:solidFill>
                        <a:effectLst/>
                        <a:latin typeface="Calibri"/>
                      </a:endParaRPr>
                    </a:p>
                  </a:txBody>
                  <a:tcPr marL="9525" marR="9525" marT="9525" marB="0" anchor="ctr"/>
                </a:tc>
                <a:tc>
                  <a:txBody>
                    <a:bodyPr/>
                    <a:lstStyle/>
                    <a:p>
                      <a:pPr algn="ctr" fontAlgn="ctr"/>
                      <a:r>
                        <a:rPr lang="es-EC" sz="1400" b="1" u="none" strike="noStrike">
                          <a:effectLst/>
                        </a:rPr>
                        <a:t>Nivel de Intervención</a:t>
                      </a:r>
                      <a:endParaRPr lang="es-EC" sz="1400" b="1" i="0" u="none" strike="noStrike">
                        <a:solidFill>
                          <a:srgbClr val="FFFFFF"/>
                        </a:solidFill>
                        <a:effectLst/>
                        <a:latin typeface="Calibri"/>
                      </a:endParaRPr>
                    </a:p>
                  </a:txBody>
                  <a:tcPr marL="9525" marR="9525" marT="9525" marB="0" anchor="ctr"/>
                </a:tc>
                <a:tc>
                  <a:txBody>
                    <a:bodyPr/>
                    <a:lstStyle/>
                    <a:p>
                      <a:pPr algn="ctr" fontAlgn="ctr"/>
                      <a:r>
                        <a:rPr lang="es-EC" sz="1400" b="1" u="none" strike="noStrike" dirty="0">
                          <a:effectLst/>
                        </a:rPr>
                        <a:t>Interpretación</a:t>
                      </a:r>
                      <a:endParaRPr lang="es-EC" sz="1400" b="1" i="0" u="none" strike="noStrike" dirty="0">
                        <a:solidFill>
                          <a:srgbClr val="FFFFFF"/>
                        </a:solidFill>
                        <a:effectLst/>
                        <a:latin typeface="Calibri"/>
                      </a:endParaRPr>
                    </a:p>
                  </a:txBody>
                  <a:tcPr marL="9525" marR="9525" marT="9525" marB="0" anchor="ctr"/>
                </a:tc>
                <a:tc>
                  <a:txBody>
                    <a:bodyPr/>
                    <a:lstStyle/>
                    <a:p>
                      <a:pPr algn="ctr" fontAlgn="ctr"/>
                      <a:r>
                        <a:rPr lang="es-EC" sz="1400" b="1" u="none" strike="noStrike" dirty="0">
                          <a:effectLst/>
                        </a:rPr>
                        <a:t>Grado de Peligrosidad</a:t>
                      </a:r>
                      <a:endParaRPr lang="es-EC" sz="1400" b="1" i="0" u="none" strike="noStrike" dirty="0">
                        <a:solidFill>
                          <a:srgbClr val="FFFFFF"/>
                        </a:solidFill>
                        <a:effectLst/>
                        <a:latin typeface="Calibri"/>
                      </a:endParaRPr>
                    </a:p>
                  </a:txBody>
                  <a:tcPr marL="9525" marR="9525" marT="9525" marB="0" anchor="ctr"/>
                </a:tc>
                <a:tc>
                  <a:txBody>
                    <a:bodyPr/>
                    <a:lstStyle/>
                    <a:p>
                      <a:pPr algn="ctr" fontAlgn="ctr"/>
                      <a:r>
                        <a:rPr lang="es-EC" sz="1400" b="1" u="none" strike="noStrike" dirty="0">
                          <a:effectLst/>
                        </a:rPr>
                        <a:t>Riesgo</a:t>
                      </a:r>
                      <a:endParaRPr lang="es-EC" sz="1400" b="1" i="0" u="none" strike="noStrike" dirty="0">
                        <a:solidFill>
                          <a:srgbClr val="FFFFFF"/>
                        </a:solidFill>
                        <a:effectLst/>
                        <a:latin typeface="Calibri"/>
                      </a:endParaRPr>
                    </a:p>
                  </a:txBody>
                  <a:tcPr marL="9525" marR="9525" marT="9525" marB="0" anchor="ctr"/>
                </a:tc>
                <a:tc>
                  <a:txBody>
                    <a:bodyPr/>
                    <a:lstStyle/>
                    <a:p>
                      <a:pPr algn="ctr" fontAlgn="ctr"/>
                      <a:r>
                        <a:rPr lang="es-EC" sz="1400" b="1" u="none" strike="noStrike" dirty="0">
                          <a:effectLst/>
                        </a:rPr>
                        <a:t>Interpretación</a:t>
                      </a:r>
                      <a:endParaRPr lang="es-EC" sz="1400" b="1" i="0" u="none" strike="noStrike" dirty="0">
                        <a:solidFill>
                          <a:srgbClr val="FFFFFF"/>
                        </a:solidFill>
                        <a:effectLst/>
                        <a:latin typeface="Calibri"/>
                      </a:endParaRPr>
                    </a:p>
                  </a:txBody>
                  <a:tcPr marL="9525" marR="9525" marT="9525" marB="0" anchor="ctr"/>
                </a:tc>
              </a:tr>
              <a:tr h="1029153">
                <a:tc>
                  <a:txBody>
                    <a:bodyPr/>
                    <a:lstStyle/>
                    <a:p>
                      <a:pPr algn="ctr" fontAlgn="ctr"/>
                      <a:r>
                        <a:rPr lang="es-EC" sz="1100" u="none" strike="noStrike">
                          <a:effectLst/>
                        </a:rPr>
                        <a:t>Desplazamiento Transporte terrestre</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360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Corregir y adoptar medidas de control</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150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Alto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200" u="none" strike="noStrike">
                          <a:effectLst/>
                        </a:rPr>
                        <a:t> Actuar de manera urgente sobre el riesgo, medidas rápidas</a:t>
                      </a:r>
                      <a:endParaRPr lang="es-EC" sz="1200" b="0" i="0" u="none" strike="noStrike">
                        <a:solidFill>
                          <a:srgbClr val="000000"/>
                        </a:solidFill>
                        <a:effectLst/>
                        <a:latin typeface="Calibri"/>
                      </a:endParaRPr>
                    </a:p>
                  </a:txBody>
                  <a:tcPr marL="9525" marR="9525" marT="9525" marB="0" anchor="ctr"/>
                </a:tc>
              </a:tr>
              <a:tr h="1029153">
                <a:tc>
                  <a:txBody>
                    <a:bodyPr/>
                    <a:lstStyle/>
                    <a:p>
                      <a:pPr algn="ctr" fontAlgn="ctr"/>
                      <a:r>
                        <a:rPr lang="es-EC" sz="1100" u="none" strike="noStrike">
                          <a:effectLst/>
                        </a:rPr>
                        <a:t>Caída de personas a distinto nivel</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150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Corregir y adoptar medidas de control</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30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Alto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200" u="none" strike="noStrike">
                          <a:effectLst/>
                        </a:rPr>
                        <a:t> Actuar de manera urgente sobre el riesgo, medidas rápidas</a:t>
                      </a:r>
                      <a:endParaRPr lang="es-EC" sz="1200" b="0" i="0" u="none" strike="noStrike">
                        <a:solidFill>
                          <a:srgbClr val="000000"/>
                        </a:solidFill>
                        <a:effectLst/>
                        <a:latin typeface="Calibri"/>
                      </a:endParaRPr>
                    </a:p>
                  </a:txBody>
                  <a:tcPr marL="9525" marR="9525" marT="9525" marB="0" anchor="ctr"/>
                </a:tc>
              </a:tr>
              <a:tr h="980723">
                <a:tc>
                  <a:txBody>
                    <a:bodyPr/>
                    <a:lstStyle/>
                    <a:p>
                      <a:pPr algn="ctr" fontAlgn="ctr"/>
                      <a:r>
                        <a:rPr lang="es-EC" sz="1100" u="none" strike="noStrike">
                          <a:effectLst/>
                        </a:rPr>
                        <a:t>Caida de objetos en manipulación</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100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III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Mejorar si es posible. Será conveniente justificar la intervención</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15</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dirty="0">
                          <a:effectLst/>
                        </a:rPr>
                        <a:t>Medio</a:t>
                      </a:r>
                      <a:endParaRPr lang="es-EC" sz="1100" b="0" i="0" u="none" strike="noStrike" dirty="0">
                        <a:solidFill>
                          <a:srgbClr val="000000"/>
                        </a:solidFill>
                        <a:effectLst/>
                        <a:latin typeface="Calibri"/>
                      </a:endParaRPr>
                    </a:p>
                  </a:txBody>
                  <a:tcPr marL="9525" marR="9525" marT="9525" marB="0" anchor="ctr"/>
                </a:tc>
                <a:tc>
                  <a:txBody>
                    <a:bodyPr/>
                    <a:lstStyle/>
                    <a:p>
                      <a:pPr algn="ctr" fontAlgn="ctr"/>
                      <a:r>
                        <a:rPr lang="es-EC" sz="1200" u="none" strike="noStrike" dirty="0">
                          <a:effectLst/>
                        </a:rPr>
                        <a:t>El riesgo debe ser controlado, medidas a mediano plazo</a:t>
                      </a:r>
                      <a:endParaRPr lang="es-EC" sz="1200" b="0" i="0" u="none" strike="noStrike" dirty="0">
                        <a:solidFill>
                          <a:srgbClr val="000000"/>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37301477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C"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517176851"/>
              </p:ext>
            </p:extLst>
          </p:nvPr>
        </p:nvGraphicFramePr>
        <p:xfrm>
          <a:off x="827584" y="1052735"/>
          <a:ext cx="7272808" cy="4244399"/>
        </p:xfrm>
        <a:graphic>
          <a:graphicData uri="http://schemas.openxmlformats.org/drawingml/2006/table">
            <a:tbl>
              <a:tblPr firstRow="1" firstCol="1" bandRow="1">
                <a:tableStyleId>{69CF1AB2-1976-4502-BF36-3FF5EA218861}</a:tableStyleId>
              </a:tblPr>
              <a:tblGrid>
                <a:gridCol w="2177127"/>
                <a:gridCol w="2531581"/>
                <a:gridCol w="2564100"/>
              </a:tblGrid>
              <a:tr h="225971">
                <a:tc gridSpan="3">
                  <a:txBody>
                    <a:bodyPr/>
                    <a:lstStyle/>
                    <a:p>
                      <a:pPr algn="ctr">
                        <a:lnSpc>
                          <a:spcPct val="115000"/>
                        </a:lnSpc>
                        <a:spcAft>
                          <a:spcPts val="0"/>
                        </a:spcAft>
                      </a:pPr>
                      <a:r>
                        <a:rPr lang="es-EC" sz="1100" b="1" dirty="0">
                          <a:effectLst/>
                        </a:rPr>
                        <a:t>MEDIDAS DE CONTROL</a:t>
                      </a:r>
                      <a:endParaRPr lang="es-EC" sz="1100" b="1" dirty="0">
                        <a:effectLst/>
                        <a:latin typeface="Calibri"/>
                        <a:ea typeface="Calibri"/>
                        <a:cs typeface="Times New Roman"/>
                      </a:endParaRPr>
                    </a:p>
                  </a:txBody>
                  <a:tcPr marL="44450" marR="44450" marT="0" marB="0" anchor="ctr"/>
                </a:tc>
                <a:tc hMerge="1">
                  <a:txBody>
                    <a:bodyPr/>
                    <a:lstStyle/>
                    <a:p>
                      <a:endParaRPr lang="es-EC"/>
                    </a:p>
                  </a:txBody>
                  <a:tcPr/>
                </a:tc>
                <a:tc hMerge="1">
                  <a:txBody>
                    <a:bodyPr/>
                    <a:lstStyle/>
                    <a:p>
                      <a:endParaRPr lang="es-EC"/>
                    </a:p>
                  </a:txBody>
                  <a:tcPr/>
                </a:tc>
              </a:tr>
              <a:tr h="225971">
                <a:tc>
                  <a:txBody>
                    <a:bodyPr/>
                    <a:lstStyle/>
                    <a:p>
                      <a:pPr algn="ctr">
                        <a:lnSpc>
                          <a:spcPct val="115000"/>
                        </a:lnSpc>
                        <a:spcAft>
                          <a:spcPts val="0"/>
                        </a:spcAft>
                      </a:pPr>
                      <a:r>
                        <a:rPr lang="es-EC" sz="1100" b="1">
                          <a:effectLst/>
                        </a:rPr>
                        <a:t>FUENTE</a:t>
                      </a:r>
                      <a:endParaRPr lang="es-EC" sz="11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C" sz="1100" b="1">
                          <a:effectLst/>
                        </a:rPr>
                        <a:t>MEDIO</a:t>
                      </a:r>
                      <a:endParaRPr lang="es-EC" sz="11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C" sz="1100" b="1" dirty="0">
                          <a:effectLst/>
                        </a:rPr>
                        <a:t>TRABAJADOR</a:t>
                      </a:r>
                      <a:endParaRPr lang="es-EC" sz="1100" b="1" dirty="0">
                        <a:effectLst/>
                        <a:latin typeface="Calibri"/>
                        <a:ea typeface="Calibri"/>
                        <a:cs typeface="Times New Roman"/>
                      </a:endParaRPr>
                    </a:p>
                  </a:txBody>
                  <a:tcPr marL="44450" marR="44450" marT="0" marB="0" anchor="ctr"/>
                </a:tc>
              </a:tr>
              <a:tr h="2860427">
                <a:tc>
                  <a:txBody>
                    <a:bodyPr/>
                    <a:lstStyle/>
                    <a:p>
                      <a:pPr>
                        <a:lnSpc>
                          <a:spcPct val="115000"/>
                        </a:lnSpc>
                        <a:spcAft>
                          <a:spcPts val="1200"/>
                        </a:spcAft>
                      </a:pPr>
                      <a:r>
                        <a:rPr lang="es-EC" sz="1100" b="0">
                          <a:effectLst/>
                        </a:rPr>
                        <a:t> </a:t>
                      </a:r>
                    </a:p>
                    <a:p>
                      <a:pPr algn="ctr">
                        <a:lnSpc>
                          <a:spcPct val="115000"/>
                        </a:lnSpc>
                        <a:spcAft>
                          <a:spcPts val="1200"/>
                        </a:spcAft>
                      </a:pPr>
                      <a:r>
                        <a:rPr lang="es-EC" sz="1100" b="0">
                          <a:effectLst/>
                        </a:rPr>
                        <a:t>Realizar revisión y mantenimiento vehicular periódicamente y antes de cada </a:t>
                      </a:r>
                      <a:br>
                        <a:rPr lang="es-EC" sz="1100" b="0">
                          <a:effectLst/>
                        </a:rPr>
                      </a:br>
                      <a:endParaRPr lang="es-EC" sz="1100" b="0">
                        <a:effectLst/>
                      </a:endParaRPr>
                    </a:p>
                    <a:p>
                      <a:pPr algn="ctr">
                        <a:lnSpc>
                          <a:spcPct val="115000"/>
                        </a:lnSpc>
                        <a:spcAft>
                          <a:spcPts val="1200"/>
                        </a:spcAft>
                      </a:pPr>
                      <a:r>
                        <a:rPr lang="es-EC" sz="1100" b="0">
                          <a:effectLst/>
                        </a:rPr>
                        <a:t>No sobrepasar la carga máxima del vehículo</a:t>
                      </a:r>
                    </a:p>
                    <a:p>
                      <a:pPr algn="ctr">
                        <a:lnSpc>
                          <a:spcPct val="115000"/>
                        </a:lnSpc>
                        <a:spcAft>
                          <a:spcPts val="1200"/>
                        </a:spcAft>
                      </a:pPr>
                      <a:r>
                        <a:rPr lang="es-EC" sz="1100" b="0">
                          <a:effectLst/>
                        </a:rPr>
                        <a:t> </a:t>
                      </a:r>
                    </a:p>
                    <a:p>
                      <a:pPr algn="ctr">
                        <a:lnSpc>
                          <a:spcPct val="115000"/>
                        </a:lnSpc>
                        <a:spcAft>
                          <a:spcPts val="1200"/>
                        </a:spcAft>
                      </a:pPr>
                      <a:r>
                        <a:rPr lang="es-EC" sz="1100" b="0">
                          <a:effectLst/>
                        </a:rPr>
                        <a:t>Planificar los trabajos de transporte</a:t>
                      </a:r>
                      <a:endParaRPr lang="es-EC" sz="1100" b="0">
                        <a:effectLst/>
                        <a:latin typeface="Calibri"/>
                        <a:ea typeface="Calibri"/>
                        <a:cs typeface="Times New Roman"/>
                      </a:endParaRPr>
                    </a:p>
                  </a:txBody>
                  <a:tcPr marL="44450" marR="44450" marT="0" marB="0" anchor="ctr"/>
                </a:tc>
                <a:tc>
                  <a:txBody>
                    <a:bodyPr/>
                    <a:lstStyle/>
                    <a:p>
                      <a:pPr algn="ctr">
                        <a:lnSpc>
                          <a:spcPct val="115000"/>
                        </a:lnSpc>
                        <a:spcAft>
                          <a:spcPts val="1200"/>
                        </a:spcAft>
                      </a:pPr>
                      <a:r>
                        <a:rPr lang="es-EC" sz="1100" b="0" dirty="0">
                          <a:effectLst/>
                        </a:rPr>
                        <a:t>Establecer la ruta y los horarios de transporte de carga</a:t>
                      </a:r>
                    </a:p>
                    <a:p>
                      <a:pPr algn="ctr">
                        <a:lnSpc>
                          <a:spcPct val="115000"/>
                        </a:lnSpc>
                        <a:spcAft>
                          <a:spcPts val="1200"/>
                        </a:spcAft>
                      </a:pPr>
                      <a:r>
                        <a:rPr lang="es-EC" sz="1100" b="0" dirty="0">
                          <a:effectLst/>
                        </a:rPr>
                        <a:t>Revisar la ruta</a:t>
                      </a:r>
                    </a:p>
                    <a:p>
                      <a:pPr algn="ctr">
                        <a:lnSpc>
                          <a:spcPct val="115000"/>
                        </a:lnSpc>
                        <a:spcAft>
                          <a:spcPts val="1200"/>
                        </a:spcAft>
                      </a:pPr>
                      <a:r>
                        <a:rPr lang="es-EC" sz="1100" b="0" dirty="0">
                          <a:effectLst/>
                        </a:rPr>
                        <a:t>Programar puntos de descanso</a:t>
                      </a:r>
                      <a:endParaRPr lang="es-EC" sz="1100" b="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C" sz="1100" b="0" dirty="0">
                          <a:effectLst/>
                        </a:rPr>
                        <a:t> </a:t>
                      </a:r>
                    </a:p>
                    <a:p>
                      <a:pPr algn="ctr">
                        <a:lnSpc>
                          <a:spcPct val="115000"/>
                        </a:lnSpc>
                        <a:spcAft>
                          <a:spcPts val="0"/>
                        </a:spcAft>
                      </a:pPr>
                      <a:r>
                        <a:rPr lang="es-EC" sz="1100" b="0" dirty="0">
                          <a:effectLst/>
                        </a:rPr>
                        <a:t>Realizar pausas activas de mínimo quince minutos cada dos horas  de manejo del vehículo</a:t>
                      </a:r>
                    </a:p>
                    <a:p>
                      <a:pPr algn="ctr">
                        <a:lnSpc>
                          <a:spcPct val="115000"/>
                        </a:lnSpc>
                        <a:spcAft>
                          <a:spcPts val="0"/>
                        </a:spcAft>
                      </a:pPr>
                      <a:r>
                        <a:rPr lang="es-EC" sz="1100" b="0" dirty="0">
                          <a:effectLst/>
                        </a:rPr>
                        <a:t> </a:t>
                      </a:r>
                    </a:p>
                    <a:p>
                      <a:pPr algn="ctr">
                        <a:lnSpc>
                          <a:spcPct val="115000"/>
                        </a:lnSpc>
                        <a:spcAft>
                          <a:spcPts val="0"/>
                        </a:spcAft>
                      </a:pPr>
                      <a:r>
                        <a:rPr lang="es-EC" sz="1100" b="0" dirty="0">
                          <a:effectLst/>
                        </a:rPr>
                        <a:t>Reducir la carga trabajo de horas</a:t>
                      </a:r>
                    </a:p>
                    <a:p>
                      <a:pPr algn="ctr">
                        <a:lnSpc>
                          <a:spcPct val="115000"/>
                        </a:lnSpc>
                        <a:spcAft>
                          <a:spcPts val="0"/>
                        </a:spcAft>
                      </a:pPr>
                      <a:r>
                        <a:rPr lang="es-EC" sz="1100" b="0" dirty="0">
                          <a:effectLst/>
                        </a:rPr>
                        <a:t> </a:t>
                      </a:r>
                    </a:p>
                    <a:p>
                      <a:pPr algn="ctr">
                        <a:lnSpc>
                          <a:spcPct val="115000"/>
                        </a:lnSpc>
                        <a:spcAft>
                          <a:spcPts val="0"/>
                        </a:spcAft>
                      </a:pPr>
                      <a:r>
                        <a:rPr lang="es-EC" sz="1100" b="0" dirty="0">
                          <a:effectLst/>
                        </a:rPr>
                        <a:t>Evitar el trabajo (conducción ) nocturna </a:t>
                      </a:r>
                      <a:br>
                        <a:rPr lang="es-EC" sz="1100" b="0" dirty="0">
                          <a:effectLst/>
                        </a:rPr>
                      </a:br>
                      <a:endParaRPr lang="es-EC" sz="1100" b="0" dirty="0">
                        <a:effectLst/>
                      </a:endParaRPr>
                    </a:p>
                    <a:p>
                      <a:pPr algn="ctr">
                        <a:lnSpc>
                          <a:spcPct val="115000"/>
                        </a:lnSpc>
                        <a:spcAft>
                          <a:spcPts val="0"/>
                        </a:spcAft>
                      </a:pPr>
                      <a:r>
                        <a:rPr lang="es-EC" sz="1100" b="0" dirty="0">
                          <a:effectLst/>
                        </a:rPr>
                        <a:t>Evitar manipular cargas de mayor peso y tamaño</a:t>
                      </a:r>
                      <a:br>
                        <a:rPr lang="es-EC" sz="1100" b="0" dirty="0">
                          <a:effectLst/>
                        </a:rPr>
                      </a:br>
                      <a:r>
                        <a:rPr lang="es-EC" sz="1100" b="0" dirty="0">
                          <a:effectLst/>
                        </a:rPr>
                        <a:t/>
                      </a:r>
                      <a:br>
                        <a:rPr lang="es-EC" sz="1100" b="0" dirty="0">
                          <a:effectLst/>
                        </a:rPr>
                      </a:br>
                      <a:r>
                        <a:rPr lang="es-EC" sz="1100" b="0" dirty="0">
                          <a:effectLst/>
                        </a:rPr>
                        <a:t> </a:t>
                      </a:r>
                      <a:endParaRPr lang="es-EC" sz="1100" b="0" dirty="0">
                        <a:effectLst/>
                        <a:latin typeface="Calibri"/>
                        <a:ea typeface="Calibri"/>
                        <a:cs typeface="Times New Roman"/>
                      </a:endParaRPr>
                    </a:p>
                  </a:txBody>
                  <a:tcPr marL="44450" marR="44450" marT="0" marB="0" anchor="ctr"/>
                </a:tc>
              </a:tr>
              <a:tr h="225971">
                <a:tc gridSpan="3">
                  <a:txBody>
                    <a:bodyPr/>
                    <a:lstStyle/>
                    <a:p>
                      <a:pPr algn="ctr">
                        <a:lnSpc>
                          <a:spcPct val="115000"/>
                        </a:lnSpc>
                        <a:spcAft>
                          <a:spcPts val="0"/>
                        </a:spcAft>
                      </a:pPr>
                      <a:r>
                        <a:rPr lang="es-EC" sz="1100" b="1" dirty="0">
                          <a:effectLst/>
                        </a:rPr>
                        <a:t>EQUIPO DE PROTECCIÓN INDIVIDUAL</a:t>
                      </a:r>
                      <a:endParaRPr lang="es-EC" sz="1100" b="1" dirty="0">
                        <a:effectLst/>
                        <a:latin typeface="Calibri"/>
                        <a:ea typeface="Calibri"/>
                        <a:cs typeface="Times New Roman"/>
                      </a:endParaRPr>
                    </a:p>
                  </a:txBody>
                  <a:tcPr marL="44450" marR="44450" marT="0" marB="0" anchor="b"/>
                </a:tc>
                <a:tc hMerge="1">
                  <a:txBody>
                    <a:bodyPr/>
                    <a:lstStyle/>
                    <a:p>
                      <a:endParaRPr lang="es-EC"/>
                    </a:p>
                  </a:txBody>
                  <a:tcPr/>
                </a:tc>
                <a:tc hMerge="1">
                  <a:txBody>
                    <a:bodyPr/>
                    <a:lstStyle/>
                    <a:p>
                      <a:endParaRPr lang="es-EC"/>
                    </a:p>
                  </a:txBody>
                  <a:tcPr/>
                </a:tc>
              </a:tr>
              <a:tr h="706059">
                <a:tc gridSpan="3">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s-EC" sz="1100" b="0" dirty="0">
                          <a:effectLst/>
                        </a:rPr>
                        <a:t>Casco de Seguridad en caso de ser </a:t>
                      </a:r>
                      <a:r>
                        <a:rPr lang="es-EC" sz="1100" b="0" dirty="0" smtClean="0">
                          <a:effectLst/>
                        </a:rPr>
                        <a:t>necesario (ANSI Z89.1)</a:t>
                      </a:r>
                      <a:endParaRPr lang="es-EC" sz="1100" b="0" dirty="0">
                        <a:effectLst/>
                      </a:endParaRPr>
                    </a:p>
                    <a:p>
                      <a:pPr marL="0" marR="0" indent="0" algn="ctr" defTabSz="914400" rtl="0" eaLnBrk="1" fontAlgn="auto" latinLnBrk="0" hangingPunct="1">
                        <a:lnSpc>
                          <a:spcPct val="115000"/>
                        </a:lnSpc>
                        <a:spcBef>
                          <a:spcPts val="0"/>
                        </a:spcBef>
                        <a:spcAft>
                          <a:spcPts val="0"/>
                        </a:spcAft>
                        <a:buClrTx/>
                        <a:buSzTx/>
                        <a:buFontTx/>
                        <a:buNone/>
                        <a:tabLst/>
                        <a:defRPr/>
                      </a:pPr>
                      <a:r>
                        <a:rPr lang="es-EC" sz="1100" b="0" dirty="0">
                          <a:effectLst/>
                        </a:rPr>
                        <a:t>Calzado de </a:t>
                      </a:r>
                      <a:r>
                        <a:rPr lang="es-EC" sz="1100" b="0" dirty="0" smtClean="0">
                          <a:effectLst/>
                        </a:rPr>
                        <a:t>seguridad (ANSI Z41)</a:t>
                      </a:r>
                      <a:endParaRPr lang="es-EC" sz="1100" b="0" dirty="0">
                        <a:effectLst/>
                      </a:endParaRPr>
                    </a:p>
                    <a:p>
                      <a:pPr algn="ctr">
                        <a:lnSpc>
                          <a:spcPct val="115000"/>
                        </a:lnSpc>
                        <a:spcAft>
                          <a:spcPts val="0"/>
                        </a:spcAft>
                      </a:pPr>
                      <a:r>
                        <a:rPr lang="es-EC" sz="1100" b="0" dirty="0">
                          <a:effectLst/>
                        </a:rPr>
                        <a:t>Chaleco </a:t>
                      </a:r>
                      <a:r>
                        <a:rPr lang="es-EC" sz="1100" b="0" dirty="0" smtClean="0">
                          <a:effectLst/>
                        </a:rPr>
                        <a:t>reflectante (UNE EN 471)</a:t>
                      </a:r>
                      <a:endParaRPr lang="es-EC" sz="1100" b="0" dirty="0">
                        <a:effectLst/>
                        <a:latin typeface="Calibri"/>
                        <a:ea typeface="Calibri"/>
                        <a:cs typeface="Times New Roman"/>
                      </a:endParaRPr>
                    </a:p>
                  </a:txBody>
                  <a:tcPr marL="44450" marR="44450" marT="0" marB="0" anchor="ctr"/>
                </a:tc>
                <a:tc hMerge="1">
                  <a:txBody>
                    <a:bodyPr/>
                    <a:lstStyle/>
                    <a:p>
                      <a:endParaRPr lang="es-EC"/>
                    </a:p>
                  </a:txBody>
                  <a:tcPr/>
                </a:tc>
                <a:tc hMerge="1">
                  <a:txBody>
                    <a:bodyPr/>
                    <a:lstStyle/>
                    <a:p>
                      <a:endParaRPr lang="es-EC"/>
                    </a:p>
                  </a:txBody>
                  <a:tcPr/>
                </a:tc>
              </a:tr>
            </a:tbl>
          </a:graphicData>
        </a:graphic>
      </p:graphicFrame>
    </p:spTree>
    <p:extLst>
      <p:ext uri="{BB962C8B-B14F-4D97-AF65-F5344CB8AC3E}">
        <p14:creationId xmlns:p14="http://schemas.microsoft.com/office/powerpoint/2010/main" val="29085906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sz="3200" b="1" dirty="0" smtClean="0"/>
              <a:t>ANTECEDENTES</a:t>
            </a:r>
            <a:endParaRPr lang="es-EC" sz="3200" b="1" dirty="0"/>
          </a:p>
        </p:txBody>
      </p:sp>
      <p:sp>
        <p:nvSpPr>
          <p:cNvPr id="3" name="2 Marcador de contenido"/>
          <p:cNvSpPr>
            <a:spLocks noGrp="1"/>
          </p:cNvSpPr>
          <p:nvPr>
            <p:ph idx="1"/>
          </p:nvPr>
        </p:nvSpPr>
        <p:spPr>
          <a:xfrm>
            <a:off x="467544" y="1556792"/>
            <a:ext cx="8229600" cy="4248472"/>
          </a:xfrm>
        </p:spPr>
        <p:txBody>
          <a:bodyPr>
            <a:noAutofit/>
          </a:bodyPr>
          <a:lstStyle/>
          <a:p>
            <a:pPr algn="just"/>
            <a:r>
              <a:rPr lang="es-EC" sz="2000" dirty="0"/>
              <a:t>Empresa metalmecánica </a:t>
            </a:r>
            <a:r>
              <a:rPr lang="es-EC" sz="2000" dirty="0" smtClean="0"/>
              <a:t>donde </a:t>
            </a:r>
            <a:r>
              <a:rPr lang="es-EC" sz="2000" dirty="0"/>
              <a:t>se emplean diversas máquinas, equipos y herramientas en el giro del negocio que es la fabricación y mantenimiento de estructuras </a:t>
            </a:r>
            <a:r>
              <a:rPr lang="es-EC" sz="2000" dirty="0" smtClean="0"/>
              <a:t>metálicas.</a:t>
            </a:r>
          </a:p>
          <a:p>
            <a:pPr marL="0" indent="0" algn="just">
              <a:buNone/>
            </a:pPr>
            <a:endParaRPr lang="es-EC" sz="2000" dirty="0" smtClean="0"/>
          </a:p>
          <a:p>
            <a:pPr algn="just"/>
            <a:r>
              <a:rPr lang="es-EC" sz="2000" dirty="0" smtClean="0"/>
              <a:t>En </a:t>
            </a:r>
            <a:r>
              <a:rPr lang="es-EC" sz="2000" dirty="0"/>
              <a:t>los últimos dos  años se registraron varios casos de </a:t>
            </a:r>
            <a:r>
              <a:rPr lang="es-EC" sz="2000" dirty="0" smtClean="0"/>
              <a:t> </a:t>
            </a:r>
            <a:r>
              <a:rPr lang="es-EC" sz="2000" dirty="0"/>
              <a:t>accidentes dentro de la </a:t>
            </a:r>
            <a:r>
              <a:rPr lang="es-EC" sz="2000" dirty="0" smtClean="0"/>
              <a:t>empresa.</a:t>
            </a:r>
          </a:p>
          <a:p>
            <a:pPr marL="0" indent="0" algn="just">
              <a:buNone/>
            </a:pPr>
            <a:endParaRPr lang="es-EC" sz="2000" dirty="0" smtClean="0"/>
          </a:p>
          <a:p>
            <a:pPr algn="just"/>
            <a:r>
              <a:rPr lang="es-EC" sz="2000" dirty="0" smtClean="0"/>
              <a:t>Los accidentes registrados han causado pérdidas económicas, malestar entre trabajadores y empleadores.</a:t>
            </a:r>
            <a:endParaRPr lang="es-EC" sz="2000" dirty="0"/>
          </a:p>
        </p:txBody>
      </p:sp>
    </p:spTree>
    <p:extLst>
      <p:ext uri="{BB962C8B-B14F-4D97-AF65-F5344CB8AC3E}">
        <p14:creationId xmlns:p14="http://schemas.microsoft.com/office/powerpoint/2010/main" val="3144302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48680"/>
            <a:ext cx="8229600" cy="1143000"/>
          </a:xfrm>
        </p:spPr>
        <p:txBody>
          <a:bodyPr>
            <a:normAutofit/>
          </a:bodyPr>
          <a:lstStyle/>
          <a:p>
            <a:r>
              <a:rPr lang="es-EC" sz="3600" b="1" dirty="0" smtClean="0"/>
              <a:t>CONCLUSIONES</a:t>
            </a:r>
            <a:endParaRPr lang="es-EC" sz="3600" b="1" dirty="0"/>
          </a:p>
        </p:txBody>
      </p:sp>
      <p:sp>
        <p:nvSpPr>
          <p:cNvPr id="3" name="2 Marcador de contenido"/>
          <p:cNvSpPr>
            <a:spLocks noGrp="1"/>
          </p:cNvSpPr>
          <p:nvPr>
            <p:ph idx="1"/>
          </p:nvPr>
        </p:nvSpPr>
        <p:spPr>
          <a:xfrm>
            <a:off x="467544" y="2492896"/>
            <a:ext cx="8229600" cy="2044824"/>
          </a:xfrm>
        </p:spPr>
        <p:txBody>
          <a:bodyPr>
            <a:normAutofit/>
          </a:bodyPr>
          <a:lstStyle/>
          <a:p>
            <a:pPr algn="just"/>
            <a:r>
              <a:rPr lang="es-EC" sz="2000" dirty="0"/>
              <a:t>Se identificó que las condiciones de las máquinas, equipos y herramientas, el entorno laboral y los procedimientos para realizar los trabajos dentro de la empresa ponen en riesgo la seguridad y salud de los trabajadores, principalmente se observa que no existen hábitos de trabajo adecuado.</a:t>
            </a:r>
          </a:p>
          <a:p>
            <a:pPr marL="0" indent="0">
              <a:buNone/>
            </a:pPr>
            <a:r>
              <a:rPr lang="es-EC" sz="2000" dirty="0"/>
              <a:t> </a:t>
            </a:r>
          </a:p>
          <a:p>
            <a:endParaRPr lang="es-EC" sz="1800" dirty="0" smtClean="0"/>
          </a:p>
          <a:p>
            <a:endParaRPr lang="es-EC" dirty="0"/>
          </a:p>
        </p:txBody>
      </p:sp>
    </p:spTree>
    <p:extLst>
      <p:ext uri="{BB962C8B-B14F-4D97-AF65-F5344CB8AC3E}">
        <p14:creationId xmlns:p14="http://schemas.microsoft.com/office/powerpoint/2010/main" val="16580032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764704"/>
            <a:ext cx="8229600" cy="4525963"/>
          </a:xfrm>
        </p:spPr>
        <p:txBody>
          <a:bodyPr>
            <a:normAutofit/>
          </a:bodyPr>
          <a:lstStyle/>
          <a:p>
            <a:pPr algn="just"/>
            <a:r>
              <a:rPr lang="es-EC" sz="2000" dirty="0" smtClean="0"/>
              <a:t>Se puede evidenciar de acuerdo a los datos de accidentabilidad de la empresa, que en los meses comprendidos entre Enero y  Abril del 2016, existen ya 23 accidentes registrados, es decir comparado a los primeros cuatro meses de los dos años anteriores se dio un incremento de 130% y 150% ; esto es debido a la obtención de más proyectos y la necesidad de culminación y entrega de los mismos, por ende se da la contratación de personal nuevo, en gran mayoría personal sin experiencia y sin conocimiento básico de las normas de seguridad.</a:t>
            </a:r>
          </a:p>
          <a:p>
            <a:pPr marL="0" indent="0">
              <a:buNone/>
            </a:pPr>
            <a:endParaRPr lang="es-EC" dirty="0"/>
          </a:p>
        </p:txBody>
      </p:sp>
      <p:graphicFrame>
        <p:nvGraphicFramePr>
          <p:cNvPr id="6" name="5 Tabla"/>
          <p:cNvGraphicFramePr>
            <a:graphicFrameLocks noGrp="1"/>
          </p:cNvGraphicFramePr>
          <p:nvPr>
            <p:extLst>
              <p:ext uri="{D42A27DB-BD31-4B8C-83A1-F6EECF244321}">
                <p14:modId xmlns:p14="http://schemas.microsoft.com/office/powerpoint/2010/main" val="3402302604"/>
              </p:ext>
            </p:extLst>
          </p:nvPr>
        </p:nvGraphicFramePr>
        <p:xfrm>
          <a:off x="2195736" y="3717032"/>
          <a:ext cx="5184576" cy="1296145"/>
        </p:xfrm>
        <a:graphic>
          <a:graphicData uri="http://schemas.openxmlformats.org/drawingml/2006/table">
            <a:tbl>
              <a:tblPr>
                <a:tableStyleId>{5C22544A-7EE6-4342-B048-85BDC9FD1C3A}</a:tableStyleId>
              </a:tblPr>
              <a:tblGrid>
                <a:gridCol w="841310"/>
                <a:gridCol w="1346097"/>
                <a:gridCol w="1482810"/>
                <a:gridCol w="1514359"/>
              </a:tblGrid>
              <a:tr h="602858">
                <a:tc>
                  <a:txBody>
                    <a:bodyPr/>
                    <a:lstStyle/>
                    <a:p>
                      <a:pPr algn="l" fontAlgn="b"/>
                      <a:endParaRPr lang="es-EC" sz="1100" b="0" i="0" u="none" strike="noStrike" dirty="0">
                        <a:solidFill>
                          <a:srgbClr val="000000"/>
                        </a:solidFill>
                        <a:effectLst/>
                        <a:latin typeface="Calibri"/>
                      </a:endParaRPr>
                    </a:p>
                  </a:txBody>
                  <a:tcPr marL="9525" marR="9525" marT="9525" marB="0" anchor="b"/>
                </a:tc>
                <a:tc gridSpan="3">
                  <a:txBody>
                    <a:bodyPr/>
                    <a:lstStyle/>
                    <a:p>
                      <a:pPr algn="ctr" fontAlgn="b"/>
                      <a:r>
                        <a:rPr lang="es-EC" sz="1600" b="1" u="none" strike="noStrike" dirty="0">
                          <a:effectLst/>
                        </a:rPr>
                        <a:t>Accidentabilidad en los Procesos de Fabricación y Mantenimiento de estructuras metálicas</a:t>
                      </a:r>
                      <a:endParaRPr lang="es-EC" sz="1600" b="1" i="0" u="none" strike="noStrike" dirty="0">
                        <a:solidFill>
                          <a:srgbClr val="000000"/>
                        </a:solidFill>
                        <a:effectLst/>
                        <a:latin typeface="Calibri"/>
                      </a:endParaRPr>
                    </a:p>
                  </a:txBody>
                  <a:tcPr marL="9525" marR="9525" marT="9525" marB="0" anchor="b"/>
                </a:tc>
                <a:tc hMerge="1">
                  <a:txBody>
                    <a:bodyPr/>
                    <a:lstStyle/>
                    <a:p>
                      <a:endParaRPr lang="es-EC"/>
                    </a:p>
                  </a:txBody>
                  <a:tcPr/>
                </a:tc>
                <a:tc hMerge="1">
                  <a:txBody>
                    <a:bodyPr/>
                    <a:lstStyle/>
                    <a:p>
                      <a:endParaRPr lang="es-EC"/>
                    </a:p>
                  </a:txBody>
                  <a:tcPr/>
                </a:tc>
              </a:tr>
              <a:tr h="376786">
                <a:tc>
                  <a:txBody>
                    <a:bodyPr/>
                    <a:lstStyle/>
                    <a:p>
                      <a:pPr algn="l" fontAlgn="b"/>
                      <a:r>
                        <a:rPr lang="es-EC" sz="1200" b="1" u="none" strike="noStrike">
                          <a:effectLst/>
                        </a:rPr>
                        <a:t>Periodo</a:t>
                      </a:r>
                      <a:endParaRPr lang="es-EC" sz="1200" b="1" i="0" u="none" strike="noStrike">
                        <a:solidFill>
                          <a:srgbClr val="000000"/>
                        </a:solidFill>
                        <a:effectLst/>
                        <a:latin typeface="Calibri"/>
                      </a:endParaRPr>
                    </a:p>
                  </a:txBody>
                  <a:tcPr marL="9525" marR="9525" marT="9525" marB="0" anchor="b"/>
                </a:tc>
                <a:tc>
                  <a:txBody>
                    <a:bodyPr/>
                    <a:lstStyle/>
                    <a:p>
                      <a:pPr algn="ctr" fontAlgn="ctr"/>
                      <a:r>
                        <a:rPr lang="es-EC" sz="1200" b="1" u="none" strike="noStrike">
                          <a:effectLst/>
                        </a:rPr>
                        <a:t>Enero - Abril (2014)</a:t>
                      </a:r>
                      <a:endParaRPr lang="es-EC" sz="1200" b="1" i="0" u="none" strike="noStrike">
                        <a:solidFill>
                          <a:srgbClr val="000000"/>
                        </a:solidFill>
                        <a:effectLst/>
                        <a:latin typeface="Calibri"/>
                      </a:endParaRPr>
                    </a:p>
                  </a:txBody>
                  <a:tcPr marL="9525" marR="9525" marT="9525" marB="0" anchor="ctr"/>
                </a:tc>
                <a:tc>
                  <a:txBody>
                    <a:bodyPr/>
                    <a:lstStyle/>
                    <a:p>
                      <a:pPr algn="ctr" fontAlgn="ctr"/>
                      <a:r>
                        <a:rPr lang="es-EC" sz="1200" b="1" u="none" strike="noStrike">
                          <a:effectLst/>
                        </a:rPr>
                        <a:t>Enero - Abril (2015)</a:t>
                      </a:r>
                      <a:endParaRPr lang="es-EC" sz="1200" b="1" i="0" u="none" strike="noStrike">
                        <a:solidFill>
                          <a:srgbClr val="000000"/>
                        </a:solidFill>
                        <a:effectLst/>
                        <a:latin typeface="Calibri"/>
                      </a:endParaRPr>
                    </a:p>
                  </a:txBody>
                  <a:tcPr marL="9525" marR="9525" marT="9525" marB="0" anchor="ctr"/>
                </a:tc>
                <a:tc>
                  <a:txBody>
                    <a:bodyPr/>
                    <a:lstStyle/>
                    <a:p>
                      <a:pPr algn="ctr" fontAlgn="ctr"/>
                      <a:r>
                        <a:rPr lang="es-EC" sz="1200" b="1" u="none" strike="noStrike" dirty="0">
                          <a:effectLst/>
                        </a:rPr>
                        <a:t>Enero - Abril (2016)</a:t>
                      </a:r>
                      <a:endParaRPr lang="es-EC" sz="1200" b="1" i="0" u="none" strike="noStrike" dirty="0">
                        <a:solidFill>
                          <a:srgbClr val="000000"/>
                        </a:solidFill>
                        <a:effectLst/>
                        <a:latin typeface="Calibri"/>
                      </a:endParaRPr>
                    </a:p>
                  </a:txBody>
                  <a:tcPr marL="9525" marR="9525" marT="9525" marB="0" anchor="ctr"/>
                </a:tc>
              </a:tr>
              <a:tr h="316501">
                <a:tc>
                  <a:txBody>
                    <a:bodyPr/>
                    <a:lstStyle/>
                    <a:p>
                      <a:pPr algn="l" fontAlgn="b"/>
                      <a:r>
                        <a:rPr lang="es-EC" sz="1200" b="1" u="none" strike="noStrike" dirty="0">
                          <a:effectLst/>
                        </a:rPr>
                        <a:t>Accidentes</a:t>
                      </a:r>
                      <a:endParaRPr lang="es-EC" sz="1200" b="1" i="0" u="none" strike="noStrike" dirty="0">
                        <a:solidFill>
                          <a:srgbClr val="000000"/>
                        </a:solidFill>
                        <a:effectLst/>
                        <a:latin typeface="Calibri"/>
                      </a:endParaRPr>
                    </a:p>
                  </a:txBody>
                  <a:tcPr marL="9525" marR="9525" marT="9525" marB="0" anchor="b"/>
                </a:tc>
                <a:tc>
                  <a:txBody>
                    <a:bodyPr/>
                    <a:lstStyle/>
                    <a:p>
                      <a:pPr algn="ctr" fontAlgn="ctr"/>
                      <a:r>
                        <a:rPr lang="es-EC" sz="1200" u="none" strike="noStrike">
                          <a:effectLst/>
                        </a:rPr>
                        <a:t>10</a:t>
                      </a:r>
                      <a:endParaRPr lang="es-EC" sz="1200" b="0" i="0" u="none" strike="noStrike">
                        <a:solidFill>
                          <a:srgbClr val="000000"/>
                        </a:solidFill>
                        <a:effectLst/>
                        <a:latin typeface="Calibri"/>
                      </a:endParaRPr>
                    </a:p>
                  </a:txBody>
                  <a:tcPr marL="9525" marR="9525" marT="9525" marB="0" anchor="ctr"/>
                </a:tc>
                <a:tc>
                  <a:txBody>
                    <a:bodyPr/>
                    <a:lstStyle/>
                    <a:p>
                      <a:pPr algn="ctr" fontAlgn="ctr"/>
                      <a:r>
                        <a:rPr lang="es-EC" sz="1200" u="none" strike="noStrike">
                          <a:effectLst/>
                        </a:rPr>
                        <a:t>8</a:t>
                      </a:r>
                      <a:endParaRPr lang="es-EC" sz="1200" b="0" i="0" u="none" strike="noStrike">
                        <a:solidFill>
                          <a:srgbClr val="000000"/>
                        </a:solidFill>
                        <a:effectLst/>
                        <a:latin typeface="Calibri"/>
                      </a:endParaRPr>
                    </a:p>
                  </a:txBody>
                  <a:tcPr marL="9525" marR="9525" marT="9525" marB="0" anchor="ctr"/>
                </a:tc>
                <a:tc>
                  <a:txBody>
                    <a:bodyPr/>
                    <a:lstStyle/>
                    <a:p>
                      <a:pPr algn="ctr" fontAlgn="ctr"/>
                      <a:r>
                        <a:rPr lang="es-EC" sz="1200" u="none" strike="noStrike" dirty="0">
                          <a:effectLst/>
                        </a:rPr>
                        <a:t>23</a:t>
                      </a:r>
                      <a:endParaRPr lang="es-EC" sz="1200" b="0" i="0" u="none" strike="noStrike" dirty="0">
                        <a:solidFill>
                          <a:srgbClr val="000000"/>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10774722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2132856"/>
            <a:ext cx="8229600" cy="2664296"/>
          </a:xfrm>
        </p:spPr>
        <p:txBody>
          <a:bodyPr>
            <a:normAutofit/>
          </a:bodyPr>
          <a:lstStyle/>
          <a:p>
            <a:pPr algn="just"/>
            <a:r>
              <a:rPr lang="es-EC" sz="2000" dirty="0"/>
              <a:t>En referencia a la identificación de peligros en los procesos de Fabricación y Mantenimiento de Estructuras metálicas se puede concluir que el puesto que presenta mayor nivel de riesgo es el Esmerilador, específicamente el factor de riesgo de “Golpes, cortes por objetos y/o herramientas”, por la falta de seguridad al momento de realizar trabajos utilizando la amoladora.</a:t>
            </a:r>
          </a:p>
          <a:p>
            <a:pPr marL="0" indent="0">
              <a:buNone/>
            </a:pPr>
            <a:endParaRPr lang="es-EC" sz="1800" dirty="0"/>
          </a:p>
          <a:p>
            <a:endParaRPr lang="es-EC" sz="1800" dirty="0" smtClean="0"/>
          </a:p>
          <a:p>
            <a:endParaRPr lang="es-EC" sz="1800" dirty="0"/>
          </a:p>
          <a:p>
            <a:endParaRPr lang="es-EC" dirty="0"/>
          </a:p>
        </p:txBody>
      </p:sp>
    </p:spTree>
    <p:extLst>
      <p:ext uri="{BB962C8B-B14F-4D97-AF65-F5344CB8AC3E}">
        <p14:creationId xmlns:p14="http://schemas.microsoft.com/office/powerpoint/2010/main" val="35148951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916832"/>
            <a:ext cx="8229600" cy="4525963"/>
          </a:xfrm>
        </p:spPr>
        <p:txBody>
          <a:bodyPr>
            <a:normAutofit/>
          </a:bodyPr>
          <a:lstStyle/>
          <a:p>
            <a:pPr algn="just"/>
            <a:r>
              <a:rPr lang="es-EC" sz="2000" dirty="0" smtClean="0"/>
              <a:t>Existen dos puestos de trabajo donde se evaluó el mayor Grado de Peligrosidad que son el puesto de Esmerilador con el factor de riesgo “Golpes, cortes con objetos o herramientas” con un Grado de Peligrosidad de 900 interpretado como “CRÍTICO”, seguido por el puesto de Soldador, donde se registra la “Caída de personas a distinto nivel” con un Grado de Peligrosidad de 450 interpretado como “CRÍTICO. Siendo en ambos puestos el riesgo es intolerable, donde se debe suspender las actividades y tomar acciones para eliminar o disminuir el riesgo.</a:t>
            </a:r>
          </a:p>
          <a:p>
            <a:endParaRPr lang="es-EC" dirty="0"/>
          </a:p>
        </p:txBody>
      </p:sp>
    </p:spTree>
    <p:extLst>
      <p:ext uri="{BB962C8B-B14F-4D97-AF65-F5344CB8AC3E}">
        <p14:creationId xmlns:p14="http://schemas.microsoft.com/office/powerpoint/2010/main" val="15422284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484784"/>
            <a:ext cx="8229600" cy="4392488"/>
          </a:xfrm>
        </p:spPr>
        <p:txBody>
          <a:bodyPr>
            <a:normAutofit fontScale="25000" lnSpcReduction="20000"/>
          </a:bodyPr>
          <a:lstStyle/>
          <a:p>
            <a:pPr algn="just"/>
            <a:r>
              <a:rPr lang="es-EC" sz="8000" dirty="0"/>
              <a:t>De la totalidad de factores de riesgo identificados se evidencia que la “CAÍDA DE PERSONAS AL MISMO NIVEL” se presenta con mayor frecuencia, con un Grado de Peligrosidad “BAJO”, siendo en riesgo tolerable, pero existente en </a:t>
            </a:r>
            <a:r>
              <a:rPr lang="es-EC" sz="8000" dirty="0" smtClean="0"/>
              <a:t>los seis </a:t>
            </a:r>
            <a:r>
              <a:rPr lang="es-EC" sz="8000" dirty="0"/>
              <a:t>puestos estudiados</a:t>
            </a:r>
            <a:r>
              <a:rPr lang="es-EC" sz="8000" dirty="0" smtClean="0"/>
              <a:t>.</a:t>
            </a:r>
          </a:p>
          <a:p>
            <a:pPr algn="just"/>
            <a:endParaRPr lang="es-EC" sz="8000" dirty="0" smtClean="0"/>
          </a:p>
          <a:p>
            <a:pPr algn="just"/>
            <a:endParaRPr lang="es-EC" sz="8000" dirty="0"/>
          </a:p>
          <a:p>
            <a:pPr algn="just"/>
            <a:endParaRPr lang="es-EC" sz="8000" dirty="0" smtClean="0"/>
          </a:p>
          <a:p>
            <a:pPr algn="just"/>
            <a:endParaRPr lang="es-EC" sz="8000" dirty="0"/>
          </a:p>
          <a:p>
            <a:pPr algn="just"/>
            <a:r>
              <a:rPr lang="es-EC" sz="8000" dirty="0" smtClean="0"/>
              <a:t>Para el presente estudio se utilizó la metodología NTP 330 para la evaluación de riesgos, los cuales fueron posteriormente corroborados con el método William Fine, para determinar los riesgos de origen mecánico, las medidas de control se establecieron en base a estos resultados. Del total de puestos analizados el 50% son de Riesgo Crítico y el 50% restante son de Riesgo Alto.</a:t>
            </a:r>
          </a:p>
          <a:p>
            <a:pPr algn="just"/>
            <a:endParaRPr lang="es-EC" sz="2000" dirty="0"/>
          </a:p>
          <a:p>
            <a:pPr marL="0" indent="0" algn="just">
              <a:buNone/>
            </a:pPr>
            <a:r>
              <a:rPr lang="es-EC" sz="2000" dirty="0"/>
              <a:t> </a:t>
            </a:r>
          </a:p>
          <a:p>
            <a:endParaRPr lang="es-EC" dirty="0"/>
          </a:p>
        </p:txBody>
      </p:sp>
    </p:spTree>
    <p:extLst>
      <p:ext uri="{BB962C8B-B14F-4D97-AF65-F5344CB8AC3E}">
        <p14:creationId xmlns:p14="http://schemas.microsoft.com/office/powerpoint/2010/main" val="15945111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sz="3600" b="1" dirty="0" smtClean="0"/>
              <a:t>RECOMENDACIONES</a:t>
            </a:r>
            <a:endParaRPr lang="es-EC" sz="3600" b="1" dirty="0"/>
          </a:p>
        </p:txBody>
      </p:sp>
      <p:sp>
        <p:nvSpPr>
          <p:cNvPr id="3" name="2 Marcador de contenido"/>
          <p:cNvSpPr>
            <a:spLocks noGrp="1"/>
          </p:cNvSpPr>
          <p:nvPr>
            <p:ph idx="1"/>
          </p:nvPr>
        </p:nvSpPr>
        <p:spPr>
          <a:xfrm>
            <a:off x="457200" y="1412776"/>
            <a:ext cx="8229600" cy="4896544"/>
          </a:xfrm>
        </p:spPr>
        <p:txBody>
          <a:bodyPr>
            <a:noAutofit/>
          </a:bodyPr>
          <a:lstStyle/>
          <a:p>
            <a:endParaRPr lang="es-EC" sz="1800" dirty="0" smtClean="0"/>
          </a:p>
          <a:p>
            <a:endParaRPr lang="es-EC" sz="1800" dirty="0"/>
          </a:p>
          <a:p>
            <a:r>
              <a:rPr lang="es-EC" sz="1800" dirty="0"/>
              <a:t>Planificar y ejecutar programas de inspecciones, en todos los puestos que faciliten a la identificación de peligros, medición y evaluación de los riesgos, para establecer y aplicar medidas de prevención y control que ayuden a minimizar los accidentes de trabajo. De igual manera establecer programas de adiestramiento y capacitación periódica al personal de acuerdo a los riesgos específicos de cada puesto.</a:t>
            </a:r>
          </a:p>
          <a:p>
            <a:pPr marL="0" indent="0">
              <a:buNone/>
            </a:pPr>
            <a:endParaRPr lang="es-EC" sz="1800" dirty="0"/>
          </a:p>
          <a:p>
            <a:endParaRPr lang="es-EC" sz="1800" dirty="0" smtClean="0"/>
          </a:p>
          <a:p>
            <a:r>
              <a:rPr lang="es-EC" sz="1800" dirty="0"/>
              <a:t>Elaborar listas de chequeo de máquinas, equipos y herramientas para llevar un control que permita realizar mantenimiento de los mismos, para evitar paros en el proceso,  minimizar y prevenir los posibles daños o pérdidas ocasionados por los riesgos de tipo mecánico.</a:t>
            </a:r>
          </a:p>
          <a:p>
            <a:pPr marL="0" indent="0">
              <a:buNone/>
            </a:pPr>
            <a:endParaRPr lang="es-EC" sz="1800" dirty="0"/>
          </a:p>
          <a:p>
            <a:endParaRPr lang="es-EC" sz="1800" dirty="0" smtClean="0"/>
          </a:p>
          <a:p>
            <a:endParaRPr lang="es-EC" sz="1800" dirty="0"/>
          </a:p>
        </p:txBody>
      </p:sp>
    </p:spTree>
    <p:extLst>
      <p:ext uri="{BB962C8B-B14F-4D97-AF65-F5344CB8AC3E}">
        <p14:creationId xmlns:p14="http://schemas.microsoft.com/office/powerpoint/2010/main" val="39116103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08720"/>
            <a:ext cx="8229600" cy="5217443"/>
          </a:xfrm>
        </p:spPr>
        <p:txBody>
          <a:bodyPr/>
          <a:lstStyle/>
          <a:p>
            <a:pPr algn="just"/>
            <a:endParaRPr lang="es-EC" sz="2000" dirty="0" smtClean="0"/>
          </a:p>
          <a:p>
            <a:pPr algn="just"/>
            <a:endParaRPr lang="es-EC" sz="2000" dirty="0" smtClean="0"/>
          </a:p>
          <a:p>
            <a:pPr algn="just"/>
            <a:r>
              <a:rPr lang="es-EC" sz="2000" dirty="0" smtClean="0"/>
              <a:t>Establecer un proceso de entrenamiento interno, que permita evaluar por un periodo de tiempo al personal nuevo, para controlar tanto la calidad de su trabajo como los conocimientos básicos de seguridad, a través de inducciones con el fin de dar a conocer los riesgos a los que se encuentran expuestos y concientizar a los trabajadores sobre la importancia de la seguridad en el trabajo.</a:t>
            </a:r>
          </a:p>
          <a:p>
            <a:pPr algn="just"/>
            <a:endParaRPr lang="es-EC" sz="2000" dirty="0"/>
          </a:p>
          <a:p>
            <a:pPr algn="just"/>
            <a:endParaRPr lang="es-EC" sz="2000" dirty="0" smtClean="0"/>
          </a:p>
          <a:p>
            <a:pPr algn="just"/>
            <a:r>
              <a:rPr lang="es-EC" sz="2000" dirty="0" smtClean="0"/>
              <a:t>Implementar las medidas de control propuestas, dando prioridad a los puestos más críticos, siendo estos:</a:t>
            </a:r>
          </a:p>
          <a:p>
            <a:pPr marL="0" indent="0" algn="just">
              <a:buNone/>
            </a:pPr>
            <a:r>
              <a:rPr lang="es-EC" sz="2000" b="1" dirty="0" smtClean="0"/>
              <a:t>       Esmerilador</a:t>
            </a:r>
          </a:p>
          <a:p>
            <a:pPr marL="0" indent="0" algn="just">
              <a:buNone/>
            </a:pPr>
            <a:r>
              <a:rPr lang="es-EC" sz="2000" b="1" dirty="0"/>
              <a:t> </a:t>
            </a:r>
            <a:r>
              <a:rPr lang="es-EC" sz="2000" b="1" dirty="0" smtClean="0"/>
              <a:t>      Soldador</a:t>
            </a:r>
          </a:p>
          <a:p>
            <a:pPr algn="just"/>
            <a:endParaRPr lang="es-EC" sz="2000" dirty="0" smtClean="0"/>
          </a:p>
          <a:p>
            <a:endParaRPr lang="es-EC" dirty="0"/>
          </a:p>
        </p:txBody>
      </p:sp>
    </p:spTree>
    <p:extLst>
      <p:ext uri="{BB962C8B-B14F-4D97-AF65-F5344CB8AC3E}">
        <p14:creationId xmlns:p14="http://schemas.microsoft.com/office/powerpoint/2010/main" val="748789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836712"/>
            <a:ext cx="8229600" cy="5030019"/>
          </a:xfrm>
        </p:spPr>
        <p:txBody>
          <a:bodyPr>
            <a:normAutofit/>
          </a:bodyPr>
          <a:lstStyle/>
          <a:p>
            <a:endParaRPr lang="es-EC" sz="1800" dirty="0" smtClean="0"/>
          </a:p>
          <a:p>
            <a:endParaRPr lang="es-EC" sz="1800" dirty="0" smtClean="0"/>
          </a:p>
          <a:p>
            <a:pPr algn="just"/>
            <a:r>
              <a:rPr lang="es-EC" sz="2000" dirty="0" smtClean="0"/>
              <a:t>El presente trabajo servirá como punto de partida para desarrollar nuevos estudios, mediciones complementarias que profundicen el análisis de los factores de riesgo y ayuden a proveer un ambiente seguro de trabajo  a través de la reducción los riesgos a los que se encuentran expuestos los trabajadores. </a:t>
            </a:r>
          </a:p>
          <a:p>
            <a:pPr marL="0" indent="0" algn="just">
              <a:buNone/>
            </a:pPr>
            <a:r>
              <a:rPr lang="es-EC" sz="2000" dirty="0" smtClean="0"/>
              <a:t> </a:t>
            </a:r>
          </a:p>
          <a:p>
            <a:pPr algn="just"/>
            <a:endParaRPr lang="es-EC" sz="2000" dirty="0" smtClean="0"/>
          </a:p>
          <a:p>
            <a:pPr algn="just"/>
            <a:endParaRPr lang="es-EC" sz="2000" dirty="0" smtClean="0"/>
          </a:p>
          <a:p>
            <a:pPr algn="just"/>
            <a:r>
              <a:rPr lang="es-EC" sz="2000" dirty="0" smtClean="0"/>
              <a:t>Realizar un análisis de costos de las medidas de control propuestas de los puestos estudiados, para la elección de las medidas factibles de acuerdo a su costo y su grado de reducción de riesgo.</a:t>
            </a:r>
          </a:p>
          <a:p>
            <a:pPr marL="0" indent="0">
              <a:buNone/>
            </a:pPr>
            <a:endParaRPr lang="es-EC" sz="1800" b="1" dirty="0"/>
          </a:p>
          <a:p>
            <a:pPr marL="0" indent="0">
              <a:buNone/>
            </a:pPr>
            <a:endParaRPr lang="es-EC" sz="1800" b="1" dirty="0"/>
          </a:p>
        </p:txBody>
      </p:sp>
    </p:spTree>
    <p:extLst>
      <p:ext uri="{BB962C8B-B14F-4D97-AF65-F5344CB8AC3E}">
        <p14:creationId xmlns:p14="http://schemas.microsoft.com/office/powerpoint/2010/main" val="35648449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C"/>
          </a:p>
        </p:txBody>
      </p:sp>
      <p:sp>
        <p:nvSpPr>
          <p:cNvPr id="3" name="2 Marcador de contenido"/>
          <p:cNvSpPr>
            <a:spLocks noGrp="1"/>
          </p:cNvSpPr>
          <p:nvPr>
            <p:ph idx="1"/>
          </p:nvPr>
        </p:nvSpPr>
        <p:spPr>
          <a:xfrm>
            <a:off x="467544" y="2780928"/>
            <a:ext cx="8229600" cy="2116832"/>
          </a:xfrm>
        </p:spPr>
        <p:txBody>
          <a:bodyPr>
            <a:normAutofit/>
          </a:bodyPr>
          <a:lstStyle/>
          <a:p>
            <a:pPr marL="0" indent="0" algn="ctr">
              <a:buNone/>
            </a:pPr>
            <a:r>
              <a:rPr lang="es-EC" sz="3600" b="1" dirty="0" smtClean="0"/>
              <a:t>GRACIAS</a:t>
            </a:r>
            <a:endParaRPr lang="es-EC" sz="3600" b="1" dirty="0"/>
          </a:p>
        </p:txBody>
      </p:sp>
    </p:spTree>
    <p:extLst>
      <p:ext uri="{BB962C8B-B14F-4D97-AF65-F5344CB8AC3E}">
        <p14:creationId xmlns:p14="http://schemas.microsoft.com/office/powerpoint/2010/main" val="310809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29208" y="188640"/>
            <a:ext cx="8229600" cy="792088"/>
          </a:xfrm>
        </p:spPr>
        <p:txBody>
          <a:bodyPr>
            <a:normAutofit/>
          </a:bodyPr>
          <a:lstStyle/>
          <a:p>
            <a:r>
              <a:rPr lang="es-EC" sz="3200" b="1" dirty="0" smtClean="0"/>
              <a:t>OBJETIVO GENERAL</a:t>
            </a:r>
            <a:endParaRPr lang="es-EC" sz="3200" b="1" dirty="0"/>
          </a:p>
        </p:txBody>
      </p:sp>
      <p:sp>
        <p:nvSpPr>
          <p:cNvPr id="3" name="2 Marcador de contenido"/>
          <p:cNvSpPr>
            <a:spLocks noGrp="1"/>
          </p:cNvSpPr>
          <p:nvPr>
            <p:ph idx="1"/>
          </p:nvPr>
        </p:nvSpPr>
        <p:spPr>
          <a:xfrm>
            <a:off x="529208" y="980728"/>
            <a:ext cx="8229600" cy="1944216"/>
          </a:xfrm>
        </p:spPr>
        <p:txBody>
          <a:bodyPr/>
          <a:lstStyle/>
          <a:p>
            <a:pPr algn="just">
              <a:lnSpc>
                <a:spcPct val="150000"/>
              </a:lnSpc>
            </a:pPr>
            <a:r>
              <a:rPr lang="es-EC" sz="2000" dirty="0" smtClean="0"/>
              <a:t>Evaluar el nivel de riesgo mecánico al que se encuentra expuesto el personal dentro del proceso de fabricación y mantenimiento de estructuras metálicas, para proponer  medidas de control y reducir el nivel de riesgo.</a:t>
            </a:r>
          </a:p>
          <a:p>
            <a:endParaRPr lang="es-EC" dirty="0"/>
          </a:p>
        </p:txBody>
      </p:sp>
      <p:sp>
        <p:nvSpPr>
          <p:cNvPr id="4" name="1 Título"/>
          <p:cNvSpPr txBox="1">
            <a:spLocks/>
          </p:cNvSpPr>
          <p:nvPr/>
        </p:nvSpPr>
        <p:spPr>
          <a:xfrm>
            <a:off x="583681" y="3212976"/>
            <a:ext cx="8229600" cy="76354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C" sz="3200" b="1" dirty="0" smtClean="0"/>
              <a:t>OBJETIVOS ESPECÍFICOS</a:t>
            </a:r>
            <a:endParaRPr lang="es-EC" sz="3200" b="1" dirty="0"/>
          </a:p>
        </p:txBody>
      </p:sp>
      <p:sp>
        <p:nvSpPr>
          <p:cNvPr id="5" name="4 Rectángulo"/>
          <p:cNvSpPr/>
          <p:nvPr/>
        </p:nvSpPr>
        <p:spPr>
          <a:xfrm>
            <a:off x="583681" y="4307649"/>
            <a:ext cx="7876751" cy="1938992"/>
          </a:xfrm>
          <a:prstGeom prst="rect">
            <a:avLst/>
          </a:prstGeom>
        </p:spPr>
        <p:txBody>
          <a:bodyPr wrap="square">
            <a:spAutoFit/>
          </a:bodyPr>
          <a:lstStyle/>
          <a:p>
            <a:pPr marL="285750" lvl="0" indent="-285750" algn="just">
              <a:buFont typeface="Arial" panose="020B0604020202020204" pitchFamily="34" charset="0"/>
              <a:buChar char="•"/>
            </a:pPr>
            <a:r>
              <a:rPr lang="es-EC" sz="2000" dirty="0" smtClean="0"/>
              <a:t>Identificar los peligros en la fabricación y mantenimiento de estructuras metálicas.</a:t>
            </a:r>
          </a:p>
          <a:p>
            <a:pPr lvl="0" algn="just"/>
            <a:endParaRPr lang="es-EC" sz="2000" dirty="0"/>
          </a:p>
          <a:p>
            <a:pPr marL="285750" lvl="0" indent="-285750" algn="just">
              <a:buFont typeface="Arial" panose="020B0604020202020204" pitchFamily="34" charset="0"/>
              <a:buChar char="•"/>
            </a:pPr>
            <a:r>
              <a:rPr lang="es-EC" sz="2000" dirty="0" smtClean="0"/>
              <a:t>Evaluar los riesgos mecánicos identificados.</a:t>
            </a:r>
          </a:p>
          <a:p>
            <a:pPr marL="285750" lvl="0" indent="-285750" algn="just">
              <a:buFont typeface="Arial" panose="020B0604020202020204" pitchFamily="34" charset="0"/>
              <a:buChar char="•"/>
            </a:pPr>
            <a:endParaRPr lang="es-EC" sz="2000" dirty="0"/>
          </a:p>
          <a:p>
            <a:pPr marL="285750" lvl="0" indent="-285750" algn="just">
              <a:buFont typeface="Arial" panose="020B0604020202020204" pitchFamily="34" charset="0"/>
              <a:buChar char="•"/>
            </a:pPr>
            <a:r>
              <a:rPr lang="es-EC" sz="2000" dirty="0" smtClean="0"/>
              <a:t>Proponer medidas de control.</a:t>
            </a:r>
            <a:endParaRPr lang="es-EC" sz="2000" dirty="0"/>
          </a:p>
        </p:txBody>
      </p:sp>
    </p:spTree>
    <p:extLst>
      <p:ext uri="{BB962C8B-B14F-4D97-AF65-F5344CB8AC3E}">
        <p14:creationId xmlns:p14="http://schemas.microsoft.com/office/powerpoint/2010/main" val="40161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692696"/>
            <a:ext cx="8229600" cy="1143000"/>
          </a:xfrm>
        </p:spPr>
        <p:txBody>
          <a:bodyPr>
            <a:normAutofit/>
          </a:bodyPr>
          <a:lstStyle/>
          <a:p>
            <a:r>
              <a:rPr lang="es-EC" sz="3600" b="1" dirty="0" smtClean="0"/>
              <a:t>HIPÓTESIS</a:t>
            </a:r>
            <a:endParaRPr lang="es-EC" sz="3600" b="1" dirty="0"/>
          </a:p>
        </p:txBody>
      </p:sp>
      <p:sp>
        <p:nvSpPr>
          <p:cNvPr id="3" name="2 Marcador de contenido"/>
          <p:cNvSpPr>
            <a:spLocks noGrp="1"/>
          </p:cNvSpPr>
          <p:nvPr>
            <p:ph idx="1"/>
          </p:nvPr>
        </p:nvSpPr>
        <p:spPr>
          <a:xfrm>
            <a:off x="467544" y="2348880"/>
            <a:ext cx="8229600" cy="2404864"/>
          </a:xfrm>
        </p:spPr>
        <p:txBody>
          <a:bodyPr/>
          <a:lstStyle/>
          <a:p>
            <a:r>
              <a:rPr lang="es-EC" sz="2400" dirty="0"/>
              <a:t>Proponer medidas de control de riesgos mecánicos a través de la identificación de peligros y evaluación de riesgos, en los procesos de fabricación y mantenimiento de estructuras metálicas, </a:t>
            </a:r>
            <a:r>
              <a:rPr lang="es-EC" sz="2400" dirty="0" smtClean="0"/>
              <a:t>reducirá </a:t>
            </a:r>
            <a:r>
              <a:rPr lang="es-EC" sz="2400" dirty="0"/>
              <a:t>el nivel de riesgo al cual están expuestos los trabajadores de la empresa metalmecánica.</a:t>
            </a:r>
          </a:p>
          <a:p>
            <a:endParaRPr lang="es-EC" dirty="0"/>
          </a:p>
        </p:txBody>
      </p:sp>
    </p:spTree>
    <p:extLst>
      <p:ext uri="{BB962C8B-B14F-4D97-AF65-F5344CB8AC3E}">
        <p14:creationId xmlns:p14="http://schemas.microsoft.com/office/powerpoint/2010/main" val="1447339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8229600" cy="994122"/>
          </a:xfrm>
        </p:spPr>
        <p:txBody>
          <a:bodyPr>
            <a:normAutofit/>
          </a:bodyPr>
          <a:lstStyle/>
          <a:p>
            <a:r>
              <a:rPr lang="es-EC" sz="3600" b="1" dirty="0" smtClean="0"/>
              <a:t>POBLACIÓN Y MUESTRA</a:t>
            </a:r>
            <a:endParaRPr lang="es-EC" sz="3600" b="1" dirty="0"/>
          </a:p>
        </p:txBody>
      </p:sp>
      <p:sp>
        <p:nvSpPr>
          <p:cNvPr id="3" name="2 Marcador de contenido"/>
          <p:cNvSpPr>
            <a:spLocks noGrp="1"/>
          </p:cNvSpPr>
          <p:nvPr>
            <p:ph idx="1"/>
          </p:nvPr>
        </p:nvSpPr>
        <p:spPr>
          <a:xfrm>
            <a:off x="457200" y="1340768"/>
            <a:ext cx="8229600" cy="5112568"/>
          </a:xfrm>
        </p:spPr>
        <p:txBody>
          <a:bodyPr>
            <a:normAutofit fontScale="85000" lnSpcReduction="20000"/>
          </a:bodyPr>
          <a:lstStyle/>
          <a:p>
            <a:r>
              <a:rPr lang="es-EC" sz="2400" dirty="0"/>
              <a:t>El presente estudio se llevara a cabo en una empresa </a:t>
            </a:r>
            <a:r>
              <a:rPr lang="es-EC" sz="2400" dirty="0" smtClean="0"/>
              <a:t>en </a:t>
            </a:r>
            <a:r>
              <a:rPr lang="es-EC" sz="2400" dirty="0"/>
              <a:t>la ciudad de Quito, </a:t>
            </a:r>
            <a:r>
              <a:rPr lang="es-EC" sz="2400" dirty="0" smtClean="0"/>
              <a:t>cuenta con </a:t>
            </a:r>
            <a:r>
              <a:rPr lang="es-EC" sz="2400" dirty="0"/>
              <a:t>una población </a:t>
            </a:r>
            <a:r>
              <a:rPr lang="es-EC" sz="2400" dirty="0" smtClean="0"/>
              <a:t> </a:t>
            </a:r>
            <a:r>
              <a:rPr lang="es-EC" sz="2400" dirty="0"/>
              <a:t>de 23 trabajadores, su horario laboral es de lunes a sábado de 7H00 a 18H00.</a:t>
            </a:r>
          </a:p>
          <a:p>
            <a:endParaRPr lang="es-EC" sz="2400" dirty="0" smtClean="0"/>
          </a:p>
          <a:p>
            <a:endParaRPr lang="es-EC" sz="2400" dirty="0" smtClean="0"/>
          </a:p>
          <a:p>
            <a:r>
              <a:rPr lang="es-EC" sz="2400" dirty="0" smtClean="0"/>
              <a:t>La muestra para el estudio  es  </a:t>
            </a:r>
            <a:r>
              <a:rPr lang="es-EC" sz="2400" dirty="0"/>
              <a:t>de 15 trabajadores quienes forman parte del proceso de fabricación y mantenimiento.  </a:t>
            </a:r>
          </a:p>
          <a:p>
            <a:endParaRPr lang="es-EC" sz="2400" dirty="0" smtClean="0"/>
          </a:p>
          <a:p>
            <a:r>
              <a:rPr lang="es-EC" sz="2400" dirty="0" smtClean="0"/>
              <a:t>Los </a:t>
            </a:r>
            <a:r>
              <a:rPr lang="es-EC" sz="2400" dirty="0"/>
              <a:t>principales puestos de trabajo con los que cuenta esta área </a:t>
            </a:r>
            <a:r>
              <a:rPr lang="es-EC" sz="2400" dirty="0" smtClean="0"/>
              <a:t>operativa son:</a:t>
            </a:r>
            <a:endParaRPr lang="es-EC" sz="2400" dirty="0"/>
          </a:p>
          <a:p>
            <a:pPr marL="0" lvl="0" indent="0">
              <a:buNone/>
            </a:pPr>
            <a:r>
              <a:rPr lang="es-EC" sz="2400" dirty="0" smtClean="0"/>
              <a:t>       </a:t>
            </a:r>
          </a:p>
          <a:p>
            <a:pPr marL="0" lvl="0" indent="0">
              <a:buNone/>
            </a:pPr>
            <a:r>
              <a:rPr lang="es-EC" sz="2400" dirty="0"/>
              <a:t> </a:t>
            </a:r>
            <a:r>
              <a:rPr lang="es-EC" sz="2400" dirty="0" smtClean="0"/>
              <a:t>      Soldadores</a:t>
            </a:r>
            <a:endParaRPr lang="es-EC" sz="2400" dirty="0"/>
          </a:p>
          <a:p>
            <a:pPr marL="0" lvl="0" indent="0">
              <a:buNone/>
            </a:pPr>
            <a:r>
              <a:rPr lang="es-EC" sz="2400" dirty="0" smtClean="0"/>
              <a:t>       Esmeriladores</a:t>
            </a:r>
            <a:endParaRPr lang="es-EC" sz="2400" dirty="0"/>
          </a:p>
          <a:p>
            <a:pPr marL="0" lvl="0" indent="0">
              <a:buNone/>
            </a:pPr>
            <a:r>
              <a:rPr lang="es-EC" sz="2400" dirty="0" smtClean="0"/>
              <a:t>       Pintores</a:t>
            </a:r>
            <a:endParaRPr lang="es-EC" sz="2400" dirty="0"/>
          </a:p>
          <a:p>
            <a:pPr marL="0" lvl="0" indent="0">
              <a:buNone/>
            </a:pPr>
            <a:r>
              <a:rPr lang="es-EC" sz="2400" dirty="0" smtClean="0"/>
              <a:t>       Ayudantes </a:t>
            </a:r>
          </a:p>
          <a:p>
            <a:pPr marL="0" lvl="0" indent="0">
              <a:buNone/>
            </a:pPr>
            <a:r>
              <a:rPr lang="es-EC" sz="2400" dirty="0"/>
              <a:t> </a:t>
            </a:r>
            <a:r>
              <a:rPr lang="es-EC" sz="2400" dirty="0" smtClean="0"/>
              <a:t>      Bodeguero</a:t>
            </a:r>
          </a:p>
          <a:p>
            <a:pPr marL="0" lvl="0" indent="0">
              <a:buNone/>
            </a:pPr>
            <a:r>
              <a:rPr lang="es-EC" sz="2400" dirty="0"/>
              <a:t> </a:t>
            </a:r>
            <a:r>
              <a:rPr lang="es-EC" sz="2400" dirty="0" smtClean="0"/>
              <a:t>      Conductor</a:t>
            </a:r>
            <a:endParaRPr lang="es-EC" sz="2400" dirty="0"/>
          </a:p>
          <a:p>
            <a:endParaRPr lang="es-EC" dirty="0"/>
          </a:p>
        </p:txBody>
      </p:sp>
    </p:spTree>
    <p:extLst>
      <p:ext uri="{BB962C8B-B14F-4D97-AF65-F5344CB8AC3E}">
        <p14:creationId xmlns:p14="http://schemas.microsoft.com/office/powerpoint/2010/main" val="17957942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sz="3600" b="1" dirty="0" smtClean="0"/>
              <a:t>METODOLOGÍA</a:t>
            </a:r>
            <a:endParaRPr lang="es-EC" sz="3600" b="1" dirty="0"/>
          </a:p>
        </p:txBody>
      </p:sp>
      <p:sp>
        <p:nvSpPr>
          <p:cNvPr id="3" name="2 Marcador de contenido"/>
          <p:cNvSpPr>
            <a:spLocks noGrp="1"/>
          </p:cNvSpPr>
          <p:nvPr>
            <p:ph idx="1"/>
          </p:nvPr>
        </p:nvSpPr>
        <p:spPr>
          <a:xfrm>
            <a:off x="395536" y="1484784"/>
            <a:ext cx="8229600" cy="4525963"/>
          </a:xfrm>
        </p:spPr>
        <p:txBody>
          <a:bodyPr>
            <a:normAutofit/>
          </a:bodyPr>
          <a:lstStyle/>
          <a:p>
            <a:pPr marL="0" indent="0">
              <a:buNone/>
            </a:pPr>
            <a:endParaRPr lang="es-EC" dirty="0"/>
          </a:p>
          <a:p>
            <a:r>
              <a:rPr lang="es-EC" sz="2000" dirty="0"/>
              <a:t>La identificación de los riegos existentes se </a:t>
            </a:r>
            <a:r>
              <a:rPr lang="es-EC" sz="2000" dirty="0" smtClean="0"/>
              <a:t>realizó mediante </a:t>
            </a:r>
            <a:r>
              <a:rPr lang="es-EC" sz="2000" dirty="0"/>
              <a:t>la </a:t>
            </a:r>
            <a:r>
              <a:rPr lang="es-EC" sz="2000" b="1" dirty="0"/>
              <a:t>NTP 330</a:t>
            </a:r>
            <a:r>
              <a:rPr lang="es-EC" sz="2000" dirty="0"/>
              <a:t>, </a:t>
            </a:r>
            <a:r>
              <a:rPr lang="es-EC" sz="2000" dirty="0" smtClean="0"/>
              <a:t>Sistema simplificado de evaluación de riesgos de accidente; la </a:t>
            </a:r>
            <a:r>
              <a:rPr lang="es-EC" sz="2000" dirty="0"/>
              <a:t>cual permite estimar la probabilidad de que ocurra un accidente de igual forma teniendo en cuenta la magnitud de las </a:t>
            </a:r>
            <a:r>
              <a:rPr lang="es-EC" sz="2000" dirty="0" smtClean="0"/>
              <a:t>consecuencias.</a:t>
            </a:r>
            <a:endParaRPr lang="es-EC" dirty="0" smtClean="0"/>
          </a:p>
          <a:p>
            <a:pPr marL="0" indent="0">
              <a:buNone/>
            </a:pPr>
            <a:endParaRPr lang="es-EC" sz="2000" dirty="0" smtClean="0"/>
          </a:p>
          <a:p>
            <a:endParaRPr lang="es-EC" sz="2000" dirty="0" smtClean="0"/>
          </a:p>
          <a:p>
            <a:r>
              <a:rPr lang="es-EC" sz="2000" dirty="0" smtClean="0"/>
              <a:t>Posteriormente </a:t>
            </a:r>
            <a:r>
              <a:rPr lang="es-EC" sz="2000" dirty="0"/>
              <a:t>se aplicara el Método </a:t>
            </a:r>
            <a:r>
              <a:rPr lang="es-EC" sz="2000" b="1" dirty="0"/>
              <a:t>William Fine </a:t>
            </a:r>
            <a:r>
              <a:rPr lang="es-EC" sz="2000" dirty="0"/>
              <a:t>para conocer el grado de peligrosidad de cada uno de los riesgos </a:t>
            </a:r>
            <a:r>
              <a:rPr lang="es-EC" sz="2000" dirty="0" smtClean="0"/>
              <a:t>identificados.</a:t>
            </a:r>
            <a:endParaRPr lang="es-EC" sz="2000" dirty="0"/>
          </a:p>
        </p:txBody>
      </p:sp>
    </p:spTree>
    <p:extLst>
      <p:ext uri="{BB962C8B-B14F-4D97-AF65-F5344CB8AC3E}">
        <p14:creationId xmlns:p14="http://schemas.microsoft.com/office/powerpoint/2010/main" val="1995750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620688"/>
            <a:ext cx="8229600" cy="936104"/>
          </a:xfrm>
        </p:spPr>
        <p:txBody>
          <a:bodyPr>
            <a:normAutofit fontScale="90000"/>
          </a:bodyPr>
          <a:lstStyle/>
          <a:p>
            <a:r>
              <a:rPr lang="es-EC" sz="3100" b="1" dirty="0" smtClean="0"/>
              <a:t>Registro </a:t>
            </a:r>
            <a:r>
              <a:rPr lang="es-EC" sz="3100" b="1" dirty="0"/>
              <a:t>de Accidentabilidad </a:t>
            </a:r>
            <a:r>
              <a:rPr lang="es-EC" sz="3100" b="1" dirty="0" smtClean="0"/>
              <a:t>en la Fabricación </a:t>
            </a:r>
            <a:r>
              <a:rPr lang="es-EC" sz="3100" b="1" dirty="0"/>
              <a:t>y </a:t>
            </a:r>
            <a:r>
              <a:rPr lang="es-EC" sz="3100" b="1" dirty="0" smtClean="0"/>
              <a:t>Mantenimiento </a:t>
            </a:r>
            <a:r>
              <a:rPr lang="es-EC" sz="3100" b="1" dirty="0"/>
              <a:t>de estructuras</a:t>
            </a:r>
            <a:r>
              <a:rPr lang="es-EC" dirty="0"/>
              <a:t/>
            </a:r>
            <a:br>
              <a:rPr lang="es-EC" dirty="0"/>
            </a:br>
            <a:endParaRPr lang="es-EC"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367164521"/>
              </p:ext>
            </p:extLst>
          </p:nvPr>
        </p:nvGraphicFramePr>
        <p:xfrm>
          <a:off x="323528" y="1592796"/>
          <a:ext cx="5040561" cy="2520280"/>
        </p:xfrm>
        <a:graphic>
          <a:graphicData uri="http://schemas.openxmlformats.org/drawingml/2006/table">
            <a:tbl>
              <a:tblPr firstRow="1" firstCol="1" bandRow="1">
                <a:tableStyleId>{5C22544A-7EE6-4342-B048-85BDC9FD1C3A}</a:tableStyleId>
              </a:tblPr>
              <a:tblGrid>
                <a:gridCol w="2864895"/>
                <a:gridCol w="725594"/>
                <a:gridCol w="725036"/>
                <a:gridCol w="725036"/>
              </a:tblGrid>
              <a:tr h="384991">
                <a:tc rowSpan="2">
                  <a:txBody>
                    <a:bodyPr/>
                    <a:lstStyle/>
                    <a:p>
                      <a:pPr algn="ctr">
                        <a:lnSpc>
                          <a:spcPct val="115000"/>
                        </a:lnSpc>
                        <a:spcAft>
                          <a:spcPts val="0"/>
                        </a:spcAft>
                      </a:pPr>
                      <a:r>
                        <a:rPr lang="es-EC" sz="1100" dirty="0">
                          <a:effectLst/>
                        </a:rPr>
                        <a:t>ACCIDENTABILIDAD EN PROCESO DE FABRICACIÓN Y MANTENIMIENTO</a:t>
                      </a:r>
                      <a:endParaRPr lang="es-EC" sz="1100" dirty="0">
                        <a:effectLst/>
                        <a:latin typeface="Calibri"/>
                        <a:ea typeface="Calibri"/>
                        <a:cs typeface="Times New Roman"/>
                      </a:endParaRPr>
                    </a:p>
                  </a:txBody>
                  <a:tcPr marL="44450" marR="44450" marT="0" marB="0" anchor="ctr"/>
                </a:tc>
                <a:tc gridSpan="3">
                  <a:txBody>
                    <a:bodyPr/>
                    <a:lstStyle/>
                    <a:p>
                      <a:pPr algn="ctr">
                        <a:lnSpc>
                          <a:spcPct val="115000"/>
                        </a:lnSpc>
                        <a:spcAft>
                          <a:spcPts val="0"/>
                        </a:spcAft>
                      </a:pPr>
                      <a:r>
                        <a:rPr lang="es-EC" sz="1100" dirty="0">
                          <a:effectLst/>
                        </a:rPr>
                        <a:t>AÑO</a:t>
                      </a:r>
                      <a:endParaRPr lang="es-EC" sz="1100" dirty="0">
                        <a:effectLst/>
                        <a:latin typeface="Calibri"/>
                        <a:ea typeface="Calibri"/>
                        <a:cs typeface="Times New Roman"/>
                      </a:endParaRPr>
                    </a:p>
                  </a:txBody>
                  <a:tcPr marL="44450" marR="44450" marT="0" marB="0" anchor="ctr"/>
                </a:tc>
                <a:tc hMerge="1">
                  <a:txBody>
                    <a:bodyPr/>
                    <a:lstStyle/>
                    <a:p>
                      <a:endParaRPr lang="es-EC"/>
                    </a:p>
                  </a:txBody>
                  <a:tcPr/>
                </a:tc>
                <a:tc hMerge="1">
                  <a:txBody>
                    <a:bodyPr/>
                    <a:lstStyle/>
                    <a:p>
                      <a:endParaRPr lang="es-EC"/>
                    </a:p>
                  </a:txBody>
                  <a:tcPr/>
                </a:tc>
              </a:tr>
              <a:tr h="391850">
                <a:tc vMerge="1">
                  <a:txBody>
                    <a:bodyPr/>
                    <a:lstStyle/>
                    <a:p>
                      <a:endParaRPr lang="es-EC"/>
                    </a:p>
                  </a:txBody>
                  <a:tcPr/>
                </a:tc>
                <a:tc>
                  <a:txBody>
                    <a:bodyPr/>
                    <a:lstStyle/>
                    <a:p>
                      <a:pPr algn="ctr">
                        <a:lnSpc>
                          <a:spcPct val="115000"/>
                        </a:lnSpc>
                        <a:spcAft>
                          <a:spcPts val="0"/>
                        </a:spcAft>
                      </a:pPr>
                      <a:r>
                        <a:rPr lang="es-EC" sz="1100">
                          <a:effectLst/>
                        </a:rPr>
                        <a:t>2014</a:t>
                      </a:r>
                      <a:endParaRPr lang="es-EC"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C" sz="1100">
                          <a:effectLst/>
                        </a:rPr>
                        <a:t>2015</a:t>
                      </a:r>
                      <a:endParaRPr lang="es-EC"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C" sz="1100">
                          <a:effectLst/>
                        </a:rPr>
                        <a:t>Abril 2016</a:t>
                      </a:r>
                      <a:endParaRPr lang="es-EC" sz="1100">
                        <a:effectLst/>
                        <a:latin typeface="Calibri"/>
                        <a:ea typeface="Calibri"/>
                        <a:cs typeface="Times New Roman"/>
                      </a:endParaRPr>
                    </a:p>
                  </a:txBody>
                  <a:tcPr marL="44450" marR="44450" marT="0" marB="0" anchor="ctr"/>
                </a:tc>
              </a:tr>
              <a:tr h="238772">
                <a:tc>
                  <a:txBody>
                    <a:bodyPr/>
                    <a:lstStyle/>
                    <a:p>
                      <a:pPr>
                        <a:lnSpc>
                          <a:spcPct val="115000"/>
                        </a:lnSpc>
                        <a:spcAft>
                          <a:spcPts val="0"/>
                        </a:spcAft>
                      </a:pPr>
                      <a:r>
                        <a:rPr lang="es-EC" sz="1100">
                          <a:effectLst/>
                        </a:rPr>
                        <a:t>Atrapamientos</a:t>
                      </a:r>
                      <a:endParaRPr lang="es-EC"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es-EC" sz="1100">
                          <a:effectLst/>
                        </a:rPr>
                        <a:t>2</a:t>
                      </a:r>
                      <a:endParaRPr lang="es-EC"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es-EC" sz="1100">
                          <a:effectLst/>
                        </a:rPr>
                        <a:t>5</a:t>
                      </a:r>
                      <a:endParaRPr lang="es-EC"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es-EC" sz="1100">
                          <a:effectLst/>
                        </a:rPr>
                        <a:t>3</a:t>
                      </a:r>
                      <a:endParaRPr lang="es-EC" sz="1100">
                        <a:effectLst/>
                        <a:latin typeface="Calibri"/>
                        <a:ea typeface="Calibri"/>
                        <a:cs typeface="Times New Roman"/>
                      </a:endParaRPr>
                    </a:p>
                  </a:txBody>
                  <a:tcPr marL="44450" marR="44450" marT="0" marB="0" anchor="b"/>
                </a:tc>
              </a:tr>
              <a:tr h="238772">
                <a:tc>
                  <a:txBody>
                    <a:bodyPr/>
                    <a:lstStyle/>
                    <a:p>
                      <a:pPr>
                        <a:lnSpc>
                          <a:spcPct val="115000"/>
                        </a:lnSpc>
                        <a:spcAft>
                          <a:spcPts val="0"/>
                        </a:spcAft>
                      </a:pPr>
                      <a:r>
                        <a:rPr lang="es-EC" sz="1100" dirty="0">
                          <a:effectLst/>
                        </a:rPr>
                        <a:t>Caídas a distinto nivel</a:t>
                      </a:r>
                      <a:endParaRPr lang="es-EC" sz="11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es-EC" sz="1100" dirty="0">
                          <a:effectLst/>
                        </a:rPr>
                        <a:t>3</a:t>
                      </a:r>
                      <a:endParaRPr lang="es-EC" sz="11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es-EC" sz="1100">
                          <a:effectLst/>
                        </a:rPr>
                        <a:t>3</a:t>
                      </a:r>
                      <a:endParaRPr lang="es-EC"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es-EC" sz="1100" dirty="0">
                          <a:effectLst/>
                        </a:rPr>
                        <a:t>4</a:t>
                      </a:r>
                      <a:endParaRPr lang="es-EC" sz="1100" dirty="0">
                        <a:effectLst/>
                        <a:latin typeface="Calibri"/>
                        <a:ea typeface="Calibri"/>
                        <a:cs typeface="Times New Roman"/>
                      </a:endParaRPr>
                    </a:p>
                  </a:txBody>
                  <a:tcPr marL="44450" marR="44450" marT="0" marB="0" anchor="b"/>
                </a:tc>
              </a:tr>
              <a:tr h="238772">
                <a:tc>
                  <a:txBody>
                    <a:bodyPr/>
                    <a:lstStyle/>
                    <a:p>
                      <a:pPr>
                        <a:lnSpc>
                          <a:spcPct val="115000"/>
                        </a:lnSpc>
                        <a:spcAft>
                          <a:spcPts val="0"/>
                        </a:spcAft>
                      </a:pPr>
                      <a:r>
                        <a:rPr lang="es-EC" sz="1100" dirty="0">
                          <a:effectLst/>
                        </a:rPr>
                        <a:t>Caídas al mismo nivel</a:t>
                      </a:r>
                      <a:endParaRPr lang="es-EC" sz="11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es-EC" sz="1100">
                          <a:effectLst/>
                        </a:rPr>
                        <a:t>6</a:t>
                      </a:r>
                      <a:endParaRPr lang="es-EC"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es-EC" sz="1100">
                          <a:effectLst/>
                        </a:rPr>
                        <a:t>7</a:t>
                      </a:r>
                      <a:endParaRPr lang="es-EC"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es-EC" sz="1100">
                          <a:effectLst/>
                        </a:rPr>
                        <a:t>6</a:t>
                      </a:r>
                      <a:endParaRPr lang="es-EC" sz="1100">
                        <a:effectLst/>
                        <a:latin typeface="Calibri"/>
                        <a:ea typeface="Calibri"/>
                        <a:cs typeface="Times New Roman"/>
                      </a:endParaRPr>
                    </a:p>
                  </a:txBody>
                  <a:tcPr marL="44450" marR="44450" marT="0" marB="0" anchor="b"/>
                </a:tc>
              </a:tr>
              <a:tr h="238772">
                <a:tc>
                  <a:txBody>
                    <a:bodyPr/>
                    <a:lstStyle/>
                    <a:p>
                      <a:pPr>
                        <a:lnSpc>
                          <a:spcPct val="115000"/>
                        </a:lnSpc>
                        <a:spcAft>
                          <a:spcPts val="0"/>
                        </a:spcAft>
                      </a:pPr>
                      <a:r>
                        <a:rPr lang="es-EC" sz="1100">
                          <a:effectLst/>
                        </a:rPr>
                        <a:t>Golpes contra objetos</a:t>
                      </a:r>
                      <a:endParaRPr lang="es-EC"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es-EC" sz="1100" dirty="0">
                          <a:effectLst/>
                        </a:rPr>
                        <a:t>8</a:t>
                      </a:r>
                      <a:endParaRPr lang="es-EC" sz="11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es-EC" sz="1100">
                          <a:effectLst/>
                        </a:rPr>
                        <a:t>6</a:t>
                      </a:r>
                      <a:endParaRPr lang="es-EC"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es-EC" sz="1100">
                          <a:effectLst/>
                        </a:rPr>
                        <a:t>3</a:t>
                      </a:r>
                      <a:endParaRPr lang="es-EC" sz="1100">
                        <a:effectLst/>
                        <a:latin typeface="Calibri"/>
                        <a:ea typeface="Calibri"/>
                        <a:cs typeface="Times New Roman"/>
                      </a:endParaRPr>
                    </a:p>
                  </a:txBody>
                  <a:tcPr marL="44450" marR="44450" marT="0" marB="0" anchor="b"/>
                </a:tc>
              </a:tr>
              <a:tr h="238772">
                <a:tc>
                  <a:txBody>
                    <a:bodyPr/>
                    <a:lstStyle/>
                    <a:p>
                      <a:pPr>
                        <a:lnSpc>
                          <a:spcPct val="115000"/>
                        </a:lnSpc>
                        <a:spcAft>
                          <a:spcPts val="0"/>
                        </a:spcAft>
                      </a:pPr>
                      <a:r>
                        <a:rPr lang="es-EC" sz="1100">
                          <a:effectLst/>
                        </a:rPr>
                        <a:t>Cortes</a:t>
                      </a:r>
                      <a:endParaRPr lang="es-EC"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es-EC" sz="1100">
                          <a:effectLst/>
                        </a:rPr>
                        <a:t>8</a:t>
                      </a:r>
                      <a:endParaRPr lang="es-EC"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es-EC" sz="1100" dirty="0">
                          <a:effectLst/>
                        </a:rPr>
                        <a:t>8</a:t>
                      </a:r>
                      <a:endParaRPr lang="es-EC" sz="11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es-EC" sz="1100">
                          <a:effectLst/>
                        </a:rPr>
                        <a:t>5</a:t>
                      </a:r>
                      <a:endParaRPr lang="es-EC" sz="1100">
                        <a:effectLst/>
                        <a:latin typeface="Calibri"/>
                        <a:ea typeface="Calibri"/>
                        <a:cs typeface="Times New Roman"/>
                      </a:endParaRPr>
                    </a:p>
                  </a:txBody>
                  <a:tcPr marL="44450" marR="44450" marT="0" marB="0" anchor="b"/>
                </a:tc>
              </a:tr>
              <a:tr h="238772">
                <a:tc>
                  <a:txBody>
                    <a:bodyPr/>
                    <a:lstStyle/>
                    <a:p>
                      <a:pPr>
                        <a:lnSpc>
                          <a:spcPct val="115000"/>
                        </a:lnSpc>
                        <a:spcAft>
                          <a:spcPts val="0"/>
                        </a:spcAft>
                      </a:pPr>
                      <a:r>
                        <a:rPr lang="es-EC" sz="1100">
                          <a:effectLst/>
                        </a:rPr>
                        <a:t>Quemaduras</a:t>
                      </a:r>
                      <a:endParaRPr lang="es-EC"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es-EC" sz="1100">
                          <a:effectLst/>
                        </a:rPr>
                        <a:t>5</a:t>
                      </a:r>
                      <a:endParaRPr lang="es-EC"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es-EC" sz="1100">
                          <a:effectLst/>
                        </a:rPr>
                        <a:t>2</a:t>
                      </a:r>
                      <a:endParaRPr lang="es-EC"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es-EC" sz="1100">
                          <a:effectLst/>
                        </a:rPr>
                        <a:t>2</a:t>
                      </a:r>
                      <a:endParaRPr lang="es-EC" sz="1100">
                        <a:effectLst/>
                        <a:latin typeface="Calibri"/>
                        <a:ea typeface="Calibri"/>
                        <a:cs typeface="Times New Roman"/>
                      </a:endParaRPr>
                    </a:p>
                  </a:txBody>
                  <a:tcPr marL="44450" marR="44450" marT="0" marB="0" anchor="b"/>
                </a:tc>
              </a:tr>
              <a:tr h="310807">
                <a:tc>
                  <a:txBody>
                    <a:bodyPr/>
                    <a:lstStyle/>
                    <a:p>
                      <a:pPr>
                        <a:lnSpc>
                          <a:spcPct val="115000"/>
                        </a:lnSpc>
                        <a:spcAft>
                          <a:spcPts val="0"/>
                        </a:spcAft>
                      </a:pPr>
                      <a:r>
                        <a:rPr lang="es-EC" sz="1100" dirty="0">
                          <a:effectLst/>
                        </a:rPr>
                        <a:t>TOTAL</a:t>
                      </a:r>
                      <a:endParaRPr lang="es-EC" sz="110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C" sz="1100">
                          <a:effectLst/>
                        </a:rPr>
                        <a:t>32</a:t>
                      </a:r>
                      <a:endParaRPr lang="es-EC"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C" sz="1100">
                          <a:effectLst/>
                        </a:rPr>
                        <a:t>31</a:t>
                      </a:r>
                      <a:endParaRPr lang="es-EC"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C" sz="1100" dirty="0">
                          <a:effectLst/>
                        </a:rPr>
                        <a:t>23</a:t>
                      </a:r>
                      <a:endParaRPr lang="es-EC" sz="1100" dirty="0">
                        <a:effectLst/>
                        <a:latin typeface="Calibri"/>
                        <a:ea typeface="Calibri"/>
                        <a:cs typeface="Times New Roman"/>
                      </a:endParaRPr>
                    </a:p>
                  </a:txBody>
                  <a:tcPr marL="44450" marR="44450" marT="0" marB="0" anchor="ctr"/>
                </a:tc>
              </a:tr>
            </a:tbl>
          </a:graphicData>
        </a:graphic>
      </p:graphicFrame>
      <p:graphicFrame>
        <p:nvGraphicFramePr>
          <p:cNvPr id="5" name="3 Marcador de contenido"/>
          <p:cNvGraphicFramePr>
            <a:graphicFrameLocks/>
          </p:cNvGraphicFramePr>
          <p:nvPr>
            <p:extLst>
              <p:ext uri="{D42A27DB-BD31-4B8C-83A1-F6EECF244321}">
                <p14:modId xmlns:p14="http://schemas.microsoft.com/office/powerpoint/2010/main" val="737663518"/>
              </p:ext>
            </p:extLst>
          </p:nvPr>
        </p:nvGraphicFramePr>
        <p:xfrm>
          <a:off x="4788024" y="3212976"/>
          <a:ext cx="4608512" cy="3744416"/>
        </p:xfrm>
        <a:graphic>
          <a:graphicData uri="http://schemas.openxmlformats.org/drawingml/2006/chart">
            <c:chart xmlns:c="http://schemas.openxmlformats.org/drawingml/2006/chart" xmlns:r="http://schemas.openxmlformats.org/officeDocument/2006/relationships" r:id="rId2"/>
          </a:graphicData>
        </a:graphic>
      </p:graphicFrame>
      <p:sp>
        <p:nvSpPr>
          <p:cNvPr id="9" name="8 Rectángulo"/>
          <p:cNvSpPr/>
          <p:nvPr/>
        </p:nvSpPr>
        <p:spPr>
          <a:xfrm>
            <a:off x="5724128" y="2852936"/>
            <a:ext cx="3024336" cy="738664"/>
          </a:xfrm>
          <a:prstGeom prst="rect">
            <a:avLst/>
          </a:prstGeom>
        </p:spPr>
        <p:txBody>
          <a:bodyPr wrap="square">
            <a:spAutoFit/>
          </a:bodyPr>
          <a:lstStyle/>
          <a:p>
            <a:pPr algn="ctr"/>
            <a:r>
              <a:rPr lang="en-US" sz="1400" b="1" dirty="0" smtClean="0">
                <a:cs typeface="Times New Roman" panose="02020603050405020304" pitchFamily="18" charset="0"/>
              </a:rPr>
              <a:t>Accidentabilidad por </a:t>
            </a:r>
            <a:r>
              <a:rPr lang="en-US" sz="1400" b="1" dirty="0">
                <a:cs typeface="Times New Roman" panose="02020603050405020304" pitchFamily="18" charset="0"/>
              </a:rPr>
              <a:t>P</a:t>
            </a:r>
            <a:r>
              <a:rPr lang="en-US" sz="1400" b="1" dirty="0" smtClean="0">
                <a:cs typeface="Times New Roman" panose="02020603050405020304" pitchFamily="18" charset="0"/>
              </a:rPr>
              <a:t>uesto de trabajo </a:t>
            </a:r>
          </a:p>
          <a:p>
            <a:pPr algn="ctr"/>
            <a:r>
              <a:rPr lang="en-US" sz="1400" b="1" dirty="0" smtClean="0">
                <a:cs typeface="Times New Roman" panose="02020603050405020304" pitchFamily="18" charset="0"/>
              </a:rPr>
              <a:t>(2014 -  Abril 2016)</a:t>
            </a:r>
            <a:endParaRPr lang="es-EC" sz="1400" b="1" dirty="0"/>
          </a:p>
        </p:txBody>
      </p:sp>
    </p:spTree>
    <p:extLst>
      <p:ext uri="{BB962C8B-B14F-4D97-AF65-F5344CB8AC3E}">
        <p14:creationId xmlns:p14="http://schemas.microsoft.com/office/powerpoint/2010/main" val="15107802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l"/>
            <a:r>
              <a:rPr lang="es-EC" sz="4000" b="1" dirty="0" smtClean="0"/>
              <a:t>                            RESULTADOS</a:t>
            </a:r>
            <a:br>
              <a:rPr lang="es-EC" sz="4000" b="1" dirty="0" smtClean="0"/>
            </a:br>
            <a:r>
              <a:rPr lang="es-EC" sz="4000" b="1" dirty="0" smtClean="0"/>
              <a:t>Puesto 1. Soldador</a:t>
            </a:r>
            <a:endParaRPr lang="es-EC" sz="4000" b="1" dirty="0"/>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3494331835"/>
              </p:ext>
            </p:extLst>
          </p:nvPr>
        </p:nvGraphicFramePr>
        <p:xfrm>
          <a:off x="611560" y="1700808"/>
          <a:ext cx="7920881" cy="4389590"/>
        </p:xfrm>
        <a:graphic>
          <a:graphicData uri="http://schemas.openxmlformats.org/drawingml/2006/table">
            <a:tbl>
              <a:tblPr>
                <a:tableStyleId>{5C22544A-7EE6-4342-B048-85BDC9FD1C3A}</a:tableStyleId>
              </a:tblPr>
              <a:tblGrid>
                <a:gridCol w="1149965"/>
                <a:gridCol w="978131"/>
                <a:gridCol w="978131"/>
                <a:gridCol w="1493633"/>
                <a:gridCol w="944756"/>
                <a:gridCol w="909068"/>
                <a:gridCol w="1467197"/>
              </a:tblGrid>
              <a:tr h="0">
                <a:tc rowSpan="2">
                  <a:txBody>
                    <a:bodyPr/>
                    <a:lstStyle/>
                    <a:p>
                      <a:pPr algn="ctr" fontAlgn="ctr"/>
                      <a:r>
                        <a:rPr lang="es-EC" sz="1400" b="1" u="none" strike="noStrike" dirty="0">
                          <a:effectLst/>
                        </a:rPr>
                        <a:t>FACTOR DE RIESGO</a:t>
                      </a:r>
                      <a:endParaRPr lang="es-EC" sz="1400" b="1" i="0" u="none" strike="noStrike" dirty="0">
                        <a:solidFill>
                          <a:srgbClr val="FFFFFF"/>
                        </a:solidFill>
                        <a:effectLst/>
                        <a:latin typeface="Calibri"/>
                      </a:endParaRPr>
                    </a:p>
                  </a:txBody>
                  <a:tcPr marL="9525" marR="9525" marT="9525" marB="0" anchor="ctr"/>
                </a:tc>
                <a:tc gridSpan="3">
                  <a:txBody>
                    <a:bodyPr/>
                    <a:lstStyle/>
                    <a:p>
                      <a:pPr algn="ctr" fontAlgn="b"/>
                      <a:r>
                        <a:rPr lang="es-EC" sz="1400" b="1" u="none" strike="noStrike">
                          <a:effectLst/>
                        </a:rPr>
                        <a:t>NTP 330</a:t>
                      </a:r>
                      <a:endParaRPr lang="es-EC" sz="1400" b="1" i="0" u="none" strike="noStrike">
                        <a:solidFill>
                          <a:srgbClr val="FFFFFF"/>
                        </a:solidFill>
                        <a:effectLst/>
                        <a:latin typeface="Calibri"/>
                      </a:endParaRPr>
                    </a:p>
                  </a:txBody>
                  <a:tcPr marL="9525" marR="9525" marT="9525" marB="0" anchor="b"/>
                </a:tc>
                <a:tc hMerge="1">
                  <a:txBody>
                    <a:bodyPr/>
                    <a:lstStyle/>
                    <a:p>
                      <a:endParaRPr lang="es-EC"/>
                    </a:p>
                  </a:txBody>
                  <a:tcPr/>
                </a:tc>
                <a:tc hMerge="1">
                  <a:txBody>
                    <a:bodyPr/>
                    <a:lstStyle/>
                    <a:p>
                      <a:endParaRPr lang="es-EC"/>
                    </a:p>
                  </a:txBody>
                  <a:tcPr/>
                </a:tc>
                <a:tc gridSpan="3">
                  <a:txBody>
                    <a:bodyPr/>
                    <a:lstStyle/>
                    <a:p>
                      <a:pPr algn="ctr" fontAlgn="b"/>
                      <a:r>
                        <a:rPr lang="es-EC" sz="1400" b="1" u="none" strike="noStrike">
                          <a:effectLst/>
                        </a:rPr>
                        <a:t>William Fine</a:t>
                      </a:r>
                      <a:endParaRPr lang="es-EC" sz="1400" b="1" i="0" u="none" strike="noStrike">
                        <a:solidFill>
                          <a:srgbClr val="FFFFFF"/>
                        </a:solidFill>
                        <a:effectLst/>
                        <a:latin typeface="Calibri"/>
                      </a:endParaRPr>
                    </a:p>
                  </a:txBody>
                  <a:tcPr marL="9525" marR="9525" marT="9525" marB="0" anchor="b"/>
                </a:tc>
                <a:tc hMerge="1">
                  <a:txBody>
                    <a:bodyPr/>
                    <a:lstStyle/>
                    <a:p>
                      <a:endParaRPr lang="es-EC"/>
                    </a:p>
                  </a:txBody>
                  <a:tcPr/>
                </a:tc>
                <a:tc hMerge="1">
                  <a:txBody>
                    <a:bodyPr/>
                    <a:lstStyle/>
                    <a:p>
                      <a:endParaRPr lang="es-EC"/>
                    </a:p>
                  </a:txBody>
                  <a:tcPr/>
                </a:tc>
              </a:tr>
              <a:tr h="523404">
                <a:tc vMerge="1">
                  <a:txBody>
                    <a:bodyPr/>
                    <a:lstStyle/>
                    <a:p>
                      <a:endParaRPr lang="es-EC"/>
                    </a:p>
                  </a:txBody>
                  <a:tcPr/>
                </a:tc>
                <a:tc>
                  <a:txBody>
                    <a:bodyPr/>
                    <a:lstStyle/>
                    <a:p>
                      <a:pPr algn="ctr" fontAlgn="ctr"/>
                      <a:r>
                        <a:rPr lang="es-EC" sz="1400" b="1" u="none" strike="noStrike">
                          <a:effectLst/>
                        </a:rPr>
                        <a:t>Nivel de Riesgo</a:t>
                      </a:r>
                      <a:endParaRPr lang="es-EC" sz="1400" b="1" i="0" u="none" strike="noStrike">
                        <a:solidFill>
                          <a:srgbClr val="FFFFFF"/>
                        </a:solidFill>
                        <a:effectLst/>
                        <a:latin typeface="Calibri"/>
                      </a:endParaRPr>
                    </a:p>
                  </a:txBody>
                  <a:tcPr marL="9525" marR="9525" marT="9525" marB="0" anchor="ctr"/>
                </a:tc>
                <a:tc>
                  <a:txBody>
                    <a:bodyPr/>
                    <a:lstStyle/>
                    <a:p>
                      <a:pPr algn="ctr" fontAlgn="ctr"/>
                      <a:r>
                        <a:rPr lang="es-EC" sz="1400" b="1" u="none" strike="noStrike" dirty="0">
                          <a:effectLst/>
                        </a:rPr>
                        <a:t>Nivel de Intervención</a:t>
                      </a:r>
                      <a:endParaRPr lang="es-EC" sz="1400" b="1" i="0" u="none" strike="noStrike" dirty="0">
                        <a:solidFill>
                          <a:srgbClr val="FFFFFF"/>
                        </a:solidFill>
                        <a:effectLst/>
                        <a:latin typeface="Calibri"/>
                      </a:endParaRPr>
                    </a:p>
                  </a:txBody>
                  <a:tcPr marL="9525" marR="9525" marT="9525" marB="0" anchor="ctr"/>
                </a:tc>
                <a:tc>
                  <a:txBody>
                    <a:bodyPr/>
                    <a:lstStyle/>
                    <a:p>
                      <a:pPr algn="ctr" fontAlgn="ctr"/>
                      <a:r>
                        <a:rPr lang="es-EC" sz="1400" b="1" u="none" strike="noStrike">
                          <a:effectLst/>
                        </a:rPr>
                        <a:t>Interpretación</a:t>
                      </a:r>
                      <a:endParaRPr lang="es-EC" sz="1400" b="1" i="0" u="none" strike="noStrike">
                        <a:solidFill>
                          <a:srgbClr val="FFFFFF"/>
                        </a:solidFill>
                        <a:effectLst/>
                        <a:latin typeface="Calibri"/>
                      </a:endParaRPr>
                    </a:p>
                  </a:txBody>
                  <a:tcPr marL="9525" marR="9525" marT="9525" marB="0" anchor="ctr"/>
                </a:tc>
                <a:tc>
                  <a:txBody>
                    <a:bodyPr/>
                    <a:lstStyle/>
                    <a:p>
                      <a:pPr algn="ctr" fontAlgn="ctr"/>
                      <a:r>
                        <a:rPr lang="es-EC" sz="1400" b="1" u="none" strike="noStrike">
                          <a:effectLst/>
                        </a:rPr>
                        <a:t>Grado de Peligrosidad</a:t>
                      </a:r>
                      <a:endParaRPr lang="es-EC" sz="1400" b="1" i="0" u="none" strike="noStrike">
                        <a:solidFill>
                          <a:srgbClr val="FFFFFF"/>
                        </a:solidFill>
                        <a:effectLst/>
                        <a:latin typeface="Calibri"/>
                      </a:endParaRPr>
                    </a:p>
                  </a:txBody>
                  <a:tcPr marL="9525" marR="9525" marT="9525" marB="0" anchor="ctr"/>
                </a:tc>
                <a:tc>
                  <a:txBody>
                    <a:bodyPr/>
                    <a:lstStyle/>
                    <a:p>
                      <a:pPr algn="ctr" fontAlgn="ctr"/>
                      <a:r>
                        <a:rPr lang="es-EC" sz="1400" b="1" u="none" strike="noStrike">
                          <a:effectLst/>
                        </a:rPr>
                        <a:t>Riesgo</a:t>
                      </a:r>
                      <a:endParaRPr lang="es-EC" sz="1400" b="1" i="0" u="none" strike="noStrike">
                        <a:solidFill>
                          <a:srgbClr val="FFFFFF"/>
                        </a:solidFill>
                        <a:effectLst/>
                        <a:latin typeface="Calibri"/>
                      </a:endParaRPr>
                    </a:p>
                  </a:txBody>
                  <a:tcPr marL="9525" marR="9525" marT="9525" marB="0" anchor="ctr"/>
                </a:tc>
                <a:tc>
                  <a:txBody>
                    <a:bodyPr/>
                    <a:lstStyle/>
                    <a:p>
                      <a:pPr algn="ctr" fontAlgn="ctr"/>
                      <a:r>
                        <a:rPr lang="es-EC" sz="1400" b="1" u="none" strike="noStrike" dirty="0">
                          <a:effectLst/>
                        </a:rPr>
                        <a:t>Interpretación</a:t>
                      </a:r>
                      <a:endParaRPr lang="es-EC" sz="1400" b="1" i="0" u="none" strike="noStrike" dirty="0">
                        <a:solidFill>
                          <a:srgbClr val="FFFFFF"/>
                        </a:solidFill>
                        <a:effectLst/>
                        <a:latin typeface="Calibri"/>
                      </a:endParaRPr>
                    </a:p>
                  </a:txBody>
                  <a:tcPr marL="9525" marR="9525" marT="9525" marB="0" anchor="ctr"/>
                </a:tc>
              </a:tr>
              <a:tr h="954442">
                <a:tc>
                  <a:txBody>
                    <a:bodyPr/>
                    <a:lstStyle/>
                    <a:p>
                      <a:pPr algn="ctr" fontAlgn="ctr"/>
                      <a:r>
                        <a:rPr lang="es-EC" sz="1100" u="none" strike="noStrike">
                          <a:effectLst/>
                        </a:rPr>
                        <a:t>Caída de personas a distinto nivel</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720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Situación Crítica. Corrección Urgente</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dirty="0">
                          <a:effectLst/>
                        </a:rPr>
                        <a:t>450</a:t>
                      </a:r>
                      <a:endParaRPr lang="es-EC" sz="1100" b="0" i="0" u="none" strike="noStrike" dirty="0">
                        <a:solidFill>
                          <a:srgbClr val="000000"/>
                        </a:solidFill>
                        <a:effectLst/>
                        <a:latin typeface="Calibri"/>
                      </a:endParaRPr>
                    </a:p>
                  </a:txBody>
                  <a:tcPr marL="9525" marR="9525" marT="9525" marB="0" anchor="ctr"/>
                </a:tc>
                <a:tc>
                  <a:txBody>
                    <a:bodyPr/>
                    <a:lstStyle/>
                    <a:p>
                      <a:pPr algn="ctr" fontAlgn="ctr"/>
                      <a:r>
                        <a:rPr lang="es-EC" sz="1100" u="none" strike="noStrike">
                          <a:effectLst/>
                        </a:rPr>
                        <a:t>Crítico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 Se debe suspender las actividades y tomar acciones a eliminar o disminuir el riesgo</a:t>
                      </a:r>
                      <a:endParaRPr lang="es-EC" sz="1100" b="0" i="0" u="none" strike="noStrike">
                        <a:solidFill>
                          <a:srgbClr val="000000"/>
                        </a:solidFill>
                        <a:effectLst/>
                        <a:latin typeface="Calibri"/>
                      </a:endParaRPr>
                    </a:p>
                  </a:txBody>
                  <a:tcPr marL="9525" marR="9525" marT="9525" marB="0" anchor="ctr"/>
                </a:tc>
              </a:tr>
              <a:tr h="954442">
                <a:tc>
                  <a:txBody>
                    <a:bodyPr/>
                    <a:lstStyle/>
                    <a:p>
                      <a:pPr algn="ctr" fontAlgn="ctr"/>
                      <a:r>
                        <a:rPr lang="es-EC" sz="1100" u="none" strike="noStrike">
                          <a:effectLst/>
                        </a:rPr>
                        <a:t>Contacto Térmico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600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Situación Crítica. Corrección Urgente</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300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Crítico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 Se debe suspender las actividades y tomar acciones a eliminar o disminuir el riesgo</a:t>
                      </a:r>
                      <a:endParaRPr lang="es-EC" sz="1100" b="0" i="0" u="none" strike="noStrike">
                        <a:solidFill>
                          <a:srgbClr val="000000"/>
                        </a:solidFill>
                        <a:effectLst/>
                        <a:latin typeface="Calibri"/>
                      </a:endParaRPr>
                    </a:p>
                  </a:txBody>
                  <a:tcPr marL="9525" marR="9525" marT="9525" marB="0" anchor="ctr"/>
                </a:tc>
              </a:tr>
              <a:tr h="933917">
                <a:tc>
                  <a:txBody>
                    <a:bodyPr/>
                    <a:lstStyle/>
                    <a:p>
                      <a:pPr algn="ctr" fontAlgn="ctr"/>
                      <a:r>
                        <a:rPr lang="es-EC" sz="1100" u="none" strike="noStrike">
                          <a:effectLst/>
                        </a:rPr>
                        <a:t>Proyección de partículas o fragmentos</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450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Corregir y adoptar medidas de control</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150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Alto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200" u="none" strike="noStrike">
                          <a:effectLst/>
                        </a:rPr>
                        <a:t> Actuar de manera urgente sobre el riesgo, medidas rápidas</a:t>
                      </a:r>
                      <a:endParaRPr lang="es-EC" sz="1200" b="0" i="0" u="none" strike="noStrike">
                        <a:solidFill>
                          <a:srgbClr val="000000"/>
                        </a:solidFill>
                        <a:effectLst/>
                        <a:latin typeface="Calibri"/>
                      </a:endParaRPr>
                    </a:p>
                  </a:txBody>
                  <a:tcPr marL="9525" marR="9525" marT="9525" marB="0" anchor="ctr"/>
                </a:tc>
              </a:tr>
              <a:tr h="800500">
                <a:tc>
                  <a:txBody>
                    <a:bodyPr/>
                    <a:lstStyle/>
                    <a:p>
                      <a:pPr algn="ctr" fontAlgn="ctr"/>
                      <a:r>
                        <a:rPr lang="es-EC" sz="1100" u="none" strike="noStrike">
                          <a:effectLst/>
                        </a:rPr>
                        <a:t>Golpes, cortes por objetos y/o herramientas</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360</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Nivel de Intervención II</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Corregir y adoptar medidas de control</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45</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100" u="none" strike="noStrike">
                          <a:effectLst/>
                        </a:rPr>
                        <a:t>Medio</a:t>
                      </a:r>
                      <a:endParaRPr lang="es-EC" sz="1100" b="0" i="0" u="none" strike="noStrike">
                        <a:solidFill>
                          <a:srgbClr val="000000"/>
                        </a:solidFill>
                        <a:effectLst/>
                        <a:latin typeface="Calibri"/>
                      </a:endParaRPr>
                    </a:p>
                  </a:txBody>
                  <a:tcPr marL="9525" marR="9525" marT="9525" marB="0" anchor="ctr"/>
                </a:tc>
                <a:tc>
                  <a:txBody>
                    <a:bodyPr/>
                    <a:lstStyle/>
                    <a:p>
                      <a:pPr algn="ctr" fontAlgn="ctr"/>
                      <a:r>
                        <a:rPr lang="es-EC" sz="1200" u="none" strike="noStrike" dirty="0">
                          <a:effectLst/>
                        </a:rPr>
                        <a:t>El riesgo debe ser controlado, medidas a mediano plazo</a:t>
                      </a:r>
                      <a:endParaRPr lang="es-EC" sz="1200" b="0" i="0" u="none" strike="noStrike" dirty="0">
                        <a:solidFill>
                          <a:srgbClr val="000000"/>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34762213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C"/>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803923828"/>
              </p:ext>
            </p:extLst>
          </p:nvPr>
        </p:nvGraphicFramePr>
        <p:xfrm>
          <a:off x="1115616" y="548680"/>
          <a:ext cx="7056784" cy="5338774"/>
        </p:xfrm>
        <a:graphic>
          <a:graphicData uri="http://schemas.openxmlformats.org/drawingml/2006/table">
            <a:tbl>
              <a:tblPr firstRow="1" firstCol="1" bandRow="1">
                <a:tableStyleId>{69CF1AB2-1976-4502-BF36-3FF5EA218861}</a:tableStyleId>
              </a:tblPr>
              <a:tblGrid>
                <a:gridCol w="2539799"/>
                <a:gridCol w="2374230"/>
                <a:gridCol w="2142755"/>
              </a:tblGrid>
              <a:tr h="202995">
                <a:tc gridSpan="3">
                  <a:txBody>
                    <a:bodyPr/>
                    <a:lstStyle/>
                    <a:p>
                      <a:pPr algn="ctr">
                        <a:lnSpc>
                          <a:spcPct val="115000"/>
                        </a:lnSpc>
                        <a:spcAft>
                          <a:spcPts val="0"/>
                        </a:spcAft>
                      </a:pPr>
                      <a:r>
                        <a:rPr lang="es-EC" sz="1200" b="1" dirty="0">
                          <a:effectLst/>
                        </a:rPr>
                        <a:t>MEDIDAS DE CONTROL</a:t>
                      </a:r>
                      <a:endParaRPr lang="es-EC" sz="1200" b="1" dirty="0">
                        <a:effectLst/>
                        <a:latin typeface="Calibri"/>
                        <a:ea typeface="Calibri"/>
                        <a:cs typeface="Times New Roman"/>
                      </a:endParaRPr>
                    </a:p>
                  </a:txBody>
                  <a:tcPr marL="26015" marR="26015" marT="0" marB="0" anchor="ctr"/>
                </a:tc>
                <a:tc hMerge="1">
                  <a:txBody>
                    <a:bodyPr/>
                    <a:lstStyle/>
                    <a:p>
                      <a:endParaRPr lang="es-EC"/>
                    </a:p>
                  </a:txBody>
                  <a:tcPr/>
                </a:tc>
                <a:tc hMerge="1">
                  <a:txBody>
                    <a:bodyPr/>
                    <a:lstStyle/>
                    <a:p>
                      <a:endParaRPr lang="es-EC"/>
                    </a:p>
                  </a:txBody>
                  <a:tcPr/>
                </a:tc>
              </a:tr>
              <a:tr h="202995">
                <a:tc>
                  <a:txBody>
                    <a:bodyPr/>
                    <a:lstStyle/>
                    <a:p>
                      <a:pPr algn="ctr">
                        <a:lnSpc>
                          <a:spcPct val="115000"/>
                        </a:lnSpc>
                        <a:spcAft>
                          <a:spcPts val="0"/>
                        </a:spcAft>
                      </a:pPr>
                      <a:r>
                        <a:rPr lang="es-EC" sz="1100" b="1" dirty="0">
                          <a:effectLst/>
                        </a:rPr>
                        <a:t>FUENTE</a:t>
                      </a:r>
                      <a:endParaRPr lang="es-EC" sz="1100" b="1" dirty="0">
                        <a:effectLst/>
                        <a:latin typeface="Calibri"/>
                        <a:ea typeface="Calibri"/>
                        <a:cs typeface="Times New Roman"/>
                      </a:endParaRPr>
                    </a:p>
                  </a:txBody>
                  <a:tcPr marL="26015" marR="26015" marT="0" marB="0" anchor="ctr"/>
                </a:tc>
                <a:tc>
                  <a:txBody>
                    <a:bodyPr/>
                    <a:lstStyle/>
                    <a:p>
                      <a:pPr algn="ctr">
                        <a:lnSpc>
                          <a:spcPct val="115000"/>
                        </a:lnSpc>
                        <a:spcAft>
                          <a:spcPts val="0"/>
                        </a:spcAft>
                      </a:pPr>
                      <a:r>
                        <a:rPr lang="es-EC" sz="1200" b="1" dirty="0">
                          <a:effectLst/>
                        </a:rPr>
                        <a:t>MEDIO</a:t>
                      </a:r>
                      <a:endParaRPr lang="es-EC" sz="1200" b="1" dirty="0">
                        <a:effectLst/>
                        <a:latin typeface="Calibri"/>
                        <a:ea typeface="Calibri"/>
                        <a:cs typeface="Times New Roman"/>
                      </a:endParaRPr>
                    </a:p>
                  </a:txBody>
                  <a:tcPr marL="26015" marR="26015" marT="0" marB="0" anchor="ctr"/>
                </a:tc>
                <a:tc>
                  <a:txBody>
                    <a:bodyPr/>
                    <a:lstStyle/>
                    <a:p>
                      <a:pPr algn="ctr">
                        <a:lnSpc>
                          <a:spcPct val="115000"/>
                        </a:lnSpc>
                        <a:spcAft>
                          <a:spcPts val="0"/>
                        </a:spcAft>
                      </a:pPr>
                      <a:r>
                        <a:rPr lang="es-EC" sz="1200" b="1" dirty="0">
                          <a:effectLst/>
                        </a:rPr>
                        <a:t>TRABAJADOR</a:t>
                      </a:r>
                      <a:endParaRPr lang="es-EC" sz="1200" b="1" dirty="0">
                        <a:effectLst/>
                        <a:latin typeface="Calibri"/>
                        <a:ea typeface="Calibri"/>
                        <a:cs typeface="Times New Roman"/>
                      </a:endParaRPr>
                    </a:p>
                  </a:txBody>
                  <a:tcPr marL="26015" marR="26015" marT="0" marB="0" anchor="ctr"/>
                </a:tc>
              </a:tr>
              <a:tr h="3338426">
                <a:tc>
                  <a:txBody>
                    <a:bodyPr/>
                    <a:lstStyle/>
                    <a:p>
                      <a:pPr algn="ctr">
                        <a:lnSpc>
                          <a:spcPct val="115000"/>
                        </a:lnSpc>
                        <a:spcAft>
                          <a:spcPts val="0"/>
                        </a:spcAft>
                      </a:pPr>
                      <a:r>
                        <a:rPr lang="es-EC" sz="600" dirty="0">
                          <a:effectLst/>
                        </a:rPr>
                        <a:t> </a:t>
                      </a:r>
                    </a:p>
                    <a:p>
                      <a:pPr algn="ctr">
                        <a:lnSpc>
                          <a:spcPct val="115000"/>
                        </a:lnSpc>
                        <a:spcAft>
                          <a:spcPts val="0"/>
                        </a:spcAft>
                      </a:pPr>
                      <a:r>
                        <a:rPr lang="es-EC" sz="600" dirty="0">
                          <a:effectLst/>
                        </a:rPr>
                        <a:t> </a:t>
                      </a:r>
                      <a:r>
                        <a:rPr lang="es-EC" sz="900" b="0" dirty="0">
                          <a:effectLst/>
                        </a:rPr>
                        <a:t/>
                      </a:r>
                      <a:br>
                        <a:rPr lang="es-EC" sz="900" b="0" dirty="0">
                          <a:effectLst/>
                        </a:rPr>
                      </a:br>
                      <a:r>
                        <a:rPr lang="es-EC" sz="900" b="0" dirty="0">
                          <a:effectLst/>
                        </a:rPr>
                        <a:t>Realizar Inspecciones de seguridad (</a:t>
                      </a:r>
                      <a:r>
                        <a:rPr lang="es-EC" sz="900" b="0" dirty="0" err="1">
                          <a:effectLst/>
                        </a:rPr>
                        <a:t>Check</a:t>
                      </a:r>
                      <a:r>
                        <a:rPr lang="es-EC" sz="900" b="0" dirty="0">
                          <a:effectLst/>
                        </a:rPr>
                        <a:t> </a:t>
                      </a:r>
                      <a:r>
                        <a:rPr lang="es-EC" sz="900" b="0" dirty="0" err="1">
                          <a:effectLst/>
                        </a:rPr>
                        <a:t>List</a:t>
                      </a:r>
                      <a:r>
                        <a:rPr lang="es-EC" sz="900" b="0" dirty="0">
                          <a:effectLst/>
                        </a:rPr>
                        <a:t>) antes de realizar el trabajo,  verificando el buen estado del equipo de soldadura, cable de alimentación, interruptor; desarrollado con ayuda de los operarios</a:t>
                      </a:r>
                    </a:p>
                    <a:p>
                      <a:pPr algn="ctr">
                        <a:lnSpc>
                          <a:spcPct val="115000"/>
                        </a:lnSpc>
                        <a:spcAft>
                          <a:spcPts val="0"/>
                        </a:spcAft>
                      </a:pPr>
                      <a:r>
                        <a:rPr lang="es-EC" sz="900" b="0" dirty="0">
                          <a:effectLst/>
                        </a:rPr>
                        <a:t> </a:t>
                      </a:r>
                    </a:p>
                    <a:p>
                      <a:pPr algn="ctr">
                        <a:lnSpc>
                          <a:spcPct val="115000"/>
                        </a:lnSpc>
                        <a:spcAft>
                          <a:spcPts val="0"/>
                        </a:spcAft>
                      </a:pPr>
                      <a:r>
                        <a:rPr lang="es-EC" sz="900" b="0" dirty="0" err="1">
                          <a:effectLst/>
                        </a:rPr>
                        <a:t>Check</a:t>
                      </a:r>
                      <a:r>
                        <a:rPr lang="es-EC" sz="900" b="0" dirty="0">
                          <a:effectLst/>
                        </a:rPr>
                        <a:t> </a:t>
                      </a:r>
                      <a:r>
                        <a:rPr lang="es-EC" sz="900" b="0" dirty="0" err="1">
                          <a:effectLst/>
                        </a:rPr>
                        <a:t>List</a:t>
                      </a:r>
                      <a:r>
                        <a:rPr lang="es-EC" sz="900" b="0" dirty="0">
                          <a:effectLst/>
                        </a:rPr>
                        <a:t> de los equipos de protección para trabajos en </a:t>
                      </a:r>
                      <a:r>
                        <a:rPr lang="es-EC" sz="900" b="0" dirty="0" smtClean="0">
                          <a:effectLst/>
                        </a:rPr>
                        <a:t>altura</a:t>
                      </a:r>
                    </a:p>
                    <a:p>
                      <a:pPr algn="ctr">
                        <a:lnSpc>
                          <a:spcPct val="115000"/>
                        </a:lnSpc>
                        <a:spcAft>
                          <a:spcPts val="0"/>
                        </a:spcAft>
                      </a:pPr>
                      <a:endParaRPr lang="es-EC" sz="900" b="0" dirty="0" smtClean="0">
                        <a:effectLst/>
                      </a:endParaRPr>
                    </a:p>
                    <a:p>
                      <a:pPr algn="ctr">
                        <a:lnSpc>
                          <a:spcPct val="115000"/>
                        </a:lnSpc>
                        <a:spcAft>
                          <a:spcPts val="0"/>
                        </a:spcAft>
                      </a:pPr>
                      <a:r>
                        <a:rPr lang="es-EC" sz="900" b="0" dirty="0" smtClean="0">
                          <a:effectLst/>
                        </a:rPr>
                        <a:t>Realizar</a:t>
                      </a:r>
                      <a:r>
                        <a:rPr lang="es-EC" sz="900" b="0" baseline="0" dirty="0" smtClean="0">
                          <a:effectLst/>
                        </a:rPr>
                        <a:t> la elección de</a:t>
                      </a:r>
                      <a:r>
                        <a:rPr lang="es-EC" sz="900" b="0" dirty="0" smtClean="0">
                          <a:effectLst/>
                        </a:rPr>
                        <a:t> los equipos de protección individual</a:t>
                      </a:r>
                      <a:r>
                        <a:rPr lang="es-EC" sz="900" b="0" baseline="0" dirty="0" smtClean="0">
                          <a:effectLst/>
                        </a:rPr>
                        <a:t> con participación de los trabajadores</a:t>
                      </a:r>
                      <a:endParaRPr lang="es-EC" sz="900" b="0" dirty="0">
                        <a:effectLst/>
                      </a:endParaRPr>
                    </a:p>
                    <a:p>
                      <a:pPr algn="ctr">
                        <a:lnSpc>
                          <a:spcPct val="115000"/>
                        </a:lnSpc>
                        <a:spcAft>
                          <a:spcPts val="0"/>
                        </a:spcAft>
                      </a:pPr>
                      <a:r>
                        <a:rPr lang="es-EC" sz="900" b="0" dirty="0">
                          <a:effectLst/>
                        </a:rPr>
                        <a:t> </a:t>
                      </a:r>
                    </a:p>
                    <a:p>
                      <a:pPr algn="ctr">
                        <a:lnSpc>
                          <a:spcPct val="115000"/>
                        </a:lnSpc>
                        <a:spcAft>
                          <a:spcPts val="0"/>
                        </a:spcAft>
                      </a:pPr>
                      <a:r>
                        <a:rPr lang="es-EC" sz="900" b="0" dirty="0">
                          <a:effectLst/>
                        </a:rPr>
                        <a:t>Almacenar  los equipos de altura (arnés, bandas de anclaje) colgados, en lugares secos, lejos de fuentes de calor</a:t>
                      </a:r>
                    </a:p>
                    <a:p>
                      <a:pPr algn="ctr">
                        <a:lnSpc>
                          <a:spcPct val="115000"/>
                        </a:lnSpc>
                        <a:spcAft>
                          <a:spcPts val="0"/>
                        </a:spcAft>
                      </a:pPr>
                      <a:r>
                        <a:rPr lang="es-EC" sz="900" b="0" dirty="0">
                          <a:effectLst/>
                        </a:rPr>
                        <a:t> </a:t>
                      </a:r>
                    </a:p>
                    <a:p>
                      <a:pPr algn="ctr">
                        <a:lnSpc>
                          <a:spcPct val="115000"/>
                        </a:lnSpc>
                        <a:spcAft>
                          <a:spcPts val="0"/>
                        </a:spcAft>
                      </a:pPr>
                      <a:r>
                        <a:rPr lang="es-EC" sz="900" b="0" dirty="0">
                          <a:effectLst/>
                        </a:rPr>
                        <a:t>Lavar los equipos de protección individual contra caídas utilizando detergentes para tejidos delicados y la temperatura del agua menos a 30°C.</a:t>
                      </a:r>
                    </a:p>
                    <a:p>
                      <a:pPr algn="ctr">
                        <a:lnSpc>
                          <a:spcPct val="115000"/>
                        </a:lnSpc>
                        <a:spcAft>
                          <a:spcPts val="0"/>
                        </a:spcAft>
                      </a:pPr>
                      <a:r>
                        <a:rPr lang="es-EC" sz="900" dirty="0">
                          <a:effectLst/>
                        </a:rPr>
                        <a:t> </a:t>
                      </a:r>
                      <a:endParaRPr lang="es-EC" sz="900" dirty="0">
                        <a:effectLst/>
                        <a:latin typeface="Calibri"/>
                        <a:ea typeface="Calibri"/>
                        <a:cs typeface="Times New Roman"/>
                      </a:endParaRPr>
                    </a:p>
                  </a:txBody>
                  <a:tcPr marL="26015" marR="26015" marT="0" marB="0" anchor="ctr"/>
                </a:tc>
                <a:tc>
                  <a:txBody>
                    <a:bodyPr/>
                    <a:lstStyle/>
                    <a:p>
                      <a:pPr algn="ctr">
                        <a:lnSpc>
                          <a:spcPct val="115000"/>
                        </a:lnSpc>
                        <a:spcAft>
                          <a:spcPts val="0"/>
                        </a:spcAft>
                      </a:pPr>
                      <a:r>
                        <a:rPr lang="es-EC" sz="900" dirty="0" smtClean="0">
                          <a:effectLst/>
                        </a:rPr>
                        <a:t>Delimitar </a:t>
                      </a:r>
                      <a:r>
                        <a:rPr lang="es-EC" sz="900" dirty="0">
                          <a:effectLst/>
                        </a:rPr>
                        <a:t>el área de trabajo</a:t>
                      </a:r>
                    </a:p>
                    <a:p>
                      <a:pPr algn="ctr">
                        <a:lnSpc>
                          <a:spcPct val="115000"/>
                        </a:lnSpc>
                        <a:spcAft>
                          <a:spcPts val="0"/>
                        </a:spcAft>
                      </a:pPr>
                      <a:r>
                        <a:rPr lang="es-EC" sz="900" dirty="0">
                          <a:effectLst/>
                        </a:rPr>
                        <a:t> </a:t>
                      </a:r>
                    </a:p>
                    <a:p>
                      <a:pPr algn="ctr">
                        <a:lnSpc>
                          <a:spcPct val="115000"/>
                        </a:lnSpc>
                        <a:spcAft>
                          <a:spcPts val="0"/>
                        </a:spcAft>
                      </a:pPr>
                      <a:r>
                        <a:rPr lang="es-EC" sz="900" dirty="0">
                          <a:effectLst/>
                        </a:rPr>
                        <a:t>Mantener el área de trabajo limpia y ordenada</a:t>
                      </a:r>
                      <a:br>
                        <a:rPr lang="es-EC" sz="900" dirty="0">
                          <a:effectLst/>
                        </a:rPr>
                      </a:br>
                      <a:r>
                        <a:rPr lang="es-EC" sz="900" dirty="0">
                          <a:effectLst/>
                        </a:rPr>
                        <a:t> </a:t>
                      </a:r>
                    </a:p>
                    <a:p>
                      <a:pPr algn="ctr">
                        <a:lnSpc>
                          <a:spcPct val="115000"/>
                        </a:lnSpc>
                        <a:spcAft>
                          <a:spcPts val="0"/>
                        </a:spcAft>
                      </a:pPr>
                      <a:r>
                        <a:rPr lang="es-EC" sz="900" dirty="0" smtClean="0">
                          <a:effectLst/>
                        </a:rPr>
                        <a:t>Verificar </a:t>
                      </a:r>
                      <a:r>
                        <a:rPr lang="es-EC" sz="900" dirty="0">
                          <a:effectLst/>
                        </a:rPr>
                        <a:t>el correcto armado de los andamios</a:t>
                      </a:r>
                    </a:p>
                    <a:p>
                      <a:pPr algn="ctr">
                        <a:lnSpc>
                          <a:spcPct val="115000"/>
                        </a:lnSpc>
                        <a:spcAft>
                          <a:spcPts val="0"/>
                        </a:spcAft>
                      </a:pPr>
                      <a:endParaRPr lang="es-EC" sz="900" dirty="0" smtClean="0">
                        <a:effectLst/>
                      </a:endParaRPr>
                    </a:p>
                    <a:p>
                      <a:pPr algn="ctr">
                        <a:lnSpc>
                          <a:spcPct val="115000"/>
                        </a:lnSpc>
                        <a:spcAft>
                          <a:spcPts val="0"/>
                        </a:spcAft>
                      </a:pPr>
                      <a:r>
                        <a:rPr lang="es-EC" sz="900" dirty="0">
                          <a:effectLst/>
                        </a:rPr>
                        <a:t> </a:t>
                      </a:r>
                      <a:r>
                        <a:rPr lang="es-EC" sz="900" dirty="0" smtClean="0">
                          <a:effectLst/>
                        </a:rPr>
                        <a:t>Utilizar las escaleras para acceder a las plataformas del andamio</a:t>
                      </a:r>
                      <a:endParaRPr lang="es-EC" sz="900" dirty="0">
                        <a:effectLst/>
                      </a:endParaRPr>
                    </a:p>
                    <a:p>
                      <a:pPr algn="ctr">
                        <a:lnSpc>
                          <a:spcPct val="115000"/>
                        </a:lnSpc>
                        <a:spcAft>
                          <a:spcPts val="0"/>
                        </a:spcAft>
                      </a:pPr>
                      <a:endParaRPr lang="es-EC" sz="900" dirty="0" smtClean="0">
                        <a:effectLst/>
                      </a:endParaRPr>
                    </a:p>
                    <a:p>
                      <a:pPr algn="ctr">
                        <a:lnSpc>
                          <a:spcPct val="115000"/>
                        </a:lnSpc>
                        <a:spcAft>
                          <a:spcPts val="0"/>
                        </a:spcAft>
                      </a:pPr>
                      <a:r>
                        <a:rPr lang="es-EC" sz="900" dirty="0" smtClean="0">
                          <a:effectLst/>
                        </a:rPr>
                        <a:t>Ubicar </a:t>
                      </a:r>
                      <a:r>
                        <a:rPr lang="es-EC" sz="900" dirty="0">
                          <a:effectLst/>
                        </a:rPr>
                        <a:t>los puntos de anclaje </a:t>
                      </a:r>
                      <a:r>
                        <a:rPr lang="es-EC" sz="900" dirty="0" smtClean="0">
                          <a:effectLst/>
                        </a:rPr>
                        <a:t>Seguros</a:t>
                      </a:r>
                      <a:endParaRPr lang="es-EC" sz="900" dirty="0">
                        <a:effectLst/>
                      </a:endParaRPr>
                    </a:p>
                    <a:p>
                      <a:pPr algn="ctr">
                        <a:lnSpc>
                          <a:spcPct val="115000"/>
                        </a:lnSpc>
                        <a:spcAft>
                          <a:spcPts val="0"/>
                        </a:spcAft>
                      </a:pPr>
                      <a:r>
                        <a:rPr lang="es-EC" sz="900" dirty="0">
                          <a:effectLst/>
                        </a:rPr>
                        <a:t> </a:t>
                      </a:r>
                      <a:endParaRPr lang="es-EC" sz="900" dirty="0" smtClean="0">
                        <a:effectLst/>
                      </a:endParaRPr>
                    </a:p>
                    <a:p>
                      <a:pPr marL="0" marR="0" indent="0" algn="ctr" defTabSz="914400" rtl="0" eaLnBrk="1" fontAlgn="auto" latinLnBrk="0" hangingPunct="1">
                        <a:lnSpc>
                          <a:spcPct val="115000"/>
                        </a:lnSpc>
                        <a:spcBef>
                          <a:spcPts val="0"/>
                        </a:spcBef>
                        <a:spcAft>
                          <a:spcPts val="0"/>
                        </a:spcAft>
                        <a:buClrTx/>
                        <a:buSzTx/>
                        <a:buFontTx/>
                        <a:buNone/>
                        <a:tabLst/>
                        <a:defRPr/>
                      </a:pPr>
                      <a:r>
                        <a:rPr lang="es-EC" sz="900" dirty="0" smtClean="0">
                          <a:effectLst/>
                        </a:rPr>
                        <a:t>Verificar que el área este despejada o cubrir de forma adecuada los materiales combustibles</a:t>
                      </a:r>
                    </a:p>
                    <a:p>
                      <a:pPr algn="ctr">
                        <a:lnSpc>
                          <a:spcPct val="115000"/>
                        </a:lnSpc>
                        <a:spcAft>
                          <a:spcPts val="0"/>
                        </a:spcAft>
                      </a:pPr>
                      <a:endParaRPr lang="es-EC" sz="900" dirty="0">
                        <a:effectLst/>
                        <a:latin typeface="Calibri"/>
                        <a:ea typeface="Calibri"/>
                        <a:cs typeface="Times New Roman"/>
                      </a:endParaRPr>
                    </a:p>
                  </a:txBody>
                  <a:tcPr marL="26015" marR="26015" marT="0" marB="0" anchor="ctr"/>
                </a:tc>
                <a:tc>
                  <a:txBody>
                    <a:bodyPr/>
                    <a:lstStyle/>
                    <a:p>
                      <a:pPr algn="ctr">
                        <a:lnSpc>
                          <a:spcPct val="115000"/>
                        </a:lnSpc>
                        <a:spcAft>
                          <a:spcPts val="0"/>
                        </a:spcAft>
                      </a:pPr>
                      <a:r>
                        <a:rPr lang="es-EC" sz="900" dirty="0">
                          <a:effectLst/>
                        </a:rPr>
                        <a:t> </a:t>
                      </a:r>
                    </a:p>
                    <a:p>
                      <a:pPr algn="ctr">
                        <a:lnSpc>
                          <a:spcPct val="115000"/>
                        </a:lnSpc>
                        <a:spcAft>
                          <a:spcPts val="0"/>
                        </a:spcAft>
                      </a:pPr>
                      <a:r>
                        <a:rPr lang="es-EC" sz="900" dirty="0">
                          <a:effectLst/>
                        </a:rPr>
                        <a:t> </a:t>
                      </a:r>
                    </a:p>
                    <a:p>
                      <a:pPr algn="ctr">
                        <a:lnSpc>
                          <a:spcPct val="115000"/>
                        </a:lnSpc>
                        <a:spcAft>
                          <a:spcPts val="0"/>
                        </a:spcAft>
                      </a:pPr>
                      <a:r>
                        <a:rPr lang="es-EC" sz="900" dirty="0">
                          <a:effectLst/>
                        </a:rPr>
                        <a:t> </a:t>
                      </a:r>
                    </a:p>
                    <a:p>
                      <a:pPr algn="ctr">
                        <a:lnSpc>
                          <a:spcPct val="115000"/>
                        </a:lnSpc>
                        <a:spcAft>
                          <a:spcPts val="0"/>
                        </a:spcAft>
                      </a:pPr>
                      <a:r>
                        <a:rPr lang="es-EC" sz="900" dirty="0">
                          <a:effectLst/>
                        </a:rPr>
                        <a:t> </a:t>
                      </a:r>
                    </a:p>
                    <a:p>
                      <a:pPr algn="ctr">
                        <a:lnSpc>
                          <a:spcPct val="115000"/>
                        </a:lnSpc>
                        <a:spcAft>
                          <a:spcPts val="0"/>
                        </a:spcAft>
                      </a:pPr>
                      <a:r>
                        <a:rPr lang="es-EC" sz="900" dirty="0">
                          <a:effectLst/>
                        </a:rPr>
                        <a:t> </a:t>
                      </a:r>
                    </a:p>
                    <a:p>
                      <a:pPr algn="ctr">
                        <a:lnSpc>
                          <a:spcPct val="115000"/>
                        </a:lnSpc>
                        <a:spcAft>
                          <a:spcPts val="0"/>
                        </a:spcAft>
                      </a:pPr>
                      <a:r>
                        <a:rPr lang="es-EC" sz="900" dirty="0">
                          <a:effectLst/>
                        </a:rPr>
                        <a:t> </a:t>
                      </a:r>
                    </a:p>
                    <a:p>
                      <a:pPr algn="ctr">
                        <a:lnSpc>
                          <a:spcPct val="115000"/>
                        </a:lnSpc>
                        <a:spcAft>
                          <a:spcPts val="0"/>
                        </a:spcAft>
                      </a:pPr>
                      <a:r>
                        <a:rPr lang="es-EC" sz="900" dirty="0">
                          <a:effectLst/>
                        </a:rPr>
                        <a:t>Dotar de manera gratuita los equipos de protección individual</a:t>
                      </a:r>
                      <a:br>
                        <a:rPr lang="es-EC" sz="900" dirty="0">
                          <a:effectLst/>
                        </a:rPr>
                      </a:br>
                      <a:r>
                        <a:rPr lang="es-EC" sz="900" dirty="0">
                          <a:effectLst/>
                        </a:rPr>
                        <a:t/>
                      </a:r>
                      <a:br>
                        <a:rPr lang="es-EC" sz="900" dirty="0">
                          <a:effectLst/>
                        </a:rPr>
                      </a:br>
                      <a:endParaRPr lang="es-EC" sz="900" dirty="0">
                        <a:effectLst/>
                      </a:endParaRPr>
                    </a:p>
                    <a:p>
                      <a:pPr algn="ctr">
                        <a:lnSpc>
                          <a:spcPct val="115000"/>
                        </a:lnSpc>
                        <a:spcAft>
                          <a:spcPts val="0"/>
                        </a:spcAft>
                      </a:pPr>
                      <a:r>
                        <a:rPr lang="es-EC" sz="900" dirty="0">
                          <a:effectLst/>
                        </a:rPr>
                        <a:t> </a:t>
                      </a:r>
                    </a:p>
                    <a:p>
                      <a:pPr algn="ctr">
                        <a:lnSpc>
                          <a:spcPct val="115000"/>
                        </a:lnSpc>
                        <a:spcAft>
                          <a:spcPts val="0"/>
                        </a:spcAft>
                      </a:pPr>
                      <a:r>
                        <a:rPr lang="es-EC" sz="900" dirty="0">
                          <a:effectLst/>
                        </a:rPr>
                        <a:t>Capacitar al personal sobre los riesgos existentes en su puesto de trabajo</a:t>
                      </a:r>
                      <a:br>
                        <a:rPr lang="es-EC" sz="900" dirty="0">
                          <a:effectLst/>
                        </a:rPr>
                      </a:br>
                      <a:r>
                        <a:rPr lang="es-EC" sz="900" dirty="0">
                          <a:effectLst/>
                        </a:rPr>
                        <a:t/>
                      </a:r>
                      <a:br>
                        <a:rPr lang="es-EC" sz="900" dirty="0">
                          <a:effectLst/>
                        </a:rPr>
                      </a:br>
                      <a:endParaRPr lang="es-EC" sz="900" dirty="0">
                        <a:effectLst/>
                        <a:latin typeface="Calibri"/>
                        <a:ea typeface="Calibri"/>
                        <a:cs typeface="Times New Roman"/>
                      </a:endParaRPr>
                    </a:p>
                  </a:txBody>
                  <a:tcPr marL="26015" marR="26015" marT="0" marB="0" anchor="ctr"/>
                </a:tc>
              </a:tr>
              <a:tr h="177604">
                <a:tc gridSpan="3">
                  <a:txBody>
                    <a:bodyPr/>
                    <a:lstStyle/>
                    <a:p>
                      <a:pPr algn="ctr">
                        <a:lnSpc>
                          <a:spcPct val="115000"/>
                        </a:lnSpc>
                        <a:spcAft>
                          <a:spcPts val="0"/>
                        </a:spcAft>
                      </a:pPr>
                      <a:r>
                        <a:rPr lang="es-EC" sz="1050" dirty="0">
                          <a:effectLst/>
                        </a:rPr>
                        <a:t>EQUIPO DE PROTECCIÓN INDIVIDUAL</a:t>
                      </a:r>
                      <a:endParaRPr lang="es-EC" sz="1050" dirty="0">
                        <a:effectLst/>
                        <a:latin typeface="Calibri"/>
                        <a:ea typeface="Calibri"/>
                        <a:cs typeface="Times New Roman"/>
                      </a:endParaRPr>
                    </a:p>
                  </a:txBody>
                  <a:tcPr marL="26015" marR="26015" marT="0" marB="0" anchor="b"/>
                </a:tc>
                <a:tc hMerge="1">
                  <a:txBody>
                    <a:bodyPr/>
                    <a:lstStyle/>
                    <a:p>
                      <a:endParaRPr lang="es-EC"/>
                    </a:p>
                  </a:txBody>
                  <a:tcPr/>
                </a:tc>
                <a:tc hMerge="1">
                  <a:txBody>
                    <a:bodyPr/>
                    <a:lstStyle/>
                    <a:p>
                      <a:endParaRPr lang="es-EC"/>
                    </a:p>
                  </a:txBody>
                  <a:tcPr/>
                </a:tc>
              </a:tr>
              <a:tr h="1122526">
                <a:tc gridSpan="3">
                  <a:txBody>
                    <a:bodyPr/>
                    <a:lstStyle/>
                    <a:p>
                      <a:pPr algn="ctr">
                        <a:lnSpc>
                          <a:spcPct val="115000"/>
                        </a:lnSpc>
                        <a:spcAft>
                          <a:spcPts val="0"/>
                        </a:spcAft>
                      </a:pPr>
                      <a:r>
                        <a:rPr lang="es-EC" sz="900" b="0" dirty="0">
                          <a:effectLst/>
                        </a:rPr>
                        <a:t>Protección </a:t>
                      </a:r>
                      <a:r>
                        <a:rPr lang="es-EC" sz="900" b="0" dirty="0" smtClean="0">
                          <a:effectLst/>
                        </a:rPr>
                        <a:t>respiratoria CE ( Mascarilla</a:t>
                      </a:r>
                      <a:r>
                        <a:rPr lang="es-EC" sz="900" b="0" baseline="0" dirty="0" smtClean="0">
                          <a:effectLst/>
                        </a:rPr>
                        <a:t> doble filtro, filtros contra vapores orgánicos)</a:t>
                      </a:r>
                      <a:r>
                        <a:rPr lang="es-EC" sz="900" b="0" dirty="0">
                          <a:effectLst/>
                        </a:rPr>
                        <a:t/>
                      </a:r>
                      <a:br>
                        <a:rPr lang="es-EC" sz="900" b="0" dirty="0">
                          <a:effectLst/>
                        </a:rPr>
                      </a:br>
                      <a:r>
                        <a:rPr lang="es-EC" sz="900" b="0" dirty="0" smtClean="0">
                          <a:effectLst/>
                        </a:rPr>
                        <a:t>Máscar</a:t>
                      </a:r>
                      <a:r>
                        <a:rPr lang="es-EC" sz="900" b="0" baseline="0" dirty="0" smtClean="0">
                          <a:effectLst/>
                        </a:rPr>
                        <a:t>a para soldar ( ANSI Z87.1)</a:t>
                      </a:r>
                      <a:r>
                        <a:rPr lang="es-EC" sz="900" b="0" dirty="0">
                          <a:effectLst/>
                        </a:rPr>
                        <a:t/>
                      </a:r>
                      <a:br>
                        <a:rPr lang="es-EC" sz="900" b="0" dirty="0">
                          <a:effectLst/>
                        </a:rPr>
                      </a:br>
                      <a:r>
                        <a:rPr lang="es-EC" sz="900" b="0" dirty="0">
                          <a:effectLst/>
                        </a:rPr>
                        <a:t>Mandil cuero, Ropa de trabajo de material de lana, manga larga, </a:t>
                      </a:r>
                      <a:r>
                        <a:rPr lang="es-EC" sz="900" b="0" dirty="0" smtClean="0">
                          <a:effectLst/>
                        </a:rPr>
                        <a:t>polainas (ANSI / ISEA 107)</a:t>
                      </a:r>
                      <a:r>
                        <a:rPr lang="es-EC" sz="900" b="0" dirty="0">
                          <a:effectLst/>
                        </a:rPr>
                        <a:t/>
                      </a:r>
                      <a:br>
                        <a:rPr lang="es-EC" sz="900" b="0" dirty="0">
                          <a:effectLst/>
                        </a:rPr>
                      </a:br>
                      <a:r>
                        <a:rPr lang="es-EC" sz="900" b="0" dirty="0">
                          <a:effectLst/>
                        </a:rPr>
                        <a:t>Protección de cuero para manos </a:t>
                      </a:r>
                      <a:endParaRPr lang="es-EC" sz="900" b="0" dirty="0" smtClean="0">
                        <a:effectLst/>
                      </a:endParaRPr>
                    </a:p>
                    <a:p>
                      <a:pPr algn="ctr">
                        <a:lnSpc>
                          <a:spcPct val="115000"/>
                        </a:lnSpc>
                        <a:spcAft>
                          <a:spcPts val="0"/>
                        </a:spcAft>
                      </a:pPr>
                      <a:r>
                        <a:rPr lang="es-EC" sz="900" b="0" dirty="0" smtClean="0">
                          <a:effectLst/>
                        </a:rPr>
                        <a:t>Protección Ocular ( ANSI</a:t>
                      </a:r>
                      <a:r>
                        <a:rPr lang="es-EC" sz="900" b="0" baseline="0" dirty="0" smtClean="0">
                          <a:effectLst/>
                        </a:rPr>
                        <a:t> Z87.1)</a:t>
                      </a:r>
                    </a:p>
                    <a:p>
                      <a:pPr algn="ctr">
                        <a:lnSpc>
                          <a:spcPct val="115000"/>
                        </a:lnSpc>
                        <a:spcAft>
                          <a:spcPts val="0"/>
                        </a:spcAft>
                      </a:pPr>
                      <a:r>
                        <a:rPr lang="es-EC" sz="900" b="0" baseline="0" dirty="0" smtClean="0">
                          <a:effectLst/>
                        </a:rPr>
                        <a:t>Protección auditiva (ANSI S3)</a:t>
                      </a:r>
                      <a:r>
                        <a:rPr lang="es-EC" sz="900" b="0" dirty="0">
                          <a:effectLst/>
                        </a:rPr>
                        <a:t/>
                      </a:r>
                      <a:br>
                        <a:rPr lang="es-EC" sz="900" b="0" dirty="0">
                          <a:effectLst/>
                        </a:rPr>
                      </a:br>
                      <a:r>
                        <a:rPr lang="es-EC" sz="900" b="0" dirty="0">
                          <a:effectLst/>
                        </a:rPr>
                        <a:t>Calzado de seguridad </a:t>
                      </a:r>
                      <a:r>
                        <a:rPr lang="es-EC" sz="900" b="0" dirty="0" smtClean="0">
                          <a:effectLst/>
                        </a:rPr>
                        <a:t> (ANSI Z41)</a:t>
                      </a:r>
                      <a:endParaRPr lang="es-EC" sz="900" b="0" dirty="0">
                        <a:effectLst/>
                      </a:endParaRPr>
                    </a:p>
                    <a:p>
                      <a:pPr algn="ctr">
                        <a:lnSpc>
                          <a:spcPct val="115000"/>
                        </a:lnSpc>
                        <a:spcAft>
                          <a:spcPts val="0"/>
                        </a:spcAft>
                      </a:pPr>
                      <a:r>
                        <a:rPr lang="es-EC" sz="900" b="0" dirty="0">
                          <a:effectLst/>
                        </a:rPr>
                        <a:t>Casco de </a:t>
                      </a:r>
                      <a:r>
                        <a:rPr lang="es-EC" sz="900" b="0" dirty="0" smtClean="0">
                          <a:effectLst/>
                        </a:rPr>
                        <a:t>seguridad (ANSI Z89.1)</a:t>
                      </a:r>
                      <a:endParaRPr lang="es-EC" sz="900" b="0" dirty="0">
                        <a:effectLst/>
                      </a:endParaRPr>
                    </a:p>
                    <a:p>
                      <a:pPr algn="ctr">
                        <a:lnSpc>
                          <a:spcPct val="115000"/>
                        </a:lnSpc>
                        <a:spcAft>
                          <a:spcPts val="0"/>
                        </a:spcAft>
                      </a:pPr>
                      <a:r>
                        <a:rPr lang="es-EC" sz="900" b="0" dirty="0">
                          <a:effectLst/>
                        </a:rPr>
                        <a:t>Arnés de </a:t>
                      </a:r>
                      <a:r>
                        <a:rPr lang="es-EC" sz="900" b="0" dirty="0" err="1">
                          <a:effectLst/>
                        </a:rPr>
                        <a:t>Kevlar</a:t>
                      </a:r>
                      <a:r>
                        <a:rPr lang="es-EC" sz="900" b="0" dirty="0">
                          <a:effectLst/>
                        </a:rPr>
                        <a:t> </a:t>
                      </a:r>
                      <a:r>
                        <a:rPr lang="es-EC" sz="900" b="0" dirty="0" smtClean="0">
                          <a:effectLst/>
                        </a:rPr>
                        <a:t>(</a:t>
                      </a:r>
                      <a:r>
                        <a:rPr lang="es-EC" sz="900" b="0" dirty="0" err="1" smtClean="0">
                          <a:effectLst/>
                        </a:rPr>
                        <a:t>Ansi</a:t>
                      </a:r>
                      <a:r>
                        <a:rPr lang="es-EC" sz="900" b="0" dirty="0" smtClean="0">
                          <a:effectLst/>
                        </a:rPr>
                        <a:t> Z359)</a:t>
                      </a:r>
                      <a:endParaRPr lang="es-EC" sz="900" b="0" dirty="0">
                        <a:effectLst/>
                        <a:latin typeface="Calibri"/>
                        <a:ea typeface="Calibri"/>
                        <a:cs typeface="Times New Roman"/>
                      </a:endParaRPr>
                    </a:p>
                  </a:txBody>
                  <a:tcPr marL="26015" marR="26015" marT="0" marB="0" anchor="ctr"/>
                </a:tc>
                <a:tc hMerge="1">
                  <a:txBody>
                    <a:bodyPr/>
                    <a:lstStyle/>
                    <a:p>
                      <a:endParaRPr lang="es-EC"/>
                    </a:p>
                  </a:txBody>
                  <a:tcPr/>
                </a:tc>
                <a:tc hMerge="1">
                  <a:txBody>
                    <a:bodyPr/>
                    <a:lstStyle/>
                    <a:p>
                      <a:endParaRPr lang="es-EC"/>
                    </a:p>
                  </a:txBody>
                  <a:tcPr/>
                </a:tc>
              </a:tr>
            </a:tbl>
          </a:graphicData>
        </a:graphic>
      </p:graphicFrame>
    </p:spTree>
    <p:extLst>
      <p:ext uri="{BB962C8B-B14F-4D97-AF65-F5344CB8AC3E}">
        <p14:creationId xmlns:p14="http://schemas.microsoft.com/office/powerpoint/2010/main" val="1349300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4003</TotalTime>
  <Words>2129</Words>
  <Application>Microsoft Office PowerPoint</Application>
  <PresentationFormat>Presentación en pantalla (4:3)</PresentationFormat>
  <Paragraphs>504</Paragraphs>
  <Slides>28</Slides>
  <Notes>1</Notes>
  <HiddenSlides>0</HiddenSlides>
  <MMClips>0</MMClips>
  <ScaleCrop>false</ScaleCrop>
  <HeadingPairs>
    <vt:vector size="4" baseType="variant">
      <vt:variant>
        <vt:lpstr>Tema</vt:lpstr>
      </vt:variant>
      <vt:variant>
        <vt:i4>1</vt:i4>
      </vt:variant>
      <vt:variant>
        <vt:lpstr>Títulos de diapositiva</vt:lpstr>
      </vt:variant>
      <vt:variant>
        <vt:i4>28</vt:i4>
      </vt:variant>
    </vt:vector>
  </HeadingPairs>
  <TitlesOfParts>
    <vt:vector size="29" baseType="lpstr">
      <vt:lpstr>Tema de Office</vt:lpstr>
      <vt:lpstr>Presentación de PowerPoint</vt:lpstr>
      <vt:lpstr>ANTECEDENTES</vt:lpstr>
      <vt:lpstr>OBJETIVO GENERAL</vt:lpstr>
      <vt:lpstr>HIPÓTESIS</vt:lpstr>
      <vt:lpstr>POBLACIÓN Y MUESTRA</vt:lpstr>
      <vt:lpstr>METODOLOGÍA</vt:lpstr>
      <vt:lpstr>Registro de Accidentabilidad en la Fabricación y Mantenimiento de estructuras </vt:lpstr>
      <vt:lpstr>                            RESULTADOS Puesto 1. Soldador</vt:lpstr>
      <vt:lpstr>Presentación de PowerPoint</vt:lpstr>
      <vt:lpstr>Puesto 2. Esmerilador</vt:lpstr>
      <vt:lpstr>Presentación de PowerPoint</vt:lpstr>
      <vt:lpstr>Puesto 3. Ayudante</vt:lpstr>
      <vt:lpstr>Presentación de PowerPoint</vt:lpstr>
      <vt:lpstr>Puesto 4. Pintor</vt:lpstr>
      <vt:lpstr>Presentación de PowerPoint</vt:lpstr>
      <vt:lpstr>Puesto 5. Bodeguero</vt:lpstr>
      <vt:lpstr>Presentación de PowerPoint</vt:lpstr>
      <vt:lpstr>Puesto 6. Conductor</vt:lpstr>
      <vt:lpstr>Presentación de PowerPoint</vt:lpstr>
      <vt:lpstr>CONCLUSIONES</vt:lpstr>
      <vt:lpstr>Presentación de PowerPoint</vt:lpstr>
      <vt:lpstr>Presentación de PowerPoint</vt:lpstr>
      <vt:lpstr>Presentación de PowerPoint</vt:lpstr>
      <vt:lpstr>Presentación de PowerPoint</vt:lpstr>
      <vt:lpstr>RECOMENDACIONES</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Joshua Paredes</dc:creator>
  <cp:lastModifiedBy>Maquina 1</cp:lastModifiedBy>
  <cp:revision>121</cp:revision>
  <dcterms:created xsi:type="dcterms:W3CDTF">2016-07-26T02:29:30Z</dcterms:created>
  <dcterms:modified xsi:type="dcterms:W3CDTF">2016-07-28T21:34:37Z</dcterms:modified>
</cp:coreProperties>
</file>