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04" r:id="rId4"/>
    <p:sldId id="309" r:id="rId5"/>
    <p:sldId id="296" r:id="rId6"/>
    <p:sldId id="297" r:id="rId7"/>
    <p:sldId id="298" r:id="rId8"/>
    <p:sldId id="310" r:id="rId9"/>
    <p:sldId id="312" r:id="rId10"/>
    <p:sldId id="315" r:id="rId11"/>
    <p:sldId id="261" r:id="rId12"/>
    <p:sldId id="262" r:id="rId13"/>
    <p:sldId id="263" r:id="rId14"/>
    <p:sldId id="267" r:id="rId15"/>
    <p:sldId id="271" r:id="rId16"/>
    <p:sldId id="268" r:id="rId17"/>
    <p:sldId id="266" r:id="rId18"/>
    <p:sldId id="272" r:id="rId19"/>
    <p:sldId id="273" r:id="rId20"/>
    <p:sldId id="274" r:id="rId21"/>
    <p:sldId id="275" r:id="rId22"/>
    <p:sldId id="276" r:id="rId23"/>
    <p:sldId id="308" r:id="rId24"/>
    <p:sldId id="316" r:id="rId25"/>
    <p:sldId id="317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84201" autoAdjust="0"/>
  </p:normalViewPr>
  <p:slideViewPr>
    <p:cSldViewPr snapToGrid="0" snapToObjects="1">
      <p:cViewPr varScale="1">
        <p:scale>
          <a:sx n="34" d="100"/>
          <a:sy n="34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ISEK\TERCER%20SEMESTRE\PROYECTO%20DE%20TITULACION\GRAFICOS%20GABY\RESULTADOS%20OFICIALES%20(Autoguard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V. Física</c:v>
                </c:pt>
                <c:pt idx="1">
                  <c:v>V. Sexual</c:v>
                </c:pt>
                <c:pt idx="2">
                  <c:v>V. Emocional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0.13</c:v>
                </c:pt>
                <c:pt idx="1">
                  <c:v>0.06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2-44DD-8CE1-EB880F8E13F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V. Física</c:v>
                </c:pt>
                <c:pt idx="1">
                  <c:v>V. Sexual</c:v>
                </c:pt>
                <c:pt idx="2">
                  <c:v>V. Emocional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0.61</c:v>
                </c:pt>
                <c:pt idx="1">
                  <c:v>0.59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2-44DD-8CE1-EB880F8E1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709536"/>
        <c:axId val="748705184"/>
      </c:barChart>
      <c:catAx>
        <c:axId val="74870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748705184"/>
        <c:crosses val="autoZero"/>
        <c:auto val="1"/>
        <c:lblAlgn val="ctr"/>
        <c:lblOffset val="100"/>
        <c:noMultiLvlLbl val="0"/>
      </c:catAx>
      <c:valAx>
        <c:axId val="74870518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74870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D-40D7-8CFD-D43469FE9A2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D-40D7-8CFD-D43469FE9A2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D-40D7-8CFD-D43469FE9A2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D-40D7-8CFD-D43469FE9A2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1D-40D7-8CFD-D43469FE9A2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1D-40D7-8CFD-D43469FE9A2E}"/>
              </c:ext>
            </c:extLst>
          </c:dPt>
          <c:dLbls>
            <c:dLbl>
              <c:idx val="5"/>
              <c:layout>
                <c:manualLayout>
                  <c:x val="9.031714785651743E-3"/>
                  <c:y val="0.113647929425488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1D-40D7-8CFD-D43469FE9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'ESTADO CIVIL'!$A$3:$A$8</c:f>
              <c:strCache>
                <c:ptCount val="6"/>
                <c:pt idx="0">
                  <c:v>Separada</c:v>
                </c:pt>
                <c:pt idx="1">
                  <c:v>Soltera</c:v>
                </c:pt>
                <c:pt idx="2">
                  <c:v>Casada</c:v>
                </c:pt>
                <c:pt idx="3">
                  <c:v>Unión libre</c:v>
                </c:pt>
                <c:pt idx="4">
                  <c:v>Divorciada</c:v>
                </c:pt>
                <c:pt idx="5">
                  <c:v>Viuda</c:v>
                </c:pt>
              </c:strCache>
            </c:strRef>
          </c:cat>
          <c:val>
            <c:numRef>
              <c:f>'ESTADO CIVIL'!$B$3:$B$8</c:f>
              <c:numCache>
                <c:formatCode>0.0%</c:formatCode>
                <c:ptCount val="6"/>
                <c:pt idx="0">
                  <c:v>0.307</c:v>
                </c:pt>
                <c:pt idx="1">
                  <c:v>0.187</c:v>
                </c:pt>
                <c:pt idx="2">
                  <c:v>0.17299999999999999</c:v>
                </c:pt>
                <c:pt idx="3">
                  <c:v>0.16</c:v>
                </c:pt>
                <c:pt idx="4">
                  <c:v>0.16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1D-40D7-8CFD-D43469FE9A2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DB57B-E73A-4249-9431-FF73C106EFBC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BEAB82B-940C-4CEF-A8A2-B796136A710E}">
      <dgm:prSet phldrT="[Texto]"/>
      <dgm:spPr/>
      <dgm:t>
        <a:bodyPr/>
        <a:lstStyle/>
        <a:p>
          <a:r>
            <a:rPr lang="es-ES" b="1" dirty="0"/>
            <a:t>66,6</a:t>
          </a:r>
          <a:r>
            <a:rPr lang="es-ES" dirty="0"/>
            <a:t>%</a:t>
          </a:r>
        </a:p>
      </dgm:t>
    </dgm:pt>
    <dgm:pt modelId="{20C03DCA-C60F-46B5-9A6B-7CF9EA338D96}" type="parTrans" cxnId="{AE911510-CBD9-40DA-82D9-73D2DC3B12AE}">
      <dgm:prSet/>
      <dgm:spPr/>
      <dgm:t>
        <a:bodyPr/>
        <a:lstStyle/>
        <a:p>
          <a:endParaRPr lang="es-ES"/>
        </a:p>
      </dgm:t>
    </dgm:pt>
    <dgm:pt modelId="{B41A0336-8592-450C-BF94-AACE93C45A03}" type="sibTrans" cxnId="{AE911510-CBD9-40DA-82D9-73D2DC3B12AE}">
      <dgm:prSet/>
      <dgm:spPr/>
      <dgm:t>
        <a:bodyPr/>
        <a:lstStyle/>
        <a:p>
          <a:endParaRPr lang="es-ES"/>
        </a:p>
      </dgm:t>
    </dgm:pt>
    <dgm:pt modelId="{E0EBFBF7-A4BA-4FBA-A2F5-3E1475A9673D}">
      <dgm:prSet phldrT="[Texto]"/>
      <dgm:spPr/>
      <dgm:t>
        <a:bodyPr/>
        <a:lstStyle/>
        <a:p>
          <a:r>
            <a:rPr lang="es-ES" dirty="0"/>
            <a:t>Estructura familia de origen y patrones relacionales entre progenitores</a:t>
          </a:r>
        </a:p>
      </dgm:t>
    </dgm:pt>
    <dgm:pt modelId="{B7744707-5446-49C6-94A8-DA4A35F6FFDE}" type="parTrans" cxnId="{D6E5D4D1-1CE8-43EE-B3C1-D2A1D648CE68}">
      <dgm:prSet/>
      <dgm:spPr/>
      <dgm:t>
        <a:bodyPr/>
        <a:lstStyle/>
        <a:p>
          <a:endParaRPr lang="es-ES"/>
        </a:p>
      </dgm:t>
    </dgm:pt>
    <dgm:pt modelId="{9C231A42-C788-4940-812A-56D991A4BA10}" type="sibTrans" cxnId="{D6E5D4D1-1CE8-43EE-B3C1-D2A1D648CE68}">
      <dgm:prSet/>
      <dgm:spPr/>
      <dgm:t>
        <a:bodyPr/>
        <a:lstStyle/>
        <a:p>
          <a:endParaRPr lang="es-ES"/>
        </a:p>
      </dgm:t>
    </dgm:pt>
    <dgm:pt modelId="{70EED769-0A49-485E-A441-DF7557F2AA24}">
      <dgm:prSet phldrT="[Texto]"/>
      <dgm:spPr/>
      <dgm:t>
        <a:bodyPr/>
        <a:lstStyle/>
        <a:p>
          <a:r>
            <a:rPr lang="es-ES" b="1" dirty="0"/>
            <a:t>93,3%</a:t>
          </a:r>
        </a:p>
      </dgm:t>
    </dgm:pt>
    <dgm:pt modelId="{A4E571A3-2E13-4E52-B04B-C1C65C604C3E}" type="parTrans" cxnId="{575C9D96-11D1-40A1-95AB-D8968C9DDDA6}">
      <dgm:prSet/>
      <dgm:spPr/>
      <dgm:t>
        <a:bodyPr/>
        <a:lstStyle/>
        <a:p>
          <a:endParaRPr lang="es-ES"/>
        </a:p>
      </dgm:t>
    </dgm:pt>
    <dgm:pt modelId="{A1D38560-6899-47DF-9EAB-95B7D07CA2C6}" type="sibTrans" cxnId="{575C9D96-11D1-40A1-95AB-D8968C9DDDA6}">
      <dgm:prSet/>
      <dgm:spPr/>
      <dgm:t>
        <a:bodyPr/>
        <a:lstStyle/>
        <a:p>
          <a:endParaRPr lang="es-ES"/>
        </a:p>
      </dgm:t>
    </dgm:pt>
    <dgm:pt modelId="{265908AC-9387-41E4-9E63-FD88BACE40A0}">
      <dgm:prSet phldrT="[Texto]"/>
      <dgm:spPr/>
      <dgm:t>
        <a:bodyPr/>
        <a:lstStyle/>
        <a:p>
          <a:r>
            <a:rPr lang="es-ES" dirty="0"/>
            <a:t>Jerarquía  y Roles familia de origen, Patrones </a:t>
          </a:r>
          <a:r>
            <a:rPr lang="es-ES" dirty="0" err="1"/>
            <a:t>transgeneracionales</a:t>
          </a:r>
          <a:r>
            <a:rPr lang="es-ES" dirty="0"/>
            <a:t> de violencia </a:t>
          </a:r>
        </a:p>
      </dgm:t>
    </dgm:pt>
    <dgm:pt modelId="{D205C12D-8058-4130-B7CE-3E45A01275E5}" type="parTrans" cxnId="{50974B44-46BF-4505-9090-AC75283B1F8F}">
      <dgm:prSet/>
      <dgm:spPr/>
      <dgm:t>
        <a:bodyPr/>
        <a:lstStyle/>
        <a:p>
          <a:endParaRPr lang="es-ES"/>
        </a:p>
      </dgm:t>
    </dgm:pt>
    <dgm:pt modelId="{BA78A8F4-E59B-4546-9584-516CEE7F073C}" type="sibTrans" cxnId="{50974B44-46BF-4505-9090-AC75283B1F8F}">
      <dgm:prSet/>
      <dgm:spPr/>
      <dgm:t>
        <a:bodyPr/>
        <a:lstStyle/>
        <a:p>
          <a:endParaRPr lang="es-ES"/>
        </a:p>
      </dgm:t>
    </dgm:pt>
    <dgm:pt modelId="{84283989-F475-4CD1-81DC-28AAE9D17DEB}">
      <dgm:prSet/>
      <dgm:spPr/>
      <dgm:t>
        <a:bodyPr/>
        <a:lstStyle/>
        <a:p>
          <a:r>
            <a:rPr lang="es-ES" b="1" dirty="0"/>
            <a:t>86,6%</a:t>
          </a:r>
        </a:p>
      </dgm:t>
    </dgm:pt>
    <dgm:pt modelId="{D2F397EA-9A3A-4588-9398-0C13504C35D2}" type="parTrans" cxnId="{DAC51BF5-AA34-4E3E-90D0-99CAE280804F}">
      <dgm:prSet/>
      <dgm:spPr/>
      <dgm:t>
        <a:bodyPr/>
        <a:lstStyle/>
        <a:p>
          <a:endParaRPr lang="es-ES"/>
        </a:p>
      </dgm:t>
    </dgm:pt>
    <dgm:pt modelId="{6B247315-5FC5-45E5-B81F-8FB6A15BD896}" type="sibTrans" cxnId="{DAC51BF5-AA34-4E3E-90D0-99CAE280804F}">
      <dgm:prSet/>
      <dgm:spPr/>
      <dgm:t>
        <a:bodyPr/>
        <a:lstStyle/>
        <a:p>
          <a:endParaRPr lang="es-ES"/>
        </a:p>
      </dgm:t>
    </dgm:pt>
    <dgm:pt modelId="{9C52952B-6B94-4207-AC9E-0E3436DA02A6}">
      <dgm:prSet/>
      <dgm:spPr/>
      <dgm:t>
        <a:bodyPr/>
        <a:lstStyle/>
        <a:p>
          <a:r>
            <a:rPr lang="es-ES" b="1" dirty="0"/>
            <a:t>53,3%</a:t>
          </a:r>
        </a:p>
      </dgm:t>
    </dgm:pt>
    <dgm:pt modelId="{3BC22779-BCCB-4A72-B4FF-0D2AF0B4772D}" type="parTrans" cxnId="{06DED878-24B3-441E-A6AA-1D157AA0B657}">
      <dgm:prSet/>
      <dgm:spPr/>
      <dgm:t>
        <a:bodyPr/>
        <a:lstStyle/>
        <a:p>
          <a:endParaRPr lang="es-ES"/>
        </a:p>
      </dgm:t>
    </dgm:pt>
    <dgm:pt modelId="{BF0BE682-A2F1-47DE-BAE1-4ED0169FA24C}" type="sibTrans" cxnId="{06DED878-24B3-441E-A6AA-1D157AA0B657}">
      <dgm:prSet/>
      <dgm:spPr/>
      <dgm:t>
        <a:bodyPr/>
        <a:lstStyle/>
        <a:p>
          <a:endParaRPr lang="es-ES"/>
        </a:p>
      </dgm:t>
    </dgm:pt>
    <dgm:pt modelId="{E672CD1F-68EA-42CC-9143-7A95D3575598}">
      <dgm:prSet/>
      <dgm:spPr/>
      <dgm:t>
        <a:bodyPr/>
        <a:lstStyle/>
        <a:p>
          <a:r>
            <a:rPr lang="es-ES" b="1" dirty="0"/>
            <a:t>86,6%</a:t>
          </a:r>
        </a:p>
      </dgm:t>
    </dgm:pt>
    <dgm:pt modelId="{0C6EE7D6-036C-487D-9334-24F83BBAC137}" type="parTrans" cxnId="{9D3DBE82-53FA-423D-ABFB-9795C7E4F368}">
      <dgm:prSet/>
      <dgm:spPr/>
      <dgm:t>
        <a:bodyPr/>
        <a:lstStyle/>
        <a:p>
          <a:endParaRPr lang="es-ES"/>
        </a:p>
      </dgm:t>
    </dgm:pt>
    <dgm:pt modelId="{4E23B8E1-3F2D-41A3-B764-7A238A248257}" type="sibTrans" cxnId="{9D3DBE82-53FA-423D-ABFB-9795C7E4F368}">
      <dgm:prSet/>
      <dgm:spPr/>
      <dgm:t>
        <a:bodyPr/>
        <a:lstStyle/>
        <a:p>
          <a:endParaRPr lang="es-ES"/>
        </a:p>
      </dgm:t>
    </dgm:pt>
    <dgm:pt modelId="{B08ABA23-46CF-42AC-9107-9379594599CA}">
      <dgm:prSet/>
      <dgm:spPr/>
      <dgm:t>
        <a:bodyPr/>
        <a:lstStyle/>
        <a:p>
          <a:r>
            <a:rPr lang="es-CO" dirty="0"/>
            <a:t>Testigo y/o víctima de violencia en la infancia</a:t>
          </a:r>
          <a:endParaRPr lang="es-ES" dirty="0"/>
        </a:p>
      </dgm:t>
    </dgm:pt>
    <dgm:pt modelId="{CC5E2D35-0AB3-4263-B980-FCEF3503C34E}" type="parTrans" cxnId="{E65E0ADC-5A52-446F-A7E7-75379CAF125A}">
      <dgm:prSet/>
      <dgm:spPr/>
      <dgm:t>
        <a:bodyPr/>
        <a:lstStyle/>
        <a:p>
          <a:endParaRPr lang="es-ES"/>
        </a:p>
      </dgm:t>
    </dgm:pt>
    <dgm:pt modelId="{929905B2-CC23-4781-AE7A-4CFE28969607}" type="sibTrans" cxnId="{E65E0ADC-5A52-446F-A7E7-75379CAF125A}">
      <dgm:prSet/>
      <dgm:spPr/>
      <dgm:t>
        <a:bodyPr/>
        <a:lstStyle/>
        <a:p>
          <a:endParaRPr lang="es-ES"/>
        </a:p>
      </dgm:t>
    </dgm:pt>
    <dgm:pt modelId="{AC76D9EA-A24A-42E7-A49D-4229AACBCCD3}">
      <dgm:prSet/>
      <dgm:spPr/>
      <dgm:t>
        <a:bodyPr/>
        <a:lstStyle/>
        <a:p>
          <a:r>
            <a:rPr lang="es-ES" dirty="0"/>
            <a:t>Violencia perpetrada por ex parejas </a:t>
          </a:r>
        </a:p>
      </dgm:t>
    </dgm:pt>
    <dgm:pt modelId="{0B53FE49-7FFB-49A1-9954-26B9997C700E}" type="parTrans" cxnId="{74F7106E-2EFD-4A5E-8C61-454AEFD6EF74}">
      <dgm:prSet/>
      <dgm:spPr/>
      <dgm:t>
        <a:bodyPr/>
        <a:lstStyle/>
        <a:p>
          <a:endParaRPr lang="es-ES"/>
        </a:p>
      </dgm:t>
    </dgm:pt>
    <dgm:pt modelId="{C122AF46-5444-4823-82A2-354FD9AECD10}" type="sibTrans" cxnId="{74F7106E-2EFD-4A5E-8C61-454AEFD6EF74}">
      <dgm:prSet/>
      <dgm:spPr/>
      <dgm:t>
        <a:bodyPr/>
        <a:lstStyle/>
        <a:p>
          <a:endParaRPr lang="es-ES"/>
        </a:p>
      </dgm:t>
    </dgm:pt>
    <dgm:pt modelId="{59B47A1A-9078-48AB-BB49-040A48BADABF}">
      <dgm:prSet/>
      <dgm:spPr/>
      <dgm:t>
        <a:bodyPr/>
        <a:lstStyle/>
        <a:p>
          <a:r>
            <a:rPr lang="es-CO" dirty="0"/>
            <a:t>Presencia de alianzas, coaliciones y triangulaciones en familia de origen</a:t>
          </a:r>
          <a:endParaRPr lang="es-ES" dirty="0"/>
        </a:p>
      </dgm:t>
    </dgm:pt>
    <dgm:pt modelId="{52E7352D-7C03-4997-806D-DBC8CBD73DBC}" type="parTrans" cxnId="{BA4B4C94-29D4-48CD-A308-BB751F30C3CF}">
      <dgm:prSet/>
      <dgm:spPr/>
      <dgm:t>
        <a:bodyPr/>
        <a:lstStyle/>
        <a:p>
          <a:endParaRPr lang="es-ES"/>
        </a:p>
      </dgm:t>
    </dgm:pt>
    <dgm:pt modelId="{AA39B280-9739-4269-8ADD-64C0F2747E8F}" type="sibTrans" cxnId="{BA4B4C94-29D4-48CD-A308-BB751F30C3CF}">
      <dgm:prSet/>
      <dgm:spPr/>
      <dgm:t>
        <a:bodyPr/>
        <a:lstStyle/>
        <a:p>
          <a:endParaRPr lang="es-ES"/>
        </a:p>
      </dgm:t>
    </dgm:pt>
    <dgm:pt modelId="{AB3DB988-DB76-4D69-B5F3-C5A06804C700}">
      <dgm:prSet/>
      <dgm:spPr/>
      <dgm:t>
        <a:bodyPr/>
        <a:lstStyle/>
        <a:p>
          <a:r>
            <a:rPr lang="es-ES" b="1" dirty="0"/>
            <a:t>13,3%</a:t>
          </a:r>
        </a:p>
      </dgm:t>
    </dgm:pt>
    <dgm:pt modelId="{10ACC469-5C46-4CE1-BA30-C7AAE0151C1A}" type="parTrans" cxnId="{EE75C751-054F-4C01-8A23-8DE284A6BE19}">
      <dgm:prSet/>
      <dgm:spPr/>
      <dgm:t>
        <a:bodyPr/>
        <a:lstStyle/>
        <a:p>
          <a:endParaRPr lang="es-ES"/>
        </a:p>
      </dgm:t>
    </dgm:pt>
    <dgm:pt modelId="{8C0E48DC-BA59-4260-856F-4705CD18C6BA}" type="sibTrans" cxnId="{EE75C751-054F-4C01-8A23-8DE284A6BE19}">
      <dgm:prSet/>
      <dgm:spPr/>
      <dgm:t>
        <a:bodyPr/>
        <a:lstStyle/>
        <a:p>
          <a:endParaRPr lang="es-ES"/>
        </a:p>
      </dgm:t>
    </dgm:pt>
    <dgm:pt modelId="{F4FFEBB2-55E3-4C97-A91C-CE6D223E80C4}">
      <dgm:prSet/>
      <dgm:spPr/>
      <dgm:t>
        <a:bodyPr/>
        <a:lstStyle/>
        <a:p>
          <a:r>
            <a:rPr lang="es-CO" dirty="0"/>
            <a:t>Presencia de cohesiones en familia de origen</a:t>
          </a:r>
          <a:endParaRPr lang="es-ES" dirty="0"/>
        </a:p>
      </dgm:t>
    </dgm:pt>
    <dgm:pt modelId="{7DF62012-041F-4391-8BB9-DE9513118D08}" type="parTrans" cxnId="{9EB52C95-6C0E-404D-9EE4-51631E04F831}">
      <dgm:prSet/>
      <dgm:spPr/>
      <dgm:t>
        <a:bodyPr/>
        <a:lstStyle/>
        <a:p>
          <a:endParaRPr lang="es-ES"/>
        </a:p>
      </dgm:t>
    </dgm:pt>
    <dgm:pt modelId="{49445B0D-AB58-48DF-80EF-FD0319FAB88C}" type="sibTrans" cxnId="{9EB52C95-6C0E-404D-9EE4-51631E04F831}">
      <dgm:prSet/>
      <dgm:spPr/>
      <dgm:t>
        <a:bodyPr/>
        <a:lstStyle/>
        <a:p>
          <a:endParaRPr lang="es-ES"/>
        </a:p>
      </dgm:t>
    </dgm:pt>
    <dgm:pt modelId="{F229A1E8-14B4-4435-97B1-9C3C0193EC21}" type="pres">
      <dgm:prSet presAssocID="{060DB57B-E73A-4249-9431-FF73C106EFBC}" presName="linearFlow" presStyleCnt="0">
        <dgm:presLayoutVars>
          <dgm:dir/>
          <dgm:animLvl val="lvl"/>
          <dgm:resizeHandles val="exact"/>
        </dgm:presLayoutVars>
      </dgm:prSet>
      <dgm:spPr/>
    </dgm:pt>
    <dgm:pt modelId="{7DAE3B1B-D7BC-49FB-A0C2-E28BFC688472}" type="pres">
      <dgm:prSet presAssocID="{0BEAB82B-940C-4CEF-A8A2-B796136A710E}" presName="composite" presStyleCnt="0"/>
      <dgm:spPr/>
    </dgm:pt>
    <dgm:pt modelId="{6CB80887-D6B1-4DE7-A249-3C7B0C859A5D}" type="pres">
      <dgm:prSet presAssocID="{0BEAB82B-940C-4CEF-A8A2-B796136A710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FD2A10A2-9AA0-4C44-B881-1B6E895BCD40}" type="pres">
      <dgm:prSet presAssocID="{0BEAB82B-940C-4CEF-A8A2-B796136A710E}" presName="descendantText" presStyleLbl="alignAcc1" presStyleIdx="0" presStyleCnt="6">
        <dgm:presLayoutVars>
          <dgm:bulletEnabled val="1"/>
        </dgm:presLayoutVars>
      </dgm:prSet>
      <dgm:spPr/>
    </dgm:pt>
    <dgm:pt modelId="{138D9718-4AC9-4397-A7CF-F34B3DA14413}" type="pres">
      <dgm:prSet presAssocID="{B41A0336-8592-450C-BF94-AACE93C45A03}" presName="sp" presStyleCnt="0"/>
      <dgm:spPr/>
    </dgm:pt>
    <dgm:pt modelId="{09A8F532-C15C-4C70-98B3-73D1E09896CB}" type="pres">
      <dgm:prSet presAssocID="{70EED769-0A49-485E-A441-DF7557F2AA24}" presName="composite" presStyleCnt="0"/>
      <dgm:spPr/>
    </dgm:pt>
    <dgm:pt modelId="{8A2304CD-3449-4D38-8485-AC30D4675027}" type="pres">
      <dgm:prSet presAssocID="{70EED769-0A49-485E-A441-DF7557F2AA2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FFD92929-0B71-4AFE-B5EE-F4ACF8E65523}" type="pres">
      <dgm:prSet presAssocID="{70EED769-0A49-485E-A441-DF7557F2AA24}" presName="descendantText" presStyleLbl="alignAcc1" presStyleIdx="1" presStyleCnt="6">
        <dgm:presLayoutVars>
          <dgm:bulletEnabled val="1"/>
        </dgm:presLayoutVars>
      </dgm:prSet>
      <dgm:spPr/>
    </dgm:pt>
    <dgm:pt modelId="{3BFDCE63-FFAF-4B53-8ADB-C4AE2A87C37D}" type="pres">
      <dgm:prSet presAssocID="{A1D38560-6899-47DF-9EAB-95B7D07CA2C6}" presName="sp" presStyleCnt="0"/>
      <dgm:spPr/>
    </dgm:pt>
    <dgm:pt modelId="{4ADB197F-9712-42D2-AE15-4D1E029FF483}" type="pres">
      <dgm:prSet presAssocID="{84283989-F475-4CD1-81DC-28AAE9D17DEB}" presName="composite" presStyleCnt="0"/>
      <dgm:spPr/>
    </dgm:pt>
    <dgm:pt modelId="{1E49D5E4-E1A6-48CB-AE02-18EEFC3357C1}" type="pres">
      <dgm:prSet presAssocID="{84283989-F475-4CD1-81DC-28AAE9D17DE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9D79388C-3F0C-4AEE-B04E-7FD1C6B72D31}" type="pres">
      <dgm:prSet presAssocID="{84283989-F475-4CD1-81DC-28AAE9D17DEB}" presName="descendantText" presStyleLbl="alignAcc1" presStyleIdx="2" presStyleCnt="6">
        <dgm:presLayoutVars>
          <dgm:bulletEnabled val="1"/>
        </dgm:presLayoutVars>
      </dgm:prSet>
      <dgm:spPr/>
    </dgm:pt>
    <dgm:pt modelId="{5228437B-4DDB-45EB-8FD8-952911C15B48}" type="pres">
      <dgm:prSet presAssocID="{6B247315-5FC5-45E5-B81F-8FB6A15BD896}" presName="sp" presStyleCnt="0"/>
      <dgm:spPr/>
    </dgm:pt>
    <dgm:pt modelId="{FDF2C260-3BB0-450A-9C0C-BF45F28EBF11}" type="pres">
      <dgm:prSet presAssocID="{9C52952B-6B94-4207-AC9E-0E3436DA02A6}" presName="composite" presStyleCnt="0"/>
      <dgm:spPr/>
    </dgm:pt>
    <dgm:pt modelId="{AD2C475B-0187-40A7-A001-1BC605FFA71E}" type="pres">
      <dgm:prSet presAssocID="{9C52952B-6B94-4207-AC9E-0E3436DA02A6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BEDCB218-C6CF-4D84-AB43-2D61B06F1094}" type="pres">
      <dgm:prSet presAssocID="{9C52952B-6B94-4207-AC9E-0E3436DA02A6}" presName="descendantText" presStyleLbl="alignAcc1" presStyleIdx="3" presStyleCnt="6">
        <dgm:presLayoutVars>
          <dgm:bulletEnabled val="1"/>
        </dgm:presLayoutVars>
      </dgm:prSet>
      <dgm:spPr/>
    </dgm:pt>
    <dgm:pt modelId="{32DBCD5E-2E5B-4CB3-8F58-22227E9727FC}" type="pres">
      <dgm:prSet presAssocID="{BF0BE682-A2F1-47DE-BAE1-4ED0169FA24C}" presName="sp" presStyleCnt="0"/>
      <dgm:spPr/>
    </dgm:pt>
    <dgm:pt modelId="{A3FFCCB7-4521-480B-8A38-3C18AC2AD04B}" type="pres">
      <dgm:prSet presAssocID="{E672CD1F-68EA-42CC-9143-7A95D3575598}" presName="composite" presStyleCnt="0"/>
      <dgm:spPr/>
    </dgm:pt>
    <dgm:pt modelId="{0E77F9A8-959F-450E-9341-836CA0EF26D2}" type="pres">
      <dgm:prSet presAssocID="{E672CD1F-68EA-42CC-9143-7A95D357559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4D9C601-606A-4787-8E2A-7DB767E4EE9B}" type="pres">
      <dgm:prSet presAssocID="{E672CD1F-68EA-42CC-9143-7A95D3575598}" presName="descendantText" presStyleLbl="alignAcc1" presStyleIdx="4" presStyleCnt="6">
        <dgm:presLayoutVars>
          <dgm:bulletEnabled val="1"/>
        </dgm:presLayoutVars>
      </dgm:prSet>
      <dgm:spPr/>
    </dgm:pt>
    <dgm:pt modelId="{FB4B682C-9905-48E7-9148-6EF95729CE05}" type="pres">
      <dgm:prSet presAssocID="{4E23B8E1-3F2D-41A3-B764-7A238A248257}" presName="sp" presStyleCnt="0"/>
      <dgm:spPr/>
    </dgm:pt>
    <dgm:pt modelId="{0277FE38-996D-4883-85B4-6EDC99C5381B}" type="pres">
      <dgm:prSet presAssocID="{AB3DB988-DB76-4D69-B5F3-C5A06804C700}" presName="composite" presStyleCnt="0"/>
      <dgm:spPr/>
    </dgm:pt>
    <dgm:pt modelId="{5E0D5215-B84E-4B29-B288-221C6BBEB160}" type="pres">
      <dgm:prSet presAssocID="{AB3DB988-DB76-4D69-B5F3-C5A06804C700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C9E7078-801A-42C0-B9DE-1F6F80407B3B}" type="pres">
      <dgm:prSet presAssocID="{AB3DB988-DB76-4D69-B5F3-C5A06804C700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E911510-CBD9-40DA-82D9-73D2DC3B12AE}" srcId="{060DB57B-E73A-4249-9431-FF73C106EFBC}" destId="{0BEAB82B-940C-4CEF-A8A2-B796136A710E}" srcOrd="0" destOrd="0" parTransId="{20C03DCA-C60F-46B5-9A6B-7CF9EA338D96}" sibTransId="{B41A0336-8592-450C-BF94-AACE93C45A03}"/>
    <dgm:cxn modelId="{A880C52A-1738-451E-B29B-4EDA0A9FD17A}" type="presOf" srcId="{59B47A1A-9078-48AB-BB49-040A48BADABF}" destId="{A4D9C601-606A-4787-8E2A-7DB767E4EE9B}" srcOrd="0" destOrd="0" presId="urn:microsoft.com/office/officeart/2005/8/layout/chevron2"/>
    <dgm:cxn modelId="{403A742E-B37E-4DB5-909D-6B9F8F76F52E}" type="presOf" srcId="{060DB57B-E73A-4249-9431-FF73C106EFBC}" destId="{F229A1E8-14B4-4435-97B1-9C3C0193EC21}" srcOrd="0" destOrd="0" presId="urn:microsoft.com/office/officeart/2005/8/layout/chevron2"/>
    <dgm:cxn modelId="{5821873F-4438-4C10-BEDE-5103B89F9844}" type="presOf" srcId="{70EED769-0A49-485E-A441-DF7557F2AA24}" destId="{8A2304CD-3449-4D38-8485-AC30D4675027}" srcOrd="0" destOrd="0" presId="urn:microsoft.com/office/officeart/2005/8/layout/chevron2"/>
    <dgm:cxn modelId="{83A0825D-D4E1-43BC-89E1-C8E2DFACBBA3}" type="presOf" srcId="{0BEAB82B-940C-4CEF-A8A2-B796136A710E}" destId="{6CB80887-D6B1-4DE7-A249-3C7B0C859A5D}" srcOrd="0" destOrd="0" presId="urn:microsoft.com/office/officeart/2005/8/layout/chevron2"/>
    <dgm:cxn modelId="{024CB65D-9BB0-4697-BEAD-4388D684AB9B}" type="presOf" srcId="{AC76D9EA-A24A-42E7-A49D-4229AACBCCD3}" destId="{BEDCB218-C6CF-4D84-AB43-2D61B06F1094}" srcOrd="0" destOrd="0" presId="urn:microsoft.com/office/officeart/2005/8/layout/chevron2"/>
    <dgm:cxn modelId="{50974B44-46BF-4505-9090-AC75283B1F8F}" srcId="{70EED769-0A49-485E-A441-DF7557F2AA24}" destId="{265908AC-9387-41E4-9E63-FD88BACE40A0}" srcOrd="0" destOrd="0" parTransId="{D205C12D-8058-4130-B7CE-3E45A01275E5}" sibTransId="{BA78A8F4-E59B-4546-9584-516CEE7F073C}"/>
    <dgm:cxn modelId="{00A03749-AC0B-4376-B4D1-DE5BAABBBAD4}" type="presOf" srcId="{B08ABA23-46CF-42AC-9107-9379594599CA}" destId="{9D79388C-3F0C-4AEE-B04E-7FD1C6B72D31}" srcOrd="0" destOrd="0" presId="urn:microsoft.com/office/officeart/2005/8/layout/chevron2"/>
    <dgm:cxn modelId="{74F7106E-2EFD-4A5E-8C61-454AEFD6EF74}" srcId="{9C52952B-6B94-4207-AC9E-0E3436DA02A6}" destId="{AC76D9EA-A24A-42E7-A49D-4229AACBCCD3}" srcOrd="0" destOrd="0" parTransId="{0B53FE49-7FFB-49A1-9954-26B9997C700E}" sibTransId="{C122AF46-5444-4823-82A2-354FD9AECD10}"/>
    <dgm:cxn modelId="{783B1170-2E96-498F-B065-F35136FCB0F7}" type="presOf" srcId="{84283989-F475-4CD1-81DC-28AAE9D17DEB}" destId="{1E49D5E4-E1A6-48CB-AE02-18EEFC3357C1}" srcOrd="0" destOrd="0" presId="urn:microsoft.com/office/officeart/2005/8/layout/chevron2"/>
    <dgm:cxn modelId="{EE75C751-054F-4C01-8A23-8DE284A6BE19}" srcId="{060DB57B-E73A-4249-9431-FF73C106EFBC}" destId="{AB3DB988-DB76-4D69-B5F3-C5A06804C700}" srcOrd="5" destOrd="0" parTransId="{10ACC469-5C46-4CE1-BA30-C7AAE0151C1A}" sibTransId="{8C0E48DC-BA59-4260-856F-4705CD18C6BA}"/>
    <dgm:cxn modelId="{06DED878-24B3-441E-A6AA-1D157AA0B657}" srcId="{060DB57B-E73A-4249-9431-FF73C106EFBC}" destId="{9C52952B-6B94-4207-AC9E-0E3436DA02A6}" srcOrd="3" destOrd="0" parTransId="{3BC22779-BCCB-4A72-B4FF-0D2AF0B4772D}" sibTransId="{BF0BE682-A2F1-47DE-BAE1-4ED0169FA24C}"/>
    <dgm:cxn modelId="{191AB659-AA31-43B8-9573-F8C73D8B27CB}" type="presOf" srcId="{265908AC-9387-41E4-9E63-FD88BACE40A0}" destId="{FFD92929-0B71-4AFE-B5EE-F4ACF8E65523}" srcOrd="0" destOrd="0" presId="urn:microsoft.com/office/officeart/2005/8/layout/chevron2"/>
    <dgm:cxn modelId="{9D3DBE82-53FA-423D-ABFB-9795C7E4F368}" srcId="{060DB57B-E73A-4249-9431-FF73C106EFBC}" destId="{E672CD1F-68EA-42CC-9143-7A95D3575598}" srcOrd="4" destOrd="0" parTransId="{0C6EE7D6-036C-487D-9334-24F83BBAC137}" sibTransId="{4E23B8E1-3F2D-41A3-B764-7A238A248257}"/>
    <dgm:cxn modelId="{F37E6088-AF9E-4312-B7C9-2B5D23F1C3F6}" type="presOf" srcId="{E0EBFBF7-A4BA-4FBA-A2F5-3E1475A9673D}" destId="{FD2A10A2-9AA0-4C44-B881-1B6E895BCD40}" srcOrd="0" destOrd="0" presId="urn:microsoft.com/office/officeart/2005/8/layout/chevron2"/>
    <dgm:cxn modelId="{6C5D7F8C-8869-4EC5-9B6E-DDCDCFD937F5}" type="presOf" srcId="{F4FFEBB2-55E3-4C97-A91C-CE6D223E80C4}" destId="{FC9E7078-801A-42C0-B9DE-1F6F80407B3B}" srcOrd="0" destOrd="0" presId="urn:microsoft.com/office/officeart/2005/8/layout/chevron2"/>
    <dgm:cxn modelId="{7A155E91-CB49-41D2-A239-CBB743A9A974}" type="presOf" srcId="{9C52952B-6B94-4207-AC9E-0E3436DA02A6}" destId="{AD2C475B-0187-40A7-A001-1BC605FFA71E}" srcOrd="0" destOrd="0" presId="urn:microsoft.com/office/officeart/2005/8/layout/chevron2"/>
    <dgm:cxn modelId="{BA4B4C94-29D4-48CD-A308-BB751F30C3CF}" srcId="{E672CD1F-68EA-42CC-9143-7A95D3575598}" destId="{59B47A1A-9078-48AB-BB49-040A48BADABF}" srcOrd="0" destOrd="0" parTransId="{52E7352D-7C03-4997-806D-DBC8CBD73DBC}" sibTransId="{AA39B280-9739-4269-8ADD-64C0F2747E8F}"/>
    <dgm:cxn modelId="{9EB52C95-6C0E-404D-9EE4-51631E04F831}" srcId="{AB3DB988-DB76-4D69-B5F3-C5A06804C700}" destId="{F4FFEBB2-55E3-4C97-A91C-CE6D223E80C4}" srcOrd="0" destOrd="0" parTransId="{7DF62012-041F-4391-8BB9-DE9513118D08}" sibTransId="{49445B0D-AB58-48DF-80EF-FD0319FAB88C}"/>
    <dgm:cxn modelId="{575C9D96-11D1-40A1-95AB-D8968C9DDDA6}" srcId="{060DB57B-E73A-4249-9431-FF73C106EFBC}" destId="{70EED769-0A49-485E-A441-DF7557F2AA24}" srcOrd="1" destOrd="0" parTransId="{A4E571A3-2E13-4E52-B04B-C1C65C604C3E}" sibTransId="{A1D38560-6899-47DF-9EAB-95B7D07CA2C6}"/>
    <dgm:cxn modelId="{D6E5D4D1-1CE8-43EE-B3C1-D2A1D648CE68}" srcId="{0BEAB82B-940C-4CEF-A8A2-B796136A710E}" destId="{E0EBFBF7-A4BA-4FBA-A2F5-3E1475A9673D}" srcOrd="0" destOrd="0" parTransId="{B7744707-5446-49C6-94A8-DA4A35F6FFDE}" sibTransId="{9C231A42-C788-4940-812A-56D991A4BA10}"/>
    <dgm:cxn modelId="{E65E0ADC-5A52-446F-A7E7-75379CAF125A}" srcId="{84283989-F475-4CD1-81DC-28AAE9D17DEB}" destId="{B08ABA23-46CF-42AC-9107-9379594599CA}" srcOrd="0" destOrd="0" parTransId="{CC5E2D35-0AB3-4263-B980-FCEF3503C34E}" sibTransId="{929905B2-CC23-4781-AE7A-4CFE28969607}"/>
    <dgm:cxn modelId="{565B71EA-6BF2-4D1D-B488-93852BE7C44A}" type="presOf" srcId="{AB3DB988-DB76-4D69-B5F3-C5A06804C700}" destId="{5E0D5215-B84E-4B29-B288-221C6BBEB160}" srcOrd="0" destOrd="0" presId="urn:microsoft.com/office/officeart/2005/8/layout/chevron2"/>
    <dgm:cxn modelId="{CC467EF2-D5B5-43AD-95B3-318A8A05F400}" type="presOf" srcId="{E672CD1F-68EA-42CC-9143-7A95D3575598}" destId="{0E77F9A8-959F-450E-9341-836CA0EF26D2}" srcOrd="0" destOrd="0" presId="urn:microsoft.com/office/officeart/2005/8/layout/chevron2"/>
    <dgm:cxn modelId="{DAC51BF5-AA34-4E3E-90D0-99CAE280804F}" srcId="{060DB57B-E73A-4249-9431-FF73C106EFBC}" destId="{84283989-F475-4CD1-81DC-28AAE9D17DEB}" srcOrd="2" destOrd="0" parTransId="{D2F397EA-9A3A-4588-9398-0C13504C35D2}" sibTransId="{6B247315-5FC5-45E5-B81F-8FB6A15BD896}"/>
    <dgm:cxn modelId="{D8E129FD-18C8-4305-A577-3B28446601B9}" type="presParOf" srcId="{F229A1E8-14B4-4435-97B1-9C3C0193EC21}" destId="{7DAE3B1B-D7BC-49FB-A0C2-E28BFC688472}" srcOrd="0" destOrd="0" presId="urn:microsoft.com/office/officeart/2005/8/layout/chevron2"/>
    <dgm:cxn modelId="{ADCAB85F-CE5B-47A5-BDE4-7593F5918A09}" type="presParOf" srcId="{7DAE3B1B-D7BC-49FB-A0C2-E28BFC688472}" destId="{6CB80887-D6B1-4DE7-A249-3C7B0C859A5D}" srcOrd="0" destOrd="0" presId="urn:microsoft.com/office/officeart/2005/8/layout/chevron2"/>
    <dgm:cxn modelId="{3A0C8B86-6CE3-49B7-B29D-ECDC5A804895}" type="presParOf" srcId="{7DAE3B1B-D7BC-49FB-A0C2-E28BFC688472}" destId="{FD2A10A2-9AA0-4C44-B881-1B6E895BCD40}" srcOrd="1" destOrd="0" presId="urn:microsoft.com/office/officeart/2005/8/layout/chevron2"/>
    <dgm:cxn modelId="{791B8B9C-2EB7-42D9-ACEE-153F7EFAE48C}" type="presParOf" srcId="{F229A1E8-14B4-4435-97B1-9C3C0193EC21}" destId="{138D9718-4AC9-4397-A7CF-F34B3DA14413}" srcOrd="1" destOrd="0" presId="urn:microsoft.com/office/officeart/2005/8/layout/chevron2"/>
    <dgm:cxn modelId="{47C1B9FC-1A40-44C3-85C1-A2BB2312FB6D}" type="presParOf" srcId="{F229A1E8-14B4-4435-97B1-9C3C0193EC21}" destId="{09A8F532-C15C-4C70-98B3-73D1E09896CB}" srcOrd="2" destOrd="0" presId="urn:microsoft.com/office/officeart/2005/8/layout/chevron2"/>
    <dgm:cxn modelId="{ACDE9181-A863-4B1F-AFEB-ED28369229AA}" type="presParOf" srcId="{09A8F532-C15C-4C70-98B3-73D1E09896CB}" destId="{8A2304CD-3449-4D38-8485-AC30D4675027}" srcOrd="0" destOrd="0" presId="urn:microsoft.com/office/officeart/2005/8/layout/chevron2"/>
    <dgm:cxn modelId="{1B1CDC15-247C-4D37-945D-53596253474D}" type="presParOf" srcId="{09A8F532-C15C-4C70-98B3-73D1E09896CB}" destId="{FFD92929-0B71-4AFE-B5EE-F4ACF8E65523}" srcOrd="1" destOrd="0" presId="urn:microsoft.com/office/officeart/2005/8/layout/chevron2"/>
    <dgm:cxn modelId="{0197A78E-DBE7-46BB-83A2-7EFB763C511C}" type="presParOf" srcId="{F229A1E8-14B4-4435-97B1-9C3C0193EC21}" destId="{3BFDCE63-FFAF-4B53-8ADB-C4AE2A87C37D}" srcOrd="3" destOrd="0" presId="urn:microsoft.com/office/officeart/2005/8/layout/chevron2"/>
    <dgm:cxn modelId="{25061E89-C2D1-47D5-B656-4A3C6DD92F8C}" type="presParOf" srcId="{F229A1E8-14B4-4435-97B1-9C3C0193EC21}" destId="{4ADB197F-9712-42D2-AE15-4D1E029FF483}" srcOrd="4" destOrd="0" presId="urn:microsoft.com/office/officeart/2005/8/layout/chevron2"/>
    <dgm:cxn modelId="{3E2A5B43-8A31-496C-80E2-81AB5E48A6FC}" type="presParOf" srcId="{4ADB197F-9712-42D2-AE15-4D1E029FF483}" destId="{1E49D5E4-E1A6-48CB-AE02-18EEFC3357C1}" srcOrd="0" destOrd="0" presId="urn:microsoft.com/office/officeart/2005/8/layout/chevron2"/>
    <dgm:cxn modelId="{C2C5FE2C-A6B6-415E-8782-1078B7A4935A}" type="presParOf" srcId="{4ADB197F-9712-42D2-AE15-4D1E029FF483}" destId="{9D79388C-3F0C-4AEE-B04E-7FD1C6B72D31}" srcOrd="1" destOrd="0" presId="urn:microsoft.com/office/officeart/2005/8/layout/chevron2"/>
    <dgm:cxn modelId="{62B0AE52-7ED8-4E43-9221-9CC5BC5F7079}" type="presParOf" srcId="{F229A1E8-14B4-4435-97B1-9C3C0193EC21}" destId="{5228437B-4DDB-45EB-8FD8-952911C15B48}" srcOrd="5" destOrd="0" presId="urn:microsoft.com/office/officeart/2005/8/layout/chevron2"/>
    <dgm:cxn modelId="{8FAFE307-3D9A-46B2-9284-5BE82F4990AE}" type="presParOf" srcId="{F229A1E8-14B4-4435-97B1-9C3C0193EC21}" destId="{FDF2C260-3BB0-450A-9C0C-BF45F28EBF11}" srcOrd="6" destOrd="0" presId="urn:microsoft.com/office/officeart/2005/8/layout/chevron2"/>
    <dgm:cxn modelId="{FFF3E0DB-9DC1-45C9-AF17-6DED46D8F5A6}" type="presParOf" srcId="{FDF2C260-3BB0-450A-9C0C-BF45F28EBF11}" destId="{AD2C475B-0187-40A7-A001-1BC605FFA71E}" srcOrd="0" destOrd="0" presId="urn:microsoft.com/office/officeart/2005/8/layout/chevron2"/>
    <dgm:cxn modelId="{279AF58E-83D9-492F-846F-742F9336597C}" type="presParOf" srcId="{FDF2C260-3BB0-450A-9C0C-BF45F28EBF11}" destId="{BEDCB218-C6CF-4D84-AB43-2D61B06F1094}" srcOrd="1" destOrd="0" presId="urn:microsoft.com/office/officeart/2005/8/layout/chevron2"/>
    <dgm:cxn modelId="{B5193917-4FFD-4ADC-BFE1-B1F63EF31F93}" type="presParOf" srcId="{F229A1E8-14B4-4435-97B1-9C3C0193EC21}" destId="{32DBCD5E-2E5B-4CB3-8F58-22227E9727FC}" srcOrd="7" destOrd="0" presId="urn:microsoft.com/office/officeart/2005/8/layout/chevron2"/>
    <dgm:cxn modelId="{8866C3A5-D8D9-4064-97BC-A0800B11D031}" type="presParOf" srcId="{F229A1E8-14B4-4435-97B1-9C3C0193EC21}" destId="{A3FFCCB7-4521-480B-8A38-3C18AC2AD04B}" srcOrd="8" destOrd="0" presId="urn:microsoft.com/office/officeart/2005/8/layout/chevron2"/>
    <dgm:cxn modelId="{0A81E1C4-3942-4D52-88EF-D9477B449610}" type="presParOf" srcId="{A3FFCCB7-4521-480B-8A38-3C18AC2AD04B}" destId="{0E77F9A8-959F-450E-9341-836CA0EF26D2}" srcOrd="0" destOrd="0" presId="urn:microsoft.com/office/officeart/2005/8/layout/chevron2"/>
    <dgm:cxn modelId="{AEC38CAD-5B51-477C-84CF-F5EAFA6E98B8}" type="presParOf" srcId="{A3FFCCB7-4521-480B-8A38-3C18AC2AD04B}" destId="{A4D9C601-606A-4787-8E2A-7DB767E4EE9B}" srcOrd="1" destOrd="0" presId="urn:microsoft.com/office/officeart/2005/8/layout/chevron2"/>
    <dgm:cxn modelId="{3B085D7F-4647-4448-B5D3-54AF20CA2C75}" type="presParOf" srcId="{F229A1E8-14B4-4435-97B1-9C3C0193EC21}" destId="{FB4B682C-9905-48E7-9148-6EF95729CE05}" srcOrd="9" destOrd="0" presId="urn:microsoft.com/office/officeart/2005/8/layout/chevron2"/>
    <dgm:cxn modelId="{8464BF0B-6CD2-44E9-9010-9E97BC6BE534}" type="presParOf" srcId="{F229A1E8-14B4-4435-97B1-9C3C0193EC21}" destId="{0277FE38-996D-4883-85B4-6EDC99C5381B}" srcOrd="10" destOrd="0" presId="urn:microsoft.com/office/officeart/2005/8/layout/chevron2"/>
    <dgm:cxn modelId="{37CDF2E1-C70D-4B6A-83C3-8E23E049365B}" type="presParOf" srcId="{0277FE38-996D-4883-85B4-6EDC99C5381B}" destId="{5E0D5215-B84E-4B29-B288-221C6BBEB160}" srcOrd="0" destOrd="0" presId="urn:microsoft.com/office/officeart/2005/8/layout/chevron2"/>
    <dgm:cxn modelId="{CCB5AF7F-61F2-4C5D-8A00-74D36BF27BB8}" type="presParOf" srcId="{0277FE38-996D-4883-85B4-6EDC99C5381B}" destId="{FC9E7078-801A-42C0-B9DE-1F6F80407B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4AFB9-440C-4A15-9EFC-22F8788199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74AE096-E8C9-4E43-9CDD-97A8036E015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CERCANÍA Y CONFIANZA: una red de apoyo con un alto nivel de cercanía y confianza, además de un mayor numero de integrantes permitirá posiblemente un sistema de apoyo recursivo.</a:t>
          </a:r>
        </a:p>
      </dgm:t>
    </dgm:pt>
    <dgm:pt modelId="{241A05ED-67C2-41D0-8609-A93650C08A2D}" type="parTrans" cxnId="{B10E664A-1108-4CD4-80AF-D83D15410B6E}">
      <dgm:prSet/>
      <dgm:spPr/>
      <dgm:t>
        <a:bodyPr/>
        <a:lstStyle/>
        <a:p>
          <a:endParaRPr lang="es-EC"/>
        </a:p>
      </dgm:t>
    </dgm:pt>
    <dgm:pt modelId="{1C4FD45F-D025-440A-AD51-A083BC85D362}" type="sibTrans" cxnId="{B10E664A-1108-4CD4-80AF-D83D15410B6E}">
      <dgm:prSet/>
      <dgm:spPr/>
      <dgm:t>
        <a:bodyPr/>
        <a:lstStyle/>
        <a:p>
          <a:endParaRPr lang="es-EC"/>
        </a:p>
      </dgm:t>
    </dgm:pt>
    <dgm:pt modelId="{AC8019B9-FA9B-4C10-9671-C03606C1AEA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RED INSTITUCIONAL: 75 mujeres solicitaron  apoyo en una institución pública.</a:t>
          </a:r>
        </a:p>
      </dgm:t>
    </dgm:pt>
    <dgm:pt modelId="{3CA03B7D-ADD4-4248-AB45-7B941B533701}" type="parTrans" cxnId="{7A1418BC-692E-4890-9D61-841675DF0F61}">
      <dgm:prSet/>
      <dgm:spPr/>
      <dgm:t>
        <a:bodyPr/>
        <a:lstStyle/>
        <a:p>
          <a:endParaRPr lang="es-EC"/>
        </a:p>
      </dgm:t>
    </dgm:pt>
    <dgm:pt modelId="{0A471E9D-0117-4852-AA87-EEA473DF04AA}" type="sibTrans" cxnId="{7A1418BC-692E-4890-9D61-841675DF0F61}">
      <dgm:prSet/>
      <dgm:spPr/>
      <dgm:t>
        <a:bodyPr/>
        <a:lstStyle/>
        <a:p>
          <a:endParaRPr lang="es-EC"/>
        </a:p>
      </dgm:t>
    </dgm:pt>
    <dgm:pt modelId="{DA6E59CC-01C1-43B1-8FFA-9753C844874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DISTANCIAMIENTO: un 65,4% de mujeres  no tiene actualmente una relación de pareja. Por otro lado, el 60% ya no convive con la pareja que la violentaba, y además de ello el 63% de mujeres presentan ingresos económicos propios.</a:t>
          </a:r>
        </a:p>
      </dgm:t>
    </dgm:pt>
    <dgm:pt modelId="{1D35CFE5-5569-43FD-9D34-7AD31778989F}" type="parTrans" cxnId="{2A04C434-62C8-4189-A47F-3B1DE5C14121}">
      <dgm:prSet/>
      <dgm:spPr/>
      <dgm:t>
        <a:bodyPr/>
        <a:lstStyle/>
        <a:p>
          <a:endParaRPr lang="es-EC"/>
        </a:p>
      </dgm:t>
    </dgm:pt>
    <dgm:pt modelId="{B2E2E5A1-9DDA-416A-95C7-1C6D8D1EB2EC}" type="sibTrans" cxnId="{2A04C434-62C8-4189-A47F-3B1DE5C14121}">
      <dgm:prSet/>
      <dgm:spPr/>
      <dgm:t>
        <a:bodyPr/>
        <a:lstStyle/>
        <a:p>
          <a:endParaRPr lang="es-EC"/>
        </a:p>
      </dgm:t>
    </dgm:pt>
    <dgm:pt modelId="{AFAB1B3D-E1ED-4C34-B233-898842EC4E9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REDES DE APOYO:  son construidas principalmente con familiares (madre con un 62,7%, hermana con un 42,7%,), mejor amiga con un 42,7% y psicóloga con un 61,3%.; existiendo mayor nivel de cercanía y confianza. </a:t>
          </a:r>
        </a:p>
      </dgm:t>
    </dgm:pt>
    <dgm:pt modelId="{C83C1EE1-3DA2-4DCC-8E5C-013CDEE7BCAF}" type="parTrans" cxnId="{052F5A15-7D26-4218-9A46-CA0F1E948C8A}">
      <dgm:prSet/>
      <dgm:spPr/>
      <dgm:t>
        <a:bodyPr/>
        <a:lstStyle/>
        <a:p>
          <a:endParaRPr lang="es-EC"/>
        </a:p>
      </dgm:t>
    </dgm:pt>
    <dgm:pt modelId="{BC8453E2-A520-4C47-8499-5641F9772056}" type="sibTrans" cxnId="{052F5A15-7D26-4218-9A46-CA0F1E948C8A}">
      <dgm:prSet/>
      <dgm:spPr/>
      <dgm:t>
        <a:bodyPr/>
        <a:lstStyle/>
        <a:p>
          <a:endParaRPr lang="es-EC"/>
        </a:p>
      </dgm:t>
    </dgm:pt>
    <dgm:pt modelId="{3FF1F757-A7C7-46FD-8649-46D5A1048D3E}" type="pres">
      <dgm:prSet presAssocID="{2A64AFB9-440C-4A15-9EFC-22F87881995F}" presName="Name0" presStyleCnt="0">
        <dgm:presLayoutVars>
          <dgm:chMax val="7"/>
          <dgm:chPref val="7"/>
          <dgm:dir/>
        </dgm:presLayoutVars>
      </dgm:prSet>
      <dgm:spPr/>
    </dgm:pt>
    <dgm:pt modelId="{2F2F9B01-39EE-4FF9-84D2-5978C94DB4D5}" type="pres">
      <dgm:prSet presAssocID="{2A64AFB9-440C-4A15-9EFC-22F87881995F}" presName="Name1" presStyleCnt="0"/>
      <dgm:spPr/>
    </dgm:pt>
    <dgm:pt modelId="{57C6CE51-6E9C-45B6-9C29-BDBC1E6E6EAB}" type="pres">
      <dgm:prSet presAssocID="{2A64AFB9-440C-4A15-9EFC-22F87881995F}" presName="cycle" presStyleCnt="0"/>
      <dgm:spPr/>
    </dgm:pt>
    <dgm:pt modelId="{945559CA-E494-4977-A476-5C8138B05635}" type="pres">
      <dgm:prSet presAssocID="{2A64AFB9-440C-4A15-9EFC-22F87881995F}" presName="srcNode" presStyleLbl="node1" presStyleIdx="0" presStyleCnt="4"/>
      <dgm:spPr/>
    </dgm:pt>
    <dgm:pt modelId="{31464A29-EDFC-4722-92E9-2E3D81C8361E}" type="pres">
      <dgm:prSet presAssocID="{2A64AFB9-440C-4A15-9EFC-22F87881995F}" presName="conn" presStyleLbl="parChTrans1D2" presStyleIdx="0" presStyleCnt="1"/>
      <dgm:spPr/>
    </dgm:pt>
    <dgm:pt modelId="{274BA716-0EF1-4EC4-82D2-25D2CF5D2121}" type="pres">
      <dgm:prSet presAssocID="{2A64AFB9-440C-4A15-9EFC-22F87881995F}" presName="extraNode" presStyleLbl="node1" presStyleIdx="0" presStyleCnt="4"/>
      <dgm:spPr/>
    </dgm:pt>
    <dgm:pt modelId="{E526B08D-B5F8-4885-A9AD-E758D4315134}" type="pres">
      <dgm:prSet presAssocID="{2A64AFB9-440C-4A15-9EFC-22F87881995F}" presName="dstNode" presStyleLbl="node1" presStyleIdx="0" presStyleCnt="4"/>
      <dgm:spPr/>
    </dgm:pt>
    <dgm:pt modelId="{9B908A8E-C653-42D9-8F49-965A80F78B6E}" type="pres">
      <dgm:prSet presAssocID="{AC8019B9-FA9B-4C10-9671-C03606C1AEAC}" presName="text_1" presStyleLbl="node1" presStyleIdx="0" presStyleCnt="4" custScaleY="137957">
        <dgm:presLayoutVars>
          <dgm:bulletEnabled val="1"/>
        </dgm:presLayoutVars>
      </dgm:prSet>
      <dgm:spPr/>
    </dgm:pt>
    <dgm:pt modelId="{59BC80A3-CD4C-4E8B-B9C5-D7EDD5865AFC}" type="pres">
      <dgm:prSet presAssocID="{AC8019B9-FA9B-4C10-9671-C03606C1AEAC}" presName="accent_1" presStyleCnt="0"/>
      <dgm:spPr/>
    </dgm:pt>
    <dgm:pt modelId="{4BDBC695-DF01-4E32-860D-679D85AAD33D}" type="pres">
      <dgm:prSet presAssocID="{AC8019B9-FA9B-4C10-9671-C03606C1AEAC}" presName="accentRepeatNode" presStyleLbl="solidFgAcc1" presStyleIdx="0" presStyleCnt="4"/>
      <dgm:spPr/>
    </dgm:pt>
    <dgm:pt modelId="{D68BB837-2A39-4544-8B0F-D9BD25D183E2}" type="pres">
      <dgm:prSet presAssocID="{DA6E59CC-01C1-43B1-8FFA-9753C8448740}" presName="text_2" presStyleLbl="node1" presStyleIdx="1" presStyleCnt="4" custScaleY="137957">
        <dgm:presLayoutVars>
          <dgm:bulletEnabled val="1"/>
        </dgm:presLayoutVars>
      </dgm:prSet>
      <dgm:spPr/>
    </dgm:pt>
    <dgm:pt modelId="{3CE0650B-B13E-4482-B5E9-C1818C5DAF6D}" type="pres">
      <dgm:prSet presAssocID="{DA6E59CC-01C1-43B1-8FFA-9753C8448740}" presName="accent_2" presStyleCnt="0"/>
      <dgm:spPr/>
    </dgm:pt>
    <dgm:pt modelId="{039C8994-F61E-44AA-9C90-B94596E9AB0C}" type="pres">
      <dgm:prSet presAssocID="{DA6E59CC-01C1-43B1-8FFA-9753C8448740}" presName="accentRepeatNode" presStyleLbl="solidFgAcc1" presStyleIdx="1" presStyleCnt="4"/>
      <dgm:spPr/>
    </dgm:pt>
    <dgm:pt modelId="{F54DC5BE-D280-42B3-84D4-6C7E457480CE}" type="pres">
      <dgm:prSet presAssocID="{AFAB1B3D-E1ED-4C34-B233-898842EC4E9D}" presName="text_3" presStyleLbl="node1" presStyleIdx="2" presStyleCnt="4" custScaleY="137957">
        <dgm:presLayoutVars>
          <dgm:bulletEnabled val="1"/>
        </dgm:presLayoutVars>
      </dgm:prSet>
      <dgm:spPr/>
    </dgm:pt>
    <dgm:pt modelId="{78AD5846-2D63-4FAB-BAA1-748D24798213}" type="pres">
      <dgm:prSet presAssocID="{AFAB1B3D-E1ED-4C34-B233-898842EC4E9D}" presName="accent_3" presStyleCnt="0"/>
      <dgm:spPr/>
    </dgm:pt>
    <dgm:pt modelId="{4E64B82D-8124-49A7-81BD-65C814F5C1E9}" type="pres">
      <dgm:prSet presAssocID="{AFAB1B3D-E1ED-4C34-B233-898842EC4E9D}" presName="accentRepeatNode" presStyleLbl="solidFgAcc1" presStyleIdx="2" presStyleCnt="4"/>
      <dgm:spPr/>
    </dgm:pt>
    <dgm:pt modelId="{28BCE76C-84C5-48EB-81B1-73692E367380}" type="pres">
      <dgm:prSet presAssocID="{774AE096-E8C9-4E43-9CDD-97A8036E015D}" presName="text_4" presStyleLbl="node1" presStyleIdx="3" presStyleCnt="4" custScaleY="137957">
        <dgm:presLayoutVars>
          <dgm:bulletEnabled val="1"/>
        </dgm:presLayoutVars>
      </dgm:prSet>
      <dgm:spPr/>
    </dgm:pt>
    <dgm:pt modelId="{95A64A6E-9BE2-48E7-983B-18B0B3EA96D5}" type="pres">
      <dgm:prSet presAssocID="{774AE096-E8C9-4E43-9CDD-97A8036E015D}" presName="accent_4" presStyleCnt="0"/>
      <dgm:spPr/>
    </dgm:pt>
    <dgm:pt modelId="{F85D089E-8CCA-44C5-B56D-DCAA6DFF64CA}" type="pres">
      <dgm:prSet presAssocID="{774AE096-E8C9-4E43-9CDD-97A8036E015D}" presName="accentRepeatNode" presStyleLbl="solidFgAcc1" presStyleIdx="3" presStyleCnt="4"/>
      <dgm:spPr/>
    </dgm:pt>
  </dgm:ptLst>
  <dgm:cxnLst>
    <dgm:cxn modelId="{052F5A15-7D26-4218-9A46-CA0F1E948C8A}" srcId="{2A64AFB9-440C-4A15-9EFC-22F87881995F}" destId="{AFAB1B3D-E1ED-4C34-B233-898842EC4E9D}" srcOrd="2" destOrd="0" parTransId="{C83C1EE1-3DA2-4DCC-8E5C-013CDEE7BCAF}" sibTransId="{BC8453E2-A520-4C47-8499-5641F9772056}"/>
    <dgm:cxn modelId="{834C192A-8BF1-4E62-9ED2-10EA0F887816}" type="presOf" srcId="{2A64AFB9-440C-4A15-9EFC-22F87881995F}" destId="{3FF1F757-A7C7-46FD-8649-46D5A1048D3E}" srcOrd="0" destOrd="0" presId="urn:microsoft.com/office/officeart/2008/layout/VerticalCurvedList"/>
    <dgm:cxn modelId="{2A04C434-62C8-4189-A47F-3B1DE5C14121}" srcId="{2A64AFB9-440C-4A15-9EFC-22F87881995F}" destId="{DA6E59CC-01C1-43B1-8FFA-9753C8448740}" srcOrd="1" destOrd="0" parTransId="{1D35CFE5-5569-43FD-9D34-7AD31778989F}" sibTransId="{B2E2E5A1-9DDA-416A-95C7-1C6D8D1EB2EC}"/>
    <dgm:cxn modelId="{FF9C203F-7905-4F19-86C6-83C62EEDCACA}" type="presOf" srcId="{774AE096-E8C9-4E43-9CDD-97A8036E015D}" destId="{28BCE76C-84C5-48EB-81B1-73692E367380}" srcOrd="0" destOrd="0" presId="urn:microsoft.com/office/officeart/2008/layout/VerticalCurvedList"/>
    <dgm:cxn modelId="{26117D5E-110A-4881-A8EA-22A649998AA0}" type="presOf" srcId="{AC8019B9-FA9B-4C10-9671-C03606C1AEAC}" destId="{9B908A8E-C653-42D9-8F49-965A80F78B6E}" srcOrd="0" destOrd="0" presId="urn:microsoft.com/office/officeart/2008/layout/VerticalCurvedList"/>
    <dgm:cxn modelId="{08717465-468A-470E-904E-1B2C3552375E}" type="presOf" srcId="{0A471E9D-0117-4852-AA87-EEA473DF04AA}" destId="{31464A29-EDFC-4722-92E9-2E3D81C8361E}" srcOrd="0" destOrd="0" presId="urn:microsoft.com/office/officeart/2008/layout/VerticalCurvedList"/>
    <dgm:cxn modelId="{B10E664A-1108-4CD4-80AF-D83D15410B6E}" srcId="{2A64AFB9-440C-4A15-9EFC-22F87881995F}" destId="{774AE096-E8C9-4E43-9CDD-97A8036E015D}" srcOrd="3" destOrd="0" parTransId="{241A05ED-67C2-41D0-8609-A93650C08A2D}" sibTransId="{1C4FD45F-D025-440A-AD51-A083BC85D362}"/>
    <dgm:cxn modelId="{CF5698A6-B406-4B0B-803E-E2671B540106}" type="presOf" srcId="{AFAB1B3D-E1ED-4C34-B233-898842EC4E9D}" destId="{F54DC5BE-D280-42B3-84D4-6C7E457480CE}" srcOrd="0" destOrd="0" presId="urn:microsoft.com/office/officeart/2008/layout/VerticalCurvedList"/>
    <dgm:cxn modelId="{7A1418BC-692E-4890-9D61-841675DF0F61}" srcId="{2A64AFB9-440C-4A15-9EFC-22F87881995F}" destId="{AC8019B9-FA9B-4C10-9671-C03606C1AEAC}" srcOrd="0" destOrd="0" parTransId="{3CA03B7D-ADD4-4248-AB45-7B941B533701}" sibTransId="{0A471E9D-0117-4852-AA87-EEA473DF04AA}"/>
    <dgm:cxn modelId="{FEE760C3-2A5B-4A37-AEB1-07C348ADB8F1}" type="presOf" srcId="{DA6E59CC-01C1-43B1-8FFA-9753C8448740}" destId="{D68BB837-2A39-4544-8B0F-D9BD25D183E2}" srcOrd="0" destOrd="0" presId="urn:microsoft.com/office/officeart/2008/layout/VerticalCurvedList"/>
    <dgm:cxn modelId="{843C9C3E-5591-49F8-B5D8-D1E2BA14DC9F}" type="presParOf" srcId="{3FF1F757-A7C7-46FD-8649-46D5A1048D3E}" destId="{2F2F9B01-39EE-4FF9-84D2-5978C94DB4D5}" srcOrd="0" destOrd="0" presId="urn:microsoft.com/office/officeart/2008/layout/VerticalCurvedList"/>
    <dgm:cxn modelId="{3B1B2F4D-B405-42AF-ABC0-A239F11DCBA8}" type="presParOf" srcId="{2F2F9B01-39EE-4FF9-84D2-5978C94DB4D5}" destId="{57C6CE51-6E9C-45B6-9C29-BDBC1E6E6EAB}" srcOrd="0" destOrd="0" presId="urn:microsoft.com/office/officeart/2008/layout/VerticalCurvedList"/>
    <dgm:cxn modelId="{C33F7B80-98B9-41E2-8424-529E8D3CEB26}" type="presParOf" srcId="{57C6CE51-6E9C-45B6-9C29-BDBC1E6E6EAB}" destId="{945559CA-E494-4977-A476-5C8138B05635}" srcOrd="0" destOrd="0" presId="urn:microsoft.com/office/officeart/2008/layout/VerticalCurvedList"/>
    <dgm:cxn modelId="{E5AAC3DB-D63B-418F-9139-675107C6117D}" type="presParOf" srcId="{57C6CE51-6E9C-45B6-9C29-BDBC1E6E6EAB}" destId="{31464A29-EDFC-4722-92E9-2E3D81C8361E}" srcOrd="1" destOrd="0" presId="urn:microsoft.com/office/officeart/2008/layout/VerticalCurvedList"/>
    <dgm:cxn modelId="{3F7A3A52-3FAE-476D-82FF-8AE9071DC28A}" type="presParOf" srcId="{57C6CE51-6E9C-45B6-9C29-BDBC1E6E6EAB}" destId="{274BA716-0EF1-4EC4-82D2-25D2CF5D2121}" srcOrd="2" destOrd="0" presId="urn:microsoft.com/office/officeart/2008/layout/VerticalCurvedList"/>
    <dgm:cxn modelId="{870318AF-BD71-4883-9740-1CEB344CE1E8}" type="presParOf" srcId="{57C6CE51-6E9C-45B6-9C29-BDBC1E6E6EAB}" destId="{E526B08D-B5F8-4885-A9AD-E758D4315134}" srcOrd="3" destOrd="0" presId="urn:microsoft.com/office/officeart/2008/layout/VerticalCurvedList"/>
    <dgm:cxn modelId="{3FE4AC0A-0042-410E-8B9C-F65C01AA1163}" type="presParOf" srcId="{2F2F9B01-39EE-4FF9-84D2-5978C94DB4D5}" destId="{9B908A8E-C653-42D9-8F49-965A80F78B6E}" srcOrd="1" destOrd="0" presId="urn:microsoft.com/office/officeart/2008/layout/VerticalCurvedList"/>
    <dgm:cxn modelId="{1A7B0971-C1F7-4A27-B994-DEF78ADDA940}" type="presParOf" srcId="{2F2F9B01-39EE-4FF9-84D2-5978C94DB4D5}" destId="{59BC80A3-CD4C-4E8B-B9C5-D7EDD5865AFC}" srcOrd="2" destOrd="0" presId="urn:microsoft.com/office/officeart/2008/layout/VerticalCurvedList"/>
    <dgm:cxn modelId="{B6D9DB3B-9DEA-4982-BAE2-2CF26AAC1ED7}" type="presParOf" srcId="{59BC80A3-CD4C-4E8B-B9C5-D7EDD5865AFC}" destId="{4BDBC695-DF01-4E32-860D-679D85AAD33D}" srcOrd="0" destOrd="0" presId="urn:microsoft.com/office/officeart/2008/layout/VerticalCurvedList"/>
    <dgm:cxn modelId="{D8EDDA6B-3692-4F8E-9C28-00126160AC62}" type="presParOf" srcId="{2F2F9B01-39EE-4FF9-84D2-5978C94DB4D5}" destId="{D68BB837-2A39-4544-8B0F-D9BD25D183E2}" srcOrd="3" destOrd="0" presId="urn:microsoft.com/office/officeart/2008/layout/VerticalCurvedList"/>
    <dgm:cxn modelId="{443BAF28-47E8-4245-B1A4-1F501844DC4A}" type="presParOf" srcId="{2F2F9B01-39EE-4FF9-84D2-5978C94DB4D5}" destId="{3CE0650B-B13E-4482-B5E9-C1818C5DAF6D}" srcOrd="4" destOrd="0" presId="urn:microsoft.com/office/officeart/2008/layout/VerticalCurvedList"/>
    <dgm:cxn modelId="{D773B5CA-A4A4-4D73-AEC8-2001009FE439}" type="presParOf" srcId="{3CE0650B-B13E-4482-B5E9-C1818C5DAF6D}" destId="{039C8994-F61E-44AA-9C90-B94596E9AB0C}" srcOrd="0" destOrd="0" presId="urn:microsoft.com/office/officeart/2008/layout/VerticalCurvedList"/>
    <dgm:cxn modelId="{DE893D29-B68F-430F-A705-F6A43E4228D7}" type="presParOf" srcId="{2F2F9B01-39EE-4FF9-84D2-5978C94DB4D5}" destId="{F54DC5BE-D280-42B3-84D4-6C7E457480CE}" srcOrd="5" destOrd="0" presId="urn:microsoft.com/office/officeart/2008/layout/VerticalCurvedList"/>
    <dgm:cxn modelId="{A03C770A-03F5-4064-B9B0-BDB5C54C8B07}" type="presParOf" srcId="{2F2F9B01-39EE-4FF9-84D2-5978C94DB4D5}" destId="{78AD5846-2D63-4FAB-BAA1-748D24798213}" srcOrd="6" destOrd="0" presId="urn:microsoft.com/office/officeart/2008/layout/VerticalCurvedList"/>
    <dgm:cxn modelId="{BC9BDE1F-6BA8-4DCE-8D3C-7FC97298FC01}" type="presParOf" srcId="{78AD5846-2D63-4FAB-BAA1-748D24798213}" destId="{4E64B82D-8124-49A7-81BD-65C814F5C1E9}" srcOrd="0" destOrd="0" presId="urn:microsoft.com/office/officeart/2008/layout/VerticalCurvedList"/>
    <dgm:cxn modelId="{60965732-46B4-4CC1-8CE0-BD99AFD81226}" type="presParOf" srcId="{2F2F9B01-39EE-4FF9-84D2-5978C94DB4D5}" destId="{28BCE76C-84C5-48EB-81B1-73692E367380}" srcOrd="7" destOrd="0" presId="urn:microsoft.com/office/officeart/2008/layout/VerticalCurvedList"/>
    <dgm:cxn modelId="{F623FC33-18DF-4A67-BD84-B08AE23C8AD5}" type="presParOf" srcId="{2F2F9B01-39EE-4FF9-84D2-5978C94DB4D5}" destId="{95A64A6E-9BE2-48E7-983B-18B0B3EA96D5}" srcOrd="8" destOrd="0" presId="urn:microsoft.com/office/officeart/2008/layout/VerticalCurvedList"/>
    <dgm:cxn modelId="{65D64C38-7885-4E03-8815-9ADAFE3DF4A6}" type="presParOf" srcId="{95A64A6E-9BE2-48E7-983B-18B0B3EA96D5}" destId="{F85D089E-8CCA-44C5-B56D-DCAA6DFF64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4AFB9-440C-4A15-9EFC-22F8788199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C8019B9-FA9B-4C10-9671-C03606C1AEA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INEC 2011:  </a:t>
          </a:r>
          <a:r>
            <a:rPr lang="es-EC" sz="2000" b="0" i="0" u="none" dirty="0"/>
            <a:t>factor </a:t>
          </a:r>
          <a:r>
            <a:rPr lang="es-EC" sz="2000" b="0" i="0" u="none" dirty="0" err="1"/>
            <a:t>transgeneracional</a:t>
          </a:r>
          <a:r>
            <a:rPr lang="es-EC" sz="2000" b="0" i="0" u="none" dirty="0"/>
            <a:t> como </a:t>
          </a:r>
          <a:r>
            <a:rPr lang="es-EC" sz="2000" dirty="0"/>
            <a:t>c</a:t>
          </a:r>
          <a:r>
            <a:rPr lang="es-EC" sz="2000" b="0" i="0" u="none" dirty="0"/>
            <a:t>ausas de la violencia en la pareja, el 75,1% de mujeres y el 79,3 % de hombres fueron víctimas de violencia en su infancia. ENTREVISTA: el 93,3% de mujeres  señala hechos de violencia de pareja en su familia extendida.</a:t>
          </a:r>
          <a:endParaRPr lang="es-EC" sz="2000" dirty="0"/>
        </a:p>
      </dgm:t>
    </dgm:pt>
    <dgm:pt modelId="{3CA03B7D-ADD4-4248-AB45-7B941B533701}" type="parTrans" cxnId="{7A1418BC-692E-4890-9D61-841675DF0F61}">
      <dgm:prSet/>
      <dgm:spPr/>
      <dgm:t>
        <a:bodyPr/>
        <a:lstStyle/>
        <a:p>
          <a:endParaRPr lang="es-EC"/>
        </a:p>
      </dgm:t>
    </dgm:pt>
    <dgm:pt modelId="{0A471E9D-0117-4852-AA87-EEA473DF04AA}" type="sibTrans" cxnId="{7A1418BC-692E-4890-9D61-841675DF0F61}">
      <dgm:prSet/>
      <dgm:spPr/>
      <dgm:t>
        <a:bodyPr/>
        <a:lstStyle/>
        <a:p>
          <a:endParaRPr lang="es-EC"/>
        </a:p>
      </dgm:t>
    </dgm:pt>
    <dgm:pt modelId="{DA6E59CC-01C1-43B1-8FFA-9753C844874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INEC 2019: de acuerdo con los datos del INEC y este estudio señala a la violencia psicológica, como el tipo de maltrato que mas se presenta dentro de la dinámica de pareja.</a:t>
          </a:r>
        </a:p>
      </dgm:t>
    </dgm:pt>
    <dgm:pt modelId="{1D35CFE5-5569-43FD-9D34-7AD31778989F}" type="parTrans" cxnId="{2A04C434-62C8-4189-A47F-3B1DE5C14121}">
      <dgm:prSet/>
      <dgm:spPr/>
      <dgm:t>
        <a:bodyPr/>
        <a:lstStyle/>
        <a:p>
          <a:endParaRPr lang="es-EC"/>
        </a:p>
      </dgm:t>
    </dgm:pt>
    <dgm:pt modelId="{B2E2E5A1-9DDA-416A-95C7-1C6D8D1EB2EC}" type="sibTrans" cxnId="{2A04C434-62C8-4189-A47F-3B1DE5C14121}">
      <dgm:prSet/>
      <dgm:spPr/>
      <dgm:t>
        <a:bodyPr/>
        <a:lstStyle/>
        <a:p>
          <a:endParaRPr lang="es-EC"/>
        </a:p>
      </dgm:t>
    </dgm:pt>
    <dgm:pt modelId="{AFAB1B3D-E1ED-4C34-B233-898842EC4E9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0" i="0" u="none" dirty="0"/>
            <a:t>La falta de recursos propios, la edad y la profesión, no son factores determinantes para afirmar que las mujeres, por estas características sean proclives a ser víctimas de violencia.</a:t>
          </a:r>
          <a:endParaRPr lang="es-EC" sz="2000" dirty="0"/>
        </a:p>
      </dgm:t>
    </dgm:pt>
    <dgm:pt modelId="{C83C1EE1-3DA2-4DCC-8E5C-013CDEE7BCAF}" type="parTrans" cxnId="{052F5A15-7D26-4218-9A46-CA0F1E948C8A}">
      <dgm:prSet/>
      <dgm:spPr/>
      <dgm:t>
        <a:bodyPr/>
        <a:lstStyle/>
        <a:p>
          <a:endParaRPr lang="es-EC"/>
        </a:p>
      </dgm:t>
    </dgm:pt>
    <dgm:pt modelId="{BC8453E2-A520-4C47-8499-5641F9772056}" type="sibTrans" cxnId="{052F5A15-7D26-4218-9A46-CA0F1E948C8A}">
      <dgm:prSet/>
      <dgm:spPr/>
      <dgm:t>
        <a:bodyPr/>
        <a:lstStyle/>
        <a:p>
          <a:endParaRPr lang="es-EC"/>
        </a:p>
      </dgm:t>
    </dgm:pt>
    <dgm:pt modelId="{A7B5175B-25BB-447B-BDC2-147D2AA7DF1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/>
            <a:t>La red de apoyo puede </a:t>
          </a:r>
          <a:r>
            <a:rPr lang="es-EC" sz="2000" dirty="0"/>
            <a:t>ejercer una función recursiva ante la violencia de pareja. Sin embargo, no es el único aspecto ante una problemática multicausal y multifactorial.</a:t>
          </a:r>
        </a:p>
      </dgm:t>
    </dgm:pt>
    <dgm:pt modelId="{61DEBEEB-B1BB-48BA-95B0-C71D9C67A8BD}" type="parTrans" cxnId="{D2047555-BE81-4547-8D76-5ECE1C44A0B5}">
      <dgm:prSet/>
      <dgm:spPr/>
      <dgm:t>
        <a:bodyPr/>
        <a:lstStyle/>
        <a:p>
          <a:endParaRPr lang="es-EC"/>
        </a:p>
      </dgm:t>
    </dgm:pt>
    <dgm:pt modelId="{C9148E33-434C-4373-ACF2-A304B4195147}" type="sibTrans" cxnId="{D2047555-BE81-4547-8D76-5ECE1C44A0B5}">
      <dgm:prSet/>
      <dgm:spPr/>
      <dgm:t>
        <a:bodyPr/>
        <a:lstStyle/>
        <a:p>
          <a:endParaRPr lang="es-EC"/>
        </a:p>
      </dgm:t>
    </dgm:pt>
    <dgm:pt modelId="{3FF1F757-A7C7-46FD-8649-46D5A1048D3E}" type="pres">
      <dgm:prSet presAssocID="{2A64AFB9-440C-4A15-9EFC-22F87881995F}" presName="Name0" presStyleCnt="0">
        <dgm:presLayoutVars>
          <dgm:chMax val="7"/>
          <dgm:chPref val="7"/>
          <dgm:dir/>
        </dgm:presLayoutVars>
      </dgm:prSet>
      <dgm:spPr/>
    </dgm:pt>
    <dgm:pt modelId="{2F2F9B01-39EE-4FF9-84D2-5978C94DB4D5}" type="pres">
      <dgm:prSet presAssocID="{2A64AFB9-440C-4A15-9EFC-22F87881995F}" presName="Name1" presStyleCnt="0"/>
      <dgm:spPr/>
    </dgm:pt>
    <dgm:pt modelId="{57C6CE51-6E9C-45B6-9C29-BDBC1E6E6EAB}" type="pres">
      <dgm:prSet presAssocID="{2A64AFB9-440C-4A15-9EFC-22F87881995F}" presName="cycle" presStyleCnt="0"/>
      <dgm:spPr/>
    </dgm:pt>
    <dgm:pt modelId="{945559CA-E494-4977-A476-5C8138B05635}" type="pres">
      <dgm:prSet presAssocID="{2A64AFB9-440C-4A15-9EFC-22F87881995F}" presName="srcNode" presStyleLbl="node1" presStyleIdx="0" presStyleCnt="4"/>
      <dgm:spPr/>
    </dgm:pt>
    <dgm:pt modelId="{31464A29-EDFC-4722-92E9-2E3D81C8361E}" type="pres">
      <dgm:prSet presAssocID="{2A64AFB9-440C-4A15-9EFC-22F87881995F}" presName="conn" presStyleLbl="parChTrans1D2" presStyleIdx="0" presStyleCnt="1"/>
      <dgm:spPr/>
    </dgm:pt>
    <dgm:pt modelId="{274BA716-0EF1-4EC4-82D2-25D2CF5D2121}" type="pres">
      <dgm:prSet presAssocID="{2A64AFB9-440C-4A15-9EFC-22F87881995F}" presName="extraNode" presStyleLbl="node1" presStyleIdx="0" presStyleCnt="4"/>
      <dgm:spPr/>
    </dgm:pt>
    <dgm:pt modelId="{E526B08D-B5F8-4885-A9AD-E758D4315134}" type="pres">
      <dgm:prSet presAssocID="{2A64AFB9-440C-4A15-9EFC-22F87881995F}" presName="dstNode" presStyleLbl="node1" presStyleIdx="0" presStyleCnt="4"/>
      <dgm:spPr/>
    </dgm:pt>
    <dgm:pt modelId="{9B908A8E-C653-42D9-8F49-965A80F78B6E}" type="pres">
      <dgm:prSet presAssocID="{AC8019B9-FA9B-4C10-9671-C03606C1AEAC}" presName="text_1" presStyleLbl="node1" presStyleIdx="0" presStyleCnt="4" custScaleY="144397">
        <dgm:presLayoutVars>
          <dgm:bulletEnabled val="1"/>
        </dgm:presLayoutVars>
      </dgm:prSet>
      <dgm:spPr/>
    </dgm:pt>
    <dgm:pt modelId="{59BC80A3-CD4C-4E8B-B9C5-D7EDD5865AFC}" type="pres">
      <dgm:prSet presAssocID="{AC8019B9-FA9B-4C10-9671-C03606C1AEAC}" presName="accent_1" presStyleCnt="0"/>
      <dgm:spPr/>
    </dgm:pt>
    <dgm:pt modelId="{4BDBC695-DF01-4E32-860D-679D85AAD33D}" type="pres">
      <dgm:prSet presAssocID="{AC8019B9-FA9B-4C10-9671-C03606C1AEAC}" presName="accentRepeatNode" presStyleLbl="solidFgAcc1" presStyleIdx="0" presStyleCnt="4"/>
      <dgm:spPr/>
    </dgm:pt>
    <dgm:pt modelId="{D68BB837-2A39-4544-8B0F-D9BD25D183E2}" type="pres">
      <dgm:prSet presAssocID="{DA6E59CC-01C1-43B1-8FFA-9753C8448740}" presName="text_2" presStyleLbl="node1" presStyleIdx="1" presStyleCnt="4" custScaleY="137957">
        <dgm:presLayoutVars>
          <dgm:bulletEnabled val="1"/>
        </dgm:presLayoutVars>
      </dgm:prSet>
      <dgm:spPr/>
    </dgm:pt>
    <dgm:pt modelId="{3CE0650B-B13E-4482-B5E9-C1818C5DAF6D}" type="pres">
      <dgm:prSet presAssocID="{DA6E59CC-01C1-43B1-8FFA-9753C8448740}" presName="accent_2" presStyleCnt="0"/>
      <dgm:spPr/>
    </dgm:pt>
    <dgm:pt modelId="{039C8994-F61E-44AA-9C90-B94596E9AB0C}" type="pres">
      <dgm:prSet presAssocID="{DA6E59CC-01C1-43B1-8FFA-9753C8448740}" presName="accentRepeatNode" presStyleLbl="solidFgAcc1" presStyleIdx="1" presStyleCnt="4"/>
      <dgm:spPr/>
    </dgm:pt>
    <dgm:pt modelId="{F54DC5BE-D280-42B3-84D4-6C7E457480CE}" type="pres">
      <dgm:prSet presAssocID="{AFAB1B3D-E1ED-4C34-B233-898842EC4E9D}" presName="text_3" presStyleLbl="node1" presStyleIdx="2" presStyleCnt="4" custScaleY="137957">
        <dgm:presLayoutVars>
          <dgm:bulletEnabled val="1"/>
        </dgm:presLayoutVars>
      </dgm:prSet>
      <dgm:spPr/>
    </dgm:pt>
    <dgm:pt modelId="{78AD5846-2D63-4FAB-BAA1-748D24798213}" type="pres">
      <dgm:prSet presAssocID="{AFAB1B3D-E1ED-4C34-B233-898842EC4E9D}" presName="accent_3" presStyleCnt="0"/>
      <dgm:spPr/>
    </dgm:pt>
    <dgm:pt modelId="{4E64B82D-8124-49A7-81BD-65C814F5C1E9}" type="pres">
      <dgm:prSet presAssocID="{AFAB1B3D-E1ED-4C34-B233-898842EC4E9D}" presName="accentRepeatNode" presStyleLbl="solidFgAcc1" presStyleIdx="2" presStyleCnt="4"/>
      <dgm:spPr/>
    </dgm:pt>
    <dgm:pt modelId="{8D05CC74-AAB1-4FB5-B6AF-4E51E172F49E}" type="pres">
      <dgm:prSet presAssocID="{A7B5175B-25BB-447B-BDC2-147D2AA7DF16}" presName="text_4" presStyleLbl="node1" presStyleIdx="3" presStyleCnt="4" custScaleY="123691">
        <dgm:presLayoutVars>
          <dgm:bulletEnabled val="1"/>
        </dgm:presLayoutVars>
      </dgm:prSet>
      <dgm:spPr/>
    </dgm:pt>
    <dgm:pt modelId="{663F7630-7CE0-4CCB-8BFB-79444105D775}" type="pres">
      <dgm:prSet presAssocID="{A7B5175B-25BB-447B-BDC2-147D2AA7DF16}" presName="accent_4" presStyleCnt="0"/>
      <dgm:spPr/>
    </dgm:pt>
    <dgm:pt modelId="{A2E14ABF-151D-4394-90E7-C661A0678367}" type="pres">
      <dgm:prSet presAssocID="{A7B5175B-25BB-447B-BDC2-147D2AA7DF16}" presName="accentRepeatNode" presStyleLbl="solidFgAcc1" presStyleIdx="3" presStyleCnt="4"/>
      <dgm:spPr/>
    </dgm:pt>
  </dgm:ptLst>
  <dgm:cxnLst>
    <dgm:cxn modelId="{087AFD08-A226-4D7D-AC73-9FE47770F94F}" type="presOf" srcId="{A7B5175B-25BB-447B-BDC2-147D2AA7DF16}" destId="{8D05CC74-AAB1-4FB5-B6AF-4E51E172F49E}" srcOrd="0" destOrd="0" presId="urn:microsoft.com/office/officeart/2008/layout/VerticalCurvedList"/>
    <dgm:cxn modelId="{052F5A15-7D26-4218-9A46-CA0F1E948C8A}" srcId="{2A64AFB9-440C-4A15-9EFC-22F87881995F}" destId="{AFAB1B3D-E1ED-4C34-B233-898842EC4E9D}" srcOrd="2" destOrd="0" parTransId="{C83C1EE1-3DA2-4DCC-8E5C-013CDEE7BCAF}" sibTransId="{BC8453E2-A520-4C47-8499-5641F9772056}"/>
    <dgm:cxn modelId="{2A04C434-62C8-4189-A47F-3B1DE5C14121}" srcId="{2A64AFB9-440C-4A15-9EFC-22F87881995F}" destId="{DA6E59CC-01C1-43B1-8FFA-9753C8448740}" srcOrd="1" destOrd="0" parTransId="{1D35CFE5-5569-43FD-9D34-7AD31778989F}" sibTransId="{B2E2E5A1-9DDA-416A-95C7-1C6D8D1EB2EC}"/>
    <dgm:cxn modelId="{D265C970-5CE6-4795-AA1A-77A0A13EDC3A}" type="presOf" srcId="{2A64AFB9-440C-4A15-9EFC-22F87881995F}" destId="{3FF1F757-A7C7-46FD-8649-46D5A1048D3E}" srcOrd="0" destOrd="0" presId="urn:microsoft.com/office/officeart/2008/layout/VerticalCurvedList"/>
    <dgm:cxn modelId="{3F507073-A4A3-4EB4-94CA-CCEF7F2875AF}" type="presOf" srcId="{AFAB1B3D-E1ED-4C34-B233-898842EC4E9D}" destId="{F54DC5BE-D280-42B3-84D4-6C7E457480CE}" srcOrd="0" destOrd="0" presId="urn:microsoft.com/office/officeart/2008/layout/VerticalCurvedList"/>
    <dgm:cxn modelId="{23B40455-E40F-4516-916E-1982BDF19BD3}" type="presOf" srcId="{AC8019B9-FA9B-4C10-9671-C03606C1AEAC}" destId="{9B908A8E-C653-42D9-8F49-965A80F78B6E}" srcOrd="0" destOrd="0" presId="urn:microsoft.com/office/officeart/2008/layout/VerticalCurvedList"/>
    <dgm:cxn modelId="{D2047555-BE81-4547-8D76-5ECE1C44A0B5}" srcId="{2A64AFB9-440C-4A15-9EFC-22F87881995F}" destId="{A7B5175B-25BB-447B-BDC2-147D2AA7DF16}" srcOrd="3" destOrd="0" parTransId="{61DEBEEB-B1BB-48BA-95B0-C71D9C67A8BD}" sibTransId="{C9148E33-434C-4373-ACF2-A304B4195147}"/>
    <dgm:cxn modelId="{46F935AB-A6DA-414D-872C-27EDBF257C2B}" type="presOf" srcId="{DA6E59CC-01C1-43B1-8FFA-9753C8448740}" destId="{D68BB837-2A39-4544-8B0F-D9BD25D183E2}" srcOrd="0" destOrd="0" presId="urn:microsoft.com/office/officeart/2008/layout/VerticalCurvedList"/>
    <dgm:cxn modelId="{7A1418BC-692E-4890-9D61-841675DF0F61}" srcId="{2A64AFB9-440C-4A15-9EFC-22F87881995F}" destId="{AC8019B9-FA9B-4C10-9671-C03606C1AEAC}" srcOrd="0" destOrd="0" parTransId="{3CA03B7D-ADD4-4248-AB45-7B941B533701}" sibTransId="{0A471E9D-0117-4852-AA87-EEA473DF04AA}"/>
    <dgm:cxn modelId="{D2831EF1-05F1-42D5-8A17-E5184871D530}" type="presOf" srcId="{0A471E9D-0117-4852-AA87-EEA473DF04AA}" destId="{31464A29-EDFC-4722-92E9-2E3D81C8361E}" srcOrd="0" destOrd="0" presId="urn:microsoft.com/office/officeart/2008/layout/VerticalCurvedList"/>
    <dgm:cxn modelId="{88FDB160-BF9E-4108-B4A0-4BCA1B0D5F08}" type="presParOf" srcId="{3FF1F757-A7C7-46FD-8649-46D5A1048D3E}" destId="{2F2F9B01-39EE-4FF9-84D2-5978C94DB4D5}" srcOrd="0" destOrd="0" presId="urn:microsoft.com/office/officeart/2008/layout/VerticalCurvedList"/>
    <dgm:cxn modelId="{4A0DB922-285B-4EFE-A0F2-DAE792FDD392}" type="presParOf" srcId="{2F2F9B01-39EE-4FF9-84D2-5978C94DB4D5}" destId="{57C6CE51-6E9C-45B6-9C29-BDBC1E6E6EAB}" srcOrd="0" destOrd="0" presId="urn:microsoft.com/office/officeart/2008/layout/VerticalCurvedList"/>
    <dgm:cxn modelId="{0BDFF7BC-DD1F-4B8C-94BB-EB5498947905}" type="presParOf" srcId="{57C6CE51-6E9C-45B6-9C29-BDBC1E6E6EAB}" destId="{945559CA-E494-4977-A476-5C8138B05635}" srcOrd="0" destOrd="0" presId="urn:microsoft.com/office/officeart/2008/layout/VerticalCurvedList"/>
    <dgm:cxn modelId="{E0B0A42B-AB57-4F45-AB6F-366C10D5E054}" type="presParOf" srcId="{57C6CE51-6E9C-45B6-9C29-BDBC1E6E6EAB}" destId="{31464A29-EDFC-4722-92E9-2E3D81C8361E}" srcOrd="1" destOrd="0" presId="urn:microsoft.com/office/officeart/2008/layout/VerticalCurvedList"/>
    <dgm:cxn modelId="{155E2C33-DA84-4196-8536-447C258738FB}" type="presParOf" srcId="{57C6CE51-6E9C-45B6-9C29-BDBC1E6E6EAB}" destId="{274BA716-0EF1-4EC4-82D2-25D2CF5D2121}" srcOrd="2" destOrd="0" presId="urn:microsoft.com/office/officeart/2008/layout/VerticalCurvedList"/>
    <dgm:cxn modelId="{1C07C1C9-3143-4E9A-8609-86DF3E77484C}" type="presParOf" srcId="{57C6CE51-6E9C-45B6-9C29-BDBC1E6E6EAB}" destId="{E526B08D-B5F8-4885-A9AD-E758D4315134}" srcOrd="3" destOrd="0" presId="urn:microsoft.com/office/officeart/2008/layout/VerticalCurvedList"/>
    <dgm:cxn modelId="{8565808B-239C-470E-B493-27373100AA54}" type="presParOf" srcId="{2F2F9B01-39EE-4FF9-84D2-5978C94DB4D5}" destId="{9B908A8E-C653-42D9-8F49-965A80F78B6E}" srcOrd="1" destOrd="0" presId="urn:microsoft.com/office/officeart/2008/layout/VerticalCurvedList"/>
    <dgm:cxn modelId="{18F6F8A2-E874-4CEA-9CBA-80AB31768213}" type="presParOf" srcId="{2F2F9B01-39EE-4FF9-84D2-5978C94DB4D5}" destId="{59BC80A3-CD4C-4E8B-B9C5-D7EDD5865AFC}" srcOrd="2" destOrd="0" presId="urn:microsoft.com/office/officeart/2008/layout/VerticalCurvedList"/>
    <dgm:cxn modelId="{D86B30FA-A61E-4C0C-9D5D-1F2E051BA7A0}" type="presParOf" srcId="{59BC80A3-CD4C-4E8B-B9C5-D7EDD5865AFC}" destId="{4BDBC695-DF01-4E32-860D-679D85AAD33D}" srcOrd="0" destOrd="0" presId="urn:microsoft.com/office/officeart/2008/layout/VerticalCurvedList"/>
    <dgm:cxn modelId="{FF2FB20D-EBE6-4D2F-A7C3-4B365C915952}" type="presParOf" srcId="{2F2F9B01-39EE-4FF9-84D2-5978C94DB4D5}" destId="{D68BB837-2A39-4544-8B0F-D9BD25D183E2}" srcOrd="3" destOrd="0" presId="urn:microsoft.com/office/officeart/2008/layout/VerticalCurvedList"/>
    <dgm:cxn modelId="{70DDFC2D-7E6C-4C8A-A436-BFD317714DDB}" type="presParOf" srcId="{2F2F9B01-39EE-4FF9-84D2-5978C94DB4D5}" destId="{3CE0650B-B13E-4482-B5E9-C1818C5DAF6D}" srcOrd="4" destOrd="0" presId="urn:microsoft.com/office/officeart/2008/layout/VerticalCurvedList"/>
    <dgm:cxn modelId="{CDA3243A-BE66-47BD-BF84-AD516744A8A6}" type="presParOf" srcId="{3CE0650B-B13E-4482-B5E9-C1818C5DAF6D}" destId="{039C8994-F61E-44AA-9C90-B94596E9AB0C}" srcOrd="0" destOrd="0" presId="urn:microsoft.com/office/officeart/2008/layout/VerticalCurvedList"/>
    <dgm:cxn modelId="{825B951A-CE82-4C1D-9CA3-4F04F917A8CE}" type="presParOf" srcId="{2F2F9B01-39EE-4FF9-84D2-5978C94DB4D5}" destId="{F54DC5BE-D280-42B3-84D4-6C7E457480CE}" srcOrd="5" destOrd="0" presId="urn:microsoft.com/office/officeart/2008/layout/VerticalCurvedList"/>
    <dgm:cxn modelId="{99D1B56F-2F75-4FD0-9B80-572FF80F6A5E}" type="presParOf" srcId="{2F2F9B01-39EE-4FF9-84D2-5978C94DB4D5}" destId="{78AD5846-2D63-4FAB-BAA1-748D24798213}" srcOrd="6" destOrd="0" presId="urn:microsoft.com/office/officeart/2008/layout/VerticalCurvedList"/>
    <dgm:cxn modelId="{9ECE3515-6D2B-48FE-B144-A47DDBCD90A6}" type="presParOf" srcId="{78AD5846-2D63-4FAB-BAA1-748D24798213}" destId="{4E64B82D-8124-49A7-81BD-65C814F5C1E9}" srcOrd="0" destOrd="0" presId="urn:microsoft.com/office/officeart/2008/layout/VerticalCurvedList"/>
    <dgm:cxn modelId="{44558FCD-FCBE-48C2-A269-7B25E402B542}" type="presParOf" srcId="{2F2F9B01-39EE-4FF9-84D2-5978C94DB4D5}" destId="{8D05CC74-AAB1-4FB5-B6AF-4E51E172F49E}" srcOrd="7" destOrd="0" presId="urn:microsoft.com/office/officeart/2008/layout/VerticalCurvedList"/>
    <dgm:cxn modelId="{2C7A47C9-3EC3-486F-978C-E0F65D57BF3D}" type="presParOf" srcId="{2F2F9B01-39EE-4FF9-84D2-5978C94DB4D5}" destId="{663F7630-7CE0-4CCB-8BFB-79444105D775}" srcOrd="8" destOrd="0" presId="urn:microsoft.com/office/officeart/2008/layout/VerticalCurvedList"/>
    <dgm:cxn modelId="{C5817F02-4413-4A0B-90E3-30345CB29E28}" type="presParOf" srcId="{663F7630-7CE0-4CCB-8BFB-79444105D775}" destId="{A2E14ABF-151D-4394-90E7-C661A06783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80887-D6B1-4DE7-A249-3C7B0C859A5D}">
      <dsp:nvSpPr>
        <dsp:cNvPr id="0" name=""/>
        <dsp:cNvSpPr/>
      </dsp:nvSpPr>
      <dsp:spPr>
        <a:xfrm rot="5400000">
          <a:off x="-146126" y="148454"/>
          <a:ext cx="974176" cy="68192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66,6</a:t>
          </a:r>
          <a:r>
            <a:rPr lang="es-ES" sz="1900" kern="1200" dirty="0"/>
            <a:t>%</a:t>
          </a:r>
        </a:p>
      </dsp:txBody>
      <dsp:txXfrm rot="-5400000">
        <a:off x="1" y="343290"/>
        <a:ext cx="681923" cy="292253"/>
      </dsp:txXfrm>
    </dsp:sp>
    <dsp:sp modelId="{FD2A10A2-9AA0-4C44-B881-1B6E895BCD40}">
      <dsp:nvSpPr>
        <dsp:cNvPr id="0" name=""/>
        <dsp:cNvSpPr/>
      </dsp:nvSpPr>
      <dsp:spPr>
        <a:xfrm rot="5400000">
          <a:off x="4139154" y="-3454903"/>
          <a:ext cx="633214" cy="754767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Estructura familia de origen y patrones relacionales entre progenitores</a:t>
          </a:r>
        </a:p>
      </dsp:txBody>
      <dsp:txXfrm rot="-5400000">
        <a:off x="681924" y="33238"/>
        <a:ext cx="7516765" cy="571392"/>
      </dsp:txXfrm>
    </dsp:sp>
    <dsp:sp modelId="{8A2304CD-3449-4D38-8485-AC30D4675027}">
      <dsp:nvSpPr>
        <dsp:cNvPr id="0" name=""/>
        <dsp:cNvSpPr/>
      </dsp:nvSpPr>
      <dsp:spPr>
        <a:xfrm rot="5400000">
          <a:off x="-146126" y="1025329"/>
          <a:ext cx="974176" cy="68192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93,3%</a:t>
          </a:r>
        </a:p>
      </dsp:txBody>
      <dsp:txXfrm rot="-5400000">
        <a:off x="1" y="1220165"/>
        <a:ext cx="681923" cy="292253"/>
      </dsp:txXfrm>
    </dsp:sp>
    <dsp:sp modelId="{FFD92929-0B71-4AFE-B5EE-F4ACF8E65523}">
      <dsp:nvSpPr>
        <dsp:cNvPr id="0" name=""/>
        <dsp:cNvSpPr/>
      </dsp:nvSpPr>
      <dsp:spPr>
        <a:xfrm rot="5400000">
          <a:off x="4139154" y="-2578027"/>
          <a:ext cx="633214" cy="754767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Jerarquía  y Roles familia de origen, Patrones </a:t>
          </a:r>
          <a:r>
            <a:rPr lang="es-ES" sz="1900" kern="1200" dirty="0" err="1"/>
            <a:t>transgeneracionales</a:t>
          </a:r>
          <a:r>
            <a:rPr lang="es-ES" sz="1900" kern="1200" dirty="0"/>
            <a:t> de violencia </a:t>
          </a:r>
        </a:p>
      </dsp:txBody>
      <dsp:txXfrm rot="-5400000">
        <a:off x="681924" y="910114"/>
        <a:ext cx="7516765" cy="571392"/>
      </dsp:txXfrm>
    </dsp:sp>
    <dsp:sp modelId="{1E49D5E4-E1A6-48CB-AE02-18EEFC3357C1}">
      <dsp:nvSpPr>
        <dsp:cNvPr id="0" name=""/>
        <dsp:cNvSpPr/>
      </dsp:nvSpPr>
      <dsp:spPr>
        <a:xfrm rot="5400000">
          <a:off x="-146126" y="1902204"/>
          <a:ext cx="974176" cy="68192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86,6%</a:t>
          </a:r>
        </a:p>
      </dsp:txBody>
      <dsp:txXfrm rot="-5400000">
        <a:off x="1" y="2097040"/>
        <a:ext cx="681923" cy="292253"/>
      </dsp:txXfrm>
    </dsp:sp>
    <dsp:sp modelId="{9D79388C-3F0C-4AEE-B04E-7FD1C6B72D31}">
      <dsp:nvSpPr>
        <dsp:cNvPr id="0" name=""/>
        <dsp:cNvSpPr/>
      </dsp:nvSpPr>
      <dsp:spPr>
        <a:xfrm rot="5400000">
          <a:off x="4139154" y="-1701152"/>
          <a:ext cx="633214" cy="754767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Testigo y/o víctima de violencia en la infancia</a:t>
          </a:r>
          <a:endParaRPr lang="es-ES" sz="1900" kern="1200" dirty="0"/>
        </a:p>
      </dsp:txBody>
      <dsp:txXfrm rot="-5400000">
        <a:off x="681924" y="1786989"/>
        <a:ext cx="7516765" cy="571392"/>
      </dsp:txXfrm>
    </dsp:sp>
    <dsp:sp modelId="{AD2C475B-0187-40A7-A001-1BC605FFA71E}">
      <dsp:nvSpPr>
        <dsp:cNvPr id="0" name=""/>
        <dsp:cNvSpPr/>
      </dsp:nvSpPr>
      <dsp:spPr>
        <a:xfrm rot="5400000">
          <a:off x="-146126" y="2779079"/>
          <a:ext cx="974176" cy="68192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53,3%</a:t>
          </a:r>
        </a:p>
      </dsp:txBody>
      <dsp:txXfrm rot="-5400000">
        <a:off x="1" y="2973915"/>
        <a:ext cx="681923" cy="292253"/>
      </dsp:txXfrm>
    </dsp:sp>
    <dsp:sp modelId="{BEDCB218-C6CF-4D84-AB43-2D61B06F1094}">
      <dsp:nvSpPr>
        <dsp:cNvPr id="0" name=""/>
        <dsp:cNvSpPr/>
      </dsp:nvSpPr>
      <dsp:spPr>
        <a:xfrm rot="5400000">
          <a:off x="4139154" y="-824277"/>
          <a:ext cx="633214" cy="754767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Violencia perpetrada por ex parejas </a:t>
          </a:r>
        </a:p>
      </dsp:txBody>
      <dsp:txXfrm rot="-5400000">
        <a:off x="681924" y="2663864"/>
        <a:ext cx="7516765" cy="571392"/>
      </dsp:txXfrm>
    </dsp:sp>
    <dsp:sp modelId="{0E77F9A8-959F-450E-9341-836CA0EF26D2}">
      <dsp:nvSpPr>
        <dsp:cNvPr id="0" name=""/>
        <dsp:cNvSpPr/>
      </dsp:nvSpPr>
      <dsp:spPr>
        <a:xfrm rot="5400000">
          <a:off x="-146126" y="3655955"/>
          <a:ext cx="974176" cy="68192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86,6%</a:t>
          </a:r>
        </a:p>
      </dsp:txBody>
      <dsp:txXfrm rot="-5400000">
        <a:off x="1" y="3850791"/>
        <a:ext cx="681923" cy="292253"/>
      </dsp:txXfrm>
    </dsp:sp>
    <dsp:sp modelId="{A4D9C601-606A-4787-8E2A-7DB767E4EE9B}">
      <dsp:nvSpPr>
        <dsp:cNvPr id="0" name=""/>
        <dsp:cNvSpPr/>
      </dsp:nvSpPr>
      <dsp:spPr>
        <a:xfrm rot="5400000">
          <a:off x="4139154" y="52597"/>
          <a:ext cx="633214" cy="754767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Presencia de alianzas, coaliciones y triangulaciones en familia de origen</a:t>
          </a:r>
          <a:endParaRPr lang="es-ES" sz="1900" kern="1200" dirty="0"/>
        </a:p>
      </dsp:txBody>
      <dsp:txXfrm rot="-5400000">
        <a:off x="681924" y="3540739"/>
        <a:ext cx="7516765" cy="571392"/>
      </dsp:txXfrm>
    </dsp:sp>
    <dsp:sp modelId="{5E0D5215-B84E-4B29-B288-221C6BBEB160}">
      <dsp:nvSpPr>
        <dsp:cNvPr id="0" name=""/>
        <dsp:cNvSpPr/>
      </dsp:nvSpPr>
      <dsp:spPr>
        <a:xfrm rot="5400000">
          <a:off x="-146126" y="4532830"/>
          <a:ext cx="974176" cy="68192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13,3%</a:t>
          </a:r>
        </a:p>
      </dsp:txBody>
      <dsp:txXfrm rot="-5400000">
        <a:off x="1" y="4727666"/>
        <a:ext cx="681923" cy="292253"/>
      </dsp:txXfrm>
    </dsp:sp>
    <dsp:sp modelId="{FC9E7078-801A-42C0-B9DE-1F6F80407B3B}">
      <dsp:nvSpPr>
        <dsp:cNvPr id="0" name=""/>
        <dsp:cNvSpPr/>
      </dsp:nvSpPr>
      <dsp:spPr>
        <a:xfrm rot="5400000">
          <a:off x="4139154" y="929472"/>
          <a:ext cx="633214" cy="754767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Presencia de cohesiones en familia de origen</a:t>
          </a:r>
          <a:endParaRPr lang="es-ES" sz="1900" kern="1200" dirty="0"/>
        </a:p>
      </dsp:txBody>
      <dsp:txXfrm rot="-5400000">
        <a:off x="681924" y="4417614"/>
        <a:ext cx="7516765" cy="571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64A29-EDFC-4722-92E9-2E3D81C8361E}">
      <dsp:nvSpPr>
        <dsp:cNvPr id="0" name=""/>
        <dsp:cNvSpPr/>
      </dsp:nvSpPr>
      <dsp:spPr>
        <a:xfrm>
          <a:off x="-6329170" y="-968148"/>
          <a:ext cx="7533674" cy="7533674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08A8E-C653-42D9-8F49-965A80F78B6E}">
      <dsp:nvSpPr>
        <dsp:cNvPr id="0" name=""/>
        <dsp:cNvSpPr/>
      </dsp:nvSpPr>
      <dsp:spPr>
        <a:xfrm>
          <a:off x="630342" y="266902"/>
          <a:ext cx="7583582" cy="11879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RED INSTITUCIONAL: 75 mujeres solicitaron  apoyo en una institución pública.</a:t>
          </a:r>
        </a:p>
      </dsp:txBody>
      <dsp:txXfrm>
        <a:off x="630342" y="266902"/>
        <a:ext cx="7583582" cy="1187948"/>
      </dsp:txXfrm>
    </dsp:sp>
    <dsp:sp modelId="{4BDBC695-DF01-4E32-860D-679D85AAD33D}">
      <dsp:nvSpPr>
        <dsp:cNvPr id="0" name=""/>
        <dsp:cNvSpPr/>
      </dsp:nvSpPr>
      <dsp:spPr>
        <a:xfrm>
          <a:off x="92154" y="322688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BB837-2A39-4544-8B0F-D9BD25D183E2}">
      <dsp:nvSpPr>
        <dsp:cNvPr id="0" name=""/>
        <dsp:cNvSpPr/>
      </dsp:nvSpPr>
      <dsp:spPr>
        <a:xfrm>
          <a:off x="1124031" y="1558777"/>
          <a:ext cx="7089893" cy="11879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DISTANCIAMIENTO: un 65,4% de mujeres  no tiene actualmente una relación de pareja. Por otro lado, el 60% ya no convive con la pareja que la violentaba, y además de ello el 63% de mujeres presentan ingresos económicos propios.</a:t>
          </a:r>
        </a:p>
      </dsp:txBody>
      <dsp:txXfrm>
        <a:off x="1124031" y="1558777"/>
        <a:ext cx="7089893" cy="1187948"/>
      </dsp:txXfrm>
    </dsp:sp>
    <dsp:sp modelId="{039C8994-F61E-44AA-9C90-B94596E9AB0C}">
      <dsp:nvSpPr>
        <dsp:cNvPr id="0" name=""/>
        <dsp:cNvSpPr/>
      </dsp:nvSpPr>
      <dsp:spPr>
        <a:xfrm>
          <a:off x="585843" y="1614563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DC5BE-D280-42B3-84D4-6C7E457480CE}">
      <dsp:nvSpPr>
        <dsp:cNvPr id="0" name=""/>
        <dsp:cNvSpPr/>
      </dsp:nvSpPr>
      <dsp:spPr>
        <a:xfrm>
          <a:off x="1124031" y="2850651"/>
          <a:ext cx="7089893" cy="11879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REDES DE APOYO:  son construidas principalmente con familiares (madre con un 62,7%, hermana con un 42,7%,), mejor amiga con un 42,7% y psicóloga con un 61,3%.; existiendo mayor nivel de cercanía y confianza. </a:t>
          </a:r>
        </a:p>
      </dsp:txBody>
      <dsp:txXfrm>
        <a:off x="1124031" y="2850651"/>
        <a:ext cx="7089893" cy="1187948"/>
      </dsp:txXfrm>
    </dsp:sp>
    <dsp:sp modelId="{4E64B82D-8124-49A7-81BD-65C814F5C1E9}">
      <dsp:nvSpPr>
        <dsp:cNvPr id="0" name=""/>
        <dsp:cNvSpPr/>
      </dsp:nvSpPr>
      <dsp:spPr>
        <a:xfrm>
          <a:off x="585843" y="2906438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CE76C-84C5-48EB-81B1-73692E367380}">
      <dsp:nvSpPr>
        <dsp:cNvPr id="0" name=""/>
        <dsp:cNvSpPr/>
      </dsp:nvSpPr>
      <dsp:spPr>
        <a:xfrm>
          <a:off x="630342" y="4142526"/>
          <a:ext cx="7583582" cy="11879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CERCANÍA Y CONFIANZA: una red de apoyo con un alto nivel de cercanía y confianza, además de un mayor numero de integrantes permitirá posiblemente un sistema de apoyo recursivo.</a:t>
          </a:r>
        </a:p>
      </dsp:txBody>
      <dsp:txXfrm>
        <a:off x="630342" y="4142526"/>
        <a:ext cx="7583582" cy="1187948"/>
      </dsp:txXfrm>
    </dsp:sp>
    <dsp:sp modelId="{F85D089E-8CCA-44C5-B56D-DCAA6DFF64CA}">
      <dsp:nvSpPr>
        <dsp:cNvPr id="0" name=""/>
        <dsp:cNvSpPr/>
      </dsp:nvSpPr>
      <dsp:spPr>
        <a:xfrm>
          <a:off x="92154" y="4198312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64A29-EDFC-4722-92E9-2E3D81C8361E}">
      <dsp:nvSpPr>
        <dsp:cNvPr id="0" name=""/>
        <dsp:cNvSpPr/>
      </dsp:nvSpPr>
      <dsp:spPr>
        <a:xfrm>
          <a:off x="-6329170" y="-968148"/>
          <a:ext cx="7533674" cy="7533674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08A8E-C653-42D9-8F49-965A80F78B6E}">
      <dsp:nvSpPr>
        <dsp:cNvPr id="0" name=""/>
        <dsp:cNvSpPr/>
      </dsp:nvSpPr>
      <dsp:spPr>
        <a:xfrm>
          <a:off x="630342" y="239174"/>
          <a:ext cx="7925244" cy="12434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INEC 2011:  </a:t>
          </a:r>
          <a:r>
            <a:rPr lang="es-EC" sz="2000" b="0" i="0" u="none" kern="1200" dirty="0"/>
            <a:t>factor </a:t>
          </a:r>
          <a:r>
            <a:rPr lang="es-EC" sz="2000" b="0" i="0" u="none" kern="1200" dirty="0" err="1"/>
            <a:t>transgeneracional</a:t>
          </a:r>
          <a:r>
            <a:rPr lang="es-EC" sz="2000" b="0" i="0" u="none" kern="1200" dirty="0"/>
            <a:t> como </a:t>
          </a:r>
          <a:r>
            <a:rPr lang="es-EC" sz="2000" kern="1200" dirty="0"/>
            <a:t>c</a:t>
          </a:r>
          <a:r>
            <a:rPr lang="es-EC" sz="2000" b="0" i="0" u="none" kern="1200" dirty="0"/>
            <a:t>ausas de la violencia en la pareja, el 75,1% de mujeres y el 79,3 % de hombres fueron víctimas de violencia en su infancia. ENTREVISTA: el 93,3% de mujeres  señala hechos de violencia de pareja en su familia extendida.</a:t>
          </a:r>
          <a:endParaRPr lang="es-EC" sz="2000" kern="1200" dirty="0"/>
        </a:p>
      </dsp:txBody>
      <dsp:txXfrm>
        <a:off x="630342" y="239174"/>
        <a:ext cx="7925244" cy="1243403"/>
      </dsp:txXfrm>
    </dsp:sp>
    <dsp:sp modelId="{4BDBC695-DF01-4E32-860D-679D85AAD33D}">
      <dsp:nvSpPr>
        <dsp:cNvPr id="0" name=""/>
        <dsp:cNvSpPr/>
      </dsp:nvSpPr>
      <dsp:spPr>
        <a:xfrm>
          <a:off x="92154" y="322688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BB837-2A39-4544-8B0F-D9BD25D183E2}">
      <dsp:nvSpPr>
        <dsp:cNvPr id="0" name=""/>
        <dsp:cNvSpPr/>
      </dsp:nvSpPr>
      <dsp:spPr>
        <a:xfrm>
          <a:off x="1124031" y="1558777"/>
          <a:ext cx="7431555" cy="11879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INEC 2019: de acuerdo con los datos del INEC y este estudio señala a la violencia psicológica, como el tipo de maltrato que mas se presenta dentro de la dinámica de pareja.</a:t>
          </a:r>
        </a:p>
      </dsp:txBody>
      <dsp:txXfrm>
        <a:off x="1124031" y="1558777"/>
        <a:ext cx="7431555" cy="1187948"/>
      </dsp:txXfrm>
    </dsp:sp>
    <dsp:sp modelId="{039C8994-F61E-44AA-9C90-B94596E9AB0C}">
      <dsp:nvSpPr>
        <dsp:cNvPr id="0" name=""/>
        <dsp:cNvSpPr/>
      </dsp:nvSpPr>
      <dsp:spPr>
        <a:xfrm>
          <a:off x="585843" y="1614563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DC5BE-D280-42B3-84D4-6C7E457480CE}">
      <dsp:nvSpPr>
        <dsp:cNvPr id="0" name=""/>
        <dsp:cNvSpPr/>
      </dsp:nvSpPr>
      <dsp:spPr>
        <a:xfrm>
          <a:off x="1124031" y="2850651"/>
          <a:ext cx="7431555" cy="11879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i="0" u="none" kern="1200" dirty="0"/>
            <a:t>La falta de recursos propios, la edad y la profesión, no son factores determinantes para afirmar que las mujeres, por estas características sean proclives a ser víctimas de violencia.</a:t>
          </a:r>
          <a:endParaRPr lang="es-EC" sz="2000" kern="1200" dirty="0"/>
        </a:p>
      </dsp:txBody>
      <dsp:txXfrm>
        <a:off x="1124031" y="2850651"/>
        <a:ext cx="7431555" cy="1187948"/>
      </dsp:txXfrm>
    </dsp:sp>
    <dsp:sp modelId="{4E64B82D-8124-49A7-81BD-65C814F5C1E9}">
      <dsp:nvSpPr>
        <dsp:cNvPr id="0" name=""/>
        <dsp:cNvSpPr/>
      </dsp:nvSpPr>
      <dsp:spPr>
        <a:xfrm>
          <a:off x="585843" y="2906438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CC74-AAB1-4FB5-B6AF-4E51E172F49E}">
      <dsp:nvSpPr>
        <dsp:cNvPr id="0" name=""/>
        <dsp:cNvSpPr/>
      </dsp:nvSpPr>
      <dsp:spPr>
        <a:xfrm>
          <a:off x="630342" y="4203948"/>
          <a:ext cx="7925244" cy="10651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34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La red de apoyo puede </a:t>
          </a:r>
          <a:r>
            <a:rPr lang="es-EC" sz="2000" kern="1200" dirty="0"/>
            <a:t>ejercer una función recursiva ante la violencia de pareja. Sin embargo, no es el único aspecto ante una problemática multicausal y multifactorial.</a:t>
          </a:r>
        </a:p>
      </dsp:txBody>
      <dsp:txXfrm>
        <a:off x="630342" y="4203948"/>
        <a:ext cx="7925244" cy="1065103"/>
      </dsp:txXfrm>
    </dsp:sp>
    <dsp:sp modelId="{A2E14ABF-151D-4394-90E7-C661A0678367}">
      <dsp:nvSpPr>
        <dsp:cNvPr id="0" name=""/>
        <dsp:cNvSpPr/>
      </dsp:nvSpPr>
      <dsp:spPr>
        <a:xfrm>
          <a:off x="92154" y="4198312"/>
          <a:ext cx="1076375" cy="1076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01" y="1316997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6317" y="6703985"/>
            <a:ext cx="9150318" cy="166654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319" y="1777043"/>
            <a:ext cx="9150319" cy="1823408"/>
          </a:xfrm>
        </p:spPr>
        <p:txBody>
          <a:bodyPr>
            <a:normAutofit/>
          </a:bodyPr>
          <a:lstStyle/>
          <a:p>
            <a:r>
              <a:rPr lang="es" sz="2600" b="1" dirty="0"/>
              <a:t>LAS REDES DE APOYO COMO RECURSO ANTE LA VIOLENCIA DE PAREJA</a:t>
            </a:r>
            <a:endParaRPr lang="es-CO" sz="2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0"/>
              </a:spcBef>
              <a:buSzPts val="1400"/>
            </a:pPr>
            <a:r>
              <a:rPr lang="it-IT" sz="2000" dirty="0">
                <a:solidFill>
                  <a:schemeClr val="tx1"/>
                </a:solidFill>
              </a:rPr>
              <a:t>Integrantes: </a:t>
            </a:r>
          </a:p>
          <a:p>
            <a:pPr lvl="0" algn="l">
              <a:spcBef>
                <a:spcPts val="0"/>
              </a:spcBef>
              <a:buSzPts val="1400"/>
            </a:pPr>
            <a:r>
              <a:rPr lang="it-IT" sz="2000" dirty="0">
                <a:solidFill>
                  <a:schemeClr val="tx1"/>
                </a:solidFill>
              </a:rPr>
              <a:t>Kevin Sinchiguano</a:t>
            </a:r>
          </a:p>
          <a:p>
            <a:pPr lvl="0" algn="l">
              <a:spcBef>
                <a:spcPts val="0"/>
              </a:spcBef>
              <a:buSzPts val="1400"/>
            </a:pPr>
            <a:r>
              <a:rPr lang="it-IT" sz="2000" dirty="0">
                <a:solidFill>
                  <a:schemeClr val="tx1"/>
                </a:solidFill>
              </a:rPr>
              <a:t>Gabriela Tipán</a:t>
            </a:r>
          </a:p>
          <a:p>
            <a:pPr lvl="0" algn="l">
              <a:spcBef>
                <a:spcPts val="0"/>
              </a:spcBef>
              <a:buSzPts val="1400"/>
            </a:pPr>
            <a:r>
              <a:rPr lang="it-IT" sz="2000" dirty="0">
                <a:solidFill>
                  <a:schemeClr val="tx1"/>
                </a:solidFill>
              </a:rPr>
              <a:t>Maricela Vega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05735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s" sz="2600" b="1" dirty="0"/>
              <a:t>DATOS ESTADÍSTICOS </a:t>
            </a:r>
            <a:endParaRPr sz="2600" b="1" dirty="0"/>
          </a:p>
        </p:txBody>
      </p:sp>
      <p:sp>
        <p:nvSpPr>
          <p:cNvPr id="16" name="Google Shape;83;p17"/>
          <p:cNvSpPr txBox="1">
            <a:spLocks/>
          </p:cNvSpPr>
          <p:nvPr/>
        </p:nvSpPr>
        <p:spPr>
          <a:xfrm>
            <a:off x="311700" y="1435589"/>
            <a:ext cx="8520600" cy="14295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/>
              <a:buNone/>
            </a:pPr>
            <a:endParaRPr lang="es-EC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s-EC" sz="2000" dirty="0">
                <a:solidFill>
                  <a:srgbClr val="000000"/>
                </a:solidFill>
              </a:rPr>
              <a:t>Encuesta Nacional de Relaciones Familiares y Violencia de Género contra las Mujeres, en el año 2019.</a:t>
            </a:r>
          </a:p>
          <a:p>
            <a:pPr indent="0">
              <a:spcBef>
                <a:spcPts val="1600"/>
              </a:spcBef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indent="0">
              <a:spcBef>
                <a:spcPts val="1600"/>
              </a:spcBef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27" t="51107" r="52686" b="9092"/>
          <a:stretch/>
        </p:blipFill>
        <p:spPr>
          <a:xfrm>
            <a:off x="311700" y="2865120"/>
            <a:ext cx="3646151" cy="338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649" t="40162" r="16754" b="19440"/>
          <a:stretch/>
        </p:blipFill>
        <p:spPr>
          <a:xfrm>
            <a:off x="4572000" y="2865121"/>
            <a:ext cx="4260300" cy="3385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4668353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1225151"/>
            <a:ext cx="8229600" cy="1143000"/>
          </a:xfrm>
        </p:spPr>
        <p:txBody>
          <a:bodyPr/>
          <a:lstStyle/>
          <a:p>
            <a:r>
              <a:rPr lang="es-CO" sz="2600" dirty="0"/>
              <a:t>PREGUNTA</a:t>
            </a:r>
            <a:r>
              <a:rPr lang="es-CO" dirty="0"/>
              <a:t> </a:t>
            </a:r>
            <a:r>
              <a:rPr lang="es-CO" sz="2600" dirty="0"/>
              <a:t>DE INVESTIGACIÓN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>
          <a:xfrm>
            <a:off x="550651" y="2415313"/>
            <a:ext cx="4038600" cy="3493799"/>
          </a:xfrm>
        </p:spPr>
        <p:txBody>
          <a:bodyPr/>
          <a:lstStyle/>
          <a:p>
            <a:pPr lvl="0"/>
            <a:r>
              <a:rPr lang="es" sz="2000" dirty="0">
                <a:solidFill>
                  <a:schemeClr val="dk1"/>
                </a:solidFill>
              </a:rPr>
              <a:t>¿Son las redes de apoyo un recurso ante la violencia de pareja?</a:t>
            </a:r>
            <a:r>
              <a:rPr lang="es" sz="2000" dirty="0"/>
              <a:t> </a:t>
            </a:r>
          </a:p>
          <a:p>
            <a:endParaRPr lang="es-CO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10729" y="4006116"/>
            <a:ext cx="2514600" cy="1781175"/>
          </a:xfrm>
          <a:prstGeom prst="rect">
            <a:avLst/>
          </a:prstGeom>
        </p:spPr>
      </p:pic>
      <p:sp>
        <p:nvSpPr>
          <p:cNvPr id="16" name="Flecha curvada hacia arriba 15"/>
          <p:cNvSpPr/>
          <p:nvPr/>
        </p:nvSpPr>
        <p:spPr>
          <a:xfrm>
            <a:off x="2593328" y="5283106"/>
            <a:ext cx="3991846" cy="6260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723" y="2368151"/>
            <a:ext cx="3029077" cy="23799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407" y="3406343"/>
            <a:ext cx="1049822" cy="1764224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1102196"/>
            <a:ext cx="7772400" cy="1470025"/>
          </a:xfrm>
        </p:spPr>
        <p:txBody>
          <a:bodyPr>
            <a:normAutofit/>
          </a:bodyPr>
          <a:lstStyle/>
          <a:p>
            <a:r>
              <a:rPr lang="es-CO" sz="2600" dirty="0"/>
              <a:t>LA IMPORTANCIA DE LAS REDES DE APOYO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type="subTitle" idx="1"/>
          </p:nvPr>
        </p:nvSpPr>
        <p:spPr>
          <a:xfrm>
            <a:off x="1371600" y="2572221"/>
            <a:ext cx="6400800" cy="3066579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En países de Latinoamérica, entre ellos México, se han realizado investigaciones en torno a las redes de apoyo en violencia de pareja.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En ecuador, entre las más importantes se encuentra “La ruta crítica que sigue las mujeres afectadas por violencia intrafamiliar” (1999).</a:t>
            </a: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15330"/>
            <a:ext cx="2500744" cy="172511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09461651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1045782"/>
            <a:ext cx="8229600" cy="877311"/>
          </a:xfrm>
        </p:spPr>
        <p:txBody>
          <a:bodyPr>
            <a:noAutofit/>
          </a:bodyPr>
          <a:lstStyle/>
          <a:p>
            <a:r>
              <a:rPr lang="es-CO" sz="2600" dirty="0"/>
              <a:t>TEORÍA FAMILIAR SISTÉMICA, ENFOQUE TRANSGENERACIONAL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>
          <a:xfrm>
            <a:off x="457200" y="2147455"/>
            <a:ext cx="4038600" cy="3978708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400" dirty="0" err="1"/>
              <a:t>Bowen</a:t>
            </a:r>
            <a:r>
              <a:rPr lang="es-CO" sz="2400" dirty="0"/>
              <a:t> (1991), explicó que las conductas </a:t>
            </a:r>
            <a:r>
              <a:rPr lang="es-CO" sz="2400" dirty="0" err="1"/>
              <a:t>transgeneracionales</a:t>
            </a:r>
            <a:r>
              <a:rPr lang="es-CO" sz="2400" dirty="0"/>
              <a:t> ocurren en el contexto donde el individuo nace, se educa, crece y se forma (sistema).</a:t>
            </a:r>
          </a:p>
          <a:p>
            <a:pPr algn="just"/>
            <a:r>
              <a:rPr lang="es-EC" sz="2400" dirty="0"/>
              <a:t>La violencia tiene sus inicios dentro del núcleo familiar, al ser principal generador de patrones conductuales (</a:t>
            </a:r>
            <a:r>
              <a:rPr lang="es-EC" sz="2400" dirty="0" err="1"/>
              <a:t>Tisseron</a:t>
            </a:r>
            <a:r>
              <a:rPr lang="es-EC" sz="2400" dirty="0"/>
              <a:t>, </a:t>
            </a:r>
            <a:r>
              <a:rPr lang="es-EC" sz="2400" dirty="0" err="1"/>
              <a:t>Torok</a:t>
            </a:r>
            <a:r>
              <a:rPr lang="es-EC" sz="2400" dirty="0"/>
              <a:t> y Rand, 1997). </a:t>
            </a:r>
            <a:endParaRPr lang="es-CO" sz="2400" dirty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4432" y="2101874"/>
            <a:ext cx="2638425" cy="19431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252" y="4220024"/>
            <a:ext cx="1535501" cy="1906139"/>
          </a:xfrm>
          <a:prstGeom prst="rect">
            <a:avLst/>
          </a:prstGeom>
        </p:spPr>
      </p:pic>
      <p:sp>
        <p:nvSpPr>
          <p:cNvPr id="16" name="Flecha curvada hacia abajo 15"/>
          <p:cNvSpPr/>
          <p:nvPr/>
        </p:nvSpPr>
        <p:spPr>
          <a:xfrm rot="2441894">
            <a:off x="6454438" y="2676370"/>
            <a:ext cx="2874104" cy="883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9062444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8909"/>
            <a:ext cx="8229600" cy="808038"/>
          </a:xfrm>
        </p:spPr>
        <p:txBody>
          <a:bodyPr>
            <a:normAutofit/>
          </a:bodyPr>
          <a:lstStyle/>
          <a:p>
            <a:r>
              <a:rPr lang="es-CO" sz="2600" dirty="0"/>
              <a:t>FORTALECIMIENTO DE LAS REDES DE APOYO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479227"/>
            <a:ext cx="4038600" cy="3964854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Las redes de apoyo conformadas por mujeres, han demostrado ser una estrategia eficaz que aporta positivamente.</a:t>
            </a:r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745182" y="2479227"/>
            <a:ext cx="4038600" cy="3964854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El presente estudio busca promover la importancia y fortalecimiento de las redes de apoyo como recurso individual y social frente a la violencia de pareja.</a:t>
            </a:r>
            <a:endParaRPr lang="es-CO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4" y="3997187"/>
            <a:ext cx="2648852" cy="190831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4455751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8761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MATERIALES Y MÉTODOS</a:t>
            </a:r>
            <a:br>
              <a:rPr lang="es-CO" sz="2600" dirty="0"/>
            </a:br>
            <a:endParaRPr lang="es-CO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230331"/>
            <a:ext cx="4038600" cy="452596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Cuestionario de Apoyo en Pareja y Estereotipos.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Formato de entrevista semiestructurada.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A través del enfoque cuantitativo, experimental, de tipo transversal.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75 mujeres que han sido víctimas de violencia de pareja.</a:t>
            </a:r>
            <a:endParaRPr lang="es-CO" sz="2000" dirty="0">
              <a:solidFill>
                <a:schemeClr val="tx1"/>
              </a:solidFill>
            </a:endParaRPr>
          </a:p>
          <a:p>
            <a:pPr algn="just"/>
            <a:endParaRPr lang="es-CO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10" y="1903505"/>
            <a:ext cx="2489937" cy="1623113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75563" y="3682920"/>
            <a:ext cx="3011632" cy="276309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2962057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115488"/>
            <a:ext cx="8229600" cy="709962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i="1" dirty="0"/>
          </a:p>
          <a:p>
            <a:pPr marL="0" indent="0">
              <a:buNone/>
            </a:pPr>
            <a:endParaRPr lang="es-EC" i="1" dirty="0"/>
          </a:p>
          <a:p>
            <a:pPr marL="0" indent="0">
              <a:buNone/>
            </a:pPr>
            <a:endParaRPr lang="es-EC" i="1" dirty="0"/>
          </a:p>
          <a:p>
            <a:pPr marL="0" indent="0">
              <a:buNone/>
            </a:pPr>
            <a:endParaRPr lang="es-EC" i="1" dirty="0"/>
          </a:p>
          <a:p>
            <a:pPr marL="0" indent="0">
              <a:buNone/>
            </a:pPr>
            <a:endParaRPr lang="es-EC" sz="2000" i="1" dirty="0"/>
          </a:p>
          <a:p>
            <a:pPr marL="0" indent="0">
              <a:buNone/>
            </a:pPr>
            <a:r>
              <a:rPr lang="es-EC" sz="2000" i="1" dirty="0"/>
              <a:t>       </a:t>
            </a:r>
          </a:p>
          <a:p>
            <a:pPr marL="0" indent="0">
              <a:buNone/>
            </a:pPr>
            <a:endParaRPr lang="es-EC" sz="2000" i="1" dirty="0"/>
          </a:p>
          <a:p>
            <a:pPr marL="0" indent="0">
              <a:buNone/>
            </a:pPr>
            <a:r>
              <a:rPr lang="es-EC" sz="2000" i="1" dirty="0"/>
              <a:t>Figura 1.</a:t>
            </a:r>
            <a:r>
              <a:rPr lang="es-EC" sz="2000" dirty="0"/>
              <a:t> Estado civil				          </a:t>
            </a:r>
            <a:r>
              <a:rPr lang="es-EC" sz="2000" i="1" dirty="0"/>
              <a:t>Figura 2. </a:t>
            </a:r>
            <a:r>
              <a:rPr lang="es-EC" sz="2000" dirty="0"/>
              <a:t>Edad</a:t>
            </a:r>
            <a:endParaRPr lang="es-CO" sz="2000" dirty="0"/>
          </a:p>
          <a:p>
            <a:pPr marL="0" indent="0">
              <a:buNone/>
            </a:pPr>
            <a:endParaRPr lang="es-CO" sz="20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464065"/>
              </p:ext>
            </p:extLst>
          </p:nvPr>
        </p:nvGraphicFramePr>
        <p:xfrm>
          <a:off x="-1" y="2122265"/>
          <a:ext cx="4389120" cy="261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CB292FC-BE13-47F3-BB64-D22387EB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983" y="2119519"/>
            <a:ext cx="4019550" cy="2616216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954048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457199" y="5444572"/>
            <a:ext cx="296536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3.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Diferentes oficios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473709" y="5444571"/>
            <a:ext cx="203914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4.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7CDF27-2893-4954-B720-13E2BE6F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4402"/>
            <a:ext cx="4638675" cy="37694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08FCBB-5712-4AAA-8012-29738F6B4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576" y="1624402"/>
            <a:ext cx="4145178" cy="3769435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9680235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029199" y="5393837"/>
            <a:ext cx="268855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6.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de hijos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199" y="5393837"/>
            <a:ext cx="4572000" cy="42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5.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Convivencia actual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47C0DB-4033-4401-924E-B4B01A34D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5"/>
          <a:stretch/>
        </p:blipFill>
        <p:spPr>
          <a:xfrm>
            <a:off x="320041" y="1510672"/>
            <a:ext cx="4251958" cy="37318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01839E-F875-41BF-A8BA-740983040F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58"/>
          <a:stretch/>
        </p:blipFill>
        <p:spPr>
          <a:xfrm>
            <a:off x="4885952" y="1546774"/>
            <a:ext cx="4114801" cy="369578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855077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788399" y="5661135"/>
            <a:ext cx="377289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8.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Problemas y necesidades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199" y="5640005"/>
            <a:ext cx="4572000" cy="42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7.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Trato de la pareja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C04981-EF98-4F43-8693-2C6A3F99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3632"/>
            <a:ext cx="4533900" cy="3995243"/>
          </a:xfrm>
          <a:prstGeom prst="rect">
            <a:avLst/>
          </a:prstGeom>
        </p:spPr>
      </p:pic>
      <p:pic>
        <p:nvPicPr>
          <p:cNvPr id="1026" name="Picture 2" descr="https://lh6.googleusercontent.com/yhT6bC-aZbiGVFmUKYp1_7rRSv7Yc_oP3SBiSY0tzRcxO41tNZpxdKurNqn5SyGIO-MH4as6_suQcIoWePy0TgSwP4Y06WGW7c9o2aQFUNzx3U_DTOucYH6YyGaS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78" y="1851276"/>
            <a:ext cx="4206242" cy="35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743468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99" y="826693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PROBLEMA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57200" y="1869743"/>
            <a:ext cx="8229600" cy="4094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En el Ecuador, existen normativas legales, políticas públicas, que tienen por objetivo generar acciones preventivas, administrativas y judiciales ante la violencia de pareja. Sin embargo, las estadísticas relacionadas a la violencia de género siguen creciendo, por tanto, estas medidas resultan insuficientes.</a:t>
            </a:r>
            <a:endParaRPr lang="es-ES" sz="2000" dirty="0"/>
          </a:p>
          <a:p>
            <a:pPr algn="ctr"/>
            <a:r>
              <a:rPr lang="es-EC" sz="2000" dirty="0"/>
              <a:t> </a:t>
            </a:r>
            <a:endParaRPr lang="es-ES" sz="2000" dirty="0"/>
          </a:p>
          <a:p>
            <a:pPr algn="ctr"/>
            <a:r>
              <a:rPr lang="es-EC" sz="2000" dirty="0"/>
              <a:t>Es entonces importante retomar la investigación existente para evaluar los recursos materiales, afectivos y psicológicos ante la violencia de pareja</a:t>
            </a:r>
            <a:r>
              <a:rPr lang="es-EC" dirty="0"/>
              <a:t>. 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167640" y="6355080"/>
            <a:ext cx="533400" cy="2995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66605901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055657" cy="1073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b="1" dirty="0"/>
              <a:t>Tabla 1.</a:t>
            </a:r>
            <a:endParaRPr lang="es-CO" sz="2000" dirty="0"/>
          </a:p>
          <a:p>
            <a:pPr marL="0" indent="0">
              <a:buNone/>
            </a:pPr>
            <a:r>
              <a:rPr lang="es-EC" sz="2000" i="1" dirty="0"/>
              <a:t>Redes de apoyo - ¿A quién acuden cuando necesitan ayuda?</a:t>
            </a:r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392680"/>
            <a:ext cx="8229600" cy="396655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62905544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57199" y="4831479"/>
            <a:ext cx="302416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9.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de apoyo real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40416" y="4795359"/>
            <a:ext cx="364638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10.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Relaciones de cercanía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628D04-B4E6-44AA-8988-8B8CF9AE1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" y="1987529"/>
            <a:ext cx="4524375" cy="2705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4E2E3C-B3EA-45D1-9BFC-86433B16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3" y="1406504"/>
            <a:ext cx="4517410" cy="3286125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4825473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414461" y="5287993"/>
            <a:ext cx="376628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11. </a:t>
            </a:r>
            <a:r>
              <a:rPr lang="es-EC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Relaciones de confianza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A1D40D-49B5-4FE9-BB00-B772775B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1" y="2062160"/>
            <a:ext cx="6315075" cy="31242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00370871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5163"/>
            <a:ext cx="8229600" cy="486397"/>
          </a:xfrm>
        </p:spPr>
        <p:txBody>
          <a:bodyPr>
            <a:normAutofit fontScale="90000"/>
          </a:bodyPr>
          <a:lstStyle/>
          <a:p>
            <a:r>
              <a:rPr lang="es-CO" sz="2600" dirty="0"/>
              <a:t>RESULTADOS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9607307"/>
              </p:ext>
            </p:extLst>
          </p:nvPr>
        </p:nvGraphicFramePr>
        <p:xfrm>
          <a:off x="457199" y="1291381"/>
          <a:ext cx="8229600" cy="536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ipse 8"/>
          <p:cNvSpPr/>
          <p:nvPr/>
        </p:nvSpPr>
        <p:spPr>
          <a:xfrm>
            <a:off x="167640" y="643128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1136978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84405" y="158804"/>
            <a:ext cx="8174686" cy="73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sz="2600" dirty="0"/>
              <a:t>CONCLUSIONES</a:t>
            </a:r>
            <a:endParaRPr lang="es-CO" sz="26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641482258"/>
              </p:ext>
            </p:extLst>
          </p:nvPr>
        </p:nvGraphicFramePr>
        <p:xfrm>
          <a:off x="365761" y="894863"/>
          <a:ext cx="8293330" cy="559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lipse 12"/>
          <p:cNvSpPr/>
          <p:nvPr/>
        </p:nvSpPr>
        <p:spPr>
          <a:xfrm>
            <a:off x="499644" y="1249680"/>
            <a:ext cx="978635" cy="10058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1</a:t>
            </a:r>
          </a:p>
        </p:txBody>
      </p:sp>
      <p:sp>
        <p:nvSpPr>
          <p:cNvPr id="14" name="Elipse 13"/>
          <p:cNvSpPr/>
          <p:nvPr/>
        </p:nvSpPr>
        <p:spPr>
          <a:xfrm>
            <a:off x="499645" y="5098809"/>
            <a:ext cx="978635" cy="10058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4</a:t>
            </a:r>
          </a:p>
        </p:txBody>
      </p:sp>
      <p:sp>
        <p:nvSpPr>
          <p:cNvPr id="15" name="Elipse 14"/>
          <p:cNvSpPr/>
          <p:nvPr/>
        </p:nvSpPr>
        <p:spPr>
          <a:xfrm>
            <a:off x="988961" y="3830214"/>
            <a:ext cx="978635" cy="10058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3</a:t>
            </a:r>
          </a:p>
        </p:txBody>
      </p:sp>
      <p:sp>
        <p:nvSpPr>
          <p:cNvPr id="16" name="Elipse 15"/>
          <p:cNvSpPr/>
          <p:nvPr/>
        </p:nvSpPr>
        <p:spPr>
          <a:xfrm>
            <a:off x="988961" y="2545757"/>
            <a:ext cx="978635" cy="10058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0262272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84405" y="158804"/>
            <a:ext cx="8174686" cy="73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sz="2600" dirty="0"/>
              <a:t>CONCLUSIONES</a:t>
            </a:r>
            <a:endParaRPr lang="es-CO" sz="26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67852151"/>
              </p:ext>
            </p:extLst>
          </p:nvPr>
        </p:nvGraphicFramePr>
        <p:xfrm>
          <a:off x="365761" y="894863"/>
          <a:ext cx="8634992" cy="559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lipse 12"/>
          <p:cNvSpPr/>
          <p:nvPr/>
        </p:nvSpPr>
        <p:spPr>
          <a:xfrm>
            <a:off x="499644" y="1249680"/>
            <a:ext cx="978635" cy="10058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499645" y="5098809"/>
            <a:ext cx="978635" cy="10058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8</a:t>
            </a:r>
          </a:p>
        </p:txBody>
      </p:sp>
      <p:sp>
        <p:nvSpPr>
          <p:cNvPr id="15" name="Elipse 14"/>
          <p:cNvSpPr/>
          <p:nvPr/>
        </p:nvSpPr>
        <p:spPr>
          <a:xfrm>
            <a:off x="988961" y="3830214"/>
            <a:ext cx="978635" cy="10058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7</a:t>
            </a:r>
          </a:p>
        </p:txBody>
      </p:sp>
      <p:sp>
        <p:nvSpPr>
          <p:cNvPr id="16" name="Elipse 15"/>
          <p:cNvSpPr/>
          <p:nvPr/>
        </p:nvSpPr>
        <p:spPr>
          <a:xfrm>
            <a:off x="988961" y="2545757"/>
            <a:ext cx="978635" cy="10058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6</a:t>
            </a:r>
          </a:p>
        </p:txBody>
      </p:sp>
      <p:sp>
        <p:nvSpPr>
          <p:cNvPr id="11" name="Elipse 10"/>
          <p:cNvSpPr/>
          <p:nvPr/>
        </p:nvSpPr>
        <p:spPr>
          <a:xfrm>
            <a:off x="167640" y="6416040"/>
            <a:ext cx="533400" cy="2385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4473263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RELEVANCIA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57198" y="2443084"/>
            <a:ext cx="2103121" cy="45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JUSTIFICACIÓN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6519" y="4641227"/>
            <a:ext cx="1804480" cy="489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OBJETIVO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70259" y="4363786"/>
            <a:ext cx="5821679" cy="1971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/>
              <a:t>Identificar y describir las redes de apoyo con las que cuentan las mujeres víctimas de violencia, y cómo estas influyen en la toma de decisiones frente a la relación maltratante.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2636520" y="2595513"/>
            <a:ext cx="182880" cy="1931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2583305" y="4839878"/>
            <a:ext cx="182880" cy="1931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2970259" y="1740231"/>
            <a:ext cx="5789912" cy="20850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/>
              <a:t>Realizar un aporte significativo a la problemática de la violencia de pareja que vive la mujer ecuatoriana, contribuyendo desde el abordaje “</a:t>
            </a:r>
            <a:r>
              <a:rPr lang="es-EC" sz="2000" dirty="0" err="1"/>
              <a:t>transgeneracional</a:t>
            </a:r>
            <a:r>
              <a:rPr lang="es-EC" sz="2000" dirty="0"/>
              <a:t>”,  y la influencia de las  redes de apoyo en la situación de vida de las mujeres que han experimentado violencia de pareja.</a:t>
            </a:r>
          </a:p>
        </p:txBody>
      </p:sp>
      <p:sp>
        <p:nvSpPr>
          <p:cNvPr id="13" name="Elipse 12"/>
          <p:cNvSpPr/>
          <p:nvPr/>
        </p:nvSpPr>
        <p:spPr>
          <a:xfrm>
            <a:off x="167640" y="6334978"/>
            <a:ext cx="533400" cy="31961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23508674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5163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DATOS EN TORNO AL FENOMENO ESTUDIADO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693443" y="1750308"/>
            <a:ext cx="1757111" cy="462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sz="2000" b="1" dirty="0"/>
              <a:t>VIOLENCIA</a:t>
            </a:r>
            <a:endParaRPr lang="es-EC" sz="2000" b="1" dirty="0"/>
          </a:p>
        </p:txBody>
      </p:sp>
      <p:sp>
        <p:nvSpPr>
          <p:cNvPr id="19" name="Rectángulo 18"/>
          <p:cNvSpPr/>
          <p:nvPr/>
        </p:nvSpPr>
        <p:spPr>
          <a:xfrm>
            <a:off x="143161" y="4592749"/>
            <a:ext cx="3240661" cy="1925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/>
              <a:t>Enfoque de género: </a:t>
            </a:r>
            <a:r>
              <a:rPr lang="es-EC" sz="2000" dirty="0"/>
              <a:t>construcción cotidiana donde se somete a la mujer, dentro de un sistema patriarcal a través de los roles de género (</a:t>
            </a:r>
            <a:r>
              <a:rPr lang="es-EC" sz="2000" dirty="0" err="1"/>
              <a:t>Segato</a:t>
            </a:r>
            <a:r>
              <a:rPr lang="es-EC" sz="2000" dirty="0"/>
              <a:t>, 2003).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15007" y="4587670"/>
            <a:ext cx="2670043" cy="19357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b="1" dirty="0"/>
              <a:t>Enfoque </a:t>
            </a:r>
            <a:r>
              <a:rPr lang="es-EC" sz="2000" b="1" dirty="0" err="1"/>
              <a:t>transgeneracional</a:t>
            </a:r>
            <a:r>
              <a:rPr lang="es-EC" sz="2000" dirty="0"/>
              <a:t>: patrones  familiares </a:t>
            </a:r>
            <a:r>
              <a:rPr lang="es-EC" sz="2000" dirty="0" err="1"/>
              <a:t>maltratantes</a:t>
            </a:r>
            <a:r>
              <a:rPr lang="es-EC" sz="2000" dirty="0"/>
              <a:t> transaccionales, (</a:t>
            </a:r>
            <a:r>
              <a:rPr lang="es-EC" sz="2000" dirty="0" err="1"/>
              <a:t>Pavon</a:t>
            </a:r>
            <a:r>
              <a:rPr lang="es-EC" sz="2000" dirty="0"/>
              <a:t>, Santamaría, 2010).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23941" y="4592749"/>
            <a:ext cx="2602539" cy="1901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b="1" dirty="0"/>
              <a:t>Construcción relacional</a:t>
            </a:r>
            <a:r>
              <a:rPr lang="es-EC" sz="2000" dirty="0"/>
              <a:t>: interacción entre los individuos; creando una dinámica circular. (</a:t>
            </a:r>
            <a:r>
              <a:rPr lang="es-EC" sz="2000" dirty="0" err="1"/>
              <a:t>Perrone</a:t>
            </a:r>
            <a:r>
              <a:rPr lang="es-EC" sz="2000" dirty="0"/>
              <a:t>  y </a:t>
            </a:r>
            <a:r>
              <a:rPr lang="es-EC" sz="2000" dirty="0" err="1"/>
              <a:t>Nannini</a:t>
            </a:r>
            <a:r>
              <a:rPr lang="es-EC" sz="2000" dirty="0"/>
              <a:t>, 2010).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62000" y="2599697"/>
            <a:ext cx="8047586" cy="911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El uso abusivo de la fuerza, que busca crear mecanismos de producción de poder para el victimario y la anulación de la víctima. (Perrone y </a:t>
            </a:r>
            <a:r>
              <a:rPr lang="es-EC" sz="2000" dirty="0" err="1"/>
              <a:t>Nannini</a:t>
            </a:r>
            <a:r>
              <a:rPr lang="es-EC" sz="2000" dirty="0"/>
              <a:t>, 2010; Martínez, 2018). </a:t>
            </a:r>
          </a:p>
        </p:txBody>
      </p:sp>
      <p:sp>
        <p:nvSpPr>
          <p:cNvPr id="26" name="Flecha abajo 25"/>
          <p:cNvSpPr/>
          <p:nvPr/>
        </p:nvSpPr>
        <p:spPr>
          <a:xfrm>
            <a:off x="4423756" y="2242975"/>
            <a:ext cx="213359" cy="32432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8" name="Conector recto de flecha 27"/>
          <p:cNvCxnSpPr/>
          <p:nvPr/>
        </p:nvCxnSpPr>
        <p:spPr>
          <a:xfrm flipH="1">
            <a:off x="2118360" y="3642015"/>
            <a:ext cx="2412075" cy="78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4530435" y="3642015"/>
            <a:ext cx="0" cy="814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497538" y="3642015"/>
            <a:ext cx="2575561" cy="78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2860" y="6493786"/>
            <a:ext cx="289559" cy="36437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2898864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DATOS EN TORNO AL FENOMENO ESTUDIADO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996287" y="1666378"/>
            <a:ext cx="2585113" cy="761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sz="2000" b="1" dirty="0"/>
              <a:t>TIPOS DE VIOLENCIA, </a:t>
            </a:r>
            <a:r>
              <a:rPr lang="es-EC" sz="2000" b="1" dirty="0"/>
              <a:t>LOIPEVM (2018)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84744" y="2609870"/>
            <a:ext cx="8004413" cy="393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            Física           </a:t>
            </a:r>
            <a:r>
              <a:rPr lang="es-ES" sz="2000" dirty="0">
                <a:solidFill>
                  <a:schemeClr val="tx1"/>
                </a:solidFill>
              </a:rPr>
              <a:t>Psicológica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                                  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         Sexual          Simbólica       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Económica y Patrimonial, G.- Obstétrica 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Política </a:t>
            </a:r>
            <a:endParaRPr lang="es-ES" sz="2000" dirty="0"/>
          </a:p>
        </p:txBody>
      </p:sp>
      <p:sp>
        <p:nvSpPr>
          <p:cNvPr id="4" name="3 Flecha curvada hacia la derecha"/>
          <p:cNvSpPr/>
          <p:nvPr/>
        </p:nvSpPr>
        <p:spPr>
          <a:xfrm>
            <a:off x="129653" y="1879930"/>
            <a:ext cx="655092" cy="2423201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506" y="2786480"/>
            <a:ext cx="1443990" cy="800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858" y="2691480"/>
            <a:ext cx="1317307" cy="8626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506" y="3604280"/>
            <a:ext cx="1443990" cy="8198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506" y="4424104"/>
            <a:ext cx="1443990" cy="9509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858" y="3550649"/>
            <a:ext cx="1317307" cy="88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857" y="4433292"/>
            <a:ext cx="1316819" cy="9417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5497" y="5630363"/>
            <a:ext cx="1473304" cy="794187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67640" y="6424550"/>
            <a:ext cx="533400" cy="23003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136102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DATOS EN TORNO AL FENOMENO ESTUDIADO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20726" y="3344641"/>
            <a:ext cx="1871331" cy="51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RECURSO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40642" y="1897038"/>
            <a:ext cx="4710224" cy="1446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000" dirty="0"/>
          </a:p>
          <a:p>
            <a:pPr algn="just"/>
            <a:r>
              <a:rPr lang="es-ES" sz="2000" dirty="0"/>
              <a:t>Conjunto de elementos que responde de manera efectiva ante una necesidad (Real Academia de Lengua, 31 de enero de 2020). </a:t>
            </a:r>
            <a:br>
              <a:rPr lang="es-ES" sz="2000" dirty="0"/>
            </a:br>
            <a:endParaRPr lang="es-EC" sz="2000" dirty="0"/>
          </a:p>
        </p:txBody>
      </p:sp>
      <p:sp>
        <p:nvSpPr>
          <p:cNvPr id="11" name="Rectángulo 10"/>
          <p:cNvSpPr/>
          <p:nvPr/>
        </p:nvSpPr>
        <p:spPr>
          <a:xfrm>
            <a:off x="3676207" y="3855003"/>
            <a:ext cx="4574659" cy="212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/>
              <a:t>Tipo: </a:t>
            </a:r>
            <a:r>
              <a:rPr lang="es-EC" sz="2000" dirty="0"/>
              <a:t>afectivo, económico, relacional, psicológico, de servicio, material, instrumental, de información o de validación</a:t>
            </a:r>
            <a:r>
              <a:rPr lang="es-ES" sz="2000" dirty="0"/>
              <a:t>. (Instituto Nacional de las Mujeres, 2015). 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2998381" y="2536567"/>
            <a:ext cx="446568" cy="104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26735" y="3599823"/>
            <a:ext cx="389861" cy="129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167640" y="6400800"/>
            <a:ext cx="533400" cy="2537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2148370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39172"/>
            <a:ext cx="8229600" cy="1143000"/>
          </a:xfrm>
        </p:spPr>
        <p:txBody>
          <a:bodyPr>
            <a:normAutofit/>
          </a:bodyPr>
          <a:lstStyle/>
          <a:p>
            <a:r>
              <a:rPr lang="es-CO" sz="2600" dirty="0"/>
              <a:t>DATOS EN TORNO AL FENOMENO ESTUDIADO</a:t>
            </a:r>
            <a:br>
              <a:rPr lang="es-CO" sz="2600" dirty="0"/>
            </a:br>
            <a:endParaRPr lang="es-CO" sz="2600" dirty="0"/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37953" y="3499050"/>
            <a:ext cx="1871331" cy="510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RED DE APOYO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254642" y="1774209"/>
            <a:ext cx="7152379" cy="13903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Conjunto de amistades o entidades que los seres humanos consideran importantes; y que contribuye al bienestar integral de estas ante las crisis (Flores, 2018).</a:t>
            </a:r>
            <a:endParaRPr lang="es-EC" sz="2000" dirty="0"/>
          </a:p>
        </p:txBody>
      </p:sp>
      <p:sp>
        <p:nvSpPr>
          <p:cNvPr id="16" name="Rectángulo 15"/>
          <p:cNvSpPr/>
          <p:nvPr/>
        </p:nvSpPr>
        <p:spPr>
          <a:xfrm>
            <a:off x="1297174" y="4440423"/>
            <a:ext cx="7109847" cy="1387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Son fuentes de recursos diversos, que con su accionar ayudan a enfrentar diferentes situaciones dentro del hogar (Instituto Nacional de Mujeres, México, 2015).</a:t>
            </a:r>
            <a:endParaRPr lang="es-EC" sz="2000" dirty="0"/>
          </a:p>
        </p:txBody>
      </p:sp>
      <p:pic>
        <p:nvPicPr>
          <p:cNvPr id="17" name="Picture 2" descr="Resultado de imagen de red de apo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15" y="3588478"/>
            <a:ext cx="1194231" cy="4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>
            <a:stCxn id="14" idx="3"/>
          </p:cNvCxnSpPr>
          <p:nvPr/>
        </p:nvCxnSpPr>
        <p:spPr>
          <a:xfrm flipV="1">
            <a:off x="2509284" y="3164515"/>
            <a:ext cx="1202907" cy="58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14" idx="3"/>
          </p:cNvCxnSpPr>
          <p:nvPr/>
        </p:nvCxnSpPr>
        <p:spPr>
          <a:xfrm>
            <a:off x="2509284" y="3754231"/>
            <a:ext cx="1421271" cy="686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167640" y="6385560"/>
            <a:ext cx="533400" cy="26902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2110651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82;p17"/>
          <p:cNvSpPr txBox="1">
            <a:spLocks/>
          </p:cNvSpPr>
          <p:nvPr/>
        </p:nvSpPr>
        <p:spPr>
          <a:xfrm>
            <a:off x="434530" y="997023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600" b="1" dirty="0"/>
              <a:t>DATOS ESTADÍSTICOS </a:t>
            </a:r>
          </a:p>
        </p:txBody>
      </p:sp>
      <p:sp>
        <p:nvSpPr>
          <p:cNvPr id="18" name="Google Shape;83;p17"/>
          <p:cNvSpPr txBox="1">
            <a:spLocks/>
          </p:cNvSpPr>
          <p:nvPr/>
        </p:nvSpPr>
        <p:spPr>
          <a:xfrm>
            <a:off x="311700" y="1630050"/>
            <a:ext cx="3960050" cy="379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17500">
              <a:spcBef>
                <a:spcPts val="1200"/>
              </a:spcBef>
            </a:pPr>
            <a:r>
              <a:rPr lang="es-EC" sz="2000" dirty="0" err="1">
                <a:solidFill>
                  <a:srgbClr val="000000"/>
                </a:solidFill>
              </a:rPr>
              <a:t>Relasedor</a:t>
            </a:r>
            <a:r>
              <a:rPr lang="es-EC" sz="2000" dirty="0">
                <a:solidFill>
                  <a:srgbClr val="000000"/>
                </a:solidFill>
              </a:rPr>
              <a:t> (2013), identificaron a 251 casos de mujeres asesinadas en Ecuador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694" t="31206" r="12500" b="13669"/>
          <a:stretch/>
        </p:blipFill>
        <p:spPr>
          <a:xfrm>
            <a:off x="434530" y="2987041"/>
            <a:ext cx="3837220" cy="3468350"/>
          </a:xfrm>
          <a:prstGeom prst="rect">
            <a:avLst/>
          </a:prstGeom>
        </p:spPr>
      </p:pic>
      <p:sp>
        <p:nvSpPr>
          <p:cNvPr id="20" name="3 Rectángulo"/>
          <p:cNvSpPr/>
          <p:nvPr/>
        </p:nvSpPr>
        <p:spPr>
          <a:xfrm>
            <a:off x="4749421" y="1514775"/>
            <a:ext cx="3821372" cy="1842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Organización Mundial de la Salud (2013) realizó un estudio </a:t>
            </a:r>
            <a:r>
              <a:rPr lang="es-ES" sz="2000" dirty="0" err="1">
                <a:solidFill>
                  <a:schemeClr val="tx1"/>
                </a:solidFill>
              </a:rPr>
              <a:t>multipaís</a:t>
            </a:r>
            <a:r>
              <a:rPr lang="es-ES" sz="2000" dirty="0">
                <a:solidFill>
                  <a:schemeClr val="tx1"/>
                </a:solidFill>
              </a:rPr>
              <a:t> sobre violencia en la pareja:</a:t>
            </a:r>
          </a:p>
        </p:txBody>
      </p:sp>
      <p:graphicFrame>
        <p:nvGraphicFramePr>
          <p:cNvPr id="21" name="5 Gráfico"/>
          <p:cNvGraphicFramePr/>
          <p:nvPr>
            <p:extLst>
              <p:ext uri="{D42A27DB-BD31-4B8C-83A1-F6EECF244321}">
                <p14:modId xmlns:p14="http://schemas.microsoft.com/office/powerpoint/2010/main" val="2089965469"/>
              </p:ext>
            </p:extLst>
          </p:nvPr>
        </p:nvGraphicFramePr>
        <p:xfrm>
          <a:off x="4582236" y="3124201"/>
          <a:ext cx="4155742" cy="333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167640" y="6455391"/>
            <a:ext cx="533400" cy="19919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148530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144001" cy="203411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82;p17"/>
          <p:cNvSpPr txBox="1">
            <a:spLocks noGrp="1"/>
          </p:cNvSpPr>
          <p:nvPr>
            <p:ph type="title"/>
          </p:nvPr>
        </p:nvSpPr>
        <p:spPr>
          <a:xfrm>
            <a:off x="216166" y="248719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s" sz="2600" b="1" dirty="0"/>
              <a:t>DATOS ESTADÍSTICOS </a:t>
            </a:r>
            <a:endParaRPr sz="2600" b="1" dirty="0"/>
          </a:p>
        </p:txBody>
      </p:sp>
      <p:sp>
        <p:nvSpPr>
          <p:cNvPr id="18" name="Google Shape;83;p17"/>
          <p:cNvSpPr txBox="1">
            <a:spLocks/>
          </p:cNvSpPr>
          <p:nvPr/>
        </p:nvSpPr>
        <p:spPr>
          <a:xfrm>
            <a:off x="298676" y="808708"/>
            <a:ext cx="8845324" cy="379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/>
              <a:buNone/>
            </a:pPr>
            <a:endParaRPr lang="es-EC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s-EC" sz="2000" dirty="0">
                <a:solidFill>
                  <a:srgbClr val="000000"/>
                </a:solidFill>
                <a:highlight>
                  <a:srgbClr val="FFFFFF"/>
                </a:highlight>
              </a:rPr>
              <a:t>En Ecuador se han desarrollado dos estudios significativos: </a:t>
            </a:r>
            <a:r>
              <a:rPr lang="es-EC" sz="2000" dirty="0">
                <a:solidFill>
                  <a:srgbClr val="000000"/>
                </a:solidFill>
              </a:rPr>
              <a:t>Encuesta Nacional de Relaciones Familiares y Violencia de Género contra las Mujeres, en el año 2011.</a:t>
            </a: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114300" indent="0">
              <a:buFont typeface="Arial"/>
              <a:buNone/>
            </a:pPr>
            <a:endParaRPr lang="es-EC" sz="1400" dirty="0">
              <a:solidFill>
                <a:srgbClr val="000000"/>
              </a:solidFill>
            </a:endParaRPr>
          </a:p>
          <a:p>
            <a:pPr marL="914400" indent="457200">
              <a:buFont typeface="Arial"/>
              <a:buNone/>
            </a:pPr>
            <a:r>
              <a:rPr lang="es-EC" sz="1400" dirty="0">
                <a:solidFill>
                  <a:srgbClr val="000000"/>
                </a:solidFill>
              </a:rPr>
              <a:t>.</a:t>
            </a:r>
          </a:p>
          <a:p>
            <a:pPr marL="914400" indent="457200">
              <a:buFont typeface="Arial"/>
              <a:buNone/>
            </a:pPr>
            <a:r>
              <a:rPr lang="es-EC" sz="1400" dirty="0">
                <a:solidFill>
                  <a:srgbClr val="000000"/>
                </a:solidFill>
              </a:rPr>
              <a:t>   </a:t>
            </a:r>
          </a:p>
          <a:p>
            <a:pPr indent="0">
              <a:buFont typeface="Arial"/>
              <a:buNone/>
            </a:pPr>
            <a:r>
              <a:rPr lang="es-EC" sz="14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306" t="30212" r="32846" b="27599"/>
          <a:stretch/>
        </p:blipFill>
        <p:spPr>
          <a:xfrm>
            <a:off x="818542" y="2149774"/>
            <a:ext cx="2961888" cy="222570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940" t="29216" r="29851" b="22227"/>
          <a:stretch/>
        </p:blipFill>
        <p:spPr>
          <a:xfrm>
            <a:off x="5445757" y="2160618"/>
            <a:ext cx="2961888" cy="221485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72" t="31207" r="28843" b="27599"/>
          <a:stretch/>
        </p:blipFill>
        <p:spPr>
          <a:xfrm>
            <a:off x="461825" y="4642729"/>
            <a:ext cx="2407744" cy="179625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Flecha izquierda 21"/>
          <p:cNvSpPr/>
          <p:nvPr/>
        </p:nvSpPr>
        <p:spPr>
          <a:xfrm>
            <a:off x="1967341" y="5920404"/>
            <a:ext cx="1223549" cy="406739"/>
          </a:xfrm>
          <a:prstGeom prst="leftArrow">
            <a:avLst/>
          </a:prstGeom>
          <a:ln w="31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MUJERES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261816" y="4653868"/>
            <a:ext cx="2429300" cy="17962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 Patrón </a:t>
            </a:r>
            <a:r>
              <a:rPr lang="es-EC" sz="2000" dirty="0" err="1"/>
              <a:t>transgeneracional</a:t>
            </a:r>
            <a:r>
              <a:rPr lang="es-EC" sz="2000" dirty="0"/>
              <a:t>, con 75,1% en mujeres y 79,3 % en hombres.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/>
          <a:srcRect l="29737" t="21042" r="30439" b="39166"/>
          <a:stretch/>
        </p:blipFill>
        <p:spPr>
          <a:xfrm>
            <a:off x="6163050" y="4567938"/>
            <a:ext cx="2407744" cy="187104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Flecha derecha 24"/>
          <p:cNvSpPr/>
          <p:nvPr/>
        </p:nvSpPr>
        <p:spPr>
          <a:xfrm>
            <a:off x="5766179" y="5956818"/>
            <a:ext cx="1364776" cy="3763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HOMBRES</a:t>
            </a:r>
          </a:p>
        </p:txBody>
      </p:sp>
      <p:sp>
        <p:nvSpPr>
          <p:cNvPr id="14" name="Elipse 13"/>
          <p:cNvSpPr/>
          <p:nvPr/>
        </p:nvSpPr>
        <p:spPr>
          <a:xfrm>
            <a:off x="31976" y="6554143"/>
            <a:ext cx="533400" cy="1786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6205955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17693</TotalTime>
  <Words>1251</Words>
  <Application>Microsoft Office PowerPoint</Application>
  <PresentationFormat>Presentación en pantalla (4:3)</PresentationFormat>
  <Paragraphs>168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Lucida Sans Unicode</vt:lpstr>
      <vt:lpstr>Tema de Office</vt:lpstr>
      <vt:lpstr>LAS REDES DE APOYO COMO RECURSO ANTE LA VIOLENCIA DE PAREJA</vt:lpstr>
      <vt:lpstr>PROBLEMA </vt:lpstr>
      <vt:lpstr>RELEVANCIA </vt:lpstr>
      <vt:lpstr>DATOS EN TORNO AL FENOMENO ESTUDIADO </vt:lpstr>
      <vt:lpstr>DATOS EN TORNO AL FENOMENO ESTUDIADO </vt:lpstr>
      <vt:lpstr>DATOS EN TORNO AL FENOMENO ESTUDIADO </vt:lpstr>
      <vt:lpstr>DATOS EN TORNO AL FENOMENO ESTUDIADO </vt:lpstr>
      <vt:lpstr>Presentación de PowerPoint</vt:lpstr>
      <vt:lpstr>DATOS ESTADÍSTICOS </vt:lpstr>
      <vt:lpstr>DATOS ESTADÍSTICOS </vt:lpstr>
      <vt:lpstr>PREGUNTA DE INVESTIGACIÓN</vt:lpstr>
      <vt:lpstr>LA IMPORTANCIA DE LAS REDES DE APOYO</vt:lpstr>
      <vt:lpstr>TEORÍA FAMILIAR SISTÉMICA, ENFOQUE TRANSGENERACIONAL</vt:lpstr>
      <vt:lpstr>FORTALECIMIENTO DE LAS REDES DE APOYO</vt:lpstr>
      <vt:lpstr>MATERIALES Y MÉTODOS </vt:lpstr>
      <vt:lpstr>RESULTADOS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Presentación de PowerPoint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Gabriela Tipan Castillo</cp:lastModifiedBy>
  <cp:revision>193</cp:revision>
  <dcterms:created xsi:type="dcterms:W3CDTF">2018-03-14T19:52:26Z</dcterms:created>
  <dcterms:modified xsi:type="dcterms:W3CDTF">2020-04-02T20:43:17Z</dcterms:modified>
</cp:coreProperties>
</file>