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7559675" cy="10691813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36 Imagen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37 Imagen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C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C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C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75 Imagen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76 Imagen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C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C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5" name="114 Imagen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16" name="115 Imagen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C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 para editar título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endParaRPr lang="es-EC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s-EC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endParaRPr lang="es-EC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4000" b="1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 para editar título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anchor="b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s-ES" sz="20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esquemaHaga clic para modificar el estilo de texto del patrón</a:t>
            </a:r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endParaRPr lang="es-EC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s-EC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endParaRPr lang="es-EC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 para editar título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Sexto nivel del esquema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Séptimo nivel del esquemaHaga clic para modificar el estilo de texto del patrón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s-E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nivel</a:t>
            </a:r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Tercer nivel</a:t>
            </a:r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Cuarto nivel</a:t>
            </a:r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nivel</a:t>
            </a:r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endParaRPr lang="es-EC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s-EC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endParaRPr lang="es-EC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n 6"/>
          <p:cNvPicPr/>
          <p:nvPr/>
        </p:nvPicPr>
        <p:blipFill>
          <a:blip r:embed="rId2"/>
          <a:stretch/>
        </p:blipFill>
        <p:spPr>
          <a:xfrm rot="16200000">
            <a:off x="1917720" y="-396720"/>
            <a:ext cx="5176440" cy="9025200"/>
          </a:xfrm>
          <a:prstGeom prst="rect">
            <a:avLst/>
          </a:prstGeom>
          <a:ln>
            <a:noFill/>
          </a:ln>
        </p:spPr>
      </p:pic>
      <p:pic>
        <p:nvPicPr>
          <p:cNvPr id="118" name="Imagen 7"/>
          <p:cNvPicPr/>
          <p:nvPr/>
        </p:nvPicPr>
        <p:blipFill>
          <a:blip r:embed="rId3"/>
          <a:stretch/>
        </p:blipFill>
        <p:spPr>
          <a:xfrm>
            <a:off x="6075360" y="365760"/>
            <a:ext cx="2652840" cy="893880"/>
          </a:xfrm>
          <a:prstGeom prst="rect">
            <a:avLst/>
          </a:prstGeom>
          <a:ln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-132840" y="6703920"/>
            <a:ext cx="9356760" cy="153720"/>
          </a:xfrm>
          <a:prstGeom prst="rect">
            <a:avLst/>
          </a:prstGeom>
          <a:solidFill>
            <a:srgbClr val="1431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0" name="CustomShape 2"/>
          <p:cNvSpPr/>
          <p:nvPr/>
        </p:nvSpPr>
        <p:spPr>
          <a:xfrm>
            <a:off x="0" y="0"/>
            <a:ext cx="8568720" cy="670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s-EC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C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
</a:t>
            </a:r>
            <a:endParaRPr lang="es-EC" sz="4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156240" y="1325160"/>
            <a:ext cx="8700120" cy="468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7000"/>
              </a:lnSpc>
            </a:pPr>
            <a:r>
              <a:rPr lang="es-EC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TITULO DE PROYECTO:</a:t>
            </a: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endParaRPr lang="es-EC" sz="26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Calibri"/>
            </a:endParaRPr>
          </a:p>
          <a:p>
            <a:pPr>
              <a:lnSpc>
                <a:spcPct val="107000"/>
              </a:lnSpc>
            </a:pPr>
            <a:endParaRPr lang="es-EC" sz="2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Calibri"/>
            </a:endParaRPr>
          </a:p>
          <a:p>
            <a:pPr>
              <a:lnSpc>
                <a:spcPct val="107000"/>
              </a:lnSpc>
            </a:pPr>
            <a:endParaRPr lang="es-EC" sz="26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Calibri"/>
            </a:endParaRPr>
          </a:p>
          <a:p>
            <a:pPr>
              <a:lnSpc>
                <a:spcPct val="107000"/>
              </a:lnSpc>
            </a:pPr>
            <a:r>
              <a:rPr lang="es-EC" sz="2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AUTORAS</a:t>
            </a:r>
            <a:r>
              <a:rPr lang="es-EC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:</a:t>
            </a: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7000"/>
              </a:lnSpc>
            </a:pPr>
            <a:r>
              <a:rPr lang="es-EC" sz="2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Lorena F. Altamirano López y Melani L. Ceballos Balcázar</a:t>
            </a: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4"/>
          <p:cNvSpPr/>
          <p:nvPr/>
        </p:nvSpPr>
        <p:spPr>
          <a:xfrm>
            <a:off x="1094400" y="2060848"/>
            <a:ext cx="7224840" cy="244827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2000">
                <a:schemeClr val="accent1">
                  <a:alpha val="65000"/>
                  <a:lumMod val="87000"/>
                  <a:lumOff val="13000"/>
                </a:schemeClr>
              </a:gs>
              <a:gs pos="44000">
                <a:schemeClr val="accent1">
                  <a:lumMod val="97000"/>
                  <a:lumOff val="3000"/>
                </a:schemeClr>
              </a:gs>
              <a:gs pos="98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“Redes de apoyo y niveles de diferenciación en mujeres víctimas de violencia”</a:t>
            </a:r>
            <a:endParaRPr lang="es-EC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Line 1"/>
          <p:cNvSpPr/>
          <p:nvPr/>
        </p:nvSpPr>
        <p:spPr>
          <a:xfrm flipH="1">
            <a:off x="0" y="821160"/>
            <a:ext cx="9144000" cy="360"/>
          </a:xfrm>
          <a:prstGeom prst="line">
            <a:avLst/>
          </a:prstGeom>
          <a:ln>
            <a:solidFill>
              <a:srgbClr val="143178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77" name="Imagen 4"/>
          <p:cNvPicPr/>
          <p:nvPr/>
        </p:nvPicPr>
        <p:blipFill>
          <a:blip r:embed="rId2"/>
          <a:stretch/>
        </p:blipFill>
        <p:spPr>
          <a:xfrm>
            <a:off x="7512840" y="129960"/>
            <a:ext cx="1487520" cy="577440"/>
          </a:xfrm>
          <a:prstGeom prst="rect">
            <a:avLst/>
          </a:prstGeom>
          <a:ln>
            <a:noFill/>
          </a:ln>
        </p:spPr>
      </p:pic>
      <p:sp>
        <p:nvSpPr>
          <p:cNvPr id="178" name="CustomShape 2"/>
          <p:cNvSpPr/>
          <p:nvPr/>
        </p:nvSpPr>
        <p:spPr>
          <a:xfrm>
            <a:off x="-132840" y="6703920"/>
            <a:ext cx="9356760" cy="153720"/>
          </a:xfrm>
          <a:prstGeom prst="rect">
            <a:avLst/>
          </a:prstGeom>
          <a:solidFill>
            <a:srgbClr val="1431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9" name="CustomShape 3"/>
          <p:cNvSpPr/>
          <p:nvPr/>
        </p:nvSpPr>
        <p:spPr>
          <a:xfrm>
            <a:off x="3434760" y="1296000"/>
            <a:ext cx="311940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600" b="0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DIFERENCIACIÓN: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4"/>
          <p:cNvSpPr/>
          <p:nvPr/>
        </p:nvSpPr>
        <p:spPr>
          <a:xfrm>
            <a:off x="1328400" y="2451240"/>
            <a:ext cx="6555960" cy="210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Familia.- Considerada el primer ejemplo de socialización del individuo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Influye.- En como se relaciona emocionalmente con los demás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Responsable.- De sí y de sus actos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Line 1"/>
          <p:cNvSpPr/>
          <p:nvPr/>
        </p:nvSpPr>
        <p:spPr>
          <a:xfrm flipH="1">
            <a:off x="0" y="821160"/>
            <a:ext cx="9144000" cy="360"/>
          </a:xfrm>
          <a:prstGeom prst="line">
            <a:avLst/>
          </a:prstGeom>
          <a:ln>
            <a:solidFill>
              <a:srgbClr val="143178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82" name="Imagen 4"/>
          <p:cNvPicPr/>
          <p:nvPr/>
        </p:nvPicPr>
        <p:blipFill>
          <a:blip r:embed="rId2"/>
          <a:stretch/>
        </p:blipFill>
        <p:spPr>
          <a:xfrm>
            <a:off x="7512840" y="129960"/>
            <a:ext cx="1487520" cy="577440"/>
          </a:xfrm>
          <a:prstGeom prst="rect">
            <a:avLst/>
          </a:prstGeom>
          <a:ln>
            <a:noFill/>
          </a:ln>
        </p:spPr>
      </p:pic>
      <p:sp>
        <p:nvSpPr>
          <p:cNvPr id="183" name="CustomShape 2"/>
          <p:cNvSpPr/>
          <p:nvPr/>
        </p:nvSpPr>
        <p:spPr>
          <a:xfrm>
            <a:off x="-132840" y="6703920"/>
            <a:ext cx="9356760" cy="153720"/>
          </a:xfrm>
          <a:prstGeom prst="rect">
            <a:avLst/>
          </a:prstGeom>
          <a:solidFill>
            <a:srgbClr val="1431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4" name="CustomShape 3"/>
          <p:cNvSpPr/>
          <p:nvPr/>
        </p:nvSpPr>
        <p:spPr>
          <a:xfrm>
            <a:off x="3434760" y="1296000"/>
            <a:ext cx="311940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600" b="0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DIFERENCIACIÓN: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4"/>
          <p:cNvSpPr/>
          <p:nvPr/>
        </p:nvSpPr>
        <p:spPr>
          <a:xfrm>
            <a:off x="1328400" y="2440800"/>
            <a:ext cx="6555960" cy="377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Independencia emocional</a:t>
            </a: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Las conductas </a:t>
            </a:r>
            <a:r>
              <a:rPr lang="es-EC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deberán ser </a:t>
            </a:r>
            <a:r>
              <a:rPr lang="es-EC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repetitivas de acuerdo a las vivencias experimentadas dentro </a:t>
            </a:r>
            <a:r>
              <a:rPr lang="es-EC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la familia de origen o sistema social donde se for</a:t>
            </a:r>
            <a:r>
              <a:rPr lang="es-EC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mó el individuo</a:t>
            </a:r>
            <a:r>
              <a:rPr lang="es-EC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EC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es-EC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Bowen</a:t>
            </a:r>
            <a:r>
              <a:rPr lang="es-EC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Limites Flexibles</a:t>
            </a: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Unión física y emocional</a:t>
            </a: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Line 1"/>
          <p:cNvSpPr/>
          <p:nvPr/>
        </p:nvSpPr>
        <p:spPr>
          <a:xfrm flipH="1">
            <a:off x="0" y="821160"/>
            <a:ext cx="9144000" cy="360"/>
          </a:xfrm>
          <a:prstGeom prst="line">
            <a:avLst/>
          </a:prstGeom>
          <a:ln>
            <a:solidFill>
              <a:srgbClr val="143178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87" name="Imagen 4"/>
          <p:cNvPicPr/>
          <p:nvPr/>
        </p:nvPicPr>
        <p:blipFill>
          <a:blip r:embed="rId2"/>
          <a:stretch/>
        </p:blipFill>
        <p:spPr>
          <a:xfrm>
            <a:off x="7512840" y="129960"/>
            <a:ext cx="1487520" cy="577440"/>
          </a:xfrm>
          <a:prstGeom prst="rect">
            <a:avLst/>
          </a:prstGeom>
          <a:ln>
            <a:noFill/>
          </a:ln>
        </p:spPr>
      </p:pic>
      <p:sp>
        <p:nvSpPr>
          <p:cNvPr id="188" name="CustomShape 2"/>
          <p:cNvSpPr/>
          <p:nvPr/>
        </p:nvSpPr>
        <p:spPr>
          <a:xfrm>
            <a:off x="-132840" y="6703920"/>
            <a:ext cx="9356760" cy="153720"/>
          </a:xfrm>
          <a:prstGeom prst="rect">
            <a:avLst/>
          </a:prstGeom>
          <a:solidFill>
            <a:srgbClr val="1431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9" name="CustomShape 3"/>
          <p:cNvSpPr/>
          <p:nvPr/>
        </p:nvSpPr>
        <p:spPr>
          <a:xfrm>
            <a:off x="3434760" y="1296000"/>
            <a:ext cx="311940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600" b="0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DIFERENCIACIÓN: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4"/>
          <p:cNvSpPr/>
          <p:nvPr/>
        </p:nvSpPr>
        <p:spPr>
          <a:xfrm>
            <a:off x="1328400" y="2440800"/>
            <a:ext cx="6555960" cy="310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Independencia evitara la Fusión del sujeto en sus  diferentes relaciones interpersonales.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1" name="Picture 6"/>
          <p:cNvPicPr/>
          <p:nvPr/>
        </p:nvPicPr>
        <p:blipFill>
          <a:blip r:embed="rId3"/>
          <a:stretch/>
        </p:blipFill>
        <p:spPr>
          <a:xfrm>
            <a:off x="5128920" y="3940920"/>
            <a:ext cx="2442600" cy="1611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Line 1"/>
          <p:cNvSpPr/>
          <p:nvPr/>
        </p:nvSpPr>
        <p:spPr>
          <a:xfrm flipH="1">
            <a:off x="0" y="821160"/>
            <a:ext cx="9144000" cy="360"/>
          </a:xfrm>
          <a:prstGeom prst="line">
            <a:avLst/>
          </a:prstGeom>
          <a:ln>
            <a:solidFill>
              <a:srgbClr val="143178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93" name="Imagen 4"/>
          <p:cNvPicPr/>
          <p:nvPr/>
        </p:nvPicPr>
        <p:blipFill>
          <a:blip r:embed="rId2"/>
          <a:stretch/>
        </p:blipFill>
        <p:spPr>
          <a:xfrm>
            <a:off x="7512840" y="129960"/>
            <a:ext cx="1487520" cy="577440"/>
          </a:xfrm>
          <a:prstGeom prst="rect">
            <a:avLst/>
          </a:prstGeom>
          <a:ln>
            <a:noFill/>
          </a:ln>
        </p:spPr>
      </p:pic>
      <p:sp>
        <p:nvSpPr>
          <p:cNvPr id="194" name="CustomShape 2"/>
          <p:cNvSpPr/>
          <p:nvPr/>
        </p:nvSpPr>
        <p:spPr>
          <a:xfrm>
            <a:off x="-132840" y="6703920"/>
            <a:ext cx="9356760" cy="153720"/>
          </a:xfrm>
          <a:prstGeom prst="rect">
            <a:avLst/>
          </a:prstGeom>
          <a:solidFill>
            <a:srgbClr val="1431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5" name="CustomShape 3"/>
          <p:cNvSpPr/>
          <p:nvPr/>
        </p:nvSpPr>
        <p:spPr>
          <a:xfrm>
            <a:off x="2773800" y="1296000"/>
            <a:ext cx="444060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600" b="0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MATERIALES Y METODOS: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4"/>
          <p:cNvSpPr/>
          <p:nvPr/>
        </p:nvSpPr>
        <p:spPr>
          <a:xfrm>
            <a:off x="1339200" y="2504520"/>
            <a:ext cx="6555960" cy="210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Enfoque  cualitativo 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Cuestionario de Apoyo en Pareja y Estereotipos, (Ecuador). 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Instrumento diseñado para identificar la red de apoyo de mujeres que han sufrido violencia de género por parte de su pareja.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Line 1"/>
          <p:cNvSpPr/>
          <p:nvPr/>
        </p:nvSpPr>
        <p:spPr>
          <a:xfrm flipH="1">
            <a:off x="0" y="821160"/>
            <a:ext cx="9144000" cy="360"/>
          </a:xfrm>
          <a:prstGeom prst="line">
            <a:avLst/>
          </a:prstGeom>
          <a:ln>
            <a:solidFill>
              <a:srgbClr val="143178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98" name="Imagen 4"/>
          <p:cNvPicPr/>
          <p:nvPr/>
        </p:nvPicPr>
        <p:blipFill>
          <a:blip r:embed="rId2"/>
          <a:stretch/>
        </p:blipFill>
        <p:spPr>
          <a:xfrm>
            <a:off x="7512840" y="129960"/>
            <a:ext cx="1487520" cy="577440"/>
          </a:xfrm>
          <a:prstGeom prst="rect">
            <a:avLst/>
          </a:prstGeom>
          <a:ln>
            <a:noFill/>
          </a:ln>
        </p:spPr>
      </p:pic>
      <p:sp>
        <p:nvSpPr>
          <p:cNvPr id="199" name="CustomShape 2"/>
          <p:cNvSpPr/>
          <p:nvPr/>
        </p:nvSpPr>
        <p:spPr>
          <a:xfrm>
            <a:off x="-132840" y="6703920"/>
            <a:ext cx="9356760" cy="153720"/>
          </a:xfrm>
          <a:prstGeom prst="rect">
            <a:avLst/>
          </a:prstGeom>
          <a:solidFill>
            <a:srgbClr val="1431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0" name="CustomShape 3"/>
          <p:cNvSpPr/>
          <p:nvPr/>
        </p:nvSpPr>
        <p:spPr>
          <a:xfrm>
            <a:off x="2254320" y="1285200"/>
            <a:ext cx="444060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600" b="0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MATERIALES Y METODOS: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4"/>
          <p:cNvSpPr/>
          <p:nvPr/>
        </p:nvSpPr>
        <p:spPr>
          <a:xfrm>
            <a:off x="1450800" y="2697480"/>
            <a:ext cx="5862600" cy="1431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Consta de 73 preguntas 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Se encuentra debidamente validado 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Se aplicará a 10 mujeres víctimas de violencia de género de la Sala de Acogida- Tungurahua.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Line 1"/>
          <p:cNvSpPr/>
          <p:nvPr/>
        </p:nvSpPr>
        <p:spPr>
          <a:xfrm flipH="1">
            <a:off x="0" y="821160"/>
            <a:ext cx="9144000" cy="360"/>
          </a:xfrm>
          <a:prstGeom prst="line">
            <a:avLst/>
          </a:prstGeom>
          <a:ln>
            <a:solidFill>
              <a:srgbClr val="143178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203" name="Imagen 4"/>
          <p:cNvPicPr/>
          <p:nvPr/>
        </p:nvPicPr>
        <p:blipFill>
          <a:blip r:embed="rId2"/>
          <a:stretch/>
        </p:blipFill>
        <p:spPr>
          <a:xfrm>
            <a:off x="7512840" y="129960"/>
            <a:ext cx="1487520" cy="577440"/>
          </a:xfrm>
          <a:prstGeom prst="rect">
            <a:avLst/>
          </a:prstGeom>
          <a:ln>
            <a:noFill/>
          </a:ln>
        </p:spPr>
      </p:pic>
      <p:sp>
        <p:nvSpPr>
          <p:cNvPr id="204" name="CustomShape 2"/>
          <p:cNvSpPr/>
          <p:nvPr/>
        </p:nvSpPr>
        <p:spPr>
          <a:xfrm>
            <a:off x="-132840" y="6703920"/>
            <a:ext cx="9356760" cy="153720"/>
          </a:xfrm>
          <a:prstGeom prst="rect">
            <a:avLst/>
          </a:prstGeom>
          <a:solidFill>
            <a:srgbClr val="1431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5" name="CustomShape 3"/>
          <p:cNvSpPr/>
          <p:nvPr/>
        </p:nvSpPr>
        <p:spPr>
          <a:xfrm>
            <a:off x="2254320" y="1285200"/>
            <a:ext cx="444060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600" b="0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MATERIALES Y METODOS: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4"/>
          <p:cNvSpPr/>
          <p:nvPr/>
        </p:nvSpPr>
        <p:spPr>
          <a:xfrm>
            <a:off x="2021040" y="2707560"/>
            <a:ext cx="5079600" cy="1431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No experimental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Modelo Transversal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Bibliográfico Documentado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Maltrato Transgeneracional 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ine 1"/>
          <p:cNvSpPr/>
          <p:nvPr/>
        </p:nvSpPr>
        <p:spPr>
          <a:xfrm flipH="1">
            <a:off x="0" y="821160"/>
            <a:ext cx="9144000" cy="360"/>
          </a:xfrm>
          <a:prstGeom prst="line">
            <a:avLst/>
          </a:prstGeom>
          <a:ln>
            <a:solidFill>
              <a:srgbClr val="143178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208" name="Imagen 4"/>
          <p:cNvPicPr/>
          <p:nvPr/>
        </p:nvPicPr>
        <p:blipFill>
          <a:blip r:embed="rId2"/>
          <a:stretch/>
        </p:blipFill>
        <p:spPr>
          <a:xfrm>
            <a:off x="7512840" y="129960"/>
            <a:ext cx="1487520" cy="577440"/>
          </a:xfrm>
          <a:prstGeom prst="rect">
            <a:avLst/>
          </a:prstGeom>
          <a:ln>
            <a:noFill/>
          </a:ln>
        </p:spPr>
      </p:pic>
      <p:sp>
        <p:nvSpPr>
          <p:cNvPr id="209" name="CustomShape 2"/>
          <p:cNvSpPr/>
          <p:nvPr/>
        </p:nvSpPr>
        <p:spPr>
          <a:xfrm>
            <a:off x="-132840" y="6703920"/>
            <a:ext cx="9356760" cy="153720"/>
          </a:xfrm>
          <a:prstGeom prst="rect">
            <a:avLst/>
          </a:prstGeom>
          <a:solidFill>
            <a:srgbClr val="1431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0" name="CustomShape 3"/>
          <p:cNvSpPr/>
          <p:nvPr/>
        </p:nvSpPr>
        <p:spPr>
          <a:xfrm>
            <a:off x="2254320" y="1285200"/>
            <a:ext cx="444060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600" b="0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MATERIALES Y METODOS: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4"/>
          <p:cNvSpPr/>
          <p:nvPr/>
        </p:nvSpPr>
        <p:spPr>
          <a:xfrm>
            <a:off x="1025640" y="2198880"/>
            <a:ext cx="7200000" cy="1766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Se investiga la correlación existente entre las agresiones sufridas en la niñez  y las que presenta en la actualidad con su pareja. 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Dolencias de la madre, (de la ahora victima)   </a:t>
            </a: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Line 1"/>
          <p:cNvSpPr/>
          <p:nvPr/>
        </p:nvSpPr>
        <p:spPr>
          <a:xfrm flipH="1">
            <a:off x="0" y="821160"/>
            <a:ext cx="9144000" cy="360"/>
          </a:xfrm>
          <a:prstGeom prst="line">
            <a:avLst/>
          </a:prstGeom>
          <a:ln>
            <a:solidFill>
              <a:srgbClr val="143178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213" name="Imagen 4"/>
          <p:cNvPicPr/>
          <p:nvPr/>
        </p:nvPicPr>
        <p:blipFill>
          <a:blip r:embed="rId2"/>
          <a:stretch/>
        </p:blipFill>
        <p:spPr>
          <a:xfrm>
            <a:off x="7512840" y="129960"/>
            <a:ext cx="1487520" cy="577440"/>
          </a:xfrm>
          <a:prstGeom prst="rect">
            <a:avLst/>
          </a:prstGeom>
          <a:ln>
            <a:noFill/>
          </a:ln>
        </p:spPr>
      </p:pic>
      <p:sp>
        <p:nvSpPr>
          <p:cNvPr id="214" name="CustomShape 2"/>
          <p:cNvSpPr/>
          <p:nvPr/>
        </p:nvSpPr>
        <p:spPr>
          <a:xfrm>
            <a:off x="-132840" y="6703920"/>
            <a:ext cx="9356760" cy="153720"/>
          </a:xfrm>
          <a:prstGeom prst="rect">
            <a:avLst/>
          </a:prstGeom>
          <a:solidFill>
            <a:srgbClr val="1431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5" name="CustomShape 3"/>
          <p:cNvSpPr/>
          <p:nvPr/>
        </p:nvSpPr>
        <p:spPr>
          <a:xfrm>
            <a:off x="3241080" y="1285200"/>
            <a:ext cx="246708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600" b="0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RESULTADOS: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4"/>
          <p:cNvSpPr/>
          <p:nvPr/>
        </p:nvSpPr>
        <p:spPr>
          <a:xfrm>
            <a:off x="1025640" y="2198880"/>
            <a:ext cx="7200000" cy="76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Edades: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</a:t>
            </a: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7" name="Picture 2"/>
          <p:cNvPicPr/>
          <p:nvPr/>
        </p:nvPicPr>
        <p:blipFill>
          <a:blip r:embed="rId3"/>
          <a:srcRect t="7434" r="60441" b="47676"/>
          <a:stretch/>
        </p:blipFill>
        <p:spPr>
          <a:xfrm>
            <a:off x="2854800" y="2470320"/>
            <a:ext cx="5094720" cy="3615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Line 1"/>
          <p:cNvSpPr/>
          <p:nvPr/>
        </p:nvSpPr>
        <p:spPr>
          <a:xfrm flipH="1">
            <a:off x="0" y="821160"/>
            <a:ext cx="9144000" cy="360"/>
          </a:xfrm>
          <a:prstGeom prst="line">
            <a:avLst/>
          </a:prstGeom>
          <a:ln>
            <a:solidFill>
              <a:srgbClr val="143178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219" name="Imagen 4"/>
          <p:cNvPicPr/>
          <p:nvPr/>
        </p:nvPicPr>
        <p:blipFill>
          <a:blip r:embed="rId2"/>
          <a:stretch/>
        </p:blipFill>
        <p:spPr>
          <a:xfrm>
            <a:off x="7512840" y="129960"/>
            <a:ext cx="1487520" cy="577440"/>
          </a:xfrm>
          <a:prstGeom prst="rect">
            <a:avLst/>
          </a:prstGeom>
          <a:ln>
            <a:noFill/>
          </a:ln>
        </p:spPr>
      </p:pic>
      <p:sp>
        <p:nvSpPr>
          <p:cNvPr id="220" name="CustomShape 2"/>
          <p:cNvSpPr/>
          <p:nvPr/>
        </p:nvSpPr>
        <p:spPr>
          <a:xfrm>
            <a:off x="-132840" y="6703920"/>
            <a:ext cx="9356760" cy="153720"/>
          </a:xfrm>
          <a:prstGeom prst="rect">
            <a:avLst/>
          </a:prstGeom>
          <a:solidFill>
            <a:srgbClr val="1431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1" name="CustomShape 3"/>
          <p:cNvSpPr/>
          <p:nvPr/>
        </p:nvSpPr>
        <p:spPr>
          <a:xfrm>
            <a:off x="3241080" y="1285200"/>
            <a:ext cx="246708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600" b="0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RESULTADOS: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4"/>
          <p:cNvSpPr/>
          <p:nvPr/>
        </p:nvSpPr>
        <p:spPr>
          <a:xfrm>
            <a:off x="1025640" y="2198880"/>
            <a:ext cx="7200000" cy="76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Estado Civil: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</a:t>
            </a: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3" name="Picture 4"/>
          <p:cNvPicPr/>
          <p:nvPr/>
        </p:nvPicPr>
        <p:blipFill>
          <a:blip r:embed="rId3"/>
          <a:srcRect l="50822" t="55093" r="6563"/>
          <a:stretch/>
        </p:blipFill>
        <p:spPr>
          <a:xfrm>
            <a:off x="3385800" y="2373120"/>
            <a:ext cx="4839480" cy="3457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Line 1"/>
          <p:cNvSpPr/>
          <p:nvPr/>
        </p:nvSpPr>
        <p:spPr>
          <a:xfrm flipH="1">
            <a:off x="0" y="821160"/>
            <a:ext cx="9144000" cy="360"/>
          </a:xfrm>
          <a:prstGeom prst="line">
            <a:avLst/>
          </a:prstGeom>
          <a:ln>
            <a:solidFill>
              <a:srgbClr val="143178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225" name="Imagen 4"/>
          <p:cNvPicPr/>
          <p:nvPr/>
        </p:nvPicPr>
        <p:blipFill>
          <a:blip r:embed="rId2"/>
          <a:stretch/>
        </p:blipFill>
        <p:spPr>
          <a:xfrm>
            <a:off x="7512840" y="129960"/>
            <a:ext cx="1487520" cy="577440"/>
          </a:xfrm>
          <a:prstGeom prst="rect">
            <a:avLst/>
          </a:prstGeom>
          <a:ln>
            <a:noFill/>
          </a:ln>
        </p:spPr>
      </p:pic>
      <p:sp>
        <p:nvSpPr>
          <p:cNvPr id="226" name="CustomShape 2"/>
          <p:cNvSpPr/>
          <p:nvPr/>
        </p:nvSpPr>
        <p:spPr>
          <a:xfrm>
            <a:off x="-132840" y="6703920"/>
            <a:ext cx="9356760" cy="153720"/>
          </a:xfrm>
          <a:prstGeom prst="rect">
            <a:avLst/>
          </a:prstGeom>
          <a:solidFill>
            <a:srgbClr val="1431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7" name="CustomShape 3"/>
          <p:cNvSpPr/>
          <p:nvPr/>
        </p:nvSpPr>
        <p:spPr>
          <a:xfrm>
            <a:off x="3241080" y="1285200"/>
            <a:ext cx="246708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600" b="0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RESULTADOS: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4"/>
          <p:cNvSpPr/>
          <p:nvPr/>
        </p:nvSpPr>
        <p:spPr>
          <a:xfrm>
            <a:off x="1025640" y="2198880"/>
            <a:ext cx="7200000" cy="76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Ocupación: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</a:t>
            </a: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9" name="Picture 5"/>
          <p:cNvPicPr/>
          <p:nvPr/>
        </p:nvPicPr>
        <p:blipFill>
          <a:blip r:embed="rId3"/>
          <a:srcRect l="45318" t="15361" r="9853" b="45885"/>
          <a:stretch/>
        </p:blipFill>
        <p:spPr>
          <a:xfrm>
            <a:off x="3385080" y="2602080"/>
            <a:ext cx="4840920" cy="376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588960" y="2593080"/>
            <a:ext cx="7772040" cy="1361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2600" b="1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lang="es-ES" sz="2200" b="1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Line 2"/>
          <p:cNvSpPr/>
          <p:nvPr/>
        </p:nvSpPr>
        <p:spPr>
          <a:xfrm flipH="1">
            <a:off x="0" y="821160"/>
            <a:ext cx="9144000" cy="360"/>
          </a:xfrm>
          <a:prstGeom prst="line">
            <a:avLst/>
          </a:prstGeom>
          <a:ln>
            <a:solidFill>
              <a:srgbClr val="143178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25" name="Imagen 7"/>
          <p:cNvPicPr/>
          <p:nvPr/>
        </p:nvPicPr>
        <p:blipFill>
          <a:blip r:embed="rId2"/>
          <a:stretch/>
        </p:blipFill>
        <p:spPr>
          <a:xfrm>
            <a:off x="7512840" y="129960"/>
            <a:ext cx="1487520" cy="577440"/>
          </a:xfrm>
          <a:prstGeom prst="rect">
            <a:avLst/>
          </a:prstGeom>
          <a:ln>
            <a:noFill/>
          </a:ln>
        </p:spPr>
      </p:pic>
      <p:sp>
        <p:nvSpPr>
          <p:cNvPr id="126" name="CustomShape 3"/>
          <p:cNvSpPr/>
          <p:nvPr/>
        </p:nvSpPr>
        <p:spPr>
          <a:xfrm>
            <a:off x="0" y="6654600"/>
            <a:ext cx="9356760" cy="153720"/>
          </a:xfrm>
          <a:prstGeom prst="rect">
            <a:avLst/>
          </a:prstGeom>
          <a:solidFill>
            <a:srgbClr val="1431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7" name="CustomShape 4"/>
          <p:cNvSpPr/>
          <p:nvPr/>
        </p:nvSpPr>
        <p:spPr>
          <a:xfrm>
            <a:off x="6332760" y="3691440"/>
            <a:ext cx="2437920" cy="753120"/>
          </a:xfrm>
          <a:prstGeom prst="ellipse">
            <a:avLst/>
          </a:prstGeom>
          <a:ln>
            <a:solidFill>
              <a:schemeClr val="accent1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MUJERES </a:t>
            </a:r>
            <a:r>
              <a:rPr lang="es-EC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VÍCTIMAS </a:t>
            </a:r>
            <a:r>
              <a:rPr lang="es-EC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VIOLENCIA</a:t>
            </a: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3314880" y="4889520"/>
            <a:ext cx="2978280" cy="1041480"/>
          </a:xfrm>
          <a:prstGeom prst="ellipse">
            <a:avLst/>
          </a:prstGeom>
          <a:ln>
            <a:solidFill>
              <a:schemeClr val="accent1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NIVELES DE </a:t>
            </a:r>
            <a:r>
              <a:rPr lang="es-EC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DIFERENCIACIÓN</a:t>
            </a: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6"/>
          <p:cNvSpPr/>
          <p:nvPr/>
        </p:nvSpPr>
        <p:spPr>
          <a:xfrm>
            <a:off x="441360" y="3691800"/>
            <a:ext cx="2437920" cy="753120"/>
          </a:xfrm>
          <a:prstGeom prst="ellipse">
            <a:avLst/>
          </a:prstGeom>
          <a:ln>
            <a:solidFill>
              <a:schemeClr val="accent1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REDES DE APOYO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7"/>
          <p:cNvSpPr/>
          <p:nvPr/>
        </p:nvSpPr>
        <p:spPr>
          <a:xfrm>
            <a:off x="4260600" y="1972080"/>
            <a:ext cx="1087200" cy="232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relación</a:t>
            </a:r>
            <a:endParaRPr lang="es-EC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8"/>
          <p:cNvSpPr/>
          <p:nvPr/>
        </p:nvSpPr>
        <p:spPr>
          <a:xfrm>
            <a:off x="1660680" y="4445280"/>
            <a:ext cx="1653840" cy="965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2" name="CustomShape 9"/>
          <p:cNvSpPr/>
          <p:nvPr/>
        </p:nvSpPr>
        <p:spPr>
          <a:xfrm flipV="1">
            <a:off x="6293520" y="4495320"/>
            <a:ext cx="1445760" cy="927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3" name="CustomShape 10"/>
          <p:cNvSpPr/>
          <p:nvPr/>
        </p:nvSpPr>
        <p:spPr>
          <a:xfrm flipH="1">
            <a:off x="2455920" y="2837160"/>
            <a:ext cx="1127880" cy="85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4" name="CustomShape 11"/>
          <p:cNvSpPr/>
          <p:nvPr/>
        </p:nvSpPr>
        <p:spPr>
          <a:xfrm>
            <a:off x="6023520" y="2837160"/>
            <a:ext cx="1528200" cy="85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5" name="CustomShape 12"/>
          <p:cNvSpPr/>
          <p:nvPr/>
        </p:nvSpPr>
        <p:spPr>
          <a:xfrm>
            <a:off x="3585240" y="2460240"/>
            <a:ext cx="2437920" cy="753120"/>
          </a:xfrm>
          <a:prstGeom prst="ellipse">
            <a:avLst/>
          </a:prstGeom>
          <a:ln>
            <a:solidFill>
              <a:schemeClr val="accent1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C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SALA ACOGIDA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13"/>
          <p:cNvSpPr/>
          <p:nvPr/>
        </p:nvSpPr>
        <p:spPr>
          <a:xfrm>
            <a:off x="3315960" y="1116360"/>
            <a:ext cx="295920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600" b="0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PROBLEMA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Line 1"/>
          <p:cNvSpPr/>
          <p:nvPr/>
        </p:nvSpPr>
        <p:spPr>
          <a:xfrm flipH="1">
            <a:off x="0" y="821160"/>
            <a:ext cx="9144000" cy="360"/>
          </a:xfrm>
          <a:prstGeom prst="line">
            <a:avLst/>
          </a:prstGeom>
          <a:ln>
            <a:solidFill>
              <a:srgbClr val="143178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231" name="Imagen 4"/>
          <p:cNvPicPr/>
          <p:nvPr/>
        </p:nvPicPr>
        <p:blipFill>
          <a:blip r:embed="rId2"/>
          <a:stretch/>
        </p:blipFill>
        <p:spPr>
          <a:xfrm>
            <a:off x="7512840" y="129960"/>
            <a:ext cx="1487520" cy="577440"/>
          </a:xfrm>
          <a:prstGeom prst="rect">
            <a:avLst/>
          </a:prstGeom>
          <a:ln>
            <a:noFill/>
          </a:ln>
        </p:spPr>
      </p:pic>
      <p:sp>
        <p:nvSpPr>
          <p:cNvPr id="232" name="CustomShape 2"/>
          <p:cNvSpPr/>
          <p:nvPr/>
        </p:nvSpPr>
        <p:spPr>
          <a:xfrm>
            <a:off x="-132840" y="6703920"/>
            <a:ext cx="9356760" cy="153720"/>
          </a:xfrm>
          <a:prstGeom prst="rect">
            <a:avLst/>
          </a:prstGeom>
          <a:solidFill>
            <a:srgbClr val="1431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3" name="CustomShape 3"/>
          <p:cNvSpPr/>
          <p:nvPr/>
        </p:nvSpPr>
        <p:spPr>
          <a:xfrm>
            <a:off x="3241080" y="1285200"/>
            <a:ext cx="246708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600" b="0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RESULTADOS: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4"/>
          <p:cNvSpPr/>
          <p:nvPr/>
        </p:nvSpPr>
        <p:spPr>
          <a:xfrm>
            <a:off x="1025640" y="2198880"/>
            <a:ext cx="7200000" cy="76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Convivencia: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</a:t>
            </a: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5" name="Picture 1"/>
          <p:cNvPicPr/>
          <p:nvPr/>
        </p:nvPicPr>
        <p:blipFill>
          <a:blip r:embed="rId3"/>
          <a:stretch/>
        </p:blipFill>
        <p:spPr>
          <a:xfrm>
            <a:off x="3492360" y="2592000"/>
            <a:ext cx="4415400" cy="3085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Line 1"/>
          <p:cNvSpPr/>
          <p:nvPr/>
        </p:nvSpPr>
        <p:spPr>
          <a:xfrm flipH="1">
            <a:off x="0" y="821160"/>
            <a:ext cx="9144000" cy="360"/>
          </a:xfrm>
          <a:prstGeom prst="line">
            <a:avLst/>
          </a:prstGeom>
          <a:ln>
            <a:solidFill>
              <a:srgbClr val="143178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237" name="Imagen 4"/>
          <p:cNvPicPr/>
          <p:nvPr/>
        </p:nvPicPr>
        <p:blipFill>
          <a:blip r:embed="rId2"/>
          <a:stretch/>
        </p:blipFill>
        <p:spPr>
          <a:xfrm>
            <a:off x="7512840" y="129960"/>
            <a:ext cx="1487520" cy="577440"/>
          </a:xfrm>
          <a:prstGeom prst="rect">
            <a:avLst/>
          </a:prstGeom>
          <a:ln>
            <a:noFill/>
          </a:ln>
        </p:spPr>
      </p:pic>
      <p:sp>
        <p:nvSpPr>
          <p:cNvPr id="238" name="CustomShape 2"/>
          <p:cNvSpPr/>
          <p:nvPr/>
        </p:nvSpPr>
        <p:spPr>
          <a:xfrm>
            <a:off x="-132840" y="6703920"/>
            <a:ext cx="9356760" cy="153720"/>
          </a:xfrm>
          <a:prstGeom prst="rect">
            <a:avLst/>
          </a:prstGeom>
          <a:solidFill>
            <a:srgbClr val="1431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9" name="CustomShape 3"/>
          <p:cNvSpPr/>
          <p:nvPr/>
        </p:nvSpPr>
        <p:spPr>
          <a:xfrm>
            <a:off x="3241080" y="1285200"/>
            <a:ext cx="246708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600" b="0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RESULTADOS: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4"/>
          <p:cNvSpPr/>
          <p:nvPr/>
        </p:nvSpPr>
        <p:spPr>
          <a:xfrm>
            <a:off x="1025640" y="2198880"/>
            <a:ext cx="7200000" cy="76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Hijos: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 </a:t>
            </a: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1" name="Picture 2"/>
          <p:cNvPicPr/>
          <p:nvPr/>
        </p:nvPicPr>
        <p:blipFill>
          <a:blip r:embed="rId3"/>
          <a:stretch/>
        </p:blipFill>
        <p:spPr>
          <a:xfrm>
            <a:off x="3543840" y="2599560"/>
            <a:ext cx="3666240" cy="2957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Line 1"/>
          <p:cNvSpPr/>
          <p:nvPr/>
        </p:nvSpPr>
        <p:spPr>
          <a:xfrm flipH="1">
            <a:off x="0" y="821160"/>
            <a:ext cx="9144000" cy="360"/>
          </a:xfrm>
          <a:prstGeom prst="line">
            <a:avLst/>
          </a:prstGeom>
          <a:ln>
            <a:solidFill>
              <a:srgbClr val="143178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243" name="Imagen 4"/>
          <p:cNvPicPr/>
          <p:nvPr/>
        </p:nvPicPr>
        <p:blipFill>
          <a:blip r:embed="rId2"/>
          <a:stretch/>
        </p:blipFill>
        <p:spPr>
          <a:xfrm>
            <a:off x="7512840" y="129960"/>
            <a:ext cx="1487520" cy="577440"/>
          </a:xfrm>
          <a:prstGeom prst="rect">
            <a:avLst/>
          </a:prstGeom>
          <a:ln>
            <a:noFill/>
          </a:ln>
        </p:spPr>
      </p:pic>
      <p:sp>
        <p:nvSpPr>
          <p:cNvPr id="244" name="CustomShape 2"/>
          <p:cNvSpPr/>
          <p:nvPr/>
        </p:nvSpPr>
        <p:spPr>
          <a:xfrm>
            <a:off x="-132840" y="6703920"/>
            <a:ext cx="9356760" cy="153720"/>
          </a:xfrm>
          <a:prstGeom prst="rect">
            <a:avLst/>
          </a:prstGeom>
          <a:solidFill>
            <a:srgbClr val="1431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5" name="CustomShape 3"/>
          <p:cNvSpPr/>
          <p:nvPr/>
        </p:nvSpPr>
        <p:spPr>
          <a:xfrm>
            <a:off x="3223080" y="1285200"/>
            <a:ext cx="250380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600" b="0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CONCLUSIÓN: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4"/>
          <p:cNvSpPr/>
          <p:nvPr/>
        </p:nvSpPr>
        <p:spPr>
          <a:xfrm>
            <a:off x="360000" y="1883520"/>
            <a:ext cx="4073400" cy="243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Sintomatología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Escala de imagen masculina y femenina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47" name="Table 5"/>
          <p:cNvGraphicFramePr/>
          <p:nvPr>
            <p:extLst>
              <p:ext uri="{D42A27DB-BD31-4B8C-83A1-F6EECF244321}">
                <p14:modId xmlns:p14="http://schemas.microsoft.com/office/powerpoint/2010/main" val="695380108"/>
              </p:ext>
            </p:extLst>
          </p:nvPr>
        </p:nvGraphicFramePr>
        <p:xfrm>
          <a:off x="2627784" y="3284984"/>
          <a:ext cx="4536000" cy="2879640"/>
        </p:xfrm>
        <a:graphic>
          <a:graphicData uri="http://schemas.openxmlformats.org/drawingml/2006/table">
            <a:tbl>
              <a:tblPr/>
              <a:tblGrid>
                <a:gridCol w="45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9360">
                <a:tc>
                  <a:txBody>
                    <a:bodyPr/>
                    <a:lstStyle/>
                    <a:p>
                      <a:r>
                        <a:rPr lang="es-ES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;Times New Roman"/>
                          <a:ea typeface="Times New Roman;Times New Roman"/>
                        </a:rPr>
                        <a:t>Atlético/a, deportivo/a </a:t>
                      </a: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;Times New Roman"/>
                        </a:rPr>
                        <a:t>                         </a:t>
                      </a:r>
                      <a:r>
                        <a:rPr lang="en-US" sz="12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;Times New Roman"/>
                        </a:rPr>
                        <a:t>Duro</a:t>
                      </a: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;Times New Roman"/>
                        </a:rPr>
                        <a:t>/a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;Times New Roman"/>
                        <a:ea typeface="Times New Roman;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320">
                <a:tc>
                  <a:txBody>
                    <a:bodyPr/>
                    <a:lstStyle/>
                    <a:p>
                      <a:r>
                        <a:rPr lang="es-ES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;Times New Roman"/>
                          <a:ea typeface="Times New Roman;Times New Roman"/>
                        </a:rPr>
                        <a:t>Cariñoso/a </a:t>
                      </a: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;Times New Roman"/>
                        </a:rPr>
                        <a:t>                                            </a:t>
                      </a:r>
                      <a:r>
                        <a:rPr lang="es-ES" sz="12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;Times New Roman"/>
                          <a:ea typeface="Times New Roman;Times New Roman"/>
                        </a:rPr>
                        <a:t>Sumiso/a</a:t>
                      </a:r>
                      <a:endParaRPr lang="en-US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;Times New Roman"/>
                        <a:ea typeface="Times New Roman;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320">
                <a:tc>
                  <a:txBody>
                    <a:bodyPr/>
                    <a:lstStyle/>
                    <a:p>
                      <a:r>
                        <a:rPr lang="es-ES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;Times New Roman"/>
                          <a:ea typeface="Times New Roman;Times New Roman"/>
                        </a:rPr>
                        <a:t>Personalidad fuerte 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;Times New Roman"/>
                        </a:rPr>
                        <a:t>                               </a:t>
                      </a:r>
                      <a:r>
                        <a:rPr lang="es-ES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;Times New Roman"/>
                          <a:ea typeface="Times New Roman;Times New Roman"/>
                        </a:rPr>
                        <a:t>Egoísta 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;Times New Roman"/>
                        <a:ea typeface="Times New Roman;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320">
                <a:tc>
                  <a:txBody>
                    <a:bodyPr/>
                    <a:lstStyle/>
                    <a:p>
                      <a:r>
                        <a:rPr lang="es-ES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;Times New Roman"/>
                          <a:ea typeface="Times New Roman;Times New Roman"/>
                        </a:rPr>
                        <a:t>Comprensivo/a 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;Times New Roman"/>
                        </a:rPr>
                        <a:t>                                     </a:t>
                      </a:r>
                      <a:r>
                        <a:rPr lang="es-ES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;Times New Roman"/>
                          <a:ea typeface="Times New Roman;Times New Roman"/>
                        </a:rPr>
                        <a:t>Compasivo/a 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;Times New Roman"/>
                        <a:ea typeface="Times New Roman;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320">
                <a:tc>
                  <a:txBody>
                    <a:bodyPr/>
                    <a:lstStyle/>
                    <a:p>
                      <a:r>
                        <a:rPr lang="es-ES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;Times New Roman"/>
                          <a:ea typeface="Times New Roman;Times New Roman"/>
                        </a:rPr>
                        <a:t>Cálido/a, afectuoso/a 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;Times New Roman"/>
                        </a:rPr>
                        <a:t>                            </a:t>
                      </a:r>
                      <a:r>
                        <a:rPr lang="es-ES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;Times New Roman"/>
                          <a:ea typeface="Times New Roman;Times New Roman"/>
                        </a:rPr>
                        <a:t>Actúa como líder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;Times New Roman"/>
                        <a:ea typeface="Times New Roman;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320">
                <a:tc>
                  <a:txBody>
                    <a:bodyPr/>
                    <a:lstStyle/>
                    <a:p>
                      <a:r>
                        <a:rPr lang="es-ES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;Times New Roman"/>
                          <a:ea typeface="Times New Roman;Times New Roman"/>
                        </a:rPr>
                        <a:t>Agresivo/a, combativo/a 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;Times New Roman"/>
                        </a:rPr>
                        <a:t>                       </a:t>
                      </a:r>
                      <a:r>
                        <a:rPr lang="es-ES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;Times New Roman"/>
                          <a:ea typeface="Times New Roman;Times New Roman"/>
                        </a:rPr>
                        <a:t>Dominante   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;Times New Roman"/>
                        <a:ea typeface="Times New Roman;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320">
                <a:tc>
                  <a:txBody>
                    <a:bodyPr/>
                    <a:lstStyle/>
                    <a:p>
                      <a:r>
                        <a:rPr lang="es-ES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;Times New Roman"/>
                          <a:ea typeface="Times New Roman;Times New Roman"/>
                        </a:rPr>
                        <a:t>Amante de los niños 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;Times New Roman"/>
                        </a:rPr>
                        <a:t>                             </a:t>
                      </a:r>
                      <a:r>
                        <a:rPr lang="es-ES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;Times New Roman"/>
                          <a:ea typeface="Times New Roman;Times New Roman"/>
                        </a:rPr>
                        <a:t>Individualista 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;Times New Roman"/>
                        <a:ea typeface="Times New Roman;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280">
                <a:tc>
                  <a:txBody>
                    <a:bodyPr/>
                    <a:lstStyle/>
                    <a:p>
                      <a:r>
                        <a:rPr lang="es-ES" sz="105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;Times New Roman"/>
                        </a:rPr>
                        <a:t>Sensible a las necesidades de los demás </a:t>
                      </a:r>
                      <a:endParaRPr lang="es-ES" sz="105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;Times New Roman"/>
                        <a:ea typeface="Times New Roman;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320">
                <a:tc>
                  <a:txBody>
                    <a:bodyPr/>
                    <a:lstStyle/>
                    <a:p>
                      <a:r>
                        <a:rPr lang="es-ES" sz="12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;Times New Roman"/>
                        </a:rPr>
                        <a:t>Llora fácilmente</a:t>
                      </a:r>
                      <a:endParaRPr lang="es-ES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;Times New Roman"/>
                        <a:ea typeface="Times New Roman;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60">
                <a:tc>
                  <a:txBody>
                    <a:bodyPr/>
                    <a:lstStyle/>
                    <a:p>
                      <a:r>
                        <a:rPr lang="es-ES" sz="11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;Times New Roman"/>
                        </a:rPr>
                        <a:t>Desea arriesgarse, amante del peligro </a:t>
                      </a:r>
                      <a:endParaRPr lang="es-ES" sz="11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;Times New Roman"/>
                        <a:ea typeface="Times New Roman;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Line 1"/>
          <p:cNvSpPr/>
          <p:nvPr/>
        </p:nvSpPr>
        <p:spPr>
          <a:xfrm flipH="1">
            <a:off x="0" y="821160"/>
            <a:ext cx="9144000" cy="360"/>
          </a:xfrm>
          <a:prstGeom prst="line">
            <a:avLst/>
          </a:prstGeom>
          <a:ln>
            <a:solidFill>
              <a:srgbClr val="143178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249" name="Imagen 4"/>
          <p:cNvPicPr/>
          <p:nvPr/>
        </p:nvPicPr>
        <p:blipFill>
          <a:blip r:embed="rId2"/>
          <a:stretch/>
        </p:blipFill>
        <p:spPr>
          <a:xfrm>
            <a:off x="7512840" y="129960"/>
            <a:ext cx="1487520" cy="577440"/>
          </a:xfrm>
          <a:prstGeom prst="rect">
            <a:avLst/>
          </a:prstGeom>
          <a:ln>
            <a:noFill/>
          </a:ln>
        </p:spPr>
      </p:pic>
      <p:sp>
        <p:nvSpPr>
          <p:cNvPr id="250" name="CustomShape 2"/>
          <p:cNvSpPr/>
          <p:nvPr/>
        </p:nvSpPr>
        <p:spPr>
          <a:xfrm>
            <a:off x="-132840" y="6703920"/>
            <a:ext cx="9356760" cy="153720"/>
          </a:xfrm>
          <a:prstGeom prst="rect">
            <a:avLst/>
          </a:prstGeom>
          <a:solidFill>
            <a:srgbClr val="1431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1" name="CustomShape 3"/>
          <p:cNvSpPr/>
          <p:nvPr/>
        </p:nvSpPr>
        <p:spPr>
          <a:xfrm>
            <a:off x="3223080" y="1285200"/>
            <a:ext cx="250380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600" b="0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CONCLUSIÓN: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4"/>
          <p:cNvSpPr/>
          <p:nvPr/>
        </p:nvSpPr>
        <p:spPr>
          <a:xfrm>
            <a:off x="1214280" y="2286000"/>
            <a:ext cx="6620040" cy="31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Reacciones  Emocionales 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Autoestima y autovaloración de cada individuo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Identificación de su YO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Line 1"/>
          <p:cNvSpPr/>
          <p:nvPr/>
        </p:nvSpPr>
        <p:spPr>
          <a:xfrm flipH="1">
            <a:off x="0" y="821160"/>
            <a:ext cx="9144000" cy="360"/>
          </a:xfrm>
          <a:prstGeom prst="line">
            <a:avLst/>
          </a:prstGeom>
          <a:ln>
            <a:solidFill>
              <a:srgbClr val="143178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254" name="Imagen 4"/>
          <p:cNvPicPr/>
          <p:nvPr/>
        </p:nvPicPr>
        <p:blipFill>
          <a:blip r:embed="rId2"/>
          <a:stretch/>
        </p:blipFill>
        <p:spPr>
          <a:xfrm>
            <a:off x="7512840" y="129960"/>
            <a:ext cx="1487520" cy="577440"/>
          </a:xfrm>
          <a:prstGeom prst="rect">
            <a:avLst/>
          </a:prstGeom>
          <a:ln>
            <a:noFill/>
          </a:ln>
        </p:spPr>
      </p:pic>
      <p:sp>
        <p:nvSpPr>
          <p:cNvPr id="255" name="CustomShape 2"/>
          <p:cNvSpPr/>
          <p:nvPr/>
        </p:nvSpPr>
        <p:spPr>
          <a:xfrm>
            <a:off x="-132840" y="6703920"/>
            <a:ext cx="9356760" cy="153720"/>
          </a:xfrm>
          <a:prstGeom prst="rect">
            <a:avLst/>
          </a:prstGeom>
          <a:solidFill>
            <a:srgbClr val="1431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6" name="CustomShape 3"/>
          <p:cNvSpPr/>
          <p:nvPr/>
        </p:nvSpPr>
        <p:spPr>
          <a:xfrm>
            <a:off x="3223080" y="1285200"/>
            <a:ext cx="250380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600" b="0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CONCLUSIÓN: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4"/>
          <p:cNvSpPr/>
          <p:nvPr/>
        </p:nvSpPr>
        <p:spPr>
          <a:xfrm>
            <a:off x="1440360" y="2718360"/>
            <a:ext cx="5862600" cy="3106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Redes de apoyo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Comunidades terapéuticas donde se puede expresar emocionalmente el relato de sus vivencias más traumáticas respetando el ritmo y la necesidad de la víctima, no solo del daño físico del momento ni del shock emocional que este provoca.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Line 1"/>
          <p:cNvSpPr/>
          <p:nvPr/>
        </p:nvSpPr>
        <p:spPr>
          <a:xfrm flipH="1">
            <a:off x="0" y="821160"/>
            <a:ext cx="9144000" cy="360"/>
          </a:xfrm>
          <a:prstGeom prst="line">
            <a:avLst/>
          </a:prstGeom>
          <a:ln>
            <a:solidFill>
              <a:srgbClr val="143178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259" name="Imagen 4"/>
          <p:cNvPicPr/>
          <p:nvPr/>
        </p:nvPicPr>
        <p:blipFill>
          <a:blip r:embed="rId2"/>
          <a:stretch/>
        </p:blipFill>
        <p:spPr>
          <a:xfrm>
            <a:off x="7512840" y="129960"/>
            <a:ext cx="1487520" cy="577440"/>
          </a:xfrm>
          <a:prstGeom prst="rect">
            <a:avLst/>
          </a:prstGeom>
          <a:ln>
            <a:noFill/>
          </a:ln>
        </p:spPr>
      </p:pic>
      <p:sp>
        <p:nvSpPr>
          <p:cNvPr id="260" name="CustomShape 2"/>
          <p:cNvSpPr/>
          <p:nvPr/>
        </p:nvSpPr>
        <p:spPr>
          <a:xfrm>
            <a:off x="-132840" y="6703920"/>
            <a:ext cx="9356760" cy="153720"/>
          </a:xfrm>
          <a:prstGeom prst="rect">
            <a:avLst/>
          </a:prstGeom>
          <a:solidFill>
            <a:srgbClr val="1431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1" name="CustomShape 3"/>
          <p:cNvSpPr/>
          <p:nvPr/>
        </p:nvSpPr>
        <p:spPr>
          <a:xfrm>
            <a:off x="3457440" y="1285200"/>
            <a:ext cx="203436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600" b="0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REFLEXIÓN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TextShape 4"/>
          <p:cNvSpPr txBox="1"/>
          <p:nvPr/>
        </p:nvSpPr>
        <p:spPr>
          <a:xfrm>
            <a:off x="2016000" y="2592000"/>
            <a:ext cx="5901120" cy="2914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s-EC" sz="1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“La vida es muy peligrosa, no por las personas que hacen el mal, </a:t>
            </a:r>
            <a:endParaRPr lang="es-EC" sz="1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s-EC" sz="1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Sino por las que se sientan a ver lo que pasa”</a:t>
            </a:r>
            <a:r>
              <a:rPr lang="es-EC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s-EC" sz="18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Line 1"/>
          <p:cNvSpPr/>
          <p:nvPr/>
        </p:nvSpPr>
        <p:spPr>
          <a:xfrm flipH="1">
            <a:off x="0" y="821160"/>
            <a:ext cx="9144000" cy="360"/>
          </a:xfrm>
          <a:prstGeom prst="line">
            <a:avLst/>
          </a:prstGeom>
          <a:ln>
            <a:solidFill>
              <a:srgbClr val="143178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38" name="Imagen 4"/>
          <p:cNvPicPr/>
          <p:nvPr/>
        </p:nvPicPr>
        <p:blipFill>
          <a:blip r:embed="rId2"/>
          <a:stretch/>
        </p:blipFill>
        <p:spPr>
          <a:xfrm>
            <a:off x="7512840" y="129960"/>
            <a:ext cx="1487520" cy="577440"/>
          </a:xfrm>
          <a:prstGeom prst="rect">
            <a:avLst/>
          </a:prstGeom>
          <a:ln>
            <a:noFill/>
          </a:ln>
        </p:spPr>
      </p:pic>
      <p:sp>
        <p:nvSpPr>
          <p:cNvPr id="139" name="CustomShape 2"/>
          <p:cNvSpPr/>
          <p:nvPr/>
        </p:nvSpPr>
        <p:spPr>
          <a:xfrm>
            <a:off x="-132840" y="6703920"/>
            <a:ext cx="9356760" cy="153720"/>
          </a:xfrm>
          <a:prstGeom prst="rect">
            <a:avLst/>
          </a:prstGeom>
          <a:solidFill>
            <a:srgbClr val="1431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0" name="CustomShape 3"/>
          <p:cNvSpPr/>
          <p:nvPr/>
        </p:nvSpPr>
        <p:spPr>
          <a:xfrm>
            <a:off x="2550600" y="1296000"/>
            <a:ext cx="488736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600" b="0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VIOLENCIA EN EL ECUADOR: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4"/>
          <p:cNvSpPr/>
          <p:nvPr/>
        </p:nvSpPr>
        <p:spPr>
          <a:xfrm>
            <a:off x="1254240" y="2175480"/>
            <a:ext cx="6555960" cy="444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Desligarse por falta de redes de apoyo y propios constructos</a:t>
            </a: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Decreto Ejecutivo N° 620 COIP</a:t>
            </a: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“Vida </a:t>
            </a:r>
            <a:r>
              <a:rPr lang="es-EC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libre de violencia en el ámbito público y privado” (Art. 66.3 b), según el INEC  (2011).</a:t>
            </a: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LOIP Prevención y erradicación de la violencia de Género contra las Mujeres. (2018).</a:t>
            </a: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Line 1"/>
          <p:cNvSpPr/>
          <p:nvPr/>
        </p:nvSpPr>
        <p:spPr>
          <a:xfrm flipH="1">
            <a:off x="0" y="821160"/>
            <a:ext cx="9144000" cy="360"/>
          </a:xfrm>
          <a:prstGeom prst="line">
            <a:avLst/>
          </a:prstGeom>
          <a:ln>
            <a:solidFill>
              <a:srgbClr val="143178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43" name="Imagen 4"/>
          <p:cNvPicPr/>
          <p:nvPr/>
        </p:nvPicPr>
        <p:blipFill>
          <a:blip r:embed="rId2"/>
          <a:stretch/>
        </p:blipFill>
        <p:spPr>
          <a:xfrm>
            <a:off x="7512840" y="129960"/>
            <a:ext cx="1487520" cy="577440"/>
          </a:xfrm>
          <a:prstGeom prst="rect">
            <a:avLst/>
          </a:prstGeom>
          <a:ln>
            <a:noFill/>
          </a:ln>
        </p:spPr>
      </p:pic>
      <p:sp>
        <p:nvSpPr>
          <p:cNvPr id="144" name="CustomShape 2"/>
          <p:cNvSpPr/>
          <p:nvPr/>
        </p:nvSpPr>
        <p:spPr>
          <a:xfrm>
            <a:off x="-132840" y="6703920"/>
            <a:ext cx="9356760" cy="153720"/>
          </a:xfrm>
          <a:prstGeom prst="rect">
            <a:avLst/>
          </a:prstGeom>
          <a:solidFill>
            <a:srgbClr val="1431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5" name="CustomShape 3"/>
          <p:cNvSpPr/>
          <p:nvPr/>
        </p:nvSpPr>
        <p:spPr>
          <a:xfrm>
            <a:off x="2550600" y="1296000"/>
            <a:ext cx="488736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600" b="0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VIOLENCIA EN EL ECUADOR: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4"/>
          <p:cNvSpPr/>
          <p:nvPr/>
        </p:nvSpPr>
        <p:spPr>
          <a:xfrm>
            <a:off x="1233000" y="2037600"/>
            <a:ext cx="6555960" cy="578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Construcción de la violencia dentro de las familias, y patrones de comportamiento de las familias de origen o herencias de generaciones.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Las agresiones se intensificarán y serán mas peligrosas, ya que  el ciclo es constante a repetirse.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Escuchar las descripciones es la mejor forma de comprender las agresiones sean las víctimas, autores, niños u observadores.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Line 1"/>
          <p:cNvSpPr/>
          <p:nvPr/>
        </p:nvSpPr>
        <p:spPr>
          <a:xfrm flipH="1">
            <a:off x="0" y="821160"/>
            <a:ext cx="9144000" cy="360"/>
          </a:xfrm>
          <a:prstGeom prst="line">
            <a:avLst/>
          </a:prstGeom>
          <a:ln>
            <a:solidFill>
              <a:srgbClr val="143178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48" name="Imagen 4"/>
          <p:cNvPicPr/>
          <p:nvPr/>
        </p:nvPicPr>
        <p:blipFill>
          <a:blip r:embed="rId2"/>
          <a:stretch/>
        </p:blipFill>
        <p:spPr>
          <a:xfrm>
            <a:off x="7512840" y="129960"/>
            <a:ext cx="1487520" cy="577440"/>
          </a:xfrm>
          <a:prstGeom prst="rect">
            <a:avLst/>
          </a:prstGeom>
          <a:ln>
            <a:noFill/>
          </a:ln>
        </p:spPr>
      </p:pic>
      <p:sp>
        <p:nvSpPr>
          <p:cNvPr id="149" name="CustomShape 2"/>
          <p:cNvSpPr/>
          <p:nvPr/>
        </p:nvSpPr>
        <p:spPr>
          <a:xfrm>
            <a:off x="-132840" y="6703920"/>
            <a:ext cx="9356760" cy="153720"/>
          </a:xfrm>
          <a:prstGeom prst="rect">
            <a:avLst/>
          </a:prstGeom>
          <a:solidFill>
            <a:srgbClr val="1431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0" name="CustomShape 3"/>
          <p:cNvSpPr/>
          <p:nvPr/>
        </p:nvSpPr>
        <p:spPr>
          <a:xfrm>
            <a:off x="1973880" y="1296000"/>
            <a:ext cx="604080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600" b="0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VIOLENCIA EN EL ECUADOR (COIP):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4"/>
          <p:cNvSpPr/>
          <p:nvPr/>
        </p:nvSpPr>
        <p:spPr>
          <a:xfrm>
            <a:off x="1233000" y="2037600"/>
            <a:ext cx="6555960" cy="377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Maltrato en contra de la mujer o demás integrantes de la familia.</a:t>
            </a: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Físico:  Fuerza física</a:t>
            </a: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Psicológico: Amenazas, manipulación, </a:t>
            </a:r>
            <a:r>
              <a:rPr lang="es-EC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ect</a:t>
            </a:r>
            <a:r>
              <a:rPr lang="es-EC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2" name="Picture 6"/>
          <p:cNvPicPr/>
          <p:nvPr/>
        </p:nvPicPr>
        <p:blipFill>
          <a:blip r:embed="rId3"/>
          <a:srcRect l="39800" r="12153"/>
          <a:stretch/>
        </p:blipFill>
        <p:spPr>
          <a:xfrm>
            <a:off x="6396480" y="2454120"/>
            <a:ext cx="1392480" cy="1307160"/>
          </a:xfrm>
          <a:prstGeom prst="rect">
            <a:avLst/>
          </a:prstGeom>
          <a:ln>
            <a:noFill/>
          </a:ln>
        </p:spPr>
      </p:pic>
      <p:pic>
        <p:nvPicPr>
          <p:cNvPr id="153" name="Picture 7"/>
          <p:cNvPicPr/>
          <p:nvPr/>
        </p:nvPicPr>
        <p:blipFill>
          <a:blip r:embed="rId4"/>
          <a:stretch/>
        </p:blipFill>
        <p:spPr>
          <a:xfrm>
            <a:off x="1559520" y="4465800"/>
            <a:ext cx="1773360" cy="1000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Line 1"/>
          <p:cNvSpPr/>
          <p:nvPr/>
        </p:nvSpPr>
        <p:spPr>
          <a:xfrm flipH="1">
            <a:off x="0" y="821160"/>
            <a:ext cx="9144000" cy="360"/>
          </a:xfrm>
          <a:prstGeom prst="line">
            <a:avLst/>
          </a:prstGeom>
          <a:ln>
            <a:solidFill>
              <a:srgbClr val="143178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55" name="Imagen 4"/>
          <p:cNvPicPr/>
          <p:nvPr/>
        </p:nvPicPr>
        <p:blipFill>
          <a:blip r:embed="rId2"/>
          <a:stretch/>
        </p:blipFill>
        <p:spPr>
          <a:xfrm>
            <a:off x="7512840" y="129960"/>
            <a:ext cx="1487520" cy="577440"/>
          </a:xfrm>
          <a:prstGeom prst="rect">
            <a:avLst/>
          </a:prstGeom>
          <a:ln>
            <a:noFill/>
          </a:ln>
        </p:spPr>
      </p:pic>
      <p:sp>
        <p:nvSpPr>
          <p:cNvPr id="156" name="CustomShape 2"/>
          <p:cNvSpPr/>
          <p:nvPr/>
        </p:nvSpPr>
        <p:spPr>
          <a:xfrm>
            <a:off x="-132840" y="6703920"/>
            <a:ext cx="9356760" cy="153720"/>
          </a:xfrm>
          <a:prstGeom prst="rect">
            <a:avLst/>
          </a:prstGeom>
          <a:solidFill>
            <a:srgbClr val="1431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7" name="CustomShape 3"/>
          <p:cNvSpPr/>
          <p:nvPr/>
        </p:nvSpPr>
        <p:spPr>
          <a:xfrm>
            <a:off x="3953520" y="1296000"/>
            <a:ext cx="208152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600" b="0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OBJETIVOS: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4"/>
          <p:cNvSpPr/>
          <p:nvPr/>
        </p:nvSpPr>
        <p:spPr>
          <a:xfrm>
            <a:off x="1254240" y="2186280"/>
            <a:ext cx="6555960" cy="377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Identificar las Redes de Apoyo en Nuestro Pais.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Discriminar los niveles de Diferenciación en mujeres victimas de violencia.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Contribuir con espacios para la compartición social de las emociones.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Line 1"/>
          <p:cNvSpPr/>
          <p:nvPr/>
        </p:nvSpPr>
        <p:spPr>
          <a:xfrm flipH="1">
            <a:off x="0" y="821160"/>
            <a:ext cx="9144000" cy="360"/>
          </a:xfrm>
          <a:prstGeom prst="line">
            <a:avLst/>
          </a:prstGeom>
          <a:ln>
            <a:solidFill>
              <a:srgbClr val="143178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60" name="Imagen 4"/>
          <p:cNvPicPr/>
          <p:nvPr/>
        </p:nvPicPr>
        <p:blipFill>
          <a:blip r:embed="rId2"/>
          <a:stretch/>
        </p:blipFill>
        <p:spPr>
          <a:xfrm>
            <a:off x="7512840" y="129960"/>
            <a:ext cx="1487520" cy="577440"/>
          </a:xfrm>
          <a:prstGeom prst="rect">
            <a:avLst/>
          </a:prstGeom>
          <a:ln>
            <a:noFill/>
          </a:ln>
        </p:spPr>
      </p:pic>
      <p:sp>
        <p:nvSpPr>
          <p:cNvPr id="161" name="CustomShape 2"/>
          <p:cNvSpPr/>
          <p:nvPr/>
        </p:nvSpPr>
        <p:spPr>
          <a:xfrm>
            <a:off x="-132840" y="6703920"/>
            <a:ext cx="9356760" cy="153720"/>
          </a:xfrm>
          <a:prstGeom prst="rect">
            <a:avLst/>
          </a:prstGeom>
          <a:solidFill>
            <a:srgbClr val="1431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2" name="CustomShape 3"/>
          <p:cNvSpPr/>
          <p:nvPr/>
        </p:nvSpPr>
        <p:spPr>
          <a:xfrm>
            <a:off x="3980880" y="1296000"/>
            <a:ext cx="202680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600" b="0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HIPOTESIS: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4"/>
          <p:cNvSpPr/>
          <p:nvPr/>
        </p:nvSpPr>
        <p:spPr>
          <a:xfrm>
            <a:off x="1339200" y="2504520"/>
            <a:ext cx="6555960" cy="143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Cuales son los niveles de diferenciación que permiten a las mujeres victima de violencia, vincularse con las redes de apoyo existentes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4" name="Picture 7"/>
          <p:cNvPicPr/>
          <p:nvPr/>
        </p:nvPicPr>
        <p:blipFill>
          <a:blip r:embed="rId3"/>
          <a:stretch/>
        </p:blipFill>
        <p:spPr>
          <a:xfrm>
            <a:off x="3696480" y="4088160"/>
            <a:ext cx="2047680" cy="1542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Line 1"/>
          <p:cNvSpPr/>
          <p:nvPr/>
        </p:nvSpPr>
        <p:spPr>
          <a:xfrm flipH="1">
            <a:off x="0" y="821160"/>
            <a:ext cx="9144000" cy="360"/>
          </a:xfrm>
          <a:prstGeom prst="line">
            <a:avLst/>
          </a:prstGeom>
          <a:ln>
            <a:solidFill>
              <a:srgbClr val="143178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66" name="Imagen 4"/>
          <p:cNvPicPr/>
          <p:nvPr/>
        </p:nvPicPr>
        <p:blipFill>
          <a:blip r:embed="rId2"/>
          <a:stretch/>
        </p:blipFill>
        <p:spPr>
          <a:xfrm>
            <a:off x="7512840" y="129960"/>
            <a:ext cx="1487520" cy="577440"/>
          </a:xfrm>
          <a:prstGeom prst="rect">
            <a:avLst/>
          </a:prstGeom>
          <a:ln>
            <a:noFill/>
          </a:ln>
        </p:spPr>
      </p:pic>
      <p:sp>
        <p:nvSpPr>
          <p:cNvPr id="167" name="CustomShape 2"/>
          <p:cNvSpPr/>
          <p:nvPr/>
        </p:nvSpPr>
        <p:spPr>
          <a:xfrm>
            <a:off x="-132840" y="6703920"/>
            <a:ext cx="9356760" cy="153720"/>
          </a:xfrm>
          <a:prstGeom prst="rect">
            <a:avLst/>
          </a:prstGeom>
          <a:solidFill>
            <a:srgbClr val="1431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8" name="CustomShape 3"/>
          <p:cNvSpPr/>
          <p:nvPr/>
        </p:nvSpPr>
        <p:spPr>
          <a:xfrm>
            <a:off x="2078640" y="1296000"/>
            <a:ext cx="583056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600" b="0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REDES DE APOYO MINISTERIALES: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1328400" y="2451240"/>
            <a:ext cx="6555960" cy="243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Ministerio de Salud Pública- Sala de Acogida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Ministerio de Inclusión Económica y Social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Ministerio de Educación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Ministerio de Justicia y Derechos Humanos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Consejo Nacional de las Mujeres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Line 1"/>
          <p:cNvSpPr/>
          <p:nvPr/>
        </p:nvSpPr>
        <p:spPr>
          <a:xfrm flipH="1">
            <a:off x="0" y="821160"/>
            <a:ext cx="9144000" cy="360"/>
          </a:xfrm>
          <a:prstGeom prst="line">
            <a:avLst/>
          </a:prstGeom>
          <a:ln>
            <a:solidFill>
              <a:srgbClr val="143178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71" name="Imagen 4"/>
          <p:cNvPicPr/>
          <p:nvPr/>
        </p:nvPicPr>
        <p:blipFill>
          <a:blip r:embed="rId2"/>
          <a:stretch/>
        </p:blipFill>
        <p:spPr>
          <a:xfrm>
            <a:off x="7512840" y="129960"/>
            <a:ext cx="1487520" cy="577440"/>
          </a:xfrm>
          <a:prstGeom prst="rect">
            <a:avLst/>
          </a:prstGeom>
          <a:ln>
            <a:noFill/>
          </a:ln>
        </p:spPr>
      </p:pic>
      <p:sp>
        <p:nvSpPr>
          <p:cNvPr id="172" name="CustomShape 2"/>
          <p:cNvSpPr/>
          <p:nvPr/>
        </p:nvSpPr>
        <p:spPr>
          <a:xfrm>
            <a:off x="-132840" y="6703920"/>
            <a:ext cx="9356760" cy="153720"/>
          </a:xfrm>
          <a:prstGeom prst="rect">
            <a:avLst/>
          </a:prstGeom>
          <a:solidFill>
            <a:srgbClr val="14317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3" name="CustomShape 3"/>
          <p:cNvSpPr/>
          <p:nvPr/>
        </p:nvSpPr>
        <p:spPr>
          <a:xfrm>
            <a:off x="3381120" y="1296000"/>
            <a:ext cx="322596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C" sz="2600" b="0" i="1" strike="noStrike" spc="-1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REDES DE APOYO: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4"/>
          <p:cNvSpPr/>
          <p:nvPr/>
        </p:nvSpPr>
        <p:spPr>
          <a:xfrm>
            <a:off x="1328400" y="2462040"/>
            <a:ext cx="6555960" cy="109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C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Falta de conocimiento crea la inestabilidad emocional y vulneración de derechos en las mujeres</a:t>
            </a:r>
            <a:endParaRPr lang="es-EC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5" name="Picture 6"/>
          <p:cNvPicPr/>
          <p:nvPr/>
        </p:nvPicPr>
        <p:blipFill>
          <a:blip r:embed="rId3"/>
          <a:stretch/>
        </p:blipFill>
        <p:spPr>
          <a:xfrm>
            <a:off x="3563640" y="4322520"/>
            <a:ext cx="1800000" cy="147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34</TotalTime>
  <Words>639</Words>
  <Application>Microsoft Office PowerPoint</Application>
  <PresentationFormat>Presentación en pantalla (4:3)</PresentationFormat>
  <Paragraphs>142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25</vt:i4>
      </vt:variant>
    </vt:vector>
  </HeadingPairs>
  <TitlesOfParts>
    <vt:vector size="36" baseType="lpstr">
      <vt:lpstr>Arial</vt:lpstr>
      <vt:lpstr>Calibri</vt:lpstr>
      <vt:lpstr>DejaVu Sans</vt:lpstr>
      <vt:lpstr>Lucida Sans Unicode</vt:lpstr>
      <vt:lpstr>Symbol</vt:lpstr>
      <vt:lpstr>Times New Roman</vt:lpstr>
      <vt:lpstr>Times New Roman;Times New Roman</vt:lpstr>
      <vt:lpstr>Wingdings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ºiuhoi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Comunicacion uihoi</dc:creator>
  <dc:description/>
  <cp:lastModifiedBy>Toshiba</cp:lastModifiedBy>
  <cp:revision>172</cp:revision>
  <dcterms:created xsi:type="dcterms:W3CDTF">2020-03-11T13:22:49Z</dcterms:created>
  <dcterms:modified xsi:type="dcterms:W3CDTF">2020-04-02T21:16:56Z</dcterms:modified>
  <dc:language>es-EC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ºiuhoi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KSOProductBuildVer">
    <vt:lpwstr>  10-10.1.0.5707</vt:lpwstr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0</vt:i4>
  </property>
  <property fmtid="{D5CDD505-2E9C-101B-9397-08002B2CF9AE}" pid="10" name="PresentationFormat">
    <vt:lpwstr>Presentación en pantalla (4:3)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25</vt:i4>
  </property>
</Properties>
</file>