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2" r:id="rId4"/>
    <p:sldId id="258" r:id="rId5"/>
    <p:sldId id="281" r:id="rId6"/>
    <p:sldId id="260" r:id="rId7"/>
    <p:sldId id="261" r:id="rId8"/>
    <p:sldId id="262" r:id="rId9"/>
    <p:sldId id="283" r:id="rId10"/>
    <p:sldId id="263" r:id="rId11"/>
    <p:sldId id="264" r:id="rId12"/>
    <p:sldId id="265" r:id="rId13"/>
    <p:sldId id="267" r:id="rId14"/>
    <p:sldId id="268" r:id="rId15"/>
    <p:sldId id="276" r:id="rId16"/>
    <p:sldId id="284" r:id="rId17"/>
    <p:sldId id="278" r:id="rId18"/>
    <p:sldId id="279" r:id="rId19"/>
    <p:sldId id="286"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1106" y="1576137"/>
            <a:ext cx="11069052" cy="5462336"/>
          </a:xfrm>
        </p:spPr>
        <p:txBody>
          <a:bodyPr/>
          <a:lstStyle/>
          <a:p>
            <a:pPr algn="ct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a:solidFill>
                  <a:schemeClr val="tx1"/>
                </a:solidFill>
                <a:latin typeface="Arial" panose="020B0604020202020204" pitchFamily="34" charset="0"/>
                <a:cs typeface="Arial" panose="020B0604020202020204" pitchFamily="34" charset="0"/>
              </a:rPr>
              <a:t/>
            </a:r>
            <a:br>
              <a:rPr lang="es-EC" sz="1600" b="1" dirty="0">
                <a:solidFill>
                  <a:schemeClr val="tx1"/>
                </a:solidFill>
                <a:latin typeface="Arial" panose="020B0604020202020204" pitchFamily="34" charset="0"/>
                <a:cs typeface="Arial" panose="020B0604020202020204" pitchFamily="34" charset="0"/>
              </a:rPr>
            </a:br>
            <a:r>
              <a:rPr lang="es-EC" sz="2800" b="1" dirty="0" smtClean="0">
                <a:solidFill>
                  <a:schemeClr val="tx1"/>
                </a:solidFill>
                <a:latin typeface="Arial" panose="020B0604020202020204" pitchFamily="34" charset="0"/>
                <a:cs typeface="Arial" panose="020B0604020202020204" pitchFamily="34" charset="0"/>
              </a:rPr>
              <a:t>“</a:t>
            </a:r>
            <a:r>
              <a:rPr lang="es-ES" sz="2800" b="1" dirty="0">
                <a:solidFill>
                  <a:schemeClr val="tx1"/>
                </a:solidFill>
              </a:rPr>
              <a:t>DISEÑO  DEL PROGRAMA DE EDUCACIÓN AMBIENTAL, VENTAJAS DEL RECICLAJE INTEGRAL EN LA UNIDAD EDUCATIVA CONSEJO PROVINCIAL DE PICHINCHA: ANÁLISIS DE CASO  SEGUNDO QUIMESTRE LECTIVO 2015-2016</a:t>
            </a:r>
            <a:r>
              <a:rPr lang="es-EC" sz="2800" b="1" dirty="0" smtClean="0">
                <a:solidFill>
                  <a:schemeClr val="tx1"/>
                </a:solidFill>
                <a:latin typeface="Arial" panose="020B0604020202020204" pitchFamily="34" charset="0"/>
                <a:cs typeface="Arial" panose="020B0604020202020204" pitchFamily="34" charset="0"/>
              </a:rPr>
              <a:t>”</a:t>
            </a:r>
            <a:br>
              <a:rPr lang="es-EC" sz="2800" b="1" dirty="0" smtClean="0">
                <a:solidFill>
                  <a:schemeClr val="tx1"/>
                </a:solidFill>
                <a:latin typeface="Arial" panose="020B0604020202020204" pitchFamily="34" charset="0"/>
                <a:cs typeface="Arial" panose="020B0604020202020204" pitchFamily="34" charset="0"/>
              </a:rPr>
            </a:br>
            <a:r>
              <a:rPr lang="es-EC" sz="2800" b="1" dirty="0">
                <a:solidFill>
                  <a:schemeClr val="tx1"/>
                </a:solidFill>
                <a:latin typeface="Arial" panose="020B0604020202020204" pitchFamily="34" charset="0"/>
                <a:cs typeface="Arial" panose="020B0604020202020204" pitchFamily="34" charset="0"/>
              </a:rPr>
              <a:t/>
            </a:r>
            <a:br>
              <a:rPr lang="es-EC" sz="2800" b="1" dirty="0">
                <a:solidFill>
                  <a:schemeClr val="tx1"/>
                </a:solidFill>
                <a:latin typeface="Arial" panose="020B0604020202020204" pitchFamily="34" charset="0"/>
                <a:cs typeface="Arial" panose="020B0604020202020204" pitchFamily="34" charset="0"/>
              </a:rPr>
            </a:br>
            <a:r>
              <a:rPr lang="es-EC" sz="2800" b="1" dirty="0" smtClean="0">
                <a:solidFill>
                  <a:schemeClr val="tx1"/>
                </a:solidFill>
                <a:latin typeface="Arial" panose="020B0604020202020204" pitchFamily="34" charset="0"/>
                <a:cs typeface="Arial" panose="020B0604020202020204" pitchFamily="34" charset="0"/>
              </a:rPr>
              <a:t/>
            </a:r>
            <a:br>
              <a:rPr lang="es-EC" sz="2800" b="1" dirty="0" smtClean="0">
                <a:solidFill>
                  <a:schemeClr val="tx1"/>
                </a:solidFill>
                <a:latin typeface="Arial" panose="020B0604020202020204" pitchFamily="34" charset="0"/>
                <a:cs typeface="Arial" panose="020B0604020202020204" pitchFamily="34" charset="0"/>
              </a:rPr>
            </a:br>
            <a:r>
              <a:rPr lang="es-EC" sz="1800" b="1" dirty="0">
                <a:solidFill>
                  <a:schemeClr val="tx1"/>
                </a:solidFill>
              </a:rPr>
              <a:t>Realizado por:</a:t>
            </a:r>
            <a:r>
              <a:rPr lang="es-EC" sz="1800" dirty="0">
                <a:solidFill>
                  <a:schemeClr val="tx1"/>
                </a:solidFill>
              </a:rPr>
              <a:t/>
            </a:r>
            <a:br>
              <a:rPr lang="es-EC" sz="1800" dirty="0">
                <a:solidFill>
                  <a:schemeClr val="tx1"/>
                </a:solidFill>
              </a:rPr>
            </a:br>
            <a:r>
              <a:rPr lang="es-EC" sz="1800" dirty="0">
                <a:solidFill>
                  <a:schemeClr val="tx1"/>
                </a:solidFill>
              </a:rPr>
              <a:t>Diego </a:t>
            </a:r>
            <a:r>
              <a:rPr lang="es-EC" sz="1800" dirty="0" smtClean="0">
                <a:solidFill>
                  <a:schemeClr val="tx1"/>
                </a:solidFill>
              </a:rPr>
              <a:t>Renán </a:t>
            </a:r>
            <a:r>
              <a:rPr lang="es-EC" sz="1800" dirty="0">
                <a:solidFill>
                  <a:schemeClr val="tx1"/>
                </a:solidFill>
              </a:rPr>
              <a:t>Soria </a:t>
            </a:r>
            <a:r>
              <a:rPr lang="es-EC" sz="1800" dirty="0" smtClean="0">
                <a:solidFill>
                  <a:schemeClr val="tx1"/>
                </a:solidFill>
              </a:rPr>
              <a:t>Caiza</a:t>
            </a:r>
            <a:br>
              <a:rPr lang="es-EC" sz="1800" dirty="0" smtClean="0">
                <a:solidFill>
                  <a:schemeClr val="tx1"/>
                </a:solidFill>
              </a:rPr>
            </a:br>
            <a:r>
              <a:rPr lang="es-EC" sz="1800" dirty="0">
                <a:solidFill>
                  <a:schemeClr val="tx1"/>
                </a:solidFill>
              </a:rPr>
              <a:t/>
            </a:r>
            <a:br>
              <a:rPr lang="es-EC" sz="1800" dirty="0">
                <a:solidFill>
                  <a:schemeClr val="tx1"/>
                </a:solidFill>
              </a:rPr>
            </a:br>
            <a:r>
              <a:rPr lang="es-EC" sz="1800" b="1" dirty="0">
                <a:solidFill>
                  <a:schemeClr val="tx1"/>
                </a:solidFill>
              </a:rPr>
              <a:t>Director del proyecto:</a:t>
            </a:r>
            <a:r>
              <a:rPr lang="es-EC" sz="1800" dirty="0">
                <a:solidFill>
                  <a:schemeClr val="tx1"/>
                </a:solidFill>
              </a:rPr>
              <a:t/>
            </a:r>
            <a:br>
              <a:rPr lang="es-EC" sz="1800" dirty="0">
                <a:solidFill>
                  <a:schemeClr val="tx1"/>
                </a:solidFill>
              </a:rPr>
            </a:br>
            <a:r>
              <a:rPr lang="es-EC" sz="1800" dirty="0" smtClean="0">
                <a:solidFill>
                  <a:schemeClr val="tx1"/>
                </a:solidFill>
              </a:rPr>
              <a:t>Dra. Silvia </a:t>
            </a:r>
            <a:r>
              <a:rPr lang="es-EC" sz="1800" dirty="0">
                <a:solidFill>
                  <a:schemeClr val="tx1"/>
                </a:solidFill>
              </a:rPr>
              <a:t>Sevilla</a:t>
            </a:r>
            <a:r>
              <a:rPr lang="es-EC" sz="1600" dirty="0">
                <a:solidFill>
                  <a:schemeClr val="tx1"/>
                </a:solidFill>
              </a:rPr>
              <a:t/>
            </a:r>
            <a:br>
              <a:rPr lang="es-EC" sz="1600" dirty="0">
                <a:solidFill>
                  <a:schemeClr val="tx1"/>
                </a:solidFill>
              </a:rPr>
            </a:br>
            <a:r>
              <a:rPr lang="es-EC" sz="1600" b="1" dirty="0" smtClean="0">
                <a:solidFill>
                  <a:schemeClr val="tx1"/>
                </a:solidFill>
                <a:latin typeface="Arial" panose="020B0604020202020204" pitchFamily="34" charset="0"/>
                <a:cs typeface="Arial" panose="020B0604020202020204" pitchFamily="34" charset="0"/>
              </a:rPr>
              <a:t/>
            </a:r>
            <a:br>
              <a:rPr lang="es-EC" sz="1600" b="1" dirty="0" smtClean="0">
                <a:solidFill>
                  <a:schemeClr val="tx1"/>
                </a:solidFill>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
            </a:r>
            <a:br>
              <a:rPr lang="es-EC" sz="1600" b="1" dirty="0" smtClean="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
            </a:r>
            <a:br>
              <a:rPr lang="es-EC" sz="1600" b="1" dirty="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
            </a:r>
            <a:br>
              <a:rPr lang="es-EC" sz="1600" b="1" dirty="0" smtClean="0">
                <a:latin typeface="Arial" panose="020B0604020202020204" pitchFamily="34" charset="0"/>
                <a:cs typeface="Arial" panose="020B0604020202020204" pitchFamily="34" charset="0"/>
              </a:rPr>
            </a:br>
            <a:endParaRPr lang="es-EC" dirty="0"/>
          </a:p>
        </p:txBody>
      </p:sp>
      <p:pic>
        <p:nvPicPr>
          <p:cNvPr id="4" name="Picture 4" descr="http://www.uisek.edu.ec/img/logo_sek_superior.jpg"/>
          <p:cNvPicPr/>
          <p:nvPr/>
        </p:nvPicPr>
        <p:blipFill>
          <a:blip r:embed="rId2" cstate="print"/>
          <a:srcRect/>
          <a:stretch>
            <a:fillRect/>
          </a:stretch>
        </p:blipFill>
        <p:spPr bwMode="auto">
          <a:xfrm>
            <a:off x="3525253" y="0"/>
            <a:ext cx="4888816" cy="1295403"/>
          </a:xfrm>
          <a:prstGeom prst="rect">
            <a:avLst/>
          </a:prstGeom>
          <a:noFill/>
        </p:spPr>
      </p:pic>
    </p:spTree>
    <p:extLst>
      <p:ext uri="{BB962C8B-B14F-4D97-AF65-F5344CB8AC3E}">
        <p14:creationId xmlns:p14="http://schemas.microsoft.com/office/powerpoint/2010/main" val="30804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pPr marL="0" indent="0" algn="ctr">
              <a:buNone/>
            </a:pPr>
            <a:endPar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RESULTADOS </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s-EC"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33083" b="2920"/>
          <a:stretch/>
        </p:blipFill>
        <p:spPr>
          <a:xfrm>
            <a:off x="2460308" y="3019927"/>
            <a:ext cx="6909659" cy="3404936"/>
          </a:xfrm>
          <a:prstGeom prst="rect">
            <a:avLst/>
          </a:prstGeom>
          <a:ln>
            <a:noFill/>
          </a:ln>
          <a:effectLst>
            <a:softEdge rad="112500"/>
          </a:effectLst>
        </p:spPr>
      </p:pic>
    </p:spTree>
    <p:extLst>
      <p:ext uri="{BB962C8B-B14F-4D97-AF65-F5344CB8AC3E}">
        <p14:creationId xmlns:p14="http://schemas.microsoft.com/office/powerpoint/2010/main" val="429081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pPr marL="0" indent="0" algn="ctr">
              <a:buNone/>
            </a:pPr>
            <a:r>
              <a:rPr lang="es-ES" sz="2800" b="1" dirty="0"/>
              <a:t>PRESENTACIÓN Y ANÁLISIS DE DATOS </a:t>
            </a:r>
            <a:endParaRPr lang="es-EC" sz="2800" b="1" dirty="0"/>
          </a:p>
          <a:p>
            <a:pPr marL="0" indent="0">
              <a:buNone/>
            </a:pPr>
            <a:r>
              <a:rPr lang="es-ES" sz="2800" dirty="0"/>
              <a:t> </a:t>
            </a:r>
            <a:r>
              <a:rPr lang="es-ES" sz="2000" dirty="0" smtClean="0"/>
              <a:t>Durante </a:t>
            </a:r>
            <a:r>
              <a:rPr lang="es-ES" sz="2000" dirty="0"/>
              <a:t>el levantamiento de la información se constató que no existe un programa de educación ambiental en el currículo nacional ni dentro de la planificación institucional razón por la cual se genera el programa de educación </a:t>
            </a:r>
            <a:r>
              <a:rPr lang="es-ES" sz="2000" dirty="0" smtClean="0"/>
              <a:t>ambiental.</a:t>
            </a:r>
          </a:p>
          <a:p>
            <a:pPr marL="0" indent="0">
              <a:buNone/>
            </a:pPr>
            <a:endParaRPr lang="es-EC" sz="2000" dirty="0"/>
          </a:p>
          <a:p>
            <a:pPr marL="0" indent="0" algn="just">
              <a:buNone/>
            </a:pPr>
            <a:r>
              <a:rPr lang="es-ES" sz="2000" dirty="0"/>
              <a:t>E</a:t>
            </a:r>
            <a:r>
              <a:rPr lang="es-ES" sz="2000" dirty="0" smtClean="0"/>
              <a:t>l </a:t>
            </a:r>
            <a:r>
              <a:rPr lang="es-ES" sz="2000" dirty="0"/>
              <a:t>programa de educación ambiental </a:t>
            </a:r>
            <a:r>
              <a:rPr lang="es-ES" sz="2000" dirty="0" smtClean="0"/>
              <a:t>determina </a:t>
            </a:r>
            <a:r>
              <a:rPr lang="es-ES" sz="2000" dirty="0"/>
              <a:t>la viabilidad del mismo el cual fue realizado en la Unidad </a:t>
            </a:r>
            <a:r>
              <a:rPr lang="es-ES" sz="2000" dirty="0" smtClean="0"/>
              <a:t>Educativa para </a:t>
            </a:r>
            <a:r>
              <a:rPr lang="es-ES" sz="2000" dirty="0"/>
              <a:t>la minimización de residuos cumpliendo con el </a:t>
            </a:r>
            <a:r>
              <a:rPr lang="es-ES" sz="2000" dirty="0" smtClean="0"/>
              <a:t>objetivo </a:t>
            </a:r>
            <a:r>
              <a:rPr lang="es-ES" sz="2000" dirty="0"/>
              <a:t>propuesto ya que hubo una reducción del 5 % de la producción de residuos. </a:t>
            </a:r>
            <a:endParaRPr lang="es-EC" sz="2000" dirty="0"/>
          </a:p>
        </p:txBody>
      </p:sp>
      <p:pic>
        <p:nvPicPr>
          <p:cNvPr id="4" name="Imagen 3" descr="https://fbcdn-photos-b-a.akamaihd.net/hphotos-ak-xpl1/v/t34.0-0/p261x260/13318958_1040868035995377_1689478489_n.jpg?oh=523b7fd487f5dcfd8c16f8913b965cc3&amp;oe=574A3A02&amp;__gda__=1464549368_1de4a23cabe3138be2a4b632324eed59"/>
          <p:cNvPicPr/>
          <p:nvPr/>
        </p:nvPicPr>
        <p:blipFill>
          <a:blip r:embed="rId2">
            <a:extLst>
              <a:ext uri="{28A0092B-C50C-407E-A947-70E740481C1C}">
                <a14:useLocalDpi xmlns:a14="http://schemas.microsoft.com/office/drawing/2010/main" val="0"/>
              </a:ext>
            </a:extLst>
          </a:blip>
          <a:srcRect/>
          <a:stretch>
            <a:fillRect/>
          </a:stretch>
        </p:blipFill>
        <p:spPr bwMode="auto">
          <a:xfrm>
            <a:off x="6197515" y="3838074"/>
            <a:ext cx="2104274" cy="3019926"/>
          </a:xfrm>
          <a:prstGeom prst="rect">
            <a:avLst/>
          </a:prstGeom>
          <a:ln>
            <a:noFill/>
          </a:ln>
          <a:effectLst>
            <a:softEdge rad="112500"/>
          </a:effectLst>
        </p:spPr>
      </p:pic>
    </p:spTree>
    <p:extLst>
      <p:ext uri="{BB962C8B-B14F-4D97-AF65-F5344CB8AC3E}">
        <p14:creationId xmlns:p14="http://schemas.microsoft.com/office/powerpoint/2010/main" val="47363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normAutofit/>
          </a:bodyPr>
          <a:lstStyle/>
          <a:p>
            <a:pPr marL="0" indent="0" algn="ctr">
              <a:buNone/>
            </a:pPr>
            <a:r>
              <a:rPr lang="es-EC" sz="3200" b="1" dirty="0" smtClean="0"/>
              <a:t>RESULTADOS</a:t>
            </a:r>
          </a:p>
          <a:p>
            <a:pPr marL="0" indent="0">
              <a:buNone/>
            </a:pPr>
            <a:r>
              <a:rPr lang="es-EC" sz="1500" b="1" dirty="0" smtClean="0"/>
              <a:t>ANÁLISIS </a:t>
            </a:r>
            <a:r>
              <a:rPr lang="es-EC" sz="1500" b="1" dirty="0"/>
              <a:t>DE DATOS </a:t>
            </a:r>
            <a:r>
              <a:rPr lang="es-EC" sz="1500" b="1" dirty="0" smtClean="0"/>
              <a:t>ANTES DE APLICAR EL PROGRAMA </a:t>
            </a:r>
            <a:endParaRPr lang="es-EC" sz="1500" dirty="0"/>
          </a:p>
          <a:p>
            <a:pPr marL="0" indent="0">
              <a:buNone/>
            </a:pPr>
            <a:r>
              <a:rPr lang="es-EC" sz="1500" dirty="0"/>
              <a:t> </a:t>
            </a:r>
          </a:p>
          <a:p>
            <a:pPr marL="0" indent="0" algn="ctr">
              <a:buNone/>
            </a:pPr>
            <a:endParaRPr lang="es-EC" sz="4400" dirty="0"/>
          </a:p>
        </p:txBody>
      </p:sp>
      <p:pic>
        <p:nvPicPr>
          <p:cNvPr id="4" name="Imagen 3"/>
          <p:cNvPicPr>
            <a:picLocks noChangeAspect="1"/>
          </p:cNvPicPr>
          <p:nvPr/>
        </p:nvPicPr>
        <p:blipFill rotWithShape="1">
          <a:blip r:embed="rId2"/>
          <a:srcRect l="30270" t="26101" r="31414" b="32118"/>
          <a:stretch/>
        </p:blipFill>
        <p:spPr>
          <a:xfrm>
            <a:off x="1225326" y="1335740"/>
            <a:ext cx="4120870" cy="3188133"/>
          </a:xfrm>
          <a:prstGeom prst="rect">
            <a:avLst/>
          </a:prstGeom>
        </p:spPr>
      </p:pic>
      <p:pic>
        <p:nvPicPr>
          <p:cNvPr id="7" name="Imagen 6"/>
          <p:cNvPicPr>
            <a:picLocks noChangeAspect="1"/>
          </p:cNvPicPr>
          <p:nvPr/>
        </p:nvPicPr>
        <p:blipFill rotWithShape="1">
          <a:blip r:embed="rId3"/>
          <a:srcRect l="27575" t="29404" r="28470" b="30414"/>
          <a:stretch/>
        </p:blipFill>
        <p:spPr>
          <a:xfrm>
            <a:off x="5686640" y="1335740"/>
            <a:ext cx="4075485" cy="3036829"/>
          </a:xfrm>
          <a:prstGeom prst="rect">
            <a:avLst/>
          </a:prstGeom>
        </p:spPr>
      </p:pic>
      <p:pic>
        <p:nvPicPr>
          <p:cNvPr id="9" name="Imagen 8" descr="https://fbcdn-photos-d-a.akamaihd.net/hphotos-ak-xpt1/v/t34.0-0/p261x260/13293127_1040867582662089_1854463723_n.jpg?oh=2c835b410096d18556106f0525d172a0&amp;oe=574B4139&amp;__gda__=1464498544_d1c1e49069c28cd9d2ac0b54691a6260"/>
          <p:cNvPicPr/>
          <p:nvPr/>
        </p:nvPicPr>
        <p:blipFill>
          <a:blip r:embed="rId4">
            <a:extLst>
              <a:ext uri="{28A0092B-C50C-407E-A947-70E740481C1C}">
                <a14:useLocalDpi xmlns:a14="http://schemas.microsoft.com/office/drawing/2010/main" val="0"/>
              </a:ext>
            </a:extLst>
          </a:blip>
          <a:srcRect/>
          <a:stretch>
            <a:fillRect/>
          </a:stretch>
        </p:blipFill>
        <p:spPr bwMode="auto">
          <a:xfrm>
            <a:off x="4693974" y="4523873"/>
            <a:ext cx="1610573" cy="2356978"/>
          </a:xfrm>
          <a:prstGeom prst="rect">
            <a:avLst/>
          </a:prstGeom>
          <a:ln>
            <a:noFill/>
          </a:ln>
          <a:effectLst>
            <a:softEdge rad="112500"/>
          </a:effectLst>
        </p:spPr>
      </p:pic>
      <p:pic>
        <p:nvPicPr>
          <p:cNvPr id="10" name="Imagen 9" descr="https://fbcdn-photos-b-a.akamaihd.net/hphotos-ak-xpf1/v/t34.0-0/p261x260/13293249_1040878499327664_917199897_n.jpg?oh=9c2ebd5a6d9c4ea780481f7a189bb2ca&amp;oe=574A46A5&amp;__gda__=1464499802_1fb7c9f28a5c5810009562127fa1c069"/>
          <p:cNvPicPr/>
          <p:nvPr/>
        </p:nvPicPr>
        <p:blipFill>
          <a:blip r:embed="rId5">
            <a:extLst>
              <a:ext uri="{28A0092B-C50C-407E-A947-70E740481C1C}">
                <a14:useLocalDpi xmlns:a14="http://schemas.microsoft.com/office/drawing/2010/main" val="0"/>
              </a:ext>
            </a:extLst>
          </a:blip>
          <a:srcRect/>
          <a:stretch>
            <a:fillRect/>
          </a:stretch>
        </p:blipFill>
        <p:spPr bwMode="auto">
          <a:xfrm>
            <a:off x="4799446" y="1997789"/>
            <a:ext cx="1399628" cy="2450432"/>
          </a:xfrm>
          <a:prstGeom prst="rect">
            <a:avLst/>
          </a:prstGeom>
          <a:ln>
            <a:noFill/>
          </a:ln>
          <a:effectLst>
            <a:softEdge rad="112500"/>
          </a:effectLst>
        </p:spPr>
      </p:pic>
    </p:spTree>
    <p:extLst>
      <p:ext uri="{BB962C8B-B14F-4D97-AF65-F5344CB8AC3E}">
        <p14:creationId xmlns:p14="http://schemas.microsoft.com/office/powerpoint/2010/main" val="393663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pPr marL="0" indent="0" algn="ctr">
              <a:buNone/>
            </a:pPr>
            <a:r>
              <a:rPr lang="es-EC" sz="3600" b="1" dirty="0"/>
              <a:t>RESULTADOS</a:t>
            </a:r>
          </a:p>
          <a:p>
            <a:pPr marL="0" indent="0">
              <a:buNone/>
            </a:pPr>
            <a:r>
              <a:rPr lang="es-EC" b="1" dirty="0"/>
              <a:t>ANÁLISIS DE DATOS </a:t>
            </a:r>
            <a:r>
              <a:rPr lang="es-EC" b="1" dirty="0" smtClean="0"/>
              <a:t>DESPUES </a:t>
            </a:r>
            <a:r>
              <a:rPr lang="es-EC" b="1" dirty="0"/>
              <a:t>DE APLICAR EL PROGRAMA </a:t>
            </a:r>
            <a:endParaRPr lang="es-EC" dirty="0"/>
          </a:p>
          <a:p>
            <a:pPr marL="0" indent="0" algn="ctr">
              <a:buNone/>
            </a:pPr>
            <a:endParaRPr lang="es-EC" dirty="0"/>
          </a:p>
        </p:txBody>
      </p:sp>
      <p:pic>
        <p:nvPicPr>
          <p:cNvPr id="5" name="Imagen 4"/>
          <p:cNvPicPr>
            <a:picLocks noChangeAspect="1"/>
          </p:cNvPicPr>
          <p:nvPr/>
        </p:nvPicPr>
        <p:blipFill rotWithShape="1">
          <a:blip r:embed="rId2"/>
          <a:srcRect l="29056" t="43205" r="30194" b="19560"/>
          <a:stretch/>
        </p:blipFill>
        <p:spPr>
          <a:xfrm>
            <a:off x="678934" y="1659913"/>
            <a:ext cx="3988056" cy="3284918"/>
          </a:xfrm>
          <a:prstGeom prst="rect">
            <a:avLst/>
          </a:prstGeom>
        </p:spPr>
      </p:pic>
      <p:pic>
        <p:nvPicPr>
          <p:cNvPr id="6" name="Imagen 5"/>
          <p:cNvPicPr>
            <a:picLocks noChangeAspect="1"/>
          </p:cNvPicPr>
          <p:nvPr/>
        </p:nvPicPr>
        <p:blipFill rotWithShape="1">
          <a:blip r:embed="rId3"/>
          <a:srcRect l="27504" t="36515" r="28596" b="16909"/>
          <a:stretch/>
        </p:blipFill>
        <p:spPr>
          <a:xfrm>
            <a:off x="5873408" y="1659913"/>
            <a:ext cx="4080963" cy="3284918"/>
          </a:xfrm>
          <a:prstGeom prst="rect">
            <a:avLst/>
          </a:prstGeom>
        </p:spPr>
      </p:pic>
      <p:pic>
        <p:nvPicPr>
          <p:cNvPr id="7" name="Imagen 6" descr="https://fbcdn-sphotos-g-a.akamaihd.net/hphotos-ak-xfa1/v/t34.0-12/13318439_1040867455995435_410516380_n.jpg?oh=43dd9a1548e404061afa138d564b7acf&amp;oe=574A41EC&amp;__gda__=1464547215_c8d3942f5e296091267b4441717e06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248" y="4620457"/>
            <a:ext cx="1534160" cy="2045335"/>
          </a:xfrm>
          <a:prstGeom prst="rect">
            <a:avLst/>
          </a:prstGeom>
          <a:ln>
            <a:noFill/>
          </a:ln>
          <a:effectLst>
            <a:softEdge rad="112500"/>
          </a:effectLst>
        </p:spPr>
      </p:pic>
      <p:pic>
        <p:nvPicPr>
          <p:cNvPr id="8" name="Imagen 7" descr="https://fbcdn-photos-c-a.akamaihd.net/hphotos-ak-xat1/v/t34.0-0/p261x260/13282180_1040868022662045_463308400_n.jpg?oh=005a8c06b688b0dae20ccc92889dd4ce&amp;oe=574A3B49&amp;__gda__=1464560833_96a0db543da9833a356f0a89a62fcc6f"/>
          <p:cNvPicPr/>
          <p:nvPr/>
        </p:nvPicPr>
        <p:blipFill>
          <a:blip r:embed="rId5">
            <a:extLst>
              <a:ext uri="{28A0092B-C50C-407E-A947-70E740481C1C}">
                <a14:useLocalDpi xmlns:a14="http://schemas.microsoft.com/office/drawing/2010/main" val="0"/>
              </a:ext>
            </a:extLst>
          </a:blip>
          <a:srcRect/>
          <a:stretch>
            <a:fillRect/>
          </a:stretch>
        </p:blipFill>
        <p:spPr bwMode="auto">
          <a:xfrm>
            <a:off x="4141179" y="1900842"/>
            <a:ext cx="2040788" cy="2659127"/>
          </a:xfrm>
          <a:prstGeom prst="rect">
            <a:avLst/>
          </a:prstGeom>
          <a:ln>
            <a:noFill/>
          </a:ln>
          <a:effectLst>
            <a:softEdge rad="112500"/>
          </a:effectLst>
        </p:spPr>
      </p:pic>
    </p:spTree>
    <p:extLst>
      <p:ext uri="{BB962C8B-B14F-4D97-AF65-F5344CB8AC3E}">
        <p14:creationId xmlns:p14="http://schemas.microsoft.com/office/powerpoint/2010/main" val="407995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pPr marL="0" indent="0">
              <a:buNone/>
            </a:pPr>
            <a:r>
              <a:rPr lang="es-ES" b="1" dirty="0"/>
              <a:t>Los módulos de educación ambiental impartidos en la “Unidad Educativa Consejo Provincial De Pichincha” para la implementación de proyectos en reciclaje fueron:</a:t>
            </a:r>
            <a:endParaRPr lang="es-EC" b="1" dirty="0"/>
          </a:p>
          <a:p>
            <a:pPr marL="0" indent="0">
              <a:buNone/>
            </a:pPr>
            <a:endParaRPr lang="es-EC" dirty="0"/>
          </a:p>
        </p:txBody>
      </p:sp>
      <p:pic>
        <p:nvPicPr>
          <p:cNvPr id="5" name="Imagen 4"/>
          <p:cNvPicPr>
            <a:picLocks noChangeAspect="1"/>
          </p:cNvPicPr>
          <p:nvPr/>
        </p:nvPicPr>
        <p:blipFill rotWithShape="1">
          <a:blip r:embed="rId2"/>
          <a:srcRect l="32992" t="39227" r="33719" b="11185"/>
          <a:stretch/>
        </p:blipFill>
        <p:spPr>
          <a:xfrm>
            <a:off x="3747836" y="1215188"/>
            <a:ext cx="4547937" cy="3808899"/>
          </a:xfrm>
          <a:prstGeom prst="rect">
            <a:avLst/>
          </a:prstGeom>
        </p:spPr>
      </p:pic>
      <p:pic>
        <p:nvPicPr>
          <p:cNvPr id="6" name="Imagen 5" descr="https://fbcdn-photos-a-a.akamaihd.net/hphotos-ak-xft1/v/t34.0-0/p261x260/13288840_1040880089327505_63770945_n.jpg?oh=5cffbdd718ea25ba22884dc452ec9d68&amp;oe=574B5369&amp;__gda__=1464497059_48d3f75d0a575b97adfc2436289c0049"/>
          <p:cNvPicPr/>
          <p:nvPr/>
        </p:nvPicPr>
        <p:blipFill>
          <a:blip r:embed="rId3">
            <a:extLst>
              <a:ext uri="{28A0092B-C50C-407E-A947-70E740481C1C}">
                <a14:useLocalDpi xmlns:a14="http://schemas.microsoft.com/office/drawing/2010/main" val="0"/>
              </a:ext>
            </a:extLst>
          </a:blip>
          <a:srcRect/>
          <a:stretch>
            <a:fillRect/>
          </a:stretch>
        </p:blipFill>
        <p:spPr bwMode="auto">
          <a:xfrm>
            <a:off x="8301788" y="4487778"/>
            <a:ext cx="3890211" cy="2358189"/>
          </a:xfrm>
          <a:prstGeom prst="rect">
            <a:avLst/>
          </a:prstGeom>
          <a:ln>
            <a:noFill/>
          </a:ln>
          <a:effectLst>
            <a:softEdge rad="112500"/>
          </a:effectLst>
        </p:spPr>
      </p:pic>
      <p:pic>
        <p:nvPicPr>
          <p:cNvPr id="7" name="Imagen 6" descr="https://fbcdn-photos-d-a.akamaihd.net/hphotos-ak-xfp1/v/t34.0-0/p261x260/13296204_1040880579327456_300633059_n.jpg?oh=9dda3bd9e6a8c28cc9b9986be05e5959&amp;oe=574A324C&amp;__gda__=1464559964_275961566e8e49f43c5fa047ba1c3da5"/>
          <p:cNvPicPr/>
          <p:nvPr/>
        </p:nvPicPr>
        <p:blipFill>
          <a:blip r:embed="rId4">
            <a:extLst>
              <a:ext uri="{28A0092B-C50C-407E-A947-70E740481C1C}">
                <a14:useLocalDpi xmlns:a14="http://schemas.microsoft.com/office/drawing/2010/main" val="0"/>
              </a:ext>
            </a:extLst>
          </a:blip>
          <a:srcRect/>
          <a:stretch>
            <a:fillRect/>
          </a:stretch>
        </p:blipFill>
        <p:spPr bwMode="auto">
          <a:xfrm>
            <a:off x="133600" y="3753853"/>
            <a:ext cx="2044116" cy="2971800"/>
          </a:xfrm>
          <a:prstGeom prst="rect">
            <a:avLst/>
          </a:prstGeom>
          <a:ln>
            <a:noFill/>
          </a:ln>
          <a:effectLst>
            <a:softEdge rad="112500"/>
          </a:effectLst>
        </p:spPr>
      </p:pic>
    </p:spTree>
    <p:extLst>
      <p:ext uri="{BB962C8B-B14F-4D97-AF65-F5344CB8AC3E}">
        <p14:creationId xmlns:p14="http://schemas.microsoft.com/office/powerpoint/2010/main" val="118832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5664" y="348917"/>
            <a:ext cx="10082462" cy="6075946"/>
          </a:xfrm>
        </p:spPr>
        <p:txBody>
          <a:bodyPr>
            <a:normAutofit/>
          </a:bodyPr>
          <a:lstStyle/>
          <a:p>
            <a:pPr marL="0" indent="0" algn="ctr">
              <a:buNone/>
            </a:pPr>
            <a:r>
              <a:rPr lang="es-EC" sz="2400" b="1" dirty="0" smtClean="0"/>
              <a:t>CONCLUSIONES </a:t>
            </a:r>
          </a:p>
          <a:p>
            <a:pPr lvl="0" algn="just"/>
            <a:endParaRPr lang="es-ES" sz="1600" dirty="0" smtClean="0"/>
          </a:p>
          <a:p>
            <a:pPr lvl="0" algn="just"/>
            <a:r>
              <a:rPr lang="es-ES" sz="1600" dirty="0" smtClean="0"/>
              <a:t>La </a:t>
            </a:r>
            <a:r>
              <a:rPr lang="es-ES" sz="1600" dirty="0"/>
              <a:t>respuesta general de los estudiantes </a:t>
            </a:r>
            <a:r>
              <a:rPr lang="es-ES" sz="1600" dirty="0" smtClean="0"/>
              <a:t>nos </a:t>
            </a:r>
            <a:r>
              <a:rPr lang="es-ES" sz="1600" dirty="0"/>
              <a:t>indican que entre </a:t>
            </a:r>
            <a:r>
              <a:rPr lang="es-ES" sz="1600" b="1" i="1" dirty="0"/>
              <a:t>Muy satisfactorio</a:t>
            </a:r>
            <a:r>
              <a:rPr lang="es-ES" sz="1600" dirty="0"/>
              <a:t> alcanzo el 56% y </a:t>
            </a:r>
            <a:r>
              <a:rPr lang="es-ES" sz="1600" b="1" i="1" dirty="0"/>
              <a:t>satisfactorio</a:t>
            </a:r>
            <a:r>
              <a:rPr lang="es-ES" sz="1600" dirty="0"/>
              <a:t> 38%, de una muestra de 34 estudiantes. Esto nos da el punto de partida para definir como exitoso el programa diseñado con los contenidos y actividades realizadas en la presente investigación</a:t>
            </a:r>
            <a:r>
              <a:rPr lang="es-ES" sz="1600" dirty="0" smtClean="0"/>
              <a:t>.</a:t>
            </a:r>
          </a:p>
          <a:p>
            <a:pPr lvl="0" algn="just"/>
            <a:endParaRPr lang="es-EC" sz="1600" dirty="0" smtClean="0"/>
          </a:p>
          <a:p>
            <a:pPr lvl="0" algn="just"/>
            <a:endParaRPr lang="es-EC" sz="1600" dirty="0"/>
          </a:p>
          <a:p>
            <a:pPr algn="just"/>
            <a:r>
              <a:rPr lang="es-EC" sz="1600" dirty="0" smtClean="0"/>
              <a:t>La </a:t>
            </a:r>
            <a:r>
              <a:rPr lang="es-EC" sz="1600" dirty="0" smtClean="0"/>
              <a:t>aplicabilidad </a:t>
            </a:r>
            <a:r>
              <a:rPr lang="es-EC" sz="1600" dirty="0"/>
              <a:t>de los módulos para desarrollar proyectos de reciclaje en una Institución Educativa, </a:t>
            </a:r>
            <a:r>
              <a:rPr lang="es-EC" sz="1600" dirty="0" smtClean="0"/>
              <a:t>se </a:t>
            </a:r>
            <a:r>
              <a:rPr lang="es-EC" sz="1600" dirty="0" smtClean="0"/>
              <a:t>define </a:t>
            </a:r>
            <a:r>
              <a:rPr lang="es-EC" sz="1600" dirty="0" smtClean="0"/>
              <a:t>desde </a:t>
            </a:r>
            <a:r>
              <a:rPr lang="es-EC" sz="1600" dirty="0"/>
              <a:t>los </a:t>
            </a:r>
            <a:r>
              <a:rPr lang="es-EC" sz="1600" dirty="0" smtClean="0"/>
              <a:t>actores que participaron. Así tenemos </a:t>
            </a:r>
            <a:r>
              <a:rPr lang="es-EC" sz="1600" dirty="0"/>
              <a:t>que 27 estudiantes que representan el 79% consideran como </a:t>
            </a:r>
            <a:r>
              <a:rPr lang="es-EC" sz="1600" b="1" i="1" dirty="0"/>
              <a:t>aplicable</a:t>
            </a:r>
            <a:r>
              <a:rPr lang="es-EC" sz="1600" dirty="0"/>
              <a:t> a todos los módulos impartidos para implementar proyectos de reciclaje</a:t>
            </a:r>
            <a:r>
              <a:rPr lang="es-EC" sz="1600" dirty="0" smtClean="0"/>
              <a:t>.</a:t>
            </a:r>
          </a:p>
          <a:p>
            <a:pPr algn="just"/>
            <a:endParaRPr lang="es-EC" sz="1600" dirty="0" smtClean="0"/>
          </a:p>
          <a:p>
            <a:pPr algn="just"/>
            <a:endParaRPr lang="es-EC" sz="1600" dirty="0" smtClean="0"/>
          </a:p>
          <a:p>
            <a:r>
              <a:rPr lang="es-EC" sz="1600" dirty="0" smtClean="0"/>
              <a:t>Los </a:t>
            </a:r>
            <a:r>
              <a:rPr lang="es-EC" sz="1600" dirty="0"/>
              <a:t>contenidos de los diversos módulos han experimentado un gran porcentaje de aceptación en los estudiantes; para el Modulo I tenemos (26%), Modulo II (44%), Modulo III (47%), los estudiantes los consideran como </a:t>
            </a:r>
            <a:r>
              <a:rPr lang="es-EC" sz="1600" dirty="0" smtClean="0"/>
              <a:t>excelentes. </a:t>
            </a:r>
          </a:p>
        </p:txBody>
      </p:sp>
      <p:pic>
        <p:nvPicPr>
          <p:cNvPr id="4" name="Imagen 3" descr="https://fbcdn-photos-a-a.akamaihd.net/hphotos-ak-xtl1/v/t34.0-0/p261x260/13292884_1040880522660795_1450375242_n.jpg?oh=62a38ebc1758ece9e4ae382ced62f0a0&amp;oe=574A5816&amp;__gda__=1464558967_16d53a5ee11683e003b9edefd6710ea6"/>
          <p:cNvPicPr/>
          <p:nvPr/>
        </p:nvPicPr>
        <p:blipFill>
          <a:blip r:embed="rId2">
            <a:extLst>
              <a:ext uri="{28A0092B-C50C-407E-A947-70E740481C1C}">
                <a14:useLocalDpi xmlns:a14="http://schemas.microsoft.com/office/drawing/2010/main" val="0"/>
              </a:ext>
            </a:extLst>
          </a:blip>
          <a:srcRect/>
          <a:stretch>
            <a:fillRect/>
          </a:stretch>
        </p:blipFill>
        <p:spPr bwMode="auto">
          <a:xfrm>
            <a:off x="192506" y="986589"/>
            <a:ext cx="806116" cy="1102893"/>
          </a:xfrm>
          <a:prstGeom prst="rect">
            <a:avLst/>
          </a:prstGeom>
          <a:ln>
            <a:noFill/>
          </a:ln>
          <a:effectLst>
            <a:softEdge rad="112500"/>
          </a:effectLst>
        </p:spPr>
      </p:pic>
      <p:pic>
        <p:nvPicPr>
          <p:cNvPr id="5" name="Imagen 4" descr="https://fbcdn-photos-b-a.akamaihd.net/hphotos-ak-xpt1/v/t34.0-0/p261x260/13293354_1040880392660808_1433241209_n.jpg?oh=b890f954de7047cab4e7f7483452547d&amp;oe=574A44E8&amp;__gda__=1464505633_bac64ebff09888a6a6bca323c82677d2"/>
          <p:cNvPicPr/>
          <p:nvPr/>
        </p:nvPicPr>
        <p:blipFill>
          <a:blip r:embed="rId3">
            <a:extLst>
              <a:ext uri="{28A0092B-C50C-407E-A947-70E740481C1C}">
                <a14:useLocalDpi xmlns:a14="http://schemas.microsoft.com/office/drawing/2010/main" val="0"/>
              </a:ext>
            </a:extLst>
          </a:blip>
          <a:srcRect/>
          <a:stretch>
            <a:fillRect/>
          </a:stretch>
        </p:blipFill>
        <p:spPr bwMode="auto">
          <a:xfrm>
            <a:off x="212122" y="2554706"/>
            <a:ext cx="792829" cy="1187116"/>
          </a:xfrm>
          <a:prstGeom prst="rect">
            <a:avLst/>
          </a:prstGeom>
          <a:ln>
            <a:noFill/>
          </a:ln>
          <a:effectLst>
            <a:softEdge rad="112500"/>
          </a:effectLst>
        </p:spPr>
      </p:pic>
      <p:pic>
        <p:nvPicPr>
          <p:cNvPr id="6" name="Imagen 5" descr="https://fbcdn-photos-b-a.akamaihd.net/hphotos-ak-xap1/v/t34.0-0/p261x260/13295110_1040880239327490_551381095_n.jpg?oh=9f9595b55d6edddc6607124ae6df91e0&amp;oe=574B61BF&amp;__gda__=1464493190_f9f1433ca034f2a1da79c679f688b775"/>
          <p:cNvPicPr/>
          <p:nvPr/>
        </p:nvPicPr>
        <p:blipFill>
          <a:blip r:embed="rId4">
            <a:extLst>
              <a:ext uri="{28A0092B-C50C-407E-A947-70E740481C1C}">
                <a14:useLocalDpi xmlns:a14="http://schemas.microsoft.com/office/drawing/2010/main" val="0"/>
              </a:ext>
            </a:extLst>
          </a:blip>
          <a:srcRect/>
          <a:stretch>
            <a:fillRect/>
          </a:stretch>
        </p:blipFill>
        <p:spPr bwMode="auto">
          <a:xfrm>
            <a:off x="218452" y="4451683"/>
            <a:ext cx="780170" cy="1118937"/>
          </a:xfrm>
          <a:prstGeom prst="rect">
            <a:avLst/>
          </a:prstGeom>
          <a:ln>
            <a:noFill/>
          </a:ln>
          <a:effectLst>
            <a:softEdge rad="112500"/>
          </a:effectLst>
        </p:spPr>
      </p:pic>
    </p:spTree>
    <p:extLst>
      <p:ext uri="{BB962C8B-B14F-4D97-AF65-F5344CB8AC3E}">
        <p14:creationId xmlns:p14="http://schemas.microsoft.com/office/powerpoint/2010/main" val="270272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2" y="348917"/>
            <a:ext cx="10335124" cy="6075946"/>
          </a:xfrm>
        </p:spPr>
        <p:txBody>
          <a:bodyPr>
            <a:normAutofit/>
          </a:bodyPr>
          <a:lstStyle/>
          <a:p>
            <a:pPr marL="0" indent="0" algn="ctr">
              <a:buNone/>
            </a:pPr>
            <a:r>
              <a:rPr lang="es-EC" sz="2400" b="1" dirty="0" smtClean="0"/>
              <a:t>CONCLUSIONES </a:t>
            </a:r>
          </a:p>
          <a:p>
            <a:pPr marL="0" lvl="0" indent="0">
              <a:buNone/>
            </a:pPr>
            <a:endParaRPr lang="es-ES" sz="1600" dirty="0"/>
          </a:p>
          <a:p>
            <a:pPr lvl="0" algn="just"/>
            <a:r>
              <a:rPr lang="es-ES" dirty="0" smtClean="0"/>
              <a:t>Los </a:t>
            </a:r>
            <a:r>
              <a:rPr lang="es-ES" dirty="0"/>
              <a:t>efectos después de la aplicación </a:t>
            </a:r>
            <a:r>
              <a:rPr lang="es-ES" dirty="0" smtClean="0"/>
              <a:t>del programa </a:t>
            </a:r>
            <a:r>
              <a:rPr lang="es-ES" dirty="0"/>
              <a:t>de educación </a:t>
            </a:r>
            <a:r>
              <a:rPr lang="es-ES" dirty="0" smtClean="0"/>
              <a:t>ambiental, </a:t>
            </a:r>
            <a:r>
              <a:rPr lang="es-ES" dirty="0"/>
              <a:t>se evidencian en la disminución de la generación de </a:t>
            </a:r>
            <a:r>
              <a:rPr lang="es-ES" dirty="0" smtClean="0"/>
              <a:t>residuos; </a:t>
            </a:r>
            <a:r>
              <a:rPr lang="es-ES" dirty="0"/>
              <a:t>de 32,82 Kg/día paso a 30,86 Kg/día, se disminuyó en un 5,96</a:t>
            </a:r>
            <a:r>
              <a:rPr lang="es-ES" dirty="0" smtClean="0"/>
              <a:t>%; </a:t>
            </a:r>
            <a:r>
              <a:rPr lang="es-ES" dirty="0"/>
              <a:t>las proyecciones </a:t>
            </a:r>
            <a:r>
              <a:rPr lang="es-ES" dirty="0" smtClean="0"/>
              <a:t>pueden </a:t>
            </a:r>
            <a:r>
              <a:rPr lang="es-ES" dirty="0"/>
              <a:t>ser </a:t>
            </a:r>
            <a:r>
              <a:rPr lang="es-ES" dirty="0" smtClean="0"/>
              <a:t>alentadoras </a:t>
            </a:r>
            <a:r>
              <a:rPr lang="es-ES" dirty="0"/>
              <a:t>a largo plazo. </a:t>
            </a:r>
            <a:endParaRPr lang="es-ES" dirty="0" smtClean="0"/>
          </a:p>
          <a:p>
            <a:pPr lvl="0" algn="just"/>
            <a:endParaRPr lang="es-ES" dirty="0" smtClean="0"/>
          </a:p>
          <a:p>
            <a:pPr lvl="0"/>
            <a:endParaRPr lang="es-EC" dirty="0" smtClean="0"/>
          </a:p>
          <a:p>
            <a:pPr lvl="0" algn="just"/>
            <a:r>
              <a:rPr lang="es-ES" dirty="0"/>
              <a:t>Esto quiere decir que al final de la Investigación la propuesta de contenidos a través de la programación de tres módulos claves para el presente proyecto, es  considerada como excelente y aceptable. </a:t>
            </a:r>
            <a:endParaRPr lang="es-ES" dirty="0" smtClean="0"/>
          </a:p>
          <a:p>
            <a:pPr lvl="0" algn="just"/>
            <a:endParaRPr lang="es-ES" dirty="0" smtClean="0"/>
          </a:p>
          <a:p>
            <a:pPr lvl="0" algn="just"/>
            <a:r>
              <a:rPr lang="es-ES" dirty="0" smtClean="0"/>
              <a:t>Existe </a:t>
            </a:r>
            <a:r>
              <a:rPr lang="es-ES" dirty="0"/>
              <a:t>volúmenes considerables de residuos sólidos orgánicos e inorgánicos, en la Institución </a:t>
            </a:r>
            <a:r>
              <a:rPr lang="es-ES" dirty="0" smtClean="0"/>
              <a:t>Educativa, podrían </a:t>
            </a:r>
            <a:r>
              <a:rPr lang="es-ES" dirty="0"/>
              <a:t>servir para que se </a:t>
            </a:r>
            <a:r>
              <a:rPr lang="es-ES" dirty="0" smtClean="0"/>
              <a:t>contemple </a:t>
            </a:r>
            <a:r>
              <a:rPr lang="es-ES" dirty="0"/>
              <a:t>actividades de reciclaje y aprovechamiento de los residuos como materia prima para elaborar </a:t>
            </a:r>
            <a:r>
              <a:rPr lang="es-ES" dirty="0" smtClean="0"/>
              <a:t>subproductos. </a:t>
            </a:r>
            <a:endParaRPr lang="es-EC" dirty="0"/>
          </a:p>
          <a:p>
            <a:pPr marL="0" indent="0">
              <a:buNone/>
            </a:pPr>
            <a:endParaRPr lang="es-EC" sz="2400" dirty="0"/>
          </a:p>
          <a:p>
            <a:pPr marL="0" indent="0" algn="ctr">
              <a:buNone/>
            </a:pPr>
            <a:endParaRPr lang="es-EC" dirty="0"/>
          </a:p>
        </p:txBody>
      </p:sp>
      <p:pic>
        <p:nvPicPr>
          <p:cNvPr id="4" name="Imagen 3" descr="https://fbcdn-photos-b-a.akamaihd.net/hphotos-ak-xpf1/v/t34.0-0/p261x260/13296155_1040880149327499_2130718490_n.jpg?oh=6e04131ca30bffe228b7f6d9f95e6350&amp;oe=574A5498&amp;__gda__=1464564007_327c7d913e2673a2ceab13e5eb62d6e7"/>
          <p:cNvPicPr/>
          <p:nvPr/>
        </p:nvPicPr>
        <p:blipFill>
          <a:blip r:embed="rId2">
            <a:extLst>
              <a:ext uri="{28A0092B-C50C-407E-A947-70E740481C1C}">
                <a14:useLocalDpi xmlns:a14="http://schemas.microsoft.com/office/drawing/2010/main" val="0"/>
              </a:ext>
            </a:extLst>
          </a:blip>
          <a:srcRect/>
          <a:stretch>
            <a:fillRect/>
          </a:stretch>
        </p:blipFill>
        <p:spPr bwMode="auto">
          <a:xfrm>
            <a:off x="170010" y="1143001"/>
            <a:ext cx="961274" cy="1395664"/>
          </a:xfrm>
          <a:prstGeom prst="rect">
            <a:avLst/>
          </a:prstGeom>
          <a:ln>
            <a:noFill/>
          </a:ln>
          <a:effectLst>
            <a:softEdge rad="112500"/>
          </a:effectLst>
        </p:spPr>
      </p:pic>
      <p:pic>
        <p:nvPicPr>
          <p:cNvPr id="5" name="Imagen 4" descr="https://fbcdn-photos-b-a.akamaihd.net/hphotos-ak-xap1/v/t34.0-0/p261x260/13281984_1040880052660842_1997453286_n.jpg?oh=cadc4313b066872eb78ae189dc0b1123&amp;oe=574B4AF0&amp;__gda__=1464482085_62474da206d4ba1b027bbd38e5cf4da9"/>
          <p:cNvPicPr/>
          <p:nvPr/>
        </p:nvPicPr>
        <p:blipFill>
          <a:blip r:embed="rId3">
            <a:extLst>
              <a:ext uri="{28A0092B-C50C-407E-A947-70E740481C1C}">
                <a14:useLocalDpi xmlns:a14="http://schemas.microsoft.com/office/drawing/2010/main" val="0"/>
              </a:ext>
            </a:extLst>
          </a:blip>
          <a:srcRect/>
          <a:stretch>
            <a:fillRect/>
          </a:stretch>
        </p:blipFill>
        <p:spPr bwMode="auto">
          <a:xfrm>
            <a:off x="84849" y="2878180"/>
            <a:ext cx="1034716" cy="1017420"/>
          </a:xfrm>
          <a:prstGeom prst="rect">
            <a:avLst/>
          </a:prstGeom>
          <a:ln>
            <a:noFill/>
          </a:ln>
          <a:effectLst>
            <a:softEdge rad="112500"/>
          </a:effectLst>
        </p:spPr>
      </p:pic>
      <p:pic>
        <p:nvPicPr>
          <p:cNvPr id="6" name="Imagen 5" descr="https://fbcdn-photos-c-a.akamaihd.net/hphotos-ak-xla1/v/t34.0-0/p261x260/13296149_1040880412660806_1286951904_n.jpg?oh=0c12493fca97aabde6be150845d09816&amp;oe=574A94C3&amp;__gda__=1464498709_a667eda20cff8ec5c630bde073f4b1b8"/>
          <p:cNvPicPr/>
          <p:nvPr/>
        </p:nvPicPr>
        <p:blipFill>
          <a:blip r:embed="rId4">
            <a:extLst>
              <a:ext uri="{28A0092B-C50C-407E-A947-70E740481C1C}">
                <a14:useLocalDpi xmlns:a14="http://schemas.microsoft.com/office/drawing/2010/main" val="0"/>
              </a:ext>
            </a:extLst>
          </a:blip>
          <a:srcRect/>
          <a:stretch>
            <a:fillRect/>
          </a:stretch>
        </p:blipFill>
        <p:spPr bwMode="auto">
          <a:xfrm>
            <a:off x="109539" y="4471047"/>
            <a:ext cx="1033463" cy="1415716"/>
          </a:xfrm>
          <a:prstGeom prst="rect">
            <a:avLst/>
          </a:prstGeom>
          <a:ln>
            <a:noFill/>
          </a:ln>
          <a:effectLst>
            <a:softEdge rad="112500"/>
          </a:effectLst>
        </p:spPr>
      </p:pic>
    </p:spTree>
    <p:extLst>
      <p:ext uri="{BB962C8B-B14F-4D97-AF65-F5344CB8AC3E}">
        <p14:creationId xmlns:p14="http://schemas.microsoft.com/office/powerpoint/2010/main" val="354342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pPr marL="0" indent="0" algn="ctr">
              <a:buNone/>
            </a:pPr>
            <a:r>
              <a:rPr lang="es-EC" b="1" dirty="0"/>
              <a:t>CONCLUSIONES </a:t>
            </a:r>
          </a:p>
          <a:p>
            <a:pPr marL="0" indent="0">
              <a:buNone/>
            </a:pPr>
            <a:endParaRPr lang="es-EC" b="1" dirty="0"/>
          </a:p>
          <a:p>
            <a:pPr algn="just"/>
            <a:r>
              <a:rPr lang="es-EC" sz="1600" dirty="0"/>
              <a:t>Existe una producción de residuos </a:t>
            </a:r>
            <a:r>
              <a:rPr lang="es-EC" sz="1600" dirty="0" smtClean="0"/>
              <a:t>inorgánicos, </a:t>
            </a:r>
            <a:r>
              <a:rPr lang="es-EC" sz="1600" dirty="0"/>
              <a:t>suelen depositarse en tachos ubicados en puntos fijos de la Institución. El volumen de producción </a:t>
            </a:r>
            <a:r>
              <a:rPr lang="es-EC" sz="1600" dirty="0" smtClean="0"/>
              <a:t>es </a:t>
            </a:r>
            <a:r>
              <a:rPr lang="es-EC" sz="1600" dirty="0"/>
              <a:t>de (141,81 Kg) mensuales, potencialmente aprovechables y que bien podría disminuir el volumen total de residuos que se desechan libremente hacia el carro recolector</a:t>
            </a:r>
            <a:r>
              <a:rPr lang="es-EC" sz="1600" dirty="0" smtClean="0"/>
              <a:t>.</a:t>
            </a:r>
          </a:p>
          <a:p>
            <a:pPr algn="just"/>
            <a:endParaRPr lang="es-EC" sz="1600" dirty="0"/>
          </a:p>
          <a:p>
            <a:pPr lvl="0"/>
            <a:r>
              <a:rPr lang="es-EC" sz="1600" dirty="0" smtClean="0"/>
              <a:t>La </a:t>
            </a:r>
            <a:r>
              <a:rPr lang="es-EC" sz="1600" dirty="0"/>
              <a:t>implementación de un programa de educación ambiental para la generación de proyectos de reciclaje, permite generar conciencia ambiental en estudiantes de 1º BGU, los cuales elaboran eco tachos como un producto al final del programa implementado en la Unidad Educativa. </a:t>
            </a:r>
          </a:p>
          <a:p>
            <a:endParaRPr lang="es-EC" dirty="0"/>
          </a:p>
        </p:txBody>
      </p:sp>
      <p:pic>
        <p:nvPicPr>
          <p:cNvPr id="4" name="Imagen 3" descr="https://fbcdn-photos-b-a.akamaihd.net/hphotos-ak-xlp1/v/t34.0-0/p261x260/13318789_1040880512660796_2131141070_n.jpg?oh=d85fedf3f789a117d70adb0c753f52d7&amp;oe=574A7854&amp;__gda__=1464489226_85ec3ef1df579e537ca1ec17ebfe12c4"/>
          <p:cNvPicPr/>
          <p:nvPr/>
        </p:nvPicPr>
        <p:blipFill>
          <a:blip r:embed="rId2">
            <a:extLst>
              <a:ext uri="{28A0092B-C50C-407E-A947-70E740481C1C}">
                <a14:useLocalDpi xmlns:a14="http://schemas.microsoft.com/office/drawing/2010/main" val="0"/>
              </a:ext>
            </a:extLst>
          </a:blip>
          <a:srcRect/>
          <a:stretch>
            <a:fillRect/>
          </a:stretch>
        </p:blipFill>
        <p:spPr bwMode="auto">
          <a:xfrm>
            <a:off x="988468" y="3517230"/>
            <a:ext cx="1911769" cy="2907632"/>
          </a:xfrm>
          <a:prstGeom prst="rect">
            <a:avLst/>
          </a:prstGeom>
          <a:ln>
            <a:noFill/>
          </a:ln>
          <a:effectLst>
            <a:softEdge rad="112500"/>
          </a:effectLst>
        </p:spPr>
      </p:pic>
      <p:pic>
        <p:nvPicPr>
          <p:cNvPr id="5" name="Imagen 4" descr="https://fbcdn-photos-d-a.akamaihd.net/hphotos-ak-xap1/v/t34.0-0/p261x260/13296188_1040880562660791_997969252_n.jpg?oh=d8c351316801a572b953f17314a28ac7&amp;oe=574A5A2A&amp;__gda__=1464496403_aa4611b14078142ecbb0250fd3a98444"/>
          <p:cNvPicPr/>
          <p:nvPr/>
        </p:nvPicPr>
        <p:blipFill>
          <a:blip r:embed="rId3">
            <a:extLst>
              <a:ext uri="{28A0092B-C50C-407E-A947-70E740481C1C}">
                <a14:useLocalDpi xmlns:a14="http://schemas.microsoft.com/office/drawing/2010/main" val="0"/>
              </a:ext>
            </a:extLst>
          </a:blip>
          <a:srcRect/>
          <a:stretch>
            <a:fillRect/>
          </a:stretch>
        </p:blipFill>
        <p:spPr bwMode="auto">
          <a:xfrm>
            <a:off x="4297466" y="3517230"/>
            <a:ext cx="1887705" cy="2907631"/>
          </a:xfrm>
          <a:prstGeom prst="rect">
            <a:avLst/>
          </a:prstGeom>
          <a:ln>
            <a:noFill/>
          </a:ln>
          <a:effectLst>
            <a:softEdge rad="112500"/>
          </a:effectLst>
        </p:spPr>
      </p:pic>
      <p:pic>
        <p:nvPicPr>
          <p:cNvPr id="6" name="Imagen 5" descr="https://fbcdn-photos-c-a.akamaihd.net/hphotos-ak-xfa1/v/t34.0-0/p261x260/13318744_1040880309327483_2077744772_n.jpg?oh=30a9ab410b2cbe31919ed1edda1019aa&amp;oe=574B78AB&amp;__gda__=1464551558_b695db030797ac473d8adca0528d9b72"/>
          <p:cNvPicPr/>
          <p:nvPr/>
        </p:nvPicPr>
        <p:blipFill>
          <a:blip r:embed="rId4">
            <a:extLst>
              <a:ext uri="{28A0092B-C50C-407E-A947-70E740481C1C}">
                <a14:useLocalDpi xmlns:a14="http://schemas.microsoft.com/office/drawing/2010/main" val="0"/>
              </a:ext>
            </a:extLst>
          </a:blip>
          <a:srcRect/>
          <a:stretch>
            <a:fillRect/>
          </a:stretch>
        </p:blipFill>
        <p:spPr bwMode="auto">
          <a:xfrm>
            <a:off x="7776034" y="3517230"/>
            <a:ext cx="1947862" cy="2907631"/>
          </a:xfrm>
          <a:prstGeom prst="rect">
            <a:avLst/>
          </a:prstGeom>
          <a:ln>
            <a:noFill/>
          </a:ln>
          <a:effectLst>
            <a:softEdge rad="112500"/>
          </a:effectLst>
        </p:spPr>
      </p:pic>
    </p:spTree>
    <p:extLst>
      <p:ext uri="{BB962C8B-B14F-4D97-AF65-F5344CB8AC3E}">
        <p14:creationId xmlns:p14="http://schemas.microsoft.com/office/powerpoint/2010/main" val="208434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1284" y="348917"/>
            <a:ext cx="8265695" cy="6075946"/>
          </a:xfrm>
        </p:spPr>
        <p:txBody>
          <a:bodyPr>
            <a:normAutofit/>
          </a:bodyPr>
          <a:lstStyle/>
          <a:p>
            <a:pPr marL="0" indent="0" algn="ctr">
              <a:buNone/>
            </a:pPr>
            <a:r>
              <a:rPr lang="es-EC" sz="2400" b="1" dirty="0" smtClean="0"/>
              <a:t>RECOMENDACIONES</a:t>
            </a:r>
          </a:p>
          <a:p>
            <a:pPr marL="0" indent="0" algn="ctr">
              <a:buNone/>
            </a:pPr>
            <a:endParaRPr lang="es-EC" b="1" dirty="0" smtClean="0"/>
          </a:p>
          <a:p>
            <a:pPr lvl="0"/>
            <a:r>
              <a:rPr lang="es-EC" dirty="0"/>
              <a:t>Continuar con investigaciones que busquen definir un modelo exitoso de educación ambiental para el reciclaje</a:t>
            </a:r>
            <a:r>
              <a:rPr lang="es-EC" dirty="0" smtClean="0"/>
              <a:t>.</a:t>
            </a:r>
          </a:p>
          <a:p>
            <a:pPr lvl="0"/>
            <a:endParaRPr lang="es-EC" dirty="0" smtClean="0"/>
          </a:p>
          <a:p>
            <a:pPr lvl="0"/>
            <a:endParaRPr lang="es-EC" dirty="0"/>
          </a:p>
          <a:p>
            <a:pPr lvl="0"/>
            <a:r>
              <a:rPr lang="es-EC" dirty="0"/>
              <a:t>Fomentar la creación de espacios para la elaboración de productos a partir de materiales reciclables</a:t>
            </a:r>
            <a:r>
              <a:rPr lang="es-EC" dirty="0" smtClean="0"/>
              <a:t>.</a:t>
            </a:r>
          </a:p>
          <a:p>
            <a:pPr lvl="0"/>
            <a:endParaRPr lang="es-EC" dirty="0" smtClean="0"/>
          </a:p>
          <a:p>
            <a:pPr lvl="0"/>
            <a:endParaRPr lang="es-EC" dirty="0"/>
          </a:p>
          <a:p>
            <a:pPr lvl="0"/>
            <a:r>
              <a:rPr lang="es-EC" dirty="0"/>
              <a:t>Emplear herramientas de aprendizaje práctico, participativo y lúdico, para que los estudiantes se sientan motivados y gocen de la instrucción del educador para su buen desempeño. </a:t>
            </a:r>
            <a:endParaRPr lang="es-EC" dirty="0" smtClean="0"/>
          </a:p>
          <a:p>
            <a:pPr lvl="0"/>
            <a:endParaRPr lang="es-EC" dirty="0" smtClean="0"/>
          </a:p>
          <a:p>
            <a:pPr marL="0" indent="0" algn="ctr">
              <a:buNone/>
            </a:pPr>
            <a:endParaRPr lang="es-EC"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357" y="2043864"/>
            <a:ext cx="2715643" cy="2299536"/>
          </a:xfrm>
          <a:prstGeom prst="rect">
            <a:avLst/>
          </a:prstGeom>
          <a:ln>
            <a:noFill/>
          </a:ln>
          <a:effectLst>
            <a:softEdge rad="112500"/>
          </a:effectLst>
        </p:spPr>
      </p:pic>
    </p:spTree>
    <p:extLst>
      <p:ext uri="{BB962C8B-B14F-4D97-AF65-F5344CB8AC3E}">
        <p14:creationId xmlns:p14="http://schemas.microsoft.com/office/powerpoint/2010/main" val="410111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1284" y="348917"/>
            <a:ext cx="8265695" cy="6075946"/>
          </a:xfrm>
        </p:spPr>
        <p:txBody>
          <a:bodyPr>
            <a:normAutofit/>
          </a:bodyPr>
          <a:lstStyle/>
          <a:p>
            <a:pPr marL="0" indent="0" algn="ctr">
              <a:buNone/>
            </a:pPr>
            <a:r>
              <a:rPr lang="es-EC" sz="2400" b="1" dirty="0" smtClean="0"/>
              <a:t>RECOMENDACIONES</a:t>
            </a:r>
          </a:p>
          <a:p>
            <a:pPr marL="0" indent="0" algn="ctr">
              <a:buNone/>
            </a:pPr>
            <a:endParaRPr lang="es-EC" b="1" dirty="0" smtClean="0"/>
          </a:p>
          <a:p>
            <a:pPr lvl="0"/>
            <a:endParaRPr lang="es-EC" dirty="0" smtClean="0"/>
          </a:p>
          <a:p>
            <a:pPr lvl="0"/>
            <a:r>
              <a:rPr lang="es-EC" dirty="0" smtClean="0"/>
              <a:t>Fomentar </a:t>
            </a:r>
            <a:r>
              <a:rPr lang="es-EC" dirty="0"/>
              <a:t>la discusión y debate sobre la necesidad de implementar proyectos de reciclaje en Instituciones Educativas</a:t>
            </a:r>
            <a:r>
              <a:rPr lang="es-EC" dirty="0" smtClean="0"/>
              <a:t>.</a:t>
            </a:r>
          </a:p>
          <a:p>
            <a:pPr lvl="0"/>
            <a:endParaRPr lang="es-EC" dirty="0" smtClean="0"/>
          </a:p>
          <a:p>
            <a:pPr lvl="0"/>
            <a:endParaRPr lang="es-EC" dirty="0"/>
          </a:p>
          <a:p>
            <a:pPr lvl="0"/>
            <a:r>
              <a:rPr lang="es-EC" dirty="0"/>
              <a:t>Se recomienda empelar material diverso como </a:t>
            </a:r>
            <a:r>
              <a:rPr lang="es-EC" dirty="0" err="1"/>
              <a:t>CDs</a:t>
            </a:r>
            <a:r>
              <a:rPr lang="es-EC" dirty="0"/>
              <a:t>, videos, material reciclable para que los talleres impartidos sean más ecológicos y se empodere a los estudiantes sobre el reciclaje.</a:t>
            </a:r>
          </a:p>
          <a:p>
            <a:pPr marL="0" indent="0" algn="ctr">
              <a:buNone/>
            </a:pPr>
            <a:endParaRPr lang="es-EC"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357" y="2043864"/>
            <a:ext cx="2715643" cy="2299536"/>
          </a:xfrm>
          <a:prstGeom prst="rect">
            <a:avLst/>
          </a:prstGeom>
          <a:ln>
            <a:noFill/>
          </a:ln>
          <a:effectLst>
            <a:softEdge rad="112500"/>
          </a:effectLst>
        </p:spPr>
      </p:pic>
    </p:spTree>
    <p:extLst>
      <p:ext uri="{BB962C8B-B14F-4D97-AF65-F5344CB8AC3E}">
        <p14:creationId xmlns:p14="http://schemas.microsoft.com/office/powerpoint/2010/main" val="422141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12231" y="348917"/>
            <a:ext cx="9264317" cy="6075946"/>
          </a:xfrm>
        </p:spPr>
        <p:txBody>
          <a:bodyPr/>
          <a:lstStyle/>
          <a:p>
            <a:pPr marL="0" indent="0" algn="ctr">
              <a:buNone/>
            </a:pPr>
            <a:r>
              <a:rPr lang="es-EC" sz="3200" b="1" dirty="0" smtClean="0"/>
              <a:t>INTRODUCCIÓN</a:t>
            </a:r>
          </a:p>
          <a:p>
            <a:pPr marL="0" indent="0" algn="ctr">
              <a:buNone/>
            </a:pPr>
            <a:endParaRPr lang="es-EC" dirty="0"/>
          </a:p>
          <a:p>
            <a:pPr algn="just">
              <a:buFont typeface="Wingdings" panose="05000000000000000000" pitchFamily="2" charset="2"/>
              <a:buChar char="Ø"/>
            </a:pPr>
            <a:r>
              <a:rPr lang="es-EC" dirty="0"/>
              <a:t>A comienzos de 1974, después del seminario de Belgrado, </a:t>
            </a:r>
            <a:r>
              <a:rPr lang="es-EC" dirty="0" smtClean="0"/>
              <a:t>organizados </a:t>
            </a:r>
            <a:r>
              <a:rPr lang="es-EC" dirty="0"/>
              <a:t>por la UNESCO y PNUMA, los países de la región latinoamericana emprendieron la </a:t>
            </a:r>
            <a:r>
              <a:rPr lang="es-EC" dirty="0" smtClean="0"/>
              <a:t>incorporación </a:t>
            </a:r>
            <a:r>
              <a:rPr lang="es-EC" dirty="0"/>
              <a:t>progresiva de material educativo con énfasis en la protección del </a:t>
            </a:r>
            <a:r>
              <a:rPr lang="es-EC" dirty="0" smtClean="0"/>
              <a:t>medioambiente.</a:t>
            </a:r>
          </a:p>
          <a:p>
            <a:pPr algn="just">
              <a:buFont typeface="Wingdings" panose="05000000000000000000" pitchFamily="2" charset="2"/>
              <a:buChar char="Ø"/>
            </a:pPr>
            <a:endParaRPr lang="es-EC" dirty="0" smtClean="0"/>
          </a:p>
          <a:p>
            <a:pPr algn="just">
              <a:buFont typeface="Wingdings" panose="05000000000000000000" pitchFamily="2" charset="2"/>
              <a:buChar char="Ø"/>
            </a:pPr>
            <a:r>
              <a:rPr lang="es-EC" dirty="0"/>
              <a:t>El reglamento general a la Ley de Educación y Cultura de 1984 y 1985 incorpora programas de forestación para </a:t>
            </a:r>
            <a:r>
              <a:rPr lang="es-EC" dirty="0" smtClean="0"/>
              <a:t>estudiante, </a:t>
            </a:r>
            <a:r>
              <a:rPr lang="es-EC" dirty="0"/>
              <a:t>con la finalidad de implementar progresivamente la educación ambiental como una herramienta de </a:t>
            </a:r>
            <a:r>
              <a:rPr lang="es-EC" dirty="0" smtClean="0"/>
              <a:t>concientización.</a:t>
            </a:r>
          </a:p>
          <a:p>
            <a:pPr algn="just">
              <a:buFont typeface="Wingdings" panose="05000000000000000000" pitchFamily="2" charset="2"/>
              <a:buChar char="Ø"/>
            </a:pPr>
            <a:r>
              <a:rPr lang="es-EC" dirty="0" smtClean="0"/>
              <a:t> </a:t>
            </a:r>
            <a:endParaRPr lang="es-EC" dirty="0" smtClean="0"/>
          </a:p>
          <a:p>
            <a:pPr algn="just">
              <a:buFont typeface="Wingdings" panose="05000000000000000000" pitchFamily="2" charset="2"/>
              <a:buChar char="Ø"/>
            </a:pPr>
            <a:r>
              <a:rPr lang="es-EC" dirty="0" smtClean="0"/>
              <a:t>En </a:t>
            </a:r>
            <a:r>
              <a:rPr lang="es-EC" dirty="0"/>
              <a:t>el año 2006 los ministerios de Ambiente y Educación se reunieron para crear el documento titulado “Plan Nacional de Educación Ambiental 2006 – 2016” en el cual se incorporan varios temas de educación </a:t>
            </a:r>
            <a:r>
              <a:rPr lang="es-EC" dirty="0" smtClean="0"/>
              <a:t>ambiental.</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88" y="1329171"/>
            <a:ext cx="1426243" cy="110346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 y="2463127"/>
            <a:ext cx="1101391" cy="1310414"/>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98" y="3982451"/>
            <a:ext cx="1370233" cy="1370233"/>
          </a:xfrm>
          <a:prstGeom prst="rect">
            <a:avLst/>
          </a:prstGeom>
        </p:spPr>
      </p:pic>
    </p:spTree>
    <p:extLst>
      <p:ext uri="{BB962C8B-B14F-4D97-AF65-F5344CB8AC3E}">
        <p14:creationId xmlns:p14="http://schemas.microsoft.com/office/powerpoint/2010/main" val="383613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9419"/>
          <a:stretch/>
        </p:blipFill>
        <p:spPr>
          <a:xfrm>
            <a:off x="2896723" y="270870"/>
            <a:ext cx="5681793" cy="6255453"/>
          </a:xfrm>
          <a:prstGeom prst="rect">
            <a:avLst/>
          </a:prstGeom>
          <a:ln>
            <a:noFill/>
          </a:ln>
          <a:effectLst>
            <a:softEdge rad="112500"/>
          </a:effectLst>
        </p:spPr>
      </p:pic>
    </p:spTree>
    <p:extLst>
      <p:ext uri="{BB962C8B-B14F-4D97-AF65-F5344CB8AC3E}">
        <p14:creationId xmlns:p14="http://schemas.microsoft.com/office/powerpoint/2010/main" val="225787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56612" y="348917"/>
            <a:ext cx="9577136" cy="6075946"/>
          </a:xfrm>
        </p:spPr>
        <p:txBody>
          <a:bodyPr/>
          <a:lstStyle/>
          <a:p>
            <a:pPr marL="0" indent="0" algn="ctr">
              <a:buNone/>
            </a:pPr>
            <a:r>
              <a:rPr lang="es-EC" sz="3200" b="1" dirty="0" smtClean="0"/>
              <a:t>INTRODUCCIÓN</a:t>
            </a:r>
          </a:p>
          <a:p>
            <a:pPr marL="0" indent="0" algn="ctr">
              <a:buNone/>
            </a:pPr>
            <a:endParaRPr lang="es-EC" dirty="0"/>
          </a:p>
          <a:p>
            <a:pPr algn="just">
              <a:buFont typeface="Wingdings" panose="05000000000000000000" pitchFamily="2" charset="2"/>
              <a:buChar char="Ø"/>
            </a:pPr>
            <a:r>
              <a:rPr lang="es-EC" dirty="0"/>
              <a:t>(Campos &amp; Paquali, 2010), afirman que una vez que los desechos superen, por su volumen, la capacidad regenerativa del medioambiente para tratarlos, se podría atentar con la supervivencia de la raza humana.</a:t>
            </a:r>
          </a:p>
          <a:p>
            <a:pPr marL="0" indent="0" algn="just">
              <a:buNone/>
            </a:pPr>
            <a:endParaRPr lang="es-ES" dirty="0" smtClean="0"/>
          </a:p>
          <a:p>
            <a:pPr algn="just">
              <a:buFont typeface="Wingdings" panose="05000000000000000000" pitchFamily="2" charset="2"/>
              <a:buChar char="Ø"/>
            </a:pPr>
            <a:r>
              <a:rPr lang="es-EC" dirty="0"/>
              <a:t>(Campos &amp; Paquali, 2010), afirman que una vez que los desechos superen, por su volumen, la capacidad regenerativa del medioambiente para tratarlos, se podría atentar con la supervivencia de la raza humana.</a:t>
            </a:r>
          </a:p>
          <a:p>
            <a:pPr algn="just">
              <a:buFont typeface="Wingdings" panose="05000000000000000000" pitchFamily="2" charset="2"/>
              <a:buChar char="Ø"/>
            </a:pPr>
            <a:endParaRPr lang="es-ES" dirty="0"/>
          </a:p>
          <a:p>
            <a:pPr algn="just">
              <a:buFont typeface="Wingdings" panose="05000000000000000000" pitchFamily="2" charset="2"/>
              <a:buChar char="Ø"/>
            </a:pPr>
            <a:r>
              <a:rPr lang="es-ES" dirty="0" smtClean="0"/>
              <a:t>El </a:t>
            </a:r>
            <a:r>
              <a:rPr lang="es-ES" dirty="0"/>
              <a:t>tema planteado </a:t>
            </a:r>
            <a:r>
              <a:rPr lang="es-ES" dirty="0" smtClean="0"/>
              <a:t>propuso actividades </a:t>
            </a:r>
            <a:r>
              <a:rPr lang="es-ES" dirty="0"/>
              <a:t>enmarcadas en la educación ambiental (E.A), la cual según la (UNESCO, UNEP, 1987), debe propender a la generación de conciencia ambiental, </a:t>
            </a:r>
            <a:r>
              <a:rPr lang="es-ES" dirty="0" smtClean="0"/>
              <a:t>desarrollar </a:t>
            </a:r>
            <a:r>
              <a:rPr lang="es-ES" dirty="0"/>
              <a:t>destrezas </a:t>
            </a:r>
            <a:r>
              <a:rPr lang="es-ES" dirty="0" smtClean="0"/>
              <a:t>y </a:t>
            </a:r>
            <a:r>
              <a:rPr lang="es-ES" dirty="0"/>
              <a:t>la toma de decisiones en materia ambiental</a:t>
            </a:r>
            <a:r>
              <a:rPr lang="es-ES" dirty="0" smtClean="0"/>
              <a:t>.</a:t>
            </a:r>
          </a:p>
          <a:p>
            <a:pPr algn="just">
              <a:buFont typeface="Wingdings" panose="05000000000000000000" pitchFamily="2" charset="2"/>
              <a:buChar char="Ø"/>
            </a:pP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7" y="1287379"/>
            <a:ext cx="1526801" cy="1092868"/>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7" y="4163488"/>
            <a:ext cx="1353448" cy="1312844"/>
          </a:xfrm>
          <a:prstGeom prst="rect">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7" y="2720254"/>
            <a:ext cx="1432761" cy="1103226"/>
          </a:xfrm>
          <a:prstGeom prst="rect">
            <a:avLst/>
          </a:prstGeom>
          <a:ln>
            <a:noFill/>
          </a:ln>
          <a:effectLst>
            <a:softEdge rad="112500"/>
          </a:effectLst>
        </p:spPr>
      </p:pic>
    </p:spTree>
    <p:extLst>
      <p:ext uri="{BB962C8B-B14F-4D97-AF65-F5344CB8AC3E}">
        <p14:creationId xmlns:p14="http://schemas.microsoft.com/office/powerpoint/2010/main" val="182419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8950" y="348917"/>
            <a:ext cx="9513218" cy="6075946"/>
          </a:xfrm>
        </p:spPr>
        <p:txBody>
          <a:bodyPr/>
          <a:lstStyle/>
          <a:p>
            <a:pPr marL="0" indent="0" algn="ctr">
              <a:buNone/>
            </a:pPr>
            <a:r>
              <a:rPr lang="es-EC" sz="3200" dirty="0" smtClean="0"/>
              <a:t>PROBLEMÁTICA</a:t>
            </a:r>
            <a:endParaRPr lang="es-EC" dirty="0"/>
          </a:p>
          <a:p>
            <a:pPr marL="0" indent="0">
              <a:buNone/>
            </a:pPr>
            <a:r>
              <a:rPr lang="es-EC" sz="2400" dirty="0"/>
              <a:t>El Ecuador es responsable de </a:t>
            </a:r>
            <a:r>
              <a:rPr lang="es-EC" sz="2400" dirty="0" smtClean="0"/>
              <a:t>la generación de </a:t>
            </a:r>
            <a:r>
              <a:rPr lang="es-EC" sz="2400" dirty="0"/>
              <a:t>7500 </a:t>
            </a:r>
            <a:r>
              <a:rPr lang="es-EC" sz="2400" dirty="0" smtClean="0"/>
              <a:t>toneladas de desechos, </a:t>
            </a:r>
            <a:r>
              <a:rPr lang="es-EC" sz="2400" dirty="0"/>
              <a:t>de esa cantidad solo el 49% se recolecta formalmente. (Vermot, 2010). </a:t>
            </a:r>
            <a:endParaRPr lang="es-EC" sz="2400" dirty="0" smtClean="0"/>
          </a:p>
          <a:p>
            <a:pPr marL="0" indent="0">
              <a:buNone/>
            </a:pPr>
            <a:endParaRPr lang="es-EC" sz="2400" dirty="0" smtClean="0"/>
          </a:p>
          <a:p>
            <a:pPr marL="0" indent="0" algn="just">
              <a:buNone/>
            </a:pPr>
            <a:r>
              <a:rPr lang="es-EC" sz="2400" dirty="0"/>
              <a:t>P</a:t>
            </a:r>
            <a:r>
              <a:rPr lang="es-EC" sz="2400" dirty="0" smtClean="0"/>
              <a:t>ara </a:t>
            </a:r>
            <a:r>
              <a:rPr lang="es-EC" sz="2400" dirty="0"/>
              <a:t>el año de 1990 </a:t>
            </a:r>
            <a:r>
              <a:rPr lang="es-EC" sz="2400" dirty="0" smtClean="0"/>
              <a:t>Pichincha tenia una población de </a:t>
            </a:r>
            <a:r>
              <a:rPr lang="es-EC" sz="2400" dirty="0"/>
              <a:t>1’756.228 </a:t>
            </a:r>
            <a:r>
              <a:rPr lang="es-EC" sz="2400" dirty="0" smtClean="0"/>
              <a:t>habitantes; en </a:t>
            </a:r>
            <a:r>
              <a:rPr lang="es-EC" sz="2400" dirty="0"/>
              <a:t>el año 2010 la provincia cuenta con 2’576.287 habitantes; el incremento </a:t>
            </a:r>
            <a:r>
              <a:rPr lang="es-EC" sz="2400" dirty="0" smtClean="0"/>
              <a:t>es </a:t>
            </a:r>
            <a:r>
              <a:rPr lang="es-EC" sz="2400" dirty="0"/>
              <a:t>de 146,7%.</a:t>
            </a:r>
            <a:endParaRPr lang="es-EC" sz="2400" dirty="0" smtClean="0"/>
          </a:p>
          <a:p>
            <a:endParaRPr lang="es-EC" sz="2400" dirty="0" smtClean="0"/>
          </a:p>
          <a:p>
            <a:pPr marL="0" indent="0" algn="just">
              <a:buNone/>
            </a:pPr>
            <a:endParaRPr lang="es-EC"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 y="918445"/>
            <a:ext cx="1161205" cy="1113572"/>
          </a:xfrm>
          <a:prstGeom prst="rect">
            <a:avLst/>
          </a:prstGeom>
          <a:ln>
            <a:noFill/>
          </a:ln>
          <a:effectLst>
            <a:softEdge rad="1125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5" y="2802982"/>
            <a:ext cx="1161205" cy="1215565"/>
          </a:xfrm>
          <a:prstGeom prst="rect">
            <a:avLst/>
          </a:prstGeom>
          <a:ln>
            <a:noFill/>
          </a:ln>
          <a:effectLst>
            <a:softEdge rad="112500"/>
          </a:effectLst>
        </p:spPr>
      </p:pic>
    </p:spTree>
    <p:extLst>
      <p:ext uri="{BB962C8B-B14F-4D97-AF65-F5344CB8AC3E}">
        <p14:creationId xmlns:p14="http://schemas.microsoft.com/office/powerpoint/2010/main" val="215458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endParaRPr lang="es-EC" sz="2000" dirty="0" smtClean="0"/>
          </a:p>
          <a:p>
            <a:pPr marL="0" indent="0" algn="just">
              <a:buNone/>
            </a:pPr>
            <a:endParaRPr lang="es-EC" dirty="0"/>
          </a:p>
        </p:txBody>
      </p:sp>
      <p:pic>
        <p:nvPicPr>
          <p:cNvPr id="4" name="Imagen 3" descr="https://fbcdn-photos-c-a.akamaihd.net/hphotos-ak-xlf1/v/t34.0-0/p261x260/13292760_1040868122662035_795640383_n.jpg?oh=c5959b028c01fc9e473278dbb2cadf1e&amp;oe=574B429E&amp;__gda__=1464483461_e1b1bd43176611bfd7b3d326f7ab3463"/>
          <p:cNvPicPr/>
          <p:nvPr/>
        </p:nvPicPr>
        <p:blipFill>
          <a:blip r:embed="rId2">
            <a:extLst>
              <a:ext uri="{28A0092B-C50C-407E-A947-70E740481C1C}">
                <a14:useLocalDpi xmlns:a14="http://schemas.microsoft.com/office/drawing/2010/main" val="0"/>
              </a:ext>
            </a:extLst>
          </a:blip>
          <a:srcRect/>
          <a:stretch>
            <a:fillRect/>
          </a:stretch>
        </p:blipFill>
        <p:spPr bwMode="auto">
          <a:xfrm>
            <a:off x="776415" y="565486"/>
            <a:ext cx="1714123" cy="2959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https://fbcdn-photos-c-a.akamaihd.net/hphotos-ak-xpt1/v/t34.0-0/p261x260/13282213_1040868075995373_1133704481_n.jpg?oh=52e9fb19ed5be67c5b0c37fa3f62c9f0&amp;oe=574B79D7&amp;__gda__=1464559262_15d65e4c02aa66500412054df66bc655"/>
          <p:cNvPicPr/>
          <p:nvPr/>
        </p:nvPicPr>
        <p:blipFill>
          <a:blip r:embed="rId3">
            <a:extLst>
              <a:ext uri="{28A0092B-C50C-407E-A947-70E740481C1C}">
                <a14:useLocalDpi xmlns:a14="http://schemas.microsoft.com/office/drawing/2010/main" val="0"/>
              </a:ext>
            </a:extLst>
          </a:blip>
          <a:srcRect/>
          <a:stretch>
            <a:fillRect/>
          </a:stretch>
        </p:blipFill>
        <p:spPr bwMode="auto">
          <a:xfrm>
            <a:off x="8349918" y="3296653"/>
            <a:ext cx="2045367" cy="3128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descr="https://fbcdn-photos-d-a.akamaihd.net/hphotos-ak-xpt1/v/t34.0-0/p261x260/13293127_1040867582662089_1854463723_n.jpg?oh=2c835b410096d18556106f0525d172a0&amp;oe=574B4139&amp;__gda__=1464498544_d1c1e49069c28cd9d2ac0b54691a6260"/>
          <p:cNvPicPr/>
          <p:nvPr/>
        </p:nvPicPr>
        <p:blipFill>
          <a:blip r:embed="rId4">
            <a:extLst>
              <a:ext uri="{28A0092B-C50C-407E-A947-70E740481C1C}">
                <a14:useLocalDpi xmlns:a14="http://schemas.microsoft.com/office/drawing/2010/main" val="0"/>
              </a:ext>
            </a:extLst>
          </a:blip>
          <a:srcRect/>
          <a:stretch>
            <a:fillRect/>
          </a:stretch>
        </p:blipFill>
        <p:spPr bwMode="auto">
          <a:xfrm>
            <a:off x="3356811" y="3296653"/>
            <a:ext cx="1949115"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descr="https://fbcdn-photos-b-a.akamaihd.net/hphotos-ak-xlf1/v/t34.0-0/p261x260/13282266_1040867515995429_1846651045_n.jpg?oh=41bea42e76900da9069c6ad15d451fa4&amp;oe=574A3DD4&amp;__gda__=1464484267_ff75d66b39bea16cd1d022163b20aac2"/>
          <p:cNvPicPr/>
          <p:nvPr/>
        </p:nvPicPr>
        <p:blipFill>
          <a:blip r:embed="rId5">
            <a:extLst>
              <a:ext uri="{28A0092B-C50C-407E-A947-70E740481C1C}">
                <a14:useLocalDpi xmlns:a14="http://schemas.microsoft.com/office/drawing/2010/main" val="0"/>
              </a:ext>
            </a:extLst>
          </a:blip>
          <a:srcRect/>
          <a:stretch>
            <a:fillRect/>
          </a:stretch>
        </p:blipFill>
        <p:spPr bwMode="auto">
          <a:xfrm>
            <a:off x="6273092" y="348917"/>
            <a:ext cx="1771398" cy="2837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477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4" y="348917"/>
            <a:ext cx="10912642" cy="6075946"/>
          </a:xfrm>
        </p:spPr>
        <p:txBody>
          <a:bodyPr/>
          <a:lstStyle/>
          <a:p>
            <a:pPr marL="457200" lvl="1" indent="0" algn="ctr">
              <a:buNone/>
            </a:pPr>
            <a:r>
              <a:rPr lang="es-EC" sz="3200" b="1" dirty="0"/>
              <a:t>OBJETIVOS </a:t>
            </a:r>
            <a:endParaRPr lang="es-EC" sz="3200" dirty="0"/>
          </a:p>
          <a:p>
            <a:pPr marL="0" indent="0" algn="ctr">
              <a:buNone/>
            </a:pPr>
            <a:r>
              <a:rPr lang="es-EC" sz="2000" b="1" dirty="0"/>
              <a:t>	</a:t>
            </a:r>
            <a:r>
              <a:rPr lang="es-ES" sz="2400" b="1" dirty="0" smtClean="0"/>
              <a:t>Objetivo </a:t>
            </a:r>
            <a:r>
              <a:rPr lang="es-ES" sz="2400" b="1" dirty="0"/>
              <a:t>General </a:t>
            </a:r>
            <a:endParaRPr lang="es-ES" sz="2400" b="1" dirty="0" smtClean="0"/>
          </a:p>
          <a:p>
            <a:pPr marL="0" indent="0">
              <a:buNone/>
            </a:pPr>
            <a:endParaRPr lang="es-EC" sz="2400" dirty="0"/>
          </a:p>
          <a:p>
            <a:pPr lvl="0"/>
            <a:r>
              <a:rPr lang="es-ES" sz="2000" dirty="0"/>
              <a:t>Determinar la viabilidad para la implementación de un programa de minimización de residuos que produce la “Unidad Educativa Consejo Provincial De Pichincha” </a:t>
            </a:r>
            <a:endParaRPr lang="es-ES" sz="2000" dirty="0" smtClean="0"/>
          </a:p>
          <a:p>
            <a:pPr marL="0" lvl="0" indent="0">
              <a:buNone/>
            </a:pPr>
            <a:r>
              <a:rPr lang="es-ES" sz="2000" dirty="0" smtClean="0"/>
              <a:t> </a:t>
            </a:r>
            <a:endParaRPr lang="es-EC" sz="2000" dirty="0"/>
          </a:p>
          <a:p>
            <a:pPr marL="0" indent="0" algn="ctr">
              <a:buNone/>
            </a:pPr>
            <a:r>
              <a:rPr lang="es-EC" b="1" dirty="0" smtClean="0"/>
              <a:t>	</a:t>
            </a:r>
            <a:r>
              <a:rPr lang="es-EC" sz="2400" b="1" dirty="0" smtClean="0"/>
              <a:t>Objetivos Específicos</a:t>
            </a:r>
          </a:p>
          <a:p>
            <a:pPr marL="0" indent="0">
              <a:buNone/>
            </a:pPr>
            <a:endParaRPr lang="es-EC" sz="2400" dirty="0"/>
          </a:p>
          <a:p>
            <a:pPr lvl="0"/>
            <a:r>
              <a:rPr lang="es-ES" sz="2000" dirty="0"/>
              <a:t>Levantar y diagnosticar información sobre la producción de desechos en la Unidad Educativa Consejo Provincial de Pichincha. </a:t>
            </a:r>
            <a:endParaRPr lang="es-EC" sz="2000" dirty="0"/>
          </a:p>
          <a:p>
            <a:pPr lvl="0"/>
            <a:r>
              <a:rPr lang="es-ES" sz="2000" dirty="0"/>
              <a:t>Definir y estructurar los módulos de aprendizaje para implementar el programa de educación ambiental en reciclaje </a:t>
            </a:r>
            <a:endParaRPr lang="es-EC" sz="2000" dirty="0"/>
          </a:p>
          <a:p>
            <a:pPr lvl="0"/>
            <a:r>
              <a:rPr lang="es-ES" sz="2000" dirty="0"/>
              <a:t>Evaluar la efectividad y eficacia de un programa de educación ambiental para el reciclaje en la Unidad Educativa Consejo Provincial de Pichincha.  </a:t>
            </a:r>
            <a:endParaRPr lang="es-EC" sz="2000" dirty="0"/>
          </a:p>
          <a:p>
            <a:pPr marL="0" indent="0" algn="ctr">
              <a:buNone/>
            </a:pPr>
            <a:endParaRPr lang="es-EC"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2" y="-118310"/>
            <a:ext cx="1953126" cy="1953126"/>
          </a:xfrm>
          <a:prstGeom prst="rect">
            <a:avLst/>
          </a:prstGeom>
          <a:ln>
            <a:noFill/>
          </a:ln>
          <a:effectLst>
            <a:softEdge rad="112500"/>
          </a:effectLst>
        </p:spPr>
      </p:pic>
    </p:spTree>
    <p:extLst>
      <p:ext uri="{BB962C8B-B14F-4D97-AF65-F5344CB8AC3E}">
        <p14:creationId xmlns:p14="http://schemas.microsoft.com/office/powerpoint/2010/main" val="130907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7537" y="348916"/>
            <a:ext cx="10154651" cy="6160167"/>
          </a:xfrm>
        </p:spPr>
        <p:txBody>
          <a:bodyPr>
            <a:normAutofit/>
          </a:bodyPr>
          <a:lstStyle/>
          <a:p>
            <a:pPr marL="0" indent="0" algn="ctr">
              <a:buNone/>
            </a:pPr>
            <a:r>
              <a:rPr lang="es-EC" sz="3200" dirty="0" smtClean="0"/>
              <a:t>JUSTIFICACIÓN</a:t>
            </a:r>
          </a:p>
          <a:p>
            <a:pPr marL="0" indent="0" algn="just">
              <a:buNone/>
            </a:pPr>
            <a:r>
              <a:rPr lang="es-EC" dirty="0" smtClean="0"/>
              <a:t>Actualmente existe un marco constitucional que permite la apertura de muchas acciones a favor del </a:t>
            </a:r>
            <a:r>
              <a:rPr lang="es-EC" dirty="0" smtClean="0"/>
              <a:t>cuidado del ambiente; </a:t>
            </a:r>
            <a:r>
              <a:rPr lang="es-EC" dirty="0" smtClean="0"/>
              <a:t>el Artículo 14 de la Constitución de la República del Ecuador reconoce el derecho de la población a vivir en un ambiente sano y ecológicamente equilibrado </a:t>
            </a:r>
          </a:p>
          <a:p>
            <a:pPr marL="0" indent="0" algn="just">
              <a:buNone/>
            </a:pPr>
            <a:endParaRPr lang="es-EC" dirty="0" smtClean="0"/>
          </a:p>
          <a:p>
            <a:pPr marL="0" indent="0" algn="just">
              <a:buNone/>
            </a:pPr>
            <a:r>
              <a:rPr lang="es-EC" dirty="0" smtClean="0"/>
              <a:t>La </a:t>
            </a:r>
            <a:r>
              <a:rPr lang="es-EC" dirty="0"/>
              <a:t>UNESCO (2016), afirma que la escuela representa una Institución única que establece una conexión entre los problemas del mundo y la vida local, posibilita el cambio y facilita la adquisición del conocimiento y las destrezas necesarias. </a:t>
            </a:r>
            <a:endParaRPr lang="es-EC" dirty="0" smtClean="0"/>
          </a:p>
          <a:p>
            <a:pPr marL="0" indent="0" algn="just">
              <a:buNone/>
            </a:pPr>
            <a:endParaRPr lang="es-EC" dirty="0" smtClean="0"/>
          </a:p>
          <a:p>
            <a:pPr marL="0" indent="0" algn="just">
              <a:buNone/>
            </a:pPr>
            <a:endParaRPr lang="es-EC" dirty="0" smtClean="0"/>
          </a:p>
          <a:p>
            <a:pPr marL="0" indent="0" algn="just">
              <a:buNone/>
            </a:pPr>
            <a:r>
              <a:rPr lang="es-ES" dirty="0"/>
              <a:t>Finalmente </a:t>
            </a:r>
            <a:r>
              <a:rPr lang="es-ES" dirty="0" smtClean="0"/>
              <a:t>el </a:t>
            </a:r>
            <a:r>
              <a:rPr lang="es-ES" dirty="0"/>
              <a:t>proyecto aportó con el desarrollo de la investigación en el área ambiental y especialmente fortalecer la institucionalización de la educación ambiental, por medio de un ciclo de talleres teórico – prácticos para así empoderar a los estudiantes de temas en reciclaje</a:t>
            </a:r>
            <a:endParaRPr lang="es-EC" dirty="0" smtClean="0"/>
          </a:p>
          <a:p>
            <a:pPr marL="0" indent="0" algn="ctr">
              <a:buNone/>
            </a:pPr>
            <a:r>
              <a:rPr lang="es-EC" dirty="0" smtClean="0"/>
              <a:t> </a:t>
            </a:r>
          </a:p>
          <a:p>
            <a:pPr marL="0" indent="0">
              <a:buNone/>
            </a:pPr>
            <a:endParaRPr lang="es-EC"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01" r="10243" b="13718"/>
          <a:stretch/>
        </p:blipFill>
        <p:spPr>
          <a:xfrm>
            <a:off x="434184" y="914399"/>
            <a:ext cx="913353" cy="757989"/>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99" y="2683038"/>
            <a:ext cx="938465" cy="93846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09" y="4487967"/>
            <a:ext cx="907942" cy="757801"/>
          </a:xfrm>
          <a:prstGeom prst="rect">
            <a:avLst/>
          </a:prstGeom>
        </p:spPr>
      </p:pic>
    </p:spTree>
    <p:extLst>
      <p:ext uri="{BB962C8B-B14F-4D97-AF65-F5344CB8AC3E}">
        <p14:creationId xmlns:p14="http://schemas.microsoft.com/office/powerpoint/2010/main" val="202588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483" y="348916"/>
            <a:ext cx="10948737" cy="6509083"/>
          </a:xfrm>
        </p:spPr>
        <p:txBody>
          <a:bodyPr>
            <a:normAutofit/>
          </a:bodyPr>
          <a:lstStyle/>
          <a:p>
            <a:pPr marL="0" indent="0" algn="ctr">
              <a:buNone/>
            </a:pPr>
            <a:r>
              <a:rPr lang="es-EC" sz="3200" dirty="0"/>
              <a:t>METODOLOGÍA</a:t>
            </a:r>
          </a:p>
        </p:txBody>
      </p:sp>
      <p:sp>
        <p:nvSpPr>
          <p:cNvPr id="2" name="Rectángulo redondeado 1"/>
          <p:cNvSpPr/>
          <p:nvPr/>
        </p:nvSpPr>
        <p:spPr>
          <a:xfrm>
            <a:off x="4892840" y="2925669"/>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MÉTODO</a:t>
            </a:r>
            <a:endParaRPr lang="es-EC" dirty="0"/>
          </a:p>
        </p:txBody>
      </p:sp>
      <p:sp>
        <p:nvSpPr>
          <p:cNvPr id="4" name="Rectángulo redondeado 3"/>
          <p:cNvSpPr/>
          <p:nvPr/>
        </p:nvSpPr>
        <p:spPr>
          <a:xfrm>
            <a:off x="4892841" y="1459827"/>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ESTUDIO EXPLORATORIO</a:t>
            </a:r>
            <a:endParaRPr lang="es-EC" sz="1400" dirty="0"/>
          </a:p>
        </p:txBody>
      </p:sp>
      <p:sp>
        <p:nvSpPr>
          <p:cNvPr id="5" name="Rectángulo redondeado 4"/>
          <p:cNvSpPr/>
          <p:nvPr/>
        </p:nvSpPr>
        <p:spPr>
          <a:xfrm>
            <a:off x="7076575" y="2365930"/>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FASE DOCUMENTAL</a:t>
            </a:r>
            <a:endParaRPr lang="es-EC" sz="1400" dirty="0"/>
          </a:p>
        </p:txBody>
      </p:sp>
      <p:sp>
        <p:nvSpPr>
          <p:cNvPr id="6" name="Rectángulo redondeado 5"/>
          <p:cNvSpPr/>
          <p:nvPr/>
        </p:nvSpPr>
        <p:spPr>
          <a:xfrm>
            <a:off x="7022427" y="3699680"/>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APLICACIÓN DE CAMPO</a:t>
            </a:r>
            <a:endParaRPr lang="es-EC" sz="1400" dirty="0"/>
          </a:p>
        </p:txBody>
      </p:sp>
      <p:sp>
        <p:nvSpPr>
          <p:cNvPr id="7" name="Rectángulo redondeado 6"/>
          <p:cNvSpPr/>
          <p:nvPr/>
        </p:nvSpPr>
        <p:spPr>
          <a:xfrm>
            <a:off x="2919661" y="2925669"/>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HIPOTETICO-DEDUCTIVO</a:t>
            </a:r>
            <a:endParaRPr lang="es-EC" sz="1400" dirty="0"/>
          </a:p>
        </p:txBody>
      </p:sp>
      <p:sp>
        <p:nvSpPr>
          <p:cNvPr id="15" name="Elipse 14"/>
          <p:cNvSpPr/>
          <p:nvPr/>
        </p:nvSpPr>
        <p:spPr>
          <a:xfrm>
            <a:off x="4026560" y="1755600"/>
            <a:ext cx="3364840" cy="304999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ln w="0"/>
              <a:solidFill>
                <a:schemeClr val="accent1"/>
              </a:solidFill>
              <a:effectLst>
                <a:outerShdw blurRad="38100" dist="25400" dir="5400000" algn="ctr" rotWithShape="0">
                  <a:srgbClr val="6E747A">
                    <a:alpha val="43000"/>
                  </a:srgbClr>
                </a:outerShdw>
              </a:effectLst>
            </a:endParaRPr>
          </a:p>
        </p:txBody>
      </p:sp>
      <p:sp>
        <p:nvSpPr>
          <p:cNvPr id="8" name="Rectángulo redondeado 7"/>
          <p:cNvSpPr/>
          <p:nvPr/>
        </p:nvSpPr>
        <p:spPr>
          <a:xfrm>
            <a:off x="4916902" y="4409543"/>
            <a:ext cx="1584157" cy="988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POBLACION Y MUESTRA</a:t>
            </a:r>
          </a:p>
        </p:txBody>
      </p:sp>
      <p:sp>
        <p:nvSpPr>
          <p:cNvPr id="10" name="Rectángulo redondeado 9"/>
          <p:cNvSpPr/>
          <p:nvPr/>
        </p:nvSpPr>
        <p:spPr>
          <a:xfrm>
            <a:off x="2919661" y="5416696"/>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smtClean="0"/>
              <a:t>ENFOQUE CUALITATIVO</a:t>
            </a:r>
          </a:p>
          <a:p>
            <a:pPr algn="ctr"/>
            <a:r>
              <a:rPr lang="es-EC" sz="1000" dirty="0" smtClean="0"/>
              <a:t>comprensión de causas</a:t>
            </a:r>
            <a:endParaRPr lang="es-EC" sz="1000" dirty="0"/>
          </a:p>
        </p:txBody>
      </p:sp>
      <p:sp>
        <p:nvSpPr>
          <p:cNvPr id="11" name="Rectángulo redondeado 10"/>
          <p:cNvSpPr/>
          <p:nvPr/>
        </p:nvSpPr>
        <p:spPr>
          <a:xfrm>
            <a:off x="6837944" y="5364049"/>
            <a:ext cx="1564105" cy="70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smtClean="0"/>
              <a:t>ENFOQUE CUANTITATIVO </a:t>
            </a:r>
            <a:r>
              <a:rPr lang="es-EC" sz="800" dirty="0" smtClean="0"/>
              <a:t>recopilación y análisis de la información </a:t>
            </a:r>
            <a:endParaRPr lang="es-EC" sz="800"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1" y="0"/>
            <a:ext cx="2857500" cy="2495550"/>
          </a:xfrm>
          <a:prstGeom prst="rect">
            <a:avLst/>
          </a:prstGeom>
          <a:ln>
            <a:noFill/>
          </a:ln>
          <a:effectLst>
            <a:softEdge rad="112500"/>
          </a:effectLst>
        </p:spPr>
      </p:pic>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l="23088" r="20491"/>
          <a:stretch/>
        </p:blipFill>
        <p:spPr>
          <a:xfrm>
            <a:off x="9470561" y="4409543"/>
            <a:ext cx="2668299" cy="2538038"/>
          </a:xfrm>
          <a:prstGeom prst="rect">
            <a:avLst/>
          </a:prstGeom>
          <a:ln>
            <a:noFill/>
          </a:ln>
          <a:effectLst>
            <a:softEdge rad="112500"/>
          </a:effectLst>
        </p:spPr>
      </p:pic>
    </p:spTree>
    <p:extLst>
      <p:ext uri="{BB962C8B-B14F-4D97-AF65-F5344CB8AC3E}">
        <p14:creationId xmlns:p14="http://schemas.microsoft.com/office/powerpoint/2010/main" val="319855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13"/>
          <p:cNvSpPr>
            <a:spLocks noGrp="1"/>
          </p:cNvSpPr>
          <p:nvPr>
            <p:ph idx="1"/>
          </p:nvPr>
        </p:nvSpPr>
        <p:spPr>
          <a:xfrm>
            <a:off x="677334" y="348916"/>
            <a:ext cx="10692508" cy="5991725"/>
          </a:xfrm>
        </p:spPr>
        <p:txBody>
          <a:bodyPr>
            <a:normAutofit/>
          </a:bodyPr>
          <a:lstStyle/>
          <a:p>
            <a:pPr marL="0" indent="0" algn="just">
              <a:buNone/>
            </a:pPr>
            <a:r>
              <a:rPr lang="es-ES" sz="1700" i="1" dirty="0" smtClean="0"/>
              <a:t>En </a:t>
            </a:r>
            <a:r>
              <a:rPr lang="es-ES" sz="1700" i="1" dirty="0"/>
              <a:t>base a la experiencia en formación educativa del investigador y a la necesidad de que el educando conozca el ciclo de un residuo desde su origen hasta su disposición final, se aplicó un programa de educación ambiental conformado por tres </a:t>
            </a:r>
            <a:r>
              <a:rPr lang="es-ES" sz="1700" i="1" dirty="0" smtClean="0"/>
              <a:t>módulos.</a:t>
            </a:r>
          </a:p>
          <a:p>
            <a:pPr marL="0" indent="0" algn="just">
              <a:buNone/>
            </a:pPr>
            <a:endParaRPr lang="es-ES" sz="1700" i="1" dirty="0"/>
          </a:p>
          <a:p>
            <a:pPr marL="0" indent="0" algn="just">
              <a:buNone/>
            </a:pPr>
            <a:r>
              <a:rPr lang="es-ES" sz="1700" i="1" dirty="0" smtClean="0"/>
              <a:t> </a:t>
            </a:r>
            <a:r>
              <a:rPr lang="es-ES" sz="1700" i="1" dirty="0"/>
              <a:t>A continuación se describe el programa mencionado anteriormente: </a:t>
            </a:r>
            <a:endParaRPr lang="es-ES" sz="1700" i="1" dirty="0" smtClean="0"/>
          </a:p>
          <a:p>
            <a:pPr marL="0" indent="0" algn="just">
              <a:buNone/>
            </a:pPr>
            <a:endParaRPr lang="es-EC" sz="1700" dirty="0"/>
          </a:p>
          <a:p>
            <a:pPr marL="0" indent="0">
              <a:buNone/>
            </a:pPr>
            <a:r>
              <a:rPr lang="es-ES" b="1" dirty="0"/>
              <a:t>MODULO 1: Impacto Ambiental por acumulación de desechos.</a:t>
            </a:r>
            <a:endParaRPr lang="es-EC" dirty="0"/>
          </a:p>
          <a:p>
            <a:pPr marL="0" indent="0">
              <a:buNone/>
            </a:pPr>
            <a:r>
              <a:rPr lang="es-ES" sz="1700" dirty="0" smtClean="0"/>
              <a:t>Capítulo </a:t>
            </a:r>
            <a:r>
              <a:rPr lang="es-ES" sz="1700" dirty="0"/>
              <a:t>1: Disposición final de los desechos.</a:t>
            </a:r>
            <a:endParaRPr lang="es-EC" sz="1700" dirty="0"/>
          </a:p>
          <a:p>
            <a:pPr marL="0" indent="0">
              <a:buNone/>
            </a:pPr>
            <a:r>
              <a:rPr lang="es-ES" sz="1700" dirty="0" smtClean="0"/>
              <a:t>Capítulo </a:t>
            </a:r>
            <a:r>
              <a:rPr lang="es-ES" sz="1700" dirty="0"/>
              <a:t>II: Contaminación del agua, aire y suelo.</a:t>
            </a:r>
            <a:endParaRPr lang="es-EC" sz="1700" dirty="0"/>
          </a:p>
          <a:p>
            <a:pPr marL="0" indent="0">
              <a:buNone/>
            </a:pPr>
            <a:r>
              <a:rPr lang="es-ES" sz="1700" dirty="0" smtClean="0"/>
              <a:t>Capítulo </a:t>
            </a:r>
            <a:r>
              <a:rPr lang="es-ES" sz="1700" dirty="0"/>
              <a:t>III: Enfermedades causadas por la mala disposición de los desechos sólidos</a:t>
            </a:r>
            <a:r>
              <a:rPr lang="es-ES" dirty="0"/>
              <a:t>.</a:t>
            </a:r>
            <a:endParaRPr lang="es-EC" dirty="0"/>
          </a:p>
          <a:p>
            <a:pPr marL="0" indent="0">
              <a:buNone/>
            </a:pPr>
            <a:r>
              <a:rPr lang="es-ES" b="1" dirty="0" smtClean="0"/>
              <a:t>MODULO </a:t>
            </a:r>
            <a:r>
              <a:rPr lang="es-ES" b="1" dirty="0"/>
              <a:t>2: Manejo Integral de Residuos</a:t>
            </a:r>
            <a:r>
              <a:rPr lang="es-ES" b="1" dirty="0" smtClean="0"/>
              <a:t>.</a:t>
            </a:r>
            <a:r>
              <a:rPr lang="es-ES" dirty="0" smtClean="0"/>
              <a:t> </a:t>
            </a:r>
            <a:endParaRPr lang="es-EC" dirty="0"/>
          </a:p>
          <a:p>
            <a:pPr marL="0" indent="0">
              <a:buNone/>
            </a:pPr>
            <a:r>
              <a:rPr lang="es-ES" sz="1700" dirty="0"/>
              <a:t>Capítulo I: Donde se producen y como se clasifican los residuos </a:t>
            </a:r>
            <a:endParaRPr lang="es-EC" sz="1700" dirty="0"/>
          </a:p>
          <a:p>
            <a:pPr marL="0" indent="0">
              <a:buNone/>
            </a:pPr>
            <a:r>
              <a:rPr lang="es-ES" sz="1700" dirty="0" smtClean="0"/>
              <a:t>Capítulo </a:t>
            </a:r>
            <a:r>
              <a:rPr lang="es-ES" sz="1700" dirty="0"/>
              <a:t>II: Jerarquía en la gestión de residuos solidos </a:t>
            </a:r>
            <a:endParaRPr lang="es-EC" sz="1700" dirty="0"/>
          </a:p>
          <a:p>
            <a:pPr marL="0" indent="0">
              <a:buNone/>
            </a:pPr>
            <a:r>
              <a:rPr lang="es-ES" sz="1700" dirty="0" smtClean="0"/>
              <a:t>Capítulo </a:t>
            </a:r>
            <a:r>
              <a:rPr lang="es-ES" sz="1700" dirty="0"/>
              <a:t>III: Reciclaje </a:t>
            </a:r>
            <a:endParaRPr lang="es-EC" sz="1700" dirty="0"/>
          </a:p>
          <a:p>
            <a:pPr marL="0" indent="0">
              <a:buNone/>
            </a:pPr>
            <a:r>
              <a:rPr lang="es-ES" b="1" dirty="0"/>
              <a:t>MODULO 3: Manejo de Desechos Orgánicos. </a:t>
            </a:r>
            <a:endParaRPr lang="es-EC" dirty="0"/>
          </a:p>
          <a:p>
            <a:pPr marL="0" indent="0">
              <a:buNone/>
            </a:pPr>
            <a:r>
              <a:rPr lang="es-ES" sz="1700" dirty="0" smtClean="0"/>
              <a:t>Capítulo </a:t>
            </a:r>
            <a:r>
              <a:rPr lang="es-ES" sz="1700" dirty="0"/>
              <a:t>I: Importancia y uso de los desechos orgánicos </a:t>
            </a:r>
            <a:endParaRPr lang="es-EC" sz="1700" dirty="0"/>
          </a:p>
          <a:p>
            <a:endParaRPr lang="es-EC" dirty="0"/>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232" y="3713497"/>
            <a:ext cx="3244768" cy="3244768"/>
          </a:xfrm>
          <a:prstGeom prst="rect">
            <a:avLst/>
          </a:prstGeom>
          <a:ln>
            <a:noFill/>
          </a:ln>
          <a:effectLst>
            <a:softEdge rad="112500"/>
          </a:effectLst>
        </p:spPr>
      </p:pic>
    </p:spTree>
    <p:extLst>
      <p:ext uri="{BB962C8B-B14F-4D97-AF65-F5344CB8AC3E}">
        <p14:creationId xmlns:p14="http://schemas.microsoft.com/office/powerpoint/2010/main" val="824660928"/>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2950</TotalTime>
  <Words>1122</Words>
  <Application>Microsoft Office PowerPoint</Application>
  <PresentationFormat>Panorámica</PresentationFormat>
  <Paragraphs>111</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Trebuchet MS</vt:lpstr>
      <vt:lpstr>Wingdings</vt:lpstr>
      <vt:lpstr>Wingdings 3</vt:lpstr>
      <vt:lpstr>Faceta</vt:lpstr>
      <vt:lpstr>                          “DISEÑO  DEL PROGRAMA DE EDUCACIÓN AMBIENTAL, VENTAJAS DEL RECICLAJE INTEGRAL EN LA UNIDAD EDUCATIVA CONSEJO PROVINCIAL DE PICHINCHA: ANÁLISIS DE CASO  SEGUNDO QUIMESTRE LECTIVO 2015-2016”   Realizado por: Diego Renán Soria Caiza  Director del proyecto: Dra. Silvia Sevilla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DOCENTE</dc:creator>
  <cp:lastModifiedBy>DOCENTE</cp:lastModifiedBy>
  <cp:revision>54</cp:revision>
  <dcterms:created xsi:type="dcterms:W3CDTF">2016-06-12T15:00:31Z</dcterms:created>
  <dcterms:modified xsi:type="dcterms:W3CDTF">2016-08-01T19:10:00Z</dcterms:modified>
</cp:coreProperties>
</file>