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  <p:sldMasterId id="214748378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54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ocuments\BERE\tesis\ANEXOS\Resultados%20mediciones\OCR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ocuments\BERE\tesis\ANEXOS\Cuestionario%20n&#243;rdico\cuestionario%20nordic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ocuments\BERE\tesis\ANEXOS\AUSENTISMO\ausentismo%202015%20y%202016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100"/>
              <a:t>NIVEL DE RIESGO </a:t>
            </a:r>
          </a:p>
          <a:p>
            <a:pPr>
              <a:defRPr sz="1100"/>
            </a:pPr>
            <a:r>
              <a:rPr lang="es-EC" sz="1100"/>
              <a:t>Método OWAS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97571847897068E-2"/>
          <c:y val="0.17937874282422464"/>
          <c:w val="0.952149070203685"/>
          <c:h val="0.71655170866971774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dLbl>
              <c:idx val="2"/>
              <c:layout>
                <c:manualLayout>
                  <c:x val="2.3121387283236899E-2"/>
                  <c:y val="-8.0235973291343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828516377649232E-2"/>
                  <c:y val="-7.5516210156558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Hoja3!$A$2:$A$5</c:f>
              <c:strCache>
                <c:ptCount val="4"/>
                <c:pt idx="0">
                  <c:v>Ligero riesgo</c:v>
                </c:pt>
                <c:pt idx="1">
                  <c:v>Normal</c:v>
                </c:pt>
                <c:pt idx="2">
                  <c:v>Alto riesgo</c:v>
                </c:pt>
                <c:pt idx="3">
                  <c:v>Riesgo extremo</c:v>
                </c:pt>
              </c:strCache>
            </c:strRef>
          </c:cat>
          <c:val>
            <c:numRef>
              <c:f>Hoja3!$C$2:$C$5</c:f>
              <c:numCache>
                <c:formatCode>0%</c:formatCode>
                <c:ptCount val="4"/>
                <c:pt idx="0">
                  <c:v>0.7</c:v>
                </c:pt>
                <c:pt idx="1">
                  <c:v>0.3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568355824"/>
        <c:axId val="568361704"/>
        <c:axId val="0"/>
      </c:bar3DChart>
      <c:catAx>
        <c:axId val="56835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68361704"/>
        <c:crosses val="autoZero"/>
        <c:auto val="1"/>
        <c:lblAlgn val="ctr"/>
        <c:lblOffset val="100"/>
        <c:noMultiLvlLbl val="0"/>
      </c:catAx>
      <c:valAx>
        <c:axId val="56836170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6835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6322764927325E-2"/>
          <c:y val="5.1705005639967765E-2"/>
          <c:w val="0.91319064452644239"/>
          <c:h val="0.88948614842746299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shade val="9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3.3333333333333361E-2"/>
                  <c:y val="-3.0303030303030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0555555555555506E-2"/>
                  <c:y val="-3.0303030303030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3333333333333333E-2"/>
                  <c:y val="-2.5974025974025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3333333333333333E-2"/>
                  <c:y val="-2.5974025974025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6111111111111011E-2"/>
                  <c:y val="-3.0303030303030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'1'!$AB$6:$AB$10</c:f>
              <c:strCache>
                <c:ptCount val="5"/>
                <c:pt idx="0">
                  <c:v>Muñeca / mano</c:v>
                </c:pt>
                <c:pt idx="1">
                  <c:v>Codo/ antebrazo</c:v>
                </c:pt>
                <c:pt idx="2">
                  <c:v>Cuello</c:v>
                </c:pt>
                <c:pt idx="3">
                  <c:v>Hombro</c:v>
                </c:pt>
                <c:pt idx="4">
                  <c:v>Dorsal/ lumbar</c:v>
                </c:pt>
              </c:strCache>
            </c:strRef>
          </c:cat>
          <c:val>
            <c:numRef>
              <c:f>'1'!$AC$6:$AC$10</c:f>
              <c:numCache>
                <c:formatCode>0%</c:formatCode>
                <c:ptCount val="5"/>
                <c:pt idx="0">
                  <c:v>0.27</c:v>
                </c:pt>
                <c:pt idx="1">
                  <c:v>0.21</c:v>
                </c:pt>
                <c:pt idx="2">
                  <c:v>0.21</c:v>
                </c:pt>
                <c:pt idx="3">
                  <c:v>0.17</c:v>
                </c:pt>
                <c:pt idx="4">
                  <c:v>0.14000000000000001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586036744"/>
        <c:axId val="586040272"/>
        <c:axId val="0"/>
      </c:bar3DChart>
      <c:catAx>
        <c:axId val="586036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86040272"/>
        <c:crosses val="autoZero"/>
        <c:auto val="1"/>
        <c:lblAlgn val="ctr"/>
        <c:lblOffset val="100"/>
        <c:noMultiLvlLbl val="0"/>
      </c:catAx>
      <c:valAx>
        <c:axId val="5860402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86036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EC" dirty="0" smtClean="0"/>
              <a:t>2015 </a:t>
            </a:r>
            <a:r>
              <a:rPr lang="es-EC" dirty="0"/>
              <a:t>HASTA</a:t>
            </a:r>
            <a:r>
              <a:rPr lang="es-EC" baseline="0" dirty="0"/>
              <a:t> JUNIO DEL </a:t>
            </a:r>
            <a:r>
              <a:rPr lang="es-EC" dirty="0"/>
              <a:t> 2016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Hoja2!$C$3</c:f>
              <c:strCache>
                <c:ptCount val="1"/>
                <c:pt idx="0">
                  <c:v>Ausentismo 2015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0434223220960526E-2"/>
                  <c:y val="-7.6447428848830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Hoja2!$B$8</c:f>
              <c:strCache>
                <c:ptCount val="1"/>
                <c:pt idx="0">
                  <c:v>Traumatologia</c:v>
                </c:pt>
              </c:strCache>
            </c:strRef>
          </c:cat>
          <c:val>
            <c:numRef>
              <c:f>Hoja2!$C$8</c:f>
              <c:numCache>
                <c:formatCode>0%</c:formatCode>
                <c:ptCount val="1"/>
                <c:pt idx="0">
                  <c:v>5.4794520547945202E-2</c:v>
                </c:pt>
              </c:numCache>
            </c:numRef>
          </c:val>
        </c:ser>
        <c:ser>
          <c:idx val="1"/>
          <c:order val="1"/>
          <c:tx>
            <c:strRef>
              <c:f>Hoja2!$D$3</c:f>
              <c:strCache>
                <c:ptCount val="1"/>
                <c:pt idx="0">
                  <c:v>Ausentismo 2016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5.9160897585322433E-2"/>
                  <c:y val="-7.6447428848830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Hoja2!$B$8</c:f>
              <c:strCache>
                <c:ptCount val="1"/>
                <c:pt idx="0">
                  <c:v>Traumatologia</c:v>
                </c:pt>
              </c:strCache>
            </c:strRef>
          </c:cat>
          <c:val>
            <c:numRef>
              <c:f>Hoja2!$D$8</c:f>
              <c:numCache>
                <c:formatCode>0%</c:formatCode>
                <c:ptCount val="1"/>
                <c:pt idx="0">
                  <c:v>0.1125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2562344"/>
        <c:axId val="552558424"/>
        <c:axId val="0"/>
      </c:bar3DChart>
      <c:catAx>
        <c:axId val="5525623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2558424"/>
        <c:crosses val="autoZero"/>
        <c:auto val="1"/>
        <c:lblAlgn val="ctr"/>
        <c:lblOffset val="100"/>
        <c:noMultiLvlLbl val="0"/>
      </c:catAx>
      <c:valAx>
        <c:axId val="552558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52562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3773D7-DDFE-481A-9E96-01029B441445}" type="doc">
      <dgm:prSet loTypeId="urn:microsoft.com/office/officeart/2005/8/layout/hList7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7F07B488-9CE3-4BC8-940B-C0617147BE75}">
      <dgm:prSet phldrT="[Texto]" custT="1"/>
      <dgm:spPr>
        <a:solidFill>
          <a:schemeClr val="accent5">
            <a:lumMod val="75000"/>
            <a:alpha val="62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s-EC" sz="2800" dirty="0" smtClean="0">
              <a:solidFill>
                <a:schemeClr val="bg1"/>
              </a:solidFill>
              <a:latin typeface="+mj-lt"/>
            </a:rPr>
            <a:t>Riesgos ergonómicos </a:t>
          </a:r>
          <a:endParaRPr lang="es-EC" sz="2800" dirty="0">
            <a:solidFill>
              <a:schemeClr val="bg1"/>
            </a:solidFill>
            <a:latin typeface="+mj-lt"/>
          </a:endParaRPr>
        </a:p>
      </dgm:t>
    </dgm:pt>
    <dgm:pt modelId="{79ED4ECA-1C36-4772-B8E6-1553A8B054B0}" type="parTrans" cxnId="{DA0DB3E4-4953-4C93-8AF5-68F6C8959F1B}">
      <dgm:prSet/>
      <dgm:spPr/>
      <dgm:t>
        <a:bodyPr/>
        <a:lstStyle/>
        <a:p>
          <a:endParaRPr lang="es-EC" sz="200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5373D66D-77E2-46A3-B0EE-9C4DADC791CE}" type="sibTrans" cxnId="{DA0DB3E4-4953-4C93-8AF5-68F6C8959F1B}">
      <dgm:prSet/>
      <dgm:spPr/>
      <dgm:t>
        <a:bodyPr/>
        <a:lstStyle/>
        <a:p>
          <a:endParaRPr lang="es-EC" sz="200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CF054F01-04FB-448D-AFF9-1C30D01500D5}">
      <dgm:prSet phldrT="[Texto]" custT="1"/>
      <dgm:spPr>
        <a:solidFill>
          <a:schemeClr val="accent5">
            <a:lumMod val="75000"/>
            <a:alpha val="62000"/>
          </a:schemeClr>
        </a:solidFill>
      </dgm:spPr>
      <dgm:t>
        <a:bodyPr/>
        <a:lstStyle/>
        <a:p>
          <a:r>
            <a:rPr lang="es-EC" sz="2400" dirty="0" smtClean="0">
              <a:solidFill>
                <a:schemeClr val="bg1"/>
              </a:solidFill>
              <a:latin typeface="+mj-lt"/>
            </a:rPr>
            <a:t>Posturas Forzadas</a:t>
          </a:r>
          <a:endParaRPr lang="es-EC" sz="2400" dirty="0">
            <a:solidFill>
              <a:schemeClr val="bg1"/>
            </a:solidFill>
            <a:latin typeface="+mj-lt"/>
          </a:endParaRPr>
        </a:p>
      </dgm:t>
    </dgm:pt>
    <dgm:pt modelId="{9B45126E-5F42-4907-98FC-B42F07BDB90B}" type="parTrans" cxnId="{0EF3B2CF-1466-4204-91E9-69A785900A0C}">
      <dgm:prSet/>
      <dgm:spPr/>
      <dgm:t>
        <a:bodyPr/>
        <a:lstStyle/>
        <a:p>
          <a:endParaRPr lang="es-EC" sz="200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AB107A30-33CF-4FDF-88D0-AB535159DE2C}" type="sibTrans" cxnId="{0EF3B2CF-1466-4204-91E9-69A785900A0C}">
      <dgm:prSet/>
      <dgm:spPr/>
      <dgm:t>
        <a:bodyPr/>
        <a:lstStyle/>
        <a:p>
          <a:endParaRPr lang="es-EC" sz="200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D13B8E75-F87C-448C-BD31-32BB96B39047}">
      <dgm:prSet phldrT="[Texto]" custT="1"/>
      <dgm:spPr>
        <a:solidFill>
          <a:srgbClr val="00B050">
            <a:alpha val="72000"/>
          </a:srgb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s-EC" sz="3600" dirty="0" smtClean="0">
              <a:solidFill>
                <a:schemeClr val="bg1"/>
              </a:solidFill>
              <a:latin typeface="+mj-lt"/>
            </a:rPr>
            <a:t>Nivel de riesgo </a:t>
          </a:r>
          <a:endParaRPr lang="es-EC" sz="3600" dirty="0">
            <a:solidFill>
              <a:schemeClr val="bg1"/>
            </a:solidFill>
            <a:latin typeface="+mj-lt"/>
          </a:endParaRPr>
        </a:p>
      </dgm:t>
    </dgm:pt>
    <dgm:pt modelId="{CEC4ADED-E0AA-4641-A868-4B24288FA2CB}" type="parTrans" cxnId="{B0E5F177-1447-48DF-B333-CE6695C682B1}">
      <dgm:prSet/>
      <dgm:spPr/>
      <dgm:t>
        <a:bodyPr/>
        <a:lstStyle/>
        <a:p>
          <a:endParaRPr lang="es-EC" sz="200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F48F1B72-1FD1-4D87-8910-2FBF3FFE408B}" type="sibTrans" cxnId="{B0E5F177-1447-48DF-B333-CE6695C682B1}">
      <dgm:prSet/>
      <dgm:spPr/>
      <dgm:t>
        <a:bodyPr/>
        <a:lstStyle/>
        <a:p>
          <a:endParaRPr lang="es-EC" sz="200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07CFEF74-A7A7-4773-839B-DB620AE9C0E7}">
      <dgm:prSet phldrT="[Texto]" custT="1"/>
      <dgm:spPr>
        <a:solidFill>
          <a:srgbClr val="00B050">
            <a:alpha val="72000"/>
          </a:srgbClr>
        </a:solidFill>
      </dgm:spPr>
      <dgm:t>
        <a:bodyPr/>
        <a:lstStyle/>
        <a:p>
          <a:r>
            <a:rPr lang="es-EC" sz="3200" dirty="0" smtClean="0">
              <a:solidFill>
                <a:schemeClr val="bg1"/>
              </a:solidFill>
              <a:latin typeface="+mj-lt"/>
            </a:rPr>
            <a:t>Incidencia  en el ausentismo laboral  </a:t>
          </a:r>
          <a:endParaRPr lang="es-EC" sz="3200" dirty="0">
            <a:solidFill>
              <a:schemeClr val="bg1"/>
            </a:solidFill>
            <a:latin typeface="+mj-lt"/>
          </a:endParaRPr>
        </a:p>
      </dgm:t>
    </dgm:pt>
    <dgm:pt modelId="{64333A01-9DD3-43C6-9590-6F08E7A35261}" type="parTrans" cxnId="{B7152452-A7FB-4E10-A592-93C13EEC61EC}">
      <dgm:prSet/>
      <dgm:spPr/>
      <dgm:t>
        <a:bodyPr/>
        <a:lstStyle/>
        <a:p>
          <a:endParaRPr lang="es-EC" sz="200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74426C03-C551-4D23-9E03-14A7610ABC70}" type="sibTrans" cxnId="{B7152452-A7FB-4E10-A592-93C13EEC61EC}">
      <dgm:prSet/>
      <dgm:spPr/>
      <dgm:t>
        <a:bodyPr/>
        <a:lstStyle/>
        <a:p>
          <a:endParaRPr lang="es-EC" sz="200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7C45AF8E-C8FA-4DE8-8E81-B143BF9B85AC}">
      <dgm:prSet phldrT="[Texto]" custT="1"/>
      <dgm:spPr>
        <a:solidFill>
          <a:schemeClr val="accent3">
            <a:lumMod val="75000"/>
            <a:alpha val="76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s-EC" sz="3200" dirty="0" smtClean="0">
              <a:solidFill>
                <a:schemeClr val="bg1"/>
              </a:solidFill>
              <a:latin typeface="+mj-lt"/>
            </a:rPr>
            <a:t>Posibles lesiones musculo esqueléticas </a:t>
          </a:r>
          <a:endParaRPr lang="es-EC" sz="3200" dirty="0">
            <a:solidFill>
              <a:schemeClr val="bg1"/>
            </a:solidFill>
            <a:latin typeface="+mj-lt"/>
          </a:endParaRPr>
        </a:p>
      </dgm:t>
    </dgm:pt>
    <dgm:pt modelId="{D960489B-69D0-4F1A-8D3A-68B3B066376A}" type="parTrans" cxnId="{7655D3F1-7DED-43DE-829C-B2AB7D6448D0}">
      <dgm:prSet/>
      <dgm:spPr/>
      <dgm:t>
        <a:bodyPr/>
        <a:lstStyle/>
        <a:p>
          <a:endParaRPr lang="es-EC" sz="200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101C0126-547A-4083-9359-5963447DE1C6}" type="sibTrans" cxnId="{7655D3F1-7DED-43DE-829C-B2AB7D6448D0}">
      <dgm:prSet/>
      <dgm:spPr/>
      <dgm:t>
        <a:bodyPr/>
        <a:lstStyle/>
        <a:p>
          <a:endParaRPr lang="es-EC" sz="200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8739EF38-33E9-4ED1-AF95-642C9A684AA1}">
      <dgm:prSet phldrT="[Texto]" custT="1"/>
      <dgm:spPr>
        <a:solidFill>
          <a:schemeClr val="accent5">
            <a:lumMod val="75000"/>
            <a:alpha val="62000"/>
          </a:schemeClr>
        </a:solidFill>
      </dgm:spPr>
      <dgm:t>
        <a:bodyPr/>
        <a:lstStyle/>
        <a:p>
          <a:r>
            <a:rPr lang="es-EC" sz="2400" dirty="0" smtClean="0">
              <a:solidFill>
                <a:schemeClr val="bg1"/>
              </a:solidFill>
              <a:latin typeface="+mj-lt"/>
            </a:rPr>
            <a:t>Movimientos repetitivos</a:t>
          </a:r>
          <a:endParaRPr lang="es-EC" sz="2400" dirty="0">
            <a:solidFill>
              <a:schemeClr val="bg1"/>
            </a:solidFill>
            <a:latin typeface="+mj-lt"/>
          </a:endParaRPr>
        </a:p>
      </dgm:t>
    </dgm:pt>
    <dgm:pt modelId="{60DB4E49-504D-4E06-9123-8E493AFEC99D}" type="parTrans" cxnId="{64392A52-F847-4B25-95D8-C23DF18C082C}">
      <dgm:prSet/>
      <dgm:spPr/>
      <dgm:t>
        <a:bodyPr/>
        <a:lstStyle/>
        <a:p>
          <a:endParaRPr lang="es-EC" sz="200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2F03627E-20E7-445F-B286-3E937059D680}" type="sibTrans" cxnId="{64392A52-F847-4B25-95D8-C23DF18C082C}">
      <dgm:prSet/>
      <dgm:spPr/>
      <dgm:t>
        <a:bodyPr/>
        <a:lstStyle/>
        <a:p>
          <a:endParaRPr lang="es-EC" sz="200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75696234-7D5A-427A-8295-F9254CB5F3DD}" type="pres">
      <dgm:prSet presAssocID="{233773D7-DDFE-481A-9E96-01029B441445}" presName="Name0" presStyleCnt="0">
        <dgm:presLayoutVars>
          <dgm:dir/>
          <dgm:resizeHandles val="exact"/>
        </dgm:presLayoutVars>
      </dgm:prSet>
      <dgm:spPr/>
    </dgm:pt>
    <dgm:pt modelId="{BB90DC50-9980-4C64-B8FE-B70303DB1062}" type="pres">
      <dgm:prSet presAssocID="{233773D7-DDFE-481A-9E96-01029B441445}" presName="fgShape" presStyleLbl="fgShp" presStyleIdx="0" presStyleCnt="1" custScaleX="108439"/>
      <dgm:spPr>
        <a:solidFill>
          <a:srgbClr val="FFFF00">
            <a:alpha val="18000"/>
          </a:srgbClr>
        </a:solidFill>
        <a:ln>
          <a:solidFill>
            <a:schemeClr val="tx1">
              <a:lumMod val="50000"/>
              <a:lumOff val="50000"/>
            </a:schemeClr>
          </a:solidFill>
        </a:ln>
      </dgm:spPr>
    </dgm:pt>
    <dgm:pt modelId="{95A6C49D-4546-4E4E-8C93-4831C749F29B}" type="pres">
      <dgm:prSet presAssocID="{233773D7-DDFE-481A-9E96-01029B441445}" presName="linComp" presStyleCnt="0"/>
      <dgm:spPr/>
    </dgm:pt>
    <dgm:pt modelId="{DBF264A1-D220-42D4-8E85-5523F17248D3}" type="pres">
      <dgm:prSet presAssocID="{7F07B488-9CE3-4BC8-940B-C0617147BE75}" presName="compNode" presStyleCnt="0"/>
      <dgm:spPr/>
    </dgm:pt>
    <dgm:pt modelId="{6F14ACDF-FE15-434F-B846-C95552E429AE}" type="pres">
      <dgm:prSet presAssocID="{7F07B488-9CE3-4BC8-940B-C0617147BE75}" presName="bkgdShape" presStyleLbl="node1" presStyleIdx="0" presStyleCnt="3"/>
      <dgm:spPr/>
    </dgm:pt>
    <dgm:pt modelId="{34F212C4-B7F1-4970-AE2C-7C28595106C2}" type="pres">
      <dgm:prSet presAssocID="{7F07B488-9CE3-4BC8-940B-C0617147BE75}" presName="nodeTx" presStyleLbl="node1" presStyleIdx="0" presStyleCnt="3">
        <dgm:presLayoutVars>
          <dgm:bulletEnabled val="1"/>
        </dgm:presLayoutVars>
      </dgm:prSet>
      <dgm:spPr/>
    </dgm:pt>
    <dgm:pt modelId="{9DCCACF7-0E1C-45A9-AB09-BBBB24786FA5}" type="pres">
      <dgm:prSet presAssocID="{7F07B488-9CE3-4BC8-940B-C0617147BE75}" presName="invisiNode" presStyleLbl="node1" presStyleIdx="0" presStyleCnt="3"/>
      <dgm:spPr/>
    </dgm:pt>
    <dgm:pt modelId="{AD81945A-3FA6-4E46-AED4-87534D331D41}" type="pres">
      <dgm:prSet presAssocID="{7F07B488-9CE3-4BC8-940B-C0617147BE75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DA5C8B2-B48D-4C74-88D9-BE818DEFA830}" type="pres">
      <dgm:prSet presAssocID="{5373D66D-77E2-46A3-B0EE-9C4DADC791CE}" presName="sibTrans" presStyleLbl="sibTrans2D1" presStyleIdx="0" presStyleCnt="0"/>
      <dgm:spPr/>
    </dgm:pt>
    <dgm:pt modelId="{3969E57B-F370-4A2E-9ADD-29FC66D8269C}" type="pres">
      <dgm:prSet presAssocID="{D13B8E75-F87C-448C-BD31-32BB96B39047}" presName="compNode" presStyleCnt="0"/>
      <dgm:spPr/>
    </dgm:pt>
    <dgm:pt modelId="{2D5EC110-8282-47F6-AA60-377209AD1CFE}" type="pres">
      <dgm:prSet presAssocID="{D13B8E75-F87C-448C-BD31-32BB96B39047}" presName="bkgdShape" presStyleLbl="node1" presStyleIdx="1" presStyleCnt="3"/>
      <dgm:spPr/>
    </dgm:pt>
    <dgm:pt modelId="{782D330E-DBCD-4619-80C0-7A6F3BA4379A}" type="pres">
      <dgm:prSet presAssocID="{D13B8E75-F87C-448C-BD31-32BB96B39047}" presName="nodeTx" presStyleLbl="node1" presStyleIdx="1" presStyleCnt="3">
        <dgm:presLayoutVars>
          <dgm:bulletEnabled val="1"/>
        </dgm:presLayoutVars>
      </dgm:prSet>
      <dgm:spPr/>
    </dgm:pt>
    <dgm:pt modelId="{409D3529-FE89-4378-A18A-87AE4A91D86E}" type="pres">
      <dgm:prSet presAssocID="{D13B8E75-F87C-448C-BD31-32BB96B39047}" presName="invisiNode" presStyleLbl="node1" presStyleIdx="1" presStyleCnt="3"/>
      <dgm:spPr/>
    </dgm:pt>
    <dgm:pt modelId="{3D44D7D4-AA4C-4180-9EED-9D85B1A45017}" type="pres">
      <dgm:prSet presAssocID="{D13B8E75-F87C-448C-BD31-32BB96B39047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5DAF01A-1860-4021-AEF7-09526B5E64FE}" type="pres">
      <dgm:prSet presAssocID="{F48F1B72-1FD1-4D87-8910-2FBF3FFE408B}" presName="sibTrans" presStyleLbl="sibTrans2D1" presStyleIdx="0" presStyleCnt="0"/>
      <dgm:spPr/>
    </dgm:pt>
    <dgm:pt modelId="{42B76EF6-A195-496E-8547-9AA2CD3212F3}" type="pres">
      <dgm:prSet presAssocID="{7C45AF8E-C8FA-4DE8-8E81-B143BF9B85AC}" presName="compNode" presStyleCnt="0"/>
      <dgm:spPr/>
    </dgm:pt>
    <dgm:pt modelId="{FA292C20-6169-4E0A-B49E-A67AF0688D2F}" type="pres">
      <dgm:prSet presAssocID="{7C45AF8E-C8FA-4DE8-8E81-B143BF9B85AC}" presName="bkgdShape" presStyleLbl="node1" presStyleIdx="2" presStyleCnt="3"/>
      <dgm:spPr/>
    </dgm:pt>
    <dgm:pt modelId="{8D2078FA-B565-4C71-9DA1-095DC633E732}" type="pres">
      <dgm:prSet presAssocID="{7C45AF8E-C8FA-4DE8-8E81-B143BF9B85AC}" presName="nodeTx" presStyleLbl="node1" presStyleIdx="2" presStyleCnt="3">
        <dgm:presLayoutVars>
          <dgm:bulletEnabled val="1"/>
        </dgm:presLayoutVars>
      </dgm:prSet>
      <dgm:spPr/>
    </dgm:pt>
    <dgm:pt modelId="{1963C9D8-286A-438E-8345-DED59252CA87}" type="pres">
      <dgm:prSet presAssocID="{7C45AF8E-C8FA-4DE8-8E81-B143BF9B85AC}" presName="invisiNode" presStyleLbl="node1" presStyleIdx="2" presStyleCnt="3"/>
      <dgm:spPr/>
    </dgm:pt>
    <dgm:pt modelId="{5306CF2F-0A11-4295-A9F7-548715D3E661}" type="pres">
      <dgm:prSet presAssocID="{7C45AF8E-C8FA-4DE8-8E81-B143BF9B85AC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C2AA763-41EF-4CC5-8C86-728A87334AC7}" type="presOf" srcId="{7F07B488-9CE3-4BC8-940B-C0617147BE75}" destId="{34F212C4-B7F1-4970-AE2C-7C28595106C2}" srcOrd="1" destOrd="0" presId="urn:microsoft.com/office/officeart/2005/8/layout/hList7"/>
    <dgm:cxn modelId="{B7152452-A7FB-4E10-A592-93C13EEC61EC}" srcId="{D13B8E75-F87C-448C-BD31-32BB96B39047}" destId="{07CFEF74-A7A7-4773-839B-DB620AE9C0E7}" srcOrd="0" destOrd="0" parTransId="{64333A01-9DD3-43C6-9590-6F08E7A35261}" sibTransId="{74426C03-C551-4D23-9E03-14A7610ABC70}"/>
    <dgm:cxn modelId="{6C3E6705-7D98-40FD-911F-B084E6D1FD8B}" type="presOf" srcId="{8739EF38-33E9-4ED1-AF95-642C9A684AA1}" destId="{6F14ACDF-FE15-434F-B846-C95552E429AE}" srcOrd="0" destOrd="2" presId="urn:microsoft.com/office/officeart/2005/8/layout/hList7"/>
    <dgm:cxn modelId="{DA0DB3E4-4953-4C93-8AF5-68F6C8959F1B}" srcId="{233773D7-DDFE-481A-9E96-01029B441445}" destId="{7F07B488-9CE3-4BC8-940B-C0617147BE75}" srcOrd="0" destOrd="0" parTransId="{79ED4ECA-1C36-4772-B8E6-1553A8B054B0}" sibTransId="{5373D66D-77E2-46A3-B0EE-9C4DADC791CE}"/>
    <dgm:cxn modelId="{252B2E96-0B6D-4B35-B126-A4E440BAC955}" type="presOf" srcId="{7C45AF8E-C8FA-4DE8-8E81-B143BF9B85AC}" destId="{8D2078FA-B565-4C71-9DA1-095DC633E732}" srcOrd="1" destOrd="0" presId="urn:microsoft.com/office/officeart/2005/8/layout/hList7"/>
    <dgm:cxn modelId="{4E6AB28F-8DD4-4839-BA8B-C094B3731389}" type="presOf" srcId="{CF054F01-04FB-448D-AFF9-1C30D01500D5}" destId="{34F212C4-B7F1-4970-AE2C-7C28595106C2}" srcOrd="1" destOrd="1" presId="urn:microsoft.com/office/officeart/2005/8/layout/hList7"/>
    <dgm:cxn modelId="{CC2B1210-899F-42D2-94DF-EB01230AF135}" type="presOf" srcId="{5373D66D-77E2-46A3-B0EE-9C4DADC791CE}" destId="{6DA5C8B2-B48D-4C74-88D9-BE818DEFA830}" srcOrd="0" destOrd="0" presId="urn:microsoft.com/office/officeart/2005/8/layout/hList7"/>
    <dgm:cxn modelId="{CABAC82E-9154-4BCA-ACC7-C932352ED4EA}" type="presOf" srcId="{7C45AF8E-C8FA-4DE8-8E81-B143BF9B85AC}" destId="{FA292C20-6169-4E0A-B49E-A67AF0688D2F}" srcOrd="0" destOrd="0" presId="urn:microsoft.com/office/officeart/2005/8/layout/hList7"/>
    <dgm:cxn modelId="{1D28B98C-CA90-47C2-A477-1363F718A433}" type="presOf" srcId="{D13B8E75-F87C-448C-BD31-32BB96B39047}" destId="{782D330E-DBCD-4619-80C0-7A6F3BA4379A}" srcOrd="1" destOrd="0" presId="urn:microsoft.com/office/officeart/2005/8/layout/hList7"/>
    <dgm:cxn modelId="{0EF3B2CF-1466-4204-91E9-69A785900A0C}" srcId="{7F07B488-9CE3-4BC8-940B-C0617147BE75}" destId="{CF054F01-04FB-448D-AFF9-1C30D01500D5}" srcOrd="0" destOrd="0" parTransId="{9B45126E-5F42-4907-98FC-B42F07BDB90B}" sibTransId="{AB107A30-33CF-4FDF-88D0-AB535159DE2C}"/>
    <dgm:cxn modelId="{F78737FD-F0DA-4C98-B670-B0BF99CCA02B}" type="presOf" srcId="{8739EF38-33E9-4ED1-AF95-642C9A684AA1}" destId="{34F212C4-B7F1-4970-AE2C-7C28595106C2}" srcOrd="1" destOrd="2" presId="urn:microsoft.com/office/officeart/2005/8/layout/hList7"/>
    <dgm:cxn modelId="{B0E5F177-1447-48DF-B333-CE6695C682B1}" srcId="{233773D7-DDFE-481A-9E96-01029B441445}" destId="{D13B8E75-F87C-448C-BD31-32BB96B39047}" srcOrd="1" destOrd="0" parTransId="{CEC4ADED-E0AA-4641-A868-4B24288FA2CB}" sibTransId="{F48F1B72-1FD1-4D87-8910-2FBF3FFE408B}"/>
    <dgm:cxn modelId="{DB9709DE-4A5B-4B60-87AE-24EE912CC5BE}" type="presOf" srcId="{CF054F01-04FB-448D-AFF9-1C30D01500D5}" destId="{6F14ACDF-FE15-434F-B846-C95552E429AE}" srcOrd="0" destOrd="1" presId="urn:microsoft.com/office/officeart/2005/8/layout/hList7"/>
    <dgm:cxn modelId="{FC3EDDCA-68D6-4CA4-9350-FC672AED9BDD}" type="presOf" srcId="{233773D7-DDFE-481A-9E96-01029B441445}" destId="{75696234-7D5A-427A-8295-F9254CB5F3DD}" srcOrd="0" destOrd="0" presId="urn:microsoft.com/office/officeart/2005/8/layout/hList7"/>
    <dgm:cxn modelId="{7655D3F1-7DED-43DE-829C-B2AB7D6448D0}" srcId="{233773D7-DDFE-481A-9E96-01029B441445}" destId="{7C45AF8E-C8FA-4DE8-8E81-B143BF9B85AC}" srcOrd="2" destOrd="0" parTransId="{D960489B-69D0-4F1A-8D3A-68B3B066376A}" sibTransId="{101C0126-547A-4083-9359-5963447DE1C6}"/>
    <dgm:cxn modelId="{70E0F5FD-6C28-4360-8AC9-EB0F2FFAFBB5}" type="presOf" srcId="{07CFEF74-A7A7-4773-839B-DB620AE9C0E7}" destId="{2D5EC110-8282-47F6-AA60-377209AD1CFE}" srcOrd="0" destOrd="1" presId="urn:microsoft.com/office/officeart/2005/8/layout/hList7"/>
    <dgm:cxn modelId="{7E5AAF2B-2353-40E7-83F0-4AA18A099F96}" type="presOf" srcId="{7F07B488-9CE3-4BC8-940B-C0617147BE75}" destId="{6F14ACDF-FE15-434F-B846-C95552E429AE}" srcOrd="0" destOrd="0" presId="urn:microsoft.com/office/officeart/2005/8/layout/hList7"/>
    <dgm:cxn modelId="{112814F5-21A7-4920-A48A-28D77650B5C3}" type="presOf" srcId="{07CFEF74-A7A7-4773-839B-DB620AE9C0E7}" destId="{782D330E-DBCD-4619-80C0-7A6F3BA4379A}" srcOrd="1" destOrd="1" presId="urn:microsoft.com/office/officeart/2005/8/layout/hList7"/>
    <dgm:cxn modelId="{64392A52-F847-4B25-95D8-C23DF18C082C}" srcId="{7F07B488-9CE3-4BC8-940B-C0617147BE75}" destId="{8739EF38-33E9-4ED1-AF95-642C9A684AA1}" srcOrd="1" destOrd="0" parTransId="{60DB4E49-504D-4E06-9123-8E493AFEC99D}" sibTransId="{2F03627E-20E7-445F-B286-3E937059D680}"/>
    <dgm:cxn modelId="{5894C3CE-7C17-4B2C-A09E-6E1417644A9B}" type="presOf" srcId="{F48F1B72-1FD1-4D87-8910-2FBF3FFE408B}" destId="{25DAF01A-1860-4021-AEF7-09526B5E64FE}" srcOrd="0" destOrd="0" presId="urn:microsoft.com/office/officeart/2005/8/layout/hList7"/>
    <dgm:cxn modelId="{10D392B2-4E43-4603-BC48-E1CA11181188}" type="presOf" srcId="{D13B8E75-F87C-448C-BD31-32BB96B39047}" destId="{2D5EC110-8282-47F6-AA60-377209AD1CFE}" srcOrd="0" destOrd="0" presId="urn:microsoft.com/office/officeart/2005/8/layout/hList7"/>
    <dgm:cxn modelId="{3ED6C8FA-0FF1-49B2-A983-CF779404D71F}" type="presParOf" srcId="{75696234-7D5A-427A-8295-F9254CB5F3DD}" destId="{BB90DC50-9980-4C64-B8FE-B70303DB1062}" srcOrd="0" destOrd="0" presId="urn:microsoft.com/office/officeart/2005/8/layout/hList7"/>
    <dgm:cxn modelId="{F7A57448-E45B-40E3-9915-0D8323B2BE31}" type="presParOf" srcId="{75696234-7D5A-427A-8295-F9254CB5F3DD}" destId="{95A6C49D-4546-4E4E-8C93-4831C749F29B}" srcOrd="1" destOrd="0" presId="urn:microsoft.com/office/officeart/2005/8/layout/hList7"/>
    <dgm:cxn modelId="{D0A01477-AF76-45BA-A69D-ED875C569218}" type="presParOf" srcId="{95A6C49D-4546-4E4E-8C93-4831C749F29B}" destId="{DBF264A1-D220-42D4-8E85-5523F17248D3}" srcOrd="0" destOrd="0" presId="urn:microsoft.com/office/officeart/2005/8/layout/hList7"/>
    <dgm:cxn modelId="{C36C144F-0E97-418B-82AC-ECFC07294F35}" type="presParOf" srcId="{DBF264A1-D220-42D4-8E85-5523F17248D3}" destId="{6F14ACDF-FE15-434F-B846-C95552E429AE}" srcOrd="0" destOrd="0" presId="urn:microsoft.com/office/officeart/2005/8/layout/hList7"/>
    <dgm:cxn modelId="{B00D8856-1E7A-4540-AC78-2A3DB7E0A6C6}" type="presParOf" srcId="{DBF264A1-D220-42D4-8E85-5523F17248D3}" destId="{34F212C4-B7F1-4970-AE2C-7C28595106C2}" srcOrd="1" destOrd="0" presId="urn:microsoft.com/office/officeart/2005/8/layout/hList7"/>
    <dgm:cxn modelId="{0E382A6C-3C84-4CA1-9AA7-F786510903F2}" type="presParOf" srcId="{DBF264A1-D220-42D4-8E85-5523F17248D3}" destId="{9DCCACF7-0E1C-45A9-AB09-BBBB24786FA5}" srcOrd="2" destOrd="0" presId="urn:microsoft.com/office/officeart/2005/8/layout/hList7"/>
    <dgm:cxn modelId="{0303F016-29BE-40D7-AD87-BEA2D5181CAD}" type="presParOf" srcId="{DBF264A1-D220-42D4-8E85-5523F17248D3}" destId="{AD81945A-3FA6-4E46-AED4-87534D331D41}" srcOrd="3" destOrd="0" presId="urn:microsoft.com/office/officeart/2005/8/layout/hList7"/>
    <dgm:cxn modelId="{42596CC9-068F-4D31-952B-62418F276024}" type="presParOf" srcId="{95A6C49D-4546-4E4E-8C93-4831C749F29B}" destId="{6DA5C8B2-B48D-4C74-88D9-BE818DEFA830}" srcOrd="1" destOrd="0" presId="urn:microsoft.com/office/officeart/2005/8/layout/hList7"/>
    <dgm:cxn modelId="{138AF1B9-F957-4F6E-BC52-065B9DA4BCA2}" type="presParOf" srcId="{95A6C49D-4546-4E4E-8C93-4831C749F29B}" destId="{3969E57B-F370-4A2E-9ADD-29FC66D8269C}" srcOrd="2" destOrd="0" presId="urn:microsoft.com/office/officeart/2005/8/layout/hList7"/>
    <dgm:cxn modelId="{7262C63B-E3D2-4B6E-8BAC-05777A65FB44}" type="presParOf" srcId="{3969E57B-F370-4A2E-9ADD-29FC66D8269C}" destId="{2D5EC110-8282-47F6-AA60-377209AD1CFE}" srcOrd="0" destOrd="0" presId="urn:microsoft.com/office/officeart/2005/8/layout/hList7"/>
    <dgm:cxn modelId="{E7B224EA-71D6-4A23-8440-5E3AF0FB0558}" type="presParOf" srcId="{3969E57B-F370-4A2E-9ADD-29FC66D8269C}" destId="{782D330E-DBCD-4619-80C0-7A6F3BA4379A}" srcOrd="1" destOrd="0" presId="urn:microsoft.com/office/officeart/2005/8/layout/hList7"/>
    <dgm:cxn modelId="{95C3689C-DE18-45B8-A11C-7197041576F5}" type="presParOf" srcId="{3969E57B-F370-4A2E-9ADD-29FC66D8269C}" destId="{409D3529-FE89-4378-A18A-87AE4A91D86E}" srcOrd="2" destOrd="0" presId="urn:microsoft.com/office/officeart/2005/8/layout/hList7"/>
    <dgm:cxn modelId="{2B584B8D-4C5E-43AC-A11D-BF43F27B68E2}" type="presParOf" srcId="{3969E57B-F370-4A2E-9ADD-29FC66D8269C}" destId="{3D44D7D4-AA4C-4180-9EED-9D85B1A45017}" srcOrd="3" destOrd="0" presId="urn:microsoft.com/office/officeart/2005/8/layout/hList7"/>
    <dgm:cxn modelId="{84594500-5717-4DA8-AE3B-667899D59780}" type="presParOf" srcId="{95A6C49D-4546-4E4E-8C93-4831C749F29B}" destId="{25DAF01A-1860-4021-AEF7-09526B5E64FE}" srcOrd="3" destOrd="0" presId="urn:microsoft.com/office/officeart/2005/8/layout/hList7"/>
    <dgm:cxn modelId="{F0F9F9D7-8097-425E-BDB0-20458B2CE091}" type="presParOf" srcId="{95A6C49D-4546-4E4E-8C93-4831C749F29B}" destId="{42B76EF6-A195-496E-8547-9AA2CD3212F3}" srcOrd="4" destOrd="0" presId="urn:microsoft.com/office/officeart/2005/8/layout/hList7"/>
    <dgm:cxn modelId="{1741C6B6-A1C1-47A4-AD12-FB5D754E0DE0}" type="presParOf" srcId="{42B76EF6-A195-496E-8547-9AA2CD3212F3}" destId="{FA292C20-6169-4E0A-B49E-A67AF0688D2F}" srcOrd="0" destOrd="0" presId="urn:microsoft.com/office/officeart/2005/8/layout/hList7"/>
    <dgm:cxn modelId="{C141A133-BA9B-4A50-BDAC-A6ED81DB6838}" type="presParOf" srcId="{42B76EF6-A195-496E-8547-9AA2CD3212F3}" destId="{8D2078FA-B565-4C71-9DA1-095DC633E732}" srcOrd="1" destOrd="0" presId="urn:microsoft.com/office/officeart/2005/8/layout/hList7"/>
    <dgm:cxn modelId="{F00FF1DE-37D0-4E3D-82AB-C01D608C839B}" type="presParOf" srcId="{42B76EF6-A195-496E-8547-9AA2CD3212F3}" destId="{1963C9D8-286A-438E-8345-DED59252CA87}" srcOrd="2" destOrd="0" presId="urn:microsoft.com/office/officeart/2005/8/layout/hList7"/>
    <dgm:cxn modelId="{357DFB7B-FC0B-46DC-8003-40BFD6200F8F}" type="presParOf" srcId="{42B76EF6-A195-496E-8547-9AA2CD3212F3}" destId="{5306CF2F-0A11-4295-A9F7-548715D3E66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4ACDF-FE15-434F-B846-C95552E429AE}">
      <dsp:nvSpPr>
        <dsp:cNvPr id="0" name=""/>
        <dsp:cNvSpPr/>
      </dsp:nvSpPr>
      <dsp:spPr>
        <a:xfrm>
          <a:off x="2207" y="0"/>
          <a:ext cx="3435027" cy="4351338"/>
        </a:xfrm>
        <a:prstGeom prst="roundRect">
          <a:avLst>
            <a:gd name="adj" fmla="val 10000"/>
          </a:avLst>
        </a:prstGeom>
        <a:solidFill>
          <a:schemeClr val="accent5">
            <a:lumMod val="75000"/>
            <a:alpha val="62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solidFill>
                <a:schemeClr val="bg1"/>
              </a:solidFill>
              <a:latin typeface="+mj-lt"/>
            </a:rPr>
            <a:t>Riesgos ergonómicos </a:t>
          </a:r>
          <a:endParaRPr lang="es-EC" sz="2800" kern="1200" dirty="0">
            <a:solidFill>
              <a:schemeClr val="bg1"/>
            </a:solidFill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solidFill>
                <a:schemeClr val="bg1"/>
              </a:solidFill>
              <a:latin typeface="+mj-lt"/>
            </a:rPr>
            <a:t>Posturas Forzadas</a:t>
          </a:r>
          <a:endParaRPr lang="es-EC" sz="2400" kern="1200" dirty="0">
            <a:solidFill>
              <a:schemeClr val="bg1"/>
            </a:solidFill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solidFill>
                <a:schemeClr val="bg1"/>
              </a:solidFill>
              <a:latin typeface="+mj-lt"/>
            </a:rPr>
            <a:t>Movimientos repetitivos</a:t>
          </a:r>
          <a:endParaRPr lang="es-EC" sz="2400" kern="1200" dirty="0">
            <a:solidFill>
              <a:schemeClr val="bg1"/>
            </a:solidFill>
            <a:latin typeface="+mj-lt"/>
          </a:endParaRPr>
        </a:p>
      </dsp:txBody>
      <dsp:txXfrm>
        <a:off x="2207" y="1740535"/>
        <a:ext cx="3435027" cy="1740535"/>
      </dsp:txXfrm>
    </dsp:sp>
    <dsp:sp modelId="{AD81945A-3FA6-4E46-AED4-87534D331D41}">
      <dsp:nvSpPr>
        <dsp:cNvPr id="0" name=""/>
        <dsp:cNvSpPr/>
      </dsp:nvSpPr>
      <dsp:spPr>
        <a:xfrm>
          <a:off x="995223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EC110-8282-47F6-AA60-377209AD1CFE}">
      <dsp:nvSpPr>
        <dsp:cNvPr id="0" name=""/>
        <dsp:cNvSpPr/>
      </dsp:nvSpPr>
      <dsp:spPr>
        <a:xfrm>
          <a:off x="3540286" y="0"/>
          <a:ext cx="3435027" cy="4351338"/>
        </a:xfrm>
        <a:prstGeom prst="roundRect">
          <a:avLst>
            <a:gd name="adj" fmla="val 10000"/>
          </a:avLst>
        </a:prstGeom>
        <a:solidFill>
          <a:srgbClr val="00B050">
            <a:alpha val="72000"/>
          </a:srgb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t" anchorCtr="1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>
              <a:solidFill>
                <a:schemeClr val="bg1"/>
              </a:solidFill>
              <a:latin typeface="+mj-lt"/>
            </a:rPr>
            <a:t>Nivel de riesgo </a:t>
          </a:r>
          <a:endParaRPr lang="es-EC" sz="3600" kern="1200" dirty="0">
            <a:solidFill>
              <a:schemeClr val="bg1"/>
            </a:solidFill>
            <a:latin typeface="+mj-lt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>
              <a:solidFill>
                <a:schemeClr val="bg1"/>
              </a:solidFill>
              <a:latin typeface="+mj-lt"/>
            </a:rPr>
            <a:t>Incidencia  en el ausentismo laboral  </a:t>
          </a:r>
          <a:endParaRPr lang="es-EC" sz="3200" kern="1200" dirty="0">
            <a:solidFill>
              <a:schemeClr val="bg1"/>
            </a:solidFill>
            <a:latin typeface="+mj-lt"/>
          </a:endParaRPr>
        </a:p>
      </dsp:txBody>
      <dsp:txXfrm>
        <a:off x="3540286" y="1740535"/>
        <a:ext cx="3435027" cy="1740535"/>
      </dsp:txXfrm>
    </dsp:sp>
    <dsp:sp modelId="{3D44D7D4-AA4C-4180-9EED-9D85B1A45017}">
      <dsp:nvSpPr>
        <dsp:cNvPr id="0" name=""/>
        <dsp:cNvSpPr/>
      </dsp:nvSpPr>
      <dsp:spPr>
        <a:xfrm>
          <a:off x="4533302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292C20-6169-4E0A-B49E-A67AF0688D2F}">
      <dsp:nvSpPr>
        <dsp:cNvPr id="0" name=""/>
        <dsp:cNvSpPr/>
      </dsp:nvSpPr>
      <dsp:spPr>
        <a:xfrm>
          <a:off x="7078364" y="0"/>
          <a:ext cx="3435027" cy="4351338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76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solidFill>
                <a:schemeClr val="bg1"/>
              </a:solidFill>
              <a:latin typeface="+mj-lt"/>
            </a:rPr>
            <a:t>Posibles lesiones musculo esqueléticas </a:t>
          </a:r>
          <a:endParaRPr lang="es-EC" sz="3200" kern="1200" dirty="0">
            <a:solidFill>
              <a:schemeClr val="bg1"/>
            </a:solidFill>
            <a:latin typeface="+mj-lt"/>
          </a:endParaRPr>
        </a:p>
      </dsp:txBody>
      <dsp:txXfrm>
        <a:off x="7078364" y="1740535"/>
        <a:ext cx="3435027" cy="1740535"/>
      </dsp:txXfrm>
    </dsp:sp>
    <dsp:sp modelId="{5306CF2F-0A11-4295-A9F7-548715D3E661}">
      <dsp:nvSpPr>
        <dsp:cNvPr id="0" name=""/>
        <dsp:cNvSpPr/>
      </dsp:nvSpPr>
      <dsp:spPr>
        <a:xfrm>
          <a:off x="8071380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90DC50-9980-4C64-B8FE-B70303DB1062}">
      <dsp:nvSpPr>
        <dsp:cNvPr id="0" name=""/>
        <dsp:cNvSpPr/>
      </dsp:nvSpPr>
      <dsp:spPr>
        <a:xfrm>
          <a:off x="12414" y="3481070"/>
          <a:ext cx="10490770" cy="652700"/>
        </a:xfrm>
        <a:prstGeom prst="leftRightArrow">
          <a:avLst/>
        </a:prstGeom>
        <a:solidFill>
          <a:srgbClr val="FFFF00">
            <a:alpha val="18000"/>
          </a:srgb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0.32146</cdr:x>
      <cdr:y>0.70818</cdr:y>
    </cdr:from>
    <cdr:to>
      <cdr:x>0.42979</cdr:x>
      <cdr:y>0.79613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186983" y="2872605"/>
          <a:ext cx="736979" cy="3567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2000" dirty="0" smtClean="0">
              <a:solidFill>
                <a:schemeClr val="accent5">
                  <a:lumMod val="50000"/>
                </a:schemeClr>
              </a:solidFill>
            </a:rPr>
            <a:t>2015</a:t>
          </a:r>
          <a:endParaRPr lang="es-EC" sz="2000" dirty="0">
            <a:solidFill>
              <a:schemeClr val="accent5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0.46389</cdr:x>
      <cdr:y>0.52177</cdr:y>
    </cdr:from>
    <cdr:to>
      <cdr:x>0.69258</cdr:x>
      <cdr:y>0.78084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3155974" y="2116484"/>
          <a:ext cx="1555845" cy="10508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600" dirty="0" smtClean="0">
              <a:solidFill>
                <a:schemeClr val="accent5">
                  <a:lumMod val="50000"/>
                </a:schemeClr>
              </a:solidFill>
            </a:rPr>
            <a:t>DESDE ENERO HASTA JUNIO DEL  2016</a:t>
          </a:r>
          <a:endParaRPr lang="es-EC" sz="1600" dirty="0">
            <a:solidFill>
              <a:schemeClr val="accent5">
                <a:lumMod val="50000"/>
              </a:schemeClr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5397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697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4738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pPr/>
              <a:t>‹Nº›</a:t>
            </a:fld>
            <a:endParaRPr lang="es-EC" dirty="0"/>
          </a:p>
        </p:txBody>
      </p:sp>
      <p:pic>
        <p:nvPicPr>
          <p:cNvPr id="9218" name="Picture 2" descr="http://moodle.uisek.edu.ec/pluginfile.php/17263/coursecat/description/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" y="5746749"/>
            <a:ext cx="26384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009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C" dirty="0" smtClean="0"/>
              <a:t>Lissette Hidalgo B.</a:t>
            </a:r>
            <a:endParaRPr lang="es-EC" dirty="0"/>
          </a:p>
        </p:txBody>
      </p:sp>
      <p:pic>
        <p:nvPicPr>
          <p:cNvPr id="11266" name="Picture 2" descr="http://moodle.uisek.edu.ec/pluginfile.php/17263/coursecat/description/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" y="5746749"/>
            <a:ext cx="26384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608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8199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5249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4265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4370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1776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2828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834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8530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0602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267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273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9485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077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C" dirty="0" smtClean="0"/>
              <a:t>Lissette Hidalgo</a:t>
            </a:r>
          </a:p>
          <a:p>
            <a:r>
              <a:rPr lang="es-EC" dirty="0" smtClean="0"/>
              <a:t>Ing. Salud y seguridad en el trabajo </a:t>
            </a:r>
            <a:endParaRPr lang="es-EC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0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8579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057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4133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  <p:pic>
        <p:nvPicPr>
          <p:cNvPr id="10242" name="Picture 2" descr="http://moodle.uisek.edu.ec/pluginfile.php/17263/coursecat/description/logo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8014"/>
            <a:ext cx="26384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24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08E63-E153-44EC-9C84-15F9E1E8F67D}" type="datetimeFigureOut">
              <a:rPr lang="es-EC" smtClean="0"/>
              <a:t>11/07/2016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7FFD-C7A2-4BC5-B2F6-0C351277F66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7081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8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v3wall.com/wallpaper/1366_768/1004/1366_768_2010043002070974258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7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2770734"/>
            <a:ext cx="12191999" cy="959946"/>
          </a:xfrm>
          <a:solidFill>
            <a:schemeClr val="accent3">
              <a:lumMod val="60000"/>
              <a:lumOff val="40000"/>
              <a:alpha val="74000"/>
            </a:schemeClr>
          </a:solidFill>
        </p:spPr>
        <p:txBody>
          <a:bodyPr>
            <a:noAutofit/>
          </a:bodyPr>
          <a:lstStyle/>
          <a:p>
            <a:r>
              <a:rPr lang="es-EC" sz="3200" b="1" dirty="0"/>
              <a:t>FACTORES DE RIESGOS LABORALES QUE GENERAN AUSENTISMO EN EL ÁREA DE ARMADO EN UNA EMPRESA CÁRNICA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276889" y="4248655"/>
            <a:ext cx="2541431" cy="3646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s-EC" b="1" dirty="0">
                <a:latin typeface="+mj-lt"/>
                <a:ea typeface="+mj-ea"/>
                <a:cs typeface="+mj-cs"/>
              </a:rPr>
              <a:t>Lissette Hidalgo B.</a:t>
            </a:r>
          </a:p>
        </p:txBody>
      </p:sp>
    </p:spTree>
    <p:extLst>
      <p:ext uri="{BB962C8B-B14F-4D97-AF65-F5344CB8AC3E}">
        <p14:creationId xmlns:p14="http://schemas.microsoft.com/office/powerpoint/2010/main" val="269781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v3wall.com/wallpaper/1366_768/1004/1366_768_2010043002070974258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7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97388"/>
            <a:ext cx="12197953" cy="3033168"/>
          </a:xfrm>
          <a:solidFill>
            <a:schemeClr val="accent1">
              <a:lumMod val="60000"/>
              <a:lumOff val="40000"/>
              <a:alpha val="72000"/>
            </a:schemeClr>
          </a:solidFill>
        </p:spPr>
        <p:txBody>
          <a:bodyPr>
            <a:normAutofit fontScale="90000"/>
          </a:bodyPr>
          <a:lstStyle/>
          <a:p>
            <a:r>
              <a:rPr lang="es-EC" dirty="0" smtClean="0"/>
              <a:t>«Camina hacia el futuro, abriendo nuevas puertas y probando cosas nuevas, se curioso... porque nuestra curiosidad siempre nos conduce por nuevos caminos»</a:t>
            </a:r>
            <a:br>
              <a:rPr lang="es-EC" dirty="0" smtClean="0"/>
            </a:br>
            <a:r>
              <a:rPr lang="es-EC" dirty="0"/>
              <a:t>	</a:t>
            </a:r>
            <a:r>
              <a:rPr lang="es-EC" dirty="0" smtClean="0"/>
              <a:t>							        </a:t>
            </a:r>
            <a:br>
              <a:rPr lang="es-EC" dirty="0" smtClean="0"/>
            </a:br>
            <a:r>
              <a:rPr lang="es-EC" dirty="0"/>
              <a:t> </a:t>
            </a:r>
            <a:r>
              <a:rPr lang="es-EC" dirty="0" smtClean="0"/>
              <a:t>									            Brian Tracy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4805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://www.tendinitiscalcificante.es/wp-content/uploads/2015/08/JUVBocl_wur2bgK4v2XyBqgFMdCWC7eOQ9BBN9I0Yb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57" l="6494" r="94545">
                        <a14:foregroundMark x1="12987" y1="29260" x2="19481" y2="92926"/>
                        <a14:foregroundMark x1="12208" y1="25723" x2="21039" y2="20579"/>
                        <a14:foregroundMark x1="22597" y1="19936" x2="26753" y2="22508"/>
                        <a14:foregroundMark x1="11948" y1="25080" x2="10390" y2="28939"/>
                        <a14:foregroundMark x1="18182" y1="20579" x2="22338" y2="19614"/>
                        <a14:foregroundMark x1="67792" y1="48232" x2="77922" y2="85852"/>
                        <a14:foregroundMark x1="78961" y1="75563" x2="71948" y2="61093"/>
                        <a14:foregroundMark x1="72468" y1="77170" x2="68312" y2="63023"/>
                        <a14:foregroundMark x1="60519" y1="4180" x2="57662" y2="13505"/>
                        <a14:backgroundMark x1="52727" y1="27010" x2="64675" y2="34084"/>
                        <a14:backgroundMark x1="50649" y1="31190" x2="61558" y2="37942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1" r="7134"/>
          <a:stretch/>
        </p:blipFill>
        <p:spPr bwMode="auto">
          <a:xfrm>
            <a:off x="5185953" y="1"/>
            <a:ext cx="7062621" cy="6790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5dias.com.py/archivos/20150902/77876451441199446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19" r="97757">
                        <a14:foregroundMark x1="20712" y1="92152" x2="78232" y2="90127"/>
                        <a14:foregroundMark x1="57388" y1="54430" x2="69525" y2="79747"/>
                        <a14:foregroundMark x1="20844" y1="87595" x2="29420" y2="81519"/>
                        <a14:foregroundMark x1="27441" y1="81266" x2="18206" y2="85570"/>
                        <a14:foregroundMark x1="91557" y1="93165" x2="96306" y2="97468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067" y="0"/>
            <a:ext cx="98005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https://userscontent2.emaze.com/images/0e359b41-9d31-4a89-a588-df5e5f773420/79407a4d307a647c18dac71ccb62351a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4" l="7500" r="93750">
                        <a14:foregroundMark x1="80625" y1="59821" x2="81250" y2="96429"/>
                        <a14:foregroundMark x1="87813" y1="58036" x2="86563" y2="50446"/>
                        <a14:foregroundMark x1="79375" y1="25000" x2="83125" y2="31250"/>
                        <a14:foregroundMark x1="84688" y1="31696" x2="86875" y2="48214"/>
                        <a14:foregroundMark x1="20000" y1="54911" x2="20938" y2="78571"/>
                        <a14:foregroundMark x1="16250" y1="76786" x2="15000" y2="69196"/>
                        <a14:foregroundMark x1="15937" y1="68304" x2="19688" y2="58929"/>
                        <a14:foregroundMark x1="21563" y1="59821" x2="21563" y2="66071"/>
                        <a14:foregroundMark x1="22500" y1="58482" x2="23750" y2="67411"/>
                        <a14:foregroundMark x1="24688" y1="68750" x2="25938" y2="73214"/>
                        <a14:foregroundMark x1="25938" y1="73661" x2="22188" y2="79018"/>
                        <a14:foregroundMark x1="21563" y1="54464" x2="19688" y2="46429"/>
                        <a14:foregroundMark x1="20938" y1="39732" x2="15937" y2="35268"/>
                        <a14:foregroundMark x1="17500" y1="32589" x2="23438" y2="23214"/>
                        <a14:foregroundMark x1="25000" y1="19643" x2="28438" y2="11607"/>
                        <a14:foregroundMark x1="28438" y1="9821" x2="27500" y2="0"/>
                        <a14:foregroundMark x1="59688" y1="13839" x2="60938" y2="37500"/>
                        <a14:foregroundMark x1="80625" y1="32143" x2="81563" y2="56696"/>
                        <a14:foregroundMark x1="79688" y1="30357" x2="75000" y2="50893"/>
                        <a14:foregroundMark x1="86563" y1="38839" x2="83438" y2="57143"/>
                        <a14:foregroundMark x1="79688" y1="1786" x2="82188" y2="11161"/>
                        <a14:foregroundMark x1="82188" y1="11161" x2="78750" y2="18304"/>
                        <a14:foregroundMark x1="78438" y1="19196" x2="79688" y2="31250"/>
                        <a14:foregroundMark x1="88750" y1="63839" x2="88438" y2="89732"/>
                        <a14:foregroundMark x1="89375" y1="78125" x2="92500" y2="84821"/>
                        <a14:foregroundMark x1="15313" y1="40625" x2="15000" y2="64286"/>
                        <a14:foregroundMark x1="14688" y1="69196" x2="11250" y2="91518"/>
                        <a14:backgroundMark x1="89063" y1="24107" x2="88438" y2="35268"/>
                        <a14:backgroundMark x1="14063" y1="33482" x2="9688" y2="42857"/>
                        <a14:backgroundMark x1="13750" y1="37054" x2="10625" y2="48214"/>
                        <a14:backgroundMark x1="12188" y1="44643" x2="12188" y2="56696"/>
                        <a14:backgroundMark x1="88125" y1="37500" x2="91563" y2="52679"/>
                        <a14:backgroundMark x1="87500" y1="38393" x2="90313" y2="50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91" r="8149"/>
          <a:stretch/>
        </p:blipFill>
        <p:spPr bwMode="auto">
          <a:xfrm>
            <a:off x="3525685" y="998245"/>
            <a:ext cx="795130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04032"/>
            <a:ext cx="12192000" cy="680219"/>
          </a:xfrm>
          <a:solidFill>
            <a:schemeClr val="tx2">
              <a:lumMod val="20000"/>
              <a:lumOff val="80000"/>
              <a:alpha val="72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PROBLEMA DE LA INVESTIGACIÓN</a:t>
            </a:r>
            <a:endParaRPr lang="es-EC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3037" y="2929187"/>
            <a:ext cx="5018503" cy="729153"/>
          </a:xfrm>
        </p:spPr>
        <p:txBody>
          <a:bodyPr>
            <a:noAutofit/>
          </a:bodyPr>
          <a:lstStyle/>
          <a:p>
            <a:pPr marL="0" indent="0" defTabSz="914400">
              <a:lnSpc>
                <a:spcPct val="90000"/>
              </a:lnSpc>
              <a:buNone/>
            </a:pPr>
            <a:r>
              <a:rPr lang="es-EC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Área de armado considerada como crítica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19350" y="2966762"/>
            <a:ext cx="5179580" cy="2920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Nivel de exposición </a:t>
            </a:r>
            <a:r>
              <a:rPr lang="es-EC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 riesgos ergonómicos : </a:t>
            </a:r>
            <a:endParaRPr lang="es-EC" sz="32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s-EC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</a:t>
            </a:r>
            <a:r>
              <a:rPr lang="es-EC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osturas </a:t>
            </a:r>
            <a:r>
              <a:rPr lang="es-EC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forzadas y movimientos repetitivos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C" sz="3200" b="1" dirty="0" smtClean="0">
                <a:latin typeface="+mj-lt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sz="3200" b="1" dirty="0">
              <a:latin typeface="+mj-lt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353037" y="2929186"/>
            <a:ext cx="4657135" cy="837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Proyección a futuro: accidentes y enfermedades </a:t>
            </a:r>
            <a:r>
              <a:rPr lang="es-EC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laborales</a:t>
            </a:r>
            <a:endParaRPr lang="es-EC" sz="32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C" sz="3200" b="1" dirty="0" smtClean="0">
                <a:latin typeface="+mj-lt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sz="3200" b="1" dirty="0">
              <a:latin typeface="+mj-lt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67747" y="2962767"/>
            <a:ext cx="5126378" cy="837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Influencia en el ausentismo laboral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C" sz="1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C" sz="1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endParaRPr lang="es-EC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1038" name="Picture 14" descr="http://elrancaguino.cl/wp-content/uploads/2015/09/ausentismo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22" b="98919" l="500" r="99833">
                        <a14:foregroundMark x1="62833" y1="44865" x2="97000" y2="95405"/>
                        <a14:foregroundMark x1="34333" y1="76216" x2="40000" y2="85946"/>
                        <a14:foregroundMark x1="57833" y1="45676" x2="57833" y2="56216"/>
                        <a14:foregroundMark x1="17167" y1="81892" x2="7667" y2="92973"/>
                        <a14:foregroundMark x1="29667" y1="10811" x2="33500" y2="30270"/>
                        <a14:foregroundMark x1="30000" y1="9730" x2="35500" y2="14054"/>
                        <a14:foregroundMark x1="91000" y1="54324" x2="99833" y2="80000"/>
                        <a14:backgroundMark x1="6500" y1="42703" x2="6167" y2="82162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538" y="2635921"/>
            <a:ext cx="6883462" cy="4222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uiExpand="1" build="p"/>
      <p:bldP spid="3" grpId="1" uiExpand="1" build="p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ww.globalaccountants.com.co/img/0046/502.jpg?sitetimestamp=635888928010000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8" l="4000" r="96100">
                        <a14:foregroundMark x1="40600" y1="5744" x2="17100" y2="42710"/>
                        <a14:foregroundMark x1="16400" y1="38586" x2="7700" y2="48454"/>
                        <a14:foregroundMark x1="76600" y1="27541" x2="72000" y2="67305"/>
                        <a14:foregroundMark x1="57300" y1="5302" x2="80300" y2="26951"/>
                        <a14:foregroundMark x1="72100" y1="93962" x2="29900" y2="97349"/>
                        <a14:foregroundMark x1="30100" y1="96171" x2="28000" y2="71870"/>
                        <a14:foregroundMark x1="27700" y1="96318" x2="27700" y2="76141"/>
                        <a14:foregroundMark x1="28100" y1="12813" x2="16400" y2="32401"/>
                        <a14:foregroundMark x1="9000" y1="37997" x2="8100" y2="61267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0" t="959" r="5782" b="1468"/>
          <a:stretch/>
        </p:blipFill>
        <p:spPr bwMode="auto">
          <a:xfrm>
            <a:off x="2607849" y="50243"/>
            <a:ext cx="8063492" cy="6807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07849" y="2339789"/>
            <a:ext cx="8063492" cy="2581835"/>
          </a:xfrm>
          <a:solidFill>
            <a:schemeClr val="bg2">
              <a:lumMod val="10000"/>
              <a:alpha val="80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EC" b="1" dirty="0" smtClean="0">
                <a:solidFill>
                  <a:schemeClr val="bg1"/>
                </a:solidFill>
                <a:latin typeface="+mj-lt"/>
              </a:rPr>
              <a:t>Investigar </a:t>
            </a:r>
            <a:r>
              <a:rPr lang="es-EC" b="1" dirty="0">
                <a:solidFill>
                  <a:schemeClr val="bg1"/>
                </a:solidFill>
                <a:latin typeface="+mj-lt"/>
              </a:rPr>
              <a:t>si existen molestias osteomusculares </a:t>
            </a:r>
            <a:endParaRPr lang="es-EC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C" b="1" dirty="0">
                <a:solidFill>
                  <a:schemeClr val="bg1"/>
                </a:solidFill>
                <a:latin typeface="+mj-lt"/>
              </a:rPr>
              <a:t>E</a:t>
            </a:r>
            <a:r>
              <a:rPr lang="es-EC" b="1" dirty="0" smtClean="0">
                <a:solidFill>
                  <a:schemeClr val="bg1"/>
                </a:solidFill>
                <a:latin typeface="+mj-lt"/>
              </a:rPr>
              <a:t>valuar  </a:t>
            </a:r>
            <a:r>
              <a:rPr lang="es-EC" b="1" dirty="0">
                <a:solidFill>
                  <a:schemeClr val="bg1"/>
                </a:solidFill>
                <a:latin typeface="+mj-lt"/>
              </a:rPr>
              <a:t>el nivel de riesgo ergonómico de posturas forzadas y movimientos </a:t>
            </a:r>
            <a:r>
              <a:rPr lang="es-EC" b="1" dirty="0" smtClean="0">
                <a:solidFill>
                  <a:schemeClr val="bg1"/>
                </a:solidFill>
                <a:latin typeface="+mj-lt"/>
              </a:rPr>
              <a:t>repetitivos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C" b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s-EC" b="1" dirty="0" smtClean="0">
                <a:solidFill>
                  <a:schemeClr val="bg1"/>
                </a:solidFill>
                <a:latin typeface="+mj-lt"/>
              </a:rPr>
              <a:t>ecomendar </a:t>
            </a:r>
            <a:r>
              <a:rPr lang="es-EC" b="1" dirty="0">
                <a:solidFill>
                  <a:schemeClr val="bg1"/>
                </a:solidFill>
                <a:latin typeface="+mj-lt"/>
              </a:rPr>
              <a:t>medidas preventivas con el fin de  disminuir la probabilidad de enfermedad y ausentismo laboral</a:t>
            </a:r>
            <a:endParaRPr lang="es-EC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0" y="257989"/>
            <a:ext cx="12192000" cy="680219"/>
          </a:xfrm>
          <a:prstGeom prst="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effectLst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40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OBJETIVOS DEL ESTUDIO</a:t>
            </a:r>
            <a:endParaRPr lang="es-EC" sz="40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709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5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2" uiExpand="1" build="p"/>
      <p:bldP spid="3" grpId="3" uiExpand="1" build="p" animBg="1"/>
      <p:bldP spid="3" grpId="4" uiExpand="1" build="p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ontrolpublicidad.com/uploads/2013/10/an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20" b="99040" l="7800" r="95200">
                        <a14:foregroundMark x1="9700" y1="80960" x2="56400" y2="77600"/>
                        <a14:foregroundMark x1="53100" y1="80480" x2="43800" y2="95680"/>
                        <a14:foregroundMark x1="41800" y1="95680" x2="13300" y2="82720"/>
                        <a14:foregroundMark x1="25800" y1="83040" x2="50000" y2="84800"/>
                        <a14:foregroundMark x1="60500" y1="80480" x2="63600" y2="83520"/>
                        <a14:foregroundMark x1="67800" y1="45120" x2="63400" y2="46240"/>
                        <a14:foregroundMark x1="66800" y1="44000" x2="57000" y2="47040"/>
                        <a14:foregroundMark x1="55400" y1="44640" x2="59800" y2="47040"/>
                        <a14:foregroundMark x1="42600" y1="79680" x2="44500" y2="94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10" y="221580"/>
            <a:ext cx="10618272" cy="6636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54633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0" y="257989"/>
            <a:ext cx="12192000" cy="680219"/>
          </a:xfrm>
          <a:prstGeom prst="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effectLst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HIPÓTESIS</a:t>
            </a:r>
            <a:r>
              <a:rPr lang="es-EC" sz="4000" dirty="0" smtClean="0"/>
              <a:t> </a:t>
            </a:r>
            <a:endParaRPr lang="es-EC" sz="40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525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90DC50-9980-4C64-B8FE-B70303DB1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81945A-3FA6-4E46-AED4-87534D331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14ACDF-FE15-434F-B846-C95552E42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44D7D4-AA4C-4180-9EED-9D85B1A45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5EC110-8282-47F6-AA60-377209AD1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06CF2F-0A11-4295-A9F7-548715D3E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292C20-6169-4E0A-B49E-A67AF0688D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3484" y="1755799"/>
            <a:ext cx="4825621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C" sz="3500" dirty="0" smtClean="0">
                <a:latin typeface="+mj-lt"/>
              </a:rPr>
              <a:t>Cuestionario nórdico</a:t>
            </a:r>
          </a:p>
          <a:p>
            <a:endParaRPr lang="es-EC" dirty="0" smtClean="0">
              <a:latin typeface="+mj-lt"/>
            </a:endParaRPr>
          </a:p>
          <a:p>
            <a:r>
              <a:rPr lang="es-EC" dirty="0" smtClean="0">
                <a:latin typeface="+mj-lt"/>
              </a:rPr>
              <a:t>Se aplicó el mismo con el fin  </a:t>
            </a:r>
            <a:r>
              <a:rPr lang="es-EC" dirty="0">
                <a:latin typeface="+mj-lt"/>
              </a:rPr>
              <a:t>de detectar la existencia de síntomas iniciales, que todavía no han constituido </a:t>
            </a:r>
            <a:r>
              <a:rPr lang="es-EC" dirty="0" smtClean="0">
                <a:latin typeface="+mj-lt"/>
              </a:rPr>
              <a:t>enfermedad laboral.</a:t>
            </a:r>
            <a:r>
              <a:rPr lang="es-EC" dirty="0">
                <a:latin typeface="+mj-lt"/>
              </a:rPr>
              <a:t/>
            </a:r>
            <a:br>
              <a:rPr lang="es-EC" dirty="0">
                <a:latin typeface="+mj-lt"/>
              </a:rPr>
            </a:br>
            <a:endParaRPr lang="es-EC" dirty="0">
              <a:latin typeface="+mj-lt"/>
            </a:endParaRPr>
          </a:p>
          <a:p>
            <a:r>
              <a:rPr lang="es-EC" dirty="0">
                <a:latin typeface="+mj-lt"/>
              </a:rPr>
              <a:t>Su valor radica en que nos da información que permite estimar el nivel de riesgos de manera proactiva y nos permite una actuación precoz</a:t>
            </a:r>
          </a:p>
          <a:p>
            <a:pPr marL="0" indent="0">
              <a:buNone/>
            </a:pPr>
            <a:endParaRPr lang="es-EC" dirty="0">
              <a:latin typeface="+mj-lt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257989"/>
            <a:ext cx="12192000" cy="680219"/>
          </a:xfrm>
          <a:prstGeom prst="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effectLst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METODOLOGÍA</a:t>
            </a:r>
            <a:endParaRPr lang="es-EC" sz="40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4098" name="Picture 2" descr="https://master-blog.questionpro.com/wp-content/uploads/2016/02/bigstock-Cropped-image-of-woman-writing-1092862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" b="100000" l="10000" r="100000">
                        <a14:foregroundMark x1="18778" y1="21333" x2="74444" y2="66833"/>
                        <a14:foregroundMark x1="18222" y1="20333" x2="17778" y2="22500"/>
                        <a14:foregroundMark x1="18111" y1="22500" x2="40778" y2="40833"/>
                        <a14:foregroundMark x1="25111" y1="23167" x2="37333" y2="35833"/>
                        <a14:foregroundMark x1="19444" y1="19333" x2="22778" y2="20333"/>
                        <a14:foregroundMark x1="44889" y1="63833" x2="70000" y2="72667"/>
                        <a14:foregroundMark x1="50111" y1="7000" x2="46444" y2="22667"/>
                        <a14:backgroundMark x1="50000" y1="55000" x2="67111" y2="96333"/>
                        <a14:backgroundMark x1="61889" y1="66833" x2="68444" y2="77667"/>
                        <a14:backgroundMark x1="61778" y1="66500" x2="67778" y2="73667"/>
                        <a14:backgroundMark x1="46667" y1="58333" x2="50222" y2="99833"/>
                        <a14:backgroundMark x1="30667" y1="56000" x2="31444" y2="96333"/>
                        <a14:backgroundMark x1="45444" y1="63833" x2="68111" y2="72000"/>
                        <a14:backgroundMark x1="54889" y1="69000" x2="49778" y2="63500"/>
                        <a14:backgroundMark x1="47778" y1="64000" x2="49111" y2="65500"/>
                        <a14:backgroundMark x1="46111" y1="64833" x2="46111" y2="64833"/>
                        <a14:backgroundMark x1="73556" y1="87167" x2="78444" y2="98500"/>
                        <a14:backgroundMark x1="70000" y1="76167" x2="73222" y2="82000"/>
                        <a14:backgroundMark x1="69333" y1="72833" x2="46444" y2="64833"/>
                        <a14:backgroundMark x1="45667" y1="64833" x2="52556" y2="66000"/>
                        <a14:backgroundMark x1="43111" y1="62833" x2="46444" y2="64833"/>
                        <a14:backgroundMark x1="73333" y1="80333" x2="69667" y2="75500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1" t="5300" b="4431"/>
          <a:stretch/>
        </p:blipFill>
        <p:spPr bwMode="auto">
          <a:xfrm>
            <a:off x="5076967" y="1699146"/>
            <a:ext cx="7115033" cy="515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633484" y="1281066"/>
            <a:ext cx="5502323" cy="42239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sz="3500" b="1" u="sng" dirty="0" smtClean="0">
                <a:latin typeface="+mj-lt"/>
              </a:rPr>
              <a:t>Para evaluar riesgos ergonómicos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sz="3500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C" sz="3500" b="1" u="sng" dirty="0" smtClean="0">
                <a:latin typeface="+mj-lt"/>
              </a:rPr>
              <a:t>Movimientos repetitivos</a:t>
            </a:r>
          </a:p>
          <a:p>
            <a:endParaRPr lang="es-EC" dirty="0" smtClean="0">
              <a:latin typeface="+mj-lt"/>
            </a:endParaRPr>
          </a:p>
          <a:p>
            <a:r>
              <a:rPr lang="es-EC" dirty="0">
                <a:latin typeface="+mj-lt"/>
              </a:rPr>
              <a:t>Check List OCRA </a:t>
            </a:r>
            <a:endParaRPr lang="es-EC" dirty="0" smtClean="0">
              <a:latin typeface="+mj-lt"/>
            </a:endParaRPr>
          </a:p>
          <a:p>
            <a:endParaRPr lang="es-EC" dirty="0">
              <a:latin typeface="+mj-lt"/>
            </a:endParaRPr>
          </a:p>
          <a:p>
            <a:pPr marL="0" indent="0">
              <a:buNone/>
            </a:pPr>
            <a:r>
              <a:rPr lang="es-EC" sz="3500" b="1" u="sng" dirty="0" smtClean="0">
                <a:latin typeface="+mj-lt"/>
              </a:rPr>
              <a:t>Posturas forzadas</a:t>
            </a:r>
          </a:p>
          <a:p>
            <a:pPr marL="0" indent="0">
              <a:buNone/>
            </a:pPr>
            <a:endParaRPr lang="es-EC" sz="3500" dirty="0" smtClean="0">
              <a:latin typeface="+mj-lt"/>
            </a:endParaRPr>
          </a:p>
          <a:p>
            <a:r>
              <a:rPr lang="es-EC" dirty="0">
                <a:latin typeface="+mj-lt"/>
              </a:rPr>
              <a:t>Método OWAS  </a:t>
            </a:r>
          </a:p>
        </p:txBody>
      </p:sp>
      <p:pic>
        <p:nvPicPr>
          <p:cNvPr id="4100" name="Picture 4" descr="http://www.incubarcolombia.org.co/media/zoo/images/Estudio-de-mercado_3f657a94fee4e012ae4c97a3cf8aeeb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01" y="213722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78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6756" y="1294903"/>
            <a:ext cx="6040271" cy="574840"/>
          </a:xfrm>
        </p:spPr>
        <p:txBody>
          <a:bodyPr/>
          <a:lstStyle/>
          <a:p>
            <a:pPr marL="0" indent="0">
              <a:buNone/>
            </a:pPr>
            <a:r>
              <a:rPr lang="es-EC" b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Nivel de riesgo al que están expuestos </a:t>
            </a:r>
          </a:p>
          <a:p>
            <a:endParaRPr lang="es-EC" dirty="0" smtClean="0">
              <a:latin typeface="+mj-lt"/>
            </a:endParaRPr>
          </a:p>
          <a:p>
            <a:endParaRPr lang="es-EC" dirty="0">
              <a:latin typeface="+mj-lt"/>
            </a:endParaRPr>
          </a:p>
          <a:p>
            <a:endParaRPr lang="es-EC" dirty="0">
              <a:latin typeface="+mj-lt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257989"/>
            <a:ext cx="12192000" cy="680219"/>
          </a:xfrm>
          <a:prstGeom prst="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effectLst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PRINCIPALES HALLAZGOS</a:t>
            </a:r>
            <a:endParaRPr lang="es-EC" sz="40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403747" y="2406151"/>
            <a:ext cx="5260074" cy="5748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s-EC" dirty="0" smtClean="0">
                <a:latin typeface="+mj-lt"/>
              </a:rPr>
              <a:t>Check List OCRA – Posturas forzadas</a:t>
            </a:r>
          </a:p>
          <a:p>
            <a:endParaRPr lang="es-EC" dirty="0">
              <a:latin typeface="+mj-lt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403747" y="1615871"/>
            <a:ext cx="3610970" cy="574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200" b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Cuestionario nórdico</a:t>
            </a:r>
          </a:p>
          <a:p>
            <a:endParaRPr lang="es-EC" sz="3200" b="1" u="sng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endParaRPr lang="es-EC" sz="3200" b="1" u="sng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403747" y="2463618"/>
            <a:ext cx="5942462" cy="6218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s-EC" dirty="0" smtClean="0">
                <a:latin typeface="+mj-lt"/>
              </a:rPr>
              <a:t>Método OWAS  – Movimientos repetitivos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3977334" y="1166510"/>
            <a:ext cx="5256364" cy="1190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3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Comparativo del ausentismo </a:t>
            </a:r>
          </a:p>
          <a:p>
            <a:pPr algn="ctr"/>
            <a:endParaRPr lang="es-EC" sz="3200" b="1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/>
            <a:endParaRPr lang="es-EC" sz="3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476647"/>
              </p:ext>
            </p:extLst>
          </p:nvPr>
        </p:nvGraphicFramePr>
        <p:xfrm>
          <a:off x="6079471" y="1304832"/>
          <a:ext cx="5628640" cy="1335181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928051"/>
                <a:gridCol w="1482659"/>
                <a:gridCol w="1217930"/>
              </a:tblGrid>
              <a:tr h="3270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+mj-lt"/>
                        </a:rPr>
                        <a:t> </a:t>
                      </a:r>
                      <a:r>
                        <a:rPr lang="es-ES" sz="1200" dirty="0">
                          <a:effectLst/>
                          <a:latin typeface="+mj-lt"/>
                        </a:rPr>
                        <a:t>DATOS ORGANIZATIVOS </a:t>
                      </a:r>
                      <a:endParaRPr lang="es-EC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+mj-lt"/>
                        </a:rPr>
                        <a:t>BRAZO IZQUIERDO</a:t>
                      </a:r>
                      <a:endParaRPr lang="es-EC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+mj-lt"/>
                        </a:rPr>
                        <a:t>BRAZO DERECHO</a:t>
                      </a:r>
                      <a:endParaRPr lang="es-EC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27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Duración de la tarea en un turno (minutos)</a:t>
                      </a:r>
                      <a:endParaRPr lang="es-EC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420</a:t>
                      </a:r>
                      <a:endParaRPr lang="es-EC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420</a:t>
                      </a:r>
                      <a:endParaRPr lang="es-EC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7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Duración media del ciclo (segundos)</a:t>
                      </a:r>
                      <a:endParaRPr lang="es-EC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41</a:t>
                      </a:r>
                      <a:endParaRPr lang="es-EC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41</a:t>
                      </a:r>
                      <a:endParaRPr lang="es-EC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Total de acciones por ciclo</a:t>
                      </a:r>
                      <a:endParaRPr lang="es-EC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23</a:t>
                      </a:r>
                      <a:endParaRPr lang="es-EC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25</a:t>
                      </a:r>
                      <a:endParaRPr lang="es-EC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045297"/>
              </p:ext>
            </p:extLst>
          </p:nvPr>
        </p:nvGraphicFramePr>
        <p:xfrm>
          <a:off x="6086901" y="2752485"/>
          <a:ext cx="5634542" cy="301371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934270"/>
                <a:gridCol w="1482342"/>
                <a:gridCol w="1217930"/>
              </a:tblGrid>
              <a:tr h="45473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Frecuencia  de acciones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(nº de acciones/min.)</a:t>
                      </a:r>
                      <a:endParaRPr lang="es-EC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lang="es-EC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endParaRPr lang="es-EC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Factor  de recuperación </a:t>
                      </a:r>
                      <a:endParaRPr lang="es-EC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Factor   de frecuencia</a:t>
                      </a:r>
                      <a:endParaRPr lang="es-EC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Factor  de fuerza</a:t>
                      </a:r>
                      <a:endParaRPr lang="es-EC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Factor  postura</a:t>
                      </a:r>
                      <a:endParaRPr lang="es-EC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Factor  complementario</a:t>
                      </a:r>
                      <a:endParaRPr lang="es-EC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Factor  duración</a:t>
                      </a:r>
                      <a:endParaRPr lang="es-EC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1,5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1,5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1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Cálculo  del índice de exposición  para tareas repetitivas </a:t>
                      </a:r>
                      <a:endParaRPr lang="es-EC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18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24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Nivel  de riesgo y equivalencias </a:t>
                      </a:r>
                      <a:endParaRPr lang="es-EC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effectLst/>
                        </a:rPr>
                        <a:t>ROJO MEDIO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effectLst/>
                        </a:rPr>
                        <a:t>RIESGO MEDIO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effectLst/>
                        </a:rPr>
                        <a:t>MORADO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effectLst/>
                        </a:rPr>
                        <a:t>RIESGO ALTO 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Calculo de porcentaje de patológicos </a:t>
                      </a:r>
                      <a:endParaRPr lang="es-EC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18,21 %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24,31 %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281363" y="26400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6057749"/>
              </p:ext>
            </p:extLst>
          </p:nvPr>
        </p:nvGraphicFramePr>
        <p:xfrm>
          <a:off x="5870812" y="1392140"/>
          <a:ext cx="5838967" cy="3388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Marcador de contenido 2"/>
          <p:cNvSpPr txBox="1">
            <a:spLocks/>
          </p:cNvSpPr>
          <p:nvPr/>
        </p:nvSpPr>
        <p:spPr>
          <a:xfrm>
            <a:off x="294565" y="2947356"/>
            <a:ext cx="5942462" cy="19187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s-EC" dirty="0" smtClean="0">
                <a:latin typeface="+mj-lt"/>
              </a:rPr>
              <a:t>Sección con mayor molestias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C" dirty="0" smtClean="0">
                <a:latin typeface="+mj-lt"/>
              </a:rPr>
              <a:t>Colaboradores que NO han recibido tratamiento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C" dirty="0" smtClean="0">
                <a:latin typeface="+mj-lt"/>
              </a:rPr>
              <a:t>Colaboradores que SI han recibido tratamiento </a:t>
            </a: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1951564"/>
              </p:ext>
            </p:extLst>
          </p:nvPr>
        </p:nvGraphicFramePr>
        <p:xfrm>
          <a:off x="5761629" y="1256161"/>
          <a:ext cx="6057331" cy="3929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123" name="Picture 3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21935" r="16473" b="4063"/>
          <a:stretch/>
        </p:blipFill>
        <p:spPr bwMode="auto">
          <a:xfrm>
            <a:off x="6032310" y="3357239"/>
            <a:ext cx="5882184" cy="20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23499" r="17259" b="4134"/>
          <a:stretch/>
        </p:blipFill>
        <p:spPr bwMode="auto">
          <a:xfrm>
            <a:off x="6032310" y="2210720"/>
            <a:ext cx="5882184" cy="197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992202"/>
              </p:ext>
            </p:extLst>
          </p:nvPr>
        </p:nvGraphicFramePr>
        <p:xfrm>
          <a:off x="3586019" y="2502672"/>
          <a:ext cx="6803268" cy="4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715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 animBg="1"/>
      <p:bldP spid="4" grpId="1" animBg="1"/>
      <p:bldP spid="6" grpId="0"/>
      <p:bldP spid="6" grpId="1"/>
      <p:bldP spid="7" grpId="0"/>
      <p:bldP spid="7" grpId="1"/>
      <p:bldP spid="8" grpId="0"/>
      <p:bldP spid="8" grpId="1"/>
      <p:bldP spid="9" grpId="0"/>
      <p:bldGraphic spid="14" grpId="0">
        <p:bldAsOne/>
      </p:bldGraphic>
      <p:bldGraphic spid="14" grpId="1">
        <p:bldAsOne/>
      </p:bldGraphic>
      <p:bldP spid="15" grpId="1"/>
      <p:bldGraphic spid="16" grpId="0">
        <p:bldAsOne/>
      </p:bldGraphic>
      <p:bldGraphic spid="16" grpId="1">
        <p:bldAsOne/>
      </p:bldGraphic>
      <p:bldGraphic spid="19" grpId="0">
        <p:bldAsOne/>
      </p:bldGraphic>
      <p:bldGraphic spid="19" grpId="1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01westaticos1.sctradecenter.es/images/Escenario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r="3619"/>
          <a:stretch/>
        </p:blipFill>
        <p:spPr bwMode="auto">
          <a:xfrm>
            <a:off x="1" y="0"/>
            <a:ext cx="12192000" cy="69062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" y="1402544"/>
            <a:ext cx="12191999" cy="531299"/>
          </a:xfrm>
          <a:solidFill>
            <a:schemeClr val="tx2">
              <a:alpha val="72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s-EC" b="1" dirty="0" smtClean="0">
                <a:solidFill>
                  <a:schemeClr val="bg1"/>
                </a:solidFill>
                <a:latin typeface="+mj-lt"/>
              </a:rPr>
              <a:t>Se evidenció la influencia de los riesgos ergonómicos en el ausentismo laboral </a:t>
            </a:r>
            <a:endParaRPr lang="es-EC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257989"/>
            <a:ext cx="12192000" cy="680219"/>
          </a:xfrm>
          <a:prstGeom prst="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effectLst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CONCLUSIONES</a:t>
            </a:r>
            <a:endParaRPr lang="es-EC" sz="40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" y="4757986"/>
            <a:ext cx="12191997" cy="892187"/>
          </a:xfrm>
          <a:prstGeom prst="rect">
            <a:avLst/>
          </a:prstGeom>
          <a:solidFill>
            <a:schemeClr val="tx2">
              <a:alpha val="6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EC" b="1" dirty="0">
                <a:solidFill>
                  <a:schemeClr val="bg1"/>
                </a:solidFill>
                <a:latin typeface="+mj-lt"/>
              </a:rPr>
              <a:t>Las condiciones del puesto de trabajo son inadecuadas principalmente por el tipo de taburete que </a:t>
            </a:r>
            <a:r>
              <a:rPr lang="es-EC" b="1" dirty="0" smtClean="0">
                <a:solidFill>
                  <a:schemeClr val="bg1"/>
                </a:solidFill>
                <a:latin typeface="+mj-lt"/>
              </a:rPr>
              <a:t>utilizan.</a:t>
            </a:r>
            <a:endParaRPr lang="es-EC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-1" y="3125029"/>
            <a:ext cx="12191997" cy="423389"/>
          </a:xfrm>
          <a:prstGeom prst="rect">
            <a:avLst/>
          </a:prstGeom>
          <a:solidFill>
            <a:schemeClr val="tx2">
              <a:alpha val="84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EC" b="1" dirty="0" smtClean="0">
                <a:solidFill>
                  <a:schemeClr val="bg1"/>
                </a:solidFill>
                <a:latin typeface="+mj-lt"/>
              </a:rPr>
              <a:t>No existen pausas de recuperación</a:t>
            </a:r>
            <a:endParaRPr lang="es-EC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-1" y="6060086"/>
            <a:ext cx="12191996" cy="504487"/>
          </a:xfrm>
          <a:prstGeom prst="rect">
            <a:avLst/>
          </a:prstGeom>
          <a:solidFill>
            <a:schemeClr val="tx2">
              <a:alpha val="6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EC" b="1" dirty="0" smtClean="0">
                <a:solidFill>
                  <a:schemeClr val="bg1"/>
                </a:solidFill>
                <a:latin typeface="+mj-lt"/>
              </a:rPr>
              <a:t>El ausentismo hasta Junio del 2016 en comparación al 2015 se duplicó.</a:t>
            </a:r>
            <a:endParaRPr lang="es-EC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1" y="3885312"/>
            <a:ext cx="12191996" cy="56020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EC" b="1" dirty="0" smtClean="0">
                <a:solidFill>
                  <a:schemeClr val="bg1"/>
                </a:solidFill>
                <a:latin typeface="+mj-lt"/>
              </a:rPr>
              <a:t>El departamento médico no da seguimiento al ausentismo del personal.</a:t>
            </a:r>
            <a:endParaRPr lang="es-EC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1" y="2267902"/>
            <a:ext cx="12191999" cy="571620"/>
          </a:xfrm>
          <a:prstGeom prst="rect">
            <a:avLst/>
          </a:prstGeom>
          <a:solidFill>
            <a:schemeClr val="tx2">
              <a:alpha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EC" b="1" dirty="0" smtClean="0">
                <a:solidFill>
                  <a:schemeClr val="bg1"/>
                </a:solidFill>
                <a:latin typeface="+mj-lt"/>
              </a:rPr>
              <a:t>El área de producción no tiene definidos rangos de productividad</a:t>
            </a:r>
            <a:endParaRPr lang="es-EC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090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 descr="http://www.kuentaha.com/2664/img/administrativa-y-financier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1" b="100000" l="18203" r="93881">
                        <a14:foregroundMark x1="26569" y1="2995" x2="31603" y2="18359"/>
                        <a14:foregroundMark x1="19830" y1="2734" x2="28428" y2="21354"/>
                        <a14:foregroundMark x1="32301" y1="29297" x2="23393" y2="21745"/>
                        <a14:foregroundMark x1="40356" y1="4427" x2="87839" y2="6771"/>
                        <a14:foregroundMark x1="56700" y1="6380" x2="65608" y2="27604"/>
                        <a14:foregroundMark x1="77537" y1="13151" x2="70643" y2="14323"/>
                        <a14:foregroundMark x1="81100" y1="20052" x2="77537" y2="11458"/>
                        <a14:foregroundMark x1="37723" y1="55599" x2="29280" y2="71484"/>
                        <a14:foregroundMark x1="88923" y1="9115" x2="88923" y2="9115"/>
                        <a14:foregroundMark x1="89775" y1="7031" x2="89775" y2="7031"/>
                        <a14:foregroundMark x1="91247" y1="2474" x2="91247" y2="2474"/>
                        <a14:foregroundMark x1="91789" y1="1302" x2="91789" y2="1302"/>
                        <a14:backgroundMark x1="23625" y1="70833" x2="29125" y2="80729"/>
                        <a14:backgroundMark x1="31758" y1="62370" x2="35012" y2="56510"/>
                        <a14:backgroundMark x1="91789" y1="10156" x2="88768" y2="13021"/>
                        <a14:backgroundMark x1="91789" y1="8203" x2="91789" y2="8203"/>
                        <a14:backgroundMark x1="91789" y1="5990" x2="91789" y2="5990"/>
                        <a14:backgroundMark x1="92099" y1="4297" x2="92099" y2="4297"/>
                        <a14:backgroundMark x1="92796" y1="1823" x2="92796" y2="1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59" r="6835"/>
          <a:stretch/>
        </p:blipFill>
        <p:spPr bwMode="auto">
          <a:xfrm>
            <a:off x="4609770" y="902382"/>
            <a:ext cx="7533565" cy="5955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mundoejecutivo.com.mx/sites/default/files/styles/large/public/manejo_del_tiempo.jpg?itok=zsRaBJ5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94" l="0" r="100000">
                        <a14:foregroundMark x1="75488" y1="4848" x2="98535" y2="92576"/>
                        <a14:foregroundMark x1="29395" y1="3485" x2="53223" y2="95758"/>
                        <a14:foregroundMark x1="28613" y1="1515" x2="1172" y2="98636"/>
                        <a14:foregroundMark x1="71973" y1="11970" x2="18066" y2="96364"/>
                        <a14:foregroundMark x1="11426" y1="38636" x2="1563" y2="91364"/>
                        <a14:foregroundMark x1="26172" y1="68788" x2="37402" y2="93182"/>
                        <a14:foregroundMark x1="14355" y1="81061" x2="15430" y2="95758"/>
                        <a14:foregroundMark x1="76855" y1="23182" x2="80664" y2="65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571499"/>
            <a:ext cx="9753600" cy="6286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0648" y="1525564"/>
            <a:ext cx="4484429" cy="78262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EC" sz="3200" dirty="0" smtClean="0">
                <a:solidFill>
                  <a:schemeClr val="tx2"/>
                </a:solidFill>
                <a:latin typeface="+mj-lt"/>
              </a:rPr>
              <a:t>Pausas pasivas  de recuperación</a:t>
            </a:r>
            <a:endParaRPr lang="es-EC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257989"/>
            <a:ext cx="12192000" cy="680219"/>
          </a:xfrm>
          <a:prstGeom prst="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effectLst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RECOMENDACIONES</a:t>
            </a:r>
            <a:endParaRPr lang="es-EC" sz="40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530648" y="1499583"/>
            <a:ext cx="4225119" cy="794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s-EC" sz="3200" dirty="0" smtClean="0">
                <a:solidFill>
                  <a:schemeClr val="tx2"/>
                </a:solidFill>
                <a:latin typeface="+mj-lt"/>
              </a:rPr>
              <a:t>Cambio de taburetes</a:t>
            </a:r>
            <a:endParaRPr lang="es-EC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530648" y="1550798"/>
            <a:ext cx="5440247" cy="794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s-EC" sz="3200" dirty="0" smtClean="0">
                <a:solidFill>
                  <a:schemeClr val="tx2"/>
                </a:solidFill>
                <a:latin typeface="+mj-lt"/>
              </a:rPr>
              <a:t>Implementar un programa de vigilancia de la salud</a:t>
            </a:r>
            <a:endParaRPr lang="es-EC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495132" y="1548010"/>
            <a:ext cx="4991268" cy="2205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s-EC" sz="3200" dirty="0">
                <a:solidFill>
                  <a:schemeClr val="tx2"/>
                </a:solidFill>
                <a:latin typeface="+mj-lt"/>
              </a:rPr>
              <a:t>Diseñar e implementar un plan de concienciación sobre  higiene postural para la prevención de trastornos musculo esqueléticos</a:t>
            </a: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530648" y="1546136"/>
            <a:ext cx="4955752" cy="159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s-EC" b="1" dirty="0" smtClean="0">
                <a:solidFill>
                  <a:schemeClr val="tx2"/>
                </a:solidFill>
                <a:latin typeface="+mj-lt"/>
              </a:rPr>
              <a:t>Realizar un estudio de estándares de productividad efectiva </a:t>
            </a:r>
            <a:endParaRPr lang="es-EC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172" name="Picture 4" descr="http://www.pdcahome.com/wp-content/uploads/2013/09/mejor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88" y="2381368"/>
            <a:ext cx="7711886" cy="313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previntegra.com/wp-content/uploads/2014/05/vigilancia-de-la-salud-empresas-previntegra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592" r="100000">
                        <a14:backgroundMark x1="32347" y1="2500" x2="37041" y2="8929"/>
                        <a14:backgroundMark x1="29592" y1="2500" x2="22245" y2="0"/>
                        <a14:backgroundMark x1="39490" y1="3214" x2="37449" y2="1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3"/>
          <a:stretch/>
        </p:blipFill>
        <p:spPr bwMode="auto">
          <a:xfrm>
            <a:off x="2437361" y="3753134"/>
            <a:ext cx="9731608" cy="306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canacintracoatza.com/site/wp-content/uploads/2014/04/capacitacion_img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72" b="100000" l="0" r="100000">
                        <a14:foregroundMark x1="6503" y1="91106" x2="63873" y2="66811"/>
                        <a14:foregroundMark x1="61994" y1="68330" x2="64306" y2="95662"/>
                        <a14:foregroundMark x1="62428" y1="95662" x2="28035" y2="93059"/>
                        <a14:foregroundMark x1="45665" y1="28633" x2="48844" y2="26681"/>
                        <a14:foregroundMark x1="68931" y1="6508" x2="86272" y2="55098"/>
                        <a14:foregroundMark x1="65751" y1="12364" x2="66040" y2="53145"/>
                        <a14:foregroundMark x1="63439" y1="10629" x2="64740" y2="24512"/>
                        <a14:foregroundMark x1="65173" y1="7592" x2="83960" y2="7158"/>
                        <a14:foregroundMark x1="57081" y1="17787" x2="64740" y2="28416"/>
                        <a14:foregroundMark x1="56647" y1="17137" x2="58671" y2="26681"/>
                        <a14:foregroundMark x1="84249" y1="91974" x2="84827" y2="92842"/>
                        <a14:foregroundMark x1="72254" y1="90456" x2="74133" y2="91757"/>
                        <a14:backgroundMark x1="65173" y1="868" x2="83382" y2="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05" y="1787857"/>
            <a:ext cx="7610712" cy="507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16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 animBg="1"/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8517" y="938208"/>
            <a:ext cx="10515600" cy="630972"/>
          </a:xfrm>
        </p:spPr>
        <p:txBody>
          <a:bodyPr>
            <a:normAutofit/>
          </a:bodyPr>
          <a:lstStyle/>
          <a:p>
            <a:r>
              <a:rPr lang="es-EC" sz="2400" dirty="0" smtClean="0">
                <a:latin typeface="+mj-lt"/>
              </a:rPr>
              <a:t>COSTOS DEL AUSENTISMO ACTUAL</a:t>
            </a:r>
            <a:endParaRPr lang="es-EC" sz="2400" dirty="0">
              <a:latin typeface="+mj-lt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257989"/>
            <a:ext cx="12192000" cy="680219"/>
          </a:xfrm>
          <a:prstGeom prst="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effectLst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COSTOS DEL PROYECTO</a:t>
            </a:r>
            <a:endParaRPr lang="es-EC" sz="40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255284"/>
              </p:ext>
            </p:extLst>
          </p:nvPr>
        </p:nvGraphicFramePr>
        <p:xfrm>
          <a:off x="2483895" y="1415568"/>
          <a:ext cx="8269404" cy="5262124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118026"/>
                <a:gridCol w="2641322"/>
                <a:gridCol w="1007328"/>
                <a:gridCol w="1050498"/>
                <a:gridCol w="1452230"/>
              </a:tblGrid>
              <a:tr h="50643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 smtClean="0">
                          <a:effectLst/>
                          <a:latin typeface="+mj-lt"/>
                        </a:rPr>
                        <a:t>AUSENTISMO </a:t>
                      </a:r>
                      <a:r>
                        <a:rPr lang="es-EC" sz="1600" b="1" u="none" strike="noStrike" dirty="0">
                          <a:effectLst/>
                          <a:latin typeface="+mj-lt"/>
                        </a:rPr>
                        <a:t>VOLUNTARIO 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 smtClean="0">
                          <a:effectLst/>
                          <a:latin typeface="+mj-lt"/>
                        </a:rPr>
                        <a:t>AUSENTISMO </a:t>
                      </a:r>
                      <a:r>
                        <a:rPr lang="es-EC" sz="1600" b="1" u="none" strike="noStrike" dirty="0">
                          <a:effectLst/>
                          <a:latin typeface="+mj-lt"/>
                        </a:rPr>
                        <a:t>INVOLUNTARIO 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19" marR="8819" marT="8819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82620"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es-EC" sz="2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No </a:t>
                      </a:r>
                      <a:r>
                        <a:rPr lang="es-EC" sz="240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registra </a:t>
                      </a:r>
                      <a:r>
                        <a:rPr lang="es-EC" sz="2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datos </a:t>
                      </a:r>
                      <a:r>
                        <a:rPr lang="es-EC" sz="240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la empresa</a:t>
                      </a:r>
                      <a:endParaRPr lang="es-EC" sz="2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Detalle </a:t>
                      </a:r>
                      <a:endParaRPr lang="es-EC" sz="16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2015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Enero</a:t>
                      </a:r>
                      <a:r>
                        <a:rPr lang="es-EC" sz="140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– J</a:t>
                      </a:r>
                      <a:r>
                        <a:rPr lang="es-EC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unio 2016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Proyección a </a:t>
                      </a:r>
                      <a:r>
                        <a:rPr lang="es-EC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Diciembre  </a:t>
                      </a:r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2016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05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Sueldo 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$   </a:t>
                      </a:r>
                      <a:r>
                        <a:rPr lang="es-EC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400,00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$       400,00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s-EC" sz="1200" u="none" strike="noStrike" dirty="0" smtClean="0">
                          <a:effectLst/>
                          <a:latin typeface="+mj-lt"/>
                        </a:rPr>
                        <a:t>$ </a:t>
                      </a:r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400,00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</a:tr>
              <a:tr h="3305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Valor día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$   </a:t>
                      </a:r>
                      <a:r>
                        <a:rPr lang="es-EC" sz="1200" u="none" strike="noStrike" dirty="0" smtClean="0">
                          <a:effectLst/>
                          <a:latin typeface="+mj-lt"/>
                        </a:rPr>
                        <a:t>18,18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+mj-lt"/>
                        </a:rPr>
                        <a:t> $          18,18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s-EC" sz="1200" u="none" strike="noStrike" dirty="0" smtClean="0">
                          <a:effectLst/>
                          <a:latin typeface="+mj-lt"/>
                        </a:rPr>
                        <a:t>$ </a:t>
                      </a:r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18,18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</a:tr>
              <a:tr h="3305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Valor hora 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$  </a:t>
                      </a:r>
                      <a:r>
                        <a:rPr lang="es-EC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2,27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+mj-lt"/>
                        </a:rPr>
                        <a:t> $            2,27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$  </a:t>
                      </a:r>
                      <a:r>
                        <a:rPr lang="es-EC" sz="1200" u="none" strike="noStrike" dirty="0" smtClean="0">
                          <a:effectLst/>
                          <a:latin typeface="+mj-lt"/>
                        </a:rPr>
                        <a:t>2,27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</a:tr>
              <a:tr h="3305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Valor hora extra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$ </a:t>
                      </a:r>
                      <a:r>
                        <a:rPr lang="es-EC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2,27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+mj-lt"/>
                        </a:rPr>
                        <a:t> $            2,27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$ </a:t>
                      </a:r>
                      <a:r>
                        <a:rPr lang="es-EC" sz="1200" u="none" strike="noStrike" dirty="0" smtClean="0">
                          <a:effectLst/>
                          <a:latin typeface="+mj-lt"/>
                        </a:rPr>
                        <a:t>2,27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</a:tr>
              <a:tr h="365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N° colaboradores que se ausentaron 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+mj-lt"/>
                        </a:rPr>
                        <a:t>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+mj-lt"/>
                        </a:rPr>
                        <a:t>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12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</a:tr>
              <a:tr h="365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Promedio de horas que se ausentaron 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+mj-lt"/>
                        </a:rPr>
                        <a:t>16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+mj-lt"/>
                        </a:rPr>
                        <a:t>16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16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</a:tr>
              <a:tr h="1826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N° de horas perdidas 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+mj-lt"/>
                        </a:rPr>
                        <a:t>48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+mj-lt"/>
                        </a:rPr>
                        <a:t>96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192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</a:tr>
              <a:tr h="365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Valor horas perdidas del colaborador que faltó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$ </a:t>
                      </a:r>
                      <a:r>
                        <a:rPr lang="es-EC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109,09 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$       218,18 </a:t>
                      </a:r>
                      <a:endParaRPr lang="es-EC" sz="1400" b="0" i="0" u="none" strike="noStrike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$ </a:t>
                      </a:r>
                      <a:r>
                        <a:rPr lang="es-EC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436,36 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4785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Horas perdidas cargadas como extra  al  personal del área 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+mj-lt"/>
                        </a:rPr>
                        <a:t>0,8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+mj-lt"/>
                        </a:rPr>
                        <a:t>1,6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3,2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</a:tr>
              <a:tr h="3305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Valor hora extra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s-EC" sz="1200" u="none" strike="noStrike" dirty="0" smtClean="0">
                          <a:effectLst/>
                          <a:latin typeface="+mj-lt"/>
                        </a:rPr>
                        <a:t>$  </a:t>
                      </a:r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1,82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+mj-lt"/>
                        </a:rPr>
                        <a:t> $            3,64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s-EC" sz="1200" u="none" strike="noStrike" dirty="0" smtClean="0">
                          <a:effectLst/>
                          <a:latin typeface="+mj-lt"/>
                        </a:rPr>
                        <a:t>$  </a:t>
                      </a:r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7,27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/>
                </a:tc>
              </a:tr>
              <a:tr h="3305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Valor total - hora extra</a:t>
                      </a:r>
                      <a:endParaRPr lang="es-EC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$  </a:t>
                      </a:r>
                      <a:r>
                        <a:rPr lang="es-EC" sz="160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lang="es-EC" sz="16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103,64 </a:t>
                      </a:r>
                      <a:endParaRPr lang="es-EC" sz="16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$  </a:t>
                      </a:r>
                      <a:r>
                        <a:rPr lang="es-EC" sz="160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s-EC" sz="16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196,36 </a:t>
                      </a:r>
                      <a:endParaRPr lang="es-EC" sz="16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$ </a:t>
                      </a:r>
                      <a:r>
                        <a:rPr lang="es-EC" sz="160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s-EC" sz="16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349,09 </a:t>
                      </a:r>
                      <a:endParaRPr lang="es-EC" sz="16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05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VALOR DE AUSENTISMO</a:t>
                      </a:r>
                      <a:endParaRPr lang="es-EC" sz="18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$  </a:t>
                      </a:r>
                      <a:r>
                        <a:rPr lang="es-EC" sz="16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s-EC" sz="1600" b="1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212,73 </a:t>
                      </a:r>
                      <a:endParaRPr lang="es-EC" sz="16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$ </a:t>
                      </a:r>
                      <a:r>
                        <a:rPr lang="es-EC" sz="16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lang="es-EC" sz="1600" b="1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414,55 </a:t>
                      </a:r>
                      <a:endParaRPr lang="es-EC" sz="16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$ </a:t>
                      </a:r>
                      <a:r>
                        <a:rPr lang="es-EC" sz="16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785,45 </a:t>
                      </a:r>
                      <a:endParaRPr lang="es-EC" sz="16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819" marR="8819" marT="8819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Marcador de contenido 2"/>
          <p:cNvSpPr txBox="1">
            <a:spLocks/>
          </p:cNvSpPr>
          <p:nvPr/>
        </p:nvSpPr>
        <p:spPr>
          <a:xfrm>
            <a:off x="128517" y="987455"/>
            <a:ext cx="10515600" cy="630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400" dirty="0" smtClean="0">
                <a:latin typeface="+mj-lt"/>
              </a:rPr>
              <a:t>VIABILIDAD ECONÓMICO DEL PROYECTO</a:t>
            </a:r>
            <a:endParaRPr lang="es-EC" sz="2400" dirty="0">
              <a:latin typeface="+mj-lt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928428"/>
              </p:ext>
            </p:extLst>
          </p:nvPr>
        </p:nvGraphicFramePr>
        <p:xfrm>
          <a:off x="2493513" y="1367110"/>
          <a:ext cx="7805476" cy="313951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37006"/>
                <a:gridCol w="955205"/>
                <a:gridCol w="902653"/>
                <a:gridCol w="902653"/>
                <a:gridCol w="902653"/>
                <a:gridCol w="902653"/>
                <a:gridCol w="902653"/>
              </a:tblGrid>
              <a:tr h="25189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TIEMPO (AÑOS)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s-EC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s-EC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s-EC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s-EC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s-EC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es-EC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25189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Inversión Inicial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-8.000,00 </a:t>
                      </a:r>
                      <a:endParaRPr lang="es-EC" sz="12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s-EC" sz="12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s-EC" sz="12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s-EC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s-EC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s-EC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25189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Ingresos por Ventas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2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23.400,00 </a:t>
                      </a:r>
                      <a:endParaRPr lang="es-EC" sz="12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25.000,00 </a:t>
                      </a:r>
                      <a:endParaRPr lang="es-EC" sz="12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26.000,00 </a:t>
                      </a:r>
                      <a:endParaRPr lang="es-EC" sz="12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26.900,00 </a:t>
                      </a:r>
                      <a:endParaRPr lang="es-EC" sz="12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28.000,00 </a:t>
                      </a:r>
                      <a:endParaRPr lang="es-EC" sz="12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5189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(-) Costos Variables Producción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EC" sz="12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  8.400,00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  8.974,00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  9.333,00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  9.656,00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10.051,00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5189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MARGEN DE CONTRIBUCIÓN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EC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15.000,00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16.026,00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16.667,00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17.244,00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17.949,00 </a:t>
                      </a:r>
                      <a:endParaRPr lang="es-EC" sz="1200" b="1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5189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(-) Gastos fijos Administración y Ventas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EC" sz="12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  1.000,00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  1.000,00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  1.000,00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  1.000,00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  1.000,00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5189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EC" sz="12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14.000,00 </a:t>
                      </a:r>
                      <a:endParaRPr lang="es-EC" sz="1200" b="1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15.026,00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15.667,00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16.244,00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26.949,00 </a:t>
                      </a:r>
                      <a:endParaRPr lang="es-EC" sz="1200" b="1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5189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Utilidad antes impuestos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14.000,00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15.026,00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15.667,00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16.244,00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26.949,00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5189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(-) Impuestos y participaciones  (37%)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EC" sz="12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  5.180,00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  5.559,62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  5.796,79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  6.010,28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  9.971,13 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5189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Flujo neto de operación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  8.820,00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  9.466,38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  9.870,21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10.233,72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16.977,87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5189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Flujo neto 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         -8.000,00 </a:t>
                      </a:r>
                      <a:endParaRPr lang="es-EC" sz="1200" b="1" i="0" u="none" strike="noStrike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  8.820,00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  9.466,38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  9.870,21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+mj-lt"/>
                        </a:rPr>
                        <a:t> S/.  10.233,72 </a:t>
                      </a:r>
                      <a:endParaRPr lang="es-EC" sz="1200" b="1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j-lt"/>
                        </a:rPr>
                        <a:t> S/.  16.977,87 </a:t>
                      </a:r>
                      <a:endParaRPr lang="es-EC" sz="1200" b="1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919593"/>
              </p:ext>
            </p:extLst>
          </p:nvPr>
        </p:nvGraphicFramePr>
        <p:xfrm>
          <a:off x="2646338" y="1569180"/>
          <a:ext cx="6265650" cy="462690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4447729"/>
                <a:gridCol w="1817921"/>
              </a:tblGrid>
              <a:tr h="30846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</a:rPr>
                        <a:t>EVALUACIÓN </a:t>
                      </a:r>
                      <a:r>
                        <a:rPr lang="es-EC" sz="1800" u="none" strike="noStrike" dirty="0">
                          <a:effectLst/>
                        </a:rPr>
                        <a:t>DE LA </a:t>
                      </a:r>
                      <a:r>
                        <a:rPr lang="es-EC" sz="1800" u="none" strike="noStrike" dirty="0" smtClean="0">
                          <a:effectLst/>
                        </a:rPr>
                        <a:t>INVERSIÓN</a:t>
                      </a:r>
                      <a:endParaRPr lang="es-EC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0846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COSTO DE CAPITAL</a:t>
                      </a:r>
                      <a:endParaRPr lang="es-EC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7,00%</a:t>
                      </a:r>
                      <a:endParaRPr lang="es-EC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0846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VAN</a:t>
                      </a:r>
                      <a:endParaRPr lang="es-EC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 smtClean="0">
                          <a:effectLst/>
                        </a:rPr>
                        <a:t>$ </a:t>
                      </a:r>
                      <a:r>
                        <a:rPr lang="es-EC" sz="1800" u="none" strike="noStrike" dirty="0">
                          <a:effectLst/>
                        </a:rPr>
                        <a:t>52.480,57</a:t>
                      </a:r>
                      <a:endParaRPr lang="es-EC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846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TIR</a:t>
                      </a:r>
                      <a:endParaRPr lang="es-EC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114,88%</a:t>
                      </a:r>
                      <a:endParaRPr lang="es-EC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846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>
                          <a:effectLst/>
                        </a:rPr>
                        <a:t>PRI</a:t>
                      </a:r>
                      <a:endParaRPr lang="es-EC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-0,53</a:t>
                      </a:r>
                      <a:endParaRPr lang="es-EC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8460"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846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Inversión Inicial</a:t>
                      </a:r>
                      <a:endParaRPr lang="es-EC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          </a:t>
                      </a:r>
                      <a:r>
                        <a:rPr lang="es-EC" sz="1800" u="none" strike="noStrike" dirty="0" smtClean="0">
                          <a:effectLst/>
                        </a:rPr>
                        <a:t>$    -</a:t>
                      </a:r>
                      <a:r>
                        <a:rPr lang="es-EC" sz="1800" u="none" strike="noStrike" dirty="0">
                          <a:effectLst/>
                        </a:rPr>
                        <a:t>8.000,00 </a:t>
                      </a:r>
                      <a:endParaRPr lang="es-EC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0846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>
                          <a:effectLst/>
                        </a:rPr>
                        <a:t>(-) Año 1</a:t>
                      </a:r>
                      <a:endParaRPr lang="es-EC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       </a:t>
                      </a:r>
                      <a:r>
                        <a:rPr lang="es-EC" sz="1800" u="none" strike="noStrike" dirty="0" smtClean="0">
                          <a:effectLst/>
                        </a:rPr>
                        <a:t>$  8.820,00 </a:t>
                      </a:r>
                      <a:endParaRPr lang="es-EC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846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Saldo</a:t>
                      </a:r>
                      <a:endParaRPr lang="es-EC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       </a:t>
                      </a:r>
                      <a:r>
                        <a:rPr lang="es-EC" sz="1800" u="none" strike="noStrike" dirty="0" smtClean="0">
                          <a:effectLst/>
                        </a:rPr>
                        <a:t>$ 16.820,00 </a:t>
                      </a:r>
                      <a:endParaRPr lang="es-EC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0846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>
                          <a:effectLst/>
                        </a:rPr>
                        <a:t>(-) Año 2</a:t>
                      </a:r>
                      <a:endParaRPr lang="es-EC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        </a:t>
                      </a:r>
                      <a:r>
                        <a:rPr lang="es-EC" sz="1800" u="none" strike="noStrike" dirty="0" smtClean="0">
                          <a:effectLst/>
                        </a:rPr>
                        <a:t>$   </a:t>
                      </a:r>
                      <a:r>
                        <a:rPr lang="es-EC" sz="1800" u="none" strike="noStrike" dirty="0">
                          <a:effectLst/>
                        </a:rPr>
                        <a:t>9.466,38 </a:t>
                      </a:r>
                      <a:endParaRPr lang="es-EC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846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Saldo</a:t>
                      </a:r>
                      <a:endParaRPr lang="es-EC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       </a:t>
                      </a:r>
                      <a:r>
                        <a:rPr lang="es-EC" sz="1800" u="none" strike="noStrike" dirty="0" smtClean="0">
                          <a:effectLst/>
                        </a:rPr>
                        <a:t>$ 26.286,38 </a:t>
                      </a:r>
                      <a:endParaRPr lang="es-EC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0846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>
                          <a:effectLst/>
                        </a:rPr>
                        <a:t>(-) Año 3</a:t>
                      </a:r>
                      <a:endParaRPr lang="es-EC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       </a:t>
                      </a:r>
                      <a:r>
                        <a:rPr lang="es-EC" sz="1800" u="none" strike="noStrike" dirty="0" smtClean="0">
                          <a:effectLst/>
                        </a:rPr>
                        <a:t>$   </a:t>
                      </a:r>
                      <a:r>
                        <a:rPr lang="es-EC" sz="1800" u="none" strike="noStrike" dirty="0">
                          <a:effectLst/>
                        </a:rPr>
                        <a:t>9.870,21 </a:t>
                      </a:r>
                      <a:endParaRPr lang="es-EC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846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Saldo</a:t>
                      </a:r>
                      <a:endParaRPr lang="es-EC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      </a:t>
                      </a:r>
                      <a:r>
                        <a:rPr lang="es-EC" sz="1800" u="none" strike="noStrike" dirty="0" smtClean="0">
                          <a:effectLst/>
                        </a:rPr>
                        <a:t>$ 36.156,59 </a:t>
                      </a:r>
                      <a:endParaRPr lang="es-EC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0846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>
                          <a:effectLst/>
                        </a:rPr>
                        <a:t>(-) Año 4</a:t>
                      </a:r>
                      <a:endParaRPr lang="es-EC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      </a:t>
                      </a:r>
                      <a:r>
                        <a:rPr lang="es-EC" sz="1800" u="none" strike="noStrike" dirty="0" smtClean="0">
                          <a:effectLst/>
                        </a:rPr>
                        <a:t>$  0.233,72 </a:t>
                      </a:r>
                      <a:endParaRPr lang="es-EC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846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Saldo</a:t>
                      </a:r>
                      <a:endParaRPr lang="es-EC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</a:rPr>
                        <a:t>$   46.390,31 </a:t>
                      </a:r>
                      <a:endParaRPr lang="es-EC" sz="1800" b="1" i="0" u="none" strike="noStrike" dirty="0">
                        <a:solidFill>
                          <a:srgbClr val="33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646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 animBg="1"/>
      <p:bldP spid="7" grpId="0" build="p"/>
      <p:bldP spid="7" grpId="1" build="p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TM02900688[[fn=Faceta]]</Template>
  <TotalTime>5825</TotalTime>
  <Words>919</Words>
  <Application>Microsoft Office PowerPoint</Application>
  <PresentationFormat>Panorámica</PresentationFormat>
  <Paragraphs>282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Wingdings 2</vt:lpstr>
      <vt:lpstr>HDOfficeLightV0</vt:lpstr>
      <vt:lpstr>Tema de Office</vt:lpstr>
      <vt:lpstr>FACTORES DE RIESGOS LABORALES QUE GENERAN AUSENTISMO EN EL ÁREA DE ARMADO EN UNA EMPRESA CÁRNICA</vt:lpstr>
      <vt:lpstr>PROBLEMA DE LA INVESTIGACIÓN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«Camina hacia el futuro, abriendo nuevas puertas y probando cosas nuevas, se curioso... porque nuestra curiosidad siempre nos conduce por nuevos caminos»                                        Brian Tracy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FACTORES DE RIESGOS LABORALES QUE GENERAN AUSENTISMO EN EL ÁREA DE ARMADO EN UNA EMPRESA CÁRNICA</dc:title>
  <dc:creator>Lissette Hidalgo</dc:creator>
  <cp:lastModifiedBy>Lissette Hidalgo</cp:lastModifiedBy>
  <cp:revision>66</cp:revision>
  <dcterms:created xsi:type="dcterms:W3CDTF">2016-07-11T22:24:47Z</dcterms:created>
  <dcterms:modified xsi:type="dcterms:W3CDTF">2016-07-15T23:30:20Z</dcterms:modified>
</cp:coreProperties>
</file>