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3"/>
  </p:notesMasterIdLst>
  <p:sldIdLst>
    <p:sldId id="256" r:id="rId2"/>
    <p:sldId id="257" r:id="rId3"/>
    <p:sldId id="259" r:id="rId4"/>
    <p:sldId id="260" r:id="rId5"/>
    <p:sldId id="261" r:id="rId6"/>
    <p:sldId id="258" r:id="rId7"/>
    <p:sldId id="277" r:id="rId8"/>
    <p:sldId id="274" r:id="rId9"/>
    <p:sldId id="275" r:id="rId10"/>
    <p:sldId id="276" r:id="rId11"/>
    <p:sldId id="263" r:id="rId12"/>
    <p:sldId id="264" r:id="rId13"/>
    <p:sldId id="265" r:id="rId14"/>
    <p:sldId id="262" r:id="rId15"/>
    <p:sldId id="266" r:id="rId16"/>
    <p:sldId id="268" r:id="rId17"/>
    <p:sldId id="269" r:id="rId18"/>
    <p:sldId id="271" r:id="rId19"/>
    <p:sldId id="273" r:id="rId20"/>
    <p:sldId id="267" r:id="rId21"/>
    <p:sldId id="272" r:id="rId2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A9D190-6BDC-4D4B-9D3D-E104477E69F9}"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es-ES"/>
        </a:p>
      </dgm:t>
    </dgm:pt>
    <dgm:pt modelId="{BDD81FDC-388D-49A7-B327-32C00584FDA8}">
      <dgm:prSet phldrT="[Texto]" custT="1"/>
      <dgm:spPr/>
      <dgm:t>
        <a:bodyPr/>
        <a:lstStyle/>
        <a:p>
          <a:r>
            <a:rPr lang="es-ES" sz="3200" dirty="0"/>
            <a:t>METODOLOGÍA</a:t>
          </a:r>
          <a:r>
            <a:rPr lang="es-ES" sz="6300" dirty="0"/>
            <a:t> </a:t>
          </a:r>
        </a:p>
      </dgm:t>
    </dgm:pt>
    <dgm:pt modelId="{B8A3215A-6194-4393-9381-09968A7B94AF}" type="parTrans" cxnId="{F26ED11C-68D8-48EF-820E-A858878BB392}">
      <dgm:prSet/>
      <dgm:spPr/>
      <dgm:t>
        <a:bodyPr/>
        <a:lstStyle/>
        <a:p>
          <a:endParaRPr lang="es-ES"/>
        </a:p>
      </dgm:t>
    </dgm:pt>
    <dgm:pt modelId="{4902E2DB-72C5-4D85-87E3-064F655FED7A}" type="sibTrans" cxnId="{F26ED11C-68D8-48EF-820E-A858878BB392}">
      <dgm:prSet/>
      <dgm:spPr/>
      <dgm:t>
        <a:bodyPr/>
        <a:lstStyle/>
        <a:p>
          <a:endParaRPr lang="es-ES"/>
        </a:p>
      </dgm:t>
    </dgm:pt>
    <dgm:pt modelId="{279007D8-71BF-4A8A-B79C-5D579292AB52}">
      <dgm:prSet phldrT="[Texto]"/>
      <dgm:spPr/>
      <dgm:t>
        <a:bodyPr/>
        <a:lstStyle/>
        <a:p>
          <a:pPr algn="l"/>
          <a:r>
            <a:rPr lang="es-ES_tradnl" dirty="0"/>
            <a:t>1</a:t>
          </a:r>
          <a:r>
            <a:rPr lang="es-ES_tradnl" b="1" dirty="0"/>
            <a:t>) Vocal Hándicap Índex (VHI-30)</a:t>
          </a:r>
          <a:r>
            <a:rPr lang="es-ES_tradnl" dirty="0"/>
            <a:t>, el cual es una herramienta para valoración subjetiva de la discapacidad vocal, es un cuestionario validado que permite medir el impacto percibido y comportamiento de la voz según sus usuarios.</a:t>
          </a:r>
          <a:endParaRPr lang="es-ES" dirty="0"/>
        </a:p>
      </dgm:t>
    </dgm:pt>
    <dgm:pt modelId="{B2E89546-A2E7-415B-9D45-FA5F50E5C02A}" type="parTrans" cxnId="{8F84B175-5722-4BF8-AEF7-9606DB96AA91}">
      <dgm:prSet/>
      <dgm:spPr/>
      <dgm:t>
        <a:bodyPr/>
        <a:lstStyle/>
        <a:p>
          <a:endParaRPr lang="es-ES"/>
        </a:p>
      </dgm:t>
    </dgm:pt>
    <dgm:pt modelId="{2723DABB-147B-485C-B6B8-B775800E3870}" type="sibTrans" cxnId="{8F84B175-5722-4BF8-AEF7-9606DB96AA91}">
      <dgm:prSet/>
      <dgm:spPr/>
      <dgm:t>
        <a:bodyPr/>
        <a:lstStyle/>
        <a:p>
          <a:endParaRPr lang="es-ES"/>
        </a:p>
      </dgm:t>
    </dgm:pt>
    <dgm:pt modelId="{BB0D0327-8A3C-4397-93AD-ACE6A12007DD}">
      <dgm:prSet phldrT="[Texto]"/>
      <dgm:spPr/>
      <dgm:t>
        <a:bodyPr/>
        <a:lstStyle/>
        <a:p>
          <a:r>
            <a:rPr lang="es-ES_tradnl" dirty="0"/>
            <a:t>2) </a:t>
          </a:r>
          <a:r>
            <a:rPr lang="es-ES_tradnl" b="1" dirty="0"/>
            <a:t>Índice de detección de trastornos de la voz (Screening index of voice disorders SIVD, </a:t>
          </a:r>
          <a:r>
            <a:rPr lang="es-ES_tradnl" dirty="0"/>
            <a:t>es un instrumento validado para docentes, el cual mide la frecuencia de síntomas relacionados con desordenes de la voz.</a:t>
          </a:r>
          <a:endParaRPr lang="es-ES" dirty="0"/>
        </a:p>
      </dgm:t>
    </dgm:pt>
    <dgm:pt modelId="{83FDA0C9-E97F-439C-8321-461476F716B0}" type="parTrans" cxnId="{283DF837-F46B-4F5B-A54F-4C26F9CCE6DC}">
      <dgm:prSet/>
      <dgm:spPr/>
      <dgm:t>
        <a:bodyPr/>
        <a:lstStyle/>
        <a:p>
          <a:endParaRPr lang="es-ES"/>
        </a:p>
      </dgm:t>
    </dgm:pt>
    <dgm:pt modelId="{8DF1A620-227D-446B-AA4A-B4EDCF523A85}" type="sibTrans" cxnId="{283DF837-F46B-4F5B-A54F-4C26F9CCE6DC}">
      <dgm:prSet/>
      <dgm:spPr/>
      <dgm:t>
        <a:bodyPr/>
        <a:lstStyle/>
        <a:p>
          <a:endParaRPr lang="es-ES"/>
        </a:p>
      </dgm:t>
    </dgm:pt>
    <dgm:pt modelId="{909DA1B5-9DA0-4423-AC44-7A7ADADA40F7}">
      <dgm:prSet phldrT="[Texto]"/>
      <dgm:spPr/>
      <dgm:t>
        <a:bodyPr/>
        <a:lstStyle/>
        <a:p>
          <a:r>
            <a:rPr lang="es-ES_tradnl" b="1" dirty="0"/>
            <a:t>3) Maslach Burnout Inventory, </a:t>
          </a:r>
          <a:r>
            <a:rPr lang="es-ES_tradnl" dirty="0"/>
            <a:t>herramienta que se utiliza para medir burnout en educadores y personal del sector servicios, que evalúa tres escalas, cansancio emocional (Agotamiento), despersonalización (Cinismo) y realización personal (Eficacia profesional)</a:t>
          </a:r>
          <a:endParaRPr lang="es-ES" dirty="0"/>
        </a:p>
      </dgm:t>
    </dgm:pt>
    <dgm:pt modelId="{AC4FEB08-EA4C-491B-838A-173053BF5E50}" type="parTrans" cxnId="{B6197248-463A-480B-AD7D-E796F17B0C9D}">
      <dgm:prSet/>
      <dgm:spPr/>
      <dgm:t>
        <a:bodyPr/>
        <a:lstStyle/>
        <a:p>
          <a:endParaRPr lang="es-ES"/>
        </a:p>
      </dgm:t>
    </dgm:pt>
    <dgm:pt modelId="{857A0FF3-0086-456B-A4CD-F8DB5E5F2937}" type="sibTrans" cxnId="{B6197248-463A-480B-AD7D-E796F17B0C9D}">
      <dgm:prSet/>
      <dgm:spPr/>
      <dgm:t>
        <a:bodyPr/>
        <a:lstStyle/>
        <a:p>
          <a:endParaRPr lang="es-ES"/>
        </a:p>
      </dgm:t>
    </dgm:pt>
    <dgm:pt modelId="{A5037BBB-D6E7-4312-98D7-3EB96C8430E6}" type="pres">
      <dgm:prSet presAssocID="{C7A9D190-6BDC-4D4B-9D3D-E104477E69F9}" presName="composite" presStyleCnt="0">
        <dgm:presLayoutVars>
          <dgm:chMax val="1"/>
          <dgm:dir/>
          <dgm:resizeHandles val="exact"/>
        </dgm:presLayoutVars>
      </dgm:prSet>
      <dgm:spPr/>
    </dgm:pt>
    <dgm:pt modelId="{29250464-6AEB-4ECB-A9F2-C43222B3C94E}" type="pres">
      <dgm:prSet presAssocID="{BDD81FDC-388D-49A7-B327-32C00584FDA8}" presName="roof" presStyleLbl="dkBgShp" presStyleIdx="0" presStyleCnt="2"/>
      <dgm:spPr/>
    </dgm:pt>
    <dgm:pt modelId="{AEC535A0-4FE0-42EE-BF24-120F70811A64}" type="pres">
      <dgm:prSet presAssocID="{BDD81FDC-388D-49A7-B327-32C00584FDA8}" presName="pillars" presStyleCnt="0"/>
      <dgm:spPr/>
    </dgm:pt>
    <dgm:pt modelId="{79001F8D-024B-4B07-A782-D5FF83415B4C}" type="pres">
      <dgm:prSet presAssocID="{BDD81FDC-388D-49A7-B327-32C00584FDA8}" presName="pillar1" presStyleLbl="node1" presStyleIdx="0" presStyleCnt="3">
        <dgm:presLayoutVars>
          <dgm:bulletEnabled val="1"/>
        </dgm:presLayoutVars>
      </dgm:prSet>
      <dgm:spPr/>
    </dgm:pt>
    <dgm:pt modelId="{7C705E0E-5B5B-4E54-8958-854542A93B4D}" type="pres">
      <dgm:prSet presAssocID="{BB0D0327-8A3C-4397-93AD-ACE6A12007DD}" presName="pillarX" presStyleLbl="node1" presStyleIdx="1" presStyleCnt="3">
        <dgm:presLayoutVars>
          <dgm:bulletEnabled val="1"/>
        </dgm:presLayoutVars>
      </dgm:prSet>
      <dgm:spPr/>
    </dgm:pt>
    <dgm:pt modelId="{9A0AD76F-3C03-4CC0-97CC-F581D14B2570}" type="pres">
      <dgm:prSet presAssocID="{909DA1B5-9DA0-4423-AC44-7A7ADADA40F7}" presName="pillarX" presStyleLbl="node1" presStyleIdx="2" presStyleCnt="3">
        <dgm:presLayoutVars>
          <dgm:bulletEnabled val="1"/>
        </dgm:presLayoutVars>
      </dgm:prSet>
      <dgm:spPr/>
    </dgm:pt>
    <dgm:pt modelId="{4C1851B4-976F-43A6-B513-B2C2832423FA}" type="pres">
      <dgm:prSet presAssocID="{BDD81FDC-388D-49A7-B327-32C00584FDA8}" presName="base" presStyleLbl="dkBgShp" presStyleIdx="1" presStyleCnt="2"/>
      <dgm:spPr/>
    </dgm:pt>
  </dgm:ptLst>
  <dgm:cxnLst>
    <dgm:cxn modelId="{F26ED11C-68D8-48EF-820E-A858878BB392}" srcId="{C7A9D190-6BDC-4D4B-9D3D-E104477E69F9}" destId="{BDD81FDC-388D-49A7-B327-32C00584FDA8}" srcOrd="0" destOrd="0" parTransId="{B8A3215A-6194-4393-9381-09968A7B94AF}" sibTransId="{4902E2DB-72C5-4D85-87E3-064F655FED7A}"/>
    <dgm:cxn modelId="{2297C61D-661A-4AE0-B818-CA552CB872AE}" type="presOf" srcId="{BDD81FDC-388D-49A7-B327-32C00584FDA8}" destId="{29250464-6AEB-4ECB-A9F2-C43222B3C94E}" srcOrd="0" destOrd="0" presId="urn:microsoft.com/office/officeart/2005/8/layout/hList3"/>
    <dgm:cxn modelId="{283DF837-F46B-4F5B-A54F-4C26F9CCE6DC}" srcId="{BDD81FDC-388D-49A7-B327-32C00584FDA8}" destId="{BB0D0327-8A3C-4397-93AD-ACE6A12007DD}" srcOrd="1" destOrd="0" parTransId="{83FDA0C9-E97F-439C-8321-461476F716B0}" sibTransId="{8DF1A620-227D-446B-AA4A-B4EDCF523A85}"/>
    <dgm:cxn modelId="{B6197248-463A-480B-AD7D-E796F17B0C9D}" srcId="{BDD81FDC-388D-49A7-B327-32C00584FDA8}" destId="{909DA1B5-9DA0-4423-AC44-7A7ADADA40F7}" srcOrd="2" destOrd="0" parTransId="{AC4FEB08-EA4C-491B-838A-173053BF5E50}" sibTransId="{857A0FF3-0086-456B-A4CD-F8DB5E5F2937}"/>
    <dgm:cxn modelId="{8F84B175-5722-4BF8-AEF7-9606DB96AA91}" srcId="{BDD81FDC-388D-49A7-B327-32C00584FDA8}" destId="{279007D8-71BF-4A8A-B79C-5D579292AB52}" srcOrd="0" destOrd="0" parTransId="{B2E89546-A2E7-415B-9D45-FA5F50E5C02A}" sibTransId="{2723DABB-147B-485C-B6B8-B775800E3870}"/>
    <dgm:cxn modelId="{8D8D287B-42B6-4F14-833A-92380E3EDA7A}" type="presOf" srcId="{C7A9D190-6BDC-4D4B-9D3D-E104477E69F9}" destId="{A5037BBB-D6E7-4312-98D7-3EB96C8430E6}" srcOrd="0" destOrd="0" presId="urn:microsoft.com/office/officeart/2005/8/layout/hList3"/>
    <dgm:cxn modelId="{D10FAE86-EA4F-4FE1-815B-833643C7758B}" type="presOf" srcId="{909DA1B5-9DA0-4423-AC44-7A7ADADA40F7}" destId="{9A0AD76F-3C03-4CC0-97CC-F581D14B2570}" srcOrd="0" destOrd="0" presId="urn:microsoft.com/office/officeart/2005/8/layout/hList3"/>
    <dgm:cxn modelId="{B9FDA29E-6B61-44B6-9CA8-601D56E01591}" type="presOf" srcId="{BB0D0327-8A3C-4397-93AD-ACE6A12007DD}" destId="{7C705E0E-5B5B-4E54-8958-854542A93B4D}" srcOrd="0" destOrd="0" presId="urn:microsoft.com/office/officeart/2005/8/layout/hList3"/>
    <dgm:cxn modelId="{05959ABE-0A7A-4D94-B1E2-DEE7E6D6BF7C}" type="presOf" srcId="{279007D8-71BF-4A8A-B79C-5D579292AB52}" destId="{79001F8D-024B-4B07-A782-D5FF83415B4C}" srcOrd="0" destOrd="0" presId="urn:microsoft.com/office/officeart/2005/8/layout/hList3"/>
    <dgm:cxn modelId="{11F9A433-6931-4148-9126-F93FDBC3FC4C}" type="presParOf" srcId="{A5037BBB-D6E7-4312-98D7-3EB96C8430E6}" destId="{29250464-6AEB-4ECB-A9F2-C43222B3C94E}" srcOrd="0" destOrd="0" presId="urn:microsoft.com/office/officeart/2005/8/layout/hList3"/>
    <dgm:cxn modelId="{3C5C3C1E-1100-45B2-83D4-31691F588EA7}" type="presParOf" srcId="{A5037BBB-D6E7-4312-98D7-3EB96C8430E6}" destId="{AEC535A0-4FE0-42EE-BF24-120F70811A64}" srcOrd="1" destOrd="0" presId="urn:microsoft.com/office/officeart/2005/8/layout/hList3"/>
    <dgm:cxn modelId="{2B42F3C6-C105-43A9-B8D5-55A40A4BB5A1}" type="presParOf" srcId="{AEC535A0-4FE0-42EE-BF24-120F70811A64}" destId="{79001F8D-024B-4B07-A782-D5FF83415B4C}" srcOrd="0" destOrd="0" presId="urn:microsoft.com/office/officeart/2005/8/layout/hList3"/>
    <dgm:cxn modelId="{9511C5DE-B8A9-49CD-AA53-2E3C218037B2}" type="presParOf" srcId="{AEC535A0-4FE0-42EE-BF24-120F70811A64}" destId="{7C705E0E-5B5B-4E54-8958-854542A93B4D}" srcOrd="1" destOrd="0" presId="urn:microsoft.com/office/officeart/2005/8/layout/hList3"/>
    <dgm:cxn modelId="{02DD90EF-5F14-4995-9137-91B243C1862B}" type="presParOf" srcId="{AEC535A0-4FE0-42EE-BF24-120F70811A64}" destId="{9A0AD76F-3C03-4CC0-97CC-F581D14B2570}" srcOrd="2" destOrd="0" presId="urn:microsoft.com/office/officeart/2005/8/layout/hList3"/>
    <dgm:cxn modelId="{6398521F-C7CB-4B93-B1E9-DA12EBDDD714}" type="presParOf" srcId="{A5037BBB-D6E7-4312-98D7-3EB96C8430E6}" destId="{4C1851B4-976F-43A6-B513-B2C2832423F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A9D190-6BDC-4D4B-9D3D-E104477E69F9}" type="doc">
      <dgm:prSet loTypeId="urn:microsoft.com/office/officeart/2005/8/layout/hList3" loCatId="list" qsTypeId="urn:microsoft.com/office/officeart/2005/8/quickstyle/simple1" qsCatId="simple" csTypeId="urn:microsoft.com/office/officeart/2005/8/colors/colorful3" csCatId="colorful" phldr="1"/>
      <dgm:spPr/>
      <dgm:t>
        <a:bodyPr/>
        <a:lstStyle/>
        <a:p>
          <a:endParaRPr lang="es-ES"/>
        </a:p>
      </dgm:t>
    </dgm:pt>
    <dgm:pt modelId="{BDD81FDC-388D-49A7-B327-32C00584FDA8}">
      <dgm:prSet phldrT="[Texto]" custT="1"/>
      <dgm:spPr/>
      <dgm:t>
        <a:bodyPr/>
        <a:lstStyle/>
        <a:p>
          <a:r>
            <a:rPr lang="es-ES" sz="4000" dirty="0"/>
            <a:t>OTROS ESTUDIOS SIMILARES </a:t>
          </a:r>
        </a:p>
      </dgm:t>
    </dgm:pt>
    <dgm:pt modelId="{B8A3215A-6194-4393-9381-09968A7B94AF}" type="parTrans" cxnId="{F26ED11C-68D8-48EF-820E-A858878BB392}">
      <dgm:prSet/>
      <dgm:spPr/>
      <dgm:t>
        <a:bodyPr/>
        <a:lstStyle/>
        <a:p>
          <a:endParaRPr lang="es-ES"/>
        </a:p>
      </dgm:t>
    </dgm:pt>
    <dgm:pt modelId="{4902E2DB-72C5-4D85-87E3-064F655FED7A}" type="sibTrans" cxnId="{F26ED11C-68D8-48EF-820E-A858878BB392}">
      <dgm:prSet/>
      <dgm:spPr/>
      <dgm:t>
        <a:bodyPr/>
        <a:lstStyle/>
        <a:p>
          <a:endParaRPr lang="es-ES"/>
        </a:p>
      </dgm:t>
    </dgm:pt>
    <dgm:pt modelId="{279007D8-71BF-4A8A-B79C-5D579292AB52}">
      <dgm:prSet phldrT="[Texto]"/>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ES_tradnl" dirty="0"/>
            <a:t>1</a:t>
          </a:r>
          <a:r>
            <a:rPr lang="es-ES_tradnl" b="1" dirty="0"/>
            <a:t>) IRLANDA:  </a:t>
          </a:r>
          <a:r>
            <a:rPr lang="es-ES_tradnl" b="0" dirty="0"/>
            <a:t>La </a:t>
          </a:r>
          <a:r>
            <a:rPr lang="es-ES_tradnl" dirty="0"/>
            <a:t>incapacidad vocal se incrementó en un 33% durante el teletrabajo a causa de la pandemia por COVID-19. Pero si existe una estrecha relación sobre la sintomatología laríngea, en Irlanda la garganta seca es el síntoma de mayor prevalencia en un 66%.</a:t>
          </a:r>
          <a:endParaRPr lang="es-ES" dirty="0"/>
        </a:p>
        <a:p>
          <a:pPr algn="l" defTabSz="711200">
            <a:lnSpc>
              <a:spcPct val="90000"/>
            </a:lnSpc>
            <a:spcBef>
              <a:spcPct val="0"/>
            </a:spcBef>
            <a:spcAft>
              <a:spcPct val="35000"/>
            </a:spcAft>
          </a:pPr>
          <a:r>
            <a:rPr lang="es-ES_tradnl" dirty="0"/>
            <a:t> </a:t>
          </a:r>
          <a:endParaRPr lang="es-ES" dirty="0"/>
        </a:p>
      </dgm:t>
    </dgm:pt>
    <dgm:pt modelId="{B2E89546-A2E7-415B-9D45-FA5F50E5C02A}" type="parTrans" cxnId="{8F84B175-5722-4BF8-AEF7-9606DB96AA91}">
      <dgm:prSet/>
      <dgm:spPr/>
      <dgm:t>
        <a:bodyPr/>
        <a:lstStyle/>
        <a:p>
          <a:endParaRPr lang="es-ES"/>
        </a:p>
      </dgm:t>
    </dgm:pt>
    <dgm:pt modelId="{2723DABB-147B-485C-B6B8-B775800E3870}" type="sibTrans" cxnId="{8F84B175-5722-4BF8-AEF7-9606DB96AA91}">
      <dgm:prSet/>
      <dgm:spPr/>
      <dgm:t>
        <a:bodyPr/>
        <a:lstStyle/>
        <a:p>
          <a:endParaRPr lang="es-ES"/>
        </a:p>
      </dgm:t>
    </dgm:pt>
    <dgm:pt modelId="{BB0D0327-8A3C-4397-93AD-ACE6A12007DD}">
      <dgm:prSet phldrT="[Texto]"/>
      <dgm:spPr/>
      <dgm:t>
        <a:bodyPr/>
        <a:lstStyle/>
        <a:p>
          <a:pPr algn="l"/>
          <a:r>
            <a:rPr lang="es-ES_tradnl" dirty="0"/>
            <a:t>2) </a:t>
          </a:r>
          <a:r>
            <a:rPr lang="es-ES_tradnl" b="1" dirty="0"/>
            <a:t>Brasil, </a:t>
          </a:r>
          <a:r>
            <a:rPr lang="es-ES_tradnl" dirty="0"/>
            <a:t>demostró en 208 docentes que un 64.4% presentan percepción de incapacidad vocal en niveles moderados y severos, resultado superior al nuestro, la sintomatología de mayor prevalencia en docentes es la garganta seca en un 88.1%.</a:t>
          </a:r>
          <a:endParaRPr lang="es-ES" dirty="0"/>
        </a:p>
      </dgm:t>
    </dgm:pt>
    <dgm:pt modelId="{83FDA0C9-E97F-439C-8321-461476F716B0}" type="parTrans" cxnId="{283DF837-F46B-4F5B-A54F-4C26F9CCE6DC}">
      <dgm:prSet/>
      <dgm:spPr/>
      <dgm:t>
        <a:bodyPr/>
        <a:lstStyle/>
        <a:p>
          <a:endParaRPr lang="es-ES"/>
        </a:p>
      </dgm:t>
    </dgm:pt>
    <dgm:pt modelId="{8DF1A620-227D-446B-AA4A-B4EDCF523A85}" type="sibTrans" cxnId="{283DF837-F46B-4F5B-A54F-4C26F9CCE6DC}">
      <dgm:prSet/>
      <dgm:spPr/>
      <dgm:t>
        <a:bodyPr/>
        <a:lstStyle/>
        <a:p>
          <a:endParaRPr lang="es-ES"/>
        </a:p>
      </dgm:t>
    </dgm:pt>
    <dgm:pt modelId="{909DA1B5-9DA0-4423-AC44-7A7ADADA40F7}">
      <dgm:prSet phldrT="[Texto]"/>
      <dgm:spPr/>
      <dgm:t>
        <a:bodyPr/>
        <a:lstStyle/>
        <a:p>
          <a:r>
            <a:rPr lang="es-ES_tradnl" b="1" dirty="0"/>
            <a:t>3) España: </a:t>
          </a:r>
          <a:r>
            <a:rPr lang="es-ES_tradnl" dirty="0"/>
            <a:t>En un estudio realizado en Málaga (España), se obtuvieron al igual resultados del 67% de docentes con desordenes de la voz de los cuales en un 60% tiene un impacto sobre sus condiciones psicosociales en el trabajo</a:t>
          </a:r>
          <a:endParaRPr lang="es-ES" dirty="0"/>
        </a:p>
      </dgm:t>
    </dgm:pt>
    <dgm:pt modelId="{AC4FEB08-EA4C-491B-838A-173053BF5E50}" type="parTrans" cxnId="{B6197248-463A-480B-AD7D-E796F17B0C9D}">
      <dgm:prSet/>
      <dgm:spPr/>
      <dgm:t>
        <a:bodyPr/>
        <a:lstStyle/>
        <a:p>
          <a:endParaRPr lang="es-ES"/>
        </a:p>
      </dgm:t>
    </dgm:pt>
    <dgm:pt modelId="{857A0FF3-0086-456B-A4CD-F8DB5E5F2937}" type="sibTrans" cxnId="{B6197248-463A-480B-AD7D-E796F17B0C9D}">
      <dgm:prSet/>
      <dgm:spPr/>
      <dgm:t>
        <a:bodyPr/>
        <a:lstStyle/>
        <a:p>
          <a:endParaRPr lang="es-ES"/>
        </a:p>
      </dgm:t>
    </dgm:pt>
    <dgm:pt modelId="{A5037BBB-D6E7-4312-98D7-3EB96C8430E6}" type="pres">
      <dgm:prSet presAssocID="{C7A9D190-6BDC-4D4B-9D3D-E104477E69F9}" presName="composite" presStyleCnt="0">
        <dgm:presLayoutVars>
          <dgm:chMax val="1"/>
          <dgm:dir/>
          <dgm:resizeHandles val="exact"/>
        </dgm:presLayoutVars>
      </dgm:prSet>
      <dgm:spPr/>
    </dgm:pt>
    <dgm:pt modelId="{29250464-6AEB-4ECB-A9F2-C43222B3C94E}" type="pres">
      <dgm:prSet presAssocID="{BDD81FDC-388D-49A7-B327-32C00584FDA8}" presName="roof" presStyleLbl="dkBgShp" presStyleIdx="0" presStyleCnt="2"/>
      <dgm:spPr/>
    </dgm:pt>
    <dgm:pt modelId="{AEC535A0-4FE0-42EE-BF24-120F70811A64}" type="pres">
      <dgm:prSet presAssocID="{BDD81FDC-388D-49A7-B327-32C00584FDA8}" presName="pillars" presStyleCnt="0"/>
      <dgm:spPr/>
    </dgm:pt>
    <dgm:pt modelId="{79001F8D-024B-4B07-A782-D5FF83415B4C}" type="pres">
      <dgm:prSet presAssocID="{BDD81FDC-388D-49A7-B327-32C00584FDA8}" presName="pillar1" presStyleLbl="node1" presStyleIdx="0" presStyleCnt="3">
        <dgm:presLayoutVars>
          <dgm:bulletEnabled val="1"/>
        </dgm:presLayoutVars>
      </dgm:prSet>
      <dgm:spPr/>
    </dgm:pt>
    <dgm:pt modelId="{7C705E0E-5B5B-4E54-8958-854542A93B4D}" type="pres">
      <dgm:prSet presAssocID="{BB0D0327-8A3C-4397-93AD-ACE6A12007DD}" presName="pillarX" presStyleLbl="node1" presStyleIdx="1" presStyleCnt="3">
        <dgm:presLayoutVars>
          <dgm:bulletEnabled val="1"/>
        </dgm:presLayoutVars>
      </dgm:prSet>
      <dgm:spPr/>
    </dgm:pt>
    <dgm:pt modelId="{9A0AD76F-3C03-4CC0-97CC-F581D14B2570}" type="pres">
      <dgm:prSet presAssocID="{909DA1B5-9DA0-4423-AC44-7A7ADADA40F7}" presName="pillarX" presStyleLbl="node1" presStyleIdx="2" presStyleCnt="3">
        <dgm:presLayoutVars>
          <dgm:bulletEnabled val="1"/>
        </dgm:presLayoutVars>
      </dgm:prSet>
      <dgm:spPr/>
    </dgm:pt>
    <dgm:pt modelId="{4C1851B4-976F-43A6-B513-B2C2832423FA}" type="pres">
      <dgm:prSet presAssocID="{BDD81FDC-388D-49A7-B327-32C00584FDA8}" presName="base" presStyleLbl="dkBgShp" presStyleIdx="1" presStyleCnt="2"/>
      <dgm:spPr/>
    </dgm:pt>
  </dgm:ptLst>
  <dgm:cxnLst>
    <dgm:cxn modelId="{F26ED11C-68D8-48EF-820E-A858878BB392}" srcId="{C7A9D190-6BDC-4D4B-9D3D-E104477E69F9}" destId="{BDD81FDC-388D-49A7-B327-32C00584FDA8}" srcOrd="0" destOrd="0" parTransId="{B8A3215A-6194-4393-9381-09968A7B94AF}" sibTransId="{4902E2DB-72C5-4D85-87E3-064F655FED7A}"/>
    <dgm:cxn modelId="{2297C61D-661A-4AE0-B818-CA552CB872AE}" type="presOf" srcId="{BDD81FDC-388D-49A7-B327-32C00584FDA8}" destId="{29250464-6AEB-4ECB-A9F2-C43222B3C94E}" srcOrd="0" destOrd="0" presId="urn:microsoft.com/office/officeart/2005/8/layout/hList3"/>
    <dgm:cxn modelId="{283DF837-F46B-4F5B-A54F-4C26F9CCE6DC}" srcId="{BDD81FDC-388D-49A7-B327-32C00584FDA8}" destId="{BB0D0327-8A3C-4397-93AD-ACE6A12007DD}" srcOrd="1" destOrd="0" parTransId="{83FDA0C9-E97F-439C-8321-461476F716B0}" sibTransId="{8DF1A620-227D-446B-AA4A-B4EDCF523A85}"/>
    <dgm:cxn modelId="{B6197248-463A-480B-AD7D-E796F17B0C9D}" srcId="{BDD81FDC-388D-49A7-B327-32C00584FDA8}" destId="{909DA1B5-9DA0-4423-AC44-7A7ADADA40F7}" srcOrd="2" destOrd="0" parTransId="{AC4FEB08-EA4C-491B-838A-173053BF5E50}" sibTransId="{857A0FF3-0086-456B-A4CD-F8DB5E5F2937}"/>
    <dgm:cxn modelId="{8F84B175-5722-4BF8-AEF7-9606DB96AA91}" srcId="{BDD81FDC-388D-49A7-B327-32C00584FDA8}" destId="{279007D8-71BF-4A8A-B79C-5D579292AB52}" srcOrd="0" destOrd="0" parTransId="{B2E89546-A2E7-415B-9D45-FA5F50E5C02A}" sibTransId="{2723DABB-147B-485C-B6B8-B775800E3870}"/>
    <dgm:cxn modelId="{8D8D287B-42B6-4F14-833A-92380E3EDA7A}" type="presOf" srcId="{C7A9D190-6BDC-4D4B-9D3D-E104477E69F9}" destId="{A5037BBB-D6E7-4312-98D7-3EB96C8430E6}" srcOrd="0" destOrd="0" presId="urn:microsoft.com/office/officeart/2005/8/layout/hList3"/>
    <dgm:cxn modelId="{D10FAE86-EA4F-4FE1-815B-833643C7758B}" type="presOf" srcId="{909DA1B5-9DA0-4423-AC44-7A7ADADA40F7}" destId="{9A0AD76F-3C03-4CC0-97CC-F581D14B2570}" srcOrd="0" destOrd="0" presId="urn:microsoft.com/office/officeart/2005/8/layout/hList3"/>
    <dgm:cxn modelId="{B9FDA29E-6B61-44B6-9CA8-601D56E01591}" type="presOf" srcId="{BB0D0327-8A3C-4397-93AD-ACE6A12007DD}" destId="{7C705E0E-5B5B-4E54-8958-854542A93B4D}" srcOrd="0" destOrd="0" presId="urn:microsoft.com/office/officeart/2005/8/layout/hList3"/>
    <dgm:cxn modelId="{05959ABE-0A7A-4D94-B1E2-DEE7E6D6BF7C}" type="presOf" srcId="{279007D8-71BF-4A8A-B79C-5D579292AB52}" destId="{79001F8D-024B-4B07-A782-D5FF83415B4C}" srcOrd="0" destOrd="0" presId="urn:microsoft.com/office/officeart/2005/8/layout/hList3"/>
    <dgm:cxn modelId="{11F9A433-6931-4148-9126-F93FDBC3FC4C}" type="presParOf" srcId="{A5037BBB-D6E7-4312-98D7-3EB96C8430E6}" destId="{29250464-6AEB-4ECB-A9F2-C43222B3C94E}" srcOrd="0" destOrd="0" presId="urn:microsoft.com/office/officeart/2005/8/layout/hList3"/>
    <dgm:cxn modelId="{3C5C3C1E-1100-45B2-83D4-31691F588EA7}" type="presParOf" srcId="{A5037BBB-D6E7-4312-98D7-3EB96C8430E6}" destId="{AEC535A0-4FE0-42EE-BF24-120F70811A64}" srcOrd="1" destOrd="0" presId="urn:microsoft.com/office/officeart/2005/8/layout/hList3"/>
    <dgm:cxn modelId="{2B42F3C6-C105-43A9-B8D5-55A40A4BB5A1}" type="presParOf" srcId="{AEC535A0-4FE0-42EE-BF24-120F70811A64}" destId="{79001F8D-024B-4B07-A782-D5FF83415B4C}" srcOrd="0" destOrd="0" presId="urn:microsoft.com/office/officeart/2005/8/layout/hList3"/>
    <dgm:cxn modelId="{9511C5DE-B8A9-49CD-AA53-2E3C218037B2}" type="presParOf" srcId="{AEC535A0-4FE0-42EE-BF24-120F70811A64}" destId="{7C705E0E-5B5B-4E54-8958-854542A93B4D}" srcOrd="1" destOrd="0" presId="urn:microsoft.com/office/officeart/2005/8/layout/hList3"/>
    <dgm:cxn modelId="{02DD90EF-5F14-4995-9137-91B243C1862B}" type="presParOf" srcId="{AEC535A0-4FE0-42EE-BF24-120F70811A64}" destId="{9A0AD76F-3C03-4CC0-97CC-F581D14B2570}" srcOrd="2" destOrd="0" presId="urn:microsoft.com/office/officeart/2005/8/layout/hList3"/>
    <dgm:cxn modelId="{6398521F-C7CB-4B93-B1E9-DA12EBDDD714}" type="presParOf" srcId="{A5037BBB-D6E7-4312-98D7-3EB96C8430E6}" destId="{4C1851B4-976F-43A6-B513-B2C2832423F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50464-6AEB-4ECB-A9F2-C43222B3C94E}">
      <dsp:nvSpPr>
        <dsp:cNvPr id="0" name=""/>
        <dsp:cNvSpPr/>
      </dsp:nvSpPr>
      <dsp:spPr>
        <a:xfrm>
          <a:off x="0" y="0"/>
          <a:ext cx="8915400" cy="1373981"/>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ES" sz="3200" kern="1200" dirty="0"/>
            <a:t>METODOLOGÍA</a:t>
          </a:r>
          <a:r>
            <a:rPr lang="es-ES" sz="6300" kern="1200" dirty="0"/>
            <a:t> </a:t>
          </a:r>
        </a:p>
      </dsp:txBody>
      <dsp:txXfrm>
        <a:off x="0" y="0"/>
        <a:ext cx="8915400" cy="1373981"/>
      </dsp:txXfrm>
    </dsp:sp>
    <dsp:sp modelId="{79001F8D-024B-4B07-A782-D5FF83415B4C}">
      <dsp:nvSpPr>
        <dsp:cNvPr id="0" name=""/>
        <dsp:cNvSpPr/>
      </dsp:nvSpPr>
      <dsp:spPr>
        <a:xfrm>
          <a:off x="4353" y="1373981"/>
          <a:ext cx="2968897" cy="2885360"/>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_tradnl" sz="1600" kern="1200" dirty="0"/>
            <a:t>1</a:t>
          </a:r>
          <a:r>
            <a:rPr lang="es-ES_tradnl" sz="1600" b="1" kern="1200" dirty="0"/>
            <a:t>) Vocal Hándicap Índex (VHI-30)</a:t>
          </a:r>
          <a:r>
            <a:rPr lang="es-ES_tradnl" sz="1600" kern="1200" dirty="0"/>
            <a:t>, el cual es una herramienta para valoración subjetiva de la discapacidad vocal, es un cuestionario validado que permite medir el impacto percibido y comportamiento de la voz según sus usuarios.</a:t>
          </a:r>
          <a:endParaRPr lang="es-ES" sz="1600" kern="1200" dirty="0"/>
        </a:p>
      </dsp:txBody>
      <dsp:txXfrm>
        <a:off x="4353" y="1373981"/>
        <a:ext cx="2968897" cy="2885360"/>
      </dsp:txXfrm>
    </dsp:sp>
    <dsp:sp modelId="{7C705E0E-5B5B-4E54-8958-854542A93B4D}">
      <dsp:nvSpPr>
        <dsp:cNvPr id="0" name=""/>
        <dsp:cNvSpPr/>
      </dsp:nvSpPr>
      <dsp:spPr>
        <a:xfrm>
          <a:off x="2973251" y="1373981"/>
          <a:ext cx="2968897" cy="2885360"/>
        </a:xfrm>
        <a:prstGeom prst="rect">
          <a:avLst/>
        </a:prstGeom>
        <a:solidFill>
          <a:schemeClr val="accent5">
            <a:hueOff val="3005351"/>
            <a:satOff val="-13190"/>
            <a:lumOff val="392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t>2) </a:t>
          </a:r>
          <a:r>
            <a:rPr lang="es-ES_tradnl" sz="1600" b="1" kern="1200" dirty="0"/>
            <a:t>Índice de detección de trastornos de la voz (Screening index of voice disorders SIVD, </a:t>
          </a:r>
          <a:r>
            <a:rPr lang="es-ES_tradnl" sz="1600" kern="1200" dirty="0"/>
            <a:t>es un instrumento validado para docentes, el cual mide la frecuencia de síntomas relacionados con desordenes de la voz.</a:t>
          </a:r>
          <a:endParaRPr lang="es-ES" sz="1600" kern="1200" dirty="0"/>
        </a:p>
      </dsp:txBody>
      <dsp:txXfrm>
        <a:off x="2973251" y="1373981"/>
        <a:ext cx="2968897" cy="2885360"/>
      </dsp:txXfrm>
    </dsp:sp>
    <dsp:sp modelId="{9A0AD76F-3C03-4CC0-97CC-F581D14B2570}">
      <dsp:nvSpPr>
        <dsp:cNvPr id="0" name=""/>
        <dsp:cNvSpPr/>
      </dsp:nvSpPr>
      <dsp:spPr>
        <a:xfrm>
          <a:off x="5942148" y="1373981"/>
          <a:ext cx="2968897" cy="2885360"/>
        </a:xfrm>
        <a:prstGeom prst="rect">
          <a:avLst/>
        </a:prstGeom>
        <a:solidFill>
          <a:schemeClr val="accent5">
            <a:hueOff val="6010703"/>
            <a:satOff val="-26380"/>
            <a:lumOff val="784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b="1" kern="1200" dirty="0"/>
            <a:t>3) Maslach Burnout Inventory, </a:t>
          </a:r>
          <a:r>
            <a:rPr lang="es-ES_tradnl" sz="1600" kern="1200" dirty="0"/>
            <a:t>herramienta que se utiliza para medir burnout en educadores y personal del sector servicios, que evalúa tres escalas, cansancio emocional (Agotamiento), despersonalización (Cinismo) y realización personal (Eficacia profesional)</a:t>
          </a:r>
          <a:endParaRPr lang="es-ES" sz="1600" kern="1200" dirty="0"/>
        </a:p>
      </dsp:txBody>
      <dsp:txXfrm>
        <a:off x="5942148" y="1373981"/>
        <a:ext cx="2968897" cy="2885360"/>
      </dsp:txXfrm>
    </dsp:sp>
    <dsp:sp modelId="{4C1851B4-976F-43A6-B513-B2C2832423FA}">
      <dsp:nvSpPr>
        <dsp:cNvPr id="0" name=""/>
        <dsp:cNvSpPr/>
      </dsp:nvSpPr>
      <dsp:spPr>
        <a:xfrm>
          <a:off x="0" y="4259342"/>
          <a:ext cx="8915400" cy="320595"/>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50464-6AEB-4ECB-A9F2-C43222B3C94E}">
      <dsp:nvSpPr>
        <dsp:cNvPr id="0" name=""/>
        <dsp:cNvSpPr/>
      </dsp:nvSpPr>
      <dsp:spPr>
        <a:xfrm>
          <a:off x="0" y="0"/>
          <a:ext cx="8915400" cy="1373981"/>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 sz="4000" kern="1200" dirty="0"/>
            <a:t>OTROS ESTUDIOS SIMILARES </a:t>
          </a:r>
        </a:p>
      </dsp:txBody>
      <dsp:txXfrm>
        <a:off x="0" y="0"/>
        <a:ext cx="8915400" cy="1373981"/>
      </dsp:txXfrm>
    </dsp:sp>
    <dsp:sp modelId="{79001F8D-024B-4B07-A782-D5FF83415B4C}">
      <dsp:nvSpPr>
        <dsp:cNvPr id="0" name=""/>
        <dsp:cNvSpPr/>
      </dsp:nvSpPr>
      <dsp:spPr>
        <a:xfrm>
          <a:off x="4353" y="1373981"/>
          <a:ext cx="2968897" cy="2885360"/>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es-ES_tradnl" sz="1500" kern="1200" dirty="0"/>
            <a:t>1</a:t>
          </a:r>
          <a:r>
            <a:rPr lang="es-ES_tradnl" sz="1500" b="1" kern="1200" dirty="0"/>
            <a:t>) IRLANDA:  </a:t>
          </a:r>
          <a:r>
            <a:rPr lang="es-ES_tradnl" sz="1500" b="0" kern="1200" dirty="0"/>
            <a:t>La </a:t>
          </a:r>
          <a:r>
            <a:rPr lang="es-ES_tradnl" sz="1500" kern="1200" dirty="0"/>
            <a:t>incapacidad vocal se incrementó en un 33% durante el teletrabajo a causa de la pandemia por COVID-19. Pero si existe una estrecha relación sobre la sintomatología laríngea, en Irlanda la garganta seca es el síntoma de mayor prevalencia en un 66%.</a:t>
          </a:r>
          <a:endParaRPr lang="es-ES" sz="1500" kern="1200" dirty="0"/>
        </a:p>
        <a:p>
          <a:pPr lvl="0" algn="l" defTabSz="711200">
            <a:lnSpc>
              <a:spcPct val="90000"/>
            </a:lnSpc>
            <a:spcBef>
              <a:spcPct val="0"/>
            </a:spcBef>
            <a:spcAft>
              <a:spcPct val="35000"/>
            </a:spcAft>
            <a:buNone/>
          </a:pPr>
          <a:r>
            <a:rPr lang="es-ES_tradnl" sz="1500" kern="1200" dirty="0"/>
            <a:t> </a:t>
          </a:r>
          <a:endParaRPr lang="es-ES" sz="1500" kern="1200" dirty="0"/>
        </a:p>
      </dsp:txBody>
      <dsp:txXfrm>
        <a:off x="4353" y="1373981"/>
        <a:ext cx="2968897" cy="2885360"/>
      </dsp:txXfrm>
    </dsp:sp>
    <dsp:sp modelId="{7C705E0E-5B5B-4E54-8958-854542A93B4D}">
      <dsp:nvSpPr>
        <dsp:cNvPr id="0" name=""/>
        <dsp:cNvSpPr/>
      </dsp:nvSpPr>
      <dsp:spPr>
        <a:xfrm>
          <a:off x="2973251" y="1373981"/>
          <a:ext cx="2968897" cy="2885360"/>
        </a:xfrm>
        <a:prstGeom prst="rect">
          <a:avLst/>
        </a:prstGeom>
        <a:solidFill>
          <a:schemeClr val="accent3">
            <a:hueOff val="214284"/>
            <a:satOff val="-24046"/>
            <a:lumOff val="411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_tradnl" sz="1500" kern="1200" dirty="0"/>
            <a:t>2) </a:t>
          </a:r>
          <a:r>
            <a:rPr lang="es-ES_tradnl" sz="1500" b="1" kern="1200" dirty="0"/>
            <a:t>Brasil, </a:t>
          </a:r>
          <a:r>
            <a:rPr lang="es-ES_tradnl" sz="1500" kern="1200" dirty="0"/>
            <a:t>demostró en 208 docentes que un 64.4% presentan percepción de incapacidad vocal en niveles moderados y severos, resultado superior al nuestro, la sintomatología de mayor prevalencia en docentes es la garganta seca en un 88.1%.</a:t>
          </a:r>
          <a:endParaRPr lang="es-ES" sz="1500" kern="1200" dirty="0"/>
        </a:p>
      </dsp:txBody>
      <dsp:txXfrm>
        <a:off x="2973251" y="1373981"/>
        <a:ext cx="2968897" cy="2885360"/>
      </dsp:txXfrm>
    </dsp:sp>
    <dsp:sp modelId="{9A0AD76F-3C03-4CC0-97CC-F581D14B2570}">
      <dsp:nvSpPr>
        <dsp:cNvPr id="0" name=""/>
        <dsp:cNvSpPr/>
      </dsp:nvSpPr>
      <dsp:spPr>
        <a:xfrm>
          <a:off x="5942148" y="1373981"/>
          <a:ext cx="2968897" cy="2885360"/>
        </a:xfrm>
        <a:prstGeom prst="rect">
          <a:avLst/>
        </a:prstGeom>
        <a:solidFill>
          <a:schemeClr val="accent3">
            <a:hueOff val="428568"/>
            <a:satOff val="-48092"/>
            <a:lumOff val="823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_tradnl" sz="1500" b="1" kern="1200" dirty="0"/>
            <a:t>3) España: </a:t>
          </a:r>
          <a:r>
            <a:rPr lang="es-ES_tradnl" sz="1500" kern="1200" dirty="0"/>
            <a:t>En un estudio realizado en Málaga (España), se obtuvieron al igual resultados del 67% de docentes con desordenes de la voz de los cuales en un 60% tiene un impacto sobre sus condiciones psicosociales en el trabajo</a:t>
          </a:r>
          <a:endParaRPr lang="es-ES" sz="1500" kern="1200" dirty="0"/>
        </a:p>
      </dsp:txBody>
      <dsp:txXfrm>
        <a:off x="5942148" y="1373981"/>
        <a:ext cx="2968897" cy="2885360"/>
      </dsp:txXfrm>
    </dsp:sp>
    <dsp:sp modelId="{4C1851B4-976F-43A6-B513-B2C2832423FA}">
      <dsp:nvSpPr>
        <dsp:cNvPr id="0" name=""/>
        <dsp:cNvSpPr/>
      </dsp:nvSpPr>
      <dsp:spPr>
        <a:xfrm>
          <a:off x="0" y="4259342"/>
          <a:ext cx="8915400" cy="320595"/>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CC427-B646-4EC2-A96E-261492389D6D}" type="datetimeFigureOut">
              <a:rPr lang="es-EC" smtClean="0"/>
              <a:t>17/9/2021</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C0EB9-443C-410F-A829-1DBE711D69F1}" type="slidenum">
              <a:rPr lang="es-EC" smtClean="0"/>
              <a:t>‹Nº›</a:t>
            </a:fld>
            <a:endParaRPr lang="es-EC"/>
          </a:p>
        </p:txBody>
      </p:sp>
    </p:spTree>
    <p:extLst>
      <p:ext uri="{BB962C8B-B14F-4D97-AF65-F5344CB8AC3E}">
        <p14:creationId xmlns:p14="http://schemas.microsoft.com/office/powerpoint/2010/main" val="373741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F56C0EB9-443C-410F-A829-1DBE711D69F1}" type="slidenum">
              <a:rPr lang="es-EC" smtClean="0"/>
              <a:t>2</a:t>
            </a:fld>
            <a:endParaRPr lang="es-EC"/>
          </a:p>
        </p:txBody>
      </p:sp>
    </p:spTree>
    <p:extLst>
      <p:ext uri="{BB962C8B-B14F-4D97-AF65-F5344CB8AC3E}">
        <p14:creationId xmlns:p14="http://schemas.microsoft.com/office/powerpoint/2010/main" val="2026593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831F238-678E-49C7-B580-B2FBA86540BF}" type="datetimeFigureOut">
              <a:rPr lang="es-EC" smtClean="0"/>
              <a:t>17/9/2021</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198179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831F238-678E-49C7-B580-B2FBA86540BF}" type="datetimeFigureOut">
              <a:rPr lang="es-EC" smtClean="0"/>
              <a:t>17/9/2021</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558225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831F238-678E-49C7-B580-B2FBA86540BF}" type="datetimeFigureOut">
              <a:rPr lang="es-EC" smtClean="0"/>
              <a:t>17/9/2021</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B837E5-2501-4CEB-9903-57FFE76FDC07}"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0809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5831F238-678E-49C7-B580-B2FBA86540BF}" type="datetimeFigureOut">
              <a:rPr lang="es-EC" smtClean="0"/>
              <a:t>17/9/2021</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184411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5831F238-678E-49C7-B580-B2FBA86540BF}" type="datetimeFigureOut">
              <a:rPr lang="es-EC" smtClean="0"/>
              <a:t>17/9/2021</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B837E5-2501-4CEB-9903-57FFE76FDC07}"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5601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5831F238-678E-49C7-B580-B2FBA86540BF}" type="datetimeFigureOut">
              <a:rPr lang="es-EC" smtClean="0"/>
              <a:t>17/9/2021</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2604504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831F238-678E-49C7-B580-B2FBA86540BF}" type="datetimeFigureOut">
              <a:rPr lang="es-EC" smtClean="0"/>
              <a:t>17/9/2021</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152772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831F238-678E-49C7-B580-B2FBA86540BF}" type="datetimeFigureOut">
              <a:rPr lang="es-EC" smtClean="0"/>
              <a:t>17/9/2021</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401257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831F238-678E-49C7-B580-B2FBA86540BF}" type="datetimeFigureOut">
              <a:rPr lang="es-EC" smtClean="0"/>
              <a:t>17/9/2021</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3196368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831F238-678E-49C7-B580-B2FBA86540BF}" type="datetimeFigureOut">
              <a:rPr lang="es-EC" smtClean="0"/>
              <a:t>17/9/2021</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139978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831F238-678E-49C7-B580-B2FBA86540BF}" type="datetimeFigureOut">
              <a:rPr lang="es-EC" smtClean="0"/>
              <a:t>17/9/2021</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70123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831F238-678E-49C7-B580-B2FBA86540BF}" type="datetimeFigureOut">
              <a:rPr lang="es-EC" smtClean="0"/>
              <a:t>17/9/2021</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231796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831F238-678E-49C7-B580-B2FBA86540BF}" type="datetimeFigureOut">
              <a:rPr lang="es-EC" smtClean="0"/>
              <a:t>17/9/2021</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305692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1F238-678E-49C7-B580-B2FBA86540BF}" type="datetimeFigureOut">
              <a:rPr lang="es-EC" smtClean="0"/>
              <a:t>17/9/2021</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17520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831F238-678E-49C7-B580-B2FBA86540BF}" type="datetimeFigureOut">
              <a:rPr lang="es-EC" smtClean="0"/>
              <a:t>17/9/2021</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355319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831F238-678E-49C7-B580-B2FBA86540BF}" type="datetimeFigureOut">
              <a:rPr lang="es-EC" smtClean="0"/>
              <a:t>17/9/2021</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B837E5-2501-4CEB-9903-57FFE76FDC07}" type="slidenum">
              <a:rPr lang="es-EC" smtClean="0"/>
              <a:t>‹Nº›</a:t>
            </a:fld>
            <a:endParaRPr lang="es-EC"/>
          </a:p>
        </p:txBody>
      </p:sp>
    </p:spTree>
    <p:extLst>
      <p:ext uri="{BB962C8B-B14F-4D97-AF65-F5344CB8AC3E}">
        <p14:creationId xmlns:p14="http://schemas.microsoft.com/office/powerpoint/2010/main" val="375955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31F238-678E-49C7-B580-B2FBA86540BF}" type="datetimeFigureOut">
              <a:rPr lang="es-EC" smtClean="0"/>
              <a:t>17/9/2021</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EB837E5-2501-4CEB-9903-57FFE76FDC07}" type="slidenum">
              <a:rPr lang="es-EC" smtClean="0"/>
              <a:t>‹Nº›</a:t>
            </a:fld>
            <a:endParaRPr lang="es-EC"/>
          </a:p>
        </p:txBody>
      </p:sp>
    </p:spTree>
    <p:extLst>
      <p:ext uri="{BB962C8B-B14F-4D97-AF65-F5344CB8AC3E}">
        <p14:creationId xmlns:p14="http://schemas.microsoft.com/office/powerpoint/2010/main" val="292955913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oi.org/10.1016/j.jvoice.2020.10.016" TargetMode="External"/><Relationship Id="rId7" Type="http://schemas.openxmlformats.org/officeDocument/2006/relationships/hyperlink" Target="https://www.redalyc.org/pdf/3498/349832324068.pdf" TargetMode="External"/><Relationship Id="rId2" Type="http://schemas.openxmlformats.org/officeDocument/2006/relationships/hyperlink" Target="https://doi.org/10.3390/ijerph16193675" TargetMode="External"/><Relationship Id="rId1" Type="http://schemas.openxmlformats.org/officeDocument/2006/relationships/slideLayout" Target="../slideLayouts/slideLayout2.xml"/><Relationship Id="rId6" Type="http://schemas.openxmlformats.org/officeDocument/2006/relationships/hyperlink" Target="https://www.insst.es/documents/94886/327446/ntp_704.pdf/9a205bee-9bd7-4221-a1ae-39b737974768" TargetMode="External"/><Relationship Id="rId5" Type="http://schemas.openxmlformats.org/officeDocument/2006/relationships/hyperlink" Target="https://doi.org/10.1016/j.jvoice.2018.01.022" TargetMode="External"/><Relationship Id="rId4" Type="http://schemas.openxmlformats.org/officeDocument/2006/relationships/hyperlink" Target="https://www.insst.es/documents/94886/327446/ntp_732.pdf/bf45e644-2986-42b0-b9a5-ce5bef2917bd"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insst.es/documents/94886/566858/NTP+1149+Voz+y+trabajo+procedimiento+preventivo+-+A%C3%B1o+2021.pdf/faf847de-5b8c-5ea7-aab0-4805cb494cb9?version=1.0&amp;t=1621435179383" TargetMode="External"/><Relationship Id="rId3" Type="http://schemas.openxmlformats.org/officeDocument/2006/relationships/hyperlink" Target="http://www.exyge.eu/blog/wp-content/uploads/2014/04/prl_voz.pdf" TargetMode="External"/><Relationship Id="rId7" Type="http://schemas.openxmlformats.org/officeDocument/2006/relationships/hyperlink" Target="https://doi.org/10.1159/000239060" TargetMode="External"/><Relationship Id="rId2" Type="http://schemas.openxmlformats.org/officeDocument/2006/relationships/hyperlink" Target="https://www.researchgate.net/publication/342902559_Percepcion_de_la_perturbacion_de_la_voz_en_Docentes_de_cinco_Instituciones_Educativas_de_un_Distrito_de_la_ciudad_de_Guayaquil" TargetMode="External"/><Relationship Id="rId1" Type="http://schemas.openxmlformats.org/officeDocument/2006/relationships/slideLayout" Target="../slideLayouts/slideLayout2.xml"/><Relationship Id="rId6" Type="http://schemas.openxmlformats.org/officeDocument/2006/relationships/hyperlink" Target="https://doi.org/10.1016/j.jvoice.2020.10.010" TargetMode="External"/><Relationship Id="rId5" Type="http://schemas.openxmlformats.org/officeDocument/2006/relationships/hyperlink" Target="https://doi.org/10.1016/j.jvoice.2015.05.019" TargetMode="External"/><Relationship Id="rId4" Type="http://schemas.openxmlformats.org/officeDocument/2006/relationships/hyperlink" Target="https://doi.org/10.3389/fpsyg.2020.566900" TargetMode="External"/><Relationship Id="rId9" Type="http://schemas.openxmlformats.org/officeDocument/2006/relationships/hyperlink" Target="http://dspace.ucuenca.edu.ec/handle/123456789/3155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35398" y="1457712"/>
            <a:ext cx="8915399" cy="1102196"/>
          </a:xfrm>
        </p:spPr>
        <p:txBody>
          <a:bodyPr>
            <a:noAutofit/>
          </a:bodyPr>
          <a:lstStyle/>
          <a:p>
            <a:pPr algn="ctr"/>
            <a:r>
              <a:rPr lang="es-ES_tradnl" sz="2000" b="1" dirty="0"/>
              <a:t>PERCEPCIÓN DE TRASTORNOS DE LA VOZ Y BURNOUT DURANTE TELETRABAJO EN UN GRUPO DE DOCENTES UNIVERSITARIOS DE LA CIUDAD DE QUITO.</a:t>
            </a:r>
            <a:endParaRPr lang="es-EC" sz="2000" dirty="0"/>
          </a:p>
        </p:txBody>
      </p:sp>
      <p:sp>
        <p:nvSpPr>
          <p:cNvPr id="3" name="Subtítulo 2"/>
          <p:cNvSpPr>
            <a:spLocks noGrp="1"/>
          </p:cNvSpPr>
          <p:nvPr>
            <p:ph type="subTitle" idx="1"/>
          </p:nvPr>
        </p:nvSpPr>
        <p:spPr>
          <a:xfrm>
            <a:off x="2907638" y="2781524"/>
            <a:ext cx="8915399" cy="3408260"/>
          </a:xfrm>
        </p:spPr>
        <p:txBody>
          <a:bodyPr>
            <a:normAutofit/>
          </a:bodyPr>
          <a:lstStyle/>
          <a:p>
            <a:pPr algn="r"/>
            <a:r>
              <a:rPr lang="es-ES" dirty="0"/>
              <a:t>AUTOR: ANDREA LUCÍA ROVERE NOVILLO </a:t>
            </a:r>
          </a:p>
          <a:p>
            <a:pPr algn="r"/>
            <a:endParaRPr lang="es-ES" dirty="0"/>
          </a:p>
          <a:p>
            <a:pPr algn="r"/>
            <a:r>
              <a:rPr lang="es-ES" dirty="0"/>
              <a:t>DIRECTOR: PABLO DÁVILA</a:t>
            </a:r>
          </a:p>
          <a:p>
            <a:pPr algn="r"/>
            <a:endParaRPr lang="es-ES" dirty="0"/>
          </a:p>
          <a:p>
            <a:pPr algn="r"/>
            <a:r>
              <a:rPr lang="es-ES" dirty="0"/>
              <a:t>FECHA: SEPTIEMBRE 2021</a:t>
            </a:r>
          </a:p>
          <a:p>
            <a:pPr algn="r"/>
            <a:endParaRPr lang="es-EC" dirty="0"/>
          </a:p>
        </p:txBody>
      </p:sp>
      <p:pic>
        <p:nvPicPr>
          <p:cNvPr id="1026" name="Picture 2" descr="Claves para cuidar nuestra voz en la pandemia - Hábitos Saludables -  Elperiodicodelafarmacia.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873" y="2922423"/>
            <a:ext cx="4680330" cy="3126461"/>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txBox="1">
            <a:spLocks/>
          </p:cNvSpPr>
          <p:nvPr/>
        </p:nvSpPr>
        <p:spPr>
          <a:xfrm>
            <a:off x="3755109" y="348742"/>
            <a:ext cx="8192844" cy="42473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000" b="1" dirty="0"/>
              <a:t>MAESTRÍA EN ERGONOMIA LABORAL</a:t>
            </a:r>
            <a:endParaRPr lang="es-EC" sz="2000" dirty="0"/>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924" y="261679"/>
            <a:ext cx="3127899" cy="1080155"/>
          </a:xfrm>
          <a:prstGeom prst="rect">
            <a:avLst/>
          </a:prstGeom>
        </p:spPr>
      </p:pic>
    </p:spTree>
    <p:extLst>
      <p:ext uri="{BB962C8B-B14F-4D97-AF65-F5344CB8AC3E}">
        <p14:creationId xmlns:p14="http://schemas.microsoft.com/office/powerpoint/2010/main" val="398928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es-ES_tradnl" b="1" dirty="0" err="1"/>
              <a:t>Maslach</a:t>
            </a:r>
            <a:r>
              <a:rPr lang="es-ES_tradnl" b="1" dirty="0"/>
              <a:t> Burnout </a:t>
            </a:r>
            <a:r>
              <a:rPr lang="es-ES_tradnl" b="1" dirty="0" err="1"/>
              <a:t>Inventory</a:t>
            </a:r>
            <a:endParaRPr lang="es-ES" dirty="0"/>
          </a:p>
        </p:txBody>
      </p:sp>
      <p:pic>
        <p:nvPicPr>
          <p:cNvPr id="5" name="Imagen 4"/>
          <p:cNvPicPr>
            <a:picLocks noChangeAspect="1"/>
          </p:cNvPicPr>
          <p:nvPr/>
        </p:nvPicPr>
        <p:blipFill rotWithShape="1">
          <a:blip r:embed="rId2"/>
          <a:srcRect l="5368" t="1626" r="4721" b="1953"/>
          <a:stretch/>
        </p:blipFill>
        <p:spPr>
          <a:xfrm>
            <a:off x="2527038" y="1905000"/>
            <a:ext cx="6845562" cy="3185746"/>
          </a:xfrm>
          <a:prstGeom prst="rect">
            <a:avLst/>
          </a:prstGeom>
        </p:spPr>
      </p:pic>
    </p:spTree>
    <p:extLst>
      <p:ext uri="{BB962C8B-B14F-4D97-AF65-F5344CB8AC3E}">
        <p14:creationId xmlns:p14="http://schemas.microsoft.com/office/powerpoint/2010/main" val="1736662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12321"/>
          </a:xfrm>
        </p:spPr>
        <p:txBody>
          <a:bodyPr>
            <a:normAutofit/>
          </a:bodyPr>
          <a:lstStyle/>
          <a:p>
            <a:r>
              <a:rPr lang="es-ES" sz="2800" dirty="0"/>
              <a:t>RESULTADOS</a:t>
            </a:r>
            <a:endParaRPr lang="es-EC" sz="2800" dirty="0"/>
          </a:p>
        </p:txBody>
      </p:sp>
      <p:pic>
        <p:nvPicPr>
          <p:cNvPr id="6" name="Imagen 5"/>
          <p:cNvPicPr>
            <a:picLocks noChangeAspect="1"/>
          </p:cNvPicPr>
          <p:nvPr/>
        </p:nvPicPr>
        <p:blipFill>
          <a:blip r:embed="rId2"/>
          <a:stretch>
            <a:fillRect/>
          </a:stretch>
        </p:blipFill>
        <p:spPr>
          <a:xfrm>
            <a:off x="3180251" y="1336431"/>
            <a:ext cx="6200775" cy="5076825"/>
          </a:xfrm>
          <a:prstGeom prst="rect">
            <a:avLst/>
          </a:prstGeom>
        </p:spPr>
      </p:pic>
    </p:spTree>
    <p:extLst>
      <p:ext uri="{BB962C8B-B14F-4D97-AF65-F5344CB8AC3E}">
        <p14:creationId xmlns:p14="http://schemas.microsoft.com/office/powerpoint/2010/main" val="1430807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12321"/>
          </a:xfrm>
        </p:spPr>
        <p:txBody>
          <a:bodyPr>
            <a:normAutofit/>
          </a:bodyPr>
          <a:lstStyle/>
          <a:p>
            <a:r>
              <a:rPr lang="es-ES" sz="2800" dirty="0"/>
              <a:t>RESULTADOS</a:t>
            </a:r>
            <a:endParaRPr lang="es-EC" sz="2800" dirty="0"/>
          </a:p>
        </p:txBody>
      </p:sp>
      <p:pic>
        <p:nvPicPr>
          <p:cNvPr id="3" name="Imagen 2"/>
          <p:cNvPicPr>
            <a:picLocks noChangeAspect="1"/>
          </p:cNvPicPr>
          <p:nvPr/>
        </p:nvPicPr>
        <p:blipFill>
          <a:blip r:embed="rId2"/>
          <a:stretch>
            <a:fillRect/>
          </a:stretch>
        </p:blipFill>
        <p:spPr>
          <a:xfrm>
            <a:off x="5142767" y="1336431"/>
            <a:ext cx="3067050" cy="1876425"/>
          </a:xfrm>
          <a:prstGeom prst="rect">
            <a:avLst/>
          </a:prstGeom>
        </p:spPr>
      </p:pic>
      <p:pic>
        <p:nvPicPr>
          <p:cNvPr id="4" name="Imagen 3"/>
          <p:cNvPicPr>
            <a:picLocks noChangeAspect="1"/>
          </p:cNvPicPr>
          <p:nvPr/>
        </p:nvPicPr>
        <p:blipFill>
          <a:blip r:embed="rId3"/>
          <a:stretch>
            <a:fillRect/>
          </a:stretch>
        </p:blipFill>
        <p:spPr>
          <a:xfrm>
            <a:off x="2901462" y="3355937"/>
            <a:ext cx="7309705" cy="2112878"/>
          </a:xfrm>
          <a:prstGeom prst="rect">
            <a:avLst/>
          </a:prstGeom>
        </p:spPr>
      </p:pic>
    </p:spTree>
    <p:extLst>
      <p:ext uri="{BB962C8B-B14F-4D97-AF65-F5344CB8AC3E}">
        <p14:creationId xmlns:p14="http://schemas.microsoft.com/office/powerpoint/2010/main" val="275958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3111745" y="776498"/>
            <a:ext cx="5108088" cy="3912578"/>
          </a:xfrm>
          <a:prstGeom prst="rect">
            <a:avLst/>
          </a:prstGeom>
        </p:spPr>
      </p:pic>
      <p:pic>
        <p:nvPicPr>
          <p:cNvPr id="5" name="Imagen 4"/>
          <p:cNvPicPr>
            <a:picLocks noChangeAspect="1"/>
          </p:cNvPicPr>
          <p:nvPr/>
        </p:nvPicPr>
        <p:blipFill>
          <a:blip r:embed="rId3"/>
          <a:stretch>
            <a:fillRect/>
          </a:stretch>
        </p:blipFill>
        <p:spPr>
          <a:xfrm>
            <a:off x="3111745" y="4586342"/>
            <a:ext cx="5108088" cy="2070641"/>
          </a:xfrm>
          <a:prstGeom prst="rect">
            <a:avLst/>
          </a:prstGeom>
        </p:spPr>
      </p:pic>
      <p:sp>
        <p:nvSpPr>
          <p:cNvPr id="6" name="Título 1"/>
          <p:cNvSpPr>
            <a:spLocks noGrp="1"/>
          </p:cNvSpPr>
          <p:nvPr>
            <p:ph type="title"/>
          </p:nvPr>
        </p:nvSpPr>
        <p:spPr>
          <a:xfrm>
            <a:off x="1485094" y="166910"/>
            <a:ext cx="8911687" cy="712321"/>
          </a:xfrm>
        </p:spPr>
        <p:txBody>
          <a:bodyPr>
            <a:normAutofit/>
          </a:bodyPr>
          <a:lstStyle/>
          <a:p>
            <a:r>
              <a:rPr lang="es-ES" sz="2800" dirty="0"/>
              <a:t>RESULTADOS</a:t>
            </a:r>
            <a:endParaRPr lang="es-EC" sz="2800" dirty="0"/>
          </a:p>
        </p:txBody>
      </p:sp>
    </p:spTree>
    <p:extLst>
      <p:ext uri="{BB962C8B-B14F-4D97-AF65-F5344CB8AC3E}">
        <p14:creationId xmlns:p14="http://schemas.microsoft.com/office/powerpoint/2010/main" val="2008219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036000" y="2165472"/>
            <a:ext cx="8790913" cy="3224212"/>
          </a:xfrm>
          <a:prstGeom prst="rect">
            <a:avLst/>
          </a:prstGeom>
        </p:spPr>
      </p:pic>
      <p:sp>
        <p:nvSpPr>
          <p:cNvPr id="5" name="Título 1"/>
          <p:cNvSpPr>
            <a:spLocks noGrp="1"/>
          </p:cNvSpPr>
          <p:nvPr>
            <p:ph type="title"/>
          </p:nvPr>
        </p:nvSpPr>
        <p:spPr>
          <a:xfrm>
            <a:off x="2036000" y="870295"/>
            <a:ext cx="8911687" cy="712321"/>
          </a:xfrm>
        </p:spPr>
        <p:txBody>
          <a:bodyPr>
            <a:normAutofit/>
          </a:bodyPr>
          <a:lstStyle/>
          <a:p>
            <a:r>
              <a:rPr lang="es-ES" sz="2800" dirty="0"/>
              <a:t>RESULTADOS</a:t>
            </a:r>
            <a:endParaRPr lang="es-EC" sz="2800" dirty="0"/>
          </a:p>
        </p:txBody>
      </p:sp>
    </p:spTree>
    <p:extLst>
      <p:ext uri="{BB962C8B-B14F-4D97-AF65-F5344CB8AC3E}">
        <p14:creationId xmlns:p14="http://schemas.microsoft.com/office/powerpoint/2010/main" val="1027449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1503484"/>
            <a:ext cx="8075612" cy="401515"/>
          </a:xfrm>
        </p:spPr>
        <p:txBody>
          <a:bodyPr>
            <a:noAutofit/>
          </a:bodyPr>
          <a:lstStyle/>
          <a:p>
            <a:r>
              <a:rPr lang="es-ES" sz="2400" dirty="0"/>
              <a:t>DISCUSIÓN</a:t>
            </a:r>
            <a:endParaRPr lang="es-EC" sz="2400" dirty="0"/>
          </a:p>
        </p:txBody>
      </p:sp>
      <p:sp>
        <p:nvSpPr>
          <p:cNvPr id="3" name="Marcador de contenido 2"/>
          <p:cNvSpPr>
            <a:spLocks noGrp="1"/>
          </p:cNvSpPr>
          <p:nvPr>
            <p:ph idx="1"/>
          </p:nvPr>
        </p:nvSpPr>
        <p:spPr>
          <a:xfrm>
            <a:off x="2589212" y="3067980"/>
            <a:ext cx="8915400" cy="2110154"/>
          </a:xfrm>
        </p:spPr>
        <p:txBody>
          <a:bodyPr/>
          <a:lstStyle/>
          <a:p>
            <a:endParaRPr lang="es-ES_tradnl" dirty="0"/>
          </a:p>
          <a:p>
            <a:endParaRPr lang="es-ES" dirty="0"/>
          </a:p>
          <a:p>
            <a:endParaRPr lang="es-EC" dirty="0"/>
          </a:p>
        </p:txBody>
      </p:sp>
      <p:sp>
        <p:nvSpPr>
          <p:cNvPr id="4" name="Título 1"/>
          <p:cNvSpPr txBox="1">
            <a:spLocks/>
          </p:cNvSpPr>
          <p:nvPr/>
        </p:nvSpPr>
        <p:spPr>
          <a:xfrm>
            <a:off x="3632017" y="850689"/>
            <a:ext cx="8192844" cy="42473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000" b="1" dirty="0"/>
              <a:t>MAESTRÍA EN ERGONOMIA LABORAL</a:t>
            </a:r>
            <a:endParaRPr lang="es-EC" sz="2000" dirty="0"/>
          </a:p>
        </p:txBody>
      </p:sp>
      <p:sp>
        <p:nvSpPr>
          <p:cNvPr id="6" name="Marcador de contenido 2"/>
          <p:cNvSpPr txBox="1">
            <a:spLocks/>
          </p:cNvSpPr>
          <p:nvPr/>
        </p:nvSpPr>
        <p:spPr>
          <a:xfrm>
            <a:off x="2894012" y="2438400"/>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s-ES_tradnl" dirty="0"/>
          </a:p>
          <a:p>
            <a:endParaRPr lang="es-ES" dirty="0"/>
          </a:p>
          <a:p>
            <a:endParaRPr lang="es-EC" dirty="0"/>
          </a:p>
        </p:txBody>
      </p:sp>
      <p:sp>
        <p:nvSpPr>
          <p:cNvPr id="7" name="Rectángulo redondeado 6"/>
          <p:cNvSpPr/>
          <p:nvPr/>
        </p:nvSpPr>
        <p:spPr>
          <a:xfrm>
            <a:off x="1171055" y="2130667"/>
            <a:ext cx="2836313" cy="755715"/>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ES" sz="1400" dirty="0"/>
              <a:t>PERCEPCIÓN LEVE DE INCAPACIDAD VOCAL</a:t>
            </a:r>
            <a:endParaRPr lang="es-EC" sz="1400" dirty="0"/>
          </a:p>
        </p:txBody>
      </p:sp>
      <p:sp>
        <p:nvSpPr>
          <p:cNvPr id="8" name="Flecha arriba 7"/>
          <p:cNvSpPr/>
          <p:nvPr/>
        </p:nvSpPr>
        <p:spPr>
          <a:xfrm rot="10800000">
            <a:off x="4079172" y="2130667"/>
            <a:ext cx="465992" cy="912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redondeado 8"/>
          <p:cNvSpPr/>
          <p:nvPr/>
        </p:nvSpPr>
        <p:spPr>
          <a:xfrm>
            <a:off x="3785759" y="3419783"/>
            <a:ext cx="2836313" cy="755715"/>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ES" sz="1400" dirty="0"/>
              <a:t>AGOTAMIENTO EMOCIONAL </a:t>
            </a:r>
            <a:endParaRPr lang="es-EC" sz="1400" dirty="0"/>
          </a:p>
        </p:txBody>
      </p:sp>
      <p:sp>
        <p:nvSpPr>
          <p:cNvPr id="10" name="Flecha arriba 9"/>
          <p:cNvSpPr/>
          <p:nvPr/>
        </p:nvSpPr>
        <p:spPr>
          <a:xfrm>
            <a:off x="6652265" y="3236767"/>
            <a:ext cx="465992" cy="912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Rectángulo redondeado 11"/>
          <p:cNvSpPr/>
          <p:nvPr/>
        </p:nvSpPr>
        <p:spPr>
          <a:xfrm>
            <a:off x="6417666" y="4502211"/>
            <a:ext cx="2836313" cy="755715"/>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ES" sz="1400" dirty="0"/>
              <a:t>CINISMO </a:t>
            </a:r>
            <a:endParaRPr lang="es-EC" sz="1400" dirty="0"/>
          </a:p>
        </p:txBody>
      </p:sp>
      <p:sp>
        <p:nvSpPr>
          <p:cNvPr id="13" name="Menos 12"/>
          <p:cNvSpPr/>
          <p:nvPr/>
        </p:nvSpPr>
        <p:spPr>
          <a:xfrm>
            <a:off x="7065503" y="3535528"/>
            <a:ext cx="410309" cy="4561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Menos 13"/>
          <p:cNvSpPr/>
          <p:nvPr/>
        </p:nvSpPr>
        <p:spPr>
          <a:xfrm>
            <a:off x="9319796" y="4634255"/>
            <a:ext cx="410309" cy="4561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Rectángulo redondeado 14"/>
          <p:cNvSpPr/>
          <p:nvPr/>
        </p:nvSpPr>
        <p:spPr>
          <a:xfrm>
            <a:off x="8444674" y="5584639"/>
            <a:ext cx="2836313" cy="755715"/>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ES" sz="1400" dirty="0"/>
              <a:t>EFICACIA  </a:t>
            </a:r>
            <a:endParaRPr lang="es-EC" sz="1400" dirty="0"/>
          </a:p>
        </p:txBody>
      </p:sp>
      <p:sp>
        <p:nvSpPr>
          <p:cNvPr id="16" name="Flecha arriba 15"/>
          <p:cNvSpPr/>
          <p:nvPr/>
        </p:nvSpPr>
        <p:spPr>
          <a:xfrm>
            <a:off x="11362331" y="5428154"/>
            <a:ext cx="465992" cy="912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7" name="Elipse 16"/>
          <p:cNvSpPr/>
          <p:nvPr/>
        </p:nvSpPr>
        <p:spPr>
          <a:xfrm>
            <a:off x="2082646" y="4585833"/>
            <a:ext cx="3121269" cy="151227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dirty="0"/>
              <a:t>BAJO PORCENTAJE DE BURNOUT </a:t>
            </a:r>
            <a:endParaRPr lang="es-EC" dirty="0"/>
          </a:p>
        </p:txBody>
      </p:sp>
    </p:spTree>
    <p:extLst>
      <p:ext uri="{BB962C8B-B14F-4D97-AF65-F5344CB8AC3E}">
        <p14:creationId xmlns:p14="http://schemas.microsoft.com/office/powerpoint/2010/main" val="5657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1503484"/>
            <a:ext cx="8075612" cy="401515"/>
          </a:xfrm>
        </p:spPr>
        <p:txBody>
          <a:bodyPr>
            <a:noAutofit/>
          </a:bodyPr>
          <a:lstStyle/>
          <a:p>
            <a:r>
              <a:rPr lang="es-ES" sz="2400" dirty="0"/>
              <a:t>DISCUSIÓN</a:t>
            </a:r>
            <a:endParaRPr lang="es-EC" sz="2400" dirty="0"/>
          </a:p>
        </p:txBody>
      </p:sp>
      <p:sp>
        <p:nvSpPr>
          <p:cNvPr id="3" name="Marcador de contenido 2"/>
          <p:cNvSpPr>
            <a:spLocks noGrp="1"/>
          </p:cNvSpPr>
          <p:nvPr>
            <p:ph idx="1"/>
          </p:nvPr>
        </p:nvSpPr>
        <p:spPr>
          <a:xfrm>
            <a:off x="2589212" y="3067980"/>
            <a:ext cx="8915400" cy="2110154"/>
          </a:xfrm>
        </p:spPr>
        <p:txBody>
          <a:bodyPr/>
          <a:lstStyle/>
          <a:p>
            <a:endParaRPr lang="es-ES_tradnl" dirty="0"/>
          </a:p>
          <a:p>
            <a:endParaRPr lang="es-ES" dirty="0"/>
          </a:p>
          <a:p>
            <a:endParaRPr lang="es-EC" dirty="0"/>
          </a:p>
        </p:txBody>
      </p:sp>
      <p:sp>
        <p:nvSpPr>
          <p:cNvPr id="4" name="Título 1"/>
          <p:cNvSpPr txBox="1">
            <a:spLocks/>
          </p:cNvSpPr>
          <p:nvPr/>
        </p:nvSpPr>
        <p:spPr>
          <a:xfrm>
            <a:off x="3632017" y="850689"/>
            <a:ext cx="8192844" cy="42473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000" b="1" dirty="0"/>
              <a:t>MAESTRÍA EN ERGONOMIA LABORAL</a:t>
            </a:r>
            <a:endParaRPr lang="es-EC" sz="2000" dirty="0"/>
          </a:p>
        </p:txBody>
      </p:sp>
      <p:pic>
        <p:nvPicPr>
          <p:cNvPr id="18" name="Picture 2" descr="Laringoscopia y estroboscopía laríngea – Dr. Manuel G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7042" y="2133064"/>
            <a:ext cx="3910392" cy="2839380"/>
          </a:xfrm>
          <a:prstGeom prst="rect">
            <a:avLst/>
          </a:prstGeom>
          <a:noFill/>
          <a:extLst>
            <a:ext uri="{909E8E84-426E-40DD-AFC4-6F175D3DCCD1}">
              <a14:hiddenFill xmlns:a14="http://schemas.microsoft.com/office/drawing/2010/main">
                <a:solidFill>
                  <a:srgbClr val="FFFFFF"/>
                </a:solidFill>
              </a14:hiddenFill>
            </a:ext>
          </a:extLst>
        </p:spPr>
      </p:pic>
      <p:sp>
        <p:nvSpPr>
          <p:cNvPr id="5" name="Elipse 4"/>
          <p:cNvSpPr/>
          <p:nvPr/>
        </p:nvSpPr>
        <p:spPr>
          <a:xfrm>
            <a:off x="2242038" y="5099003"/>
            <a:ext cx="3200400" cy="142488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dirty="0"/>
              <a:t>PATOLOGÍA LARÍNGEA DIAGNOSTICADA EN UN 45%</a:t>
            </a:r>
            <a:endParaRPr lang="es-EC" dirty="0"/>
          </a:p>
        </p:txBody>
      </p:sp>
      <p:pic>
        <p:nvPicPr>
          <p:cNvPr id="2050" name="Picture 2" descr="El dolor de garganta y la ronquera pueden no ser síntomas de un simple  resfriado - Infoba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6646" y="2133064"/>
            <a:ext cx="3785840" cy="2839380"/>
          </a:xfrm>
          <a:prstGeom prst="rect">
            <a:avLst/>
          </a:prstGeom>
          <a:noFill/>
          <a:extLst>
            <a:ext uri="{909E8E84-426E-40DD-AFC4-6F175D3DCCD1}">
              <a14:hiddenFill xmlns:a14="http://schemas.microsoft.com/office/drawing/2010/main">
                <a:solidFill>
                  <a:srgbClr val="FFFFFF"/>
                </a:solidFill>
              </a14:hiddenFill>
            </a:ext>
          </a:extLst>
        </p:spPr>
      </p:pic>
      <p:sp>
        <p:nvSpPr>
          <p:cNvPr id="19" name="Elipse 18"/>
          <p:cNvSpPr/>
          <p:nvPr/>
        </p:nvSpPr>
        <p:spPr>
          <a:xfrm>
            <a:off x="6866792" y="5178134"/>
            <a:ext cx="3697917" cy="144726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dirty="0"/>
              <a:t>11,76% PERCIBE UN RIESGO MODERADO, 2,94% SEVERO</a:t>
            </a:r>
            <a:endParaRPr lang="es-EC" dirty="0"/>
          </a:p>
        </p:txBody>
      </p:sp>
    </p:spTree>
    <p:extLst>
      <p:ext uri="{BB962C8B-B14F-4D97-AF65-F5344CB8AC3E}">
        <p14:creationId xmlns:p14="http://schemas.microsoft.com/office/powerpoint/2010/main" val="1367091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1503484"/>
            <a:ext cx="8075612" cy="401515"/>
          </a:xfrm>
        </p:spPr>
        <p:txBody>
          <a:bodyPr>
            <a:noAutofit/>
          </a:bodyPr>
          <a:lstStyle/>
          <a:p>
            <a:r>
              <a:rPr lang="es-ES" sz="2400" dirty="0"/>
              <a:t>DISCUSIÓN</a:t>
            </a:r>
            <a:endParaRPr lang="es-EC" sz="2400" dirty="0"/>
          </a:p>
        </p:txBody>
      </p:sp>
      <p:sp>
        <p:nvSpPr>
          <p:cNvPr id="3" name="Marcador de contenido 2"/>
          <p:cNvSpPr>
            <a:spLocks noGrp="1"/>
          </p:cNvSpPr>
          <p:nvPr>
            <p:ph idx="1"/>
          </p:nvPr>
        </p:nvSpPr>
        <p:spPr>
          <a:xfrm>
            <a:off x="2589212" y="3067980"/>
            <a:ext cx="8915400" cy="2110154"/>
          </a:xfrm>
        </p:spPr>
        <p:txBody>
          <a:bodyPr/>
          <a:lstStyle/>
          <a:p>
            <a:endParaRPr lang="es-ES_tradnl" dirty="0"/>
          </a:p>
          <a:p>
            <a:endParaRPr lang="es-ES" dirty="0"/>
          </a:p>
          <a:p>
            <a:endParaRPr lang="es-EC" dirty="0"/>
          </a:p>
        </p:txBody>
      </p:sp>
      <p:sp>
        <p:nvSpPr>
          <p:cNvPr id="4" name="Título 1"/>
          <p:cNvSpPr txBox="1">
            <a:spLocks/>
          </p:cNvSpPr>
          <p:nvPr/>
        </p:nvSpPr>
        <p:spPr>
          <a:xfrm>
            <a:off x="3632017" y="850689"/>
            <a:ext cx="8192844" cy="42473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000" b="1" dirty="0"/>
              <a:t>MAESTRÍA EN ERGONOMIA LABORAL</a:t>
            </a:r>
            <a:endParaRPr lang="es-EC" sz="2000" dirty="0"/>
          </a:p>
        </p:txBody>
      </p:sp>
      <p:sp>
        <p:nvSpPr>
          <p:cNvPr id="5" name="Elipse 4"/>
          <p:cNvSpPr/>
          <p:nvPr/>
        </p:nvSpPr>
        <p:spPr>
          <a:xfrm>
            <a:off x="2470638" y="2190785"/>
            <a:ext cx="2417885" cy="107968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dirty="0">
                <a:solidFill>
                  <a:srgbClr val="7030A0"/>
                </a:solidFill>
              </a:rPr>
              <a:t>8,83%= No. 3 </a:t>
            </a:r>
            <a:endParaRPr lang="es-EC" dirty="0">
              <a:solidFill>
                <a:srgbClr val="7030A0"/>
              </a:solidFill>
            </a:endParaRPr>
          </a:p>
        </p:txBody>
      </p:sp>
      <p:sp>
        <p:nvSpPr>
          <p:cNvPr id="19" name="Elipse 18"/>
          <p:cNvSpPr/>
          <p:nvPr/>
        </p:nvSpPr>
        <p:spPr>
          <a:xfrm>
            <a:off x="5897160" y="1660872"/>
            <a:ext cx="3139291" cy="101458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600" dirty="0"/>
              <a:t>AGOTAMIENTO </a:t>
            </a:r>
            <a:endParaRPr lang="es-EC" sz="1600" dirty="0"/>
          </a:p>
        </p:txBody>
      </p:sp>
      <p:sp>
        <p:nvSpPr>
          <p:cNvPr id="6" name="Flecha arriba 5"/>
          <p:cNvSpPr/>
          <p:nvPr/>
        </p:nvSpPr>
        <p:spPr>
          <a:xfrm>
            <a:off x="9130688" y="1385357"/>
            <a:ext cx="923192" cy="13968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Elipse 9"/>
          <p:cNvSpPr/>
          <p:nvPr/>
        </p:nvSpPr>
        <p:spPr>
          <a:xfrm>
            <a:off x="5897160" y="2924900"/>
            <a:ext cx="3139291" cy="101458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600" dirty="0"/>
              <a:t>PERCEPCIÓN DE INCAPACIDAD VOCAL</a:t>
            </a:r>
            <a:endParaRPr lang="es-EC" sz="1600" dirty="0"/>
          </a:p>
        </p:txBody>
      </p:sp>
      <p:sp>
        <p:nvSpPr>
          <p:cNvPr id="7" name="Menos 6"/>
          <p:cNvSpPr/>
          <p:nvPr/>
        </p:nvSpPr>
        <p:spPr>
          <a:xfrm>
            <a:off x="9113103" y="3067212"/>
            <a:ext cx="940777" cy="59294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Rectángulo redondeado 7"/>
          <p:cNvSpPr/>
          <p:nvPr/>
        </p:nvSpPr>
        <p:spPr>
          <a:xfrm>
            <a:off x="10401177" y="1649068"/>
            <a:ext cx="1424354" cy="825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ELEVADO</a:t>
            </a:r>
            <a:endParaRPr lang="es-EC" dirty="0"/>
          </a:p>
        </p:txBody>
      </p:sp>
      <p:sp>
        <p:nvSpPr>
          <p:cNvPr id="13" name="Rectángulo redondeado 12"/>
          <p:cNvSpPr/>
          <p:nvPr/>
        </p:nvSpPr>
        <p:spPr>
          <a:xfrm>
            <a:off x="10401177" y="2941932"/>
            <a:ext cx="1705707" cy="9008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MODERADO</a:t>
            </a:r>
            <a:endParaRPr lang="es-EC" dirty="0"/>
          </a:p>
        </p:txBody>
      </p:sp>
      <p:sp>
        <p:nvSpPr>
          <p:cNvPr id="14" name="Elipse 13"/>
          <p:cNvSpPr/>
          <p:nvPr/>
        </p:nvSpPr>
        <p:spPr>
          <a:xfrm>
            <a:off x="5973812" y="4220407"/>
            <a:ext cx="3139291" cy="101458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600" dirty="0"/>
              <a:t>INDICE DE DETECCIÓN DE LA VOZ </a:t>
            </a:r>
            <a:endParaRPr lang="es-EC" sz="1600" dirty="0"/>
          </a:p>
        </p:txBody>
      </p:sp>
      <p:sp>
        <p:nvSpPr>
          <p:cNvPr id="15" name="Flecha arriba 14"/>
          <p:cNvSpPr/>
          <p:nvPr/>
        </p:nvSpPr>
        <p:spPr>
          <a:xfrm>
            <a:off x="9183075" y="3947485"/>
            <a:ext cx="831119" cy="137372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Rectángulo redondeado 15"/>
          <p:cNvSpPr/>
          <p:nvPr/>
        </p:nvSpPr>
        <p:spPr>
          <a:xfrm>
            <a:off x="10260500" y="4277261"/>
            <a:ext cx="1705707" cy="9008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&gt; 5</a:t>
            </a:r>
            <a:endParaRPr lang="es-EC" dirty="0"/>
          </a:p>
        </p:txBody>
      </p:sp>
      <p:sp>
        <p:nvSpPr>
          <p:cNvPr id="17" name="Elipse 16"/>
          <p:cNvSpPr/>
          <p:nvPr/>
        </p:nvSpPr>
        <p:spPr>
          <a:xfrm>
            <a:off x="6043784" y="5452687"/>
            <a:ext cx="3139291" cy="101458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600" dirty="0"/>
              <a:t>LARINGITS CRÓTICA= No.3 </a:t>
            </a:r>
            <a:endParaRPr lang="es-EC" sz="1600" dirty="0"/>
          </a:p>
        </p:txBody>
      </p:sp>
    </p:spTree>
    <p:extLst>
      <p:ext uri="{BB962C8B-B14F-4D97-AF65-F5344CB8AC3E}">
        <p14:creationId xmlns:p14="http://schemas.microsoft.com/office/powerpoint/2010/main" val="4166344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12321"/>
          </a:xfrm>
        </p:spPr>
        <p:txBody>
          <a:bodyPr>
            <a:normAutofit/>
          </a:bodyPr>
          <a:lstStyle/>
          <a:p>
            <a:r>
              <a:rPr lang="es-ES" sz="2800" dirty="0"/>
              <a:t>DISCUSIÓN </a:t>
            </a:r>
            <a:endParaRPr lang="es-EC" sz="2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67711591"/>
              </p:ext>
            </p:extLst>
          </p:nvPr>
        </p:nvGraphicFramePr>
        <p:xfrm>
          <a:off x="2465388" y="1336675"/>
          <a:ext cx="8915400" cy="4579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5023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CONCLUSIONES</a:t>
            </a:r>
            <a:endParaRPr lang="es-EC" dirty="0"/>
          </a:p>
        </p:txBody>
      </p:sp>
      <p:sp>
        <p:nvSpPr>
          <p:cNvPr id="3" name="Marcador de contenido 2"/>
          <p:cNvSpPr>
            <a:spLocks noGrp="1"/>
          </p:cNvSpPr>
          <p:nvPr>
            <p:ph idx="1"/>
          </p:nvPr>
        </p:nvSpPr>
        <p:spPr>
          <a:xfrm>
            <a:off x="1767254" y="1529862"/>
            <a:ext cx="9737358" cy="4381360"/>
          </a:xfrm>
        </p:spPr>
        <p:txBody>
          <a:bodyPr/>
          <a:lstStyle/>
          <a:p>
            <a:pPr algn="just"/>
            <a:r>
              <a:rPr lang="es-ES_tradnl" dirty="0"/>
              <a:t>En el presente estudio se pudo constatar que existe un bajo porcentaje entre la percepción de incapacidad vocal, sintomatología laríngea y burnout durante el teletrabajo a causa de la pandemia por COVID-19. </a:t>
            </a:r>
            <a:endParaRPr lang="es-EC" dirty="0"/>
          </a:p>
          <a:p>
            <a:pPr algn="just"/>
            <a:r>
              <a:rPr lang="es-ES_tradnl" dirty="0"/>
              <a:t>Se pudo concluir que un bajo porcentaje de los participantes que presentaron indicadores de burnout, además perciben un riesgo moderado de incapacidad vocal con síntomas de alta probabilidad de patología laríngea durante el teletrabajo, y que se ratifican por la laringoscopia con un diagnóstico de Laringitis Crónica. </a:t>
            </a:r>
            <a:endParaRPr lang="es-EC" dirty="0"/>
          </a:p>
          <a:p>
            <a:pPr algn="just"/>
            <a:r>
              <a:rPr lang="es-ES_tradnl" dirty="0"/>
              <a:t>A nivel organizacional es recomendable que se distribuya el trabajo de una manera adecuada para evitar una sobrecarga laboral, con el fin de disminuir el estrés y de esta manera disminuir el uso de la voz.</a:t>
            </a:r>
          </a:p>
          <a:p>
            <a:pPr algn="just"/>
            <a:r>
              <a:rPr lang="es-ES_tradnl" dirty="0"/>
              <a:t>Este estudio se convertirá en un punto de partida para plantear un plan de formación sobre el uso de la voz en docentes ya que cerca del 82,35% de los participantes creen que no cuidan su voz.</a:t>
            </a:r>
            <a:endParaRPr lang="es-EC" dirty="0"/>
          </a:p>
        </p:txBody>
      </p:sp>
    </p:spTree>
    <p:extLst>
      <p:ext uri="{BB962C8B-B14F-4D97-AF65-F5344CB8AC3E}">
        <p14:creationId xmlns:p14="http://schemas.microsoft.com/office/powerpoint/2010/main" val="33307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93558" y="2590800"/>
            <a:ext cx="8915400" cy="3777622"/>
          </a:xfrm>
        </p:spPr>
        <p:txBody>
          <a:bodyPr/>
          <a:lstStyle/>
          <a:p>
            <a:r>
              <a:rPr lang="es-ES" b="1" u="sng" dirty="0"/>
              <a:t>CONTENIDO </a:t>
            </a:r>
          </a:p>
          <a:p>
            <a:r>
              <a:rPr lang="es-ES" dirty="0"/>
              <a:t>1) INTRODUCCIÓN</a:t>
            </a:r>
          </a:p>
          <a:p>
            <a:r>
              <a:rPr lang="es-ES" dirty="0"/>
              <a:t>2)OBJETIVOS </a:t>
            </a:r>
          </a:p>
          <a:p>
            <a:r>
              <a:rPr lang="es-ES" dirty="0"/>
              <a:t>3) METODOLOGIA</a:t>
            </a:r>
          </a:p>
          <a:p>
            <a:r>
              <a:rPr lang="es-ES" dirty="0"/>
              <a:t>4) RESULTADOS</a:t>
            </a:r>
          </a:p>
          <a:p>
            <a:r>
              <a:rPr lang="es-ES" dirty="0"/>
              <a:t>5) DISCUSIONES Y CONCLUSIONES</a:t>
            </a:r>
          </a:p>
          <a:p>
            <a:r>
              <a:rPr lang="es-ES" dirty="0"/>
              <a:t>6) SUGERENCIAS </a:t>
            </a:r>
            <a:endParaRPr lang="es-EC" dirty="0"/>
          </a:p>
        </p:txBody>
      </p:sp>
      <p:sp>
        <p:nvSpPr>
          <p:cNvPr id="4" name="Título 1"/>
          <p:cNvSpPr txBox="1">
            <a:spLocks/>
          </p:cNvSpPr>
          <p:nvPr/>
        </p:nvSpPr>
        <p:spPr>
          <a:xfrm>
            <a:off x="3632017" y="850689"/>
            <a:ext cx="8192844" cy="42473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000" b="1" dirty="0"/>
              <a:t>MAESTRÍA EN ERGONOMIA LABORAL</a:t>
            </a:r>
            <a:endParaRPr lang="es-EC" sz="2000" dirty="0"/>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8547" y="522976"/>
            <a:ext cx="3127899" cy="1080155"/>
          </a:xfrm>
          <a:prstGeom prst="rect">
            <a:avLst/>
          </a:prstGeom>
        </p:spPr>
      </p:pic>
    </p:spTree>
    <p:extLst>
      <p:ext uri="{BB962C8B-B14F-4D97-AF65-F5344CB8AC3E}">
        <p14:creationId xmlns:p14="http://schemas.microsoft.com/office/powerpoint/2010/main" val="561585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0217" y="509810"/>
            <a:ext cx="8911687" cy="1280890"/>
          </a:xfrm>
        </p:spPr>
        <p:txBody>
          <a:bodyPr/>
          <a:lstStyle/>
          <a:p>
            <a:r>
              <a:rPr lang="en-US" b="1" dirty="0"/>
              <a:t>Referencias bibliográficas</a:t>
            </a:r>
            <a:br>
              <a:rPr lang="es-EC" dirty="0"/>
            </a:br>
            <a:endParaRPr lang="es-EC" dirty="0"/>
          </a:p>
        </p:txBody>
      </p:sp>
      <p:sp>
        <p:nvSpPr>
          <p:cNvPr id="3" name="Marcador de contenido 2"/>
          <p:cNvSpPr>
            <a:spLocks noGrp="1"/>
          </p:cNvSpPr>
          <p:nvPr>
            <p:ph idx="1"/>
          </p:nvPr>
        </p:nvSpPr>
        <p:spPr>
          <a:xfrm>
            <a:off x="1301262" y="2133599"/>
            <a:ext cx="10203350" cy="4293577"/>
          </a:xfrm>
        </p:spPr>
        <p:txBody>
          <a:bodyPr>
            <a:normAutofit fontScale="55000" lnSpcReduction="20000"/>
          </a:bodyPr>
          <a:lstStyle/>
          <a:p>
            <a:pPr lvl="0"/>
            <a:r>
              <a:rPr lang="en-US" dirty="0" err="1"/>
              <a:t>Byeon</a:t>
            </a:r>
            <a:r>
              <a:rPr lang="en-US" dirty="0"/>
              <a:t>, H. (2019). The Risk Factors Related to Voice Disorder in Teachers: A Systematic Review and Meta-Analysis. </a:t>
            </a:r>
            <a:r>
              <a:rPr lang="en-US" i="1" dirty="0"/>
              <a:t>International journal of environmental research and public health</a:t>
            </a:r>
            <a:r>
              <a:rPr lang="en-US" dirty="0"/>
              <a:t>, 16(19), 3675. </a:t>
            </a:r>
            <a:r>
              <a:rPr lang="en-US" dirty="0">
                <a:hlinkClick r:id="rId2"/>
              </a:rPr>
              <a:t>https://doi.org/10.3390/ijerph16193675</a:t>
            </a:r>
            <a:endParaRPr lang="es-EC" dirty="0"/>
          </a:p>
          <a:p>
            <a:pPr marL="0" indent="0">
              <a:buNone/>
            </a:pPr>
            <a:r>
              <a:rPr lang="en-US" dirty="0"/>
              <a:t> </a:t>
            </a:r>
            <a:endParaRPr lang="es-EC" dirty="0"/>
          </a:p>
          <a:p>
            <a:pPr lvl="0"/>
            <a:r>
              <a:rPr lang="es-EC" dirty="0"/>
              <a:t>de </a:t>
            </a:r>
            <a:r>
              <a:rPr lang="es-EC" dirty="0" err="1"/>
              <a:t>Assis</a:t>
            </a:r>
            <a:r>
              <a:rPr lang="es-EC" dirty="0"/>
              <a:t> </a:t>
            </a:r>
            <a:r>
              <a:rPr lang="es-EC" dirty="0" err="1"/>
              <a:t>Moura</a:t>
            </a:r>
            <a:r>
              <a:rPr lang="es-EC" dirty="0"/>
              <a:t> </a:t>
            </a:r>
            <a:r>
              <a:rPr lang="es-EC" dirty="0" err="1"/>
              <a:t>Ghirardi</a:t>
            </a:r>
            <a:r>
              <a:rPr lang="es-EC" dirty="0"/>
              <a:t>, A. C.; </a:t>
            </a:r>
            <a:r>
              <a:rPr lang="es-EC" dirty="0" err="1"/>
              <a:t>Piccolotto</a:t>
            </a:r>
            <a:r>
              <a:rPr lang="es-EC" dirty="0"/>
              <a:t> Ferreira, L.; Pimentel Pinto </a:t>
            </a:r>
            <a:r>
              <a:rPr lang="es-EC" dirty="0" err="1"/>
              <a:t>Giannini</a:t>
            </a:r>
            <a:r>
              <a:rPr lang="es-EC" dirty="0"/>
              <a:t>, S. y de Oliveira Latorre, M. R. (2012). </a:t>
            </a:r>
            <a:r>
              <a:rPr lang="en-US" dirty="0"/>
              <a:t>Screening index of voice disorder: Development and validation. </a:t>
            </a:r>
            <a:r>
              <a:rPr lang="en-US" i="1" dirty="0"/>
              <a:t>Journal of the Voice</a:t>
            </a:r>
            <a:r>
              <a:rPr lang="en-US" dirty="0"/>
              <a:t>, 27(2), 195-200. https://doi.org/10.1016/j.jvoice.2012.11.004</a:t>
            </a:r>
            <a:endParaRPr lang="es-EC" dirty="0"/>
          </a:p>
          <a:p>
            <a:pPr marL="0" indent="0">
              <a:buNone/>
            </a:pPr>
            <a:endParaRPr lang="es-EC" dirty="0"/>
          </a:p>
          <a:p>
            <a:pPr lvl="0"/>
            <a:r>
              <a:rPr lang="es-EC" dirty="0" err="1"/>
              <a:t>Donalonso</a:t>
            </a:r>
            <a:r>
              <a:rPr lang="es-EC" dirty="0"/>
              <a:t> </a:t>
            </a:r>
            <a:r>
              <a:rPr lang="es-EC" dirty="0" err="1"/>
              <a:t>Siqueira</a:t>
            </a:r>
            <a:r>
              <a:rPr lang="es-EC" dirty="0"/>
              <a:t>, L. T.; dos Santos, A. P.; Floro Silva, R. L.; </a:t>
            </a:r>
            <a:r>
              <a:rPr lang="es-EC" dirty="0" err="1"/>
              <a:t>Medeiros</a:t>
            </a:r>
            <a:r>
              <a:rPr lang="es-EC" dirty="0"/>
              <a:t> Moreira, P. A.; da </a:t>
            </a:r>
            <a:r>
              <a:rPr lang="es-EC" dirty="0" err="1"/>
              <a:t>SilvaVitor</a:t>
            </a:r>
            <a:r>
              <a:rPr lang="es-EC" dirty="0"/>
              <a:t>, J. y Veis </a:t>
            </a:r>
            <a:r>
              <a:rPr lang="es-EC" dirty="0" err="1"/>
              <a:t>Ribeira</a:t>
            </a:r>
            <a:r>
              <a:rPr lang="es-EC" dirty="0"/>
              <a:t>, V. (2020). </a:t>
            </a:r>
            <a:r>
              <a:rPr lang="en-US" dirty="0"/>
              <a:t>Vocal Self-Perception of Home Office Workers During the COVID-19 Pandemic. </a:t>
            </a:r>
            <a:r>
              <a:rPr lang="en-US" i="1" dirty="0"/>
              <a:t>Journal of the Voice</a:t>
            </a:r>
            <a:r>
              <a:rPr lang="en-US" dirty="0"/>
              <a:t>, 35(3). </a:t>
            </a:r>
            <a:r>
              <a:rPr lang="en-US" dirty="0">
                <a:hlinkClick r:id="rId3"/>
              </a:rPr>
              <a:t>https://doi.org/10.1016/j.jvoice.2020.10.016</a:t>
            </a:r>
            <a:r>
              <a:rPr lang="en-US" dirty="0"/>
              <a:t> </a:t>
            </a:r>
            <a:endParaRPr lang="es-EC" dirty="0"/>
          </a:p>
          <a:p>
            <a:pPr marL="0" indent="0">
              <a:buNone/>
            </a:pPr>
            <a:endParaRPr lang="es-EC" dirty="0"/>
          </a:p>
          <a:p>
            <a:pPr lvl="0"/>
            <a:r>
              <a:rPr lang="en-US" dirty="0" err="1"/>
              <a:t>Esteve</a:t>
            </a:r>
            <a:r>
              <a:rPr lang="en-US" dirty="0"/>
              <a:t>, B. E.; </a:t>
            </a:r>
            <a:r>
              <a:rPr lang="en-US" dirty="0" err="1"/>
              <a:t>Salanova</a:t>
            </a:r>
            <a:r>
              <a:rPr lang="en-US" dirty="0"/>
              <a:t>. </a:t>
            </a:r>
            <a:r>
              <a:rPr lang="es-ES" dirty="0"/>
              <a:t>M.; </a:t>
            </a:r>
            <a:r>
              <a:rPr lang="es-ES" dirty="0" err="1"/>
              <a:t>Schaufeli</a:t>
            </a:r>
            <a:r>
              <a:rPr lang="es-ES" dirty="0"/>
              <a:t>, W. y </a:t>
            </a:r>
            <a:r>
              <a:rPr lang="es-ES" dirty="0" err="1"/>
              <a:t>Nogareda</a:t>
            </a:r>
            <a:r>
              <a:rPr lang="es-ES" dirty="0"/>
              <a:t>, C. (2000). </a:t>
            </a:r>
            <a:r>
              <a:rPr lang="es-ES" i="1" dirty="0"/>
              <a:t>NTP 732 Síndrome de estar quemado por el trabajo "Burnout" (III): Instrumento de medición. </a:t>
            </a:r>
            <a:r>
              <a:rPr lang="es-ES" dirty="0">
                <a:hlinkClick r:id="rId4"/>
              </a:rPr>
              <a:t>https://www.insst.es/documents/94886/327446/ntp_732.pdf/bf45e644-2986-42b0-b9a5-ce5bef2917bd</a:t>
            </a:r>
            <a:endParaRPr lang="es-EC" dirty="0"/>
          </a:p>
          <a:p>
            <a:pPr marL="0" indent="0">
              <a:buNone/>
            </a:pPr>
            <a:endParaRPr lang="es-EC" dirty="0"/>
          </a:p>
          <a:p>
            <a:pPr lvl="0"/>
            <a:r>
              <a:rPr lang="es-EC" dirty="0"/>
              <a:t>Ferreira de Brito Mota, A. F.; </a:t>
            </a:r>
            <a:r>
              <a:rPr lang="es-EC" dirty="0" err="1"/>
              <a:t>Giannini</a:t>
            </a:r>
            <a:r>
              <a:rPr lang="es-EC" dirty="0"/>
              <a:t>, S., de Oliveira, I. B., </a:t>
            </a:r>
            <a:r>
              <a:rPr lang="es-EC" dirty="0" err="1"/>
              <a:t>Paparelli</a:t>
            </a:r>
            <a:r>
              <a:rPr lang="es-EC" dirty="0"/>
              <a:t>, R., </a:t>
            </a:r>
            <a:r>
              <a:rPr lang="es-EC" dirty="0" err="1"/>
              <a:t>Dornelas</a:t>
            </a:r>
            <a:r>
              <a:rPr lang="es-EC" dirty="0"/>
              <a:t>, R., y Ferreira, L. P. (2019). </a:t>
            </a:r>
            <a:r>
              <a:rPr lang="en-US" dirty="0"/>
              <a:t>Voice Disorder and Burnout Syndrome. </a:t>
            </a:r>
            <a:r>
              <a:rPr lang="en-US" i="1" dirty="0"/>
              <a:t>Journal of the Voice</a:t>
            </a:r>
            <a:r>
              <a:rPr lang="en-US" dirty="0"/>
              <a:t>, 33(4), 581.e7–581.e16. </a:t>
            </a:r>
            <a:r>
              <a:rPr lang="es-EC" dirty="0">
                <a:hlinkClick r:id="rId5"/>
              </a:rPr>
              <a:t>https://doi.org/10.1016/j.jvoice.2018.01.022</a:t>
            </a:r>
            <a:r>
              <a:rPr lang="es-EC" dirty="0"/>
              <a:t> </a:t>
            </a:r>
          </a:p>
          <a:p>
            <a:pPr marL="0" indent="0">
              <a:buNone/>
            </a:pPr>
            <a:endParaRPr lang="es-EC" dirty="0"/>
          </a:p>
          <a:p>
            <a:pPr lvl="0"/>
            <a:r>
              <a:rPr lang="es-EC" dirty="0"/>
              <a:t>Fidalgo Vega. M. (2000). </a:t>
            </a:r>
            <a:r>
              <a:rPr lang="es-EC" i="1" dirty="0"/>
              <a:t>NTP 704: Síndrome de estar quemado por el trabajo </a:t>
            </a:r>
            <a:r>
              <a:rPr lang="es-EC" i="1" dirty="0" err="1"/>
              <a:t>o"burnout</a:t>
            </a:r>
            <a:r>
              <a:rPr lang="es-EC" i="1" dirty="0"/>
              <a:t>" (I): definición y proceso de generación.</a:t>
            </a:r>
            <a:r>
              <a:rPr lang="es-EC" dirty="0"/>
              <a:t> </a:t>
            </a:r>
            <a:r>
              <a:rPr lang="es-EC" dirty="0">
                <a:hlinkClick r:id="rId6"/>
              </a:rPr>
              <a:t>https://www.insst.es/documents/94886/327446/ntp_704.pdf/9a205bee-9bd7-4221-a1ae-39b737974768</a:t>
            </a:r>
            <a:endParaRPr lang="es-EC" dirty="0"/>
          </a:p>
          <a:p>
            <a:pPr marL="0" indent="0">
              <a:buNone/>
            </a:pPr>
            <a:endParaRPr lang="es-EC" dirty="0"/>
          </a:p>
          <a:p>
            <a:pPr lvl="0"/>
            <a:r>
              <a:rPr lang="es-EC" dirty="0"/>
              <a:t>García Real, T.; </a:t>
            </a:r>
            <a:r>
              <a:rPr lang="es-EC" dirty="0" err="1"/>
              <a:t>Vieiro</a:t>
            </a:r>
            <a:r>
              <a:rPr lang="es-EC" dirty="0"/>
              <a:t> Iglesias, P. y Gómez </a:t>
            </a:r>
            <a:r>
              <a:rPr lang="es-EC" dirty="0" err="1"/>
              <a:t>Taibo</a:t>
            </a:r>
            <a:r>
              <a:rPr lang="es-EC" dirty="0"/>
              <a:t>, M. L. (2010).  Síndrome de Burnout y alteraciones de la voz en un grupo de docentes</a:t>
            </a:r>
            <a:r>
              <a:rPr lang="es-ES" dirty="0"/>
              <a:t>. </a:t>
            </a:r>
            <a:r>
              <a:rPr lang="en-US" i="1" dirty="0"/>
              <a:t>International Journal of Developmental and Educational Psychology</a:t>
            </a:r>
            <a:r>
              <a:rPr lang="en-US" dirty="0"/>
              <a:t> (1)1, 641-649. </a:t>
            </a:r>
            <a:r>
              <a:rPr lang="en-US" dirty="0">
                <a:hlinkClick r:id="rId7"/>
              </a:rPr>
              <a:t>https://www.redalyc.org/pdf/3498/349832324068.pdf</a:t>
            </a:r>
            <a:r>
              <a:rPr lang="en-US" dirty="0"/>
              <a:t> </a:t>
            </a:r>
            <a:endParaRPr lang="es-EC" dirty="0"/>
          </a:p>
          <a:p>
            <a:endParaRPr lang="es-EC" dirty="0"/>
          </a:p>
        </p:txBody>
      </p:sp>
    </p:spTree>
    <p:extLst>
      <p:ext uri="{BB962C8B-B14F-4D97-AF65-F5344CB8AC3E}">
        <p14:creationId xmlns:p14="http://schemas.microsoft.com/office/powerpoint/2010/main" val="4282674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30923" y="1201614"/>
            <a:ext cx="10203350" cy="4293577"/>
          </a:xfrm>
        </p:spPr>
        <p:txBody>
          <a:bodyPr>
            <a:normAutofit fontScale="25000" lnSpcReduction="20000"/>
          </a:bodyPr>
          <a:lstStyle/>
          <a:p>
            <a:pPr marL="0" indent="0">
              <a:buNone/>
            </a:pPr>
            <a:r>
              <a:rPr lang="en-US" sz="2800" dirty="0"/>
              <a:t> </a:t>
            </a:r>
            <a:endParaRPr lang="es-EC" sz="2800" dirty="0"/>
          </a:p>
          <a:p>
            <a:pPr lvl="0"/>
            <a:r>
              <a:rPr lang="es-EC" sz="2800" dirty="0" err="1"/>
              <a:t>Gavica-Vasquez</a:t>
            </a:r>
            <a:r>
              <a:rPr lang="es-EC" sz="2800" dirty="0"/>
              <a:t>, W.; Miño-Garzón, G.; Escobar-Segovia, K.; y  Arias-Ulloa, C. (2020). Percepción de la perturbación de la voz en docentes de cinco instituciones educativas de un distrito de la ciudad de </a:t>
            </a:r>
            <a:r>
              <a:rPr lang="es-EC" sz="2800" dirty="0" err="1"/>
              <a:t>Guayaqui</a:t>
            </a:r>
            <a:r>
              <a:rPr lang="es-EC" sz="2800" dirty="0"/>
              <a:t>. </a:t>
            </a:r>
            <a:r>
              <a:rPr lang="es-EC" sz="2800" i="1" dirty="0"/>
              <a:t>III Jornadas internacionales de investigación científica.</a:t>
            </a:r>
            <a:r>
              <a:rPr lang="es-EC" sz="2800" dirty="0"/>
              <a:t> UTN. (pp. 827-838) </a:t>
            </a:r>
            <a:r>
              <a:rPr lang="es-EC" sz="2800" dirty="0">
                <a:hlinkClick r:id="rId2"/>
              </a:rPr>
              <a:t>https://www.researchgate.net/publication/342902559_Percepcion_de_la_perturbacion_de_la_voz_en_Docentes_de_cinco_Instituciones_Educativas_de_un_Distrito_de_la_ciudad_de_Guayaquil</a:t>
            </a:r>
            <a:r>
              <a:rPr lang="es-EC" sz="2800" dirty="0"/>
              <a:t> </a:t>
            </a:r>
          </a:p>
          <a:p>
            <a:pPr marL="0" indent="0">
              <a:buNone/>
            </a:pPr>
            <a:r>
              <a:rPr lang="es-EC" sz="2800" dirty="0"/>
              <a:t> </a:t>
            </a:r>
          </a:p>
          <a:p>
            <a:pPr lvl="0"/>
            <a:r>
              <a:rPr lang="es-ES" sz="2800" dirty="0" err="1"/>
              <a:t>Nonó</a:t>
            </a:r>
            <a:r>
              <a:rPr lang="es-ES" sz="2800" dirty="0"/>
              <a:t>, J. M.; </a:t>
            </a:r>
            <a:r>
              <a:rPr lang="es-ES" sz="2800" dirty="0" err="1"/>
              <a:t>Plaja</a:t>
            </a:r>
            <a:r>
              <a:rPr lang="es-ES" sz="2800" dirty="0"/>
              <a:t>, A. O.; </a:t>
            </a:r>
            <a:r>
              <a:rPr lang="es-ES" sz="2800" dirty="0" err="1"/>
              <a:t>Juanola</a:t>
            </a:r>
            <a:r>
              <a:rPr lang="es-ES" sz="2800" dirty="0"/>
              <a:t> </a:t>
            </a:r>
            <a:r>
              <a:rPr lang="es-ES" sz="2800" dirty="0" err="1"/>
              <a:t>Pagès</a:t>
            </a:r>
            <a:r>
              <a:rPr lang="es-ES" sz="2800" dirty="0"/>
              <a:t>, E.; </a:t>
            </a:r>
            <a:r>
              <a:rPr lang="es-ES" sz="2800" dirty="0" err="1"/>
              <a:t>Corselles</a:t>
            </a:r>
            <a:r>
              <a:rPr lang="es-ES" sz="2800" dirty="0"/>
              <a:t> Corbella, C. y </a:t>
            </a:r>
            <a:r>
              <a:rPr lang="es-ES" sz="2800" dirty="0" err="1"/>
              <a:t>Mer</a:t>
            </a:r>
            <a:r>
              <a:rPr lang="es-ES" sz="2800" dirty="0"/>
              <a:t> </a:t>
            </a:r>
            <a:r>
              <a:rPr lang="es-ES" sz="2800" dirty="0" err="1"/>
              <a:t>Santamaria</a:t>
            </a:r>
            <a:r>
              <a:rPr lang="es-ES" sz="2800" dirty="0"/>
              <a:t>, M. (2014). </a:t>
            </a:r>
            <a:r>
              <a:rPr lang="es-ES" sz="2800" i="1" dirty="0"/>
              <a:t>El uso profesional de la voz</a:t>
            </a:r>
            <a:r>
              <a:rPr lang="es-ES" sz="2800" dirty="0"/>
              <a:t>. Generalitat de Catalunya. </a:t>
            </a:r>
            <a:r>
              <a:rPr lang="es-ES" sz="2800" dirty="0">
                <a:hlinkClick r:id="rId3"/>
              </a:rPr>
              <a:t>http://www.exyge.eu/blog/wp-content/uploads/2014/04/prl_voz.pdf</a:t>
            </a:r>
            <a:r>
              <a:rPr lang="es-ES" sz="2800" dirty="0"/>
              <a:t> </a:t>
            </a:r>
            <a:endParaRPr lang="es-EC" sz="2800" dirty="0"/>
          </a:p>
          <a:p>
            <a:pPr marL="0" indent="0">
              <a:buNone/>
            </a:pPr>
            <a:r>
              <a:rPr lang="es-ES" sz="2800" dirty="0"/>
              <a:t> </a:t>
            </a:r>
            <a:endParaRPr lang="es-EC" sz="2800" dirty="0"/>
          </a:p>
          <a:p>
            <a:pPr lvl="0"/>
            <a:r>
              <a:rPr lang="es-EC" sz="2800" dirty="0"/>
              <a:t>Núñez-Batalla, F.; Corte-Santos, P.; , </a:t>
            </a:r>
            <a:r>
              <a:rPr lang="es-EC" sz="2800" dirty="0" err="1"/>
              <a:t>Señaris</a:t>
            </a:r>
            <a:r>
              <a:rPr lang="es-EC" sz="2800" dirty="0"/>
              <a:t>-González, B.;  Llorente-</a:t>
            </a:r>
            <a:r>
              <a:rPr lang="es-EC" sz="2800" dirty="0" err="1"/>
              <a:t>Pendás</a:t>
            </a:r>
            <a:r>
              <a:rPr lang="es-EC" sz="2800" dirty="0"/>
              <a:t>, J. L.; </a:t>
            </a:r>
            <a:r>
              <a:rPr lang="es-EC" sz="2800" dirty="0" err="1"/>
              <a:t>Górriz</a:t>
            </a:r>
            <a:r>
              <a:rPr lang="es-EC" sz="2800" dirty="0"/>
              <a:t>-Gil, C. y Suárez-Nieto, C. (2007). Adaptación y validación del índice de incapacidad vocal (VHI 30) y su versión abreviada (VHI 10 ) al español. </a:t>
            </a:r>
            <a:r>
              <a:rPr lang="es-EC" sz="2800" i="1" dirty="0"/>
              <a:t>Acta Otorrinolaringológica Española</a:t>
            </a:r>
            <a:r>
              <a:rPr lang="es-EC" sz="2800" dirty="0"/>
              <a:t>. 58(9) 386-392. DOI: 10.1016/S0001-6519(07)74954-3</a:t>
            </a:r>
          </a:p>
          <a:p>
            <a:endParaRPr lang="es-EC" sz="2800" dirty="0"/>
          </a:p>
          <a:p>
            <a:pPr lvl="0"/>
            <a:r>
              <a:rPr lang="en-US" sz="2800" dirty="0"/>
              <a:t>Oakman, J.;  Kinsman; N.; Stuckey, R.;, Graham, M. y </a:t>
            </a:r>
            <a:r>
              <a:rPr lang="en-US" sz="2800" dirty="0" err="1"/>
              <a:t>Weale</a:t>
            </a:r>
            <a:r>
              <a:rPr lang="en-US" sz="2800" dirty="0"/>
              <a:t>, V. (2020). A rapid review of mental and physical health effects of working at home: how do we </a:t>
            </a:r>
            <a:r>
              <a:rPr lang="en-US" sz="2800" dirty="0" err="1"/>
              <a:t>optimise</a:t>
            </a:r>
            <a:r>
              <a:rPr lang="en-US" sz="2800" dirty="0"/>
              <a:t> health?. </a:t>
            </a:r>
            <a:r>
              <a:rPr lang="en-US" sz="2800" i="1" dirty="0"/>
              <a:t>BMC public health</a:t>
            </a:r>
            <a:r>
              <a:rPr lang="en-US" sz="2800" dirty="0"/>
              <a:t>. 20, 1825. https://doi.org/10.1186/s12889-020-09875-z</a:t>
            </a:r>
            <a:endParaRPr lang="es-EC" sz="2800" dirty="0"/>
          </a:p>
          <a:p>
            <a:endParaRPr lang="es-EC" sz="2800" dirty="0"/>
          </a:p>
          <a:p>
            <a:pPr lvl="0"/>
            <a:r>
              <a:rPr lang="es-EC" sz="2800" dirty="0"/>
              <a:t>Prado-</a:t>
            </a:r>
            <a:r>
              <a:rPr lang="es-EC" sz="2800" dirty="0" err="1"/>
              <a:t>Gascó</a:t>
            </a:r>
            <a:r>
              <a:rPr lang="es-EC" sz="2800" dirty="0"/>
              <a:t>, V.; Gómez-Domínguez, M. T.; Soto-Rubio, A.; Díaz-Rodríguez, L. y  Navarro-</a:t>
            </a:r>
            <a:r>
              <a:rPr lang="es-EC" sz="2800" dirty="0" err="1"/>
              <a:t>Mateu</a:t>
            </a:r>
            <a:r>
              <a:rPr lang="es-EC" sz="2800" dirty="0"/>
              <a:t>, D. (2020). </a:t>
            </a:r>
            <a:r>
              <a:rPr lang="en-US" sz="2800" dirty="0"/>
              <a:t>Stay at Home and Teach: A Comparative Study of Psychosocial Risks Between Spain and Mexico During the Pandemic. </a:t>
            </a:r>
            <a:r>
              <a:rPr lang="en-US" sz="2800" i="1" dirty="0"/>
              <a:t>Front. Psycho</a:t>
            </a:r>
            <a:r>
              <a:rPr lang="en-US" sz="2800" dirty="0"/>
              <a:t>. 11,      2576. </a:t>
            </a:r>
            <a:r>
              <a:rPr lang="en-US" sz="2800" dirty="0">
                <a:hlinkClick r:id="rId4"/>
              </a:rPr>
              <a:t>https://doi.org/10.3389/fpsyg.2020.566900</a:t>
            </a:r>
            <a:endParaRPr lang="es-EC" sz="2800" dirty="0"/>
          </a:p>
          <a:p>
            <a:pPr marL="0" indent="0">
              <a:buNone/>
            </a:pPr>
            <a:r>
              <a:rPr lang="en-US" sz="2800" dirty="0"/>
              <a:t> </a:t>
            </a:r>
            <a:endParaRPr lang="es-EC" sz="2800" dirty="0"/>
          </a:p>
          <a:p>
            <a:pPr lvl="0"/>
            <a:r>
              <a:rPr lang="en-US" sz="2800" dirty="0" err="1"/>
              <a:t>Seifpanahi</a:t>
            </a:r>
            <a:r>
              <a:rPr lang="en-US" sz="2800" dirty="0"/>
              <a:t>, S., Izadi, F., </a:t>
            </a:r>
            <a:r>
              <a:rPr lang="en-US" sz="2800" dirty="0" err="1"/>
              <a:t>Jamshidi</a:t>
            </a:r>
            <a:r>
              <a:rPr lang="en-US" sz="2800" dirty="0"/>
              <a:t>, A. A., </a:t>
            </a:r>
            <a:r>
              <a:rPr lang="en-US" sz="2800" dirty="0" err="1"/>
              <a:t>Torabinezhad</a:t>
            </a:r>
            <a:r>
              <a:rPr lang="en-US" sz="2800" dirty="0"/>
              <a:t>, F., </a:t>
            </a:r>
            <a:r>
              <a:rPr lang="en-US" sz="2800" dirty="0" err="1"/>
              <a:t>Sarrafzadeh</a:t>
            </a:r>
            <a:r>
              <a:rPr lang="en-US" sz="2800" dirty="0"/>
              <a:t>, J., </a:t>
            </a:r>
            <a:r>
              <a:rPr lang="en-US" sz="2800" dirty="0" err="1"/>
              <a:t>Sobhani</a:t>
            </a:r>
            <a:r>
              <a:rPr lang="en-US" sz="2800" dirty="0"/>
              <a:t>-Rad, D., y </a:t>
            </a:r>
            <a:r>
              <a:rPr lang="en-US" sz="2800" dirty="0" err="1"/>
              <a:t>Ganjuie</a:t>
            </a:r>
            <a:r>
              <a:rPr lang="en-US" sz="2800" dirty="0"/>
              <a:t>, M. (2015). Prevalence of Voice Disorders and Associated Risk Factors in Teachers and </a:t>
            </a:r>
            <a:r>
              <a:rPr lang="en-US" sz="2800" dirty="0" err="1"/>
              <a:t>Nonteachers</a:t>
            </a:r>
            <a:r>
              <a:rPr lang="en-US" sz="2800" dirty="0"/>
              <a:t> in Iran. </a:t>
            </a:r>
            <a:r>
              <a:rPr lang="en-US" sz="2800" i="1" dirty="0"/>
              <a:t>Journal of voice</a:t>
            </a:r>
            <a:r>
              <a:rPr lang="en-US" sz="2800" dirty="0"/>
              <a:t>. 30(4), 506.e19–506.e5.06E23. </a:t>
            </a:r>
            <a:r>
              <a:rPr lang="en-US" sz="2800" dirty="0">
                <a:hlinkClick r:id="rId5"/>
              </a:rPr>
              <a:t>https://doi.org/10.1016/j.jvoice.2015.05.019</a:t>
            </a:r>
            <a:r>
              <a:rPr lang="en-US" sz="2800" dirty="0"/>
              <a:t> </a:t>
            </a:r>
            <a:endParaRPr lang="es-EC" sz="2800" dirty="0"/>
          </a:p>
          <a:p>
            <a:endParaRPr lang="es-EC" sz="2800" dirty="0"/>
          </a:p>
          <a:p>
            <a:pPr lvl="0"/>
            <a:r>
              <a:rPr lang="en-US" sz="2800" dirty="0"/>
              <a:t>Kenny, C. (2020). Dysphonia and Vocal Tract Discomfort While Working From Home During COVID-19. </a:t>
            </a:r>
            <a:r>
              <a:rPr lang="en-US" sz="2800" i="1" dirty="0"/>
              <a:t>Journal of voice</a:t>
            </a:r>
            <a:r>
              <a:rPr lang="en-US" sz="2800" dirty="0"/>
              <a:t>. S0892-1997(20)30384-2. </a:t>
            </a:r>
            <a:r>
              <a:rPr lang="es-EC" sz="2800" dirty="0">
                <a:hlinkClick r:id="rId6"/>
              </a:rPr>
              <a:t>https://doi.org/10.1016/j.jvoice.2020.10.010</a:t>
            </a:r>
            <a:endParaRPr lang="es-EC" sz="2800" dirty="0"/>
          </a:p>
          <a:p>
            <a:pPr marL="0" indent="0">
              <a:buNone/>
            </a:pPr>
            <a:r>
              <a:rPr lang="es-EC" sz="2800" dirty="0"/>
              <a:t> </a:t>
            </a:r>
          </a:p>
          <a:p>
            <a:pPr lvl="0"/>
            <a:r>
              <a:rPr lang="es-EC" sz="2800" dirty="0"/>
              <a:t>de Alvear, R. M., Martínez-Arquero, G., Barón, F. J., y Hernández-Mendo, A. (2010). </a:t>
            </a:r>
            <a:r>
              <a:rPr lang="en-US" sz="2800" dirty="0"/>
              <a:t>An interdisciplinary approach to teachers' voice disorders and psychosocial working conditions. </a:t>
            </a:r>
            <a:r>
              <a:rPr lang="en-US" sz="2800" i="1" dirty="0"/>
              <a:t>Folia </a:t>
            </a:r>
            <a:r>
              <a:rPr lang="en-US" sz="2800" i="1" dirty="0" err="1"/>
              <a:t>phoniatrica</a:t>
            </a:r>
            <a:r>
              <a:rPr lang="en-US" sz="2800" i="1" dirty="0"/>
              <a:t> et </a:t>
            </a:r>
            <a:r>
              <a:rPr lang="en-US" sz="2800" i="1" dirty="0" err="1"/>
              <a:t>logopaedica</a:t>
            </a:r>
            <a:r>
              <a:rPr lang="en-US" sz="2800" i="1" dirty="0"/>
              <a:t> : official organ of the International Association of </a:t>
            </a:r>
            <a:r>
              <a:rPr lang="en-US" sz="2800" i="1" dirty="0" err="1"/>
              <a:t>Logopedics</a:t>
            </a:r>
            <a:r>
              <a:rPr lang="en-US" sz="2800" i="1" dirty="0"/>
              <a:t> and </a:t>
            </a:r>
            <a:r>
              <a:rPr lang="en-US" sz="2800" i="1" dirty="0" err="1"/>
              <a:t>Phoniatrics</a:t>
            </a:r>
            <a:r>
              <a:rPr lang="en-US" sz="2800" i="1" dirty="0"/>
              <a:t> (IALP). </a:t>
            </a:r>
            <a:r>
              <a:rPr lang="en-US" sz="2800" dirty="0"/>
              <a:t>62 (1-2), 24–34. </a:t>
            </a:r>
            <a:r>
              <a:rPr lang="en-US" sz="2800" dirty="0">
                <a:hlinkClick r:id="rId7"/>
              </a:rPr>
              <a:t>https://doi.org/10.1159/000239060</a:t>
            </a:r>
            <a:endParaRPr lang="es-EC" sz="2800" dirty="0"/>
          </a:p>
          <a:p>
            <a:pPr marL="0" indent="0">
              <a:buNone/>
            </a:pPr>
            <a:r>
              <a:rPr lang="en-US" sz="2800" dirty="0"/>
              <a:t> </a:t>
            </a:r>
            <a:endParaRPr lang="es-EC" sz="2800" dirty="0"/>
          </a:p>
          <a:p>
            <a:pPr lvl="0"/>
            <a:r>
              <a:rPr lang="es-EC" sz="2800" dirty="0"/>
              <a:t>Solé Gómez, M. D.; Calvet Márquez, S. y Rodríguez Martínez, C. (2020). </a:t>
            </a:r>
            <a:r>
              <a:rPr lang="es-EC" sz="2800" i="1" dirty="0"/>
              <a:t>Voz y trabajo: procedimiento preventivo. </a:t>
            </a:r>
            <a:r>
              <a:rPr lang="es-EC" sz="2800" dirty="0"/>
              <a:t>Instituto Nacional de Seguridad y Salud en el Trabajo. </a:t>
            </a:r>
            <a:r>
              <a:rPr lang="es-EC" sz="2800" dirty="0">
                <a:hlinkClick r:id="rId8"/>
              </a:rPr>
              <a:t>https://www.insst.es/documents/94886/566858/NTP+1149+Voz+y+trabajo+procedimiento+preventivo+-+A%C3%B1o+2021.pdf/faf847de-5b8c-5ea7-aab0-4805cb494cb9?version=1.0&amp;t=1621435179383</a:t>
            </a:r>
            <a:r>
              <a:rPr lang="es-EC" sz="2800" dirty="0"/>
              <a:t> </a:t>
            </a:r>
          </a:p>
          <a:p>
            <a:endParaRPr lang="es-EC" sz="2800" dirty="0"/>
          </a:p>
          <a:p>
            <a:pPr lvl="0"/>
            <a:r>
              <a:rPr lang="es-EC" sz="2800" dirty="0"/>
              <a:t>Pico Pinos, J. C., y Muñoz Vélez, T. S. (2018). </a:t>
            </a:r>
            <a:r>
              <a:rPr lang="es-EC" sz="2800" i="1" dirty="0"/>
              <a:t>Incidencia de problemas de la voz en profesores de educación inicial, zona 6 de educación distrito 01d01</a:t>
            </a:r>
            <a:r>
              <a:rPr lang="es-EC" sz="2800" dirty="0"/>
              <a:t>. [Tesis de pregrado, Universidad de Cuenca]. </a:t>
            </a:r>
            <a:r>
              <a:rPr lang="es-EC" sz="2800" dirty="0">
                <a:hlinkClick r:id="rId9"/>
              </a:rPr>
              <a:t>http://dspace.ucuenca.edu.ec/handle/123456789/31555</a:t>
            </a:r>
            <a:r>
              <a:rPr lang="es-EC" sz="2800" dirty="0"/>
              <a:t> </a:t>
            </a:r>
          </a:p>
          <a:p>
            <a:pPr marL="0" indent="0">
              <a:buNone/>
            </a:pPr>
            <a:endParaRPr lang="es-EC" sz="2800" dirty="0"/>
          </a:p>
          <a:p>
            <a:pPr lvl="0"/>
            <a:r>
              <a:rPr lang="es-EC" sz="2800" dirty="0"/>
              <a:t>Ribeiro, V. V., </a:t>
            </a:r>
            <a:r>
              <a:rPr lang="es-EC" sz="2800" dirty="0" err="1"/>
              <a:t>Dassie-Leite</a:t>
            </a:r>
            <a:r>
              <a:rPr lang="es-EC" sz="2800" dirty="0"/>
              <a:t>, A. P., Pereira, E. C., Santos, A., </a:t>
            </a:r>
            <a:r>
              <a:rPr lang="es-EC" sz="2800" dirty="0" err="1"/>
              <a:t>Martins</a:t>
            </a:r>
            <a:r>
              <a:rPr lang="es-EC" sz="2800" dirty="0"/>
              <a:t>, P., &amp; </a:t>
            </a:r>
            <a:r>
              <a:rPr lang="es-EC" sz="2800" dirty="0" err="1"/>
              <a:t>Irineu</a:t>
            </a:r>
            <a:r>
              <a:rPr lang="es-EC" sz="2800" dirty="0"/>
              <a:t>, R. A. (2020). </a:t>
            </a:r>
            <a:r>
              <a:rPr lang="en-US" sz="2800" dirty="0"/>
              <a:t>Effect of Wearing a Face Mask on Vocal Self-Perception during a Pandemic. Journal of voice : official journal of the Voice Foundation, S0892-1997(20)30356-8. Advance online publication. https://doi.org/10.1016/j.jvoice.2020.09.006</a:t>
            </a:r>
            <a:endParaRPr lang="es-EC" sz="2800" dirty="0"/>
          </a:p>
          <a:p>
            <a:endParaRPr lang="es-EC" dirty="0"/>
          </a:p>
        </p:txBody>
      </p:sp>
      <p:sp>
        <p:nvSpPr>
          <p:cNvPr id="4" name="Título 1"/>
          <p:cNvSpPr>
            <a:spLocks noGrp="1"/>
          </p:cNvSpPr>
          <p:nvPr>
            <p:ph type="title"/>
          </p:nvPr>
        </p:nvSpPr>
        <p:spPr>
          <a:xfrm>
            <a:off x="1876754" y="369133"/>
            <a:ext cx="8911687" cy="1280890"/>
          </a:xfrm>
        </p:spPr>
        <p:txBody>
          <a:bodyPr/>
          <a:lstStyle/>
          <a:p>
            <a:r>
              <a:rPr lang="en-US" b="1" dirty="0"/>
              <a:t>Referencias bibliográficas</a:t>
            </a:r>
            <a:br>
              <a:rPr lang="es-EC" dirty="0"/>
            </a:br>
            <a:endParaRPr lang="es-EC" dirty="0"/>
          </a:p>
        </p:txBody>
      </p:sp>
    </p:spTree>
    <p:extLst>
      <p:ext uri="{BB962C8B-B14F-4D97-AF65-F5344CB8AC3E}">
        <p14:creationId xmlns:p14="http://schemas.microsoft.com/office/powerpoint/2010/main" val="198354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1503484"/>
            <a:ext cx="8075612" cy="401515"/>
          </a:xfrm>
        </p:spPr>
        <p:txBody>
          <a:bodyPr>
            <a:noAutofit/>
          </a:bodyPr>
          <a:lstStyle/>
          <a:p>
            <a:r>
              <a:rPr lang="es-ES" sz="2400" dirty="0"/>
              <a:t>INTRODUCCIÓN </a:t>
            </a:r>
            <a:endParaRPr lang="es-EC" sz="2400" dirty="0"/>
          </a:p>
        </p:txBody>
      </p:sp>
      <p:sp>
        <p:nvSpPr>
          <p:cNvPr id="3" name="Marcador de contenido 2"/>
          <p:cNvSpPr>
            <a:spLocks noGrp="1"/>
          </p:cNvSpPr>
          <p:nvPr>
            <p:ph idx="1"/>
          </p:nvPr>
        </p:nvSpPr>
        <p:spPr/>
        <p:txBody>
          <a:bodyPr/>
          <a:lstStyle/>
          <a:p>
            <a:r>
              <a:rPr lang="es-ES" dirty="0"/>
              <a:t>Cerca del 5% de la población general presenta trastornos relacionados al uso de la voz.</a:t>
            </a:r>
          </a:p>
          <a:p>
            <a:r>
              <a:rPr lang="es-ES" dirty="0"/>
              <a:t>La prevalencia en docentes españoles de dichos trastornos se ubica entre el 17 y 54%. </a:t>
            </a:r>
          </a:p>
          <a:p>
            <a:r>
              <a:rPr lang="es-ES" dirty="0"/>
              <a:t>De acuerdo a la OIT los docentes son considerados como la primera categoría profesional con alto riesgo de contraer enfermedades profesionales relacionados al uso de la voz.</a:t>
            </a:r>
          </a:p>
          <a:p>
            <a:r>
              <a:rPr lang="es-ES" dirty="0"/>
              <a:t>El factor de riesgo para carga vocal es superior en docentes con 70,77%</a:t>
            </a:r>
          </a:p>
          <a:p>
            <a:r>
              <a:rPr lang="es-ES" dirty="0"/>
              <a:t>Los problemas de salud relacionados con la voz se asocian a su entorno físico y de enseñanza, como la organización de trabajo y riesgo psicosociales que implica.</a:t>
            </a:r>
          </a:p>
          <a:p>
            <a:endParaRPr lang="es-EC" dirty="0"/>
          </a:p>
        </p:txBody>
      </p:sp>
      <p:sp>
        <p:nvSpPr>
          <p:cNvPr id="4" name="Título 1"/>
          <p:cNvSpPr txBox="1">
            <a:spLocks/>
          </p:cNvSpPr>
          <p:nvPr/>
        </p:nvSpPr>
        <p:spPr>
          <a:xfrm>
            <a:off x="3632017" y="850689"/>
            <a:ext cx="8192844" cy="42473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000" b="1" dirty="0"/>
              <a:t>MAESTRÍA EN ERGONOMIA LABORAL</a:t>
            </a:r>
            <a:endParaRPr lang="es-EC" sz="2000" dirty="0"/>
          </a:p>
        </p:txBody>
      </p:sp>
    </p:spTree>
    <p:extLst>
      <p:ext uri="{BB962C8B-B14F-4D97-AF65-F5344CB8AC3E}">
        <p14:creationId xmlns:p14="http://schemas.microsoft.com/office/powerpoint/2010/main" val="30277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1503484"/>
            <a:ext cx="8075612" cy="401515"/>
          </a:xfrm>
        </p:spPr>
        <p:txBody>
          <a:bodyPr>
            <a:noAutofit/>
          </a:bodyPr>
          <a:lstStyle/>
          <a:p>
            <a:r>
              <a:rPr lang="es-ES" sz="2400" dirty="0"/>
              <a:t>INTRODUCCIÓN </a:t>
            </a:r>
            <a:endParaRPr lang="es-EC" sz="2400" dirty="0"/>
          </a:p>
        </p:txBody>
      </p:sp>
      <p:sp>
        <p:nvSpPr>
          <p:cNvPr id="3" name="Marcador de contenido 2"/>
          <p:cNvSpPr>
            <a:spLocks noGrp="1"/>
          </p:cNvSpPr>
          <p:nvPr>
            <p:ph idx="1"/>
          </p:nvPr>
        </p:nvSpPr>
        <p:spPr/>
        <p:txBody>
          <a:bodyPr/>
          <a:lstStyle/>
          <a:p>
            <a:r>
              <a:rPr lang="es-ES" dirty="0"/>
              <a:t>Tras la declaratoria de pandemia por la OMS se implementaron medidas restrictivas una de las más drásticas el confinamiento obligatorio e inicio del teletrabajo.</a:t>
            </a:r>
          </a:p>
          <a:p>
            <a:r>
              <a:rPr lang="es-ES_tradnl" dirty="0"/>
              <a:t>El teletrabajo y uso de nuevas tecnologías no delimita claramente las actividades laborales de las actividades del hogar, lo que puede afectar negativamente la salud física y mental de los docentes.</a:t>
            </a:r>
          </a:p>
          <a:p>
            <a:r>
              <a:rPr lang="es-ES_tradnl" dirty="0"/>
              <a:t>Los riesgos psicosociales pueden ocasionar problemas de salud tanto física como mental.</a:t>
            </a:r>
          </a:p>
          <a:p>
            <a:r>
              <a:rPr lang="es-ES_tradnl" dirty="0"/>
              <a:t>El bienestar mental y el cuidado de la voz son de gran relevancia a investigar en este grupo laboral. </a:t>
            </a:r>
          </a:p>
          <a:p>
            <a:endParaRPr lang="es-ES_tradnl" dirty="0"/>
          </a:p>
          <a:p>
            <a:endParaRPr lang="es-ES" dirty="0"/>
          </a:p>
          <a:p>
            <a:endParaRPr lang="es-EC" dirty="0"/>
          </a:p>
        </p:txBody>
      </p:sp>
      <p:sp>
        <p:nvSpPr>
          <p:cNvPr id="4" name="Título 1"/>
          <p:cNvSpPr txBox="1">
            <a:spLocks/>
          </p:cNvSpPr>
          <p:nvPr/>
        </p:nvSpPr>
        <p:spPr>
          <a:xfrm>
            <a:off x="3632017" y="850689"/>
            <a:ext cx="8192844" cy="42473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000" b="1" dirty="0"/>
              <a:t>MAESTRÍA EN ERGONOMIA LABORAL</a:t>
            </a:r>
            <a:endParaRPr lang="es-EC" sz="2000" dirty="0"/>
          </a:p>
        </p:txBody>
      </p:sp>
    </p:spTree>
    <p:extLst>
      <p:ext uri="{BB962C8B-B14F-4D97-AF65-F5344CB8AC3E}">
        <p14:creationId xmlns:p14="http://schemas.microsoft.com/office/powerpoint/2010/main" val="1928569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9000" y="1503484"/>
            <a:ext cx="8075612" cy="401515"/>
          </a:xfrm>
        </p:spPr>
        <p:txBody>
          <a:bodyPr>
            <a:noAutofit/>
          </a:bodyPr>
          <a:lstStyle/>
          <a:p>
            <a:r>
              <a:rPr lang="es-ES" sz="2400" dirty="0"/>
              <a:t>OBJETIVO </a:t>
            </a:r>
            <a:endParaRPr lang="es-EC" sz="2400" dirty="0"/>
          </a:p>
        </p:txBody>
      </p:sp>
      <p:sp>
        <p:nvSpPr>
          <p:cNvPr id="3" name="Marcador de contenido 2"/>
          <p:cNvSpPr>
            <a:spLocks noGrp="1"/>
          </p:cNvSpPr>
          <p:nvPr>
            <p:ph idx="1"/>
          </p:nvPr>
        </p:nvSpPr>
        <p:spPr>
          <a:xfrm>
            <a:off x="2589212" y="2866292"/>
            <a:ext cx="8915400" cy="2110154"/>
          </a:xfrm>
        </p:spPr>
        <p:txBody>
          <a:bodyPr/>
          <a:lstStyle/>
          <a:p>
            <a:endParaRPr lang="es-ES_tradnl" dirty="0"/>
          </a:p>
          <a:p>
            <a:endParaRPr lang="es-ES" dirty="0"/>
          </a:p>
          <a:p>
            <a:endParaRPr lang="es-EC" dirty="0"/>
          </a:p>
        </p:txBody>
      </p:sp>
      <p:sp>
        <p:nvSpPr>
          <p:cNvPr id="4" name="Título 1"/>
          <p:cNvSpPr txBox="1">
            <a:spLocks/>
          </p:cNvSpPr>
          <p:nvPr/>
        </p:nvSpPr>
        <p:spPr>
          <a:xfrm>
            <a:off x="3632017" y="850689"/>
            <a:ext cx="8192844" cy="42473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000" b="1" dirty="0"/>
              <a:t>MAESTRÍA EN ERGONOMIA LABORAL</a:t>
            </a:r>
            <a:endParaRPr lang="es-EC" sz="2000" dirty="0"/>
          </a:p>
        </p:txBody>
      </p:sp>
      <p:sp>
        <p:nvSpPr>
          <p:cNvPr id="5" name="Marcador de contenido 2"/>
          <p:cNvSpPr txBox="1">
            <a:spLocks/>
          </p:cNvSpPr>
          <p:nvPr/>
        </p:nvSpPr>
        <p:spPr>
          <a:xfrm>
            <a:off x="2589212" y="3327818"/>
            <a:ext cx="8915400" cy="138918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_tradnl" dirty="0"/>
              <a:t>Determinar la percepción de trastornos vocales y la presencia de burnout “síndrome del quemado” en docentes universitarios de una institución de la ciudad de Quito durante el teletrabajo a consecuencia de la pandemia por COVID-19</a:t>
            </a:r>
          </a:p>
          <a:p>
            <a:endParaRPr lang="es-ES" dirty="0"/>
          </a:p>
          <a:p>
            <a:endParaRPr lang="es-EC" dirty="0"/>
          </a:p>
        </p:txBody>
      </p:sp>
      <p:sp>
        <p:nvSpPr>
          <p:cNvPr id="6" name="Marcador de contenido 2"/>
          <p:cNvSpPr txBox="1">
            <a:spLocks/>
          </p:cNvSpPr>
          <p:nvPr/>
        </p:nvSpPr>
        <p:spPr>
          <a:xfrm>
            <a:off x="2894012" y="2438400"/>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s-ES_tradnl" dirty="0"/>
          </a:p>
          <a:p>
            <a:endParaRPr lang="es-ES" dirty="0"/>
          </a:p>
          <a:p>
            <a:endParaRPr lang="es-EC" dirty="0"/>
          </a:p>
        </p:txBody>
      </p:sp>
    </p:spTree>
    <p:extLst>
      <p:ext uri="{BB962C8B-B14F-4D97-AF65-F5344CB8AC3E}">
        <p14:creationId xmlns:p14="http://schemas.microsoft.com/office/powerpoint/2010/main" val="2837493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12321"/>
          </a:xfrm>
        </p:spPr>
        <p:txBody>
          <a:bodyPr>
            <a:normAutofit/>
          </a:bodyPr>
          <a:lstStyle/>
          <a:p>
            <a:r>
              <a:rPr lang="es-ES" sz="2800" dirty="0"/>
              <a:t>METODOLOGIA </a:t>
            </a:r>
            <a:endParaRPr lang="es-EC" sz="2800" dirty="0"/>
          </a:p>
        </p:txBody>
      </p:sp>
      <p:sp>
        <p:nvSpPr>
          <p:cNvPr id="3" name="Marcador de contenido 2"/>
          <p:cNvSpPr>
            <a:spLocks noGrp="1"/>
          </p:cNvSpPr>
          <p:nvPr>
            <p:ph idx="1"/>
          </p:nvPr>
        </p:nvSpPr>
        <p:spPr>
          <a:xfrm>
            <a:off x="1820008" y="1424354"/>
            <a:ext cx="9684604" cy="4486868"/>
          </a:xfrm>
        </p:spPr>
        <p:txBody>
          <a:bodyPr>
            <a:normAutofit/>
          </a:bodyPr>
          <a:lstStyle/>
          <a:p>
            <a:r>
              <a:rPr lang="es-ES" dirty="0"/>
              <a:t>Estudio descriptivo transversal</a:t>
            </a:r>
          </a:p>
          <a:p>
            <a:r>
              <a:rPr lang="es-ES" dirty="0"/>
              <a:t>Bajo consentimiento informado</a:t>
            </a:r>
          </a:p>
          <a:p>
            <a:r>
              <a:rPr lang="es-ES" dirty="0"/>
              <a:t>Población planificada 74 docentes de una institución de educación superior.</a:t>
            </a:r>
          </a:p>
          <a:p>
            <a:r>
              <a:rPr lang="es-ES" dirty="0"/>
              <a:t>Criterios de inclusión:</a:t>
            </a:r>
            <a:r>
              <a:rPr lang="es-ES_tradnl" dirty="0"/>
              <a:t>1) Contestar de manera voluntaria el cuestionario bajo un consentimiento informado. 2) Haberse realizado una Laringoscopia laríngea en el 2019.</a:t>
            </a:r>
          </a:p>
          <a:p>
            <a:r>
              <a:rPr lang="es-ES_tradnl" dirty="0"/>
              <a:t>Se analizaron variables sociodemográficas como : edad, sexo.</a:t>
            </a:r>
          </a:p>
          <a:p>
            <a:r>
              <a:rPr lang="es-ES_tradnl" dirty="0"/>
              <a:t>Otras variables: años de docencia, horas de trabajo a la semana de docencia mediante medios convergentes, datos de la historia clínica (resultado de laringoscopia).</a:t>
            </a:r>
          </a:p>
          <a:p>
            <a:r>
              <a:rPr lang="es-ES_tradnl" dirty="0"/>
              <a:t>Hábitos: consumo de tabaco, alcohol, ingesta de agua durante el día y su percepción en relación al cuidado de la voz. </a:t>
            </a:r>
            <a:endParaRPr lang="es-EC" dirty="0"/>
          </a:p>
        </p:txBody>
      </p:sp>
    </p:spTree>
    <p:extLst>
      <p:ext uri="{BB962C8B-B14F-4D97-AF65-F5344CB8AC3E}">
        <p14:creationId xmlns:p14="http://schemas.microsoft.com/office/powerpoint/2010/main" val="3120793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12321"/>
          </a:xfrm>
        </p:spPr>
        <p:txBody>
          <a:bodyPr>
            <a:normAutofit/>
          </a:bodyPr>
          <a:lstStyle/>
          <a:p>
            <a:r>
              <a:rPr lang="es-ES" sz="2800" dirty="0"/>
              <a:t>METODOLOGIA </a:t>
            </a:r>
            <a:endParaRPr lang="es-EC" sz="2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776714621"/>
              </p:ext>
            </p:extLst>
          </p:nvPr>
        </p:nvGraphicFramePr>
        <p:xfrm>
          <a:off x="2465388" y="1336675"/>
          <a:ext cx="8915400" cy="4579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92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b="1" dirty="0"/>
              <a:t>Vocal Hándicap Índex (VHI-30)</a:t>
            </a:r>
            <a:r>
              <a:rPr lang="es-ES_tradnl" dirty="0"/>
              <a:t>, </a:t>
            </a:r>
            <a:br>
              <a:rPr lang="es-ES" dirty="0"/>
            </a:br>
            <a:endParaRPr lang="es-EC" dirty="0"/>
          </a:p>
        </p:txBody>
      </p:sp>
      <p:pic>
        <p:nvPicPr>
          <p:cNvPr id="4" name="Imagen 3"/>
          <p:cNvPicPr>
            <a:picLocks noChangeAspect="1"/>
          </p:cNvPicPr>
          <p:nvPr/>
        </p:nvPicPr>
        <p:blipFill>
          <a:blip r:embed="rId2"/>
          <a:stretch>
            <a:fillRect/>
          </a:stretch>
        </p:blipFill>
        <p:spPr>
          <a:xfrm>
            <a:off x="2137819" y="2046409"/>
            <a:ext cx="8296452" cy="1962883"/>
          </a:xfrm>
          <a:prstGeom prst="rect">
            <a:avLst/>
          </a:prstGeom>
        </p:spPr>
      </p:pic>
    </p:spTree>
    <p:extLst>
      <p:ext uri="{BB962C8B-B14F-4D97-AF65-F5344CB8AC3E}">
        <p14:creationId xmlns:p14="http://schemas.microsoft.com/office/powerpoint/2010/main" val="1111535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_tradnl" b="1" dirty="0"/>
              <a:t>Índice de detección de trastornos de la voz (</a:t>
            </a:r>
            <a:r>
              <a:rPr lang="es-ES_tradnl" b="1" dirty="0" err="1"/>
              <a:t>Screening</a:t>
            </a:r>
            <a:r>
              <a:rPr lang="es-ES_tradnl" b="1" dirty="0"/>
              <a:t> </a:t>
            </a:r>
            <a:r>
              <a:rPr lang="es-ES_tradnl" b="1" dirty="0" err="1"/>
              <a:t>index</a:t>
            </a:r>
            <a:r>
              <a:rPr lang="es-ES_tradnl" b="1" dirty="0"/>
              <a:t> of </a:t>
            </a:r>
            <a:r>
              <a:rPr lang="es-ES_tradnl" b="1" dirty="0" err="1"/>
              <a:t>voice</a:t>
            </a:r>
            <a:r>
              <a:rPr lang="es-ES_tradnl" b="1" dirty="0"/>
              <a:t> </a:t>
            </a:r>
            <a:r>
              <a:rPr lang="es-ES_tradnl" b="1" dirty="0" err="1"/>
              <a:t>disorders</a:t>
            </a:r>
            <a:r>
              <a:rPr lang="es-ES_tradnl" b="1" dirty="0"/>
              <a:t> SIVD</a:t>
            </a:r>
            <a:endParaRPr lang="es-ES" dirty="0"/>
          </a:p>
        </p:txBody>
      </p:sp>
      <p:pic>
        <p:nvPicPr>
          <p:cNvPr id="4" name="Marcador de contenido 3"/>
          <p:cNvPicPr>
            <a:picLocks noGrp="1" noChangeAspect="1"/>
          </p:cNvPicPr>
          <p:nvPr>
            <p:ph idx="1"/>
          </p:nvPr>
        </p:nvPicPr>
        <p:blipFill>
          <a:blip r:embed="rId2"/>
          <a:stretch>
            <a:fillRect/>
          </a:stretch>
        </p:blipFill>
        <p:spPr>
          <a:xfrm>
            <a:off x="3203478" y="2124807"/>
            <a:ext cx="7124162" cy="3778250"/>
          </a:xfrm>
          <a:prstGeom prst="rect">
            <a:avLst/>
          </a:prstGeom>
        </p:spPr>
      </p:pic>
    </p:spTree>
    <p:extLst>
      <p:ext uri="{BB962C8B-B14F-4D97-AF65-F5344CB8AC3E}">
        <p14:creationId xmlns:p14="http://schemas.microsoft.com/office/powerpoint/2010/main" val="1104414027"/>
      </p:ext>
    </p:extLst>
  </p:cSld>
  <p:clrMapOvr>
    <a:masterClrMapping/>
  </p:clrMapOvr>
</p:sld>
</file>

<file path=ppt/theme/theme1.xml><?xml version="1.0" encoding="utf-8"?>
<a:theme xmlns:a="http://schemas.openxmlformats.org/drawingml/2006/main" name="Espiral">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900</TotalTime>
  <Words>2153</Words>
  <Application>Microsoft Office PowerPoint</Application>
  <PresentationFormat>Panorámica</PresentationFormat>
  <Paragraphs>128</Paragraphs>
  <Slides>21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Century Gothic</vt:lpstr>
      <vt:lpstr>Wingdings 3</vt:lpstr>
      <vt:lpstr>Espiral</vt:lpstr>
      <vt:lpstr>PERCEPCIÓN DE TRASTORNOS DE LA VOZ Y BURNOUT DURANTE TELETRABAJO EN UN GRUPO DE DOCENTES UNIVERSITARIOS DE LA CIUDAD DE QUITO.</vt:lpstr>
      <vt:lpstr>Presentación de PowerPoint</vt:lpstr>
      <vt:lpstr>INTRODUCCIÓN </vt:lpstr>
      <vt:lpstr>INTRODUCCIÓN </vt:lpstr>
      <vt:lpstr>OBJETIVO </vt:lpstr>
      <vt:lpstr>METODOLOGIA </vt:lpstr>
      <vt:lpstr>METODOLOGIA </vt:lpstr>
      <vt:lpstr>Vocal Hándicap Índex (VHI-30),  </vt:lpstr>
      <vt:lpstr>Índice de detección de trastornos de la voz (Screening index of voice disorders SIVD</vt:lpstr>
      <vt:lpstr>Maslach Burnout Inventory</vt:lpstr>
      <vt:lpstr>RESULTADOS</vt:lpstr>
      <vt:lpstr>RESULTADOS</vt:lpstr>
      <vt:lpstr>RESULTADOS</vt:lpstr>
      <vt:lpstr>RESULTADOS</vt:lpstr>
      <vt:lpstr>DISCUSIÓN</vt:lpstr>
      <vt:lpstr>DISCUSIÓN</vt:lpstr>
      <vt:lpstr>DISCUSIÓN</vt:lpstr>
      <vt:lpstr>DISCUSIÓN </vt:lpstr>
      <vt:lpstr>CONCLUSIONES</vt:lpstr>
      <vt:lpstr>Referencias bibliográficas </vt:lpstr>
      <vt:lpstr>Referencias bibliográficas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PERCEPCIÓN DE TRASTORNOS DE LA VOZ Y BURNOUT DURANTE TELETRABAJO EN UN GRUPO DE DOCENTES UNIVERSITARIOS DE LA CIUDAD DE QUITO.</dc:title>
  <dc:creator>AROVERE</dc:creator>
  <cp:lastModifiedBy>UISEK</cp:lastModifiedBy>
  <cp:revision>31</cp:revision>
  <dcterms:created xsi:type="dcterms:W3CDTF">2021-09-08T12:53:49Z</dcterms:created>
  <dcterms:modified xsi:type="dcterms:W3CDTF">2021-09-17T19:19:49Z</dcterms:modified>
</cp:coreProperties>
</file>