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56" r:id="rId2"/>
    <p:sldId id="257" r:id="rId3"/>
    <p:sldId id="260" r:id="rId4"/>
    <p:sldId id="270" r:id="rId5"/>
    <p:sldId id="269" r:id="rId6"/>
    <p:sldId id="273" r:id="rId7"/>
    <p:sldId id="271" r:id="rId8"/>
    <p:sldId id="274" r:id="rId9"/>
    <p:sldId id="275" r:id="rId10"/>
    <p:sldId id="276" r:id="rId11"/>
    <p:sldId id="277" r:id="rId12"/>
    <p:sldId id="278" r:id="rId13"/>
    <p:sldId id="280" r:id="rId14"/>
    <p:sldId id="281" r:id="rId15"/>
    <p:sldId id="279" r:id="rId16"/>
    <p:sldId id="282" r:id="rId17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9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0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918A418E-3DB7-459B-8BF7-C4BC549D80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E2053B2-4D56-419B-8E6D-08784D3426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6947E-02BB-455D-A0C1-2E266E7CFBF9}" type="datetimeFigureOut">
              <a:rPr lang="es-EC" smtClean="0"/>
              <a:t>28/9/2021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228CD02-0B03-419A-95D5-5BD2E99F30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8B57E72-FC34-45CA-9993-7E52CC23ED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988E9-8B33-4806-AB9F-C7BB5A127D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2744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AEDBEF-C8AD-448F-856A-5022100C2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1122363"/>
            <a:ext cx="8070272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s-ES" dirty="0"/>
              <a:t>Haga clic para modificar el estilo de título del patrón</a:t>
            </a:r>
            <a:endParaRPr lang="es-EC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A0FE09-498C-4C96-96D9-51264BD28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3602038"/>
            <a:ext cx="807027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EC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29E16D-2F81-4FB6-BDB6-242659F1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1980-1F96-4C72-BC52-AB690A299606}" type="datetimeFigureOut">
              <a:rPr lang="es-EC" smtClean="0"/>
              <a:t>28/9/2021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E2796D-AAB3-43A5-97C7-6B167479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B2BCEC-1F9E-4C9C-9CAB-E74F92F22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3E53E-808A-4BEC-B8D6-385C017600E5}" type="slidenum">
              <a:rPr lang="es-EC" smtClean="0"/>
              <a:t>‹Nº›</a:t>
            </a:fld>
            <a:endParaRPr lang="es-EC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D59F856-AE11-442F-8383-95EC04E57D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" y="0"/>
            <a:ext cx="12167419" cy="688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74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660823-6A0A-407E-84A5-0F44E922E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87551B-C2BC-47FD-83BE-10A50F86B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8E1B2E-DE5F-48B7-AC63-34B0462DF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1980-1F96-4C72-BC52-AB690A299606}" type="datetimeFigureOut">
              <a:rPr lang="es-EC" smtClean="0"/>
              <a:t>28/9/2021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289AA7-0D32-4D50-8F2F-56E03AE13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C1AC3D-4143-4A2A-8127-E03F17698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3E53E-808A-4BEC-B8D6-385C017600E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821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F1DB6CD-01D4-4E4B-BD88-E13E9F03F7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5B9D3A-6E29-4C07-BBD4-83F8A9F6D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1D24B9-289E-4F9E-8886-012117414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1980-1F96-4C72-BC52-AB690A299606}" type="datetimeFigureOut">
              <a:rPr lang="es-EC" smtClean="0"/>
              <a:t>28/9/2021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8252AE-9D66-4343-B714-D0781E134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67FBB3-3A1F-47A2-B949-FE98DFA0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3E53E-808A-4BEC-B8D6-385C017600E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64729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3999F-E20D-4723-8F4A-960EE3B3E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769018-52D5-4C1A-A074-125249C5F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FE733F-A3CA-492A-8912-FD0DEFE50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1980-1F96-4C72-BC52-AB690A299606}" type="datetimeFigureOut">
              <a:rPr lang="es-EC" smtClean="0"/>
              <a:t>28/9/2021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44285C-834E-43EC-B1F1-182A20EA1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9F7A5D-60ED-4295-B61F-3CDD99311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3E53E-808A-4BEC-B8D6-385C017600E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34014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347909-CF9D-4E24-BE14-DBD8AA21C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94EA7E-867C-48A0-BA85-9CC3D51BE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2BCC73-C42F-4107-9A8B-B60F0815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1980-1F96-4C72-BC52-AB690A299606}" type="datetimeFigureOut">
              <a:rPr lang="es-EC" smtClean="0"/>
              <a:t>28/9/2021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8CDBBF-5CA0-4001-B899-0CB4BAB0C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448C36-CD97-479D-8BA2-C3B5E353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3E53E-808A-4BEC-B8D6-385C017600E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50093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FE4E53-5F59-406D-9C24-1F33C1B2F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101226-F168-4C3F-8C3D-1D25DBA84A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97B4B5B-6FF4-4CCC-B800-A8C9C8F6F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E5FC71-0D9B-47C3-966B-240AF585A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1980-1F96-4C72-BC52-AB690A299606}" type="datetimeFigureOut">
              <a:rPr lang="es-EC" smtClean="0"/>
              <a:t>28/9/2021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2FA2B6-9D55-45EF-8546-B0E02547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72DAF3-EB68-4E58-805A-2E9449D6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3E53E-808A-4BEC-B8D6-385C017600E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12377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6800D-5B04-49CD-B53F-04A43EEC8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2EEAE8-09EE-4E4F-A8ED-EACF2B80C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AD79657-3505-4E01-A437-0555438BD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CAE897B-FE05-446E-B20F-99ED6FE002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8F1C2A-3D97-4976-8D28-66C04C1717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58FE1F0-F4F5-401C-A203-25E23F438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1980-1F96-4C72-BC52-AB690A299606}" type="datetimeFigureOut">
              <a:rPr lang="es-EC" smtClean="0"/>
              <a:t>28/9/2021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255BB4-778F-4D68-B2D9-831E2257E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243F70A-4958-40CB-8C91-F6518E64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3E53E-808A-4BEC-B8D6-385C017600E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82852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1C906F-6D17-4A7B-9DC1-3CBDCB7B1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DB0315-15FC-4092-AE5E-74A938A06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1980-1F96-4C72-BC52-AB690A299606}" type="datetimeFigureOut">
              <a:rPr lang="es-EC" smtClean="0"/>
              <a:t>28/9/2021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E1E63BE-0603-4D2D-B39A-FBBE211E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3DBF8B8-C83B-4D06-BF57-284C83734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3E53E-808A-4BEC-B8D6-385C017600E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782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C62E53A-DA9D-4E1C-94A9-A8B412A67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1980-1F96-4C72-BC52-AB690A299606}" type="datetimeFigureOut">
              <a:rPr lang="es-EC" smtClean="0"/>
              <a:t>28/9/2021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71151FD-9498-4A66-BBA7-C439CFE9C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A18C74-44F7-49F3-BD63-C21BE943D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3E53E-808A-4BEC-B8D6-385C017600E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387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0AB1AF-3A6C-4A7D-A5BC-E45B18BA3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095936-3BF8-4931-AEC3-59143EBE8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932CF39-AF70-45AF-9ADF-544C7EAC4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7A0355-69C7-4E55-9A91-AE8608A8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1980-1F96-4C72-BC52-AB690A299606}" type="datetimeFigureOut">
              <a:rPr lang="es-EC" smtClean="0"/>
              <a:t>28/9/2021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179C6F-7AF5-494E-AF91-768CC0219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F8D7A3-99B0-4AD4-AFB4-9298D0E72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3E53E-808A-4BEC-B8D6-385C017600E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2005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F39E79-A46F-436D-A1B1-34514D59C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5E2FA73-B955-4F73-B13F-C3DB5FCEDD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3A9068-8406-4B82-B2B4-DED25E974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0152DDC-7D42-4E3C-A0E6-27DCEB1D1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1980-1F96-4C72-BC52-AB690A299606}" type="datetimeFigureOut">
              <a:rPr lang="es-EC" smtClean="0"/>
              <a:t>28/9/2021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5EF50F-A41B-40A7-B1AA-BED9FB191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A8CBCF0-234E-455E-AD9F-2E85388E9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3E53E-808A-4BEC-B8D6-385C017600E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31695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E3417AC5-4863-464D-B9F6-D26DA8D21FB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7830"/>
            <a:ext cx="12192000" cy="104788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94517E5-B96F-4A98-ABD4-0782CD7AC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901170C-5DDA-40DE-B061-AEB8D65EE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236687-FEE9-4E9F-A7C8-A6FE0D62C4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F1980-1F96-4C72-BC52-AB690A299606}" type="datetimeFigureOut">
              <a:rPr lang="es-EC" smtClean="0"/>
              <a:t>28/9/2021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F1C877-2C16-42F2-B7E0-F52C4A7B4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3788A5-2104-41F2-B20C-DCA2292E1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039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E53E-808A-4BEC-B8D6-385C017600E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7792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892848-90CE-4345-A008-BBF3D0007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438" y="2205733"/>
            <a:ext cx="8842159" cy="1624612"/>
          </a:xfrm>
        </p:spPr>
        <p:txBody>
          <a:bodyPr>
            <a:noAutofit/>
          </a:bodyPr>
          <a:lstStyle/>
          <a:p>
            <a:r>
              <a:rPr lang="es-EC" sz="3600" b="1" dirty="0"/>
              <a:t>Trastornos Musculoesqueléticos (TME) y Riesgo Ergonómico Relacionado al Uso de PVD en Personal de Atención al Cliente.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E72425-3523-42F9-824F-3A719446F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7381" y="4586242"/>
            <a:ext cx="8070272" cy="916619"/>
          </a:xfrm>
        </p:spPr>
        <p:txBody>
          <a:bodyPr>
            <a:normAutofit/>
          </a:bodyPr>
          <a:lstStyle/>
          <a:p>
            <a:r>
              <a:rPr lang="es-EC" sz="3200" dirty="0"/>
              <a:t>Alex F. Duque Mendoza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9503F975-4417-438D-95DF-4AFDFA71F54E}"/>
              </a:ext>
            </a:extLst>
          </p:cNvPr>
          <p:cNvSpPr txBox="1">
            <a:spLocks/>
          </p:cNvSpPr>
          <p:nvPr/>
        </p:nvSpPr>
        <p:spPr>
          <a:xfrm>
            <a:off x="106530" y="6258758"/>
            <a:ext cx="2775483" cy="529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/>
              <a:t>Septiembre 2021</a:t>
            </a:r>
          </a:p>
        </p:txBody>
      </p:sp>
    </p:spTree>
    <p:extLst>
      <p:ext uri="{BB962C8B-B14F-4D97-AF65-F5344CB8AC3E}">
        <p14:creationId xmlns:p14="http://schemas.microsoft.com/office/powerpoint/2010/main" val="1183498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796C7E-B2D2-44D3-BBDA-2FBE7539911A}"/>
              </a:ext>
            </a:extLst>
          </p:cNvPr>
          <p:cNvSpPr txBox="1">
            <a:spLocks/>
          </p:cNvSpPr>
          <p:nvPr/>
        </p:nvSpPr>
        <p:spPr>
          <a:xfrm>
            <a:off x="195093" y="197882"/>
            <a:ext cx="6312763" cy="939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/>
              <a:t>Resultados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EFBA3B-E612-4C32-A972-16B5421DB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81" y="572298"/>
            <a:ext cx="5089440" cy="571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58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796C7E-B2D2-44D3-BBDA-2FBE7539911A}"/>
              </a:ext>
            </a:extLst>
          </p:cNvPr>
          <p:cNvSpPr txBox="1">
            <a:spLocks/>
          </p:cNvSpPr>
          <p:nvPr/>
        </p:nvSpPr>
        <p:spPr>
          <a:xfrm>
            <a:off x="195093" y="197882"/>
            <a:ext cx="6312763" cy="939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/>
              <a:t>Resultados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4C5E235-741E-434D-B7CE-2C810F0DA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1" y="1130038"/>
            <a:ext cx="3630798" cy="48928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77976CE-2D0F-4B1F-B10F-870C5A1B0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631" y="843169"/>
            <a:ext cx="3306860" cy="183564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184188A-C0A9-454C-8BE6-DC85BB029E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 t="5606" b="83540"/>
          <a:stretch/>
        </p:blipFill>
        <p:spPr>
          <a:xfrm>
            <a:off x="4998140" y="286441"/>
            <a:ext cx="3457065" cy="5310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2A6A717-6FF5-4767-8A69-507E52942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70" y="3169192"/>
            <a:ext cx="7418329" cy="2983033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A7E844EA-996E-4585-A740-3267BF019460}"/>
              </a:ext>
            </a:extLst>
          </p:cNvPr>
          <p:cNvSpPr/>
          <p:nvPr/>
        </p:nvSpPr>
        <p:spPr>
          <a:xfrm>
            <a:off x="6246864" y="5111495"/>
            <a:ext cx="4515624" cy="4572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0913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796C7E-B2D2-44D3-BBDA-2FBE7539911A}"/>
              </a:ext>
            </a:extLst>
          </p:cNvPr>
          <p:cNvSpPr txBox="1">
            <a:spLocks/>
          </p:cNvSpPr>
          <p:nvPr/>
        </p:nvSpPr>
        <p:spPr>
          <a:xfrm>
            <a:off x="195093" y="197882"/>
            <a:ext cx="6312763" cy="939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/>
              <a:t>Resultados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A3E5225-14C5-4128-895F-01951FD7D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73" y="1650392"/>
            <a:ext cx="7557854" cy="35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6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DFF8DF2-E6B4-440D-8977-15E03FFCCE9F}"/>
              </a:ext>
            </a:extLst>
          </p:cNvPr>
          <p:cNvSpPr txBox="1">
            <a:spLocks/>
          </p:cNvSpPr>
          <p:nvPr/>
        </p:nvSpPr>
        <p:spPr>
          <a:xfrm>
            <a:off x="443669" y="295542"/>
            <a:ext cx="6312763" cy="939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/>
              <a:t>Discusión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03E01B1-7B6C-4924-BFEF-5922D4B683D0}"/>
              </a:ext>
            </a:extLst>
          </p:cNvPr>
          <p:cNvSpPr txBox="1"/>
          <p:nvPr/>
        </p:nvSpPr>
        <p:spPr>
          <a:xfrm>
            <a:off x="348875" y="1184749"/>
            <a:ext cx="67203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400" dirty="0"/>
              <a:t>Principales dolencias identificadas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sz="2000" dirty="0"/>
              <a:t>Espalda 		57,58%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sz="2000" dirty="0"/>
              <a:t>Cuello 		51,52%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sz="2000" dirty="0"/>
              <a:t>Hombros 		42,42%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DA3BB0-7084-4584-ABEE-D8BB27176394}"/>
              </a:ext>
            </a:extLst>
          </p:cNvPr>
          <p:cNvSpPr txBox="1"/>
          <p:nvPr/>
        </p:nvSpPr>
        <p:spPr>
          <a:xfrm>
            <a:off x="348875" y="2698982"/>
            <a:ext cx="67203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400" dirty="0"/>
              <a:t>Estudio realizado en Ecuador (2020)</a:t>
            </a:r>
            <a:r>
              <a:rPr lang="es-EC" sz="2400" baseline="30000" dirty="0">
                <a:sym typeface="Symbol" panose="05050102010706020507" pitchFamily="18" charset="2"/>
              </a:rPr>
              <a:t> </a:t>
            </a:r>
            <a:r>
              <a:rPr lang="es-EC" baseline="30000" dirty="0">
                <a:sym typeface="Symbol" panose="05050102010706020507" pitchFamily="18" charset="2"/>
              </a:rPr>
              <a:t>6</a:t>
            </a:r>
            <a:r>
              <a:rPr lang="es-EC" sz="2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sz="2000" dirty="0"/>
              <a:t>Mano-muñeca 	</a:t>
            </a:r>
            <a:r>
              <a:rPr lang="es-EC" sz="2000" dirty="0">
                <a:sym typeface="Symbol" panose="05050102010706020507" pitchFamily="18" charset="2"/>
              </a:rPr>
              <a:t></a:t>
            </a:r>
            <a:r>
              <a:rPr lang="es-EC" sz="2000" dirty="0"/>
              <a:t>94%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sz="2000" dirty="0"/>
              <a:t>Espalda  		</a:t>
            </a:r>
            <a:r>
              <a:rPr lang="es-EC" sz="2000" dirty="0">
                <a:sym typeface="Symbol" panose="05050102010706020507" pitchFamily="18" charset="2"/>
              </a:rPr>
              <a:t></a:t>
            </a:r>
            <a:r>
              <a:rPr lang="es-EC" sz="2000" dirty="0"/>
              <a:t>90%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sz="2000" dirty="0"/>
              <a:t>Cuello 		</a:t>
            </a:r>
            <a:r>
              <a:rPr lang="es-EC" sz="2000" dirty="0">
                <a:sym typeface="Symbol" panose="05050102010706020507" pitchFamily="18" charset="2"/>
              </a:rPr>
              <a:t> </a:t>
            </a:r>
            <a:r>
              <a:rPr lang="es-EC" sz="2000" dirty="0"/>
              <a:t>85%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D99CE4A-746F-4462-897A-61601C61EE21}"/>
              </a:ext>
            </a:extLst>
          </p:cNvPr>
          <p:cNvSpPr txBox="1"/>
          <p:nvPr/>
        </p:nvSpPr>
        <p:spPr>
          <a:xfrm>
            <a:off x="348875" y="4325298"/>
            <a:ext cx="67203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400" dirty="0"/>
              <a:t>Estudio realizado en Ecuador (2019)</a:t>
            </a:r>
            <a:r>
              <a:rPr lang="es-EC" sz="2400" baseline="30000" dirty="0">
                <a:sym typeface="Symbol" panose="05050102010706020507" pitchFamily="18" charset="2"/>
              </a:rPr>
              <a:t> </a:t>
            </a:r>
            <a:r>
              <a:rPr lang="es-EC" baseline="30000" dirty="0">
                <a:sym typeface="Symbol" panose="05050102010706020507" pitchFamily="18" charset="2"/>
              </a:rPr>
              <a:t>7</a:t>
            </a:r>
            <a:r>
              <a:rPr lang="es-EC" sz="2400" baseline="30000" dirty="0">
                <a:sym typeface="Symbol" panose="05050102010706020507" pitchFamily="18" charset="2"/>
              </a:rPr>
              <a:t> </a:t>
            </a:r>
            <a:endParaRPr lang="es-EC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sz="2000" dirty="0"/>
              <a:t>Espalda 		</a:t>
            </a:r>
            <a:r>
              <a:rPr lang="es-EC" sz="2000" dirty="0">
                <a:sym typeface="Symbol" panose="05050102010706020507" pitchFamily="18" charset="2"/>
              </a:rPr>
              <a:t>79%</a:t>
            </a:r>
            <a:endParaRPr lang="es-EC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sz="2000" dirty="0"/>
              <a:t>Cuello  		</a:t>
            </a:r>
            <a:r>
              <a:rPr lang="es-EC" sz="2000" dirty="0">
                <a:sym typeface="Symbol" panose="05050102010706020507" pitchFamily="18" charset="2"/>
              </a:rPr>
              <a:t>7</a:t>
            </a:r>
            <a:r>
              <a:rPr lang="es-EC" sz="2000" dirty="0"/>
              <a:t>9%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sz="2000" dirty="0"/>
              <a:t>Hombros 		</a:t>
            </a:r>
            <a:r>
              <a:rPr lang="es-EC" sz="2000" dirty="0">
                <a:sym typeface="Symbol" panose="05050102010706020507" pitchFamily="18" charset="2"/>
              </a:rPr>
              <a:t>64</a:t>
            </a:r>
            <a:r>
              <a:rPr lang="es-EC" sz="2000" dirty="0"/>
              <a:t>%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5AFFE7-8EBD-4DCD-997D-77469863A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984" y="325356"/>
            <a:ext cx="3955261" cy="5347895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B8378DBF-A707-4D27-80A6-D6139074DA00}"/>
              </a:ext>
            </a:extLst>
          </p:cNvPr>
          <p:cNvSpPr txBox="1">
            <a:spLocks/>
          </p:cNvSpPr>
          <p:nvPr/>
        </p:nvSpPr>
        <p:spPr>
          <a:xfrm>
            <a:off x="5513032" y="5845793"/>
            <a:ext cx="6605513" cy="686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s-ES_tradnl" sz="700" dirty="0">
                <a:latin typeface="Arial" panose="020B0604020202020204" pitchFamily="34" charset="0"/>
                <a:ea typeface="Times New Roman" panose="02020603050405020304" pitchFamily="18" charset="0"/>
              </a:rPr>
              <a:t>6</a:t>
            </a:r>
            <a:r>
              <a:rPr lang="es-ES_tradnl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Castro García, S. R., Yandún Burbano, E. D., Freire Constante, L. F., &amp; Albán Álvarez, M. G. (2021). Gestión del talento humano: Diagnóstico y sintomatología de trastornos musculoesqueléticos evidenciados a través del Cuestionario Nórdico de </a:t>
            </a:r>
            <a:r>
              <a:rPr lang="es-ES_tradnl" sz="7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Kuorinka</a:t>
            </a:r>
            <a:r>
              <a:rPr lang="es-ES_tradnl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7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INNOVA Research Journal</a:t>
            </a:r>
            <a:r>
              <a:rPr lang="en-US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7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6</a:t>
            </a:r>
            <a:r>
              <a:rPr lang="en-US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(1), 251–264.</a:t>
            </a:r>
            <a:r>
              <a:rPr lang="es-ES_tradnl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s-ES_tradnl" sz="700" dirty="0">
                <a:latin typeface="Arial" panose="020B0604020202020204" pitchFamily="34" charset="0"/>
                <a:ea typeface="Times New Roman" panose="02020603050405020304" pitchFamily="18" charset="0"/>
              </a:rPr>
              <a:t>7</a:t>
            </a:r>
            <a:r>
              <a:rPr lang="es-ES_tradnl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Novoa Viteri, E., &amp; Dávila Rodríguez, P. (2019). </a:t>
            </a:r>
            <a:r>
              <a:rPr lang="es-ES_tradnl" sz="7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Incidencias de lesiones musculo esqueléticas asociadas con factores de riesgos ergonómicos en trabajadores administrativos de SIREM.</a:t>
            </a:r>
            <a:r>
              <a:rPr lang="es-ES_tradnl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1–7.</a:t>
            </a:r>
            <a:endParaRPr lang="es-EC" sz="700" baseline="30000" dirty="0">
              <a:sym typeface="Symbol" panose="05050102010706020507" pitchFamily="18" charset="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es-EC" sz="700" baseline="30000" dirty="0">
              <a:sym typeface="Symbol" panose="05050102010706020507" pitchFamily="18" charset="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es-EC" sz="700" baseline="30000" dirty="0"/>
          </a:p>
        </p:txBody>
      </p:sp>
    </p:spTree>
    <p:extLst>
      <p:ext uri="{BB962C8B-B14F-4D97-AF65-F5344CB8AC3E}">
        <p14:creationId xmlns:p14="http://schemas.microsoft.com/office/powerpoint/2010/main" val="4272333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3C974F8C-83AA-4BEB-B01A-07E29FF13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920" y="-17756"/>
            <a:ext cx="7821227" cy="1184692"/>
          </a:xfrm>
        </p:spPr>
        <p:txBody>
          <a:bodyPr>
            <a:normAutofit/>
          </a:bodyPr>
          <a:lstStyle/>
          <a:p>
            <a:r>
              <a:rPr lang="es-EC" sz="4000" b="1" dirty="0"/>
              <a:t>Conclusiones y Recomendaciones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90523A8C-1C27-474F-9A85-C65E9991C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741" y="1537871"/>
            <a:ext cx="6544181" cy="4685375"/>
          </a:xfrm>
        </p:spPr>
        <p:txBody>
          <a:bodyPr>
            <a:normAutofit lnSpcReduction="10000"/>
          </a:bodyPr>
          <a:lstStyle/>
          <a:p>
            <a:pPr algn="just"/>
            <a:r>
              <a:rPr lang="es-EC" sz="2200" dirty="0"/>
              <a:t>Existe un riesgo significativo por uso de PVD en los puesto de trabajo denominados “Atención al Cliente”.</a:t>
            </a:r>
          </a:p>
          <a:p>
            <a:pPr marL="0" indent="0" algn="just">
              <a:buNone/>
            </a:pPr>
            <a:endParaRPr lang="es-EC" sz="1800" dirty="0"/>
          </a:p>
          <a:p>
            <a:pPr algn="just"/>
            <a:r>
              <a:rPr lang="es-EC" sz="2200" dirty="0"/>
              <a:t>Presencia de molestias y episodios de dolor desde el primero año de trabajo.</a:t>
            </a:r>
          </a:p>
          <a:p>
            <a:pPr algn="just"/>
            <a:endParaRPr lang="es-EC" sz="2200" dirty="0"/>
          </a:p>
          <a:p>
            <a:pPr algn="just"/>
            <a:r>
              <a:rPr lang="es-EC" sz="2200" dirty="0"/>
              <a:t>Intervención pronta del espacio de trabajo.</a:t>
            </a:r>
          </a:p>
          <a:p>
            <a:pPr algn="just"/>
            <a:endParaRPr lang="es-EC" sz="2200" dirty="0"/>
          </a:p>
          <a:p>
            <a:pPr algn="just"/>
            <a:r>
              <a:rPr lang="es-EC" sz="2200" dirty="0"/>
              <a:t>Implementar un programa de vigilancia de la salud y estudios epidemiológicos.</a:t>
            </a:r>
          </a:p>
          <a:p>
            <a:pPr marL="0" indent="0" algn="just">
              <a:buNone/>
            </a:pPr>
            <a:endParaRPr lang="es-EC" sz="1800" dirty="0"/>
          </a:p>
          <a:p>
            <a:pPr algn="just"/>
            <a:r>
              <a:rPr lang="es-EC" sz="2200" dirty="0">
                <a:effectLst/>
                <a:ea typeface="Arial" panose="020B0604020202020204" pitchFamily="34" charset="0"/>
              </a:rPr>
              <a:t>Evaluación postural y valoración de actividades extralaborales.</a:t>
            </a:r>
          </a:p>
          <a:p>
            <a:pPr marL="0" indent="0" algn="just">
              <a:buNone/>
            </a:pPr>
            <a:endParaRPr lang="es-EC" dirty="0"/>
          </a:p>
          <a:p>
            <a:pPr algn="just"/>
            <a:endParaRPr lang="es-EC" baseline="30000" dirty="0">
              <a:sym typeface="Symbol" panose="05050102010706020507" pitchFamily="18" charset="2"/>
            </a:endParaRPr>
          </a:p>
          <a:p>
            <a:pPr algn="just"/>
            <a:endParaRPr lang="es-EC" baseline="30000" dirty="0">
              <a:sym typeface="Symbol" panose="05050102010706020507" pitchFamily="18" charset="2"/>
            </a:endParaRPr>
          </a:p>
          <a:p>
            <a:pPr algn="just"/>
            <a:endParaRPr lang="es-EC" baseline="30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D1B5586-045E-402E-9C69-B17A815B8C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3"/>
          <a:stretch/>
        </p:blipFill>
        <p:spPr>
          <a:xfrm>
            <a:off x="250196" y="177553"/>
            <a:ext cx="4375326" cy="586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88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354B00AF-93C5-4351-BECA-F464FCC25A4B}"/>
              </a:ext>
            </a:extLst>
          </p:cNvPr>
          <p:cNvSpPr txBox="1">
            <a:spLocks/>
          </p:cNvSpPr>
          <p:nvPr/>
        </p:nvSpPr>
        <p:spPr>
          <a:xfrm>
            <a:off x="461424" y="562720"/>
            <a:ext cx="7306537" cy="939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/>
              <a:t>Rediseño del Puesto de Trabajo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D2FCD42-6193-42D2-AD6E-0D58997ACF69}"/>
              </a:ext>
            </a:extLst>
          </p:cNvPr>
          <p:cNvSpPr txBox="1"/>
          <p:nvPr/>
        </p:nvSpPr>
        <p:spPr>
          <a:xfrm>
            <a:off x="600048" y="1815063"/>
            <a:ext cx="6720396" cy="2943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sz="2400" dirty="0"/>
              <a:t>Características de la silla.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sz="2400" dirty="0"/>
              <a:t>Características del plano de trabajo.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sz="2400" dirty="0"/>
              <a:t>Características del atril </a:t>
            </a:r>
            <a:r>
              <a:rPr lang="es-EC" sz="2400" dirty="0" err="1"/>
              <a:t>portadocumentos</a:t>
            </a:r>
            <a:r>
              <a:rPr lang="es-EC" sz="2400" dirty="0"/>
              <a:t>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sz="2400" dirty="0"/>
              <a:t>Ubicación del computador.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B6F98D0-9002-4340-AF94-8E6C82F81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444" y="1502612"/>
            <a:ext cx="4614103" cy="46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33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cias - PubMerc">
            <a:extLst>
              <a:ext uri="{FF2B5EF4-FFF2-40B4-BE49-F238E27FC236}">
                <a16:creationId xmlns:a16="http://schemas.microsoft.com/office/drawing/2014/main" id="{106EEC96-DF0F-43F3-BA2C-FF6994742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211" y="692536"/>
            <a:ext cx="9537577" cy="504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022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8CE3598-CB99-46B5-891E-32EE66D3D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194" y="971859"/>
            <a:ext cx="2988076" cy="939892"/>
          </a:xfrm>
        </p:spPr>
        <p:txBody>
          <a:bodyPr>
            <a:normAutofit/>
          </a:bodyPr>
          <a:lstStyle/>
          <a:p>
            <a:r>
              <a:rPr lang="es-EC" sz="4400" b="1" dirty="0"/>
              <a:t>Objetivo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F638707F-BF51-4B2C-AB68-52F6BE952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194" y="1994301"/>
            <a:ext cx="5766786" cy="3101481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200000"/>
              </a:lnSpc>
            </a:pPr>
            <a:r>
              <a:rPr lang="es-ES_tradnl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Evaluación ergonómica para establecer la relación entre trastornos musculoesqueléticos y las condiciones de trabajo relacionadas al uso de PVD en las que labora el personal de atención al cliente de una empresa prestadora de servicios de televisión por cable e internet. </a:t>
            </a:r>
            <a:endParaRPr lang="es-ES_tradnl" dirty="0">
              <a:latin typeface="Arial" panose="020B0604020202020204" pitchFamily="34" charset="0"/>
            </a:endParaRPr>
          </a:p>
          <a:p>
            <a:pPr lvl="2" algn="just"/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51E4521-D53B-4C60-B73E-8E725A800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708" y="470517"/>
            <a:ext cx="4650098" cy="593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41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4355AE7-488F-4FAE-A623-412D1AC7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437" y="40610"/>
            <a:ext cx="6312763" cy="939892"/>
          </a:xfrm>
        </p:spPr>
        <p:txBody>
          <a:bodyPr>
            <a:normAutofit/>
          </a:bodyPr>
          <a:lstStyle/>
          <a:p>
            <a:r>
              <a:rPr lang="es-EC" sz="4400" b="1" dirty="0"/>
              <a:t>Introducción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275D7F23-4BDB-4748-9250-11FD518C5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3437" y="1056445"/>
            <a:ext cx="6544181" cy="4403694"/>
          </a:xfrm>
        </p:spPr>
        <p:txBody>
          <a:bodyPr>
            <a:normAutofit lnSpcReduction="10000"/>
          </a:bodyPr>
          <a:lstStyle/>
          <a:p>
            <a:pPr algn="just"/>
            <a:r>
              <a:rPr lang="es-EC" sz="2200" dirty="0"/>
              <a:t>En España los TME se encuentran entre las principales molestias en cuanto a salud laboral.</a:t>
            </a:r>
            <a:r>
              <a:rPr lang="es-EC" sz="2200" baseline="30000" dirty="0">
                <a:sym typeface="Symbol" panose="05050102010706020507" pitchFamily="18" charset="2"/>
              </a:rPr>
              <a:t> </a:t>
            </a:r>
            <a:r>
              <a:rPr lang="es-EC" sz="1800" baseline="30000" dirty="0">
                <a:sym typeface="Symbol" panose="05050102010706020507" pitchFamily="18" charset="2"/>
              </a:rPr>
              <a:t>1 </a:t>
            </a:r>
            <a:endParaRPr lang="es-EC" sz="1800" dirty="0"/>
          </a:p>
          <a:p>
            <a:pPr algn="just"/>
            <a:r>
              <a:rPr lang="es-EC" sz="2200" dirty="0"/>
              <a:t>El Instituto Mexicano de Seguridad Social (IMSS), indicó que los TME son una de las principales causas de morbilidad. </a:t>
            </a:r>
            <a:r>
              <a:rPr lang="es-EC" sz="1800" baseline="30000" dirty="0">
                <a:sym typeface="Symbol" panose="05050102010706020507" pitchFamily="18" charset="2"/>
              </a:rPr>
              <a:t>2 </a:t>
            </a:r>
            <a:endParaRPr lang="es-EC" sz="1800" dirty="0"/>
          </a:p>
          <a:p>
            <a:pPr algn="just"/>
            <a:r>
              <a:rPr lang="es-EC" sz="2200" dirty="0"/>
              <a:t>En Colombia,  un análisis de prevalencia de TME demostró que estas dolencias va en aumento.</a:t>
            </a:r>
            <a:r>
              <a:rPr lang="es-EC" sz="2200" baseline="30000" dirty="0">
                <a:sym typeface="Symbol" panose="05050102010706020507" pitchFamily="18" charset="2"/>
              </a:rPr>
              <a:t> </a:t>
            </a:r>
            <a:r>
              <a:rPr lang="es-EC" sz="1800" baseline="30000" dirty="0">
                <a:sym typeface="Symbol" panose="05050102010706020507" pitchFamily="18" charset="2"/>
              </a:rPr>
              <a:t>3 </a:t>
            </a:r>
            <a:endParaRPr lang="es-EC" sz="1800" dirty="0"/>
          </a:p>
          <a:p>
            <a:pPr algn="just"/>
            <a:r>
              <a:rPr lang="es-EC" sz="2200" dirty="0"/>
              <a:t>En Ecuador, el 80,30% de los sujetos de estudio mantenían una postura sedente, presentando molestias en espalda, cuello y miembros superiores.</a:t>
            </a:r>
            <a:r>
              <a:rPr lang="es-EC" sz="2200" baseline="30000" dirty="0">
                <a:sym typeface="Symbol" panose="05050102010706020507" pitchFamily="18" charset="2"/>
              </a:rPr>
              <a:t> </a:t>
            </a:r>
            <a:r>
              <a:rPr lang="es-EC" sz="1800" baseline="30000" dirty="0">
                <a:sym typeface="Symbol" panose="05050102010706020507" pitchFamily="18" charset="2"/>
              </a:rPr>
              <a:t>4</a:t>
            </a:r>
            <a:endParaRPr lang="es-EC" sz="1800" dirty="0"/>
          </a:p>
          <a:p>
            <a:pPr algn="just"/>
            <a:r>
              <a:rPr lang="es-ES_tradnl" sz="2200" dirty="0">
                <a:effectLst/>
                <a:ea typeface="Arial" panose="020B0604020202020204" pitchFamily="34" charset="0"/>
              </a:rPr>
              <a:t>En Ecuador, se presentan cerca de sesenta mil enfermedades ocupacionales cada año, los TME se encuentran encabezando la lista.</a:t>
            </a:r>
            <a:r>
              <a:rPr lang="es-EC" sz="2200" baseline="30000" dirty="0">
                <a:sym typeface="Symbol" panose="05050102010706020507" pitchFamily="18" charset="2"/>
              </a:rPr>
              <a:t> </a:t>
            </a:r>
            <a:r>
              <a:rPr lang="es-EC" sz="1800" baseline="30000" dirty="0">
                <a:sym typeface="Symbol" panose="05050102010706020507" pitchFamily="18" charset="2"/>
              </a:rPr>
              <a:t>5 </a:t>
            </a:r>
            <a:endParaRPr lang="es-EC" sz="1800" dirty="0"/>
          </a:p>
          <a:p>
            <a:pPr algn="just"/>
            <a:endParaRPr lang="es-EC" sz="2200" dirty="0"/>
          </a:p>
          <a:p>
            <a:pPr algn="just"/>
            <a:endParaRPr lang="es-EC" dirty="0"/>
          </a:p>
          <a:p>
            <a:pPr algn="just"/>
            <a:endParaRPr lang="es-EC" baseline="30000" dirty="0">
              <a:sym typeface="Symbol" panose="05050102010706020507" pitchFamily="18" charset="2"/>
            </a:endParaRPr>
          </a:p>
          <a:p>
            <a:pPr algn="just"/>
            <a:endParaRPr lang="es-EC" baseline="30000" dirty="0">
              <a:sym typeface="Symbol" panose="05050102010706020507" pitchFamily="18" charset="2"/>
            </a:endParaRPr>
          </a:p>
          <a:p>
            <a:pPr algn="just"/>
            <a:endParaRPr lang="es-EC" baseline="30000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0458467C-BD39-46E8-A473-65FF42EC8653}"/>
              </a:ext>
            </a:extLst>
          </p:cNvPr>
          <p:cNvSpPr txBox="1">
            <a:spLocks/>
          </p:cNvSpPr>
          <p:nvPr/>
        </p:nvSpPr>
        <p:spPr>
          <a:xfrm>
            <a:off x="4927108" y="5262922"/>
            <a:ext cx="7264892" cy="688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s-ES_tradnl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1, Instituto Nacional de Seguridad e Higiene en el Trabajo (INSHT). (2015). </a:t>
            </a:r>
            <a:r>
              <a:rPr lang="es-ES_tradnl" sz="7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Encuesta Nacional de Condiciones de Trabajo. 2015 6</a:t>
            </a:r>
            <a:r>
              <a:rPr lang="es-ES_tradnl" sz="700" i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lang="es-ES_tradnl" sz="7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EWCS – España</a:t>
            </a:r>
            <a:r>
              <a:rPr lang="es-ES_tradnl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1–134.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s-ES_tradnl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2, López Torres, B. P., González Muñoz, E. L., Colunga Rodríguez, C., &amp; Oliva López, E. (2014). Evaluación de Sobrecarga Postural en Trabajadores: Revisión de la Literatura. </a:t>
            </a:r>
            <a:r>
              <a:rPr lang="es-ES_tradnl" sz="7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Ciencia &amp; Trabajo</a:t>
            </a:r>
            <a:r>
              <a:rPr lang="es-ES_tradnl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ES_tradnl" sz="7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16</a:t>
            </a:r>
            <a:r>
              <a:rPr lang="es-ES_tradnl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(50), 111–115.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3, </a:t>
            </a:r>
            <a:r>
              <a:rPr lang="en-US" sz="7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Idrovo</a:t>
            </a:r>
            <a:r>
              <a:rPr lang="en-US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A. J. (2003). </a:t>
            </a:r>
            <a:r>
              <a:rPr lang="es-ES_tradnl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Estimación de la incidencia de enfermedades ocupacionales en Colombia, 1985-2000. </a:t>
            </a:r>
            <a:r>
              <a:rPr lang="es-ES_tradnl" sz="7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Revista de Salud Pública</a:t>
            </a:r>
            <a:r>
              <a:rPr lang="es-ES_tradnl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ES_tradnl" sz="7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</a:t>
            </a:r>
            <a:r>
              <a:rPr lang="es-ES_tradnl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(3).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s-ES_tradnl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4, Vásconez, R., Gómez, A., Merino, P., </a:t>
            </a:r>
            <a:r>
              <a:rPr lang="es-ES_tradnl" sz="7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Suasnavas</a:t>
            </a:r>
            <a:r>
              <a:rPr lang="es-ES_tradnl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P., Russo, M., &amp; </a:t>
            </a:r>
            <a:r>
              <a:rPr lang="es-ES_tradnl" sz="7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Vilaret</a:t>
            </a:r>
            <a:r>
              <a:rPr lang="es-ES_tradnl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A. (2019). Primera Encuesta sobre Condiciones de Seguridad y Salud en el Trabajo en micro y pequeñas empresas.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s-ES_tradnl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5, Agila-Palacios, E., Colunga-Rodríguez, C., González-Muñoz, E., &amp; Delgado-García, D. (2014). Síntomas Músculo-Esqueléticos en Trabajadores Operativos del Área de Mantenimiento de una Empresa Petrolera Ecuatoriana. </a:t>
            </a:r>
            <a:r>
              <a:rPr lang="es-ES_tradnl" sz="7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Ciencia &amp; Trabajo</a:t>
            </a:r>
            <a:r>
              <a:rPr lang="es-ES_tradnl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ES_tradnl" sz="7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16</a:t>
            </a:r>
            <a:r>
              <a:rPr lang="es-ES_tradnl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(51), 198–205.</a:t>
            </a:r>
            <a:endParaRPr lang="es-EC" sz="700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es-EC" sz="700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es-EC" sz="700" baseline="30000" dirty="0">
              <a:sym typeface="Symbol" panose="05050102010706020507" pitchFamily="18" charset="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es-EC" sz="700" baseline="30000" dirty="0">
              <a:sym typeface="Symbol" panose="05050102010706020507" pitchFamily="18" charset="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es-EC" sz="700" baseline="30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C5E6FE5-3E38-41CC-BB64-78E140FAE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6" y="292963"/>
            <a:ext cx="4405729" cy="565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48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FA807520-9DC9-4B2B-8080-20062F6E6797}"/>
              </a:ext>
            </a:extLst>
          </p:cNvPr>
          <p:cNvSpPr txBox="1">
            <a:spLocks/>
          </p:cNvSpPr>
          <p:nvPr/>
        </p:nvSpPr>
        <p:spPr>
          <a:xfrm>
            <a:off x="443669" y="295542"/>
            <a:ext cx="6312763" cy="939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/>
              <a:t>Materiales y Metodología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C5CC901-57D4-4C05-BF94-F44CB9F09CF0}"/>
              </a:ext>
            </a:extLst>
          </p:cNvPr>
          <p:cNvSpPr txBox="1"/>
          <p:nvPr/>
        </p:nvSpPr>
        <p:spPr>
          <a:xfrm>
            <a:off x="304486" y="1235434"/>
            <a:ext cx="672039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400" dirty="0"/>
              <a:t>Estudio descriptivo de corte transversal.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400" dirty="0"/>
              <a:t>Población de estudio.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400" dirty="0"/>
              <a:t>Criterios de exclusión.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400" dirty="0"/>
              <a:t>Métodos de evaluación: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sz="2000" dirty="0"/>
              <a:t>Cuestionario Nórdico de </a:t>
            </a:r>
            <a:r>
              <a:rPr lang="es-EC" sz="2000" dirty="0" err="1"/>
              <a:t>Kuorinka</a:t>
            </a:r>
            <a:endParaRPr lang="es-EC" sz="2000" dirty="0"/>
          </a:p>
          <a:p>
            <a:pPr lvl="1"/>
            <a:endParaRPr lang="es-EC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sz="2000" dirty="0"/>
              <a:t>Rapid Office </a:t>
            </a:r>
            <a:r>
              <a:rPr lang="es-EC" sz="2000" dirty="0" err="1"/>
              <a:t>Strain</a:t>
            </a:r>
            <a:r>
              <a:rPr lang="es-EC" sz="2000" dirty="0"/>
              <a:t> </a:t>
            </a:r>
            <a:r>
              <a:rPr lang="es-EC" sz="2000" dirty="0" err="1"/>
              <a:t>Assessment</a:t>
            </a:r>
            <a:r>
              <a:rPr lang="es-EC" sz="2000" dirty="0"/>
              <a:t> (ROSA)</a:t>
            </a:r>
          </a:p>
          <a:p>
            <a:pPr lvl="1"/>
            <a:endParaRPr lang="es-EC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sz="2000" dirty="0"/>
              <a:t>ISO 7250-1.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C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sz="2000" dirty="0"/>
              <a:t>Hojas de cálculo.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C" sz="2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A9164CB-2FDF-4A3F-A9F9-20506B92F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951" y="924715"/>
            <a:ext cx="3897526" cy="23648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362F516-2265-4804-9F59-58FEB2FF9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348" y="2636667"/>
            <a:ext cx="2578166" cy="3579150"/>
          </a:xfrm>
          <a:prstGeom prst="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02903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1869FA7-DBE0-49ED-9455-4EE27C7D3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07" y="923202"/>
            <a:ext cx="6122630" cy="52643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E796C7E-B2D2-44D3-BBDA-2FBE7539911A}"/>
              </a:ext>
            </a:extLst>
          </p:cNvPr>
          <p:cNvSpPr txBox="1">
            <a:spLocks/>
          </p:cNvSpPr>
          <p:nvPr/>
        </p:nvSpPr>
        <p:spPr>
          <a:xfrm>
            <a:off x="195093" y="197882"/>
            <a:ext cx="6312763" cy="939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/>
              <a:t>Resultados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614399EB-E76C-4BA1-A6BA-6561F79E71AC}"/>
              </a:ext>
            </a:extLst>
          </p:cNvPr>
          <p:cNvSpPr/>
          <p:nvPr/>
        </p:nvSpPr>
        <p:spPr>
          <a:xfrm>
            <a:off x="3447288" y="1883949"/>
            <a:ext cx="5337048" cy="338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7A7B690E-F490-4193-A7FB-FEC705F48883}"/>
              </a:ext>
            </a:extLst>
          </p:cNvPr>
          <p:cNvSpPr/>
          <p:nvPr/>
        </p:nvSpPr>
        <p:spPr>
          <a:xfrm>
            <a:off x="3427476" y="3235321"/>
            <a:ext cx="5337048" cy="338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4C573B1D-3E2C-4764-8898-5B32664B4826}"/>
              </a:ext>
            </a:extLst>
          </p:cNvPr>
          <p:cNvSpPr/>
          <p:nvPr/>
        </p:nvSpPr>
        <p:spPr>
          <a:xfrm>
            <a:off x="3498498" y="5676199"/>
            <a:ext cx="5337048" cy="338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4732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796C7E-B2D2-44D3-BBDA-2FBE7539911A}"/>
              </a:ext>
            </a:extLst>
          </p:cNvPr>
          <p:cNvSpPr txBox="1">
            <a:spLocks/>
          </p:cNvSpPr>
          <p:nvPr/>
        </p:nvSpPr>
        <p:spPr>
          <a:xfrm>
            <a:off x="195093" y="197882"/>
            <a:ext cx="6312763" cy="939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/>
              <a:t>Resultados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E564E67-ACD3-4C1A-99EF-7B3F557F5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56" y="890705"/>
            <a:ext cx="7752690" cy="5076589"/>
          </a:xfrm>
          <a:prstGeom prst="rect">
            <a:avLst/>
          </a:prstGeom>
        </p:spPr>
      </p:pic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C814E249-2983-4EBB-A943-865B4420BC4F}"/>
              </a:ext>
            </a:extLst>
          </p:cNvPr>
          <p:cNvSpPr/>
          <p:nvPr/>
        </p:nvSpPr>
        <p:spPr>
          <a:xfrm>
            <a:off x="2689933" y="3379422"/>
            <a:ext cx="854219" cy="932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D82FEE23-3AB3-4703-AB75-CA71F1B7803E}"/>
              </a:ext>
            </a:extLst>
          </p:cNvPr>
          <p:cNvSpPr/>
          <p:nvPr/>
        </p:nvSpPr>
        <p:spPr>
          <a:xfrm>
            <a:off x="2689933" y="2522342"/>
            <a:ext cx="854219" cy="932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26F145A1-3C02-4D8D-B8F6-F6BBFB6411FB}"/>
              </a:ext>
            </a:extLst>
          </p:cNvPr>
          <p:cNvSpPr/>
          <p:nvPr/>
        </p:nvSpPr>
        <p:spPr>
          <a:xfrm>
            <a:off x="2689933" y="2950882"/>
            <a:ext cx="854219" cy="932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2161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796C7E-B2D2-44D3-BBDA-2FBE7539911A}"/>
              </a:ext>
            </a:extLst>
          </p:cNvPr>
          <p:cNvSpPr txBox="1">
            <a:spLocks/>
          </p:cNvSpPr>
          <p:nvPr/>
        </p:nvSpPr>
        <p:spPr>
          <a:xfrm>
            <a:off x="195093" y="197882"/>
            <a:ext cx="6312763" cy="939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/>
              <a:t>Resultados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1AF4577-5D7D-477C-BEFC-C7CC8F3D1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52" y="1785850"/>
            <a:ext cx="7471924" cy="29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4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796C7E-B2D2-44D3-BBDA-2FBE7539911A}"/>
              </a:ext>
            </a:extLst>
          </p:cNvPr>
          <p:cNvSpPr txBox="1">
            <a:spLocks/>
          </p:cNvSpPr>
          <p:nvPr/>
        </p:nvSpPr>
        <p:spPr>
          <a:xfrm>
            <a:off x="195093" y="197882"/>
            <a:ext cx="6312763" cy="939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/>
              <a:t>Resultados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56B35F8-567D-4AA3-8B9A-75BCA4D51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570" y="987857"/>
            <a:ext cx="6312763" cy="4882285"/>
          </a:xfrm>
          <a:prstGeom prst="rect">
            <a:avLst/>
          </a:prstGeom>
        </p:spPr>
      </p:pic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ED5EA2F9-9FC2-44ED-B3D9-A4540FDEE986}"/>
              </a:ext>
            </a:extLst>
          </p:cNvPr>
          <p:cNvSpPr/>
          <p:nvPr/>
        </p:nvSpPr>
        <p:spPr>
          <a:xfrm>
            <a:off x="2854525" y="5491686"/>
            <a:ext cx="854219" cy="932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F57657B1-2E57-4E54-B87D-E9BEB4FA4B28}"/>
              </a:ext>
            </a:extLst>
          </p:cNvPr>
          <p:cNvSpPr/>
          <p:nvPr/>
        </p:nvSpPr>
        <p:spPr>
          <a:xfrm>
            <a:off x="5020056" y="2157984"/>
            <a:ext cx="1011936" cy="3118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2AB3212-9A4A-4942-B5AD-D0E12E528E54}"/>
              </a:ext>
            </a:extLst>
          </p:cNvPr>
          <p:cNvSpPr txBox="1"/>
          <p:nvPr/>
        </p:nvSpPr>
        <p:spPr>
          <a:xfrm>
            <a:off x="195093" y="2179522"/>
            <a:ext cx="34966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5 puntos de apoyo.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Altura y profundidad ajustables.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Apoyabrazos regulables.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Soporte lumbar.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Inclinación del espaldar graduable.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275731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796C7E-B2D2-44D3-BBDA-2FBE7539911A}"/>
              </a:ext>
            </a:extLst>
          </p:cNvPr>
          <p:cNvSpPr txBox="1">
            <a:spLocks/>
          </p:cNvSpPr>
          <p:nvPr/>
        </p:nvSpPr>
        <p:spPr>
          <a:xfrm>
            <a:off x="195093" y="197882"/>
            <a:ext cx="6312763" cy="939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/>
              <a:t>Resultados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ED00C48-78E9-4E0F-9F30-296E4919C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37" y="588709"/>
            <a:ext cx="6495850" cy="5680582"/>
          </a:xfrm>
          <a:prstGeom prst="rect">
            <a:avLst/>
          </a:prstGeom>
        </p:spPr>
      </p:pic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F023A8CF-60CC-4AFA-9204-077616C396ED}"/>
              </a:ext>
            </a:extLst>
          </p:cNvPr>
          <p:cNvSpPr/>
          <p:nvPr/>
        </p:nvSpPr>
        <p:spPr>
          <a:xfrm>
            <a:off x="3586045" y="4687014"/>
            <a:ext cx="854219" cy="932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BDA3E9EB-F0A0-418C-90CD-4213F6C9C3DD}"/>
              </a:ext>
            </a:extLst>
          </p:cNvPr>
          <p:cNvSpPr/>
          <p:nvPr/>
        </p:nvSpPr>
        <p:spPr>
          <a:xfrm>
            <a:off x="3586045" y="3169632"/>
            <a:ext cx="854219" cy="932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C6A7A2E4-639C-4335-AB2B-A34AFCE124BE}"/>
              </a:ext>
            </a:extLst>
          </p:cNvPr>
          <p:cNvSpPr/>
          <p:nvPr/>
        </p:nvSpPr>
        <p:spPr>
          <a:xfrm>
            <a:off x="3586044" y="1977306"/>
            <a:ext cx="854219" cy="932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D7C62EE4-D749-4BD4-AC4F-B21884F7ECBC}"/>
              </a:ext>
            </a:extLst>
          </p:cNvPr>
          <p:cNvSpPr/>
          <p:nvPr/>
        </p:nvSpPr>
        <p:spPr>
          <a:xfrm>
            <a:off x="5632704" y="3337772"/>
            <a:ext cx="2688336" cy="338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2E7D578B-2AB1-4859-B809-90948CA0C6D0}"/>
              </a:ext>
            </a:extLst>
          </p:cNvPr>
          <p:cNvSpPr/>
          <p:nvPr/>
        </p:nvSpPr>
        <p:spPr>
          <a:xfrm>
            <a:off x="5596128" y="4834010"/>
            <a:ext cx="2688336" cy="6615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B0EF9B6-8632-42CE-AF5C-59A30A44F69B}"/>
              </a:ext>
            </a:extLst>
          </p:cNvPr>
          <p:cNvSpPr/>
          <p:nvPr/>
        </p:nvSpPr>
        <p:spPr>
          <a:xfrm>
            <a:off x="5474208" y="1849095"/>
            <a:ext cx="2688336" cy="6615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9956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718</Words>
  <Application>Microsoft Office PowerPoint</Application>
  <PresentationFormat>Panorámica</PresentationFormat>
  <Paragraphs>83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de Office</vt:lpstr>
      <vt:lpstr>Trastornos Musculoesqueléticos (TME) y Riesgo Ergonómico Relacionado al Uso de PVD en Personal de Atención al Cliente.</vt:lpstr>
      <vt:lpstr>Objetivo</vt:lpstr>
      <vt:lpstr>Introducción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 y Recomendaciones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Oñate Julio Diana Lucia</dc:creator>
  <cp:lastModifiedBy>Alex Duque</cp:lastModifiedBy>
  <cp:revision>8</cp:revision>
  <dcterms:created xsi:type="dcterms:W3CDTF">2020-06-28T12:49:06Z</dcterms:created>
  <dcterms:modified xsi:type="dcterms:W3CDTF">2021-09-28T20:24:22Z</dcterms:modified>
</cp:coreProperties>
</file>