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6" r:id="rId4"/>
    <p:sldId id="279" r:id="rId5"/>
    <p:sldId id="262" r:id="rId6"/>
    <p:sldId id="263" r:id="rId7"/>
    <p:sldId id="280" r:id="rId8"/>
    <p:sldId id="281" r:id="rId9"/>
    <p:sldId id="266" r:id="rId10"/>
    <p:sldId id="267" r:id="rId11"/>
    <p:sldId id="268" r:id="rId12"/>
    <p:sldId id="269" r:id="rId13"/>
    <p:sldId id="270" r:id="rId14"/>
    <p:sldId id="271" r:id="rId15"/>
    <p:sldId id="272" r:id="rId16"/>
    <p:sldId id="282" r:id="rId17"/>
    <p:sldId id="283" r:id="rId18"/>
    <p:sldId id="287" r:id="rId19"/>
    <p:sldId id="277" r:id="rId20"/>
    <p:sldId id="284" r:id="rId21"/>
    <p:sldId id="285" r:id="rId22"/>
    <p:sldId id="278"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25C91-A307-4926-9D58-017D335B157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6EF733D1-ACCA-4354-96DB-AC3FC5C3717A}">
      <dgm:prSet phldrT="[Texto]" custT="1"/>
      <dgm:spPr/>
      <dgm:t>
        <a:bodyPr/>
        <a:lstStyle/>
        <a:p>
          <a:pPr algn="l"/>
          <a:r>
            <a:rPr lang="es-EC" sz="2000" dirty="0">
              <a:latin typeface="Times New Roman" panose="02020603050405020304" pitchFamily="18" charset="0"/>
              <a:cs typeface="Times New Roman" panose="02020603050405020304" pitchFamily="18" charset="0"/>
            </a:rPr>
            <a:t>Estudio de cohorte transversal, cuya población estuvo conformada por el universo de 828 trabajadores de una organización ecuatoriana, distribuidos en diferentes áreas y realizado durante el año 2019.</a:t>
          </a:r>
        </a:p>
      </dgm:t>
    </dgm:pt>
    <dgm:pt modelId="{7B6D83E3-AA08-4BB2-899F-9EA58CF4C2DA}" type="parTrans" cxnId="{8B919E8C-9297-46B8-B4E8-74ECB0727148}">
      <dgm:prSet/>
      <dgm:spPr/>
      <dgm:t>
        <a:bodyPr/>
        <a:lstStyle/>
        <a:p>
          <a:endParaRPr lang="es-EC"/>
        </a:p>
      </dgm:t>
    </dgm:pt>
    <dgm:pt modelId="{9466D714-84EA-484D-89AF-CF5CA196E57A}" type="sibTrans" cxnId="{8B919E8C-9297-46B8-B4E8-74ECB0727148}">
      <dgm:prSet/>
      <dgm:spPr/>
      <dgm:t>
        <a:bodyPr/>
        <a:lstStyle/>
        <a:p>
          <a:endParaRPr lang="es-EC"/>
        </a:p>
      </dgm:t>
    </dgm:pt>
    <dgm:pt modelId="{3EF44EA8-9C38-4739-90C5-F9A00C283743}">
      <dgm:prSet phldrT="[Texto]" custT="1"/>
      <dgm:spPr/>
      <dgm:t>
        <a:bodyPr/>
        <a:lstStyle/>
        <a:p>
          <a:pPr algn="l"/>
          <a:r>
            <a:rPr lang="es-EC" sz="2000" dirty="0">
              <a:latin typeface="Times New Roman" panose="02020603050405020304" pitchFamily="18" charset="0"/>
              <a:cs typeface="Times New Roman" panose="02020603050405020304" pitchFamily="18" charset="0"/>
            </a:rPr>
            <a:t>De los 828 trabajadores encuestados,  y que registraron reposos médicos, se excluyeron aquellos con antigüedad laboral menor a 6 meses (n=12), resultando una población final de 816.</a:t>
          </a:r>
        </a:p>
      </dgm:t>
    </dgm:pt>
    <dgm:pt modelId="{DCF99E9F-3CD0-4D20-8091-E1266926D641}" type="parTrans" cxnId="{AF63DB46-6AEA-4726-A323-FA883671C090}">
      <dgm:prSet/>
      <dgm:spPr/>
      <dgm:t>
        <a:bodyPr/>
        <a:lstStyle/>
        <a:p>
          <a:endParaRPr lang="es-EC"/>
        </a:p>
      </dgm:t>
    </dgm:pt>
    <dgm:pt modelId="{AC7C1F4A-1497-474A-969B-41CAC352DE72}" type="sibTrans" cxnId="{AF63DB46-6AEA-4726-A323-FA883671C090}">
      <dgm:prSet/>
      <dgm:spPr/>
      <dgm:t>
        <a:bodyPr/>
        <a:lstStyle/>
        <a:p>
          <a:endParaRPr lang="es-EC"/>
        </a:p>
      </dgm:t>
    </dgm:pt>
    <dgm:pt modelId="{2BC40635-FA04-4712-B3D8-DBF23C2A9549}">
      <dgm:prSet phldrT="[Texto]" custT="1"/>
      <dgm:spPr/>
      <dgm:t>
        <a:bodyPr/>
        <a:lstStyle/>
        <a:p>
          <a:r>
            <a:rPr lang="es-EC" sz="2000" dirty="0">
              <a:latin typeface="Times New Roman" panose="02020603050405020304" pitchFamily="18" charset="0"/>
              <a:cs typeface="Times New Roman" panose="02020603050405020304" pitchFamily="18" charset="0"/>
            </a:rPr>
            <a:t>Dentro de las variables de estudio se encuentran como independientes, las dimensiones de riesgo psicosocial; como variables dependientes los reposos médicos reportados y las variables socio laborales (provincia, edad, genero, instrucción, antigüedad laboral y área trabajo).</a:t>
          </a:r>
        </a:p>
      </dgm:t>
    </dgm:pt>
    <dgm:pt modelId="{0D29FB8B-BB36-43B5-88FC-505BB812EB0C}" type="parTrans" cxnId="{0E2E191F-74DC-4188-B1C8-4A667CECEF51}">
      <dgm:prSet/>
      <dgm:spPr/>
      <dgm:t>
        <a:bodyPr/>
        <a:lstStyle/>
        <a:p>
          <a:endParaRPr lang="es-EC"/>
        </a:p>
      </dgm:t>
    </dgm:pt>
    <dgm:pt modelId="{A2F49799-6568-4959-AB39-523E0ABD8B5C}" type="sibTrans" cxnId="{0E2E191F-74DC-4188-B1C8-4A667CECEF51}">
      <dgm:prSet/>
      <dgm:spPr/>
      <dgm:t>
        <a:bodyPr/>
        <a:lstStyle/>
        <a:p>
          <a:endParaRPr lang="es-EC"/>
        </a:p>
      </dgm:t>
    </dgm:pt>
    <dgm:pt modelId="{CC65C247-CD77-4BBC-AC6B-96B5FEBE1602}" type="pres">
      <dgm:prSet presAssocID="{3CA25C91-A307-4926-9D58-017D335B157B}" presName="Name0" presStyleCnt="0">
        <dgm:presLayoutVars>
          <dgm:dir/>
          <dgm:resizeHandles val="exact"/>
        </dgm:presLayoutVars>
      </dgm:prSet>
      <dgm:spPr/>
    </dgm:pt>
    <dgm:pt modelId="{C98D5148-478F-4CF1-8DC6-EAFAABDEAB49}" type="pres">
      <dgm:prSet presAssocID="{6EF733D1-ACCA-4354-96DB-AC3FC5C3717A}" presName="composite" presStyleCnt="0"/>
      <dgm:spPr/>
    </dgm:pt>
    <dgm:pt modelId="{86F3160E-FD41-4375-8D9A-D2F0593C3F5D}" type="pres">
      <dgm:prSet presAssocID="{6EF733D1-ACCA-4354-96DB-AC3FC5C3717A}" presName="rect1" presStyleLbl="trAlignAcc1" presStyleIdx="0" presStyleCnt="3" custScaleY="102979">
        <dgm:presLayoutVars>
          <dgm:bulletEnabled val="1"/>
        </dgm:presLayoutVars>
      </dgm:prSet>
      <dgm:spPr/>
    </dgm:pt>
    <dgm:pt modelId="{85C9A308-2850-4517-A03A-AEF605B065B8}" type="pres">
      <dgm:prSet presAssocID="{6EF733D1-ACCA-4354-96DB-AC3FC5C3717A}" presName="rect2"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dgm:spPr>
    </dgm:pt>
    <dgm:pt modelId="{C429CD53-3940-43BC-BD93-841BB97E085F}" type="pres">
      <dgm:prSet presAssocID="{9466D714-84EA-484D-89AF-CF5CA196E57A}" presName="sibTrans" presStyleCnt="0"/>
      <dgm:spPr/>
    </dgm:pt>
    <dgm:pt modelId="{8FB539E9-4ED7-477A-92C9-154D957EAE9E}" type="pres">
      <dgm:prSet presAssocID="{3EF44EA8-9C38-4739-90C5-F9A00C283743}" presName="composite" presStyleCnt="0"/>
      <dgm:spPr/>
    </dgm:pt>
    <dgm:pt modelId="{79B3C689-D838-4AB3-B2C0-1CCD3F355C3C}" type="pres">
      <dgm:prSet presAssocID="{3EF44EA8-9C38-4739-90C5-F9A00C283743}" presName="rect1" presStyleLbl="trAlignAcc1" presStyleIdx="1" presStyleCnt="3" custScaleY="106376">
        <dgm:presLayoutVars>
          <dgm:bulletEnabled val="1"/>
        </dgm:presLayoutVars>
      </dgm:prSet>
      <dgm:spPr/>
    </dgm:pt>
    <dgm:pt modelId="{7F32DABC-9985-45C0-B7EB-C9977CA7CF26}" type="pres">
      <dgm:prSet presAssocID="{3EF44EA8-9C38-4739-90C5-F9A00C283743}" presName="rect2"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dgm:spPr>
    </dgm:pt>
    <dgm:pt modelId="{58D7408E-7367-4CD0-973E-7BCF0CBAF47D}" type="pres">
      <dgm:prSet presAssocID="{AC7C1F4A-1497-474A-969B-41CAC352DE72}" presName="sibTrans" presStyleCnt="0"/>
      <dgm:spPr/>
    </dgm:pt>
    <dgm:pt modelId="{E12A18A8-0C71-4DBC-A6C5-4564C36EEEE8}" type="pres">
      <dgm:prSet presAssocID="{2BC40635-FA04-4712-B3D8-DBF23C2A9549}" presName="composite" presStyleCnt="0"/>
      <dgm:spPr/>
    </dgm:pt>
    <dgm:pt modelId="{EFCD0771-F337-4895-92A2-F8FED654FC7C}" type="pres">
      <dgm:prSet presAssocID="{2BC40635-FA04-4712-B3D8-DBF23C2A9549}" presName="rect1" presStyleLbl="trAlignAcc1" presStyleIdx="2" presStyleCnt="3" custScaleX="137974">
        <dgm:presLayoutVars>
          <dgm:bulletEnabled val="1"/>
        </dgm:presLayoutVars>
      </dgm:prSet>
      <dgm:spPr/>
    </dgm:pt>
    <dgm:pt modelId="{79B9B345-D215-41BD-B3CE-FB79E66E849E}" type="pres">
      <dgm:prSet presAssocID="{2BC40635-FA04-4712-B3D8-DBF23C2A9549}" presName="rect2" presStyleLbl="fgImgPlace1" presStyleIdx="2" presStyleCnt="3" custLinFactNeighborX="-80037" custLinFactNeighborY="-3758"/>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dgm:spPr>
    </dgm:pt>
  </dgm:ptLst>
  <dgm:cxnLst>
    <dgm:cxn modelId="{0E2E191F-74DC-4188-B1C8-4A667CECEF51}" srcId="{3CA25C91-A307-4926-9D58-017D335B157B}" destId="{2BC40635-FA04-4712-B3D8-DBF23C2A9549}" srcOrd="2" destOrd="0" parTransId="{0D29FB8B-BB36-43B5-88FC-505BB812EB0C}" sibTransId="{A2F49799-6568-4959-AB39-523E0ABD8B5C}"/>
    <dgm:cxn modelId="{2C4E3666-BC4F-41B7-B2F7-1E0203948728}" type="presOf" srcId="{6EF733D1-ACCA-4354-96DB-AC3FC5C3717A}" destId="{86F3160E-FD41-4375-8D9A-D2F0593C3F5D}" srcOrd="0" destOrd="0" presId="urn:microsoft.com/office/officeart/2008/layout/PictureStrips"/>
    <dgm:cxn modelId="{AF63DB46-6AEA-4726-A323-FA883671C090}" srcId="{3CA25C91-A307-4926-9D58-017D335B157B}" destId="{3EF44EA8-9C38-4739-90C5-F9A00C283743}" srcOrd="1" destOrd="0" parTransId="{DCF99E9F-3CD0-4D20-8091-E1266926D641}" sibTransId="{AC7C1F4A-1497-474A-969B-41CAC352DE72}"/>
    <dgm:cxn modelId="{53469470-0FCC-4E01-8425-4ECDDE8D5E3B}" type="presOf" srcId="{3CA25C91-A307-4926-9D58-017D335B157B}" destId="{CC65C247-CD77-4BBC-AC6B-96B5FEBE1602}" srcOrd="0" destOrd="0" presId="urn:microsoft.com/office/officeart/2008/layout/PictureStrips"/>
    <dgm:cxn modelId="{8B919E8C-9297-46B8-B4E8-74ECB0727148}" srcId="{3CA25C91-A307-4926-9D58-017D335B157B}" destId="{6EF733D1-ACCA-4354-96DB-AC3FC5C3717A}" srcOrd="0" destOrd="0" parTransId="{7B6D83E3-AA08-4BB2-899F-9EA58CF4C2DA}" sibTransId="{9466D714-84EA-484D-89AF-CF5CA196E57A}"/>
    <dgm:cxn modelId="{6673D491-C963-4C13-BEE7-416FB79894F4}" type="presOf" srcId="{3EF44EA8-9C38-4739-90C5-F9A00C283743}" destId="{79B3C689-D838-4AB3-B2C0-1CCD3F355C3C}" srcOrd="0" destOrd="0" presId="urn:microsoft.com/office/officeart/2008/layout/PictureStrips"/>
    <dgm:cxn modelId="{75C920C0-C76F-4BBD-B887-25332923396E}" type="presOf" srcId="{2BC40635-FA04-4712-B3D8-DBF23C2A9549}" destId="{EFCD0771-F337-4895-92A2-F8FED654FC7C}" srcOrd="0" destOrd="0" presId="urn:microsoft.com/office/officeart/2008/layout/PictureStrips"/>
    <dgm:cxn modelId="{FE7391BC-5E2B-4766-BD4A-542AEA039EAB}" type="presParOf" srcId="{CC65C247-CD77-4BBC-AC6B-96B5FEBE1602}" destId="{C98D5148-478F-4CF1-8DC6-EAFAABDEAB49}" srcOrd="0" destOrd="0" presId="urn:microsoft.com/office/officeart/2008/layout/PictureStrips"/>
    <dgm:cxn modelId="{17AC5233-EA41-4CAE-A4BE-7FA64099895E}" type="presParOf" srcId="{C98D5148-478F-4CF1-8DC6-EAFAABDEAB49}" destId="{86F3160E-FD41-4375-8D9A-D2F0593C3F5D}" srcOrd="0" destOrd="0" presId="urn:microsoft.com/office/officeart/2008/layout/PictureStrips"/>
    <dgm:cxn modelId="{7BF4EEEB-9870-4030-B085-A2D8CB362827}" type="presParOf" srcId="{C98D5148-478F-4CF1-8DC6-EAFAABDEAB49}" destId="{85C9A308-2850-4517-A03A-AEF605B065B8}" srcOrd="1" destOrd="0" presId="urn:microsoft.com/office/officeart/2008/layout/PictureStrips"/>
    <dgm:cxn modelId="{0D0D6B03-A225-40A5-B7E0-D8C22946DC25}" type="presParOf" srcId="{CC65C247-CD77-4BBC-AC6B-96B5FEBE1602}" destId="{C429CD53-3940-43BC-BD93-841BB97E085F}" srcOrd="1" destOrd="0" presId="urn:microsoft.com/office/officeart/2008/layout/PictureStrips"/>
    <dgm:cxn modelId="{250B783D-AC2D-497A-8D47-A52C81B8705D}" type="presParOf" srcId="{CC65C247-CD77-4BBC-AC6B-96B5FEBE1602}" destId="{8FB539E9-4ED7-477A-92C9-154D957EAE9E}" srcOrd="2" destOrd="0" presId="urn:microsoft.com/office/officeart/2008/layout/PictureStrips"/>
    <dgm:cxn modelId="{1BA738FC-A967-40BE-A117-E048A575912C}" type="presParOf" srcId="{8FB539E9-4ED7-477A-92C9-154D957EAE9E}" destId="{79B3C689-D838-4AB3-B2C0-1CCD3F355C3C}" srcOrd="0" destOrd="0" presId="urn:microsoft.com/office/officeart/2008/layout/PictureStrips"/>
    <dgm:cxn modelId="{39E6148F-1E45-4CB4-BB26-8D9147A61A42}" type="presParOf" srcId="{8FB539E9-4ED7-477A-92C9-154D957EAE9E}" destId="{7F32DABC-9985-45C0-B7EB-C9977CA7CF26}" srcOrd="1" destOrd="0" presId="urn:microsoft.com/office/officeart/2008/layout/PictureStrips"/>
    <dgm:cxn modelId="{9DB49EC3-3DDD-4597-A2B8-660C3348D394}" type="presParOf" srcId="{CC65C247-CD77-4BBC-AC6B-96B5FEBE1602}" destId="{58D7408E-7367-4CD0-973E-7BCF0CBAF47D}" srcOrd="3" destOrd="0" presId="urn:microsoft.com/office/officeart/2008/layout/PictureStrips"/>
    <dgm:cxn modelId="{52D1FACA-D6C0-411A-8FF2-4ADEA4534306}" type="presParOf" srcId="{CC65C247-CD77-4BBC-AC6B-96B5FEBE1602}" destId="{E12A18A8-0C71-4DBC-A6C5-4564C36EEEE8}" srcOrd="4" destOrd="0" presId="urn:microsoft.com/office/officeart/2008/layout/PictureStrips"/>
    <dgm:cxn modelId="{8E92C78D-43D8-4525-A90A-5273FF4079E9}" type="presParOf" srcId="{E12A18A8-0C71-4DBC-A6C5-4564C36EEEE8}" destId="{EFCD0771-F337-4895-92A2-F8FED654FC7C}" srcOrd="0" destOrd="0" presId="urn:microsoft.com/office/officeart/2008/layout/PictureStrips"/>
    <dgm:cxn modelId="{0D808CCB-DD30-4013-B059-E8C15AEF2A5C}" type="presParOf" srcId="{E12A18A8-0C71-4DBC-A6C5-4564C36EEEE8}" destId="{79B9B345-D215-41BD-B3CE-FB79E66E849E}"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3160E-FD41-4375-8D9A-D2F0593C3F5D}">
      <dsp:nvSpPr>
        <dsp:cNvPr id="0" name=""/>
        <dsp:cNvSpPr/>
      </dsp:nvSpPr>
      <dsp:spPr>
        <a:xfrm>
          <a:off x="228602" y="963002"/>
          <a:ext cx="5374174" cy="17294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534"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Estudio de cohorte transversal, cuya población estuvo conformada por el universo de 828 trabajadores de una organización ecuatoriana, distribuidos en diferentes áreas y realizado durante el año 2019.</a:t>
          </a:r>
        </a:p>
      </dsp:txBody>
      <dsp:txXfrm>
        <a:off x="228602" y="963002"/>
        <a:ext cx="5374174" cy="1729459"/>
      </dsp:txXfrm>
    </dsp:sp>
    <dsp:sp modelId="{85C9A308-2850-4517-A03A-AEF605B065B8}">
      <dsp:nvSpPr>
        <dsp:cNvPr id="0" name=""/>
        <dsp:cNvSpPr/>
      </dsp:nvSpPr>
      <dsp:spPr>
        <a:xfrm>
          <a:off x="4678" y="745433"/>
          <a:ext cx="1175600" cy="17634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3C689-D838-4AB3-B2C0-1CCD3F355C3C}">
      <dsp:nvSpPr>
        <dsp:cNvPr id="0" name=""/>
        <dsp:cNvSpPr/>
      </dsp:nvSpPr>
      <dsp:spPr>
        <a:xfrm>
          <a:off x="6097529" y="920214"/>
          <a:ext cx="5374174" cy="178651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534"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De los 828 trabajadores encuestados,  y que registraron reposos médicos, se excluyeron aquellos con antigüedad laboral menor a 6 meses (n=12), resultando una población final de 816.</a:t>
          </a:r>
        </a:p>
      </dsp:txBody>
      <dsp:txXfrm>
        <a:off x="6097529" y="920214"/>
        <a:ext cx="5374174" cy="1786510"/>
      </dsp:txXfrm>
    </dsp:sp>
    <dsp:sp modelId="{7F32DABC-9985-45C0-B7EB-C9977CA7CF26}">
      <dsp:nvSpPr>
        <dsp:cNvPr id="0" name=""/>
        <dsp:cNvSpPr/>
      </dsp:nvSpPr>
      <dsp:spPr>
        <a:xfrm>
          <a:off x="5873605" y="731170"/>
          <a:ext cx="1175600" cy="17634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CD0771-F337-4895-92A2-F8FED654FC7C}">
      <dsp:nvSpPr>
        <dsp:cNvPr id="0" name=""/>
        <dsp:cNvSpPr/>
      </dsp:nvSpPr>
      <dsp:spPr>
        <a:xfrm>
          <a:off x="2030709" y="3141510"/>
          <a:ext cx="7414964" cy="167942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534"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Dentro de las variables de estudio se encuentran como independientes, las dimensiones de riesgo psicosocial; como variables dependientes los reposos médicos reportados y las variables socio laborales (provincia, edad, genero, instrucción, antigüedad laboral y área trabajo).</a:t>
          </a:r>
        </a:p>
      </dsp:txBody>
      <dsp:txXfrm>
        <a:off x="2030709" y="3141510"/>
        <a:ext cx="7414964" cy="1679429"/>
      </dsp:txXfrm>
    </dsp:sp>
    <dsp:sp modelId="{79B9B345-D215-41BD-B3CE-FB79E66E849E}">
      <dsp:nvSpPr>
        <dsp:cNvPr id="0" name=""/>
        <dsp:cNvSpPr/>
      </dsp:nvSpPr>
      <dsp:spPr>
        <a:xfrm>
          <a:off x="1886264" y="2832657"/>
          <a:ext cx="1175600" cy="17634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6361F-7147-4144-B91F-96C3463B74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0E2CEAD-439E-47FE-8A4A-8F8B1FD0F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5CE96724-A52E-470B-999F-2131D1A2668A}"/>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9302A88E-546C-4DDD-985E-8F38FAE8A8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F905804-CCBE-4990-9088-A2C87AE92AF5}"/>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33262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5D99B-44CD-484F-AA61-62491C8E31A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5851D8D-0E5A-46E2-AEBC-C936DA33B7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1D4CE1D-2D91-418A-806C-9FD05AE5293E}"/>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692217BA-FF1F-469C-B955-407EA4723ED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3EBB2BC-2902-48B9-9E91-6C6800E0D6F0}"/>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97318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77058A-C038-4BC7-AD23-CBDC23FEAD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1CBA8CC-E0A9-4A8B-86DF-D1B228EAB5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E945A3B-7CB4-4D01-9AA8-A4960B8F6E32}"/>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2BC2313F-34FF-44CA-BE60-703B0773F17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765F00-8417-40EC-AEB1-28C429B2EBA0}"/>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136650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795A0-300D-4A2C-BCD7-BFC237AEB4E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36EA279-DC91-4DC2-90A2-855D758F0C4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8869E64-1FF1-459A-ADA0-63E0EEE55FA8}"/>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F20720D9-E9B7-4F1F-8C00-DF5D03BD884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BB4BEC3-944C-44A8-823C-54B74531904A}"/>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42929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A885F-CA26-4549-B42E-19FF826565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4222447-791B-41DB-AF6C-BF357FDBD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D285EB-FF8A-4C93-9D8E-253193977C5B}"/>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817D7C09-8353-42E7-B3DC-5CE90E167CF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8BF7DB9-E468-4DAE-80AE-9FAD8B4A73C4}"/>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320774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AF30B-5D84-428A-A67D-AD7AC07BDC1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BD1751A-CDB2-4327-9829-5DA77BC9DC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7CE2708-1261-4A7A-9DEE-84387FAB35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77BBE73-23D5-464B-BF02-36472DE4D433}"/>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6" name="Marcador de pie de página 5">
            <a:extLst>
              <a:ext uri="{FF2B5EF4-FFF2-40B4-BE49-F238E27FC236}">
                <a16:creationId xmlns:a16="http://schemas.microsoft.com/office/drawing/2014/main" id="{B348197C-0B5E-46BC-B486-BB69501EF8A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12F0EBF-8E07-4EC2-8903-FA69A619D1A9}"/>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273161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8E3F5-DFCF-4DE6-B51D-3D69F16CE6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D93DC4D-2922-433B-8F63-AFF6D1EBC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FA9880E-027D-4C9E-B894-1EFC13602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BEF444C-3BA9-40FF-A01F-4E25F7564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A41DE7-7295-4037-A388-B3F1B6F18A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73FD5C9-E597-4E3C-A966-C27971D4D8FB}"/>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8" name="Marcador de pie de página 7">
            <a:extLst>
              <a:ext uri="{FF2B5EF4-FFF2-40B4-BE49-F238E27FC236}">
                <a16:creationId xmlns:a16="http://schemas.microsoft.com/office/drawing/2014/main" id="{40A03EB0-D176-4337-8C7C-155292F601D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22636F8-8C07-43A6-8A70-B11160B6CFD7}"/>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319411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386AE-8AED-4314-A222-0EA60C4867C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8FE78604-BAC7-4F19-B26A-27636A4D1E2C}"/>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4" name="Marcador de pie de página 3">
            <a:extLst>
              <a:ext uri="{FF2B5EF4-FFF2-40B4-BE49-F238E27FC236}">
                <a16:creationId xmlns:a16="http://schemas.microsoft.com/office/drawing/2014/main" id="{F791041C-A919-40ED-A632-0558B7A6339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0FE2805-1669-4C99-B8D7-52BA37EA5D57}"/>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260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52F4FA-F12D-4C42-82AF-F16197204708}"/>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3" name="Marcador de pie de página 2">
            <a:extLst>
              <a:ext uri="{FF2B5EF4-FFF2-40B4-BE49-F238E27FC236}">
                <a16:creationId xmlns:a16="http://schemas.microsoft.com/office/drawing/2014/main" id="{BBD6A6FD-7F4A-45A0-9800-B233F03D8C4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883B4DC-C343-40D7-9148-A8BDB1C637C6}"/>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34540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06E80-D138-42C4-A48E-5B5E8C64C5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D66B001-299F-48C3-9C6A-003E8CFEC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11B9CEC-FC26-40E3-BA11-8E5776400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D031B6-480C-4EFA-8379-92ACDBD74DE6}"/>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6" name="Marcador de pie de página 5">
            <a:extLst>
              <a:ext uri="{FF2B5EF4-FFF2-40B4-BE49-F238E27FC236}">
                <a16:creationId xmlns:a16="http://schemas.microsoft.com/office/drawing/2014/main" id="{490AE965-12C8-4D6A-8A15-9EAF116FB16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61940A8-19F4-411E-8D7D-99759A2B9480}"/>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249176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661BE-6524-4500-95F6-E20A0A05AF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1B32749-4AF5-435C-BB36-88ECD24F5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DB57056-6B4B-4B8A-8FEE-E0200FAD3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2EFA169-876E-498F-BEC3-C1F66CAF885E}"/>
              </a:ext>
            </a:extLst>
          </p:cNvPr>
          <p:cNvSpPr>
            <a:spLocks noGrp="1"/>
          </p:cNvSpPr>
          <p:nvPr>
            <p:ph type="dt" sz="half" idx="10"/>
          </p:nvPr>
        </p:nvSpPr>
        <p:spPr/>
        <p:txBody>
          <a:bodyPr/>
          <a:lstStyle/>
          <a:p>
            <a:fld id="{AB082EF6-96E3-42EA-8AEA-45D97FB65829}" type="datetimeFigureOut">
              <a:rPr lang="es-EC" smtClean="0"/>
              <a:t>21/9/2020</a:t>
            </a:fld>
            <a:endParaRPr lang="es-EC"/>
          </a:p>
        </p:txBody>
      </p:sp>
      <p:sp>
        <p:nvSpPr>
          <p:cNvPr id="6" name="Marcador de pie de página 5">
            <a:extLst>
              <a:ext uri="{FF2B5EF4-FFF2-40B4-BE49-F238E27FC236}">
                <a16:creationId xmlns:a16="http://schemas.microsoft.com/office/drawing/2014/main" id="{D4B13283-62F0-487C-AB19-21BA359183B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92FBD29-60DD-490B-B5F0-7134042CA9E2}"/>
              </a:ext>
            </a:extLst>
          </p:cNvPr>
          <p:cNvSpPr>
            <a:spLocks noGrp="1"/>
          </p:cNvSpPr>
          <p:nvPr>
            <p:ph type="sldNum" sz="quarter" idx="12"/>
          </p:nvPr>
        </p:nvSpPr>
        <p:spPr/>
        <p:txBody>
          <a:bodyPr/>
          <a:lstStyle/>
          <a:p>
            <a:fld id="{ED3EE3B6-E6E8-434A-A479-121A9ACFAFF1}" type="slidenum">
              <a:rPr lang="es-EC" smtClean="0"/>
              <a:t>‹Nº›</a:t>
            </a:fld>
            <a:endParaRPr lang="es-EC"/>
          </a:p>
        </p:txBody>
      </p:sp>
    </p:spTree>
    <p:extLst>
      <p:ext uri="{BB962C8B-B14F-4D97-AF65-F5344CB8AC3E}">
        <p14:creationId xmlns:p14="http://schemas.microsoft.com/office/powerpoint/2010/main" val="81774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DBB967-7FE1-4D7A-A668-E53709D8E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8452C54-D1BA-48A0-AD4C-FF13FBC81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0813D08-3C08-4238-B610-557928D01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82EF6-96E3-42EA-8AEA-45D97FB65829}" type="datetimeFigureOut">
              <a:rPr lang="es-EC" smtClean="0"/>
              <a:t>21/9/2020</a:t>
            </a:fld>
            <a:endParaRPr lang="es-EC"/>
          </a:p>
        </p:txBody>
      </p:sp>
      <p:sp>
        <p:nvSpPr>
          <p:cNvPr id="5" name="Marcador de pie de página 4">
            <a:extLst>
              <a:ext uri="{FF2B5EF4-FFF2-40B4-BE49-F238E27FC236}">
                <a16:creationId xmlns:a16="http://schemas.microsoft.com/office/drawing/2014/main" id="{571FA521-4796-4EE2-B14B-DB328BCA7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CFB1EFE-45A4-4FE1-AE4E-C1A31D616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EE3B6-E6E8-434A-A479-121A9ACFAFF1}" type="slidenum">
              <a:rPr lang="es-EC" smtClean="0"/>
              <a:t>‹Nº›</a:t>
            </a:fld>
            <a:endParaRPr lang="es-EC"/>
          </a:p>
        </p:txBody>
      </p:sp>
    </p:spTree>
    <p:extLst>
      <p:ext uri="{BB962C8B-B14F-4D97-AF65-F5344CB8AC3E}">
        <p14:creationId xmlns:p14="http://schemas.microsoft.com/office/powerpoint/2010/main" val="153286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iess.gob.ec/documents/10162/51889/Boletin_estadistico_2018_nov_dic.pdf" TargetMode="External"/><Relationship Id="rId4" Type="http://schemas.openxmlformats.org/officeDocument/2006/relationships/hyperlink" Target="https://www.who.int/mental_health/in_the_workplace/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Internacional SEK - UISEK">
            <a:extLst>
              <a:ext uri="{FF2B5EF4-FFF2-40B4-BE49-F238E27FC236}">
                <a16:creationId xmlns:a16="http://schemas.microsoft.com/office/drawing/2014/main" id="{EFB8CB9E-A12F-4B5C-A6D5-BCFBA2ADF1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63702" y="88362"/>
            <a:ext cx="5053864" cy="1488648"/>
          </a:xfrm>
          <a:prstGeom prst="rect">
            <a:avLst/>
          </a:prstGeom>
          <a:noFill/>
          <a:ln>
            <a:noFill/>
          </a:ln>
        </p:spPr>
      </p:pic>
      <p:sp>
        <p:nvSpPr>
          <p:cNvPr id="5" name="Rectángulo 4">
            <a:extLst>
              <a:ext uri="{FF2B5EF4-FFF2-40B4-BE49-F238E27FC236}">
                <a16:creationId xmlns:a16="http://schemas.microsoft.com/office/drawing/2014/main" id="{4CBB1ED8-1B7A-4272-A9CF-BE25DDBCB7AC}"/>
              </a:ext>
            </a:extLst>
          </p:cNvPr>
          <p:cNvSpPr/>
          <p:nvPr/>
        </p:nvSpPr>
        <p:spPr>
          <a:xfrm>
            <a:off x="0" y="1937040"/>
            <a:ext cx="12192000" cy="2249142"/>
          </a:xfrm>
          <a:prstGeom prst="rect">
            <a:avLst/>
          </a:prstGeom>
        </p:spPr>
        <p:txBody>
          <a:bodyPr wrap="square">
            <a:spAutoFit/>
          </a:bodyPr>
          <a:lstStyle/>
          <a:p>
            <a:pPr lvl="1">
              <a:lnSpc>
                <a:spcPct val="200000"/>
              </a:lnSpc>
              <a:buClr>
                <a:srgbClr val="0070C0"/>
              </a:buClr>
            </a:pPr>
            <a:r>
              <a:rPr lang="es-EC" dirty="0">
                <a:effectLst/>
                <a:latin typeface="Times New Roman" panose="02020603050405020304" pitchFamily="18" charset="0"/>
                <a:ea typeface="Calibri" panose="020F0502020204030204" pitchFamily="34" charset="0"/>
                <a:cs typeface="Times New Roman" panose="02020603050405020304" pitchFamily="18" charset="0"/>
              </a:rPr>
              <a:t>Trabajo de fin de carrera titulado:</a:t>
            </a:r>
          </a:p>
          <a:p>
            <a:pPr algn="ctr">
              <a:lnSpc>
                <a:spcPct val="15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“IMPACTO DE LOS RIESGOS PSICOSOCIALES EN LA SALUD DE LOS TRABAJADORES: UNA AMENAZA PARA LAS ORGANIZACIONES ECUATORIANAS”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C9FDB1F-D120-447D-AFD5-6BB214AE3CCB}"/>
              </a:ext>
            </a:extLst>
          </p:cNvPr>
          <p:cNvSpPr/>
          <p:nvPr/>
        </p:nvSpPr>
        <p:spPr>
          <a:xfrm>
            <a:off x="602563" y="4186182"/>
            <a:ext cx="10986867" cy="1669944"/>
          </a:xfrm>
          <a:prstGeom prst="rect">
            <a:avLst/>
          </a:prstGeom>
        </p:spPr>
        <p:txBody>
          <a:bodyPr wrap="square">
            <a:spAutoFit/>
          </a:bodyPr>
          <a:lstStyle/>
          <a:p>
            <a:pP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Realizado por:</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b="1" dirty="0">
                <a:latin typeface="Times New Roman" panose="02020603050405020304" pitchFamily="18" charset="0"/>
                <a:ea typeface="Calibri" panose="020F0502020204030204" pitchFamily="34" charset="0"/>
                <a:cs typeface="Times New Roman" panose="02020603050405020304" pitchFamily="18" charset="0"/>
              </a:rPr>
              <a:t>ING. J</a:t>
            </a:r>
            <a:r>
              <a:rPr lang="es-EC" b="1" dirty="0">
                <a:effectLst/>
                <a:latin typeface="Times New Roman" panose="02020603050405020304" pitchFamily="18" charset="0"/>
                <a:ea typeface="Calibri" panose="020F0502020204030204" pitchFamily="34" charset="0"/>
                <a:cs typeface="Times New Roman" panose="02020603050405020304" pitchFamily="18" charset="0"/>
              </a:rPr>
              <a:t>ORGE LUIS HUILCAREMA LONDO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Directora de proyecto:</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b="1" dirty="0">
                <a:effectLst/>
                <a:latin typeface="Times New Roman" panose="02020603050405020304" pitchFamily="18" charset="0"/>
                <a:ea typeface="Calibri" panose="020F0502020204030204" pitchFamily="34" charset="0"/>
                <a:cs typeface="Times New Roman" panose="02020603050405020304" pitchFamily="18" charset="0"/>
              </a:rPr>
              <a:t>DRA. YOLIS CAMPOS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Como requisito para la obtención del título de: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b="1" dirty="0">
                <a:effectLst/>
                <a:latin typeface="Times New Roman" panose="02020603050405020304" pitchFamily="18" charset="0"/>
                <a:ea typeface="Calibri" panose="020F0502020204030204" pitchFamily="34" charset="0"/>
                <a:cs typeface="Times New Roman" panose="02020603050405020304" pitchFamily="18" charset="0"/>
              </a:rPr>
              <a:t>MAGISTER EN SEGURIDAD Y SALUD OCUPACIONAL</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809F21CE-EFE1-4B75-A996-6BFC5C1492F2}"/>
              </a:ext>
            </a:extLst>
          </p:cNvPr>
          <p:cNvSpPr/>
          <p:nvPr/>
        </p:nvSpPr>
        <p:spPr>
          <a:xfrm>
            <a:off x="4496843" y="6070294"/>
            <a:ext cx="3198312" cy="567271"/>
          </a:xfrm>
          <a:prstGeom prst="rect">
            <a:avLst/>
          </a:prstGeom>
        </p:spPr>
        <p:txBody>
          <a:bodyPr wrap="none">
            <a:spAutoFit/>
          </a:bodyPr>
          <a:lstStyle/>
          <a:p>
            <a:pPr algn="ct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Quito, 14 de septiembre de 2020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31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12DB141-53CC-43F7-AED9-4FD03E2604EA}"/>
              </a:ext>
            </a:extLst>
          </p:cNvPr>
          <p:cNvPicPr>
            <a:picLocks noChangeAspect="1"/>
          </p:cNvPicPr>
          <p:nvPr/>
        </p:nvPicPr>
        <p:blipFill>
          <a:blip r:embed="rId2"/>
          <a:stretch>
            <a:fillRect/>
          </a:stretch>
        </p:blipFill>
        <p:spPr>
          <a:xfrm>
            <a:off x="900405" y="27519"/>
            <a:ext cx="10747644" cy="6802961"/>
          </a:xfrm>
          <a:prstGeom prst="rect">
            <a:avLst/>
          </a:prstGeom>
        </p:spPr>
      </p:pic>
      <p:sp>
        <p:nvSpPr>
          <p:cNvPr id="8" name="Elipse 7">
            <a:extLst>
              <a:ext uri="{FF2B5EF4-FFF2-40B4-BE49-F238E27FC236}">
                <a16:creationId xmlns:a16="http://schemas.microsoft.com/office/drawing/2014/main" id="{88D74900-99EB-443E-B6CD-D361CBD3BC9B}"/>
              </a:ext>
            </a:extLst>
          </p:cNvPr>
          <p:cNvSpPr/>
          <p:nvPr/>
        </p:nvSpPr>
        <p:spPr>
          <a:xfrm>
            <a:off x="5610664" y="4009292"/>
            <a:ext cx="970671" cy="66118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Elipse 8">
            <a:extLst>
              <a:ext uri="{FF2B5EF4-FFF2-40B4-BE49-F238E27FC236}">
                <a16:creationId xmlns:a16="http://schemas.microsoft.com/office/drawing/2014/main" id="{C54BD2EA-22D2-4D24-A1AE-10069AFD24A5}"/>
              </a:ext>
            </a:extLst>
          </p:cNvPr>
          <p:cNvSpPr/>
          <p:nvPr/>
        </p:nvSpPr>
        <p:spPr>
          <a:xfrm>
            <a:off x="5636453" y="1849286"/>
            <a:ext cx="970671" cy="66118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0" name="Elipse 9">
            <a:extLst>
              <a:ext uri="{FF2B5EF4-FFF2-40B4-BE49-F238E27FC236}">
                <a16:creationId xmlns:a16="http://schemas.microsoft.com/office/drawing/2014/main" id="{B41E998B-F80B-47C0-8D39-185F0844D665}"/>
              </a:ext>
            </a:extLst>
          </p:cNvPr>
          <p:cNvSpPr/>
          <p:nvPr/>
        </p:nvSpPr>
        <p:spPr>
          <a:xfrm>
            <a:off x="5636453" y="2566125"/>
            <a:ext cx="970671" cy="66118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1" name="Elipse 10">
            <a:extLst>
              <a:ext uri="{FF2B5EF4-FFF2-40B4-BE49-F238E27FC236}">
                <a16:creationId xmlns:a16="http://schemas.microsoft.com/office/drawing/2014/main" id="{84C0C111-AB10-44A0-B30F-BC07776659F1}"/>
              </a:ext>
            </a:extLst>
          </p:cNvPr>
          <p:cNvSpPr/>
          <p:nvPr/>
        </p:nvSpPr>
        <p:spPr>
          <a:xfrm>
            <a:off x="7437120" y="4670474"/>
            <a:ext cx="970671" cy="66118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2" name="Elipse 11">
            <a:extLst>
              <a:ext uri="{FF2B5EF4-FFF2-40B4-BE49-F238E27FC236}">
                <a16:creationId xmlns:a16="http://schemas.microsoft.com/office/drawing/2014/main" id="{21F28C34-9C2F-46ED-ADC3-407907D7941D}"/>
              </a:ext>
            </a:extLst>
          </p:cNvPr>
          <p:cNvSpPr/>
          <p:nvPr/>
        </p:nvSpPr>
        <p:spPr>
          <a:xfrm>
            <a:off x="7437120" y="3227307"/>
            <a:ext cx="970671" cy="66118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3" name="Elipse 12">
            <a:extLst>
              <a:ext uri="{FF2B5EF4-FFF2-40B4-BE49-F238E27FC236}">
                <a16:creationId xmlns:a16="http://schemas.microsoft.com/office/drawing/2014/main" id="{F144DA80-4F43-45B1-B2C1-DD8746DC66B0}"/>
              </a:ext>
            </a:extLst>
          </p:cNvPr>
          <p:cNvSpPr/>
          <p:nvPr/>
        </p:nvSpPr>
        <p:spPr>
          <a:xfrm>
            <a:off x="7437119" y="6113641"/>
            <a:ext cx="970671" cy="66118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4" name="Elipse 13">
            <a:extLst>
              <a:ext uri="{FF2B5EF4-FFF2-40B4-BE49-F238E27FC236}">
                <a16:creationId xmlns:a16="http://schemas.microsoft.com/office/drawing/2014/main" id="{ADDAFC65-05B7-4A97-9B2A-CA688FC1C34A}"/>
              </a:ext>
            </a:extLst>
          </p:cNvPr>
          <p:cNvSpPr/>
          <p:nvPr/>
        </p:nvSpPr>
        <p:spPr>
          <a:xfrm>
            <a:off x="9057248" y="2566125"/>
            <a:ext cx="970671" cy="6611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5" name="Elipse 14">
            <a:extLst>
              <a:ext uri="{FF2B5EF4-FFF2-40B4-BE49-F238E27FC236}">
                <a16:creationId xmlns:a16="http://schemas.microsoft.com/office/drawing/2014/main" id="{686CAE35-70AF-4726-B016-1586388CCB8B}"/>
              </a:ext>
            </a:extLst>
          </p:cNvPr>
          <p:cNvSpPr/>
          <p:nvPr/>
        </p:nvSpPr>
        <p:spPr>
          <a:xfrm>
            <a:off x="9057247" y="3255442"/>
            <a:ext cx="970671" cy="6611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16" name="Elipse 15">
            <a:extLst>
              <a:ext uri="{FF2B5EF4-FFF2-40B4-BE49-F238E27FC236}">
                <a16:creationId xmlns:a16="http://schemas.microsoft.com/office/drawing/2014/main" id="{6750BB34-E318-4D11-B08C-4334B40A2113}"/>
              </a:ext>
            </a:extLst>
          </p:cNvPr>
          <p:cNvSpPr/>
          <p:nvPr/>
        </p:nvSpPr>
        <p:spPr>
          <a:xfrm>
            <a:off x="9057247" y="4662211"/>
            <a:ext cx="970671" cy="6611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Tree>
    <p:extLst>
      <p:ext uri="{BB962C8B-B14F-4D97-AF65-F5344CB8AC3E}">
        <p14:creationId xmlns:p14="http://schemas.microsoft.com/office/powerpoint/2010/main" val="353723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347351-AC5D-46EE-BD19-8BAA9120151A}"/>
              </a:ext>
            </a:extLst>
          </p:cNvPr>
          <p:cNvPicPr>
            <a:picLocks noChangeAspect="1"/>
          </p:cNvPicPr>
          <p:nvPr/>
        </p:nvPicPr>
        <p:blipFill>
          <a:blip r:embed="rId2"/>
          <a:stretch>
            <a:fillRect/>
          </a:stretch>
        </p:blipFill>
        <p:spPr>
          <a:xfrm>
            <a:off x="1191088" y="0"/>
            <a:ext cx="9809823" cy="6546574"/>
          </a:xfrm>
          <a:prstGeom prst="rect">
            <a:avLst/>
          </a:prstGeom>
        </p:spPr>
      </p:pic>
      <p:pic>
        <p:nvPicPr>
          <p:cNvPr id="6" name="Imagen 5" descr="Universidad Internacional SEK - UISEK">
            <a:extLst>
              <a:ext uri="{FF2B5EF4-FFF2-40B4-BE49-F238E27FC236}">
                <a16:creationId xmlns:a16="http://schemas.microsoft.com/office/drawing/2014/main" id="{BF486EBF-6FC3-4A89-9432-1FEFEC233D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3" name="Flecha: a la derecha 2">
            <a:extLst>
              <a:ext uri="{FF2B5EF4-FFF2-40B4-BE49-F238E27FC236}">
                <a16:creationId xmlns:a16="http://schemas.microsoft.com/office/drawing/2014/main" id="{140EF066-C28F-4044-B648-A3F336FF895E}"/>
              </a:ext>
            </a:extLst>
          </p:cNvPr>
          <p:cNvSpPr/>
          <p:nvPr/>
        </p:nvSpPr>
        <p:spPr>
          <a:xfrm flipH="1">
            <a:off x="9819859" y="4359964"/>
            <a:ext cx="371062" cy="4638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47235FED-980F-4212-9166-0AFD3C18CCC9}"/>
              </a:ext>
            </a:extLst>
          </p:cNvPr>
          <p:cNvSpPr/>
          <p:nvPr/>
        </p:nvSpPr>
        <p:spPr>
          <a:xfrm flipH="1">
            <a:off x="9819859" y="4943060"/>
            <a:ext cx="371062" cy="4638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DC3E4DFF-5020-4454-B194-9DDBC956234C}"/>
              </a:ext>
            </a:extLst>
          </p:cNvPr>
          <p:cNvSpPr/>
          <p:nvPr/>
        </p:nvSpPr>
        <p:spPr>
          <a:xfrm flipH="1">
            <a:off x="9819859" y="3770242"/>
            <a:ext cx="371062" cy="4638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04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C04668E-29C0-4F72-86CA-029603307170}"/>
              </a:ext>
            </a:extLst>
          </p:cNvPr>
          <p:cNvPicPr>
            <a:picLocks noChangeAspect="1"/>
          </p:cNvPicPr>
          <p:nvPr/>
        </p:nvPicPr>
        <p:blipFill rotWithShape="1">
          <a:blip r:embed="rId2"/>
          <a:srcRect l="2718" t="13122" r="2718" b="12639"/>
          <a:stretch/>
        </p:blipFill>
        <p:spPr>
          <a:xfrm>
            <a:off x="76094" y="927651"/>
            <a:ext cx="12039811" cy="5565913"/>
          </a:xfrm>
          <a:prstGeom prst="rect">
            <a:avLst/>
          </a:prstGeom>
        </p:spPr>
      </p:pic>
      <p:pic>
        <p:nvPicPr>
          <p:cNvPr id="4" name="Imagen 3" descr="Universidad Internacional SEK - UISEK">
            <a:extLst>
              <a:ext uri="{FF2B5EF4-FFF2-40B4-BE49-F238E27FC236}">
                <a16:creationId xmlns:a16="http://schemas.microsoft.com/office/drawing/2014/main" id="{F6FFC5EC-8011-495E-81DE-4387C02219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Rectángulo: esquinas redondeadas 1">
            <a:extLst>
              <a:ext uri="{FF2B5EF4-FFF2-40B4-BE49-F238E27FC236}">
                <a16:creationId xmlns:a16="http://schemas.microsoft.com/office/drawing/2014/main" id="{C6A9AF23-8BB7-4CCD-B8BF-C9B301A3B40E}"/>
              </a:ext>
            </a:extLst>
          </p:cNvPr>
          <p:cNvSpPr/>
          <p:nvPr/>
        </p:nvSpPr>
        <p:spPr>
          <a:xfrm>
            <a:off x="3367908" y="4664768"/>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8FB8A74F-0DA2-4372-B4D6-553D0E752DF5}"/>
              </a:ext>
            </a:extLst>
          </p:cNvPr>
          <p:cNvSpPr/>
          <p:nvPr/>
        </p:nvSpPr>
        <p:spPr>
          <a:xfrm>
            <a:off x="4876800" y="4611757"/>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esquinas redondeadas 6">
            <a:extLst>
              <a:ext uri="{FF2B5EF4-FFF2-40B4-BE49-F238E27FC236}">
                <a16:creationId xmlns:a16="http://schemas.microsoft.com/office/drawing/2014/main" id="{27524090-4C1D-4D8D-9E21-DD979B135768}"/>
              </a:ext>
            </a:extLst>
          </p:cNvPr>
          <p:cNvSpPr/>
          <p:nvPr/>
        </p:nvSpPr>
        <p:spPr>
          <a:xfrm>
            <a:off x="6500189" y="4678021"/>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esquinas redondeadas 7">
            <a:extLst>
              <a:ext uri="{FF2B5EF4-FFF2-40B4-BE49-F238E27FC236}">
                <a16:creationId xmlns:a16="http://schemas.microsoft.com/office/drawing/2014/main" id="{562F9DB9-9750-428C-B904-84647FC914F7}"/>
              </a:ext>
            </a:extLst>
          </p:cNvPr>
          <p:cNvSpPr/>
          <p:nvPr/>
        </p:nvSpPr>
        <p:spPr>
          <a:xfrm>
            <a:off x="8222970" y="4631643"/>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esquinas redondeadas 8">
            <a:extLst>
              <a:ext uri="{FF2B5EF4-FFF2-40B4-BE49-F238E27FC236}">
                <a16:creationId xmlns:a16="http://schemas.microsoft.com/office/drawing/2014/main" id="{7F767802-A02B-48F3-A2E6-9F007F9FE935}"/>
              </a:ext>
            </a:extLst>
          </p:cNvPr>
          <p:cNvSpPr/>
          <p:nvPr/>
        </p:nvSpPr>
        <p:spPr>
          <a:xfrm>
            <a:off x="9846359" y="4678021"/>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esquinas redondeadas 9">
            <a:extLst>
              <a:ext uri="{FF2B5EF4-FFF2-40B4-BE49-F238E27FC236}">
                <a16:creationId xmlns:a16="http://schemas.microsoft.com/office/drawing/2014/main" id="{E34C8B6D-8C33-4CB5-A932-4D2C86ED37CB}"/>
              </a:ext>
            </a:extLst>
          </p:cNvPr>
          <p:cNvSpPr/>
          <p:nvPr/>
        </p:nvSpPr>
        <p:spPr>
          <a:xfrm>
            <a:off x="11436627" y="4678021"/>
            <a:ext cx="397565" cy="4373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esquinas redondeadas 2">
            <a:extLst>
              <a:ext uri="{FF2B5EF4-FFF2-40B4-BE49-F238E27FC236}">
                <a16:creationId xmlns:a16="http://schemas.microsoft.com/office/drawing/2014/main" id="{B82E8C46-70B5-45B9-AB96-4BD8DA8FAF63}"/>
              </a:ext>
            </a:extLst>
          </p:cNvPr>
          <p:cNvSpPr/>
          <p:nvPr/>
        </p:nvSpPr>
        <p:spPr>
          <a:xfrm>
            <a:off x="2438401" y="6029738"/>
            <a:ext cx="9395791" cy="4373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5696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5535F1-BE58-49D7-9867-0D2F8F51F987}"/>
              </a:ext>
            </a:extLst>
          </p:cNvPr>
          <p:cNvPicPr>
            <a:picLocks noChangeAspect="1"/>
          </p:cNvPicPr>
          <p:nvPr/>
        </p:nvPicPr>
        <p:blipFill rotWithShape="1">
          <a:blip r:embed="rId2"/>
          <a:srcRect l="11654" t="13110" r="12077" b="9519"/>
          <a:stretch/>
        </p:blipFill>
        <p:spPr>
          <a:xfrm>
            <a:off x="0" y="0"/>
            <a:ext cx="12192000" cy="6858000"/>
          </a:xfrm>
          <a:prstGeom prst="rect">
            <a:avLst/>
          </a:prstGeom>
        </p:spPr>
      </p:pic>
      <p:sp>
        <p:nvSpPr>
          <p:cNvPr id="3" name="Rectángulo: esquinas redondeadas 2">
            <a:extLst>
              <a:ext uri="{FF2B5EF4-FFF2-40B4-BE49-F238E27FC236}">
                <a16:creationId xmlns:a16="http://schemas.microsoft.com/office/drawing/2014/main" id="{86135DCC-52A1-431B-88BD-B30E4DD690B0}"/>
              </a:ext>
            </a:extLst>
          </p:cNvPr>
          <p:cNvSpPr/>
          <p:nvPr/>
        </p:nvSpPr>
        <p:spPr>
          <a:xfrm>
            <a:off x="10813774" y="1139687"/>
            <a:ext cx="1166191" cy="560567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esquinas redondeadas 4">
            <a:extLst>
              <a:ext uri="{FF2B5EF4-FFF2-40B4-BE49-F238E27FC236}">
                <a16:creationId xmlns:a16="http://schemas.microsoft.com/office/drawing/2014/main" id="{1DB185A7-7514-4EDD-AE56-0E80CCBFB7D7}"/>
              </a:ext>
            </a:extLst>
          </p:cNvPr>
          <p:cNvSpPr/>
          <p:nvPr/>
        </p:nvSpPr>
        <p:spPr>
          <a:xfrm>
            <a:off x="10813774" y="3299791"/>
            <a:ext cx="1166191" cy="23853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A67284F9-1C24-4D2B-AAD8-7D5817185409}"/>
              </a:ext>
            </a:extLst>
          </p:cNvPr>
          <p:cNvSpPr/>
          <p:nvPr/>
        </p:nvSpPr>
        <p:spPr>
          <a:xfrm>
            <a:off x="10813773" y="4903304"/>
            <a:ext cx="1166191" cy="23853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esquinas redondeadas 6">
            <a:extLst>
              <a:ext uri="{FF2B5EF4-FFF2-40B4-BE49-F238E27FC236}">
                <a16:creationId xmlns:a16="http://schemas.microsoft.com/office/drawing/2014/main" id="{3C114D14-590C-4EDE-90E6-44128F922612}"/>
              </a:ext>
            </a:extLst>
          </p:cNvPr>
          <p:cNvSpPr/>
          <p:nvPr/>
        </p:nvSpPr>
        <p:spPr>
          <a:xfrm>
            <a:off x="-13253" y="4784034"/>
            <a:ext cx="1457740" cy="35780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esquinas redondeadas 7">
            <a:extLst>
              <a:ext uri="{FF2B5EF4-FFF2-40B4-BE49-F238E27FC236}">
                <a16:creationId xmlns:a16="http://schemas.microsoft.com/office/drawing/2014/main" id="{C99E1ECE-1097-46C1-9AB8-FC1AB5383940}"/>
              </a:ext>
            </a:extLst>
          </p:cNvPr>
          <p:cNvSpPr/>
          <p:nvPr/>
        </p:nvSpPr>
        <p:spPr>
          <a:xfrm>
            <a:off x="-13253" y="3193773"/>
            <a:ext cx="1457740" cy="35780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145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5AE71F8-6002-4FD2-8949-5E85D4F90AE2}"/>
              </a:ext>
            </a:extLst>
          </p:cNvPr>
          <p:cNvPicPr>
            <a:picLocks noChangeAspect="1"/>
          </p:cNvPicPr>
          <p:nvPr/>
        </p:nvPicPr>
        <p:blipFill rotWithShape="1">
          <a:blip r:embed="rId2"/>
          <a:srcRect l="22615" t="13314" r="21769" b="16497"/>
          <a:stretch/>
        </p:blipFill>
        <p:spPr>
          <a:xfrm>
            <a:off x="1505243" y="0"/>
            <a:ext cx="9526582" cy="6759526"/>
          </a:xfrm>
          <a:prstGeom prst="rect">
            <a:avLst/>
          </a:prstGeom>
        </p:spPr>
      </p:pic>
      <p:pic>
        <p:nvPicPr>
          <p:cNvPr id="6" name="Imagen 5" descr="Universidad Internacional SEK - UISEK">
            <a:extLst>
              <a:ext uri="{FF2B5EF4-FFF2-40B4-BE49-F238E27FC236}">
                <a16:creationId xmlns:a16="http://schemas.microsoft.com/office/drawing/2014/main" id="{7FD706D2-BCE2-4FC0-BFE6-B27D768943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Rectángulo: esquinas redondeadas 1">
            <a:extLst>
              <a:ext uri="{FF2B5EF4-FFF2-40B4-BE49-F238E27FC236}">
                <a16:creationId xmlns:a16="http://schemas.microsoft.com/office/drawing/2014/main" id="{72AD7DED-54BD-40FA-B09D-4A3D0B1CF9A8}"/>
              </a:ext>
            </a:extLst>
          </p:cNvPr>
          <p:cNvSpPr/>
          <p:nvPr/>
        </p:nvSpPr>
        <p:spPr>
          <a:xfrm>
            <a:off x="4744279" y="4346713"/>
            <a:ext cx="463826" cy="5963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esquinas redondeadas 4">
            <a:extLst>
              <a:ext uri="{FF2B5EF4-FFF2-40B4-BE49-F238E27FC236}">
                <a16:creationId xmlns:a16="http://schemas.microsoft.com/office/drawing/2014/main" id="{4E7DF46B-A5C2-4232-A338-17AAFC45BF04}"/>
              </a:ext>
            </a:extLst>
          </p:cNvPr>
          <p:cNvSpPr/>
          <p:nvPr/>
        </p:nvSpPr>
        <p:spPr>
          <a:xfrm>
            <a:off x="8036323" y="4293704"/>
            <a:ext cx="463826" cy="5963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2402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306836-4852-400B-B3BF-D4B38454C74E}"/>
              </a:ext>
            </a:extLst>
          </p:cNvPr>
          <p:cNvPicPr>
            <a:picLocks noChangeAspect="1"/>
          </p:cNvPicPr>
          <p:nvPr/>
        </p:nvPicPr>
        <p:blipFill rotWithShape="1">
          <a:blip r:embed="rId2"/>
          <a:srcRect l="24692" t="11263" r="22000" b="9314"/>
          <a:stretch/>
        </p:blipFill>
        <p:spPr>
          <a:xfrm>
            <a:off x="2152357" y="0"/>
            <a:ext cx="8187070" cy="6858000"/>
          </a:xfrm>
          <a:prstGeom prst="rect">
            <a:avLst/>
          </a:prstGeom>
        </p:spPr>
      </p:pic>
      <p:pic>
        <p:nvPicPr>
          <p:cNvPr id="6" name="Imagen 5" descr="Universidad Internacional SEK - UISEK">
            <a:extLst>
              <a:ext uri="{FF2B5EF4-FFF2-40B4-BE49-F238E27FC236}">
                <a16:creationId xmlns:a16="http://schemas.microsoft.com/office/drawing/2014/main" id="{D89F250A-627B-4971-9BED-6B7A191C8A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5" name="Rectángulo: esquinas redondeadas 4">
            <a:extLst>
              <a:ext uri="{FF2B5EF4-FFF2-40B4-BE49-F238E27FC236}">
                <a16:creationId xmlns:a16="http://schemas.microsoft.com/office/drawing/2014/main" id="{F5DEF5BA-0F95-4872-85E2-4F4AB57346B9}"/>
              </a:ext>
            </a:extLst>
          </p:cNvPr>
          <p:cNvSpPr/>
          <p:nvPr/>
        </p:nvSpPr>
        <p:spPr>
          <a:xfrm>
            <a:off x="4664765" y="4267200"/>
            <a:ext cx="1020417" cy="5963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esquinas redondeadas 6">
            <a:extLst>
              <a:ext uri="{FF2B5EF4-FFF2-40B4-BE49-F238E27FC236}">
                <a16:creationId xmlns:a16="http://schemas.microsoft.com/office/drawing/2014/main" id="{E8B67E53-C80E-4083-8CE3-E31937610355}"/>
              </a:ext>
            </a:extLst>
          </p:cNvPr>
          <p:cNvSpPr/>
          <p:nvPr/>
        </p:nvSpPr>
        <p:spPr>
          <a:xfrm>
            <a:off x="7825408" y="4267200"/>
            <a:ext cx="1020417" cy="5963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753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4E0780C-FC4F-4377-9E0F-6D79E8696BF9}"/>
              </a:ext>
            </a:extLst>
          </p:cNvPr>
          <p:cNvSpPr>
            <a:spLocks noGrp="1"/>
          </p:cNvSpPr>
          <p:nvPr>
            <p:ph type="title"/>
          </p:nvPr>
        </p:nvSpPr>
        <p:spPr>
          <a:xfrm>
            <a:off x="838200" y="366643"/>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Discusión</a:t>
            </a:r>
          </a:p>
        </p:txBody>
      </p:sp>
      <p:pic>
        <p:nvPicPr>
          <p:cNvPr id="5" name="Gráfico 4" descr="Flechas de cheurón">
            <a:extLst>
              <a:ext uri="{FF2B5EF4-FFF2-40B4-BE49-F238E27FC236}">
                <a16:creationId xmlns:a16="http://schemas.microsoft.com/office/drawing/2014/main" id="{DF336D3E-84BF-4150-8DA9-80ACA538F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271719"/>
            <a:ext cx="723712" cy="723712"/>
          </a:xfrm>
          <a:prstGeom prst="rect">
            <a:avLst/>
          </a:prstGeom>
        </p:spPr>
      </p:pic>
      <p:pic>
        <p:nvPicPr>
          <p:cNvPr id="11" name="Imagen 10" descr="Universidad Internacional SEK - UISEK">
            <a:extLst>
              <a:ext uri="{FF2B5EF4-FFF2-40B4-BE49-F238E27FC236}">
                <a16:creationId xmlns:a16="http://schemas.microsoft.com/office/drawing/2014/main" id="{C2474F84-BAA0-48E2-9890-DC1BEEADBB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3" name="Rectángulo 2">
            <a:extLst>
              <a:ext uri="{FF2B5EF4-FFF2-40B4-BE49-F238E27FC236}">
                <a16:creationId xmlns:a16="http://schemas.microsoft.com/office/drawing/2014/main" id="{DD5EAEB3-4867-42AF-8EE6-2722E4488FB8}"/>
              </a:ext>
            </a:extLst>
          </p:cNvPr>
          <p:cNvSpPr/>
          <p:nvPr/>
        </p:nvSpPr>
        <p:spPr>
          <a:xfrm>
            <a:off x="397565" y="1984927"/>
            <a:ext cx="10956235" cy="3078535"/>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Los Resultados generales describen un predominio del NR Bajo (61,2%),  NR Medio (34,3%) y  NR Alto (4.4%).</a:t>
            </a:r>
          </a:p>
          <a:p>
            <a:pPr marL="342900" lvl="0" indent="-342900"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Los TGI ocupan la principal causa de reposos médicos con 60,2%; TME: 19,2%; ESN:6,5%.</a:t>
            </a:r>
          </a:p>
          <a:p>
            <a:pPr marL="342900" lvl="0" indent="-342900"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Se establece asociación significativa entre los reposos médicos reportados y las variables sociolaborales (edad y género) y las dimensiones de Riesgo (Desarrollo de Competencias y otros puntos importantes).</a:t>
            </a:r>
          </a:p>
        </p:txBody>
      </p:sp>
    </p:spTree>
    <p:extLst>
      <p:ext uri="{BB962C8B-B14F-4D97-AF65-F5344CB8AC3E}">
        <p14:creationId xmlns:p14="http://schemas.microsoft.com/office/powerpoint/2010/main" val="420870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84DA1D-1ED0-4FE2-B6E5-CE6688514FC2}"/>
              </a:ext>
            </a:extLst>
          </p:cNvPr>
          <p:cNvSpPr>
            <a:spLocks noGrp="1"/>
          </p:cNvSpPr>
          <p:nvPr>
            <p:ph idx="1"/>
          </p:nvPr>
        </p:nvSpPr>
        <p:spPr>
          <a:xfrm>
            <a:off x="0" y="1408407"/>
            <a:ext cx="12046226" cy="4846619"/>
          </a:xfrm>
        </p:spPr>
        <p:txBody>
          <a:bodyPr>
            <a:normAutofit fontScale="55000" lnSpcReduction="20000"/>
          </a:bodyPr>
          <a:lstStyle/>
          <a:p>
            <a:pPr algn="just">
              <a:lnSpc>
                <a:spcPct val="170000"/>
              </a:lnSpc>
              <a:buClr>
                <a:srgbClr val="C00000"/>
              </a:buClr>
              <a:buFont typeface="Wingdings" panose="05000000000000000000" pitchFamily="2" charset="2"/>
              <a:buChar char="ü"/>
            </a:pPr>
            <a:r>
              <a:rPr lang="es-EC" sz="3600" dirty="0">
                <a:latin typeface="Times New Roman" panose="02020603050405020304" pitchFamily="18" charset="0"/>
                <a:cs typeface="Times New Roman" panose="02020603050405020304" pitchFamily="18" charset="0"/>
              </a:rPr>
              <a:t>Pérez (2019), presentó un NR medio y alto, observándose un deterioro en las dimensiones, comunicación y agotamiento emocional, las cuales guardan relación estadística significativa con los TGI y trastornos psiconeuróticos. Contrastando con el NR reportados en nuestra investigación (nivel de riesgo bajo); pero, coincidiendo con los diagnósticos de reposos médicos reportados en la población de estudio como TGI, trastornos mentales y del comportamiento.</a:t>
            </a:r>
            <a:r>
              <a:rPr lang="es-EC" sz="3600" baseline="30000" dirty="0">
                <a:latin typeface="Times New Roman" panose="02020603050405020304" pitchFamily="18" charset="0"/>
                <a:cs typeface="Times New Roman" panose="02020603050405020304" pitchFamily="18" charset="0"/>
              </a:rPr>
              <a:t>7</a:t>
            </a:r>
          </a:p>
          <a:p>
            <a:pPr algn="just">
              <a:lnSpc>
                <a:spcPct val="170000"/>
              </a:lnSpc>
              <a:buClr>
                <a:srgbClr val="C00000"/>
              </a:buClr>
              <a:buFont typeface="Wingdings" panose="05000000000000000000" pitchFamily="2" charset="2"/>
              <a:buChar char="ü"/>
            </a:pPr>
            <a:r>
              <a:rPr lang="es-EC" sz="3600" dirty="0">
                <a:latin typeface="Times New Roman" panose="02020603050405020304" pitchFamily="18" charset="0"/>
                <a:cs typeface="Times New Roman" panose="02020603050405020304" pitchFamily="18" charset="0"/>
              </a:rPr>
              <a:t>Aplicando el cuestionario SUSESO ISTAS 21 en trabajadores de una florícola, Torres (2019), encontró un nivel de riesgo psicosocial alto en todas las dimensiones, predominando en el personal femenino, lo cual concuerda con nuestros resultados (femenino, 63,5%); sin embargo, difiere en relación al nivel de riesgo psicosocial (Riesgo bajo 61,2%).</a:t>
            </a:r>
            <a:r>
              <a:rPr lang="es-EC" sz="3600" baseline="30000" dirty="0">
                <a:latin typeface="Times New Roman" panose="02020603050405020304" pitchFamily="18" charset="0"/>
                <a:cs typeface="Times New Roman" panose="02020603050405020304" pitchFamily="18" charset="0"/>
              </a:rPr>
              <a:t>8</a:t>
            </a:r>
          </a:p>
          <a:p>
            <a:pPr algn="just">
              <a:lnSpc>
                <a:spcPct val="170000"/>
              </a:lnSpc>
              <a:buClr>
                <a:srgbClr val="C00000"/>
              </a:buClr>
              <a:buFont typeface="Wingdings" panose="05000000000000000000" pitchFamily="2" charset="2"/>
              <a:buChar char="ü"/>
            </a:pPr>
            <a:endParaRPr lang="es-EC" dirty="0"/>
          </a:p>
        </p:txBody>
      </p:sp>
      <p:sp>
        <p:nvSpPr>
          <p:cNvPr id="4" name="Título 1">
            <a:extLst>
              <a:ext uri="{FF2B5EF4-FFF2-40B4-BE49-F238E27FC236}">
                <a16:creationId xmlns:a16="http://schemas.microsoft.com/office/drawing/2014/main" id="{2034767E-F4C4-48E9-A4E2-4B50881BABEB}"/>
              </a:ext>
            </a:extLst>
          </p:cNvPr>
          <p:cNvSpPr>
            <a:spLocks noGrp="1"/>
          </p:cNvSpPr>
          <p:nvPr>
            <p:ph type="title"/>
          </p:nvPr>
        </p:nvSpPr>
        <p:spPr>
          <a:xfrm>
            <a:off x="838200" y="366643"/>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Discusión</a:t>
            </a:r>
          </a:p>
        </p:txBody>
      </p:sp>
      <p:pic>
        <p:nvPicPr>
          <p:cNvPr id="5" name="Gráfico 4" descr="Flechas de cheurón">
            <a:extLst>
              <a:ext uri="{FF2B5EF4-FFF2-40B4-BE49-F238E27FC236}">
                <a16:creationId xmlns:a16="http://schemas.microsoft.com/office/drawing/2014/main" id="{CFE21558-6ABA-4E72-948D-F64CABA795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271719"/>
            <a:ext cx="723712" cy="723712"/>
          </a:xfrm>
          <a:prstGeom prst="rect">
            <a:avLst/>
          </a:prstGeom>
        </p:spPr>
      </p:pic>
      <p:pic>
        <p:nvPicPr>
          <p:cNvPr id="6" name="Imagen 5" descr="Universidad Internacional SEK - UISEK">
            <a:extLst>
              <a:ext uri="{FF2B5EF4-FFF2-40B4-BE49-F238E27FC236}">
                <a16:creationId xmlns:a16="http://schemas.microsoft.com/office/drawing/2014/main" id="{81533D65-D2F6-4879-B7DB-1D84B86611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Rectángulo 1">
            <a:extLst>
              <a:ext uri="{FF2B5EF4-FFF2-40B4-BE49-F238E27FC236}">
                <a16:creationId xmlns:a16="http://schemas.microsoft.com/office/drawing/2014/main" id="{5F704B46-4B0B-405F-90DD-12C9EDDFD783}"/>
              </a:ext>
            </a:extLst>
          </p:cNvPr>
          <p:cNvSpPr/>
          <p:nvPr/>
        </p:nvSpPr>
        <p:spPr>
          <a:xfrm>
            <a:off x="145774" y="6178573"/>
            <a:ext cx="12264887" cy="948721"/>
          </a:xfrm>
          <a:prstGeom prst="rect">
            <a:avLst/>
          </a:prstGeom>
        </p:spPr>
        <p:txBody>
          <a:bodyPr wrap="square">
            <a:spAutoFit/>
          </a:bodyPr>
          <a:lstStyle/>
          <a:p>
            <a:pPr marL="457200" indent="-457200">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7. Pérez, J. P. (2019). Efecto de los riesgos psicosociales en la satisfacción laboral y los trastornos psicosomáticos en trabajadores del sector público. </a:t>
            </a:r>
            <a:r>
              <a:rPr lang="es-EC" sz="1400" i="1" dirty="0">
                <a:latin typeface="Calibri" panose="020F0502020204030204" pitchFamily="34" charset="0"/>
                <a:ea typeface="Calibri" panose="020F0502020204030204" pitchFamily="34" charset="0"/>
                <a:cs typeface="Times New Roman" panose="02020603050405020304" pitchFamily="18" charset="0"/>
              </a:rPr>
              <a:t>RECAI</a:t>
            </a:r>
            <a:r>
              <a:rPr lang="es-EC" sz="1400" dirty="0">
                <a:latin typeface="Calibri" panose="020F0502020204030204" pitchFamily="34" charset="0"/>
                <a:ea typeface="Calibri" panose="020F0502020204030204" pitchFamily="34" charset="0"/>
                <a:cs typeface="Times New Roman" panose="02020603050405020304" pitchFamily="18" charset="0"/>
              </a:rPr>
              <a:t>, 33, 36, 39.</a:t>
            </a:r>
          </a:p>
          <a:p>
            <a:pPr marL="457200" indent="-457200">
              <a:spcAft>
                <a:spcPts val="800"/>
              </a:spcAft>
            </a:pPr>
            <a:r>
              <a:rPr lang="es-EC" sz="1400" dirty="0">
                <a:latin typeface="Calibri" panose="020F0502020204030204" pitchFamily="34" charset="0"/>
                <a:cs typeface="Times New Roman" panose="02020603050405020304" pitchFamily="18" charset="0"/>
              </a:rPr>
              <a:t>8. </a:t>
            </a:r>
            <a:r>
              <a:rPr lang="es-EC" sz="1400" dirty="0"/>
              <a:t>Torres, P. (2019). Doble presencia en trabajadores del sector floricultor y factores que influyen en su incidencia. </a:t>
            </a:r>
            <a:r>
              <a:rPr lang="es-EC" sz="1400" i="1" dirty="0"/>
              <a:t>ESPACIOS</a:t>
            </a:r>
            <a:r>
              <a:rPr lang="es-EC" sz="1400" dirty="0"/>
              <a:t>, 5.</a:t>
            </a:r>
          </a:p>
          <a:p>
            <a:pPr marL="457200" indent="-457200">
              <a:lnSpc>
                <a:spcPct val="107000"/>
              </a:lnSpc>
              <a:spcAft>
                <a:spcPts val="800"/>
              </a:spcAft>
            </a:pP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32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B4BE24-6849-47FF-828F-FF55B89093D8}"/>
              </a:ext>
            </a:extLst>
          </p:cNvPr>
          <p:cNvSpPr>
            <a:spLocks noGrp="1"/>
          </p:cNvSpPr>
          <p:nvPr>
            <p:ph idx="1"/>
          </p:nvPr>
        </p:nvSpPr>
        <p:spPr>
          <a:xfrm>
            <a:off x="405848" y="827246"/>
            <a:ext cx="11380304" cy="5410061"/>
          </a:xfrm>
        </p:spPr>
        <p:txBody>
          <a:bodyPr>
            <a:normAutofit/>
          </a:bodyPr>
          <a:lstStyle/>
          <a:p>
            <a:pPr algn="just">
              <a:lnSpc>
                <a:spcPct val="170000"/>
              </a:lnSpc>
              <a:buClr>
                <a:srgbClr val="C00000"/>
              </a:buClr>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Erralde (2017), en su estudio sobre factores de riesgo psicosocial, relaciona al estrés como el precursor de trastornos hacia la salud de los trabajadores, entre los cuales destacan, las afectaciones al SCV, respiratorio, gastrointestinal y musculoesquelético. Lo cual coincide con los datos de este estudio, donde los principales reposos médicos reportados corresponden a TGI (60,2%), trastornos musculoesqueléticos (19,2%) y enfermedades del sistema nervioso (6,5%).</a:t>
            </a:r>
            <a:r>
              <a:rPr lang="es-EC" sz="2000" baseline="30000" dirty="0">
                <a:latin typeface="Times New Roman" panose="02020603050405020304" pitchFamily="18" charset="0"/>
                <a:cs typeface="Times New Roman" panose="02020603050405020304" pitchFamily="18" charset="0"/>
              </a:rPr>
              <a:t>9</a:t>
            </a:r>
          </a:p>
          <a:p>
            <a:pPr algn="just">
              <a:lnSpc>
                <a:spcPct val="170000"/>
              </a:lnSpc>
              <a:buClr>
                <a:srgbClr val="C00000"/>
              </a:buClr>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Gil-Monte (2016), en personal de la administración de justicia (España), aplicando la Batería UNIPSICO, evidencia la</a:t>
            </a:r>
            <a:r>
              <a:rPr lang="es-EC" sz="2000" b="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sobrecarga de trabajo como la principal dimensión de riesgo psicosocial, contrastando con los resultados del presente estudio, donde liderazgo (10%), margen de acción y control (7,4%) y recuperación (7,2%) ocupan los primeros lugares en el nivel de riesgo alto.</a:t>
            </a:r>
            <a:r>
              <a:rPr lang="es-EC" sz="2000" baseline="30000" dirty="0">
                <a:latin typeface="Times New Roman" panose="02020603050405020304" pitchFamily="18" charset="0"/>
                <a:cs typeface="Times New Roman" panose="02020603050405020304" pitchFamily="18" charset="0"/>
              </a:rPr>
              <a:t>10</a:t>
            </a:r>
          </a:p>
        </p:txBody>
      </p:sp>
      <p:sp>
        <p:nvSpPr>
          <p:cNvPr id="4" name="Título 1">
            <a:extLst>
              <a:ext uri="{FF2B5EF4-FFF2-40B4-BE49-F238E27FC236}">
                <a16:creationId xmlns:a16="http://schemas.microsoft.com/office/drawing/2014/main" id="{DD39366B-BCA4-4B8F-A9AD-028F721F17B0}"/>
              </a:ext>
            </a:extLst>
          </p:cNvPr>
          <p:cNvSpPr>
            <a:spLocks noGrp="1"/>
          </p:cNvSpPr>
          <p:nvPr>
            <p:ph type="title"/>
          </p:nvPr>
        </p:nvSpPr>
        <p:spPr>
          <a:xfrm>
            <a:off x="838200" y="256426"/>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Discusión</a:t>
            </a:r>
          </a:p>
        </p:txBody>
      </p:sp>
      <p:pic>
        <p:nvPicPr>
          <p:cNvPr id="5" name="Gráfico 4" descr="Flechas de cheurón">
            <a:extLst>
              <a:ext uri="{FF2B5EF4-FFF2-40B4-BE49-F238E27FC236}">
                <a16:creationId xmlns:a16="http://schemas.microsoft.com/office/drawing/2014/main" id="{113CEFFB-B2C8-423C-AA85-C941573E29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161502"/>
            <a:ext cx="723712" cy="723712"/>
          </a:xfrm>
          <a:prstGeom prst="rect">
            <a:avLst/>
          </a:prstGeom>
        </p:spPr>
      </p:pic>
      <p:pic>
        <p:nvPicPr>
          <p:cNvPr id="6" name="Imagen 5" descr="Universidad Internacional SEK - UISEK">
            <a:extLst>
              <a:ext uri="{FF2B5EF4-FFF2-40B4-BE49-F238E27FC236}">
                <a16:creationId xmlns:a16="http://schemas.microsoft.com/office/drawing/2014/main" id="{3347D09B-6F65-4CD7-B6D2-DBC45A6BBB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Rectángulo 1">
            <a:extLst>
              <a:ext uri="{FF2B5EF4-FFF2-40B4-BE49-F238E27FC236}">
                <a16:creationId xmlns:a16="http://schemas.microsoft.com/office/drawing/2014/main" id="{ED397FD4-1CCB-44E4-9A67-831B8499F3BE}"/>
              </a:ext>
            </a:extLst>
          </p:cNvPr>
          <p:cNvSpPr/>
          <p:nvPr/>
        </p:nvSpPr>
        <p:spPr>
          <a:xfrm>
            <a:off x="-1" y="6265616"/>
            <a:ext cx="12284765" cy="978858"/>
          </a:xfrm>
          <a:prstGeom prst="rect">
            <a:avLst/>
          </a:prstGeom>
        </p:spPr>
        <p:txBody>
          <a:bodyPr wrap="square">
            <a:spAutoFit/>
          </a:bodyPr>
          <a:lstStyle/>
          <a:p>
            <a:pPr marL="457200" indent="-457200">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9. Erralde, M. (2017). Los Factores de Riesgo Psicosociales y su relación con la salud Laboral. Argentina.</a:t>
            </a:r>
          </a:p>
          <a:p>
            <a:pPr marL="457200" indent="-457200">
              <a:lnSpc>
                <a:spcPct val="107000"/>
              </a:lnSpc>
              <a:spcAft>
                <a:spcPts val="800"/>
              </a:spcAft>
            </a:pPr>
            <a:r>
              <a:rPr lang="es-EC" sz="1400" dirty="0"/>
              <a:t>10. Gil-Monte, P. R. (2016). PREVALENCIA DE RIESGOS PSICOSOCIALES EN PERSONAL DE LA ADMINISTRACIÓN DE JUSTICIA DE LA COMUNIDAD VALENCIANA (ESPAÑA). </a:t>
            </a:r>
          </a:p>
          <a:p>
            <a:pPr marL="457200" indent="-457200">
              <a:lnSpc>
                <a:spcPct val="107000"/>
              </a:lnSpc>
              <a:spcAft>
                <a:spcPts val="800"/>
              </a:spcAft>
            </a:pP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64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2A0A12D-24AF-4513-AE11-1E57476831A4}"/>
              </a:ext>
            </a:extLst>
          </p:cNvPr>
          <p:cNvSpPr/>
          <p:nvPr/>
        </p:nvSpPr>
        <p:spPr>
          <a:xfrm>
            <a:off x="502909" y="1036930"/>
            <a:ext cx="11186181" cy="4602029"/>
          </a:xfrm>
          <a:prstGeom prst="rect">
            <a:avLst/>
          </a:prstGeom>
        </p:spPr>
        <p:txBody>
          <a:bodyPr wrap="square">
            <a:spAutoFit/>
          </a:bodyPr>
          <a:lstStyle/>
          <a:p>
            <a:pPr marL="342900" indent="-342900" algn="just">
              <a:lnSpc>
                <a:spcPct val="150000"/>
              </a:lnSpc>
              <a:spcAft>
                <a:spcPts val="0"/>
              </a:spcAft>
              <a:buClr>
                <a:srgbClr val="C00000"/>
              </a:buClr>
              <a:buFont typeface="Wingdings" panose="05000000000000000000" pitchFamily="2" charset="2"/>
              <a:buChar char="ü"/>
            </a:pPr>
            <a:r>
              <a:rPr lang="es-EC" sz="2200" dirty="0">
                <a:latin typeface="Times New Roman" panose="02020603050405020304" pitchFamily="18" charset="0"/>
                <a:ea typeface="Calibri" panose="020F0502020204030204" pitchFamily="34" charset="0"/>
                <a:cs typeface="Times New Roman" panose="02020603050405020304" pitchFamily="18" charset="0"/>
              </a:rPr>
              <a:t>El carácter voluntario y confidencial del cuestionario, permitió conseguir la participación de todo el personal, por lo cual los resultados obtenidos son estadísticamente significativos. Aun cuando, la población se redujo al aplicar los criterios de exclusión.</a:t>
            </a:r>
          </a:p>
          <a:p>
            <a:pPr marL="342900" indent="-342900"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ea typeface="Calibri" panose="020F0502020204030204" pitchFamily="34" charset="0"/>
                <a:cs typeface="Times New Roman" panose="02020603050405020304" pitchFamily="18" charset="0"/>
              </a:rPr>
              <a:t>Los limitados estudios en personal judicial a nivel país y de Latinoamérica en relación a la evaluación de Riesgos Psicosociales y los efectos que generan a la salud, hacen relevante esta investigación, pudiendo replicarse este tipo de estudios en otras instituciones publicas.</a:t>
            </a:r>
          </a:p>
          <a:p>
            <a:pPr marL="342900" indent="-342900"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ea typeface="Calibri" panose="020F0502020204030204" pitchFamily="34" charset="0"/>
                <a:cs typeface="Times New Roman" panose="02020603050405020304" pitchFamily="18" charset="0"/>
              </a:rPr>
              <a:t>Además, la presente investigación pudiera ser un punto de partida para futuros estudios donde se analicen las repercusiones de la pandemia COVID-19 sobre el estrés laboral, considerado una de las consecuencias de los riesgos psicosociales dentro de las organizaciones.</a:t>
            </a:r>
          </a:p>
        </p:txBody>
      </p:sp>
      <p:pic>
        <p:nvPicPr>
          <p:cNvPr id="11" name="Imagen 10" descr="Universidad Internacional SEK - UISEK">
            <a:extLst>
              <a:ext uri="{FF2B5EF4-FFF2-40B4-BE49-F238E27FC236}">
                <a16:creationId xmlns:a16="http://schemas.microsoft.com/office/drawing/2014/main" id="{C4380697-09E2-451F-AA7E-CEA319B8B0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13" name="Título 1">
            <a:extLst>
              <a:ext uri="{FF2B5EF4-FFF2-40B4-BE49-F238E27FC236}">
                <a16:creationId xmlns:a16="http://schemas.microsoft.com/office/drawing/2014/main" id="{CB0112B4-34E4-4CD7-BDCD-AD674EAC32FA}"/>
              </a:ext>
            </a:extLst>
          </p:cNvPr>
          <p:cNvSpPr>
            <a:spLocks noGrp="1"/>
          </p:cNvSpPr>
          <p:nvPr>
            <p:ph type="title"/>
          </p:nvPr>
        </p:nvSpPr>
        <p:spPr>
          <a:xfrm>
            <a:off x="838200" y="366643"/>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Discusión</a:t>
            </a:r>
          </a:p>
        </p:txBody>
      </p:sp>
      <p:pic>
        <p:nvPicPr>
          <p:cNvPr id="14" name="Gráfico 13" descr="Flechas de cheurón">
            <a:extLst>
              <a:ext uri="{FF2B5EF4-FFF2-40B4-BE49-F238E27FC236}">
                <a16:creationId xmlns:a16="http://schemas.microsoft.com/office/drawing/2014/main" id="{D6F81446-6F43-426F-90C3-4D8017447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88" y="271719"/>
            <a:ext cx="723712" cy="723712"/>
          </a:xfrm>
          <a:prstGeom prst="rect">
            <a:avLst/>
          </a:prstGeom>
        </p:spPr>
      </p:pic>
    </p:spTree>
    <p:extLst>
      <p:ext uri="{BB962C8B-B14F-4D97-AF65-F5344CB8AC3E}">
        <p14:creationId xmlns:p14="http://schemas.microsoft.com/office/powerpoint/2010/main" val="327015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0DEC3C4-50DC-4809-954E-D16518E3426F}"/>
              </a:ext>
            </a:extLst>
          </p:cNvPr>
          <p:cNvSpPr/>
          <p:nvPr/>
        </p:nvSpPr>
        <p:spPr>
          <a:xfrm>
            <a:off x="0" y="6446115"/>
            <a:ext cx="12629322" cy="523220"/>
          </a:xfrm>
          <a:prstGeom prst="rect">
            <a:avLst/>
          </a:prstGeom>
        </p:spPr>
        <p:txBody>
          <a:bodyPr wrap="square">
            <a:spAutoFit/>
          </a:bodyPr>
          <a:lstStyle/>
          <a:p>
            <a:pPr marL="342900" indent="-342900">
              <a:buAutoNum type="arabicPeriod"/>
            </a:pPr>
            <a:r>
              <a:rPr lang="es-EC" sz="1400" dirty="0"/>
              <a:t>OIT. (2016). </a:t>
            </a:r>
            <a:r>
              <a:rPr lang="es-EC" sz="1400" i="1" dirty="0"/>
              <a:t>ESTRES EN EL TRABAJO, UN RETO COLECTIVO.</a:t>
            </a:r>
            <a:r>
              <a:rPr lang="es-EC" sz="1400" dirty="0"/>
              <a:t> Turín: Centro Internacional de Formación de la OIT.</a:t>
            </a:r>
          </a:p>
          <a:p>
            <a:endParaRPr lang="es-EC" sz="1400" dirty="0"/>
          </a:p>
        </p:txBody>
      </p:sp>
      <p:pic>
        <p:nvPicPr>
          <p:cNvPr id="7" name="Imagen 6" descr="Universidad Internacional SEK - UISEK">
            <a:extLst>
              <a:ext uri="{FF2B5EF4-FFF2-40B4-BE49-F238E27FC236}">
                <a16:creationId xmlns:a16="http://schemas.microsoft.com/office/drawing/2014/main" id="{97A3949C-E41F-42CD-9EBD-43481942F8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8" name="Título 1">
            <a:extLst>
              <a:ext uri="{FF2B5EF4-FFF2-40B4-BE49-F238E27FC236}">
                <a16:creationId xmlns:a16="http://schemas.microsoft.com/office/drawing/2014/main" id="{42047D62-215D-4991-82AA-7496D64926A9}"/>
              </a:ext>
            </a:extLst>
          </p:cNvPr>
          <p:cNvSpPr>
            <a:spLocks noGrp="1"/>
          </p:cNvSpPr>
          <p:nvPr>
            <p:ph type="title"/>
          </p:nvPr>
        </p:nvSpPr>
        <p:spPr>
          <a:xfrm>
            <a:off x="1209923" y="256792"/>
            <a:ext cx="4992757" cy="774225"/>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Introducción</a:t>
            </a:r>
          </a:p>
        </p:txBody>
      </p:sp>
      <p:pic>
        <p:nvPicPr>
          <p:cNvPr id="9" name="Gráfico 8" descr="Flechas de cheurón">
            <a:extLst>
              <a:ext uri="{FF2B5EF4-FFF2-40B4-BE49-F238E27FC236}">
                <a16:creationId xmlns:a16="http://schemas.microsoft.com/office/drawing/2014/main" id="{D45F0817-286A-4ADE-8AD0-2847D2C3F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85" y="247891"/>
            <a:ext cx="723712" cy="723712"/>
          </a:xfrm>
          <a:prstGeom prst="rect">
            <a:avLst/>
          </a:prstGeom>
        </p:spPr>
      </p:pic>
      <p:sp>
        <p:nvSpPr>
          <p:cNvPr id="5" name="Rectángulo 4">
            <a:extLst>
              <a:ext uri="{FF2B5EF4-FFF2-40B4-BE49-F238E27FC236}">
                <a16:creationId xmlns:a16="http://schemas.microsoft.com/office/drawing/2014/main" id="{1455F251-D7FC-4965-AA18-74BE35CE40E8}"/>
              </a:ext>
            </a:extLst>
          </p:cNvPr>
          <p:cNvSpPr/>
          <p:nvPr/>
        </p:nvSpPr>
        <p:spPr>
          <a:xfrm>
            <a:off x="465485" y="1031017"/>
            <a:ext cx="11368706" cy="4555093"/>
          </a:xfrm>
          <a:prstGeom prst="rect">
            <a:avLst/>
          </a:prstGeom>
        </p:spPr>
        <p:txBody>
          <a:bodyPr wrap="square">
            <a:spAutoFit/>
          </a:bodyPr>
          <a:lstStyle/>
          <a:p>
            <a:pPr algn="just"/>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la actualidad, diferentes condiciones laborales, como el desarrollo de nuevos procesos productivos mas automatizados y exigentes, han generado nuevos requerimientos, como incorporación de nueva tecnología, modificación de procesos, reestructuración de la fuerza laboral, nuevas formas de empleo y organización del trabajo; producen nuevos riesgos emergentes en material de SST.</a:t>
            </a:r>
          </a:p>
          <a:p>
            <a:pPr algn="just"/>
            <a:endParaRPr lang="es-EC"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400" dirty="0">
                <a:latin typeface="Times New Roman" panose="02020603050405020304" pitchFamily="18" charset="0"/>
                <a:cs typeface="Times New Roman" panose="02020603050405020304" pitchFamily="18" charset="0"/>
              </a:rPr>
              <a:t>Los riesgos psicosociales, son consecuencia de exposición a diferentes factores psicosociales, como la organización, el contenido de trabajo y la realización de la tarea, debido a que tienen el potencial de afectar al bienestar físico, mental o social del trabajador, como también generar afectación al desarrollo del trabajo.</a:t>
            </a:r>
            <a:r>
              <a:rPr lang="es-EC" sz="2400" baseline="30000" dirty="0">
                <a:latin typeface="Times New Roman" panose="02020603050405020304" pitchFamily="18" charset="0"/>
                <a:cs typeface="Times New Roman" panose="02020603050405020304" pitchFamily="18" charset="0"/>
              </a:rPr>
              <a:t>1</a:t>
            </a:r>
          </a:p>
          <a:p>
            <a:pPr algn="just"/>
            <a:endParaRPr lang="es-EC"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4" descr="Relaciones laborales negativas: Neurósis laboral.">
            <a:extLst>
              <a:ext uri="{FF2B5EF4-FFF2-40B4-BE49-F238E27FC236}">
                <a16:creationId xmlns:a16="http://schemas.microsoft.com/office/drawing/2014/main" id="{48FA823D-E5BE-4CF6-86B4-B10881A18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932" y="4868822"/>
            <a:ext cx="3783496" cy="143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5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23A341-6524-4C3B-99D9-62E243AA98FF}"/>
              </a:ext>
            </a:extLst>
          </p:cNvPr>
          <p:cNvSpPr>
            <a:spLocks noGrp="1"/>
          </p:cNvSpPr>
          <p:nvPr>
            <p:ph idx="1"/>
          </p:nvPr>
        </p:nvSpPr>
        <p:spPr>
          <a:xfrm>
            <a:off x="652668" y="1441312"/>
            <a:ext cx="11062253" cy="4351338"/>
          </a:xfrm>
        </p:spPr>
        <p:txBody>
          <a:bodyPr>
            <a:normAutofit fontScale="85000" lnSpcReduction="10000"/>
          </a:bodyPr>
          <a:lstStyle/>
          <a:p>
            <a:pPr algn="just">
              <a:lnSpc>
                <a:spcPct val="15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Los trabajadores potencialmente expuestos a niveles de riesgo medio y alto, tienen mayor probabilidad de padecer TGI. </a:t>
            </a:r>
          </a:p>
          <a:p>
            <a:pPr algn="just">
              <a:lnSpc>
                <a:spcPct val="15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El género femenino residenciados en la provincia de pichincha, en edad adulta (35 a 44 años), con tercer nivel de instrucción y laborando de 3 a 5 años dentro de la institución es más propenso a desarrollar dichos trastornos.</a:t>
            </a:r>
          </a:p>
          <a:p>
            <a:pPr algn="just">
              <a:lnSpc>
                <a:spcPct val="15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evidencia correlación estadística entre los reposos médicos reportados con las dimensiones desarrollo de competencias y otros puntos importantes, además de las variables socio laborales de edad y género, lo cual representa que el inadecuado desarrollo de competencias y otros puntos importantes, son FR que incrementan a aparición de TGI en personal femenino con edades de 35 a 44 años.</a:t>
            </a:r>
            <a:endParaRPr lang="es-EC" sz="3200" dirty="0"/>
          </a:p>
        </p:txBody>
      </p:sp>
      <p:sp>
        <p:nvSpPr>
          <p:cNvPr id="4" name="Título 1">
            <a:extLst>
              <a:ext uri="{FF2B5EF4-FFF2-40B4-BE49-F238E27FC236}">
                <a16:creationId xmlns:a16="http://schemas.microsoft.com/office/drawing/2014/main" id="{64D1F262-2339-4E20-BDE9-6C05DECA78F5}"/>
              </a:ext>
            </a:extLst>
          </p:cNvPr>
          <p:cNvSpPr>
            <a:spLocks noGrp="1"/>
          </p:cNvSpPr>
          <p:nvPr>
            <p:ph type="title"/>
          </p:nvPr>
        </p:nvSpPr>
        <p:spPr>
          <a:xfrm>
            <a:off x="838200" y="366643"/>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Conclusiones</a:t>
            </a:r>
          </a:p>
        </p:txBody>
      </p:sp>
      <p:pic>
        <p:nvPicPr>
          <p:cNvPr id="5" name="Gráfico 4" descr="Flechas de cheurón">
            <a:extLst>
              <a:ext uri="{FF2B5EF4-FFF2-40B4-BE49-F238E27FC236}">
                <a16:creationId xmlns:a16="http://schemas.microsoft.com/office/drawing/2014/main" id="{81F9772D-BFA1-4626-BE36-90ACF7550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271719"/>
            <a:ext cx="723712" cy="723712"/>
          </a:xfrm>
          <a:prstGeom prst="rect">
            <a:avLst/>
          </a:prstGeom>
        </p:spPr>
      </p:pic>
      <p:pic>
        <p:nvPicPr>
          <p:cNvPr id="6" name="Imagen 5" descr="Universidad Internacional SEK - UISEK">
            <a:extLst>
              <a:ext uri="{FF2B5EF4-FFF2-40B4-BE49-F238E27FC236}">
                <a16:creationId xmlns:a16="http://schemas.microsoft.com/office/drawing/2014/main" id="{A7FA239E-AD6C-435F-8EED-B0E4957851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Tree>
    <p:extLst>
      <p:ext uri="{BB962C8B-B14F-4D97-AF65-F5344CB8AC3E}">
        <p14:creationId xmlns:p14="http://schemas.microsoft.com/office/powerpoint/2010/main" val="357030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C9FE18-6340-4EF4-9A88-E636CA19401E}"/>
              </a:ext>
            </a:extLst>
          </p:cNvPr>
          <p:cNvSpPr>
            <a:spLocks noGrp="1"/>
          </p:cNvSpPr>
          <p:nvPr>
            <p:ph idx="1"/>
          </p:nvPr>
        </p:nvSpPr>
        <p:spPr>
          <a:xfrm>
            <a:off x="626165" y="1507573"/>
            <a:ext cx="10515600" cy="4351338"/>
          </a:xfrm>
        </p:spPr>
        <p:txBody>
          <a:bodyPr>
            <a:normAutofit fontScale="92500"/>
          </a:bodyPr>
          <a:lstStyle/>
          <a:p>
            <a:pPr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Se recomienda  trazar una ruta de acción, para implementar un programa de Prevención de Riesgos Psicosociales en la organización y establecer áreas de trabajo seguras y saludables.</a:t>
            </a:r>
          </a:p>
          <a:p>
            <a:pPr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Establecer programas de Vigilancia de la salud (exámenes médicos, protocolos de actuación), con el objetivo de detectar de forma precoz la aparición de afectaciones físicas y mentales en los trabajadores, además de promover la salud integran en cada uno de ellos.</a:t>
            </a:r>
          </a:p>
          <a:p>
            <a:pPr algn="just">
              <a:lnSpc>
                <a:spcPct val="150000"/>
              </a:lnSpc>
              <a:buClr>
                <a:srgbClr val="C00000"/>
              </a:buClr>
              <a:buFont typeface="Wingdings" panose="05000000000000000000" pitchFamily="2" charset="2"/>
              <a:buChar char="ü"/>
            </a:pPr>
            <a:r>
              <a:rPr lang="es-EC" sz="2200" dirty="0">
                <a:latin typeface="Times New Roman" panose="02020603050405020304" pitchFamily="18" charset="0"/>
                <a:cs typeface="Times New Roman" panose="02020603050405020304" pitchFamily="18" charset="0"/>
              </a:rPr>
              <a:t>Aplicar el Cuestionario de Evaluación de Riesgo Psicosocial, anualmente, para monitorear los niveles de riesgo y su evolución.</a:t>
            </a:r>
          </a:p>
          <a:p>
            <a:pPr>
              <a:buClr>
                <a:srgbClr val="C00000"/>
              </a:buClr>
              <a:buFont typeface="Wingdings" panose="05000000000000000000" pitchFamily="2" charset="2"/>
              <a:buChar char="ü"/>
            </a:pPr>
            <a:endParaRPr lang="es-EC" dirty="0"/>
          </a:p>
        </p:txBody>
      </p:sp>
      <p:sp>
        <p:nvSpPr>
          <p:cNvPr id="4" name="Título 1">
            <a:extLst>
              <a:ext uri="{FF2B5EF4-FFF2-40B4-BE49-F238E27FC236}">
                <a16:creationId xmlns:a16="http://schemas.microsoft.com/office/drawing/2014/main" id="{F4BD34CF-65C7-4F62-9535-BB6C933B80E6}"/>
              </a:ext>
            </a:extLst>
          </p:cNvPr>
          <p:cNvSpPr>
            <a:spLocks noGrp="1"/>
          </p:cNvSpPr>
          <p:nvPr>
            <p:ph type="title"/>
          </p:nvPr>
        </p:nvSpPr>
        <p:spPr>
          <a:xfrm>
            <a:off x="838200" y="326887"/>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Recomendaciones</a:t>
            </a:r>
          </a:p>
        </p:txBody>
      </p:sp>
      <p:pic>
        <p:nvPicPr>
          <p:cNvPr id="5" name="Gráfico 4" descr="Flechas de cheurón">
            <a:extLst>
              <a:ext uri="{FF2B5EF4-FFF2-40B4-BE49-F238E27FC236}">
                <a16:creationId xmlns:a16="http://schemas.microsoft.com/office/drawing/2014/main" id="{9C77CDA9-08DD-4903-8A6B-FAF1761F15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271719"/>
            <a:ext cx="723712" cy="723712"/>
          </a:xfrm>
          <a:prstGeom prst="rect">
            <a:avLst/>
          </a:prstGeom>
        </p:spPr>
      </p:pic>
      <p:pic>
        <p:nvPicPr>
          <p:cNvPr id="6" name="Imagen 5" descr="Universidad Internacional SEK - UISEK">
            <a:extLst>
              <a:ext uri="{FF2B5EF4-FFF2-40B4-BE49-F238E27FC236}">
                <a16:creationId xmlns:a16="http://schemas.microsoft.com/office/drawing/2014/main" id="{A2003DD6-F626-488C-B57B-AA52740390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Tree>
    <p:extLst>
      <p:ext uri="{BB962C8B-B14F-4D97-AF65-F5344CB8AC3E}">
        <p14:creationId xmlns:p14="http://schemas.microsoft.com/office/powerpoint/2010/main" val="332799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iversidad Internacional SEK - UISEK">
            <a:extLst>
              <a:ext uri="{FF2B5EF4-FFF2-40B4-BE49-F238E27FC236}">
                <a16:creationId xmlns:a16="http://schemas.microsoft.com/office/drawing/2014/main" id="{4E9DC422-087A-4518-A7C9-E0A52E91D7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CuadroTexto 1">
            <a:extLst>
              <a:ext uri="{FF2B5EF4-FFF2-40B4-BE49-F238E27FC236}">
                <a16:creationId xmlns:a16="http://schemas.microsoft.com/office/drawing/2014/main" id="{2386F696-8A5E-4A18-A793-96FE24A11BB6}"/>
              </a:ext>
            </a:extLst>
          </p:cNvPr>
          <p:cNvSpPr txBox="1"/>
          <p:nvPr/>
        </p:nvSpPr>
        <p:spPr>
          <a:xfrm>
            <a:off x="2099246" y="4227443"/>
            <a:ext cx="8395252" cy="2646878"/>
          </a:xfrm>
          <a:prstGeom prst="rect">
            <a:avLst/>
          </a:prstGeom>
          <a:noFill/>
        </p:spPr>
        <p:txBody>
          <a:bodyPr wrap="square" rtlCol="0">
            <a:spAutoFit/>
          </a:bodyPr>
          <a:lstStyle/>
          <a:p>
            <a:r>
              <a:rPr lang="es-EC" sz="16600" b="1" i="1" u="sng" dirty="0">
                <a:solidFill>
                  <a:srgbClr val="C00000"/>
                </a:solidFill>
              </a:rPr>
              <a:t>GRACIAS</a:t>
            </a:r>
          </a:p>
        </p:txBody>
      </p:sp>
      <p:sp>
        <p:nvSpPr>
          <p:cNvPr id="4" name="Estrella: 10 puntas 3">
            <a:extLst>
              <a:ext uri="{FF2B5EF4-FFF2-40B4-BE49-F238E27FC236}">
                <a16:creationId xmlns:a16="http://schemas.microsoft.com/office/drawing/2014/main" id="{208B0C46-E821-4BD8-88D2-869A07E2161E}"/>
              </a:ext>
            </a:extLst>
          </p:cNvPr>
          <p:cNvSpPr/>
          <p:nvPr/>
        </p:nvSpPr>
        <p:spPr>
          <a:xfrm>
            <a:off x="2372139" y="570820"/>
            <a:ext cx="7447722" cy="3656623"/>
          </a:xfrm>
          <a:prstGeom prst="star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i="1" dirty="0"/>
              <a:t>“Nada es tan importante, ni tan urgente, que no se pueda hacer con seguridad” </a:t>
            </a:r>
          </a:p>
          <a:p>
            <a:pPr algn="ctr"/>
            <a:r>
              <a:rPr lang="es-EC" sz="3600" dirty="0"/>
              <a:t>                      </a:t>
            </a:r>
            <a:r>
              <a:rPr lang="es-EC" sz="2400" dirty="0"/>
              <a:t>Anónimo.</a:t>
            </a:r>
            <a:endParaRPr lang="es-EC" sz="3600" dirty="0"/>
          </a:p>
        </p:txBody>
      </p:sp>
    </p:spTree>
    <p:extLst>
      <p:ext uri="{BB962C8B-B14F-4D97-AF65-F5344CB8AC3E}">
        <p14:creationId xmlns:p14="http://schemas.microsoft.com/office/powerpoint/2010/main" val="13226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DFF750-9783-4675-8520-4F8CD77AE28E}"/>
              </a:ext>
            </a:extLst>
          </p:cNvPr>
          <p:cNvSpPr>
            <a:spLocks noGrp="1"/>
          </p:cNvSpPr>
          <p:nvPr>
            <p:ph idx="1"/>
          </p:nvPr>
        </p:nvSpPr>
        <p:spPr>
          <a:xfrm>
            <a:off x="4465983" y="1477523"/>
            <a:ext cx="7629938" cy="4351338"/>
          </a:xfrm>
        </p:spPr>
        <p:txBody>
          <a:bodyPr>
            <a:normAutofit/>
          </a:bodyPr>
          <a:lstStyle/>
          <a:p>
            <a:pPr marL="0" indent="0" algn="just">
              <a:buNone/>
            </a:pPr>
            <a:r>
              <a:rPr lang="es-EC" sz="2400" dirty="0">
                <a:latin typeface="Times New Roman" panose="02020603050405020304" pitchFamily="18" charset="0"/>
                <a:cs typeface="Times New Roman" panose="02020603050405020304" pitchFamily="18" charset="0"/>
              </a:rPr>
              <a:t>Cuando los factores psicosociales, se presentan de forma  disfuncional e inadecuada hacia el trabajador, se convierten en factores de riesgo psicosocial, generando consecuencias desfavorables como el estrés laboral, el acoso laboral, el acoso sexual, la inseguridad contractual, el burnout, el conflicto trabajo-familia y el trabajo emocional.</a:t>
            </a:r>
            <a:r>
              <a:rPr lang="es-EC" sz="2400" baseline="30000" dirty="0">
                <a:latin typeface="Times New Roman" panose="02020603050405020304" pitchFamily="18" charset="0"/>
                <a:cs typeface="Times New Roman" panose="02020603050405020304" pitchFamily="18" charset="0"/>
              </a:rPr>
              <a:t> 2</a:t>
            </a:r>
          </a:p>
          <a:p>
            <a:pPr marL="0" indent="0" algn="just">
              <a:buNone/>
            </a:pPr>
            <a:endParaRPr lang="es-EC" sz="2400" dirty="0">
              <a:latin typeface="Times New Roman" panose="02020603050405020304" pitchFamily="18" charset="0"/>
              <a:cs typeface="Times New Roman" panose="02020603050405020304" pitchFamily="18" charset="0"/>
            </a:endParaRPr>
          </a:p>
          <a:p>
            <a:pPr marL="0" indent="0" algn="just">
              <a:buNone/>
            </a:pPr>
            <a:r>
              <a:rPr lang="es-EC" sz="2400" dirty="0">
                <a:latin typeface="Times New Roman" panose="02020603050405020304" pitchFamily="18" charset="0"/>
                <a:cs typeface="Times New Roman" panose="02020603050405020304" pitchFamily="18" charset="0"/>
              </a:rPr>
              <a:t>Pérez (2019), describe que los factores de riesgo psicosocial pueden generar tensión, estrés, trastornos psicosomáticos, enfermedades musculoesqueléticas, gastrointestinales, Cardiovasculares, entre otras.</a:t>
            </a:r>
            <a:r>
              <a:rPr lang="es-EC" sz="2400" baseline="30000" dirty="0">
                <a:latin typeface="Times New Roman" panose="02020603050405020304" pitchFamily="18" charset="0"/>
                <a:cs typeface="Times New Roman" panose="02020603050405020304" pitchFamily="18" charset="0"/>
              </a:rPr>
              <a:t>3</a:t>
            </a:r>
          </a:p>
          <a:p>
            <a:endParaRPr lang="es-EC" dirty="0"/>
          </a:p>
        </p:txBody>
      </p:sp>
      <p:sp>
        <p:nvSpPr>
          <p:cNvPr id="4" name="Rectángulo 3">
            <a:extLst>
              <a:ext uri="{FF2B5EF4-FFF2-40B4-BE49-F238E27FC236}">
                <a16:creationId xmlns:a16="http://schemas.microsoft.com/office/drawing/2014/main" id="{20342395-788A-45D4-97E2-399F8BF3EBAA}"/>
              </a:ext>
            </a:extLst>
          </p:cNvPr>
          <p:cNvSpPr/>
          <p:nvPr/>
        </p:nvSpPr>
        <p:spPr>
          <a:xfrm>
            <a:off x="0" y="6334780"/>
            <a:ext cx="12192000" cy="523220"/>
          </a:xfrm>
          <a:prstGeom prst="rect">
            <a:avLst/>
          </a:prstGeom>
        </p:spPr>
        <p:txBody>
          <a:bodyPr wrap="square">
            <a:spAutoFit/>
          </a:bodyPr>
          <a:lstStyle/>
          <a:p>
            <a:r>
              <a:rPr lang="es-ES" sz="1400" dirty="0"/>
              <a:t>2.  Moreno y Báez. (2013). Factores y riesgos Psicosociales, formas, consecuencias, medidas y buenas prácticas. INSHT.</a:t>
            </a:r>
          </a:p>
          <a:p>
            <a:r>
              <a:rPr lang="es-ES" sz="1400" dirty="0"/>
              <a:t>3.  Pérez, J. P. (2019). Efecto de los riesgos psicosociales en la satisfacción laboral y los trastornos psicosomáticos en trabajadores del sector público. RECAI, 33, 36.</a:t>
            </a:r>
            <a:endParaRPr lang="es-EC" sz="1400" dirty="0"/>
          </a:p>
        </p:txBody>
      </p:sp>
      <p:pic>
        <p:nvPicPr>
          <p:cNvPr id="5" name="Imagen 4" descr="Universidad Internacional SEK - UISEK">
            <a:extLst>
              <a:ext uri="{FF2B5EF4-FFF2-40B4-BE49-F238E27FC236}">
                <a16:creationId xmlns:a16="http://schemas.microsoft.com/office/drawing/2014/main" id="{24E23E76-B4DD-43B3-8859-50DAFF4805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6" name="Título 1">
            <a:extLst>
              <a:ext uri="{FF2B5EF4-FFF2-40B4-BE49-F238E27FC236}">
                <a16:creationId xmlns:a16="http://schemas.microsoft.com/office/drawing/2014/main" id="{4508F5D2-6374-4050-B01E-5419C10B2794}"/>
              </a:ext>
            </a:extLst>
          </p:cNvPr>
          <p:cNvSpPr>
            <a:spLocks noGrp="1"/>
          </p:cNvSpPr>
          <p:nvPr>
            <p:ph type="title"/>
          </p:nvPr>
        </p:nvSpPr>
        <p:spPr>
          <a:xfrm>
            <a:off x="1209923" y="256792"/>
            <a:ext cx="4992757" cy="774225"/>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Introducción</a:t>
            </a:r>
          </a:p>
        </p:txBody>
      </p:sp>
      <p:pic>
        <p:nvPicPr>
          <p:cNvPr id="7" name="Gráfico 6" descr="Flechas de cheurón">
            <a:extLst>
              <a:ext uri="{FF2B5EF4-FFF2-40B4-BE49-F238E27FC236}">
                <a16:creationId xmlns:a16="http://schemas.microsoft.com/office/drawing/2014/main" id="{443EB332-3487-443A-A92E-C33014504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85" y="247891"/>
            <a:ext cx="723712" cy="723712"/>
          </a:xfrm>
          <a:prstGeom prst="rect">
            <a:avLst/>
          </a:prstGeom>
        </p:spPr>
      </p:pic>
      <p:pic>
        <p:nvPicPr>
          <p:cNvPr id="3074" name="Picture 2" descr="Diez hábitos que afectan tu productividad laboral - Management Journal">
            <a:extLst>
              <a:ext uri="{FF2B5EF4-FFF2-40B4-BE49-F238E27FC236}">
                <a16:creationId xmlns:a16="http://schemas.microsoft.com/office/drawing/2014/main" id="{01715E6D-785F-40F3-A45C-5B612A7B3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903" y="1667205"/>
            <a:ext cx="2455885" cy="16356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neficios del masaje para el trastorno psicosomático - CIM Formación">
            <a:extLst>
              <a:ext uri="{FF2B5EF4-FFF2-40B4-BE49-F238E27FC236}">
                <a16:creationId xmlns:a16="http://schemas.microsoft.com/office/drawing/2014/main" id="{90DB702E-F120-4D8E-A1F7-2F62CD959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57" y="4105820"/>
            <a:ext cx="2551631" cy="143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9E7077-79D5-4CD8-B5D1-9BF25D580DB7}"/>
              </a:ext>
            </a:extLst>
          </p:cNvPr>
          <p:cNvSpPr>
            <a:spLocks noGrp="1"/>
          </p:cNvSpPr>
          <p:nvPr>
            <p:ph idx="1"/>
          </p:nvPr>
        </p:nvSpPr>
        <p:spPr>
          <a:xfrm>
            <a:off x="705678" y="1348547"/>
            <a:ext cx="6702287" cy="4720102"/>
          </a:xfrm>
        </p:spPr>
        <p:txBody>
          <a:bodyPr>
            <a:normAutofit/>
          </a:bodyPr>
          <a:lstStyle/>
          <a:p>
            <a:pPr marL="0" indent="0" algn="just">
              <a:buNone/>
            </a:pPr>
            <a:r>
              <a:rPr lang="es-EC" sz="2400" dirty="0">
                <a:latin typeface="Times New Roman" panose="02020603050405020304" pitchFamily="18" charset="0"/>
                <a:cs typeface="Times New Roman" panose="02020603050405020304" pitchFamily="18" charset="0"/>
              </a:rPr>
              <a:t>Un reciente estudio dirigido por la OMS (2019), describe que los trastornos por depresión y ansiedad en la población trabajadora, cuestan a la economía mundial $1 billón anual en pérdida de productividad.</a:t>
            </a:r>
            <a:r>
              <a:rPr lang="es-EC" sz="2400" baseline="30000" dirty="0">
                <a:latin typeface="Times New Roman" panose="02020603050405020304" pitchFamily="18" charset="0"/>
                <a:cs typeface="Times New Roman" panose="02020603050405020304" pitchFamily="18" charset="0"/>
              </a:rPr>
              <a:t>4</a:t>
            </a:r>
          </a:p>
          <a:p>
            <a:pPr marL="0" indent="0" algn="just">
              <a:buNone/>
            </a:pPr>
            <a:endParaRPr lang="es-EC" sz="2400" baseline="30000" dirty="0">
              <a:latin typeface="Times New Roman" panose="02020603050405020304" pitchFamily="18" charset="0"/>
              <a:cs typeface="Times New Roman" panose="02020603050405020304" pitchFamily="18" charset="0"/>
            </a:endParaRPr>
          </a:p>
          <a:p>
            <a:pPr marL="0" indent="0" algn="just">
              <a:buNone/>
            </a:pPr>
            <a:r>
              <a:rPr lang="es-EC" sz="2400" dirty="0">
                <a:latin typeface="Times New Roman" panose="02020603050405020304" pitchFamily="18" charset="0"/>
                <a:cs typeface="Times New Roman" panose="02020603050405020304" pitchFamily="18" charset="0"/>
              </a:rPr>
              <a:t>El Boletín estadístico del IESS, a través del SGRT (dic. 2018), describe como causas indirectas que afectan el desarrollo del trabajo: la deficiente supervisión y liderazgo (40,5%), factores que están interrelacionados, como las posibles causas que generan tensión mental (22,5%) y tensión física o fisiológica (21,6%).</a:t>
            </a:r>
            <a:r>
              <a:rPr lang="es-EC" sz="2400" baseline="30000" dirty="0">
                <a:latin typeface="Times New Roman" panose="02020603050405020304" pitchFamily="18" charset="0"/>
                <a:cs typeface="Times New Roman" panose="02020603050405020304" pitchFamily="18" charset="0"/>
              </a:rPr>
              <a:t>5</a:t>
            </a:r>
          </a:p>
          <a:p>
            <a:pPr marL="0" indent="0" algn="just">
              <a:buNone/>
            </a:pPr>
            <a:endParaRPr lang="es-EC" sz="2000" baseline="30000" dirty="0">
              <a:latin typeface="Times New Roman" panose="02020603050405020304" pitchFamily="18" charset="0"/>
              <a:cs typeface="Times New Roman" panose="02020603050405020304" pitchFamily="18" charset="0"/>
            </a:endParaRPr>
          </a:p>
        </p:txBody>
      </p:sp>
      <p:sp>
        <p:nvSpPr>
          <p:cNvPr id="4" name="Título 1">
            <a:extLst>
              <a:ext uri="{FF2B5EF4-FFF2-40B4-BE49-F238E27FC236}">
                <a16:creationId xmlns:a16="http://schemas.microsoft.com/office/drawing/2014/main" id="{297AECDB-83BE-48F9-8385-3650BFD4D71A}"/>
              </a:ext>
            </a:extLst>
          </p:cNvPr>
          <p:cNvSpPr>
            <a:spLocks noGrp="1"/>
          </p:cNvSpPr>
          <p:nvPr>
            <p:ph type="title"/>
          </p:nvPr>
        </p:nvSpPr>
        <p:spPr>
          <a:xfrm>
            <a:off x="1209923" y="256792"/>
            <a:ext cx="4992757" cy="774225"/>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Introducción</a:t>
            </a:r>
          </a:p>
        </p:txBody>
      </p:sp>
      <p:pic>
        <p:nvPicPr>
          <p:cNvPr id="5" name="Gráfico 4" descr="Flechas de cheurón">
            <a:extLst>
              <a:ext uri="{FF2B5EF4-FFF2-40B4-BE49-F238E27FC236}">
                <a16:creationId xmlns:a16="http://schemas.microsoft.com/office/drawing/2014/main" id="{113191A6-5136-4E0B-9AA2-6E6B4858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85" y="247891"/>
            <a:ext cx="723712" cy="723712"/>
          </a:xfrm>
          <a:prstGeom prst="rect">
            <a:avLst/>
          </a:prstGeom>
        </p:spPr>
      </p:pic>
      <p:sp>
        <p:nvSpPr>
          <p:cNvPr id="6" name="Rectángulo 5">
            <a:extLst>
              <a:ext uri="{FF2B5EF4-FFF2-40B4-BE49-F238E27FC236}">
                <a16:creationId xmlns:a16="http://schemas.microsoft.com/office/drawing/2014/main" id="{8BA89DE6-E41C-4C25-80A1-6F1F30895C4A}"/>
              </a:ext>
            </a:extLst>
          </p:cNvPr>
          <p:cNvSpPr/>
          <p:nvPr/>
        </p:nvSpPr>
        <p:spPr>
          <a:xfrm>
            <a:off x="0" y="6128063"/>
            <a:ext cx="12629322" cy="954107"/>
          </a:xfrm>
          <a:prstGeom prst="rect">
            <a:avLst/>
          </a:prstGeom>
        </p:spPr>
        <p:txBody>
          <a:bodyPr wrap="square">
            <a:spAutoFit/>
          </a:bodyPr>
          <a:lstStyle/>
          <a:p>
            <a:r>
              <a:rPr lang="es-EC" sz="1400" dirty="0"/>
              <a:t>4. OMS. (2019). </a:t>
            </a:r>
            <a:r>
              <a:rPr lang="es-EC" sz="1400" i="1" dirty="0"/>
              <a:t>Salud mental en el lugar de trabajo</a:t>
            </a:r>
            <a:r>
              <a:rPr lang="es-EC" sz="1400" dirty="0"/>
              <a:t>. Obtenido de ORGANIZACIÓN MUNDIAL DE LA SALUD: </a:t>
            </a:r>
            <a:r>
              <a:rPr lang="es-EC" sz="1400" dirty="0">
                <a:hlinkClick r:id="rId4"/>
              </a:rPr>
              <a:t>https://www.who.int/mental_health/in_the_workplace/es/</a:t>
            </a:r>
            <a:endParaRPr lang="es-EC" sz="1400" dirty="0"/>
          </a:p>
          <a:p>
            <a:r>
              <a:rPr lang="es-ES" sz="1400" dirty="0"/>
              <a:t>5. IESS. (Enero de 2019). INSTITUTO ECUATORIANO DE SEGURIDAD SOCIAL. Obtenido de BOLETIN ESTADISTICO: </a:t>
            </a:r>
            <a:r>
              <a:rPr lang="es-ES" sz="1400" dirty="0">
                <a:hlinkClick r:id="rId5"/>
              </a:rPr>
              <a:t>https://www.iess.gob.ec/documents/10162/51889/Boletin_estadistico_2018_nov_dic.pdf</a:t>
            </a:r>
            <a:r>
              <a:rPr lang="es-ES" sz="1400" dirty="0"/>
              <a:t> </a:t>
            </a:r>
            <a:endParaRPr lang="es-EC" sz="1400" dirty="0"/>
          </a:p>
          <a:p>
            <a:endParaRPr lang="es-EC" sz="1400" dirty="0"/>
          </a:p>
        </p:txBody>
      </p:sp>
      <p:pic>
        <p:nvPicPr>
          <p:cNvPr id="1026" name="Picture 2" descr="IESS (@IESSec) | Twitter">
            <a:extLst>
              <a:ext uri="{FF2B5EF4-FFF2-40B4-BE49-F238E27FC236}">
                <a16:creationId xmlns:a16="http://schemas.microsoft.com/office/drawing/2014/main" id="{96A81655-C358-46C6-8FDA-CE14C32C76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043" b="13649"/>
          <a:stretch/>
        </p:blipFill>
        <p:spPr bwMode="auto">
          <a:xfrm>
            <a:off x="8193157" y="3525078"/>
            <a:ext cx="3167514" cy="2385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nóstico para la inflación al cierre de 2018; bajará a 4.7% | Habitat">
            <a:extLst>
              <a:ext uri="{FF2B5EF4-FFF2-40B4-BE49-F238E27FC236}">
                <a16:creationId xmlns:a16="http://schemas.microsoft.com/office/drawing/2014/main" id="{43CC42E8-8221-4884-81F1-ED8CBBFBF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1937" y="1191107"/>
            <a:ext cx="2370562" cy="172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59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6FAB2-C546-4A58-9277-3E216C00362C}"/>
              </a:ext>
            </a:extLst>
          </p:cNvPr>
          <p:cNvSpPr>
            <a:spLocks noGrp="1"/>
          </p:cNvSpPr>
          <p:nvPr>
            <p:ph type="title"/>
          </p:nvPr>
        </p:nvSpPr>
        <p:spPr>
          <a:xfrm>
            <a:off x="848139" y="584336"/>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Objetivo del estudio</a:t>
            </a:r>
          </a:p>
        </p:txBody>
      </p:sp>
      <p:sp>
        <p:nvSpPr>
          <p:cNvPr id="4" name="Rectángulo 3">
            <a:extLst>
              <a:ext uri="{FF2B5EF4-FFF2-40B4-BE49-F238E27FC236}">
                <a16:creationId xmlns:a16="http://schemas.microsoft.com/office/drawing/2014/main" id="{C8AF15C7-94FD-49C8-BCA2-18E06492EAB0}"/>
              </a:ext>
            </a:extLst>
          </p:cNvPr>
          <p:cNvSpPr/>
          <p:nvPr/>
        </p:nvSpPr>
        <p:spPr>
          <a:xfrm>
            <a:off x="848139" y="1906765"/>
            <a:ext cx="10654747" cy="2249142"/>
          </a:xfrm>
          <a:prstGeom prst="rect">
            <a:avLst/>
          </a:prstGeom>
        </p:spPr>
        <p:txBody>
          <a:bodyPr wrap="square">
            <a:spAutoFit/>
          </a:bodyPr>
          <a:lstStyle/>
          <a:p>
            <a:pPr algn="just">
              <a:lnSpc>
                <a:spcPct val="150000"/>
              </a:lnSpc>
              <a:spcAft>
                <a:spcPts val="0"/>
              </a:spcAft>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Evaluar la asociación entre los riesgos psicosociales con los reposos médicos de los trabajadores de una organización ecuatoriana, mediante la aplicación del</a:t>
            </a:r>
            <a:r>
              <a:rPr lang="es-EC" sz="2400" dirty="0">
                <a:latin typeface="Times New Roman" panose="02020603050405020304" pitchFamily="18" charset="0"/>
                <a:ea typeface="Calibri" panose="020F0502020204030204" pitchFamily="34" charset="0"/>
                <a:cs typeface="Times New Roman" panose="02020603050405020304" pitchFamily="18" charset="0"/>
              </a:rPr>
              <a:t> Cuestionario de Evaluación de Riesgos Psicosociales en Espacios Laborales</a:t>
            </a: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 Ecuador </a:t>
            </a:r>
            <a:r>
              <a:rPr lang="es-E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 la revisión del registro de reposos médicos de los mismos.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áfico 5" descr="Flechas de cheurón">
            <a:extLst>
              <a:ext uri="{FF2B5EF4-FFF2-40B4-BE49-F238E27FC236}">
                <a16:creationId xmlns:a16="http://schemas.microsoft.com/office/drawing/2014/main" id="{CB4692DD-337C-4379-8197-E23E98705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427" y="489412"/>
            <a:ext cx="723712" cy="723712"/>
          </a:xfrm>
          <a:prstGeom prst="rect">
            <a:avLst/>
          </a:prstGeom>
        </p:spPr>
      </p:pic>
      <p:pic>
        <p:nvPicPr>
          <p:cNvPr id="7" name="Imagen 6" descr="Universidad Internacional SEK - UISEK">
            <a:extLst>
              <a:ext uri="{FF2B5EF4-FFF2-40B4-BE49-F238E27FC236}">
                <a16:creationId xmlns:a16="http://schemas.microsoft.com/office/drawing/2014/main" id="{B63616D4-292C-47AA-9D95-BA01A05F82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Tree>
    <p:extLst>
      <p:ext uri="{BB962C8B-B14F-4D97-AF65-F5344CB8AC3E}">
        <p14:creationId xmlns:p14="http://schemas.microsoft.com/office/powerpoint/2010/main" val="44960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AE4D3F0-542F-4F6C-A61C-852DE875694E}"/>
              </a:ext>
            </a:extLst>
          </p:cNvPr>
          <p:cNvSpPr>
            <a:spLocks noGrp="1"/>
          </p:cNvSpPr>
          <p:nvPr>
            <p:ph type="title"/>
          </p:nvPr>
        </p:nvSpPr>
        <p:spPr>
          <a:xfrm>
            <a:off x="987286" y="544579"/>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Materiales y Métodos</a:t>
            </a:r>
          </a:p>
        </p:txBody>
      </p:sp>
      <p:pic>
        <p:nvPicPr>
          <p:cNvPr id="5" name="Gráfico 4" descr="Flechas de cheurón">
            <a:extLst>
              <a:ext uri="{FF2B5EF4-FFF2-40B4-BE49-F238E27FC236}">
                <a16:creationId xmlns:a16="http://schemas.microsoft.com/office/drawing/2014/main" id="{787DD01B-DDE9-4D0C-A488-DB8623C9BB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574" y="449655"/>
            <a:ext cx="723712" cy="723712"/>
          </a:xfrm>
          <a:prstGeom prst="rect">
            <a:avLst/>
          </a:prstGeom>
        </p:spPr>
      </p:pic>
      <p:graphicFrame>
        <p:nvGraphicFramePr>
          <p:cNvPr id="6" name="Diagrama 5">
            <a:extLst>
              <a:ext uri="{FF2B5EF4-FFF2-40B4-BE49-F238E27FC236}">
                <a16:creationId xmlns:a16="http://schemas.microsoft.com/office/drawing/2014/main" id="{DC351FE9-A61C-489F-96A1-084D38D03B1A}"/>
              </a:ext>
            </a:extLst>
          </p:cNvPr>
          <p:cNvGraphicFramePr/>
          <p:nvPr>
            <p:extLst>
              <p:ext uri="{D42A27DB-BD31-4B8C-83A1-F6EECF244321}">
                <p14:modId xmlns:p14="http://schemas.microsoft.com/office/powerpoint/2010/main" val="2264221941"/>
              </p:ext>
            </p:extLst>
          </p:nvPr>
        </p:nvGraphicFramePr>
        <p:xfrm>
          <a:off x="452043" y="1173367"/>
          <a:ext cx="11476383" cy="5552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iversidad Internacional SEK - UISEK">
            <a:extLst>
              <a:ext uri="{FF2B5EF4-FFF2-40B4-BE49-F238E27FC236}">
                <a16:creationId xmlns:a16="http://schemas.microsoft.com/office/drawing/2014/main" id="{76B92A7E-F803-4DA4-A2A2-661DAF589A2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Tree>
    <p:extLst>
      <p:ext uri="{BB962C8B-B14F-4D97-AF65-F5344CB8AC3E}">
        <p14:creationId xmlns:p14="http://schemas.microsoft.com/office/powerpoint/2010/main" val="188295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5CE96F-5A6E-4AC6-B970-DED790424C85}"/>
              </a:ext>
            </a:extLst>
          </p:cNvPr>
          <p:cNvSpPr>
            <a:spLocks noGrp="1"/>
          </p:cNvSpPr>
          <p:nvPr>
            <p:ph idx="1"/>
          </p:nvPr>
        </p:nvSpPr>
        <p:spPr>
          <a:xfrm>
            <a:off x="987286" y="1425609"/>
            <a:ext cx="10515600" cy="4351338"/>
          </a:xfrm>
        </p:spPr>
        <p:txBody>
          <a:bodyPr>
            <a:normAutofit/>
          </a:bodyPr>
          <a:lstStyle/>
          <a:p>
            <a:pPr marL="0" indent="0" algn="just">
              <a:buNone/>
            </a:pPr>
            <a:r>
              <a:rPr lang="es-EC" sz="2000" dirty="0">
                <a:latin typeface="Times New Roman" panose="02020603050405020304" pitchFamily="18" charset="0"/>
                <a:cs typeface="Times New Roman" panose="02020603050405020304" pitchFamily="18" charset="0"/>
              </a:rPr>
              <a:t>Se aplicó el</a:t>
            </a:r>
            <a:r>
              <a:rPr lang="es-EC" sz="2000" b="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Cuestionario de Evaluación de Riesgos Psicosociales en Espacios Laborales en Ecuador, el cual consta de datos personales y 58 preguntas, agrupadas en 8 dimensiones.</a:t>
            </a:r>
            <a:r>
              <a:rPr lang="es-EC" sz="2000" baseline="30000" dirty="0">
                <a:latin typeface="Times New Roman" panose="02020603050405020304" pitchFamily="18" charset="0"/>
                <a:cs typeface="Times New Roman" panose="02020603050405020304" pitchFamily="18" charset="0"/>
              </a:rPr>
              <a:t>6</a:t>
            </a:r>
          </a:p>
        </p:txBody>
      </p:sp>
      <p:sp>
        <p:nvSpPr>
          <p:cNvPr id="4" name="Título 1">
            <a:extLst>
              <a:ext uri="{FF2B5EF4-FFF2-40B4-BE49-F238E27FC236}">
                <a16:creationId xmlns:a16="http://schemas.microsoft.com/office/drawing/2014/main" id="{33256882-1FAA-4862-AE9C-96FA1B419912}"/>
              </a:ext>
            </a:extLst>
          </p:cNvPr>
          <p:cNvSpPr>
            <a:spLocks noGrp="1"/>
          </p:cNvSpPr>
          <p:nvPr>
            <p:ph type="title"/>
          </p:nvPr>
        </p:nvSpPr>
        <p:spPr>
          <a:xfrm>
            <a:off x="987286" y="544579"/>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Materiales y Métodos</a:t>
            </a:r>
          </a:p>
        </p:txBody>
      </p:sp>
      <p:pic>
        <p:nvPicPr>
          <p:cNvPr id="5" name="Gráfico 4" descr="Flechas de cheurón">
            <a:extLst>
              <a:ext uri="{FF2B5EF4-FFF2-40B4-BE49-F238E27FC236}">
                <a16:creationId xmlns:a16="http://schemas.microsoft.com/office/drawing/2014/main" id="{6ED00A79-D74B-4E5D-AA2A-33A3CE5A67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574" y="449655"/>
            <a:ext cx="723712" cy="723712"/>
          </a:xfrm>
          <a:prstGeom prst="rect">
            <a:avLst/>
          </a:prstGeom>
        </p:spPr>
      </p:pic>
      <p:sp>
        <p:nvSpPr>
          <p:cNvPr id="6" name="Rectángulo 5">
            <a:extLst>
              <a:ext uri="{FF2B5EF4-FFF2-40B4-BE49-F238E27FC236}">
                <a16:creationId xmlns:a16="http://schemas.microsoft.com/office/drawing/2014/main" id="{997BEB65-94B6-4379-BD8F-DA264A7E9EF0}"/>
              </a:ext>
            </a:extLst>
          </p:cNvPr>
          <p:cNvSpPr/>
          <p:nvPr/>
        </p:nvSpPr>
        <p:spPr>
          <a:xfrm>
            <a:off x="0" y="6545350"/>
            <a:ext cx="12192000" cy="312650"/>
          </a:xfrm>
          <a:prstGeom prst="rect">
            <a:avLst/>
          </a:prstGeom>
        </p:spPr>
        <p:txBody>
          <a:bodyPr wrap="square">
            <a:spAutoFit/>
          </a:bodyPr>
          <a:lstStyle/>
          <a:p>
            <a:pPr marL="457200" indent="-457200">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6. Ministerio Trabajo. (Octubre de 2018). Guía para la aplicación del cuestionario de evaluación de Riesgo Psicosocial. Quito, Pichincha, Ecuador.</a:t>
            </a:r>
          </a:p>
        </p:txBody>
      </p:sp>
      <p:graphicFrame>
        <p:nvGraphicFramePr>
          <p:cNvPr id="8" name="Tabla 7">
            <a:extLst>
              <a:ext uri="{FF2B5EF4-FFF2-40B4-BE49-F238E27FC236}">
                <a16:creationId xmlns:a16="http://schemas.microsoft.com/office/drawing/2014/main" id="{4EAE4E64-8A11-447E-889B-19CD599FB663}"/>
              </a:ext>
            </a:extLst>
          </p:cNvPr>
          <p:cNvGraphicFramePr>
            <a:graphicFrameLocks noGrp="1"/>
          </p:cNvGraphicFramePr>
          <p:nvPr>
            <p:extLst>
              <p:ext uri="{D42A27DB-BD31-4B8C-83A1-F6EECF244321}">
                <p14:modId xmlns:p14="http://schemas.microsoft.com/office/powerpoint/2010/main" val="3380713906"/>
              </p:ext>
            </p:extLst>
          </p:nvPr>
        </p:nvGraphicFramePr>
        <p:xfrm>
          <a:off x="1431236" y="2411896"/>
          <a:ext cx="9581321" cy="4082796"/>
        </p:xfrm>
        <a:graphic>
          <a:graphicData uri="http://schemas.openxmlformats.org/drawingml/2006/table">
            <a:tbl>
              <a:tblPr firstRow="1" firstCol="1" bandRow="1"/>
              <a:tblGrid>
                <a:gridCol w="3673685">
                  <a:extLst>
                    <a:ext uri="{9D8B030D-6E8A-4147-A177-3AD203B41FA5}">
                      <a16:colId xmlns:a16="http://schemas.microsoft.com/office/drawing/2014/main" val="615946032"/>
                    </a:ext>
                  </a:extLst>
                </a:gridCol>
                <a:gridCol w="1756293">
                  <a:extLst>
                    <a:ext uri="{9D8B030D-6E8A-4147-A177-3AD203B41FA5}">
                      <a16:colId xmlns:a16="http://schemas.microsoft.com/office/drawing/2014/main" val="1887857380"/>
                    </a:ext>
                  </a:extLst>
                </a:gridCol>
                <a:gridCol w="2076235">
                  <a:extLst>
                    <a:ext uri="{9D8B030D-6E8A-4147-A177-3AD203B41FA5}">
                      <a16:colId xmlns:a16="http://schemas.microsoft.com/office/drawing/2014/main" val="667629304"/>
                    </a:ext>
                  </a:extLst>
                </a:gridCol>
                <a:gridCol w="2075108">
                  <a:extLst>
                    <a:ext uri="{9D8B030D-6E8A-4147-A177-3AD203B41FA5}">
                      <a16:colId xmlns:a16="http://schemas.microsoft.com/office/drawing/2014/main" val="2870358897"/>
                    </a:ext>
                  </a:extLst>
                </a:gridCol>
              </a:tblGrid>
              <a:tr h="347190">
                <a:tc>
                  <a:txBody>
                    <a:bodyPr/>
                    <a:lstStyle/>
                    <a:p>
                      <a:pPr algn="ctr">
                        <a:lnSpc>
                          <a:spcPct val="150000"/>
                        </a:lnSpc>
                        <a:spcAft>
                          <a:spcPts val="0"/>
                        </a:spcAft>
                      </a:pPr>
                      <a:r>
                        <a:rPr lang="es-EC" sz="1800" b="1" dirty="0">
                          <a:effectLst/>
                          <a:latin typeface="Times New Roman" panose="02020603050405020304" pitchFamily="18" charset="0"/>
                          <a:ea typeface="SimSun" panose="02010600030101010101" pitchFamily="2" charset="-122"/>
                          <a:cs typeface="Times New Roman" panose="02020603050405020304" pitchFamily="18" charset="0"/>
                        </a:rPr>
                        <a:t>Dimensiones</a:t>
                      </a:r>
                      <a:endParaRPr lang="es-EC"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effectLst/>
                          <a:latin typeface="Times New Roman" panose="02020603050405020304" pitchFamily="18" charset="0"/>
                          <a:ea typeface="SimSun" panose="02010600030101010101" pitchFamily="2" charset="-122"/>
                          <a:cs typeface="Times New Roman" panose="02020603050405020304" pitchFamily="18" charset="0"/>
                        </a:rPr>
                        <a:t>Riesgo Bajo</a:t>
                      </a:r>
                      <a:endParaRPr lang="es-EC"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effectLst/>
                          <a:latin typeface="Times New Roman" panose="02020603050405020304" pitchFamily="18" charset="0"/>
                          <a:ea typeface="SimSun" panose="02010600030101010101" pitchFamily="2" charset="-122"/>
                          <a:cs typeface="Times New Roman" panose="02020603050405020304" pitchFamily="18" charset="0"/>
                        </a:rPr>
                        <a:t>Riesgo Medio</a:t>
                      </a:r>
                      <a:endParaRPr lang="es-EC"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effectLst/>
                          <a:latin typeface="Times New Roman" panose="02020603050405020304" pitchFamily="18" charset="0"/>
                          <a:ea typeface="SimSun" panose="02010600030101010101" pitchFamily="2" charset="-122"/>
                          <a:cs typeface="Times New Roman" panose="02020603050405020304" pitchFamily="18" charset="0"/>
                        </a:rPr>
                        <a:t>Riesgo Alto</a:t>
                      </a:r>
                      <a:endParaRPr lang="es-EC"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879898"/>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Carga y ritmo de trabajo (4)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8-12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4-7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58028671"/>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Desarrollo de competencias (4)</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13-16</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8-12</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4-7</a:t>
                      </a:r>
                    </a:p>
                  </a:txBody>
                  <a:tcPr marL="68580" marR="68580" marT="0" marB="0">
                    <a:lnL>
                      <a:noFill/>
                    </a:lnL>
                    <a:lnR>
                      <a:noFill/>
                    </a:lnR>
                    <a:lnT>
                      <a:noFill/>
                    </a:lnT>
                    <a:lnB>
                      <a:noFill/>
                    </a:lnB>
                  </a:tcPr>
                </a:tc>
                <a:extLst>
                  <a:ext uri="{0D108BD9-81ED-4DB2-BD59-A6C34878D82A}">
                    <a16:rowId xmlns:a16="http://schemas.microsoft.com/office/drawing/2014/main" val="3061950613"/>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Liderazgo (6)</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18-24</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12-17</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6-11</a:t>
                      </a:r>
                    </a:p>
                  </a:txBody>
                  <a:tcPr marL="68580" marR="68580" marT="0" marB="0">
                    <a:lnL>
                      <a:noFill/>
                    </a:lnL>
                    <a:lnR>
                      <a:noFill/>
                    </a:lnR>
                    <a:lnT>
                      <a:noFill/>
                    </a:lnT>
                    <a:lnB>
                      <a:noFill/>
                    </a:lnB>
                  </a:tcPr>
                </a:tc>
                <a:extLst>
                  <a:ext uri="{0D108BD9-81ED-4DB2-BD59-A6C34878D82A}">
                    <a16:rowId xmlns:a16="http://schemas.microsoft.com/office/drawing/2014/main" val="84919429"/>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Margen de acción y control (4)</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13-16</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8-12</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4-7</a:t>
                      </a:r>
                    </a:p>
                  </a:txBody>
                  <a:tcPr marL="68580" marR="68580" marT="0" marB="0">
                    <a:lnL>
                      <a:noFill/>
                    </a:lnL>
                    <a:lnR>
                      <a:noFill/>
                    </a:lnR>
                    <a:lnT>
                      <a:noFill/>
                    </a:lnT>
                    <a:lnB>
                      <a:noFill/>
                    </a:lnB>
                  </a:tcPr>
                </a:tc>
                <a:extLst>
                  <a:ext uri="{0D108BD9-81ED-4DB2-BD59-A6C34878D82A}">
                    <a16:rowId xmlns:a16="http://schemas.microsoft.com/office/drawing/2014/main" val="2750506110"/>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Organización del trabajo (6)</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18-24</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12-17</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6-11</a:t>
                      </a:r>
                    </a:p>
                  </a:txBody>
                  <a:tcPr marL="68580" marR="68580" marT="0" marB="0">
                    <a:lnL>
                      <a:noFill/>
                    </a:lnL>
                    <a:lnR>
                      <a:noFill/>
                    </a:lnR>
                    <a:lnT>
                      <a:noFill/>
                    </a:lnT>
                    <a:lnB>
                      <a:noFill/>
                    </a:lnB>
                  </a:tcPr>
                </a:tc>
                <a:extLst>
                  <a:ext uri="{0D108BD9-81ED-4DB2-BD59-A6C34878D82A}">
                    <a16:rowId xmlns:a16="http://schemas.microsoft.com/office/drawing/2014/main" val="1603425313"/>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Recuperación (5)</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16-20</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10-15</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5-9</a:t>
                      </a:r>
                    </a:p>
                  </a:txBody>
                  <a:tcPr marL="68580" marR="68580" marT="0" marB="0">
                    <a:lnL>
                      <a:noFill/>
                    </a:lnL>
                    <a:lnR>
                      <a:noFill/>
                    </a:lnR>
                    <a:lnT>
                      <a:noFill/>
                    </a:lnT>
                    <a:lnB>
                      <a:noFill/>
                    </a:lnB>
                  </a:tcPr>
                </a:tc>
                <a:extLst>
                  <a:ext uri="{0D108BD9-81ED-4DB2-BD59-A6C34878D82A}">
                    <a16:rowId xmlns:a16="http://schemas.microsoft.com/office/drawing/2014/main" val="619009601"/>
                  </a:ext>
                </a:extLst>
              </a:tr>
              <a:tr h="347190">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Soporte y apoyo (5)</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16-20</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10-15</a:t>
                      </a:r>
                    </a:p>
                  </a:txBody>
                  <a:tcPr marL="68580" marR="68580" marT="0" marB="0">
                    <a:lnL>
                      <a:noFill/>
                    </a:lnL>
                    <a:lnR>
                      <a:noFill/>
                    </a:lnR>
                    <a:lnT>
                      <a:noFill/>
                    </a:lnT>
                    <a:lnB>
                      <a:noFill/>
                    </a:lnB>
                  </a:tcPr>
                </a:tc>
                <a:tc>
                  <a:txBody>
                    <a:bodyPr/>
                    <a:lstStyle/>
                    <a:p>
                      <a:pPr algn="ctr">
                        <a:lnSpc>
                          <a:spcPct val="150000"/>
                        </a:lnSpc>
                        <a:spcAft>
                          <a:spcPts val="0"/>
                        </a:spcAft>
                      </a:pPr>
                      <a:r>
                        <a:rPr lang="es-EC" sz="1800">
                          <a:effectLst/>
                          <a:latin typeface="Times New Roman" panose="02020603050405020304" pitchFamily="18" charset="0"/>
                          <a:ea typeface="SimSun" panose="02010600030101010101" pitchFamily="2" charset="-122"/>
                          <a:cs typeface="Times New Roman" panose="02020603050405020304" pitchFamily="18" charset="0"/>
                        </a:rPr>
                        <a:t>5-9</a:t>
                      </a:r>
                    </a:p>
                  </a:txBody>
                  <a:tcPr marL="68580" marR="68580" marT="0" marB="0">
                    <a:lnL>
                      <a:noFill/>
                    </a:lnL>
                    <a:lnR>
                      <a:noFill/>
                    </a:lnR>
                    <a:lnT>
                      <a:noFill/>
                    </a:lnT>
                    <a:lnB>
                      <a:noFill/>
                    </a:lnB>
                  </a:tcPr>
                </a:tc>
                <a:extLst>
                  <a:ext uri="{0D108BD9-81ED-4DB2-BD59-A6C34878D82A}">
                    <a16:rowId xmlns:a16="http://schemas.microsoft.com/office/drawing/2014/main" val="2687261757"/>
                  </a:ext>
                </a:extLst>
              </a:tr>
              <a:tr h="1124003">
                <a:tc>
                  <a:txBody>
                    <a:bodyPr/>
                    <a:lstStyle/>
                    <a:p>
                      <a:pPr algn="l">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Otros puntos importantes (24)</a:t>
                      </a:r>
                    </a:p>
                    <a:p>
                      <a:pPr algn="l">
                        <a:lnSpc>
                          <a:spcPct val="150000"/>
                        </a:lnSpc>
                        <a:spcAft>
                          <a:spcPts val="0"/>
                        </a:spcAft>
                      </a:pPr>
                      <a:r>
                        <a:rPr lang="es-EC" sz="1800" b="1" dirty="0">
                          <a:effectLst/>
                          <a:latin typeface="Times New Roman" panose="02020603050405020304" pitchFamily="18" charset="0"/>
                          <a:ea typeface="SimSun" panose="02010600030101010101" pitchFamily="2" charset="-122"/>
                          <a:cs typeface="Times New Roman" panose="02020603050405020304" pitchFamily="18" charset="0"/>
                        </a:rPr>
                        <a:t>Nivel de Riesgo General</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73-96</a:t>
                      </a:r>
                    </a:p>
                    <a:p>
                      <a:pPr algn="ctr">
                        <a:lnSpc>
                          <a:spcPct val="150000"/>
                        </a:lnSpc>
                        <a:spcAft>
                          <a:spcPts val="0"/>
                        </a:spcAft>
                      </a:pPr>
                      <a:r>
                        <a:rPr lang="es-EC" sz="1800" b="1" dirty="0">
                          <a:effectLst/>
                          <a:latin typeface="Times New Roman" panose="02020603050405020304" pitchFamily="18" charset="0"/>
                          <a:ea typeface="SimSun" panose="02010600030101010101" pitchFamily="2" charset="-122"/>
                          <a:cs typeface="Times New Roman" panose="02020603050405020304" pitchFamily="18" charset="0"/>
                        </a:rPr>
                        <a:t>175 a 232</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49-72</a:t>
                      </a:r>
                    </a:p>
                    <a:p>
                      <a:pPr algn="ctr">
                        <a:lnSpc>
                          <a:spcPct val="150000"/>
                        </a:lnSpc>
                        <a:spcAft>
                          <a:spcPts val="0"/>
                        </a:spcAft>
                      </a:pPr>
                      <a:r>
                        <a:rPr lang="es-EC" sz="1800" b="1" dirty="0">
                          <a:effectLst/>
                          <a:latin typeface="Times New Roman" panose="02020603050405020304" pitchFamily="18" charset="0"/>
                          <a:ea typeface="SimSun" panose="02010600030101010101" pitchFamily="2" charset="-122"/>
                          <a:cs typeface="Times New Roman" panose="02020603050405020304" pitchFamily="18" charset="0"/>
                        </a:rPr>
                        <a:t>117-174</a:t>
                      </a:r>
                    </a:p>
                  </a:txBody>
                  <a:tcPr marL="68580" marR="68580" marT="0" marB="0">
                    <a:lnL>
                      <a:noFill/>
                    </a:lnL>
                    <a:lnR>
                      <a:noFill/>
                    </a:lnR>
                    <a:lnT>
                      <a:noFill/>
                    </a:lnT>
                    <a:lnB>
                      <a:noFill/>
                    </a:lnB>
                  </a:tcPr>
                </a:tc>
                <a:tc>
                  <a:txBody>
                    <a:bodyPr/>
                    <a:lstStyle/>
                    <a:p>
                      <a:pPr algn="ctr">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24-48</a:t>
                      </a:r>
                    </a:p>
                    <a:p>
                      <a:pPr algn="ctr">
                        <a:lnSpc>
                          <a:spcPct val="150000"/>
                        </a:lnSpc>
                        <a:spcAft>
                          <a:spcPts val="0"/>
                        </a:spcAft>
                      </a:pPr>
                      <a:r>
                        <a:rPr lang="es-EC" sz="1800" b="1" dirty="0">
                          <a:effectLst/>
                          <a:latin typeface="Times New Roman" panose="02020603050405020304" pitchFamily="18" charset="0"/>
                          <a:ea typeface="SimSun" panose="02010600030101010101" pitchFamily="2" charset="-122"/>
                          <a:cs typeface="Times New Roman" panose="02020603050405020304" pitchFamily="18" charset="0"/>
                        </a:rPr>
                        <a:t>58-116</a:t>
                      </a:r>
                    </a:p>
                    <a:p>
                      <a:pPr algn="just">
                        <a:lnSpc>
                          <a:spcPct val="150000"/>
                        </a:lnSpc>
                        <a:spcAft>
                          <a:spcPts val="0"/>
                        </a:spcAft>
                      </a:pPr>
                      <a:r>
                        <a:rPr lang="es-EC" sz="18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920049755"/>
                  </a:ext>
                </a:extLst>
              </a:tr>
            </a:tbl>
          </a:graphicData>
        </a:graphic>
      </p:graphicFrame>
    </p:spTree>
    <p:extLst>
      <p:ext uri="{BB962C8B-B14F-4D97-AF65-F5344CB8AC3E}">
        <p14:creationId xmlns:p14="http://schemas.microsoft.com/office/powerpoint/2010/main" val="90661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5EC5AAF-5AEA-43B8-99A8-2F47CC096F94}"/>
              </a:ext>
            </a:extLst>
          </p:cNvPr>
          <p:cNvSpPr>
            <a:spLocks noGrp="1"/>
          </p:cNvSpPr>
          <p:nvPr>
            <p:ph idx="1"/>
          </p:nvPr>
        </p:nvSpPr>
        <p:spPr>
          <a:xfrm>
            <a:off x="569843" y="1184919"/>
            <a:ext cx="11383618" cy="5673081"/>
          </a:xfrm>
        </p:spPr>
        <p:txBody>
          <a:bodyPr>
            <a:normAutofit fontScale="85000" lnSpcReduction="10000"/>
          </a:bodyPr>
          <a:lstStyle/>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determinan los resultados globales para cada nivel de riesgo psicosocial, arrojados por el Cuestionario aplicado.</a:t>
            </a:r>
          </a:p>
          <a:p>
            <a:pPr algn="just">
              <a:lnSpc>
                <a:spcPct val="120000"/>
              </a:lnSpc>
              <a:buClr>
                <a:srgbClr val="C00000"/>
              </a:buClr>
              <a:buFont typeface="Wingdings" panose="05000000000000000000" pitchFamily="2" charset="2"/>
              <a:buChar char="ü"/>
            </a:pPr>
            <a:r>
              <a:rPr lang="es-ES" sz="2400" dirty="0">
                <a:latin typeface="Times New Roman" panose="02020603050405020304" pitchFamily="18" charset="0"/>
                <a:cs typeface="Times New Roman" panose="02020603050405020304" pitchFamily="18" charset="0"/>
              </a:rPr>
              <a:t>Se calcula la prevalencia cruda de las dimensiones de los riesgos psicosociales; considerando los niveles de riesgo alto y medio (1) como generadores de riesgo psicosocial, mientras que el nivel de riesgo bajo (0) se considera como indicador que no va a genera riesgo.</a:t>
            </a:r>
            <a:endParaRPr lang="es-EC" sz="2400" dirty="0">
              <a:latin typeface="Times New Roman" panose="02020603050405020304" pitchFamily="18" charset="0"/>
              <a:cs typeface="Times New Roman" panose="02020603050405020304" pitchFamily="18" charset="0"/>
            </a:endParaRPr>
          </a:p>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calcula la frecuencia absoluta de los reposos médicos por diagnósticos de la población de estudio.</a:t>
            </a:r>
          </a:p>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determinan las variables sociolaborales vulnerable respecto a los reposos médicos y se le asigna la categoría de riesgo alto (1), mientras que al resto de variables se las considera como riesgo bajo (0). </a:t>
            </a:r>
          </a:p>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calcula la prevalencia de variables socio laborales y dimensiones de riesgo psicosocial en relación a reposos médicos de la población de estudio.</a:t>
            </a:r>
          </a:p>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Se calcula la asociación de las dimensiones de riesgo psicosocial y las variables socio laborales con los reposos médicos de la población de estudio, aplicando la correlación de Pearson.</a:t>
            </a:r>
          </a:p>
          <a:p>
            <a:pPr algn="just">
              <a:lnSpc>
                <a:spcPct val="120000"/>
              </a:lnSpc>
              <a:buClr>
                <a:srgbClr val="C00000"/>
              </a:buClr>
              <a:buFont typeface="Wingdings" panose="05000000000000000000" pitchFamily="2" charset="2"/>
              <a:buChar char="ü"/>
            </a:pPr>
            <a:r>
              <a:rPr lang="es-EC" sz="2400" dirty="0">
                <a:latin typeface="Times New Roman" panose="02020603050405020304" pitchFamily="18" charset="0"/>
                <a:cs typeface="Times New Roman" panose="02020603050405020304" pitchFamily="18" charset="0"/>
              </a:rPr>
              <a:t>La información se analizó en el programa SPSS versión 22.</a:t>
            </a:r>
          </a:p>
          <a:p>
            <a:pPr>
              <a:buClr>
                <a:srgbClr val="C00000"/>
              </a:buClr>
              <a:buFont typeface="Wingdings" panose="05000000000000000000" pitchFamily="2" charset="2"/>
              <a:buChar char="ü"/>
            </a:pPr>
            <a:endParaRPr lang="es-EC" sz="2400"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ü"/>
            </a:pPr>
            <a:endParaRPr lang="es-EC" sz="3200" dirty="0"/>
          </a:p>
        </p:txBody>
      </p:sp>
      <p:sp>
        <p:nvSpPr>
          <p:cNvPr id="4" name="Título 1">
            <a:extLst>
              <a:ext uri="{FF2B5EF4-FFF2-40B4-BE49-F238E27FC236}">
                <a16:creationId xmlns:a16="http://schemas.microsoft.com/office/drawing/2014/main" id="{2299B916-837F-4194-80AF-CCEA0D03D7EB}"/>
              </a:ext>
            </a:extLst>
          </p:cNvPr>
          <p:cNvSpPr>
            <a:spLocks noGrp="1"/>
          </p:cNvSpPr>
          <p:nvPr>
            <p:ph type="title"/>
          </p:nvPr>
        </p:nvSpPr>
        <p:spPr>
          <a:xfrm>
            <a:off x="838200" y="461207"/>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Análisis Estadístico</a:t>
            </a:r>
          </a:p>
        </p:txBody>
      </p:sp>
      <p:pic>
        <p:nvPicPr>
          <p:cNvPr id="5" name="Gráfico 4" descr="Flechas de cheurón">
            <a:extLst>
              <a:ext uri="{FF2B5EF4-FFF2-40B4-BE49-F238E27FC236}">
                <a16:creationId xmlns:a16="http://schemas.microsoft.com/office/drawing/2014/main" id="{98B2C284-16AD-4F4A-BEBF-1D88CD4AA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366283"/>
            <a:ext cx="723712" cy="723712"/>
          </a:xfrm>
          <a:prstGeom prst="rect">
            <a:avLst/>
          </a:prstGeom>
        </p:spPr>
      </p:pic>
    </p:spTree>
    <p:extLst>
      <p:ext uri="{BB962C8B-B14F-4D97-AF65-F5344CB8AC3E}">
        <p14:creationId xmlns:p14="http://schemas.microsoft.com/office/powerpoint/2010/main" val="414860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8483E07-FA2F-489E-9405-190F5D000AA2}"/>
              </a:ext>
            </a:extLst>
          </p:cNvPr>
          <p:cNvSpPr>
            <a:spLocks noGrp="1"/>
          </p:cNvSpPr>
          <p:nvPr>
            <p:ph type="title"/>
          </p:nvPr>
        </p:nvSpPr>
        <p:spPr>
          <a:xfrm>
            <a:off x="838200" y="366643"/>
            <a:ext cx="10515600" cy="628788"/>
          </a:xfrm>
        </p:spPr>
        <p:txBody>
          <a:bodyPr>
            <a:normAutofit/>
          </a:bodyPr>
          <a:lstStyle/>
          <a:p>
            <a:r>
              <a:rPr lang="es-EC" sz="3600" b="1" dirty="0">
                <a:solidFill>
                  <a:srgbClr val="C00000"/>
                </a:solidFill>
                <a:latin typeface="Times New Roman" panose="02020603050405020304" pitchFamily="18" charset="0"/>
                <a:cs typeface="Times New Roman" panose="02020603050405020304" pitchFamily="18" charset="0"/>
              </a:rPr>
              <a:t>Resultados</a:t>
            </a:r>
          </a:p>
        </p:txBody>
      </p:sp>
      <p:pic>
        <p:nvPicPr>
          <p:cNvPr id="5" name="Gráfico 4" descr="Flechas de cheurón">
            <a:extLst>
              <a:ext uri="{FF2B5EF4-FFF2-40B4-BE49-F238E27FC236}">
                <a16:creationId xmlns:a16="http://schemas.microsoft.com/office/drawing/2014/main" id="{2676AB59-7570-485B-9792-1A649885E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88" y="271719"/>
            <a:ext cx="723712" cy="723712"/>
          </a:xfrm>
          <a:prstGeom prst="rect">
            <a:avLst/>
          </a:prstGeom>
        </p:spPr>
      </p:pic>
      <p:pic>
        <p:nvPicPr>
          <p:cNvPr id="7" name="Imagen 6" descr="Universidad Internacional SEK - UISEK">
            <a:extLst>
              <a:ext uri="{FF2B5EF4-FFF2-40B4-BE49-F238E27FC236}">
                <a16:creationId xmlns:a16="http://schemas.microsoft.com/office/drawing/2014/main" id="{D2D226EB-BAE8-42C0-B650-E262E10BFB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4498" y="0"/>
            <a:ext cx="1697502" cy="570820"/>
          </a:xfrm>
          <a:prstGeom prst="rect">
            <a:avLst/>
          </a:prstGeom>
          <a:noFill/>
          <a:ln>
            <a:noFill/>
          </a:ln>
        </p:spPr>
      </p:pic>
      <p:sp>
        <p:nvSpPr>
          <p:cNvPr id="2" name="Rectángulo 1">
            <a:extLst>
              <a:ext uri="{FF2B5EF4-FFF2-40B4-BE49-F238E27FC236}">
                <a16:creationId xmlns:a16="http://schemas.microsoft.com/office/drawing/2014/main" id="{7AB46E40-C1DD-48EC-A60A-6C991E2C7E4C}"/>
              </a:ext>
            </a:extLst>
          </p:cNvPr>
          <p:cNvSpPr/>
          <p:nvPr/>
        </p:nvSpPr>
        <p:spPr>
          <a:xfrm>
            <a:off x="1139686" y="2001045"/>
            <a:ext cx="10346635" cy="1427955"/>
          </a:xfrm>
          <a:prstGeom prst="rect">
            <a:avLst/>
          </a:prstGeom>
        </p:spPr>
        <p:txBody>
          <a:bodyPr wrap="square">
            <a:spAutoFit/>
          </a:bodyPr>
          <a:lstStyle/>
          <a:p>
            <a:pPr algn="just">
              <a:lnSpc>
                <a:spcPct val="150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Dentro de los resultados generales del análisis del Cuestionario de Evaluación de Riesgo Psicosocial en Espacios Laborales del Ministerio del Trabajo de Ecuador, se evidencia un </a:t>
            </a:r>
            <a:r>
              <a:rPr lang="es-EC" sz="2000" b="1" dirty="0">
                <a:latin typeface="Times New Roman" panose="02020603050405020304" pitchFamily="18" charset="0"/>
                <a:ea typeface="Calibri" panose="020F0502020204030204" pitchFamily="34" charset="0"/>
                <a:cs typeface="Times New Roman" panose="02020603050405020304" pitchFamily="18" charset="0"/>
              </a:rPr>
              <a:t>61,2%</a:t>
            </a:r>
            <a:r>
              <a:rPr lang="es-EC" sz="2000" dirty="0">
                <a:latin typeface="Times New Roman" panose="02020603050405020304" pitchFamily="18" charset="0"/>
                <a:ea typeface="Calibri" panose="020F0502020204030204" pitchFamily="34" charset="0"/>
                <a:cs typeface="Times New Roman" panose="02020603050405020304" pitchFamily="18" charset="0"/>
              </a:rPr>
              <a:t> de riesgo bajo, </a:t>
            </a:r>
            <a:r>
              <a:rPr lang="es-EC" sz="2000" b="1" dirty="0">
                <a:latin typeface="Times New Roman" panose="02020603050405020304" pitchFamily="18" charset="0"/>
                <a:ea typeface="Calibri" panose="020F0502020204030204" pitchFamily="34" charset="0"/>
                <a:cs typeface="Times New Roman" panose="02020603050405020304" pitchFamily="18" charset="0"/>
              </a:rPr>
              <a:t>34,4%</a:t>
            </a:r>
            <a:r>
              <a:rPr lang="es-EC" sz="2000" dirty="0">
                <a:latin typeface="Times New Roman" panose="02020603050405020304" pitchFamily="18" charset="0"/>
                <a:ea typeface="Calibri" panose="020F0502020204030204" pitchFamily="34" charset="0"/>
                <a:cs typeface="Times New Roman" panose="02020603050405020304" pitchFamily="18" charset="0"/>
              </a:rPr>
              <a:t> de riesgo medio y </a:t>
            </a:r>
            <a:r>
              <a:rPr lang="es-EC" sz="2000" b="1" dirty="0">
                <a:latin typeface="Times New Roman" panose="02020603050405020304" pitchFamily="18" charset="0"/>
                <a:ea typeface="Calibri" panose="020F0502020204030204" pitchFamily="34" charset="0"/>
                <a:cs typeface="Times New Roman" panose="02020603050405020304" pitchFamily="18" charset="0"/>
              </a:rPr>
              <a:t>4,4%</a:t>
            </a:r>
            <a:r>
              <a:rPr lang="es-EC" sz="2000" dirty="0">
                <a:latin typeface="Times New Roman" panose="02020603050405020304" pitchFamily="18" charset="0"/>
                <a:ea typeface="Calibri" panose="020F0502020204030204" pitchFamily="34" charset="0"/>
                <a:cs typeface="Times New Roman" panose="02020603050405020304" pitchFamily="18" charset="0"/>
              </a:rPr>
              <a:t> de riesgo alto.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756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2167</TotalTime>
  <Words>1949</Words>
  <Application>Microsoft Office PowerPoint</Application>
  <PresentationFormat>Panorámica</PresentationFormat>
  <Paragraphs>114</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Times New Roman</vt:lpstr>
      <vt:lpstr>Wingdings</vt:lpstr>
      <vt:lpstr>Tema de Office</vt:lpstr>
      <vt:lpstr>Presentación de PowerPoint</vt:lpstr>
      <vt:lpstr>Introducción</vt:lpstr>
      <vt:lpstr>Introducción</vt:lpstr>
      <vt:lpstr>Introducción</vt:lpstr>
      <vt:lpstr>Objetivo del estudio</vt:lpstr>
      <vt:lpstr>Materiales y Métodos</vt:lpstr>
      <vt:lpstr>Materiales y Métodos</vt:lpstr>
      <vt:lpstr>Análisis Estadístico</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Discusión</vt:lpstr>
      <vt:lpstr>Discusión</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AGUAVIL HUILCAREMA ALISSON VIVIANA</dc:creator>
  <cp:lastModifiedBy>AGUAVIL HUILCAREMA ALISSON VIVIANA</cp:lastModifiedBy>
  <cp:revision>156</cp:revision>
  <dcterms:created xsi:type="dcterms:W3CDTF">2020-09-08T20:18:45Z</dcterms:created>
  <dcterms:modified xsi:type="dcterms:W3CDTF">2020-09-21T17:24:48Z</dcterms:modified>
</cp:coreProperties>
</file>