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7" r:id="rId1"/>
  </p:sldMasterIdLst>
  <p:sldIdLst>
    <p:sldId id="256" r:id="rId2"/>
    <p:sldId id="257" r:id="rId3"/>
    <p:sldId id="261" r:id="rId4"/>
    <p:sldId id="258" r:id="rId5"/>
    <p:sldId id="262" r:id="rId6"/>
    <p:sldId id="269" r:id="rId7"/>
    <p:sldId id="260" r:id="rId8"/>
    <p:sldId id="264"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2E802-FA14-458A-8AE8-36FEBD3F2D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B7EB5DB8-7172-4A80-ADE0-8AC18802DA33}">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_tradnl" sz="1400" dirty="0"/>
            <a:t>Fue un estudio descriptivo transversal</a:t>
          </a:r>
          <a:endParaRPr lang="es-EC" sz="1400" dirty="0"/>
        </a:p>
      </dgm:t>
    </dgm:pt>
    <dgm:pt modelId="{4AF8C023-A423-4171-82B0-CDD9FFFEB893}" type="parTrans" cxnId="{51AC4A8E-8910-4E77-8548-55546082F5E5}">
      <dgm:prSet/>
      <dgm:spPr/>
      <dgm:t>
        <a:bodyPr/>
        <a:lstStyle/>
        <a:p>
          <a:endParaRPr lang="es-EC"/>
        </a:p>
      </dgm:t>
    </dgm:pt>
    <dgm:pt modelId="{1C2BEEC1-00EE-4B49-ACFC-762724DBF3C6}" type="sibTrans" cxnId="{51AC4A8E-8910-4E77-8548-55546082F5E5}">
      <dgm:prSet/>
      <dgm:spPr/>
      <dgm:t>
        <a:bodyPr/>
        <a:lstStyle/>
        <a:p>
          <a:endParaRPr lang="es-EC"/>
        </a:p>
      </dgm:t>
    </dgm:pt>
    <dgm:pt modelId="{D9B6AE61-9253-46D1-BA9C-69D841BCD2DC}">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S_tradnl" sz="1400" dirty="0">
              <a:solidFill>
                <a:schemeClr val="tx1"/>
              </a:solidFill>
            </a:rPr>
            <a:t>La población de investigación fue de 63 funcionarios de los diferentes centros de salud que conforman un distrito Salud de la ciudad de Ambato, Ecuador</a:t>
          </a:r>
          <a:endParaRPr lang="es-EC" sz="1400" dirty="0">
            <a:solidFill>
              <a:schemeClr val="tx1"/>
            </a:solidFill>
          </a:endParaRPr>
        </a:p>
      </dgm:t>
    </dgm:pt>
    <dgm:pt modelId="{FA27F1BF-871A-4B71-B6CD-4666C9CEA6A4}" type="parTrans" cxnId="{EC42AE9F-6F85-452D-97D7-EE25B15914B1}">
      <dgm:prSet/>
      <dgm:spPr/>
      <dgm:t>
        <a:bodyPr/>
        <a:lstStyle/>
        <a:p>
          <a:endParaRPr lang="es-EC"/>
        </a:p>
      </dgm:t>
    </dgm:pt>
    <dgm:pt modelId="{E853C134-30ED-4F45-9251-7D34C0182A8B}" type="sibTrans" cxnId="{EC42AE9F-6F85-452D-97D7-EE25B15914B1}">
      <dgm:prSet/>
      <dgm:spPr/>
      <dgm:t>
        <a:bodyPr/>
        <a:lstStyle/>
        <a:p>
          <a:endParaRPr lang="es-EC"/>
        </a:p>
      </dgm:t>
    </dgm:pt>
    <dgm:pt modelId="{2EFC93B3-1132-4204-AD44-D91C2FC93C96}">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S_tradnl" sz="1400" dirty="0"/>
            <a:t>Para recabar información de los profesionales que aceptaron ser parte del estudio se realizó una encuesta de 3 preguntas donde los criterios de selección se han considerado, criterios de inclusión y exclusión </a:t>
          </a:r>
          <a:endParaRPr lang="es-EC" sz="1400" dirty="0"/>
        </a:p>
      </dgm:t>
    </dgm:pt>
    <dgm:pt modelId="{BECB7CA4-3EFD-4A73-A487-F17B5294B73A}" type="parTrans" cxnId="{38820B5B-F446-4B99-BC23-4ACF00F80E6C}">
      <dgm:prSet/>
      <dgm:spPr/>
      <dgm:t>
        <a:bodyPr/>
        <a:lstStyle/>
        <a:p>
          <a:endParaRPr lang="es-EC"/>
        </a:p>
      </dgm:t>
    </dgm:pt>
    <dgm:pt modelId="{C6D730D9-F28B-489D-928D-C80E88F5C532}" type="sibTrans" cxnId="{38820B5B-F446-4B99-BC23-4ACF00F80E6C}">
      <dgm:prSet/>
      <dgm:spPr/>
      <dgm:t>
        <a:bodyPr/>
        <a:lstStyle/>
        <a:p>
          <a:endParaRPr lang="es-EC"/>
        </a:p>
      </dgm:t>
    </dgm:pt>
    <dgm:pt modelId="{C610EEA6-693B-4C70-9B08-D780F505FEB9}">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S_tradnl" sz="1400" dirty="0"/>
            <a:t>Realizado en los siguientes departamentos operativos: medicina general, obstetricia y odontología </a:t>
          </a:r>
          <a:endParaRPr lang="es-EC" sz="1400" dirty="0"/>
        </a:p>
      </dgm:t>
    </dgm:pt>
    <dgm:pt modelId="{E8BE6432-4103-4899-98BB-FD854983908F}" type="parTrans" cxnId="{36D6FE2E-B489-4BDF-8379-99FD28313A48}">
      <dgm:prSet/>
      <dgm:spPr/>
      <dgm:t>
        <a:bodyPr/>
        <a:lstStyle/>
        <a:p>
          <a:endParaRPr lang="es-EC"/>
        </a:p>
      </dgm:t>
    </dgm:pt>
    <dgm:pt modelId="{38279076-5C0D-4153-80CA-0371C65836FC}" type="sibTrans" cxnId="{36D6FE2E-B489-4BDF-8379-99FD28313A48}">
      <dgm:prSet/>
      <dgm:spPr/>
      <dgm:t>
        <a:bodyPr/>
        <a:lstStyle/>
        <a:p>
          <a:endParaRPr lang="es-EC"/>
        </a:p>
      </dgm:t>
    </dgm:pt>
    <dgm:pt modelId="{108FB39A-7CC0-4F55-A8DA-86887AF07310}">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S_tradnl" sz="1400" dirty="0"/>
            <a:t>La herramienta "Boston Carpal Tunnel Questionnaire (BCTQ)" se utilizó como herramienta de recopilación de datos</a:t>
          </a:r>
          <a:endParaRPr lang="es-EC" sz="1400" dirty="0"/>
        </a:p>
      </dgm:t>
    </dgm:pt>
    <dgm:pt modelId="{6DA9660E-3BAF-402E-BE39-E42CDEFFA2A4}" type="parTrans" cxnId="{55044CA5-F3FF-4BAA-9994-16EB5631B0E8}">
      <dgm:prSet/>
      <dgm:spPr/>
      <dgm:t>
        <a:bodyPr/>
        <a:lstStyle/>
        <a:p>
          <a:endParaRPr lang="es-EC"/>
        </a:p>
      </dgm:t>
    </dgm:pt>
    <dgm:pt modelId="{4D125E21-B3ED-46A0-B585-BC1CFE532BFA}" type="sibTrans" cxnId="{55044CA5-F3FF-4BAA-9994-16EB5631B0E8}">
      <dgm:prSet/>
      <dgm:spPr/>
      <dgm:t>
        <a:bodyPr/>
        <a:lstStyle/>
        <a:p>
          <a:endParaRPr lang="es-EC"/>
        </a:p>
      </dgm:t>
    </dgm:pt>
    <dgm:pt modelId="{324E18E1-5E0E-4408-B888-F09EE494EB48}">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S_tradnl" sz="1400" dirty="0"/>
            <a:t>Para el estudio de las posturas forzadas se utilizó el método REBA que fue desarrollado por un equipo de ergónomos, fisioterapeutas, terapeutas ocupacionales y enfermeras</a:t>
          </a:r>
          <a:endParaRPr lang="es-EC" sz="1400" dirty="0"/>
        </a:p>
      </dgm:t>
    </dgm:pt>
    <dgm:pt modelId="{293A7ADE-79C1-46EC-ADB6-18B6DFC94809}" type="parTrans" cxnId="{87732C8F-4E0D-4FC3-8B0B-58AD57589905}">
      <dgm:prSet/>
      <dgm:spPr/>
      <dgm:t>
        <a:bodyPr/>
        <a:lstStyle/>
        <a:p>
          <a:endParaRPr lang="es-EC"/>
        </a:p>
      </dgm:t>
    </dgm:pt>
    <dgm:pt modelId="{A8A170EA-16C9-4B2F-ADE9-95725B051734}" type="sibTrans" cxnId="{87732C8F-4E0D-4FC3-8B0B-58AD57589905}">
      <dgm:prSet/>
      <dgm:spPr/>
      <dgm:t>
        <a:bodyPr/>
        <a:lstStyle/>
        <a:p>
          <a:endParaRPr lang="es-EC"/>
        </a:p>
      </dgm:t>
    </dgm:pt>
    <dgm:pt modelId="{4E0E9F57-6CBA-4964-A215-0D5D2D864B1E}" type="pres">
      <dgm:prSet presAssocID="{6562E802-FA14-458A-8AE8-36FEBD3F2DBE}" presName="Name0" presStyleCnt="0">
        <dgm:presLayoutVars>
          <dgm:chMax val="7"/>
          <dgm:chPref val="7"/>
          <dgm:dir/>
        </dgm:presLayoutVars>
      </dgm:prSet>
      <dgm:spPr/>
    </dgm:pt>
    <dgm:pt modelId="{3AAA6C1A-FD9C-4744-9F0C-BEF3882C228B}" type="pres">
      <dgm:prSet presAssocID="{6562E802-FA14-458A-8AE8-36FEBD3F2DBE}" presName="Name1" presStyleCnt="0"/>
      <dgm:spPr/>
    </dgm:pt>
    <dgm:pt modelId="{0BD277FD-65FC-4400-BB23-F67017A945AF}" type="pres">
      <dgm:prSet presAssocID="{6562E802-FA14-458A-8AE8-36FEBD3F2DBE}" presName="cycle" presStyleCnt="0"/>
      <dgm:spPr/>
    </dgm:pt>
    <dgm:pt modelId="{3558D0A9-69AC-40D7-969B-461320CCAAD9}" type="pres">
      <dgm:prSet presAssocID="{6562E802-FA14-458A-8AE8-36FEBD3F2DBE}" presName="srcNode" presStyleLbl="node1" presStyleIdx="0" presStyleCnt="6"/>
      <dgm:spPr/>
    </dgm:pt>
    <dgm:pt modelId="{BDCAFC46-DC7F-4A36-9277-A49C741EEA76}" type="pres">
      <dgm:prSet presAssocID="{6562E802-FA14-458A-8AE8-36FEBD3F2DBE}" presName="conn" presStyleLbl="parChTrans1D2" presStyleIdx="0" presStyleCnt="1"/>
      <dgm:spPr/>
    </dgm:pt>
    <dgm:pt modelId="{45821C2E-4F93-4E5C-97DF-AA4D5C89E03F}" type="pres">
      <dgm:prSet presAssocID="{6562E802-FA14-458A-8AE8-36FEBD3F2DBE}" presName="extraNode" presStyleLbl="node1" presStyleIdx="0" presStyleCnt="6"/>
      <dgm:spPr/>
    </dgm:pt>
    <dgm:pt modelId="{FA9B52C7-DA63-4A91-B62C-44CA2E200800}" type="pres">
      <dgm:prSet presAssocID="{6562E802-FA14-458A-8AE8-36FEBD3F2DBE}" presName="dstNode" presStyleLbl="node1" presStyleIdx="0" presStyleCnt="6"/>
      <dgm:spPr/>
    </dgm:pt>
    <dgm:pt modelId="{620C884F-9E80-42C9-843A-CAC19B7291FD}" type="pres">
      <dgm:prSet presAssocID="{B7EB5DB8-7172-4A80-ADE0-8AC18802DA33}" presName="text_1" presStyleLbl="node1" presStyleIdx="0" presStyleCnt="6">
        <dgm:presLayoutVars>
          <dgm:bulletEnabled val="1"/>
        </dgm:presLayoutVars>
      </dgm:prSet>
      <dgm:spPr/>
    </dgm:pt>
    <dgm:pt modelId="{12FF37A4-19B0-4D52-BEB5-245363CC658B}" type="pres">
      <dgm:prSet presAssocID="{B7EB5DB8-7172-4A80-ADE0-8AC18802DA33}" presName="accent_1" presStyleCnt="0"/>
      <dgm:spPr/>
    </dgm:pt>
    <dgm:pt modelId="{ABFD11D2-E012-42F1-9914-9925D16B868D}" type="pres">
      <dgm:prSet presAssocID="{B7EB5DB8-7172-4A80-ADE0-8AC18802DA33}" presName="accentRepeatNode" presStyleLbl="solidFgAcc1" presStyleIdx="0" presStyleCnt="6"/>
      <dgm:spPr/>
    </dgm:pt>
    <dgm:pt modelId="{26ECC0FC-7B91-498B-B92A-5CC9C4356E12}" type="pres">
      <dgm:prSet presAssocID="{D9B6AE61-9253-46D1-BA9C-69D841BCD2DC}" presName="text_2" presStyleLbl="node1" presStyleIdx="1" presStyleCnt="6" custScaleY="151454">
        <dgm:presLayoutVars>
          <dgm:bulletEnabled val="1"/>
        </dgm:presLayoutVars>
      </dgm:prSet>
      <dgm:spPr/>
    </dgm:pt>
    <dgm:pt modelId="{D12FC5E0-D069-41A3-87BF-1DDDB77495F3}" type="pres">
      <dgm:prSet presAssocID="{D9B6AE61-9253-46D1-BA9C-69D841BCD2DC}" presName="accent_2" presStyleCnt="0"/>
      <dgm:spPr/>
    </dgm:pt>
    <dgm:pt modelId="{AB01B584-C265-4FF6-9497-53AA7FBFE080}" type="pres">
      <dgm:prSet presAssocID="{D9B6AE61-9253-46D1-BA9C-69D841BCD2DC}" presName="accentRepeatNode" presStyleLbl="solidFgAcc1" presStyleIdx="1" presStyleCnt="6"/>
      <dgm:spPr/>
    </dgm:pt>
    <dgm:pt modelId="{8E880F18-F92F-44FA-B5F3-CC503C984F10}" type="pres">
      <dgm:prSet presAssocID="{C610EEA6-693B-4C70-9B08-D780F505FEB9}" presName="text_3" presStyleLbl="node1" presStyleIdx="2" presStyleCnt="6">
        <dgm:presLayoutVars>
          <dgm:bulletEnabled val="1"/>
        </dgm:presLayoutVars>
      </dgm:prSet>
      <dgm:spPr/>
    </dgm:pt>
    <dgm:pt modelId="{956C115F-929F-49EE-8FF2-8A9BAEA219EE}" type="pres">
      <dgm:prSet presAssocID="{C610EEA6-693B-4C70-9B08-D780F505FEB9}" presName="accent_3" presStyleCnt="0"/>
      <dgm:spPr/>
    </dgm:pt>
    <dgm:pt modelId="{2DB551FB-7B68-4176-A93C-5F77C3EC3C7D}" type="pres">
      <dgm:prSet presAssocID="{C610EEA6-693B-4C70-9B08-D780F505FEB9}" presName="accentRepeatNode" presStyleLbl="solidFgAcc1" presStyleIdx="2" presStyleCnt="6"/>
      <dgm:spPr/>
    </dgm:pt>
    <dgm:pt modelId="{0283497F-AE9D-4205-84C9-E42C0D5AEFBB}" type="pres">
      <dgm:prSet presAssocID="{2EFC93B3-1132-4204-AD44-D91C2FC93C96}" presName="text_4" presStyleLbl="node1" presStyleIdx="3" presStyleCnt="6" custScaleY="126307">
        <dgm:presLayoutVars>
          <dgm:bulletEnabled val="1"/>
        </dgm:presLayoutVars>
      </dgm:prSet>
      <dgm:spPr/>
    </dgm:pt>
    <dgm:pt modelId="{41AE8D57-5995-47DE-9915-947957B264A6}" type="pres">
      <dgm:prSet presAssocID="{2EFC93B3-1132-4204-AD44-D91C2FC93C96}" presName="accent_4" presStyleCnt="0"/>
      <dgm:spPr/>
    </dgm:pt>
    <dgm:pt modelId="{7406D083-E12A-4924-95B8-B14C5606A924}" type="pres">
      <dgm:prSet presAssocID="{2EFC93B3-1132-4204-AD44-D91C2FC93C96}" presName="accentRepeatNode" presStyleLbl="solidFgAcc1" presStyleIdx="3" presStyleCnt="6"/>
      <dgm:spPr/>
    </dgm:pt>
    <dgm:pt modelId="{2CCB2D02-4B8F-4DFC-9052-A33BCE5B21BA}" type="pres">
      <dgm:prSet presAssocID="{108FB39A-7CC0-4F55-A8DA-86887AF07310}" presName="text_5" presStyleLbl="node1" presStyleIdx="4" presStyleCnt="6">
        <dgm:presLayoutVars>
          <dgm:bulletEnabled val="1"/>
        </dgm:presLayoutVars>
      </dgm:prSet>
      <dgm:spPr/>
    </dgm:pt>
    <dgm:pt modelId="{DE19C431-8A0F-423E-AD90-666B6C68D7E1}" type="pres">
      <dgm:prSet presAssocID="{108FB39A-7CC0-4F55-A8DA-86887AF07310}" presName="accent_5" presStyleCnt="0"/>
      <dgm:spPr/>
    </dgm:pt>
    <dgm:pt modelId="{2BDEAD1B-93C4-4B33-91AB-F67DA8851C07}" type="pres">
      <dgm:prSet presAssocID="{108FB39A-7CC0-4F55-A8DA-86887AF07310}" presName="accentRepeatNode" presStyleLbl="solidFgAcc1" presStyleIdx="4" presStyleCnt="6"/>
      <dgm:spPr/>
    </dgm:pt>
    <dgm:pt modelId="{7894569C-7BDD-48D7-98F5-B9D6E14E7EA8}" type="pres">
      <dgm:prSet presAssocID="{324E18E1-5E0E-4408-B888-F09EE494EB48}" presName="text_6" presStyleLbl="node1" presStyleIdx="5" presStyleCnt="6">
        <dgm:presLayoutVars>
          <dgm:bulletEnabled val="1"/>
        </dgm:presLayoutVars>
      </dgm:prSet>
      <dgm:spPr/>
    </dgm:pt>
    <dgm:pt modelId="{0ABF2844-F4EA-48A6-9EF6-04A3AE04B038}" type="pres">
      <dgm:prSet presAssocID="{324E18E1-5E0E-4408-B888-F09EE494EB48}" presName="accent_6" presStyleCnt="0"/>
      <dgm:spPr/>
    </dgm:pt>
    <dgm:pt modelId="{05299550-35F7-4F47-A44E-6B9F3037442E}" type="pres">
      <dgm:prSet presAssocID="{324E18E1-5E0E-4408-B888-F09EE494EB48}" presName="accentRepeatNode" presStyleLbl="solidFgAcc1" presStyleIdx="5" presStyleCnt="6"/>
      <dgm:spPr/>
    </dgm:pt>
  </dgm:ptLst>
  <dgm:cxnLst>
    <dgm:cxn modelId="{7820B80D-D7E8-46DB-81F4-BF78DF934F78}" type="presOf" srcId="{B7EB5DB8-7172-4A80-ADE0-8AC18802DA33}" destId="{620C884F-9E80-42C9-843A-CAC19B7291FD}" srcOrd="0" destOrd="0" presId="urn:microsoft.com/office/officeart/2008/layout/VerticalCurvedList"/>
    <dgm:cxn modelId="{E6923128-F309-40C7-804A-357BEB1AFD52}" type="presOf" srcId="{6562E802-FA14-458A-8AE8-36FEBD3F2DBE}" destId="{4E0E9F57-6CBA-4964-A215-0D5D2D864B1E}" srcOrd="0" destOrd="0" presId="urn:microsoft.com/office/officeart/2008/layout/VerticalCurvedList"/>
    <dgm:cxn modelId="{36D6FE2E-B489-4BDF-8379-99FD28313A48}" srcId="{6562E802-FA14-458A-8AE8-36FEBD3F2DBE}" destId="{C610EEA6-693B-4C70-9B08-D780F505FEB9}" srcOrd="2" destOrd="0" parTransId="{E8BE6432-4103-4899-98BB-FD854983908F}" sibTransId="{38279076-5C0D-4153-80CA-0371C65836FC}"/>
    <dgm:cxn modelId="{38820B5B-F446-4B99-BC23-4ACF00F80E6C}" srcId="{6562E802-FA14-458A-8AE8-36FEBD3F2DBE}" destId="{2EFC93B3-1132-4204-AD44-D91C2FC93C96}" srcOrd="3" destOrd="0" parTransId="{BECB7CA4-3EFD-4A73-A487-F17B5294B73A}" sibTransId="{C6D730D9-F28B-489D-928D-C80E88F5C532}"/>
    <dgm:cxn modelId="{B128B765-4778-4B82-967B-BE7D89312731}" type="presOf" srcId="{D9B6AE61-9253-46D1-BA9C-69D841BCD2DC}" destId="{26ECC0FC-7B91-498B-B92A-5CC9C4356E12}" srcOrd="0" destOrd="0" presId="urn:microsoft.com/office/officeart/2008/layout/VerticalCurvedList"/>
    <dgm:cxn modelId="{5B6CF365-700A-47C7-B778-CBA28304E168}" type="presOf" srcId="{2EFC93B3-1132-4204-AD44-D91C2FC93C96}" destId="{0283497F-AE9D-4205-84C9-E42C0D5AEFBB}" srcOrd="0" destOrd="0" presId="urn:microsoft.com/office/officeart/2008/layout/VerticalCurvedList"/>
    <dgm:cxn modelId="{C45DA46D-B423-411A-97AA-B87C5A00999C}" type="presOf" srcId="{1C2BEEC1-00EE-4B49-ACFC-762724DBF3C6}" destId="{BDCAFC46-DC7F-4A36-9277-A49C741EEA76}" srcOrd="0" destOrd="0" presId="urn:microsoft.com/office/officeart/2008/layout/VerticalCurvedList"/>
    <dgm:cxn modelId="{C28D7C73-D586-405C-826B-E847CCDF95C3}" type="presOf" srcId="{324E18E1-5E0E-4408-B888-F09EE494EB48}" destId="{7894569C-7BDD-48D7-98F5-B9D6E14E7EA8}" srcOrd="0" destOrd="0" presId="urn:microsoft.com/office/officeart/2008/layout/VerticalCurvedList"/>
    <dgm:cxn modelId="{2683AB86-8C40-4752-8B8F-1F31D9E68BEB}" type="presOf" srcId="{108FB39A-7CC0-4F55-A8DA-86887AF07310}" destId="{2CCB2D02-4B8F-4DFC-9052-A33BCE5B21BA}" srcOrd="0" destOrd="0" presId="urn:microsoft.com/office/officeart/2008/layout/VerticalCurvedList"/>
    <dgm:cxn modelId="{51AC4A8E-8910-4E77-8548-55546082F5E5}" srcId="{6562E802-FA14-458A-8AE8-36FEBD3F2DBE}" destId="{B7EB5DB8-7172-4A80-ADE0-8AC18802DA33}" srcOrd="0" destOrd="0" parTransId="{4AF8C023-A423-4171-82B0-CDD9FFFEB893}" sibTransId="{1C2BEEC1-00EE-4B49-ACFC-762724DBF3C6}"/>
    <dgm:cxn modelId="{87732C8F-4E0D-4FC3-8B0B-58AD57589905}" srcId="{6562E802-FA14-458A-8AE8-36FEBD3F2DBE}" destId="{324E18E1-5E0E-4408-B888-F09EE494EB48}" srcOrd="5" destOrd="0" parTransId="{293A7ADE-79C1-46EC-ADB6-18B6DFC94809}" sibTransId="{A8A170EA-16C9-4B2F-ADE9-95725B051734}"/>
    <dgm:cxn modelId="{EC42AE9F-6F85-452D-97D7-EE25B15914B1}" srcId="{6562E802-FA14-458A-8AE8-36FEBD3F2DBE}" destId="{D9B6AE61-9253-46D1-BA9C-69D841BCD2DC}" srcOrd="1" destOrd="0" parTransId="{FA27F1BF-871A-4B71-B6CD-4666C9CEA6A4}" sibTransId="{E853C134-30ED-4F45-9251-7D34C0182A8B}"/>
    <dgm:cxn modelId="{55044CA5-F3FF-4BAA-9994-16EB5631B0E8}" srcId="{6562E802-FA14-458A-8AE8-36FEBD3F2DBE}" destId="{108FB39A-7CC0-4F55-A8DA-86887AF07310}" srcOrd="4" destOrd="0" parTransId="{6DA9660E-3BAF-402E-BE39-E42CDEFFA2A4}" sibTransId="{4D125E21-B3ED-46A0-B585-BC1CFE532BFA}"/>
    <dgm:cxn modelId="{523C88F3-41AD-42D7-8470-480EBE1BE9FF}" type="presOf" srcId="{C610EEA6-693B-4C70-9B08-D780F505FEB9}" destId="{8E880F18-F92F-44FA-B5F3-CC503C984F10}" srcOrd="0" destOrd="0" presId="urn:microsoft.com/office/officeart/2008/layout/VerticalCurvedList"/>
    <dgm:cxn modelId="{C9E09984-FB02-4021-A983-0EFBDEC74861}" type="presParOf" srcId="{4E0E9F57-6CBA-4964-A215-0D5D2D864B1E}" destId="{3AAA6C1A-FD9C-4744-9F0C-BEF3882C228B}" srcOrd="0" destOrd="0" presId="urn:microsoft.com/office/officeart/2008/layout/VerticalCurvedList"/>
    <dgm:cxn modelId="{C93D6F8F-66FA-4F3A-A3B3-E6D2BA35DECD}" type="presParOf" srcId="{3AAA6C1A-FD9C-4744-9F0C-BEF3882C228B}" destId="{0BD277FD-65FC-4400-BB23-F67017A945AF}" srcOrd="0" destOrd="0" presId="urn:microsoft.com/office/officeart/2008/layout/VerticalCurvedList"/>
    <dgm:cxn modelId="{8B98526E-F28B-4D66-9DB0-CF917AD1E57F}" type="presParOf" srcId="{0BD277FD-65FC-4400-BB23-F67017A945AF}" destId="{3558D0A9-69AC-40D7-969B-461320CCAAD9}" srcOrd="0" destOrd="0" presId="urn:microsoft.com/office/officeart/2008/layout/VerticalCurvedList"/>
    <dgm:cxn modelId="{580A26E7-CBCA-4847-9132-E88C1C3B158B}" type="presParOf" srcId="{0BD277FD-65FC-4400-BB23-F67017A945AF}" destId="{BDCAFC46-DC7F-4A36-9277-A49C741EEA76}" srcOrd="1" destOrd="0" presId="urn:microsoft.com/office/officeart/2008/layout/VerticalCurvedList"/>
    <dgm:cxn modelId="{8A0CF895-54BA-4816-9386-B29F4258F92F}" type="presParOf" srcId="{0BD277FD-65FC-4400-BB23-F67017A945AF}" destId="{45821C2E-4F93-4E5C-97DF-AA4D5C89E03F}" srcOrd="2" destOrd="0" presId="urn:microsoft.com/office/officeart/2008/layout/VerticalCurvedList"/>
    <dgm:cxn modelId="{3A0D0546-39D7-401F-BA91-5776AF234033}" type="presParOf" srcId="{0BD277FD-65FC-4400-BB23-F67017A945AF}" destId="{FA9B52C7-DA63-4A91-B62C-44CA2E200800}" srcOrd="3" destOrd="0" presId="urn:microsoft.com/office/officeart/2008/layout/VerticalCurvedList"/>
    <dgm:cxn modelId="{CB52F4AC-29A1-4F72-9AE2-CCC6AC1210E3}" type="presParOf" srcId="{3AAA6C1A-FD9C-4744-9F0C-BEF3882C228B}" destId="{620C884F-9E80-42C9-843A-CAC19B7291FD}" srcOrd="1" destOrd="0" presId="urn:microsoft.com/office/officeart/2008/layout/VerticalCurvedList"/>
    <dgm:cxn modelId="{3BF3598F-984E-4F1C-8853-9C9FCB036EF6}" type="presParOf" srcId="{3AAA6C1A-FD9C-4744-9F0C-BEF3882C228B}" destId="{12FF37A4-19B0-4D52-BEB5-245363CC658B}" srcOrd="2" destOrd="0" presId="urn:microsoft.com/office/officeart/2008/layout/VerticalCurvedList"/>
    <dgm:cxn modelId="{112C2D39-35D2-411D-BCFC-FB4CAC92D952}" type="presParOf" srcId="{12FF37A4-19B0-4D52-BEB5-245363CC658B}" destId="{ABFD11D2-E012-42F1-9914-9925D16B868D}" srcOrd="0" destOrd="0" presId="urn:microsoft.com/office/officeart/2008/layout/VerticalCurvedList"/>
    <dgm:cxn modelId="{7217E761-7495-445B-8FAE-C668B2535F11}" type="presParOf" srcId="{3AAA6C1A-FD9C-4744-9F0C-BEF3882C228B}" destId="{26ECC0FC-7B91-498B-B92A-5CC9C4356E12}" srcOrd="3" destOrd="0" presId="urn:microsoft.com/office/officeart/2008/layout/VerticalCurvedList"/>
    <dgm:cxn modelId="{A1AC3324-8FED-462F-9990-F27FF0C803BA}" type="presParOf" srcId="{3AAA6C1A-FD9C-4744-9F0C-BEF3882C228B}" destId="{D12FC5E0-D069-41A3-87BF-1DDDB77495F3}" srcOrd="4" destOrd="0" presId="urn:microsoft.com/office/officeart/2008/layout/VerticalCurvedList"/>
    <dgm:cxn modelId="{3DE3453C-F3DF-40C7-A48F-2E1D075AF188}" type="presParOf" srcId="{D12FC5E0-D069-41A3-87BF-1DDDB77495F3}" destId="{AB01B584-C265-4FF6-9497-53AA7FBFE080}" srcOrd="0" destOrd="0" presId="urn:microsoft.com/office/officeart/2008/layout/VerticalCurvedList"/>
    <dgm:cxn modelId="{E6332323-9E62-40EE-9023-0F3FF101FE08}" type="presParOf" srcId="{3AAA6C1A-FD9C-4744-9F0C-BEF3882C228B}" destId="{8E880F18-F92F-44FA-B5F3-CC503C984F10}" srcOrd="5" destOrd="0" presId="urn:microsoft.com/office/officeart/2008/layout/VerticalCurvedList"/>
    <dgm:cxn modelId="{90935C44-D2C6-4E53-9C76-6C51FE670AA1}" type="presParOf" srcId="{3AAA6C1A-FD9C-4744-9F0C-BEF3882C228B}" destId="{956C115F-929F-49EE-8FF2-8A9BAEA219EE}" srcOrd="6" destOrd="0" presId="urn:microsoft.com/office/officeart/2008/layout/VerticalCurvedList"/>
    <dgm:cxn modelId="{2DCDE698-55AA-416A-8E9A-714253F1CEA2}" type="presParOf" srcId="{956C115F-929F-49EE-8FF2-8A9BAEA219EE}" destId="{2DB551FB-7B68-4176-A93C-5F77C3EC3C7D}" srcOrd="0" destOrd="0" presId="urn:microsoft.com/office/officeart/2008/layout/VerticalCurvedList"/>
    <dgm:cxn modelId="{A42A0123-E02F-44FD-B452-1067F31B0287}" type="presParOf" srcId="{3AAA6C1A-FD9C-4744-9F0C-BEF3882C228B}" destId="{0283497F-AE9D-4205-84C9-E42C0D5AEFBB}" srcOrd="7" destOrd="0" presId="urn:microsoft.com/office/officeart/2008/layout/VerticalCurvedList"/>
    <dgm:cxn modelId="{F93CDA79-AE49-4FAC-B22C-C3D2D43BAFF1}" type="presParOf" srcId="{3AAA6C1A-FD9C-4744-9F0C-BEF3882C228B}" destId="{41AE8D57-5995-47DE-9915-947957B264A6}" srcOrd="8" destOrd="0" presId="urn:microsoft.com/office/officeart/2008/layout/VerticalCurvedList"/>
    <dgm:cxn modelId="{4B02C40D-C637-40EE-9FD2-2A1B7A898DF0}" type="presParOf" srcId="{41AE8D57-5995-47DE-9915-947957B264A6}" destId="{7406D083-E12A-4924-95B8-B14C5606A924}" srcOrd="0" destOrd="0" presId="urn:microsoft.com/office/officeart/2008/layout/VerticalCurvedList"/>
    <dgm:cxn modelId="{2F57DDB5-F037-43AF-9880-499EBACA8997}" type="presParOf" srcId="{3AAA6C1A-FD9C-4744-9F0C-BEF3882C228B}" destId="{2CCB2D02-4B8F-4DFC-9052-A33BCE5B21BA}" srcOrd="9" destOrd="0" presId="urn:microsoft.com/office/officeart/2008/layout/VerticalCurvedList"/>
    <dgm:cxn modelId="{CB420D12-C7E5-44F5-8677-D5C11BC2EEB3}" type="presParOf" srcId="{3AAA6C1A-FD9C-4744-9F0C-BEF3882C228B}" destId="{DE19C431-8A0F-423E-AD90-666B6C68D7E1}" srcOrd="10" destOrd="0" presId="urn:microsoft.com/office/officeart/2008/layout/VerticalCurvedList"/>
    <dgm:cxn modelId="{5D808038-3A68-402F-81FE-B3FE0F2DBE1D}" type="presParOf" srcId="{DE19C431-8A0F-423E-AD90-666B6C68D7E1}" destId="{2BDEAD1B-93C4-4B33-91AB-F67DA8851C07}" srcOrd="0" destOrd="0" presId="urn:microsoft.com/office/officeart/2008/layout/VerticalCurvedList"/>
    <dgm:cxn modelId="{DB8DED16-35B0-4117-821F-E1B3CDFC3154}" type="presParOf" srcId="{3AAA6C1A-FD9C-4744-9F0C-BEF3882C228B}" destId="{7894569C-7BDD-48D7-98F5-B9D6E14E7EA8}" srcOrd="11" destOrd="0" presId="urn:microsoft.com/office/officeart/2008/layout/VerticalCurvedList"/>
    <dgm:cxn modelId="{CC827C13-4122-46FC-B8A1-41BEC43601F1}" type="presParOf" srcId="{3AAA6C1A-FD9C-4744-9F0C-BEF3882C228B}" destId="{0ABF2844-F4EA-48A6-9EF6-04A3AE04B038}" srcOrd="12" destOrd="0" presId="urn:microsoft.com/office/officeart/2008/layout/VerticalCurvedList"/>
    <dgm:cxn modelId="{E7B15B1D-CCD1-4EF8-AA6F-5A51C9D0A676}" type="presParOf" srcId="{0ABF2844-F4EA-48A6-9EF6-04A3AE04B038}" destId="{05299550-35F7-4F47-A44E-6B9F303744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AFC46-DC7F-4A36-9277-A49C741EEA76}">
      <dsp:nvSpPr>
        <dsp:cNvPr id="0" name=""/>
        <dsp:cNvSpPr/>
      </dsp:nvSpPr>
      <dsp:spPr>
        <a:xfrm>
          <a:off x="-5204299" y="-797138"/>
          <a:ext cx="6197409" cy="6197409"/>
        </a:xfrm>
        <a:prstGeom prst="blockArc">
          <a:avLst>
            <a:gd name="adj1" fmla="val 18900000"/>
            <a:gd name="adj2" fmla="val 2700000"/>
            <a:gd name="adj3" fmla="val 349"/>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C884F-9E80-42C9-843A-CAC19B7291FD}">
      <dsp:nvSpPr>
        <dsp:cNvPr id="0" name=""/>
        <dsp:cNvSpPr/>
      </dsp:nvSpPr>
      <dsp:spPr>
        <a:xfrm>
          <a:off x="370373" y="242400"/>
          <a:ext cx="8683648" cy="484617"/>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l" defTabSz="622300">
            <a:lnSpc>
              <a:spcPct val="90000"/>
            </a:lnSpc>
            <a:spcBef>
              <a:spcPct val="0"/>
            </a:spcBef>
            <a:spcAft>
              <a:spcPct val="35000"/>
            </a:spcAft>
            <a:buNone/>
          </a:pPr>
          <a:r>
            <a:rPr lang="es-ES_tradnl" sz="1400" kern="1200" dirty="0"/>
            <a:t>Fue un estudio descriptivo transversal</a:t>
          </a:r>
          <a:endParaRPr lang="es-EC" sz="1400" kern="1200" dirty="0"/>
        </a:p>
      </dsp:txBody>
      <dsp:txXfrm>
        <a:off x="370373" y="242400"/>
        <a:ext cx="8683648" cy="484617"/>
      </dsp:txXfrm>
    </dsp:sp>
    <dsp:sp modelId="{ABFD11D2-E012-42F1-9914-9925D16B868D}">
      <dsp:nvSpPr>
        <dsp:cNvPr id="0" name=""/>
        <dsp:cNvSpPr/>
      </dsp:nvSpPr>
      <dsp:spPr>
        <a:xfrm>
          <a:off x="67487" y="181823"/>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ECC0FC-7B91-498B-B92A-5CC9C4356E12}">
      <dsp:nvSpPr>
        <dsp:cNvPr id="0" name=""/>
        <dsp:cNvSpPr/>
      </dsp:nvSpPr>
      <dsp:spPr>
        <a:xfrm>
          <a:off x="769004" y="844557"/>
          <a:ext cx="8285017" cy="733972"/>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just" defTabSz="622300">
            <a:lnSpc>
              <a:spcPct val="90000"/>
            </a:lnSpc>
            <a:spcBef>
              <a:spcPct val="0"/>
            </a:spcBef>
            <a:spcAft>
              <a:spcPct val="35000"/>
            </a:spcAft>
            <a:buNone/>
          </a:pPr>
          <a:r>
            <a:rPr lang="es-ES_tradnl" sz="1400" kern="1200" dirty="0">
              <a:solidFill>
                <a:schemeClr val="tx1"/>
              </a:solidFill>
            </a:rPr>
            <a:t>La población de investigación fue de 63 funcionarios de los diferentes centros de salud que conforman un distrito Salud de la ciudad de Ambato, Ecuador</a:t>
          </a:r>
          <a:endParaRPr lang="es-EC" sz="1400" kern="1200" dirty="0">
            <a:solidFill>
              <a:schemeClr val="tx1"/>
            </a:solidFill>
          </a:endParaRPr>
        </a:p>
      </dsp:txBody>
      <dsp:txXfrm>
        <a:off x="769004" y="844557"/>
        <a:ext cx="8285017" cy="733972"/>
      </dsp:txXfrm>
    </dsp:sp>
    <dsp:sp modelId="{AB01B584-C265-4FF6-9497-53AA7FBFE080}">
      <dsp:nvSpPr>
        <dsp:cNvPr id="0" name=""/>
        <dsp:cNvSpPr/>
      </dsp:nvSpPr>
      <dsp:spPr>
        <a:xfrm>
          <a:off x="466118" y="908658"/>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880F18-F92F-44FA-B5F3-CC503C984F10}">
      <dsp:nvSpPr>
        <dsp:cNvPr id="0" name=""/>
        <dsp:cNvSpPr/>
      </dsp:nvSpPr>
      <dsp:spPr>
        <a:xfrm>
          <a:off x="951289" y="1696070"/>
          <a:ext cx="8102733" cy="484617"/>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just" defTabSz="622300">
            <a:lnSpc>
              <a:spcPct val="90000"/>
            </a:lnSpc>
            <a:spcBef>
              <a:spcPct val="0"/>
            </a:spcBef>
            <a:spcAft>
              <a:spcPct val="35000"/>
            </a:spcAft>
            <a:buNone/>
          </a:pPr>
          <a:r>
            <a:rPr lang="es-ES_tradnl" sz="1400" kern="1200" dirty="0"/>
            <a:t>Realizado en los siguientes departamentos operativos: medicina general, obstetricia y odontología </a:t>
          </a:r>
          <a:endParaRPr lang="es-EC" sz="1400" kern="1200" dirty="0"/>
        </a:p>
      </dsp:txBody>
      <dsp:txXfrm>
        <a:off x="951289" y="1696070"/>
        <a:ext cx="8102733" cy="484617"/>
      </dsp:txXfrm>
    </dsp:sp>
    <dsp:sp modelId="{2DB551FB-7B68-4176-A93C-5F77C3EC3C7D}">
      <dsp:nvSpPr>
        <dsp:cNvPr id="0" name=""/>
        <dsp:cNvSpPr/>
      </dsp:nvSpPr>
      <dsp:spPr>
        <a:xfrm>
          <a:off x="648402" y="1635492"/>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3497F-AE9D-4205-84C9-E42C0D5AEFBB}">
      <dsp:nvSpPr>
        <dsp:cNvPr id="0" name=""/>
        <dsp:cNvSpPr/>
      </dsp:nvSpPr>
      <dsp:spPr>
        <a:xfrm>
          <a:off x="951289" y="2358700"/>
          <a:ext cx="8102733" cy="612106"/>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just" defTabSz="622300">
            <a:lnSpc>
              <a:spcPct val="90000"/>
            </a:lnSpc>
            <a:spcBef>
              <a:spcPct val="0"/>
            </a:spcBef>
            <a:spcAft>
              <a:spcPct val="35000"/>
            </a:spcAft>
            <a:buNone/>
          </a:pPr>
          <a:r>
            <a:rPr lang="es-ES_tradnl" sz="1400" kern="1200" dirty="0"/>
            <a:t>Para recabar información de los profesionales que aceptaron ser parte del estudio se realizó una encuesta de 3 preguntas donde los criterios de selección se han considerado, criterios de inclusión y exclusión </a:t>
          </a:r>
          <a:endParaRPr lang="es-EC" sz="1400" kern="1200" dirty="0"/>
        </a:p>
      </dsp:txBody>
      <dsp:txXfrm>
        <a:off x="951289" y="2358700"/>
        <a:ext cx="8102733" cy="612106"/>
      </dsp:txXfrm>
    </dsp:sp>
    <dsp:sp modelId="{7406D083-E12A-4924-95B8-B14C5606A924}">
      <dsp:nvSpPr>
        <dsp:cNvPr id="0" name=""/>
        <dsp:cNvSpPr/>
      </dsp:nvSpPr>
      <dsp:spPr>
        <a:xfrm>
          <a:off x="648402" y="2361867"/>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B2D02-4B8F-4DFC-9052-A33BCE5B21BA}">
      <dsp:nvSpPr>
        <dsp:cNvPr id="0" name=""/>
        <dsp:cNvSpPr/>
      </dsp:nvSpPr>
      <dsp:spPr>
        <a:xfrm>
          <a:off x="769004" y="3149278"/>
          <a:ext cx="8285017" cy="484617"/>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just" defTabSz="622300">
            <a:lnSpc>
              <a:spcPct val="90000"/>
            </a:lnSpc>
            <a:spcBef>
              <a:spcPct val="0"/>
            </a:spcBef>
            <a:spcAft>
              <a:spcPct val="35000"/>
            </a:spcAft>
            <a:buNone/>
          </a:pPr>
          <a:r>
            <a:rPr lang="es-ES_tradnl" sz="1400" kern="1200" dirty="0"/>
            <a:t>La herramienta "Boston Carpal Tunnel Questionnaire (BCTQ)" se utilizó como herramienta de recopilación de datos</a:t>
          </a:r>
          <a:endParaRPr lang="es-EC" sz="1400" kern="1200" dirty="0"/>
        </a:p>
      </dsp:txBody>
      <dsp:txXfrm>
        <a:off x="769004" y="3149278"/>
        <a:ext cx="8285017" cy="484617"/>
      </dsp:txXfrm>
    </dsp:sp>
    <dsp:sp modelId="{2BDEAD1B-93C4-4B33-91AB-F67DA8851C07}">
      <dsp:nvSpPr>
        <dsp:cNvPr id="0" name=""/>
        <dsp:cNvSpPr/>
      </dsp:nvSpPr>
      <dsp:spPr>
        <a:xfrm>
          <a:off x="466118" y="3088701"/>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4569C-7BDD-48D7-98F5-B9D6E14E7EA8}">
      <dsp:nvSpPr>
        <dsp:cNvPr id="0" name=""/>
        <dsp:cNvSpPr/>
      </dsp:nvSpPr>
      <dsp:spPr>
        <a:xfrm>
          <a:off x="370373" y="3876113"/>
          <a:ext cx="8683648" cy="484617"/>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4665" tIns="35560" rIns="35560" bIns="35560" numCol="1" spcCol="1270" anchor="ctr" anchorCtr="0">
          <a:noAutofit/>
        </a:bodyPr>
        <a:lstStyle/>
        <a:p>
          <a:pPr marL="0" lvl="0" indent="0" algn="just" defTabSz="622300">
            <a:lnSpc>
              <a:spcPct val="90000"/>
            </a:lnSpc>
            <a:spcBef>
              <a:spcPct val="0"/>
            </a:spcBef>
            <a:spcAft>
              <a:spcPct val="35000"/>
            </a:spcAft>
            <a:buNone/>
          </a:pPr>
          <a:r>
            <a:rPr lang="es-ES_tradnl" sz="1400" kern="1200" dirty="0"/>
            <a:t>Para el estudio de las posturas forzadas se utilizó el método REBA que fue desarrollado por un equipo de ergónomos, fisioterapeutas, terapeutas ocupacionales y enfermeras</a:t>
          </a:r>
          <a:endParaRPr lang="es-EC" sz="1400" kern="1200" dirty="0"/>
        </a:p>
      </dsp:txBody>
      <dsp:txXfrm>
        <a:off x="370373" y="3876113"/>
        <a:ext cx="8683648" cy="484617"/>
      </dsp:txXfrm>
    </dsp:sp>
    <dsp:sp modelId="{05299550-35F7-4F47-A44E-6B9F3037442E}">
      <dsp:nvSpPr>
        <dsp:cNvPr id="0" name=""/>
        <dsp:cNvSpPr/>
      </dsp:nvSpPr>
      <dsp:spPr>
        <a:xfrm>
          <a:off x="67487" y="3815536"/>
          <a:ext cx="605772" cy="6057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344428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277777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55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66962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967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105896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282599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38054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137846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184685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260356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1572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218849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370787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191279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B361B03-B932-42EE-9591-72321D12640E}" type="datetimeFigureOut">
              <a:rPr lang="es-EC" smtClean="0"/>
              <a:t>29/3/2021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DBCA806-7BC7-45B3-B28D-4229DB460857}" type="slidenum">
              <a:rPr lang="es-EC" smtClean="0"/>
              <a:t>‹Nº›</a:t>
            </a:fld>
            <a:endParaRPr lang="es-EC" dirty="0"/>
          </a:p>
        </p:txBody>
      </p:sp>
    </p:spTree>
    <p:extLst>
      <p:ext uri="{BB962C8B-B14F-4D97-AF65-F5344CB8AC3E}">
        <p14:creationId xmlns:p14="http://schemas.microsoft.com/office/powerpoint/2010/main" val="66818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61B03-B932-42EE-9591-72321D12640E}" type="datetimeFigureOut">
              <a:rPr lang="es-EC" smtClean="0"/>
              <a:t>29/3/2021</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BCA806-7BC7-45B3-B28D-4229DB460857}" type="slidenum">
              <a:rPr lang="es-EC" smtClean="0"/>
              <a:t>‹Nº›</a:t>
            </a:fld>
            <a:endParaRPr lang="es-EC" dirty="0"/>
          </a:p>
        </p:txBody>
      </p:sp>
    </p:spTree>
    <p:extLst>
      <p:ext uri="{BB962C8B-B14F-4D97-AF65-F5344CB8AC3E}">
        <p14:creationId xmlns:p14="http://schemas.microsoft.com/office/powerpoint/2010/main" val="4995835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C:\Users\PC2\Downloads\Sarango%20D.%20-%202017.%20E-Jurnal%20Manaj%20Univ%20Udayana%20%5bInternet%5d.%202019;4(3):1-21.%20Disponible%20en:%20https:\media.neliti.com\media\publications\112355-ID-pengaruh-struktur-aktiva-ukuran-perusaha.pdf%0a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81442-4B04-4E5F-AEE0-ABBDB7B682F5}"/>
              </a:ext>
            </a:extLst>
          </p:cNvPr>
          <p:cNvSpPr>
            <a:spLocks noGrp="1"/>
          </p:cNvSpPr>
          <p:nvPr>
            <p:ph type="ctrTitle"/>
          </p:nvPr>
        </p:nvSpPr>
        <p:spPr>
          <a:xfrm>
            <a:off x="1392100" y="2080621"/>
            <a:ext cx="9187081" cy="3168868"/>
          </a:xfrm>
        </p:spPr>
        <p:txBody>
          <a:bodyPr>
            <a:noAutofit/>
          </a:bodyPr>
          <a:lstStyle/>
          <a:p>
            <a:pPr algn="ctr">
              <a:lnSpc>
                <a:spcPct val="150000"/>
              </a:lnSpc>
            </a:pPr>
            <a:br>
              <a:rPr lang="es-ES_tradnl" sz="2000" b="1" dirty="0">
                <a:solidFill>
                  <a:schemeClr val="accent1"/>
                </a:solidFill>
                <a:effectLst/>
                <a:latin typeface="Arial Black" panose="020B0A04020102020204" pitchFamily="34" charset="0"/>
                <a:ea typeface="SimSun" panose="02010600030101010101" pitchFamily="2" charset="-122"/>
                <a:cs typeface="Arial" panose="020B0604020202020204" pitchFamily="34" charset="0"/>
              </a:rPr>
            </a:br>
            <a:r>
              <a:rPr lang="es-ES_tradnl" sz="2000" b="1" dirty="0">
                <a:solidFill>
                  <a:schemeClr val="accent1"/>
                </a:solidFill>
                <a:effectLst/>
                <a:latin typeface="Arial Black" panose="020B0A04020102020204" pitchFamily="34" charset="0"/>
                <a:ea typeface="SimSun" panose="02010600030101010101" pitchFamily="2" charset="-122"/>
                <a:cs typeface="Arial" panose="020B0604020202020204" pitchFamily="34" charset="0"/>
              </a:rPr>
              <a:t>“INCIDENCIA DE RIESGOS ERGONOMICOS POR MOVIMIENTOS REPETITIVOS Y POSTURAS FORZADAS RELACIONADAS CON EL SÍNDROME DEL TUNEL DEL CARPO EN PERSONAL MEDICO, OBSTETRICO Y ODONTOLOGICO DE LAS UNIDADES OPERATIVAS DE UN DISTRITO DE SALUD”</a:t>
            </a:r>
            <a:br>
              <a:rPr lang="es-EC" sz="2000" b="1" dirty="0">
                <a:solidFill>
                  <a:schemeClr val="accent1"/>
                </a:solidFill>
                <a:effectLst/>
                <a:latin typeface="Arial Black" panose="020B0A04020102020204" pitchFamily="34" charset="0"/>
                <a:ea typeface="SimSun" panose="02010600030101010101" pitchFamily="2" charset="-122"/>
                <a:cs typeface="Arial" panose="020B0604020202020204" pitchFamily="34" charset="0"/>
              </a:rPr>
            </a:br>
            <a:r>
              <a:rPr lang="es-ES_tradnl" sz="2000" b="1" dirty="0">
                <a:solidFill>
                  <a:schemeClr val="accent1">
                    <a:lumMod val="60000"/>
                    <a:lumOff val="40000"/>
                  </a:schemeClr>
                </a:solidFill>
                <a:effectLst/>
                <a:latin typeface="Arial" panose="020B0604020202020204" pitchFamily="34" charset="0"/>
                <a:ea typeface="SimSun" panose="02010600030101010101" pitchFamily="2" charset="-122"/>
                <a:cs typeface="Arial" panose="020B0604020202020204" pitchFamily="34" charset="0"/>
              </a:rPr>
              <a:t> </a:t>
            </a:r>
            <a:br>
              <a:rPr lang="es-EC" sz="2000" b="1" dirty="0">
                <a:solidFill>
                  <a:schemeClr val="accent1">
                    <a:lumMod val="60000"/>
                    <a:lumOff val="40000"/>
                  </a:schemeClr>
                </a:solidFill>
                <a:effectLst/>
                <a:latin typeface="Arial" panose="020B0604020202020204" pitchFamily="34" charset="0"/>
                <a:ea typeface="SimSun" panose="02010600030101010101" pitchFamily="2" charset="-122"/>
                <a:cs typeface="Arial" panose="020B0604020202020204" pitchFamily="34" charset="0"/>
              </a:rPr>
            </a:br>
            <a:endParaRPr lang="es-EC" sz="20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37695856-C2CA-4A00-923A-78FA8075DDE1}"/>
              </a:ext>
            </a:extLst>
          </p:cNvPr>
          <p:cNvSpPr>
            <a:spLocks noGrp="1"/>
          </p:cNvSpPr>
          <p:nvPr>
            <p:ph type="subTitle" idx="1"/>
          </p:nvPr>
        </p:nvSpPr>
        <p:spPr>
          <a:xfrm>
            <a:off x="8103476" y="4777379"/>
            <a:ext cx="3401136" cy="693255"/>
          </a:xfrm>
        </p:spPr>
        <p:txBody>
          <a:bodyPr>
            <a:normAutofit/>
          </a:bodyPr>
          <a:lstStyle/>
          <a:p>
            <a:pPr algn="r"/>
            <a:r>
              <a:rPr lang="es-EC" sz="2800" dirty="0">
                <a:solidFill>
                  <a:schemeClr val="tx1">
                    <a:lumMod val="75000"/>
                    <a:lumOff val="25000"/>
                  </a:schemeClr>
                </a:solidFill>
              </a:rPr>
              <a:t>Artículo Científico</a:t>
            </a:r>
          </a:p>
        </p:txBody>
      </p:sp>
      <p:pic>
        <p:nvPicPr>
          <p:cNvPr id="4" name="Imagen 3">
            <a:extLst>
              <a:ext uri="{FF2B5EF4-FFF2-40B4-BE49-F238E27FC236}">
                <a16:creationId xmlns:a16="http://schemas.microsoft.com/office/drawing/2014/main" id="{BBAAC045-D8EC-4767-881B-E1DDE2F334ED}"/>
              </a:ext>
            </a:extLst>
          </p:cNvPr>
          <p:cNvPicPr/>
          <p:nvPr/>
        </p:nvPicPr>
        <p:blipFill rotWithShape="1">
          <a:blip r:embed="rId2"/>
          <a:srcRect l="56444" t="29397" r="8101" b="53905"/>
          <a:stretch/>
        </p:blipFill>
        <p:spPr bwMode="auto">
          <a:xfrm>
            <a:off x="6905296" y="46870"/>
            <a:ext cx="4414345" cy="2033751"/>
          </a:xfrm>
          <a:prstGeom prst="rect">
            <a:avLst/>
          </a:prstGeom>
          <a:ln>
            <a:noFill/>
          </a:ln>
          <a:extLst>
            <a:ext uri="{53640926-AAD7-44D8-BBD7-CCE9431645EC}">
              <a14:shadowObscured xmlns:a14="http://schemas.microsoft.com/office/drawing/2010/main"/>
            </a:ext>
          </a:extLst>
        </p:spPr>
      </p:pic>
      <p:sp>
        <p:nvSpPr>
          <p:cNvPr id="5" name="Subtítulo 2">
            <a:extLst>
              <a:ext uri="{FF2B5EF4-FFF2-40B4-BE49-F238E27FC236}">
                <a16:creationId xmlns:a16="http://schemas.microsoft.com/office/drawing/2014/main" id="{0D77B461-BAC7-431E-8464-F529EB843683}"/>
              </a:ext>
            </a:extLst>
          </p:cNvPr>
          <p:cNvSpPr txBox="1">
            <a:spLocks/>
          </p:cNvSpPr>
          <p:nvPr/>
        </p:nvSpPr>
        <p:spPr>
          <a:xfrm>
            <a:off x="3404312" y="5471918"/>
            <a:ext cx="4699164" cy="103924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s-EC" dirty="0">
                <a:solidFill>
                  <a:schemeClr val="tx1"/>
                </a:solidFill>
              </a:rPr>
              <a:t>AUTOR: Pedro Abad Valencia</a:t>
            </a:r>
          </a:p>
          <a:p>
            <a:pPr algn="ctr"/>
            <a:r>
              <a:rPr lang="es-EC" dirty="0">
                <a:solidFill>
                  <a:schemeClr val="tx1"/>
                </a:solidFill>
              </a:rPr>
              <a:t> DIRECTOR: Leonardo Nolivos</a:t>
            </a:r>
          </a:p>
          <a:p>
            <a:pPr algn="ctr"/>
            <a:r>
              <a:rPr lang="es-EC" dirty="0">
                <a:solidFill>
                  <a:schemeClr val="tx1"/>
                </a:solidFill>
              </a:rPr>
              <a:t> 2021</a:t>
            </a:r>
          </a:p>
        </p:txBody>
      </p:sp>
    </p:spTree>
    <p:extLst>
      <p:ext uri="{BB962C8B-B14F-4D97-AF65-F5344CB8AC3E}">
        <p14:creationId xmlns:p14="http://schemas.microsoft.com/office/powerpoint/2010/main" val="135834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6E15EA-927D-439F-80CA-09BCEA114D31}"/>
              </a:ext>
            </a:extLst>
          </p:cNvPr>
          <p:cNvSpPr>
            <a:spLocks noGrp="1"/>
          </p:cNvSpPr>
          <p:nvPr>
            <p:ph type="title"/>
          </p:nvPr>
        </p:nvSpPr>
        <p:spPr>
          <a:xfrm>
            <a:off x="795119" y="306222"/>
            <a:ext cx="8912225" cy="1281112"/>
          </a:xfrm>
        </p:spPr>
        <p:txBody>
          <a:bodyPr/>
          <a:lstStyle/>
          <a:p>
            <a:pPr algn="ctr"/>
            <a:r>
              <a:rPr lang="es-EC" b="1" dirty="0">
                <a:solidFill>
                  <a:srgbClr val="FF0000"/>
                </a:solidFill>
              </a:rPr>
              <a:t>DISCUSIÓN</a:t>
            </a:r>
          </a:p>
        </p:txBody>
      </p:sp>
      <p:sp>
        <p:nvSpPr>
          <p:cNvPr id="3" name="Marcador de contenido 2">
            <a:extLst>
              <a:ext uri="{FF2B5EF4-FFF2-40B4-BE49-F238E27FC236}">
                <a16:creationId xmlns:a16="http://schemas.microsoft.com/office/drawing/2014/main" id="{F7910103-9B94-47A4-B6A2-B238365F3564}"/>
              </a:ext>
            </a:extLst>
          </p:cNvPr>
          <p:cNvSpPr>
            <a:spLocks noGrp="1"/>
          </p:cNvSpPr>
          <p:nvPr>
            <p:ph idx="1"/>
          </p:nvPr>
        </p:nvSpPr>
        <p:spPr>
          <a:xfrm>
            <a:off x="531949" y="1217024"/>
            <a:ext cx="3433216" cy="1019502"/>
          </a:xfrm>
        </p:spPr>
        <p:style>
          <a:lnRef idx="2">
            <a:schemeClr val="accent2"/>
          </a:lnRef>
          <a:fillRef idx="1">
            <a:schemeClr val="lt1"/>
          </a:fillRef>
          <a:effectRef idx="0">
            <a:schemeClr val="accent2"/>
          </a:effectRef>
          <a:fontRef idx="minor">
            <a:schemeClr val="dk1"/>
          </a:fontRef>
        </p:style>
        <p:txBody>
          <a:bodyPr/>
          <a:lstStyle/>
          <a:p>
            <a:pPr marL="0" indent="0">
              <a:buNone/>
            </a:pPr>
            <a:r>
              <a:rPr lang="es-EC" sz="1400" dirty="0"/>
              <a:t>Estudio realizado </a:t>
            </a:r>
            <a:r>
              <a:rPr lang="es-ES_tradnl" sz="1400" dirty="0">
                <a:effectLst/>
                <a:latin typeface="Arial" panose="020B0604020202020204" pitchFamily="34" charset="0"/>
                <a:ea typeface="SimSun" panose="02010600030101010101" pitchFamily="2" charset="-122"/>
              </a:rPr>
              <a:t>Facultad de Ciencias del Trabajo y Comportamiento Humano de la Universidad Sek.</a:t>
            </a:r>
          </a:p>
          <a:p>
            <a:endParaRPr lang="es-ES_tradnl" dirty="0">
              <a:latin typeface="Arial" panose="020B0604020202020204" pitchFamily="34" charset="0"/>
              <a:ea typeface="SimSun" panose="02010600030101010101" pitchFamily="2" charset="-122"/>
            </a:endParaRPr>
          </a:p>
          <a:p>
            <a:endParaRPr lang="es-ES_tradnl" dirty="0">
              <a:latin typeface="Arial" panose="020B0604020202020204" pitchFamily="34" charset="0"/>
              <a:ea typeface="SimSun" panose="02010600030101010101" pitchFamily="2" charset="-122"/>
            </a:endParaRPr>
          </a:p>
          <a:p>
            <a:endParaRPr lang="es-EC" dirty="0"/>
          </a:p>
        </p:txBody>
      </p:sp>
      <p:sp>
        <p:nvSpPr>
          <p:cNvPr id="8" name="CuadroTexto 7">
            <a:extLst>
              <a:ext uri="{FF2B5EF4-FFF2-40B4-BE49-F238E27FC236}">
                <a16:creationId xmlns:a16="http://schemas.microsoft.com/office/drawing/2014/main" id="{E15BCF7A-F799-4545-97A0-62A6CF7A8E1F}"/>
              </a:ext>
            </a:extLst>
          </p:cNvPr>
          <p:cNvSpPr txBox="1"/>
          <p:nvPr/>
        </p:nvSpPr>
        <p:spPr>
          <a:xfrm>
            <a:off x="4976648" y="1210002"/>
            <a:ext cx="6093372"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latin typeface="Arial" panose="020B0604020202020204" pitchFamily="34" charset="0"/>
                <a:ea typeface="SimSun" panose="02010600030101010101" pitchFamily="2" charset="-122"/>
              </a:rPr>
              <a:t>L</a:t>
            </a:r>
            <a:r>
              <a:rPr lang="es-ES_tradnl" sz="1400" dirty="0">
                <a:effectLst/>
                <a:latin typeface="Arial" panose="020B0604020202020204" pitchFamily="34" charset="0"/>
                <a:ea typeface="SimSun" panose="02010600030101010101" pitchFamily="2" charset="-122"/>
              </a:rPr>
              <a:t>os resultados encontrados aplicando el método REBA fueron; </a:t>
            </a:r>
            <a:r>
              <a:rPr lang="es-ES_tradnl" sz="1400" b="1" dirty="0">
                <a:solidFill>
                  <a:srgbClr val="FF0000"/>
                </a:solidFill>
                <a:effectLst/>
                <a:latin typeface="Arial" panose="020B0604020202020204" pitchFamily="34" charset="0"/>
                <a:ea typeface="SimSun" panose="02010600030101010101" pitchFamily="2" charset="-122"/>
              </a:rPr>
              <a:t>flexión del cuello, flexión en piernas, flexión y abducción en brazo derecho, flexión de antebrazo y muñeca</a:t>
            </a:r>
            <a:r>
              <a:rPr lang="es-ES_tradnl" sz="1400" dirty="0">
                <a:effectLst/>
                <a:latin typeface="Arial" panose="020B0604020202020204" pitchFamily="34" charset="0"/>
                <a:ea typeface="SimSun" panose="02010600030101010101" pitchFamily="2" charset="-122"/>
              </a:rPr>
              <a:t>, que impiden el flujo sanguíneo adecuado y con el tiempo favorecen el desarrollo de trastornos musculo- esqueléticos, las molestias en codos es baja. </a:t>
            </a:r>
            <a:r>
              <a:rPr lang="es-ES_tradnl" sz="1200" dirty="0">
                <a:effectLst/>
                <a:latin typeface="Arial" panose="020B0604020202020204" pitchFamily="34" charset="0"/>
                <a:ea typeface="SimSun" panose="02010600030101010101" pitchFamily="2" charset="-122"/>
              </a:rPr>
              <a:t>(10)</a:t>
            </a:r>
            <a:endParaRPr lang="es-EC" sz="1200" dirty="0"/>
          </a:p>
        </p:txBody>
      </p:sp>
      <p:sp>
        <p:nvSpPr>
          <p:cNvPr id="9" name="Flecha: a la derecha 8">
            <a:extLst>
              <a:ext uri="{FF2B5EF4-FFF2-40B4-BE49-F238E27FC236}">
                <a16:creationId xmlns:a16="http://schemas.microsoft.com/office/drawing/2014/main" id="{5A5BAA93-DC7B-4F75-A516-EE065846EF81}"/>
              </a:ext>
            </a:extLst>
          </p:cNvPr>
          <p:cNvSpPr/>
          <p:nvPr/>
        </p:nvSpPr>
        <p:spPr>
          <a:xfrm>
            <a:off x="4053120" y="1587334"/>
            <a:ext cx="835572" cy="362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CuadroTexto 10">
            <a:extLst>
              <a:ext uri="{FF2B5EF4-FFF2-40B4-BE49-F238E27FC236}">
                <a16:creationId xmlns:a16="http://schemas.microsoft.com/office/drawing/2014/main" id="{EB68F72D-F052-4C8E-B743-CAD09F656D6F}"/>
              </a:ext>
            </a:extLst>
          </p:cNvPr>
          <p:cNvSpPr txBox="1"/>
          <p:nvPr/>
        </p:nvSpPr>
        <p:spPr>
          <a:xfrm>
            <a:off x="531949" y="2530645"/>
            <a:ext cx="3574831" cy="14008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sz="1400" dirty="0">
                <a:effectLst/>
                <a:latin typeface="Arial" panose="020B0604020202020204" pitchFamily="34" charset="0"/>
                <a:ea typeface="SimSun" panose="02010600030101010101" pitchFamily="2" charset="-122"/>
              </a:rPr>
              <a:t>En un estudio realizado en la Facultad de Ciencias del Trabajo y Comportamiento Humano de la Universidad Sek, con el tema; Evaluación Ergonómica del personal expuesto a posturas forzadas que labora en un centro médico universitario</a:t>
            </a:r>
            <a:endParaRPr lang="es-EC" sz="1400" dirty="0"/>
          </a:p>
        </p:txBody>
      </p:sp>
      <p:sp>
        <p:nvSpPr>
          <p:cNvPr id="12" name="Flecha: a la derecha 11">
            <a:extLst>
              <a:ext uri="{FF2B5EF4-FFF2-40B4-BE49-F238E27FC236}">
                <a16:creationId xmlns:a16="http://schemas.microsoft.com/office/drawing/2014/main" id="{DEABA56C-57F2-4010-AEC6-78D74CFA5E73}"/>
              </a:ext>
            </a:extLst>
          </p:cNvPr>
          <p:cNvSpPr/>
          <p:nvPr/>
        </p:nvSpPr>
        <p:spPr>
          <a:xfrm>
            <a:off x="4141076" y="2976469"/>
            <a:ext cx="835572" cy="362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A5738FD8-DF73-4A19-A5A9-1165405A45E7}"/>
              </a:ext>
            </a:extLst>
          </p:cNvPr>
          <p:cNvSpPr txBox="1"/>
          <p:nvPr/>
        </p:nvSpPr>
        <p:spPr>
          <a:xfrm>
            <a:off x="4976648" y="2656761"/>
            <a:ext cx="638371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effectLst/>
                <a:latin typeface="Arial" panose="020B0604020202020204" pitchFamily="34" charset="0"/>
                <a:ea typeface="SimSun" panose="02010600030101010101" pitchFamily="2" charset="-122"/>
              </a:rPr>
              <a:t>En los resultados obtenidos </a:t>
            </a:r>
            <a:r>
              <a:rPr lang="es-ES_tradnl" sz="1400" b="1" dirty="0">
                <a:solidFill>
                  <a:srgbClr val="FF0000"/>
                </a:solidFill>
                <a:effectLst/>
                <a:latin typeface="Arial" panose="020B0604020202020204" pitchFamily="34" charset="0"/>
                <a:ea typeface="SimSun" panose="02010600030101010101" pitchFamily="2" charset="-122"/>
              </a:rPr>
              <a:t>el nivel de riesgo está en nivel medio con el 75 % </a:t>
            </a:r>
            <a:r>
              <a:rPr lang="es-ES_tradnl" sz="1400" dirty="0">
                <a:effectLst/>
                <a:latin typeface="Arial" panose="020B0604020202020204" pitchFamily="34" charset="0"/>
                <a:ea typeface="SimSun" panose="02010600030101010101" pitchFamily="2" charset="-122"/>
              </a:rPr>
              <a:t>en este estudio se observó que la incidencia de lesiones y síntomas osteomusculares tienen una estrecha relación con la actividad y postura que adopta cada trabajador en su puesto de trabajo. </a:t>
            </a:r>
            <a:r>
              <a:rPr lang="es-ES_tradnl" sz="1200" dirty="0">
                <a:effectLst/>
                <a:latin typeface="Arial" panose="020B0604020202020204" pitchFamily="34" charset="0"/>
                <a:ea typeface="SimSun" panose="02010600030101010101" pitchFamily="2" charset="-122"/>
              </a:rPr>
              <a:t>(11)</a:t>
            </a:r>
            <a:endParaRPr lang="es-EC" sz="1200" dirty="0"/>
          </a:p>
        </p:txBody>
      </p:sp>
      <p:sp>
        <p:nvSpPr>
          <p:cNvPr id="15" name="Flecha: hacia abajo 14">
            <a:extLst>
              <a:ext uri="{FF2B5EF4-FFF2-40B4-BE49-F238E27FC236}">
                <a16:creationId xmlns:a16="http://schemas.microsoft.com/office/drawing/2014/main" id="{29D1F6A7-24E4-4FEF-B42A-9C00416F25B1}"/>
              </a:ext>
            </a:extLst>
          </p:cNvPr>
          <p:cNvSpPr/>
          <p:nvPr/>
        </p:nvSpPr>
        <p:spPr>
          <a:xfrm rot="18758881">
            <a:off x="4227121" y="3729724"/>
            <a:ext cx="218608" cy="403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Flecha: hacia abajo 15">
            <a:extLst>
              <a:ext uri="{FF2B5EF4-FFF2-40B4-BE49-F238E27FC236}">
                <a16:creationId xmlns:a16="http://schemas.microsoft.com/office/drawing/2014/main" id="{A791EBEF-F185-45CD-B7D1-A1BBB9439BB9}"/>
              </a:ext>
            </a:extLst>
          </p:cNvPr>
          <p:cNvSpPr/>
          <p:nvPr/>
        </p:nvSpPr>
        <p:spPr>
          <a:xfrm rot="1787370">
            <a:off x="6972982" y="3691378"/>
            <a:ext cx="218341" cy="348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Rectángulo 16">
            <a:extLst>
              <a:ext uri="{FF2B5EF4-FFF2-40B4-BE49-F238E27FC236}">
                <a16:creationId xmlns:a16="http://schemas.microsoft.com/office/drawing/2014/main" id="{20987456-746B-4E0F-B433-7016A96BEE7A}"/>
              </a:ext>
            </a:extLst>
          </p:cNvPr>
          <p:cNvSpPr/>
          <p:nvPr/>
        </p:nvSpPr>
        <p:spPr>
          <a:xfrm>
            <a:off x="4813212" y="4068503"/>
            <a:ext cx="2268940" cy="5027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solidFill>
                  <a:srgbClr val="FF0000"/>
                </a:solidFill>
              </a:rPr>
              <a:t>EN NUESTRO ESTUDIO</a:t>
            </a:r>
          </a:p>
        </p:txBody>
      </p:sp>
      <p:sp>
        <p:nvSpPr>
          <p:cNvPr id="18" name="Flecha: hacia abajo 17">
            <a:extLst>
              <a:ext uri="{FF2B5EF4-FFF2-40B4-BE49-F238E27FC236}">
                <a16:creationId xmlns:a16="http://schemas.microsoft.com/office/drawing/2014/main" id="{F3605A76-E257-4037-98C5-9B2F5C72806F}"/>
              </a:ext>
            </a:extLst>
          </p:cNvPr>
          <p:cNvSpPr/>
          <p:nvPr/>
        </p:nvSpPr>
        <p:spPr>
          <a:xfrm rot="2551383">
            <a:off x="4912312" y="4604594"/>
            <a:ext cx="294290" cy="502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CuadroTexto 19">
            <a:extLst>
              <a:ext uri="{FF2B5EF4-FFF2-40B4-BE49-F238E27FC236}">
                <a16:creationId xmlns:a16="http://schemas.microsoft.com/office/drawing/2014/main" id="{C7A618A9-D177-4582-BDF6-A1524B8C88D6}"/>
              </a:ext>
            </a:extLst>
          </p:cNvPr>
          <p:cNvSpPr txBox="1"/>
          <p:nvPr/>
        </p:nvSpPr>
        <p:spPr>
          <a:xfrm>
            <a:off x="531949" y="5089129"/>
            <a:ext cx="4591844" cy="9557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effectLst/>
                <a:latin typeface="Arial" panose="020B0604020202020204" pitchFamily="34" charset="0"/>
                <a:ea typeface="SimSun" panose="02010600030101010101" pitchFamily="2" charset="-122"/>
              </a:rPr>
              <a:t>Lo expuesto contrasta con los resultados encontrados en nuestro estudio, así en riesgo alto 4,16 % y en nivel medio el 79,04 %, lo cual expone la veracidad de nuestros datos y la fidelidad de las pruebas utilizadas</a:t>
            </a:r>
            <a:endParaRPr lang="es-EC" sz="1400" dirty="0"/>
          </a:p>
        </p:txBody>
      </p:sp>
      <p:sp>
        <p:nvSpPr>
          <p:cNvPr id="21" name="CuadroTexto 20">
            <a:extLst>
              <a:ext uri="{FF2B5EF4-FFF2-40B4-BE49-F238E27FC236}">
                <a16:creationId xmlns:a16="http://schemas.microsoft.com/office/drawing/2014/main" id="{A3180CBF-A871-495D-B3CE-61A3AB006FC5}"/>
              </a:ext>
            </a:extLst>
          </p:cNvPr>
          <p:cNvSpPr txBox="1"/>
          <p:nvPr/>
        </p:nvSpPr>
        <p:spPr>
          <a:xfrm>
            <a:off x="317938" y="6044865"/>
            <a:ext cx="7705396" cy="400110"/>
          </a:xfrm>
          <a:prstGeom prst="rect">
            <a:avLst/>
          </a:prstGeom>
          <a:noFill/>
        </p:spPr>
        <p:txBody>
          <a:bodyPr wrap="square">
            <a:spAutoFit/>
          </a:bodyPr>
          <a:lstStyle/>
          <a:p>
            <a:r>
              <a:rPr lang="es-ES_tradnl" sz="1000" dirty="0">
                <a:effectLst/>
                <a:latin typeface="Arial" panose="020B0604020202020204" pitchFamily="34" charset="0"/>
                <a:ea typeface="SimSun" panose="02010600030101010101" pitchFamily="2" charset="-122"/>
              </a:rPr>
              <a:t>10, Estrada L. Evaluación de posturas forzadas y su relación con la percepción de la sintomatología. 2020. file:///C:/Users/PC2/OneDrive/Escritorio/Pablo%20Abad%20Correcciones/Primera%20referencia%20en%20discusi%C3%B3n.pdf</a:t>
            </a:r>
            <a:endParaRPr lang="es-EC" sz="1000" dirty="0"/>
          </a:p>
        </p:txBody>
      </p:sp>
      <p:sp>
        <p:nvSpPr>
          <p:cNvPr id="22" name="CuadroTexto 21">
            <a:extLst>
              <a:ext uri="{FF2B5EF4-FFF2-40B4-BE49-F238E27FC236}">
                <a16:creationId xmlns:a16="http://schemas.microsoft.com/office/drawing/2014/main" id="{248B21F7-2AAA-4382-8EA2-7D223FE1D206}"/>
              </a:ext>
            </a:extLst>
          </p:cNvPr>
          <p:cNvSpPr txBox="1"/>
          <p:nvPr/>
        </p:nvSpPr>
        <p:spPr>
          <a:xfrm>
            <a:off x="317938" y="6424489"/>
            <a:ext cx="6093372" cy="400110"/>
          </a:xfrm>
          <a:prstGeom prst="rect">
            <a:avLst/>
          </a:prstGeom>
          <a:noFill/>
        </p:spPr>
        <p:txBody>
          <a:bodyPr wrap="square">
            <a:spAutoFit/>
          </a:bodyPr>
          <a:lstStyle/>
          <a:p>
            <a:r>
              <a:rPr lang="es-ES_tradnl" sz="1000" dirty="0">
                <a:effectLst/>
                <a:latin typeface="Arial" panose="020B0604020202020204" pitchFamily="34" charset="0"/>
                <a:ea typeface="SimSun" panose="02010600030101010101" pitchFamily="2" charset="-122"/>
              </a:rPr>
              <a:t>11, Haro P. evaluación ergonómica del personal expuesto a posturas forzadas en el centro médico universitario. 2016</a:t>
            </a:r>
            <a:endParaRPr lang="es-EC" sz="1000" dirty="0"/>
          </a:p>
        </p:txBody>
      </p:sp>
      <p:sp>
        <p:nvSpPr>
          <p:cNvPr id="24" name="CuadroTexto 23">
            <a:extLst>
              <a:ext uri="{FF2B5EF4-FFF2-40B4-BE49-F238E27FC236}">
                <a16:creationId xmlns:a16="http://schemas.microsoft.com/office/drawing/2014/main" id="{84201E2D-8394-47A3-BE25-F246849D25CA}"/>
              </a:ext>
            </a:extLst>
          </p:cNvPr>
          <p:cNvSpPr txBox="1"/>
          <p:nvPr/>
        </p:nvSpPr>
        <p:spPr>
          <a:xfrm>
            <a:off x="5337804" y="5140684"/>
            <a:ext cx="6093372"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effectLst/>
                <a:latin typeface="Arial" panose="020B0604020202020204" pitchFamily="34" charset="0"/>
                <a:ea typeface="SimSun" panose="02010600030101010101" pitchFamily="2" charset="-122"/>
              </a:rPr>
              <a:t>El porcentaje de riesgo encontrado por el método REBA en odontología 4,16 % riesgo alto y el 53,96 % riesgo medio cuya acción correctiva es necesaria. </a:t>
            </a:r>
            <a:endParaRPr lang="es-EC" sz="1400" dirty="0"/>
          </a:p>
        </p:txBody>
      </p:sp>
      <p:sp>
        <p:nvSpPr>
          <p:cNvPr id="25" name="Flecha: hacia abajo 24">
            <a:extLst>
              <a:ext uri="{FF2B5EF4-FFF2-40B4-BE49-F238E27FC236}">
                <a16:creationId xmlns:a16="http://schemas.microsoft.com/office/drawing/2014/main" id="{C629B628-4E54-4639-B67B-DAAED80F108C}"/>
              </a:ext>
            </a:extLst>
          </p:cNvPr>
          <p:cNvSpPr/>
          <p:nvPr/>
        </p:nvSpPr>
        <p:spPr>
          <a:xfrm rot="18758881">
            <a:off x="6486498" y="4604552"/>
            <a:ext cx="284779" cy="4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85043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1A745DD-F8FD-4AC3-901C-EE96E633273A}"/>
              </a:ext>
            </a:extLst>
          </p:cNvPr>
          <p:cNvSpPr>
            <a:spLocks noGrp="1"/>
          </p:cNvSpPr>
          <p:nvPr>
            <p:ph type="title"/>
          </p:nvPr>
        </p:nvSpPr>
        <p:spPr>
          <a:xfrm>
            <a:off x="4365483" y="394138"/>
            <a:ext cx="2988068" cy="764102"/>
          </a:xfrm>
        </p:spPr>
        <p:txBody>
          <a:bodyPr/>
          <a:lstStyle/>
          <a:p>
            <a:pPr algn="ctr"/>
            <a:r>
              <a:rPr lang="es-EC" b="1" dirty="0">
                <a:solidFill>
                  <a:srgbClr val="FF0000"/>
                </a:solidFill>
              </a:rPr>
              <a:t>DISCUSIÓN</a:t>
            </a:r>
          </a:p>
        </p:txBody>
      </p:sp>
      <p:sp>
        <p:nvSpPr>
          <p:cNvPr id="3" name="Marcador de contenido 2">
            <a:extLst>
              <a:ext uri="{FF2B5EF4-FFF2-40B4-BE49-F238E27FC236}">
                <a16:creationId xmlns:a16="http://schemas.microsoft.com/office/drawing/2014/main" id="{67BA0B21-20DF-45AA-8452-197AE927195F}"/>
              </a:ext>
            </a:extLst>
          </p:cNvPr>
          <p:cNvSpPr>
            <a:spLocks noGrp="1"/>
          </p:cNvSpPr>
          <p:nvPr>
            <p:ph idx="1"/>
          </p:nvPr>
        </p:nvSpPr>
        <p:spPr>
          <a:xfrm>
            <a:off x="1638300" y="1818289"/>
            <a:ext cx="8915400" cy="3777622"/>
          </a:xfrm>
        </p:spPr>
        <p:txBody>
          <a:bodyPr>
            <a:normAutofit/>
          </a:bodyPr>
          <a:lstStyle/>
          <a:p>
            <a:pPr marL="1371600" lvl="3" indent="0">
              <a:buNone/>
            </a:pPr>
            <a:r>
              <a:rPr lang="es-EC" sz="1800" b="1" dirty="0">
                <a:solidFill>
                  <a:srgbClr val="FF0000"/>
                </a:solidFill>
              </a:rPr>
              <a:t>LIMITACIONES							FORTALEZAS</a:t>
            </a:r>
          </a:p>
        </p:txBody>
      </p:sp>
      <p:sp>
        <p:nvSpPr>
          <p:cNvPr id="5" name="Rectángulo 4">
            <a:extLst>
              <a:ext uri="{FF2B5EF4-FFF2-40B4-BE49-F238E27FC236}">
                <a16:creationId xmlns:a16="http://schemas.microsoft.com/office/drawing/2014/main" id="{14FFF2AB-B00F-432B-A8C2-D7A85FC6E1D3}"/>
              </a:ext>
            </a:extLst>
          </p:cNvPr>
          <p:cNvSpPr/>
          <p:nvPr/>
        </p:nvSpPr>
        <p:spPr>
          <a:xfrm>
            <a:off x="2175641" y="2301766"/>
            <a:ext cx="3153104" cy="28535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effectLst/>
                <a:latin typeface="Arial" panose="020B0604020202020204" pitchFamily="34" charset="0"/>
                <a:ea typeface="SimSun" panose="02010600030101010101" pitchFamily="2" charset="-122"/>
              </a:rPr>
              <a:t>Las limitaciones del estudio fue la prohibición de reunirse por la pandemia del COVID-19, lo cual hizo que se tenga dificultades para acudir al lugar de trabajo de los profesionales analizados, para tomar procedimiento para realizar las observaciones y aplicar los cuestionarios método REBA y Check List de OCRA</a:t>
            </a:r>
            <a:r>
              <a:rPr lang="es-ES_tradnl" sz="1800" dirty="0">
                <a:effectLst/>
                <a:latin typeface="Arial" panose="020B0604020202020204" pitchFamily="34" charset="0"/>
                <a:ea typeface="SimSun" panose="02010600030101010101" pitchFamily="2" charset="-122"/>
              </a:rPr>
              <a:t>.</a:t>
            </a:r>
            <a:endParaRPr lang="es-EC" sz="1800" dirty="0">
              <a:effectLst/>
              <a:latin typeface="Times New Roman" panose="02020603050405020304" pitchFamily="18" charset="0"/>
              <a:ea typeface="SimSun" panose="02010600030101010101" pitchFamily="2" charset="-122"/>
            </a:endParaRPr>
          </a:p>
          <a:p>
            <a:pPr algn="ctr"/>
            <a:endParaRPr lang="es-EC" dirty="0"/>
          </a:p>
        </p:txBody>
      </p:sp>
      <p:sp>
        <p:nvSpPr>
          <p:cNvPr id="6" name="Rectángulo 5">
            <a:extLst>
              <a:ext uri="{FF2B5EF4-FFF2-40B4-BE49-F238E27FC236}">
                <a16:creationId xmlns:a16="http://schemas.microsoft.com/office/drawing/2014/main" id="{E98ECE5C-DE71-4EF4-BD1C-B459BFDF7983}"/>
              </a:ext>
            </a:extLst>
          </p:cNvPr>
          <p:cNvSpPr/>
          <p:nvPr/>
        </p:nvSpPr>
        <p:spPr>
          <a:xfrm>
            <a:off x="6731876" y="2301766"/>
            <a:ext cx="2885090" cy="28535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effectLst/>
                <a:latin typeface="Arial" panose="020B0604020202020204" pitchFamily="34" charset="0"/>
                <a:ea typeface="SimSun" panose="02010600030101010101" pitchFamily="2" charset="-122"/>
              </a:rPr>
              <a:t>La fortaleza del estudio está en que se pudo establecer que los instrumentos utilizados fueron viables porque nos ayudaron a comprender la relación directa entre las actividades propias de la profesión del personal de salud con el síndrome del túnel del carpo</a:t>
            </a:r>
            <a:endParaRPr lang="es-EC" sz="1400" dirty="0"/>
          </a:p>
        </p:txBody>
      </p:sp>
    </p:spTree>
    <p:extLst>
      <p:ext uri="{BB962C8B-B14F-4D97-AF65-F5344CB8AC3E}">
        <p14:creationId xmlns:p14="http://schemas.microsoft.com/office/powerpoint/2010/main" val="298991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0B328-C688-42D4-8A27-E650B3B8546F}"/>
              </a:ext>
            </a:extLst>
          </p:cNvPr>
          <p:cNvSpPr>
            <a:spLocks noGrp="1"/>
          </p:cNvSpPr>
          <p:nvPr>
            <p:ph type="title"/>
          </p:nvPr>
        </p:nvSpPr>
        <p:spPr>
          <a:xfrm>
            <a:off x="3728042" y="185544"/>
            <a:ext cx="4328137" cy="1522467"/>
          </a:xfrm>
        </p:spPr>
        <p:txBody>
          <a:bodyPr>
            <a:normAutofit fontScale="90000"/>
          </a:bodyPr>
          <a:lstStyle/>
          <a:p>
            <a:pPr algn="ctr"/>
            <a:br>
              <a:rPr lang="es-EC" dirty="0"/>
            </a:br>
            <a:r>
              <a:rPr lang="es-EC" b="1" dirty="0">
                <a:solidFill>
                  <a:srgbClr val="FF0000"/>
                </a:solidFill>
              </a:rPr>
              <a:t>CONCLUSIONES</a:t>
            </a:r>
            <a:br>
              <a:rPr lang="es-EC" dirty="0"/>
            </a:br>
            <a:endParaRPr lang="es-EC" dirty="0"/>
          </a:p>
        </p:txBody>
      </p:sp>
      <p:sp>
        <p:nvSpPr>
          <p:cNvPr id="3" name="Marcador de contenido 2">
            <a:extLst>
              <a:ext uri="{FF2B5EF4-FFF2-40B4-BE49-F238E27FC236}">
                <a16:creationId xmlns:a16="http://schemas.microsoft.com/office/drawing/2014/main" id="{A83A8D0D-B771-47F0-9327-51ED28B31AAF}"/>
              </a:ext>
            </a:extLst>
          </p:cNvPr>
          <p:cNvSpPr>
            <a:spLocks noGrp="1"/>
          </p:cNvSpPr>
          <p:nvPr>
            <p:ph idx="1"/>
          </p:nvPr>
        </p:nvSpPr>
        <p:spPr>
          <a:xfrm>
            <a:off x="665818" y="1392701"/>
            <a:ext cx="10638057" cy="5102692"/>
          </a:xfrm>
        </p:spPr>
        <p:txBody>
          <a:bodyPr>
            <a:normAutofit fontScale="92500" lnSpcReduction="10000"/>
          </a:bodyPr>
          <a:lstStyle/>
          <a:p>
            <a:pPr algn="just">
              <a:lnSpc>
                <a:spcPct val="160000"/>
              </a:lnSpc>
            </a:pPr>
            <a:r>
              <a:rPr lang="es-EC" sz="1600" dirty="0">
                <a:solidFill>
                  <a:schemeClr val="tx1"/>
                </a:solidFill>
                <a:effectLst/>
                <a:latin typeface="Arial" panose="020B0604020202020204" pitchFamily="34" charset="0"/>
                <a:ea typeface="SimSun" panose="02010600030101010101" pitchFamily="2" charset="-122"/>
              </a:rPr>
              <a:t>En la evaluación de los riesgos ergonómicos en el personal médico, obstétrico y odontológico de las unidades operativas de un distrito de salud, se evidencia que, respecto a las preguntas del instrumento de recolección de datos, el Boston Carpal Tunnel Questionnaire se observa la presencia de síntomas moderados y graves en el puesto de trabajo de obstetricia por las posturas propias de la profesión, en el puesto de trabajo de odontología se observaron molestias leves y moderadas, en contraparte en el área de medicina los profesionales no presentan ningún tipo de molestia en la mano.</a:t>
            </a:r>
          </a:p>
          <a:p>
            <a:pPr algn="just">
              <a:lnSpc>
                <a:spcPct val="160000"/>
              </a:lnSpc>
            </a:pPr>
            <a:endParaRPr lang="es-EC" sz="1600" dirty="0">
              <a:solidFill>
                <a:schemeClr val="tx1"/>
              </a:solidFill>
              <a:effectLst/>
              <a:latin typeface="Arial" panose="020B0604020202020204" pitchFamily="34" charset="0"/>
              <a:ea typeface="SimSun" panose="02010600030101010101" pitchFamily="2" charset="-122"/>
            </a:endParaRPr>
          </a:p>
          <a:p>
            <a:pPr algn="just">
              <a:lnSpc>
                <a:spcPct val="160000"/>
              </a:lnSpc>
            </a:pPr>
            <a:r>
              <a:rPr lang="es-EC" sz="1600" dirty="0">
                <a:solidFill>
                  <a:schemeClr val="tx1"/>
                </a:solidFill>
                <a:effectLst/>
                <a:latin typeface="Arial" panose="020B0604020202020204" pitchFamily="34" charset="0"/>
                <a:ea typeface="SimSun" panose="02010600030101010101" pitchFamily="2" charset="-122"/>
              </a:rPr>
              <a:t>En el REBA, se observa en el área de odontología extracción, riesgo alto en la mano derecha por la posición de la mano para realizar el procedimiento de extracción, se evidencia la torción cubital de la muñeca lo cual es sugerente de que este profesional sufra del síndrome del túnel del carpo, por las actividades propias de la acción laboral.</a:t>
            </a:r>
          </a:p>
          <a:p>
            <a:pPr algn="just">
              <a:lnSpc>
                <a:spcPct val="160000"/>
              </a:lnSpc>
            </a:pPr>
            <a:endParaRPr lang="es-EC" sz="1600" dirty="0">
              <a:solidFill>
                <a:schemeClr val="tx1"/>
              </a:solidFill>
              <a:effectLst/>
              <a:latin typeface="Arial" panose="020B0604020202020204" pitchFamily="34" charset="0"/>
              <a:ea typeface="SimSun" panose="02010600030101010101" pitchFamily="2" charset="-122"/>
            </a:endParaRPr>
          </a:p>
          <a:p>
            <a:pPr algn="just">
              <a:lnSpc>
                <a:spcPct val="160000"/>
              </a:lnSpc>
            </a:pPr>
            <a:r>
              <a:rPr lang="es-EC" sz="1600" dirty="0">
                <a:solidFill>
                  <a:schemeClr val="tx1"/>
                </a:solidFill>
                <a:effectLst/>
                <a:latin typeface="Arial" panose="020B0604020202020204" pitchFamily="34" charset="0"/>
                <a:ea typeface="Calibri" panose="020F0502020204030204" pitchFamily="34" charset="0"/>
              </a:rPr>
              <a:t>En el Check list OCRA para movimiento repetitivos, se encuentra riesgo elevado en la extremidad superior derecha lo cual requiere acción inmediata, riesgo leve en la extremidad superior izquierda que no requiere acción alguna.</a:t>
            </a:r>
            <a:endParaRPr lang="es-EC" sz="1600" dirty="0">
              <a:solidFill>
                <a:schemeClr val="tx1"/>
              </a:solidFill>
              <a:effectLst/>
              <a:latin typeface="Times New Roman" panose="02020603050405020304" pitchFamily="18" charset="0"/>
              <a:ea typeface="SimSun" panose="02010600030101010101" pitchFamily="2" charset="-122"/>
            </a:endParaRPr>
          </a:p>
          <a:p>
            <a:pPr algn="just">
              <a:lnSpc>
                <a:spcPts val="1150"/>
              </a:lnSpc>
            </a:pPr>
            <a:endParaRPr lang="es-EC" sz="1400" dirty="0">
              <a:effectLst/>
              <a:latin typeface="Times New Roman" panose="02020603050405020304" pitchFamily="18" charset="0"/>
              <a:ea typeface="SimSun" panose="02010600030101010101" pitchFamily="2" charset="-122"/>
            </a:endParaRPr>
          </a:p>
          <a:p>
            <a:pPr algn="just"/>
            <a:endParaRPr lang="es-EC" sz="1400" dirty="0"/>
          </a:p>
        </p:txBody>
      </p:sp>
    </p:spTree>
    <p:extLst>
      <p:ext uri="{BB962C8B-B14F-4D97-AF65-F5344CB8AC3E}">
        <p14:creationId xmlns:p14="http://schemas.microsoft.com/office/powerpoint/2010/main" val="173443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C3F2D-14E6-4196-A6AB-CE8BBA8DA1F2}"/>
              </a:ext>
            </a:extLst>
          </p:cNvPr>
          <p:cNvSpPr>
            <a:spLocks noGrp="1"/>
          </p:cNvSpPr>
          <p:nvPr>
            <p:ph type="title"/>
          </p:nvPr>
        </p:nvSpPr>
        <p:spPr>
          <a:xfrm>
            <a:off x="1686911" y="2504774"/>
            <a:ext cx="8982130" cy="1420839"/>
          </a:xfrm>
        </p:spPr>
        <p:txBody>
          <a:bodyPr>
            <a:normAutofit/>
          </a:bodyPr>
          <a:lstStyle/>
          <a:p>
            <a:pPr algn="ctr"/>
            <a:r>
              <a:rPr lang="es-EC" sz="6000" b="1" dirty="0">
                <a:solidFill>
                  <a:srgbClr val="FF0000"/>
                </a:solidFill>
                <a:latin typeface="Bradley Hand ITC" panose="03070402050302030203" pitchFamily="66" charset="0"/>
              </a:rPr>
              <a:t>GRACIAS</a:t>
            </a:r>
          </a:p>
        </p:txBody>
      </p:sp>
    </p:spTree>
    <p:extLst>
      <p:ext uri="{BB962C8B-B14F-4D97-AF65-F5344CB8AC3E}">
        <p14:creationId xmlns:p14="http://schemas.microsoft.com/office/powerpoint/2010/main" val="236722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5880C-B188-463B-B0EF-00B8261BACB6}"/>
              </a:ext>
            </a:extLst>
          </p:cNvPr>
          <p:cNvSpPr>
            <a:spLocks noGrp="1"/>
          </p:cNvSpPr>
          <p:nvPr>
            <p:ph type="title"/>
          </p:nvPr>
        </p:nvSpPr>
        <p:spPr>
          <a:xfrm>
            <a:off x="898635" y="182675"/>
            <a:ext cx="11126240" cy="1280890"/>
          </a:xfrm>
        </p:spPr>
        <p:txBody>
          <a:bodyPr>
            <a:normAutofit fontScale="90000"/>
          </a:bodyPr>
          <a:lstStyle/>
          <a:p>
            <a:pPr algn="just"/>
            <a:r>
              <a:rPr kumimoji="0" lang="es-ES_tradnl" sz="2000" b="1" i="0"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ea typeface="SimSun" panose="02010600030101010101" pitchFamily="2" charset="-122"/>
                <a:cs typeface="Arial" panose="020B0604020202020204" pitchFamily="34" charset="0"/>
              </a:rPr>
              <a:t>INCIDENCIA DE RIESGOS ERGONOMICOS POR MOVIMIENTOS REPETITIVOS Y POSTURAS FORZADAS RELACIONADAS CON EL SÍNDROME DEL TUNEL DEL CARPO EN PERSONAL MEDICO, OBSTETRICO Y ODONTOLOGICO DE LAS UNIDADES OPERATIVAS DE UN DISTRITO DE SALUD</a:t>
            </a:r>
            <a:endParaRPr lang="es-EC"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658B8BF-6BED-4088-9D9C-0C24BA89D9E4}"/>
              </a:ext>
            </a:extLst>
          </p:cNvPr>
          <p:cNvSpPr>
            <a:spLocks noGrp="1"/>
          </p:cNvSpPr>
          <p:nvPr>
            <p:ph idx="1"/>
          </p:nvPr>
        </p:nvSpPr>
        <p:spPr>
          <a:xfrm>
            <a:off x="1449114" y="1282262"/>
            <a:ext cx="8915400" cy="3777622"/>
          </a:xfrm>
        </p:spPr>
        <p:style>
          <a:lnRef idx="2">
            <a:schemeClr val="accent1"/>
          </a:lnRef>
          <a:fillRef idx="1">
            <a:schemeClr val="lt1"/>
          </a:fillRef>
          <a:effectRef idx="0">
            <a:schemeClr val="accent1"/>
          </a:effectRef>
          <a:fontRef idx="minor">
            <a:schemeClr val="dk1"/>
          </a:fontRef>
        </p:style>
        <p:txBody>
          <a:bodyPr/>
          <a:lstStyle/>
          <a:p>
            <a:pPr algn="ctr"/>
            <a:r>
              <a:rPr lang="es-ES_tradnl" sz="1800" b="1" dirty="0">
                <a:solidFill>
                  <a:srgbClr val="FF0000"/>
                </a:solidFill>
                <a:effectLst/>
                <a:latin typeface="Arial" panose="020B0604020202020204" pitchFamily="34" charset="0"/>
                <a:ea typeface="SimSun" panose="02010600030101010101" pitchFamily="2" charset="-122"/>
              </a:rPr>
              <a:t>INTRODUCCIÓN</a:t>
            </a:r>
            <a:endParaRPr lang="es-EC" sz="1800" b="1" dirty="0">
              <a:solidFill>
                <a:srgbClr val="FF0000"/>
              </a:solidFill>
              <a:effectLst/>
              <a:latin typeface="Times New Roman" panose="02020603050405020304" pitchFamily="18" charset="0"/>
              <a:ea typeface="SimSun" panose="02010600030101010101" pitchFamily="2" charset="-122"/>
            </a:endParaRPr>
          </a:p>
        </p:txBody>
      </p:sp>
      <p:sp>
        <p:nvSpPr>
          <p:cNvPr id="5" name="CuadroTexto 4">
            <a:extLst>
              <a:ext uri="{FF2B5EF4-FFF2-40B4-BE49-F238E27FC236}">
                <a16:creationId xmlns:a16="http://schemas.microsoft.com/office/drawing/2014/main" id="{32ACEC19-3197-47DD-A8DA-E18B7B6877C0}"/>
              </a:ext>
            </a:extLst>
          </p:cNvPr>
          <p:cNvSpPr txBox="1"/>
          <p:nvPr/>
        </p:nvSpPr>
        <p:spPr>
          <a:xfrm>
            <a:off x="336851" y="5575738"/>
            <a:ext cx="9358941" cy="400110"/>
          </a:xfrm>
          <a:prstGeom prst="rect">
            <a:avLst/>
          </a:prstGeom>
          <a:noFill/>
        </p:spPr>
        <p:txBody>
          <a:bodyPr wrap="square">
            <a:spAutoFit/>
          </a:bodyPr>
          <a:lstStyle/>
          <a:p>
            <a:r>
              <a:rPr lang="es-ES_tradnl" sz="1000" dirty="0">
                <a:effectLst/>
                <a:latin typeface="Arial" panose="020B0604020202020204" pitchFamily="34" charset="0"/>
                <a:ea typeface="SimSun" panose="02010600030101010101" pitchFamily="2" charset="-122"/>
              </a:rPr>
              <a:t>1. Sarango D. Incidencia de las enfermedades profesionales en el Ecuador. [Online].; 2017 [cited 2019 abril 3. Available from: </a:t>
            </a:r>
            <a:r>
              <a:rPr lang="es-ES_tradnl" sz="1000" u="none" strike="noStrike" dirty="0">
                <a:effectLst/>
                <a:latin typeface="Arial" panose="020B0604020202020204" pitchFamily="34" charset="0"/>
                <a:ea typeface="SimSun" panose="02010600030101010101" pitchFamily="2" charset="-122"/>
                <a:hlinkClick r:id="rId2"/>
              </a:rPr>
              <a:t>Sarango D. - 2017. E-Jurnal Manaj Univ Udayana [Internet]. 2019;4(3):1-21. Disponible en: https://media.neliti.com/media/publications/112355-ID-pengaruh-struktur-aktiva-ukuran-perusaha.pdf%0Ac</a:t>
            </a:r>
            <a:r>
              <a:rPr lang="es-ES_tradnl" sz="1000" dirty="0">
                <a:effectLst/>
                <a:latin typeface="Arial" panose="020B0604020202020204" pitchFamily="34" charset="0"/>
                <a:ea typeface="SimSun" panose="02010600030101010101" pitchFamily="2" charset="-122"/>
              </a:rPr>
              <a:t>.</a:t>
            </a:r>
            <a:endParaRPr lang="es-EC" sz="1000" dirty="0"/>
          </a:p>
        </p:txBody>
      </p:sp>
      <p:sp>
        <p:nvSpPr>
          <p:cNvPr id="6" name="Rectángulo 5">
            <a:extLst>
              <a:ext uri="{FF2B5EF4-FFF2-40B4-BE49-F238E27FC236}">
                <a16:creationId xmlns:a16="http://schemas.microsoft.com/office/drawing/2014/main" id="{B04B9B94-AC2A-431D-927F-BB699EDCD82E}"/>
              </a:ext>
            </a:extLst>
          </p:cNvPr>
          <p:cNvSpPr/>
          <p:nvPr/>
        </p:nvSpPr>
        <p:spPr>
          <a:xfrm>
            <a:off x="2380593" y="2774731"/>
            <a:ext cx="3389586" cy="19864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sz="1600" dirty="0">
                <a:solidFill>
                  <a:schemeClr val="tx1"/>
                </a:solidFill>
                <a:effectLst/>
                <a:latin typeface="Arial" panose="020B0604020202020204" pitchFamily="34" charset="0"/>
                <a:ea typeface="SimSun" panose="02010600030101010101" pitchFamily="2" charset="-122"/>
              </a:rPr>
              <a:t>El síndrome del túnel carpiano (STC) se ha demostrado que está asociado con el trabajo factores biomecánicos, los síntomas se relacionan con compresión del nervio mediano en la muñeca </a:t>
            </a:r>
            <a:r>
              <a:rPr lang="es-ES_tradnl" sz="1200" dirty="0">
                <a:solidFill>
                  <a:schemeClr val="tx1"/>
                </a:solidFill>
                <a:effectLst/>
                <a:latin typeface="Arial" panose="020B0604020202020204" pitchFamily="34" charset="0"/>
                <a:ea typeface="SimSun" panose="02010600030101010101" pitchFamily="2" charset="-122"/>
              </a:rPr>
              <a:t>(2)</a:t>
            </a:r>
            <a:endParaRPr lang="es-EC" sz="1200" dirty="0">
              <a:solidFill>
                <a:schemeClr val="tx1"/>
              </a:solidFill>
            </a:endParaRPr>
          </a:p>
        </p:txBody>
      </p:sp>
      <p:sp>
        <p:nvSpPr>
          <p:cNvPr id="8" name="CuadroTexto 7">
            <a:extLst>
              <a:ext uri="{FF2B5EF4-FFF2-40B4-BE49-F238E27FC236}">
                <a16:creationId xmlns:a16="http://schemas.microsoft.com/office/drawing/2014/main" id="{2AACB70C-169C-4D0B-8117-54427EE5CAA0}"/>
              </a:ext>
            </a:extLst>
          </p:cNvPr>
          <p:cNvSpPr txBox="1"/>
          <p:nvPr/>
        </p:nvSpPr>
        <p:spPr>
          <a:xfrm>
            <a:off x="336851" y="6091592"/>
            <a:ext cx="8775617" cy="400110"/>
          </a:xfrm>
          <a:prstGeom prst="rect">
            <a:avLst/>
          </a:prstGeom>
          <a:noFill/>
        </p:spPr>
        <p:txBody>
          <a:bodyPr wrap="square">
            <a:spAutoFit/>
          </a:bodyPr>
          <a:lstStyle/>
          <a:p>
            <a:r>
              <a:rPr lang="en-US" sz="1000" dirty="0">
                <a:effectLst/>
                <a:latin typeface="Arial" panose="020B0604020202020204" pitchFamily="34" charset="0"/>
                <a:ea typeface="SimSun" panose="02010600030101010101" pitchFamily="2" charset="-122"/>
              </a:rPr>
              <a:t>2. Lund CB MSTLHGTJ. Movements of the wrist and the risk of carpal tunnel syndrome: a nationwide cohort study using objective exposure measurements. </a:t>
            </a:r>
            <a:r>
              <a:rPr lang="es-ES_tradnl" sz="1000" dirty="0">
                <a:effectLst/>
                <a:latin typeface="Arial" panose="020B0604020202020204" pitchFamily="34" charset="0"/>
                <a:ea typeface="SimSun" panose="02010600030101010101" pitchFamily="2" charset="-122"/>
              </a:rPr>
              <a:t>2019</a:t>
            </a:r>
            <a:endParaRPr lang="es-EC" sz="1000" dirty="0"/>
          </a:p>
        </p:txBody>
      </p:sp>
      <p:sp>
        <p:nvSpPr>
          <p:cNvPr id="9" name="Rectángulo 8">
            <a:extLst>
              <a:ext uri="{FF2B5EF4-FFF2-40B4-BE49-F238E27FC236}">
                <a16:creationId xmlns:a16="http://schemas.microsoft.com/office/drawing/2014/main" id="{BCD0BDD3-EC31-454D-ADF8-1F939EADBB45}"/>
              </a:ext>
            </a:extLst>
          </p:cNvPr>
          <p:cNvSpPr/>
          <p:nvPr/>
        </p:nvSpPr>
        <p:spPr>
          <a:xfrm>
            <a:off x="6461755" y="2774731"/>
            <a:ext cx="3389586" cy="19864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sz="1600" dirty="0">
                <a:effectLst/>
                <a:latin typeface="Arial" panose="020B0604020202020204" pitchFamily="34" charset="0"/>
                <a:ea typeface="SimSun" panose="02010600030101010101" pitchFamily="2" charset="-122"/>
              </a:rPr>
              <a:t>Las prevalencias en el adulto general a población es aproximadamente el 5% entre las mujeres y el 2% entre hombres </a:t>
            </a:r>
            <a:r>
              <a:rPr lang="es-ES_tradnl" sz="1200" dirty="0">
                <a:effectLst/>
                <a:latin typeface="Arial" panose="020B0604020202020204" pitchFamily="34" charset="0"/>
                <a:ea typeface="SimSun" panose="02010600030101010101" pitchFamily="2" charset="-122"/>
              </a:rPr>
              <a:t>(3)</a:t>
            </a:r>
            <a:endParaRPr lang="es-EC" sz="1200" dirty="0"/>
          </a:p>
        </p:txBody>
      </p:sp>
      <p:sp>
        <p:nvSpPr>
          <p:cNvPr id="11" name="CuadroTexto 10">
            <a:extLst>
              <a:ext uri="{FF2B5EF4-FFF2-40B4-BE49-F238E27FC236}">
                <a16:creationId xmlns:a16="http://schemas.microsoft.com/office/drawing/2014/main" id="{14425AF3-C6CC-4EA7-ACFB-E73021E2EE73}"/>
              </a:ext>
            </a:extLst>
          </p:cNvPr>
          <p:cNvSpPr txBox="1"/>
          <p:nvPr/>
        </p:nvSpPr>
        <p:spPr>
          <a:xfrm>
            <a:off x="389406" y="6491702"/>
            <a:ext cx="7256870" cy="400110"/>
          </a:xfrm>
          <a:prstGeom prst="rect">
            <a:avLst/>
          </a:prstGeom>
          <a:noFill/>
        </p:spPr>
        <p:txBody>
          <a:bodyPr wrap="square">
            <a:spAutoFit/>
          </a:bodyPr>
          <a:lstStyle/>
          <a:p>
            <a:r>
              <a:rPr lang="en-US" sz="1000" dirty="0">
                <a:effectLst/>
                <a:latin typeface="Arial" panose="020B0604020202020204" pitchFamily="34" charset="0"/>
                <a:ea typeface="SimSun" panose="02010600030101010101" pitchFamily="2" charset="-122"/>
              </a:rPr>
              <a:t>3. Atroshi I TKMSRJ. Treatment of carpal tunnel syndrome with wrist splinting: Study protocol for a randomized placebo-controlled trial. </a:t>
            </a:r>
            <a:r>
              <a:rPr lang="es-ES_tradnl" sz="1000" dirty="0">
                <a:effectLst/>
                <a:latin typeface="Arial" panose="020B0604020202020204" pitchFamily="34" charset="0"/>
                <a:ea typeface="SimSun" panose="02010600030101010101" pitchFamily="2" charset="-122"/>
              </a:rPr>
              <a:t>Trials. 2019</a:t>
            </a:r>
            <a:endParaRPr lang="es-EC" sz="1000" dirty="0"/>
          </a:p>
        </p:txBody>
      </p:sp>
    </p:spTree>
    <p:extLst>
      <p:ext uri="{BB962C8B-B14F-4D97-AF65-F5344CB8AC3E}">
        <p14:creationId xmlns:p14="http://schemas.microsoft.com/office/powerpoint/2010/main" val="16451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5880C-B188-463B-B0EF-00B8261BACB6}"/>
              </a:ext>
            </a:extLst>
          </p:cNvPr>
          <p:cNvSpPr>
            <a:spLocks noGrp="1"/>
          </p:cNvSpPr>
          <p:nvPr>
            <p:ph type="title"/>
          </p:nvPr>
        </p:nvSpPr>
        <p:spPr>
          <a:xfrm>
            <a:off x="898635" y="182675"/>
            <a:ext cx="11126240" cy="1280890"/>
          </a:xfrm>
        </p:spPr>
        <p:txBody>
          <a:bodyPr>
            <a:normAutofit fontScale="90000"/>
          </a:bodyPr>
          <a:lstStyle/>
          <a:p>
            <a:pPr algn="just"/>
            <a:r>
              <a:rPr kumimoji="0" lang="es-ES_tradnl" sz="2000" b="1" i="0"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ea typeface="SimSun" panose="02010600030101010101" pitchFamily="2" charset="-122"/>
                <a:cs typeface="Arial" panose="020B0604020202020204" pitchFamily="34" charset="0"/>
              </a:rPr>
              <a:t>INCIDENCIA DE RIESGOS ERGONOMICOS POR MOVIMIENTOS REPETITIVOS Y POSTURAS FORZADAS RELACIONADAS CON EL SÍNDROME DEL TUNEL DEL CARPO EN PERSONAL MEDICO, OBSTETRICO Y ODONTOLOGICO DE LAS UNIDADES OPERATIVAS DE UN DISTRITO DE SALUD</a:t>
            </a:r>
            <a:endParaRPr lang="es-EC"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658B8BF-6BED-4088-9D9C-0C24BA89D9E4}"/>
              </a:ext>
            </a:extLst>
          </p:cNvPr>
          <p:cNvSpPr>
            <a:spLocks noGrp="1"/>
          </p:cNvSpPr>
          <p:nvPr>
            <p:ph idx="1"/>
          </p:nvPr>
        </p:nvSpPr>
        <p:spPr>
          <a:xfrm>
            <a:off x="1213945" y="1282261"/>
            <a:ext cx="10079420" cy="5087007"/>
          </a:xfrm>
        </p:spPr>
        <p:style>
          <a:lnRef idx="2">
            <a:schemeClr val="accent1"/>
          </a:lnRef>
          <a:fillRef idx="1">
            <a:schemeClr val="lt1"/>
          </a:fillRef>
          <a:effectRef idx="0">
            <a:schemeClr val="accent1"/>
          </a:effectRef>
          <a:fontRef idx="minor">
            <a:schemeClr val="dk1"/>
          </a:fontRef>
        </p:style>
        <p:txBody>
          <a:bodyPr/>
          <a:lstStyle/>
          <a:p>
            <a:pPr algn="ctr"/>
            <a:r>
              <a:rPr lang="es-EC" sz="1800" b="1" dirty="0">
                <a:solidFill>
                  <a:srgbClr val="FF0000"/>
                </a:solidFill>
                <a:effectLst/>
                <a:latin typeface="Arial" panose="020B0604020202020204" pitchFamily="34" charset="0"/>
                <a:ea typeface="SimSun" panose="02010600030101010101" pitchFamily="2" charset="-122"/>
              </a:rPr>
              <a:t>MATERIALES Y MÉTODOS</a:t>
            </a:r>
          </a:p>
          <a:p>
            <a:pPr algn="just"/>
            <a:endParaRPr lang="es-EC" sz="1800" b="1" dirty="0">
              <a:solidFill>
                <a:srgbClr val="FF0000"/>
              </a:solidFill>
              <a:effectLst/>
              <a:latin typeface="Times New Roman" panose="02020603050405020304" pitchFamily="18" charset="0"/>
              <a:ea typeface="SimSun" panose="02010600030101010101" pitchFamily="2" charset="-122"/>
            </a:endParaRPr>
          </a:p>
        </p:txBody>
      </p:sp>
      <p:graphicFrame>
        <p:nvGraphicFramePr>
          <p:cNvPr id="4" name="Diagrama 3">
            <a:extLst>
              <a:ext uri="{FF2B5EF4-FFF2-40B4-BE49-F238E27FC236}">
                <a16:creationId xmlns:a16="http://schemas.microsoft.com/office/drawing/2014/main" id="{90FC253D-337E-4604-A20B-0EC41F79C692}"/>
              </a:ext>
            </a:extLst>
          </p:cNvPr>
          <p:cNvGraphicFramePr/>
          <p:nvPr>
            <p:extLst>
              <p:ext uri="{D42A27DB-BD31-4B8C-83A1-F6EECF244321}">
                <p14:modId xmlns:p14="http://schemas.microsoft.com/office/powerpoint/2010/main" val="652565643"/>
              </p:ext>
            </p:extLst>
          </p:nvPr>
        </p:nvGraphicFramePr>
        <p:xfrm>
          <a:off x="1860331" y="1529654"/>
          <a:ext cx="9117724" cy="4603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62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E2AC2-B982-461F-891A-B627AE5A634A}"/>
              </a:ext>
            </a:extLst>
          </p:cNvPr>
          <p:cNvSpPr>
            <a:spLocks noGrp="1"/>
          </p:cNvSpPr>
          <p:nvPr>
            <p:ph type="title"/>
          </p:nvPr>
        </p:nvSpPr>
        <p:spPr>
          <a:xfrm>
            <a:off x="1237091" y="153667"/>
            <a:ext cx="8911687" cy="639598"/>
          </a:xfrm>
        </p:spPr>
        <p:txBody>
          <a:bodyPr>
            <a:normAutofit fontScale="90000"/>
          </a:bodyPr>
          <a:lstStyle/>
          <a:p>
            <a:pPr algn="ctr"/>
            <a:r>
              <a:rPr lang="es-EC" b="1" dirty="0">
                <a:solidFill>
                  <a:srgbClr val="FF0000"/>
                </a:solidFill>
              </a:rPr>
              <a:t>RESULTADOS</a:t>
            </a:r>
          </a:p>
        </p:txBody>
      </p:sp>
      <p:sp>
        <p:nvSpPr>
          <p:cNvPr id="5" name="Rectángulo 4">
            <a:extLst>
              <a:ext uri="{FF2B5EF4-FFF2-40B4-BE49-F238E27FC236}">
                <a16:creationId xmlns:a16="http://schemas.microsoft.com/office/drawing/2014/main" id="{D55FFA3C-DDB1-40DF-AD7C-22EDE20ED90C}"/>
              </a:ext>
            </a:extLst>
          </p:cNvPr>
          <p:cNvSpPr/>
          <p:nvPr/>
        </p:nvSpPr>
        <p:spPr>
          <a:xfrm>
            <a:off x="1389993" y="6416566"/>
            <a:ext cx="6078109" cy="287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sz="1000" b="1" dirty="0">
                <a:solidFill>
                  <a:schemeClr val="tx1"/>
                </a:solidFill>
              </a:rPr>
              <a:t>Fuente: </a:t>
            </a:r>
            <a:r>
              <a:rPr lang="es-EC" sz="1000" dirty="0">
                <a:solidFill>
                  <a:schemeClr val="tx1"/>
                </a:solidFill>
              </a:rPr>
              <a:t>Pedro Abad. Resultados de las encuestas realizado en el personal de salud</a:t>
            </a:r>
          </a:p>
        </p:txBody>
      </p:sp>
      <p:pic>
        <p:nvPicPr>
          <p:cNvPr id="6" name="Imagen 5">
            <a:extLst>
              <a:ext uri="{FF2B5EF4-FFF2-40B4-BE49-F238E27FC236}">
                <a16:creationId xmlns:a16="http://schemas.microsoft.com/office/drawing/2014/main" id="{F448FABB-E1C5-4174-ABA4-C28624C366F2}"/>
              </a:ext>
            </a:extLst>
          </p:cNvPr>
          <p:cNvPicPr>
            <a:picLocks noChangeAspect="1"/>
          </p:cNvPicPr>
          <p:nvPr/>
        </p:nvPicPr>
        <p:blipFill rotWithShape="1">
          <a:blip r:embed="rId2"/>
          <a:srcRect l="28369" t="31875" r="26906" b="15346"/>
          <a:stretch/>
        </p:blipFill>
        <p:spPr>
          <a:xfrm>
            <a:off x="388951" y="699296"/>
            <a:ext cx="10345309" cy="5398450"/>
          </a:xfrm>
          <a:prstGeom prst="rect">
            <a:avLst/>
          </a:prstGeom>
        </p:spPr>
      </p:pic>
    </p:spTree>
    <p:extLst>
      <p:ext uri="{BB962C8B-B14F-4D97-AF65-F5344CB8AC3E}">
        <p14:creationId xmlns:p14="http://schemas.microsoft.com/office/powerpoint/2010/main" val="358190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E2AC2-B982-461F-891A-B627AE5A634A}"/>
              </a:ext>
            </a:extLst>
          </p:cNvPr>
          <p:cNvSpPr>
            <a:spLocks noGrp="1"/>
          </p:cNvSpPr>
          <p:nvPr>
            <p:ph type="title"/>
          </p:nvPr>
        </p:nvSpPr>
        <p:spPr>
          <a:xfrm>
            <a:off x="1099377" y="46179"/>
            <a:ext cx="8911687" cy="639598"/>
          </a:xfrm>
        </p:spPr>
        <p:txBody>
          <a:bodyPr>
            <a:normAutofit fontScale="90000"/>
          </a:bodyPr>
          <a:lstStyle/>
          <a:p>
            <a:pPr algn="ctr"/>
            <a:r>
              <a:rPr lang="es-EC" b="1" dirty="0">
                <a:solidFill>
                  <a:srgbClr val="FF0000"/>
                </a:solidFill>
              </a:rPr>
              <a:t>RESULTADOS</a:t>
            </a:r>
          </a:p>
        </p:txBody>
      </p:sp>
      <p:sp>
        <p:nvSpPr>
          <p:cNvPr id="5" name="Rectángulo 4">
            <a:extLst>
              <a:ext uri="{FF2B5EF4-FFF2-40B4-BE49-F238E27FC236}">
                <a16:creationId xmlns:a16="http://schemas.microsoft.com/office/drawing/2014/main" id="{D55FFA3C-DDB1-40DF-AD7C-22EDE20ED90C}"/>
              </a:ext>
            </a:extLst>
          </p:cNvPr>
          <p:cNvSpPr/>
          <p:nvPr/>
        </p:nvSpPr>
        <p:spPr>
          <a:xfrm>
            <a:off x="293246" y="6526925"/>
            <a:ext cx="6078109" cy="287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sz="1000" b="1" dirty="0">
                <a:solidFill>
                  <a:schemeClr val="tx1"/>
                </a:solidFill>
              </a:rPr>
              <a:t>Fuente: </a:t>
            </a:r>
            <a:r>
              <a:rPr lang="es-EC" sz="1000" dirty="0">
                <a:solidFill>
                  <a:schemeClr val="tx1"/>
                </a:solidFill>
              </a:rPr>
              <a:t>Pedro Abad</a:t>
            </a:r>
          </a:p>
        </p:txBody>
      </p:sp>
      <p:pic>
        <p:nvPicPr>
          <p:cNvPr id="6" name="Imagen 5">
            <a:extLst>
              <a:ext uri="{FF2B5EF4-FFF2-40B4-BE49-F238E27FC236}">
                <a16:creationId xmlns:a16="http://schemas.microsoft.com/office/drawing/2014/main" id="{8E73B117-DE7D-4D67-A925-F603F14588C5}"/>
              </a:ext>
            </a:extLst>
          </p:cNvPr>
          <p:cNvPicPr>
            <a:picLocks noChangeAspect="1"/>
          </p:cNvPicPr>
          <p:nvPr/>
        </p:nvPicPr>
        <p:blipFill rotWithShape="1">
          <a:blip r:embed="rId2"/>
          <a:srcRect l="27826" t="27042" r="26087" b="9159"/>
          <a:stretch/>
        </p:blipFill>
        <p:spPr>
          <a:xfrm>
            <a:off x="293245" y="463825"/>
            <a:ext cx="10904841" cy="6073739"/>
          </a:xfrm>
          <a:prstGeom prst="rect">
            <a:avLst/>
          </a:prstGeom>
        </p:spPr>
      </p:pic>
    </p:spTree>
    <p:extLst>
      <p:ext uri="{BB962C8B-B14F-4D97-AF65-F5344CB8AC3E}">
        <p14:creationId xmlns:p14="http://schemas.microsoft.com/office/powerpoint/2010/main" val="264831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708348-5FB9-4793-AD00-657EB120FFA6}"/>
              </a:ext>
            </a:extLst>
          </p:cNvPr>
          <p:cNvPicPr>
            <a:picLocks noChangeAspect="1"/>
          </p:cNvPicPr>
          <p:nvPr/>
        </p:nvPicPr>
        <p:blipFill rotWithShape="1">
          <a:blip r:embed="rId2"/>
          <a:srcRect l="27282" t="27622" r="26522" b="17666"/>
          <a:stretch/>
        </p:blipFill>
        <p:spPr>
          <a:xfrm>
            <a:off x="1027043" y="508127"/>
            <a:ext cx="10137914" cy="5841745"/>
          </a:xfrm>
          <a:prstGeom prst="rect">
            <a:avLst/>
          </a:prstGeom>
        </p:spPr>
      </p:pic>
    </p:spTree>
    <p:extLst>
      <p:ext uri="{BB962C8B-B14F-4D97-AF65-F5344CB8AC3E}">
        <p14:creationId xmlns:p14="http://schemas.microsoft.com/office/powerpoint/2010/main" val="398494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E2AC2-B982-461F-891A-B627AE5A634A}"/>
              </a:ext>
            </a:extLst>
          </p:cNvPr>
          <p:cNvSpPr>
            <a:spLocks noGrp="1"/>
          </p:cNvSpPr>
          <p:nvPr>
            <p:ph type="title"/>
          </p:nvPr>
        </p:nvSpPr>
        <p:spPr>
          <a:xfrm>
            <a:off x="4270890" y="0"/>
            <a:ext cx="2988068" cy="764102"/>
          </a:xfrm>
        </p:spPr>
        <p:txBody>
          <a:bodyPr/>
          <a:lstStyle/>
          <a:p>
            <a:pPr algn="ctr"/>
            <a:r>
              <a:rPr lang="es-EC" b="1" dirty="0">
                <a:solidFill>
                  <a:srgbClr val="FF0000"/>
                </a:solidFill>
              </a:rPr>
              <a:t>RESULTADOS</a:t>
            </a:r>
          </a:p>
        </p:txBody>
      </p:sp>
      <p:sp>
        <p:nvSpPr>
          <p:cNvPr id="3" name="Marcador de contenido 2">
            <a:extLst>
              <a:ext uri="{FF2B5EF4-FFF2-40B4-BE49-F238E27FC236}">
                <a16:creationId xmlns:a16="http://schemas.microsoft.com/office/drawing/2014/main" id="{6B3F03F0-04B6-455E-9901-FA83811A4DA9}"/>
              </a:ext>
            </a:extLst>
          </p:cNvPr>
          <p:cNvSpPr>
            <a:spLocks noGrp="1"/>
          </p:cNvSpPr>
          <p:nvPr>
            <p:ph idx="1"/>
          </p:nvPr>
        </p:nvSpPr>
        <p:spPr>
          <a:xfrm>
            <a:off x="1775791" y="452266"/>
            <a:ext cx="8030818" cy="625366"/>
          </a:xfrm>
        </p:spPr>
        <p:txBody>
          <a:bodyPr>
            <a:normAutofit/>
          </a:bodyPr>
          <a:lstStyle/>
          <a:p>
            <a:r>
              <a:rPr lang="es-EC" sz="1800" b="1" dirty="0">
                <a:solidFill>
                  <a:srgbClr val="000000"/>
                </a:solidFill>
                <a:effectLst/>
                <a:latin typeface="Arial" panose="020B0604020202020204" pitchFamily="34" charset="0"/>
                <a:ea typeface="Times New Roman" panose="02020603050405020304" pitchFamily="18" charset="0"/>
              </a:rPr>
              <a:t>Resultados de la aplicación del método REBA y CHECK LIST OCRA</a:t>
            </a:r>
            <a:endParaRPr lang="es-EC" sz="1800" dirty="0">
              <a:effectLst/>
              <a:latin typeface="Times New Roman" panose="02020603050405020304" pitchFamily="18" charset="0"/>
              <a:ea typeface="SimSun" panose="02010600030101010101" pitchFamily="2" charset="-122"/>
            </a:endParaRPr>
          </a:p>
          <a:p>
            <a:endParaRPr lang="es-EC" dirty="0"/>
          </a:p>
        </p:txBody>
      </p:sp>
      <p:pic>
        <p:nvPicPr>
          <p:cNvPr id="9" name="Imagen 8">
            <a:extLst>
              <a:ext uri="{FF2B5EF4-FFF2-40B4-BE49-F238E27FC236}">
                <a16:creationId xmlns:a16="http://schemas.microsoft.com/office/drawing/2014/main" id="{DB84A5AF-05D1-478D-939D-2E9053121A24}"/>
              </a:ext>
            </a:extLst>
          </p:cNvPr>
          <p:cNvPicPr>
            <a:picLocks noChangeAspect="1"/>
          </p:cNvPicPr>
          <p:nvPr/>
        </p:nvPicPr>
        <p:blipFill rotWithShape="1">
          <a:blip r:embed="rId2"/>
          <a:srcRect l="32174" t="27622" r="27065" b="9932"/>
          <a:stretch/>
        </p:blipFill>
        <p:spPr>
          <a:xfrm>
            <a:off x="940903" y="887895"/>
            <a:ext cx="10111409" cy="5867074"/>
          </a:xfrm>
          <a:prstGeom prst="rect">
            <a:avLst/>
          </a:prstGeom>
        </p:spPr>
      </p:pic>
    </p:spTree>
    <p:extLst>
      <p:ext uri="{BB962C8B-B14F-4D97-AF65-F5344CB8AC3E}">
        <p14:creationId xmlns:p14="http://schemas.microsoft.com/office/powerpoint/2010/main" val="329895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44B46F90-27D9-432C-A351-7D2AD81F4748}"/>
              </a:ext>
            </a:extLst>
          </p:cNvPr>
          <p:cNvSpPr>
            <a:spLocks noChangeArrowheads="1"/>
          </p:cNvSpPr>
          <p:nvPr/>
        </p:nvSpPr>
        <p:spPr bwMode="auto">
          <a:xfrm>
            <a:off x="1438331" y="666418"/>
            <a:ext cx="860430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2800" b="1" i="0" u="none" strike="noStrike" cap="none" normalizeH="0" baseline="0" dirty="0">
                <a:ln>
                  <a:noFill/>
                </a:ln>
                <a:solidFill>
                  <a:srgbClr val="FF0000"/>
                </a:solidFill>
                <a:effectLst/>
                <a:latin typeface="Arial" panose="020B0604020202020204" pitchFamily="34" charset="0"/>
                <a:ea typeface="SimSun" panose="02010600030101010101" pitchFamily="2" charset="-122"/>
                <a:cs typeface="Arial" panose="020B0604020202020204" pitchFamily="34" charset="0"/>
              </a:rPr>
              <a:t>MOVIMIENTOS REPETITIVOS CHECK LIST OCRA</a:t>
            </a:r>
            <a:endParaRPr kumimoji="0" lang="es-EC" altLang="es-EC" sz="2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rgbClr val="FF0000"/>
              </a:solidFill>
              <a:effectLst/>
              <a:latin typeface="Arial" panose="020B0604020202020204" pitchFamily="34" charset="0"/>
            </a:endParaRPr>
          </a:p>
        </p:txBody>
      </p:sp>
      <p:pic>
        <p:nvPicPr>
          <p:cNvPr id="3" name="Imagen 2">
            <a:extLst>
              <a:ext uri="{FF2B5EF4-FFF2-40B4-BE49-F238E27FC236}">
                <a16:creationId xmlns:a16="http://schemas.microsoft.com/office/drawing/2014/main" id="{BB565408-F922-42F4-9047-3F67745D2B19}"/>
              </a:ext>
            </a:extLst>
          </p:cNvPr>
          <p:cNvPicPr>
            <a:picLocks noChangeAspect="1"/>
          </p:cNvPicPr>
          <p:nvPr/>
        </p:nvPicPr>
        <p:blipFill rotWithShape="1">
          <a:blip r:embed="rId2"/>
          <a:srcRect l="27718" t="39221" r="29427" b="37192"/>
          <a:stretch/>
        </p:blipFill>
        <p:spPr>
          <a:xfrm>
            <a:off x="1722783" y="1669773"/>
            <a:ext cx="8097078" cy="2505472"/>
          </a:xfrm>
          <a:prstGeom prst="rect">
            <a:avLst/>
          </a:prstGeom>
        </p:spPr>
      </p:pic>
    </p:spTree>
    <p:extLst>
      <p:ext uri="{BB962C8B-B14F-4D97-AF65-F5344CB8AC3E}">
        <p14:creationId xmlns:p14="http://schemas.microsoft.com/office/powerpoint/2010/main" val="103065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E2AC2-B982-461F-891A-B627AE5A634A}"/>
              </a:ext>
            </a:extLst>
          </p:cNvPr>
          <p:cNvSpPr>
            <a:spLocks noGrp="1"/>
          </p:cNvSpPr>
          <p:nvPr>
            <p:ph type="title"/>
          </p:nvPr>
        </p:nvSpPr>
        <p:spPr>
          <a:xfrm>
            <a:off x="4270890" y="0"/>
            <a:ext cx="2988068" cy="764102"/>
          </a:xfrm>
        </p:spPr>
        <p:txBody>
          <a:bodyPr/>
          <a:lstStyle/>
          <a:p>
            <a:pPr algn="ctr"/>
            <a:r>
              <a:rPr lang="es-EC" b="1" dirty="0">
                <a:solidFill>
                  <a:srgbClr val="FF0000"/>
                </a:solidFill>
              </a:rPr>
              <a:t>DISCUSIÓN</a:t>
            </a:r>
          </a:p>
        </p:txBody>
      </p:sp>
      <p:sp>
        <p:nvSpPr>
          <p:cNvPr id="6" name="CuadroTexto 5">
            <a:extLst>
              <a:ext uri="{FF2B5EF4-FFF2-40B4-BE49-F238E27FC236}">
                <a16:creationId xmlns:a16="http://schemas.microsoft.com/office/drawing/2014/main" id="{57C348C8-655F-4209-9DF4-93617D9AD4E4}"/>
              </a:ext>
            </a:extLst>
          </p:cNvPr>
          <p:cNvSpPr txBox="1"/>
          <p:nvPr/>
        </p:nvSpPr>
        <p:spPr>
          <a:xfrm>
            <a:off x="735725" y="1945292"/>
            <a:ext cx="4288221" cy="26320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_tradnl" sz="1600" dirty="0">
                <a:effectLst/>
                <a:latin typeface="Arial" panose="020B0604020202020204" pitchFamily="34" charset="0"/>
                <a:ea typeface="SimSun" panose="02010600030101010101" pitchFamily="2" charset="-122"/>
                <a:cs typeface="Arial" panose="020B0604020202020204" pitchFamily="34" charset="0"/>
              </a:rPr>
              <a:t>Los profesionales de salud están expuestos a riesgos laborales que generan enfermedades ocupacionales, en el caso de los profesionales odontólogos, se exponen a posturas forzadas por la naturaleza de su trabajo, como examinar una cavidad de pequeño diámetro. </a:t>
            </a:r>
            <a:r>
              <a:rPr lang="es-ES_tradnl" sz="1600" dirty="0">
                <a:effectLst/>
                <a:latin typeface="Arial" panose="020B0604020202020204" pitchFamily="34" charset="0"/>
                <a:ea typeface="SimSun" panose="02010600030101010101" pitchFamily="2" charset="-122"/>
              </a:rPr>
              <a:t> </a:t>
            </a:r>
            <a:endParaRPr lang="es-ES_tradnl" sz="1200" dirty="0">
              <a:effectLst/>
              <a:latin typeface="Arial" panose="020B0604020202020204" pitchFamily="34" charset="0"/>
              <a:ea typeface="SimSun" panose="02010600030101010101" pitchFamily="2" charset="-122"/>
            </a:endParaRPr>
          </a:p>
        </p:txBody>
      </p:sp>
      <p:sp>
        <p:nvSpPr>
          <p:cNvPr id="8" name="CuadroTexto 7">
            <a:extLst>
              <a:ext uri="{FF2B5EF4-FFF2-40B4-BE49-F238E27FC236}">
                <a16:creationId xmlns:a16="http://schemas.microsoft.com/office/drawing/2014/main" id="{E9DE0FFA-F14C-4491-9A48-4D2BED3D81B5}"/>
              </a:ext>
            </a:extLst>
          </p:cNvPr>
          <p:cNvSpPr txBox="1"/>
          <p:nvPr/>
        </p:nvSpPr>
        <p:spPr>
          <a:xfrm>
            <a:off x="5764924" y="1937235"/>
            <a:ext cx="6093372" cy="34111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_tradnl" sz="1600" dirty="0">
                <a:latin typeface="Arial" panose="020B0604020202020204" pitchFamily="34" charset="0"/>
                <a:ea typeface="SimSun" panose="02010600030101010101" pitchFamily="2" charset="-122"/>
                <a:cs typeface="Arial" panose="020B0604020202020204" pitchFamily="34" charset="0"/>
              </a:rPr>
              <a:t>P</a:t>
            </a:r>
            <a:r>
              <a:rPr lang="es-ES_tradnl" sz="1600" dirty="0">
                <a:effectLst/>
                <a:latin typeface="Arial" panose="020B0604020202020204" pitchFamily="34" charset="0"/>
                <a:ea typeface="SimSun" panose="02010600030101010101" pitchFamily="2" charset="-122"/>
                <a:cs typeface="Arial" panose="020B0604020202020204" pitchFamily="34" charset="0"/>
              </a:rPr>
              <a:t>ara realizar la extracción molar y obturaciones, deben permanecer en postura forzadas por lapsos de 45 minutos, la postura forzada incluye flexión del cuello, flexión del brazo, antebrazo derecho con flexión mayor a 100º, muñeca derecha flexionada con torción cubital, en el izquierdo riesgo medio cuya acción correctiva es necesaria, el porcentaje de riesgo encontrado por el método REBA en odontología 4,16 % riesgo alto y el 53,96 % riesgo medio cuya acción correctiva es necesaria</a:t>
            </a:r>
            <a:r>
              <a:rPr lang="es-ES_tradnl" dirty="0">
                <a:effectLst/>
                <a:latin typeface="Arial" panose="020B0604020202020204" pitchFamily="34" charset="0"/>
                <a:ea typeface="SimSun" panose="02010600030101010101" pitchFamily="2" charset="-122"/>
                <a:cs typeface="Arial" panose="020B0604020202020204" pitchFamily="34" charset="0"/>
              </a:rPr>
              <a:t>.</a:t>
            </a:r>
            <a:endParaRPr lang="es-EC" sz="12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3582684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465</TotalTime>
  <Words>1208</Words>
  <Application>Microsoft Office PowerPoint</Application>
  <PresentationFormat>Panorámica</PresentationFormat>
  <Paragraphs>52</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Black</vt:lpstr>
      <vt:lpstr>Bradley Hand ITC</vt:lpstr>
      <vt:lpstr>Times New Roman</vt:lpstr>
      <vt:lpstr>Trebuchet MS</vt:lpstr>
      <vt:lpstr>Wingdings 3</vt:lpstr>
      <vt:lpstr>Faceta</vt:lpstr>
      <vt:lpstr> “INCIDENCIA DE RIESGOS ERGONOMICOS POR MOVIMIENTOS REPETITIVOS Y POSTURAS FORZADAS RELACIONADAS CON EL SÍNDROME DEL TUNEL DEL CARPO EN PERSONAL MEDICO, OBSTETRICO Y ODONTOLOGICO DE LAS UNIDADES OPERATIVAS DE UN DISTRITO DE SALUD”   </vt:lpstr>
      <vt:lpstr>INCIDENCIA DE RIESGOS ERGONOMICOS POR MOVIMIENTOS REPETITIVOS Y POSTURAS FORZADAS RELACIONADAS CON EL SÍNDROME DEL TUNEL DEL CARPO EN PERSONAL MEDICO, OBSTETRICO Y ODONTOLOGICO DE LAS UNIDADES OPERATIVAS DE UN DISTRITO DE SALUD</vt:lpstr>
      <vt:lpstr>INCIDENCIA DE RIESGOS ERGONOMICOS POR MOVIMIENTOS REPETITIVOS Y POSTURAS FORZADAS RELACIONADAS CON EL SÍNDROME DEL TUNEL DEL CARPO EN PERSONAL MEDICO, OBSTETRICO Y ODONTOLOGICO DE LAS UNIDADES OPERATIVAS DE UN DISTRITO DE SALUD</vt:lpstr>
      <vt:lpstr>RESULTADOS</vt:lpstr>
      <vt:lpstr>RESULTADOS</vt:lpstr>
      <vt:lpstr>Presentación de PowerPoint</vt:lpstr>
      <vt:lpstr>RESULTADOS</vt:lpstr>
      <vt:lpstr>Presentación de PowerPoint</vt:lpstr>
      <vt:lpstr>DISCUSIÓN</vt:lpstr>
      <vt:lpstr>DISCUSIÓN</vt:lpstr>
      <vt:lpstr>DISCUSIÓN</vt:lpstr>
      <vt:lpstr> CONCLUSIONES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 RIESGOS ERGONOMICOS POR MOVIMIENTOS REPETITIVOS Y POSTURAS FORZADAS RELACIONADAS CON EL SÍNDROME DEL TUNEL DEL CARPO EN PERSONAL MEDICO, OBSTETRICO Y ODONTOLOGICO DE LAS UNIDADES OPERATIVAS DE UN DISTRITO DE SALUD”</dc:title>
  <dc:creator>Nelson Alejandro Almeida Murillo</dc:creator>
  <cp:lastModifiedBy>Pedro Abad Valencia</cp:lastModifiedBy>
  <cp:revision>24</cp:revision>
  <dcterms:created xsi:type="dcterms:W3CDTF">2021-03-19T19:34:27Z</dcterms:created>
  <dcterms:modified xsi:type="dcterms:W3CDTF">2021-03-30T00:24:32Z</dcterms:modified>
</cp:coreProperties>
</file>