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63" r:id="rId3"/>
    <p:sldId id="258" r:id="rId4"/>
    <p:sldId id="264" r:id="rId5"/>
    <p:sldId id="259" r:id="rId6"/>
    <p:sldId id="284" r:id="rId7"/>
    <p:sldId id="261" r:id="rId8"/>
    <p:sldId id="260" r:id="rId9"/>
    <p:sldId id="265" r:id="rId10"/>
    <p:sldId id="285" r:id="rId11"/>
    <p:sldId id="286" r:id="rId12"/>
    <p:sldId id="287" r:id="rId13"/>
    <p:sldId id="288" r:id="rId14"/>
    <p:sldId id="289" r:id="rId15"/>
    <p:sldId id="290" r:id="rId16"/>
    <p:sldId id="291" r:id="rId17"/>
    <p:sldId id="292" r:id="rId18"/>
    <p:sldId id="293" r:id="rId19"/>
    <p:sldId id="294" r:id="rId20"/>
    <p:sldId id="295" r:id="rId21"/>
    <p:sldId id="273" r:id="rId22"/>
    <p:sldId id="274" r:id="rId23"/>
    <p:sldId id="275" r:id="rId24"/>
    <p:sldId id="276" r:id="rId25"/>
    <p:sldId id="296" r:id="rId26"/>
    <p:sldId id="283" r:id="rId27"/>
    <p:sldId id="277" r:id="rId28"/>
    <p:sldId id="298"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BF9A3D-F184-4A9E-A056-915CBE0629B5}" type="datetimeFigureOut">
              <a:rPr lang="es-EC" smtClean="0"/>
              <a:pPr/>
              <a:t>2016-07-17</a:t>
            </a:fld>
            <a:endParaRPr lang="es-EC"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6586AA-7BEF-4714-B2A3-F3916980F451}" type="slidenum">
              <a:rPr lang="es-EC" smtClean="0"/>
              <a:pPr/>
              <a:t>‹Nº›</a:t>
            </a:fld>
            <a:endParaRPr lang="es-EC" dirty="0"/>
          </a:p>
        </p:txBody>
      </p:sp>
    </p:spTree>
    <p:extLst>
      <p:ext uri="{BB962C8B-B14F-4D97-AF65-F5344CB8AC3E}">
        <p14:creationId xmlns:p14="http://schemas.microsoft.com/office/powerpoint/2010/main" val="8144670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4552A-E814-46FD-9897-25CDE164EF3D}" type="datetimeFigureOut">
              <a:rPr lang="es-EC" smtClean="0"/>
              <a:pPr/>
              <a:t>2016-07-17</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7A722-93A1-4CEA-89A7-B0F73A48649A}" type="slidenum">
              <a:rPr lang="es-EC" smtClean="0"/>
              <a:pPr/>
              <a:t>‹Nº›</a:t>
            </a:fld>
            <a:endParaRPr lang="es-EC" dirty="0"/>
          </a:p>
        </p:txBody>
      </p:sp>
    </p:spTree>
    <p:extLst>
      <p:ext uri="{BB962C8B-B14F-4D97-AF65-F5344CB8AC3E}">
        <p14:creationId xmlns:p14="http://schemas.microsoft.com/office/powerpoint/2010/main" val="20313875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277A722-93A1-4CEA-89A7-B0F73A48649A}" type="slidenum">
              <a:rPr lang="es-EC" smtClean="0"/>
              <a:pPr/>
              <a:t>2</a:t>
            </a:fld>
            <a:endParaRPr lang="es-EC" dirty="0"/>
          </a:p>
        </p:txBody>
      </p:sp>
      <p:sp>
        <p:nvSpPr>
          <p:cNvPr id="5" name="4 Marcador de pie de página"/>
          <p:cNvSpPr>
            <a:spLocks noGrp="1"/>
          </p:cNvSpPr>
          <p:nvPr>
            <p:ph type="ftr" sz="quarter" idx="11"/>
          </p:nvPr>
        </p:nvSpPr>
        <p:spPr/>
        <p:txBody>
          <a:bodyPr/>
          <a:lstStyle/>
          <a:p>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pie de página"/>
          <p:cNvSpPr>
            <a:spLocks noGrp="1"/>
          </p:cNvSpPr>
          <p:nvPr>
            <p:ph type="ftr" sz="quarter" idx="10"/>
          </p:nvPr>
        </p:nvSpPr>
        <p:spPr/>
        <p:txBody>
          <a:bodyPr/>
          <a:lstStyle/>
          <a:p>
            <a:endParaRPr lang="es-EC" dirty="0"/>
          </a:p>
        </p:txBody>
      </p:sp>
      <p:sp>
        <p:nvSpPr>
          <p:cNvPr id="5" name="4 Marcador de número de diapositiva"/>
          <p:cNvSpPr>
            <a:spLocks noGrp="1"/>
          </p:cNvSpPr>
          <p:nvPr>
            <p:ph type="sldNum" sz="quarter" idx="11"/>
          </p:nvPr>
        </p:nvSpPr>
        <p:spPr/>
        <p:txBody>
          <a:bodyPr/>
          <a:lstStyle/>
          <a:p>
            <a:fld id="{3277A722-93A1-4CEA-89A7-B0F73A48649A}" type="slidenum">
              <a:rPr lang="es-EC" smtClean="0"/>
              <a:pPr/>
              <a:t>7</a:t>
            </a:fld>
            <a:endParaRPr lang="es-EC" dirty="0"/>
          </a:p>
        </p:txBody>
      </p:sp>
    </p:spTree>
    <p:extLst>
      <p:ext uri="{BB962C8B-B14F-4D97-AF65-F5344CB8AC3E}">
        <p14:creationId xmlns:p14="http://schemas.microsoft.com/office/powerpoint/2010/main" val="2163718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26EAF6-6381-4315-AB76-44F086760676}" type="datetime1">
              <a:rPr lang="es-EC" smtClean="0"/>
              <a:pPr/>
              <a:t>2016-07-17</a:t>
            </a:fld>
            <a:endParaRPr lang="es-EC" dirty="0"/>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s-EC" dirty="0" smtClean="0"/>
              <a:t>DMQ, JULIO 2016</a:t>
            </a:r>
            <a:endParaRPr lang="es-EC" dirty="0"/>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942729C-8FE2-49E5-9FDE-41AC6B788FE1}"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323FB5B-E5B6-4322-9CDE-ADA67EE80D01}" type="datetime1">
              <a:rPr lang="es-EC" smtClean="0"/>
              <a:pPr/>
              <a:t>2016-07-17</a:t>
            </a:fld>
            <a:endParaRPr lang="es-EC" dirty="0"/>
          </a:p>
        </p:txBody>
      </p:sp>
      <p:sp>
        <p:nvSpPr>
          <p:cNvPr id="5" name="4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6" name="5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29C68AAB-649A-4B14-9079-00BE8BDD46EE}" type="datetime1">
              <a:rPr lang="es-EC" smtClean="0"/>
              <a:pPr/>
              <a:t>2016-07-17</a:t>
            </a:fld>
            <a:endParaRPr lang="es-EC" dirty="0"/>
          </a:p>
        </p:txBody>
      </p:sp>
      <p:sp>
        <p:nvSpPr>
          <p:cNvPr id="5" name="4 Marcador de pie de página"/>
          <p:cNvSpPr>
            <a:spLocks noGrp="1"/>
          </p:cNvSpPr>
          <p:nvPr>
            <p:ph type="ftr" sz="quarter" idx="11"/>
          </p:nvPr>
        </p:nvSpPr>
        <p:spPr>
          <a:xfrm>
            <a:off x="457200" y="6556248"/>
            <a:ext cx="3657600" cy="228600"/>
          </a:xfrm>
        </p:spPr>
        <p:txBody>
          <a:bodyPr/>
          <a:lstStyle>
            <a:extLst/>
          </a:lstStyle>
          <a:p>
            <a:r>
              <a:rPr lang="es-EC" dirty="0" smtClean="0"/>
              <a:t>DMQ, JULIO 2016</a:t>
            </a:r>
            <a:endParaRPr lang="es-EC" dirty="0"/>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942729C-8FE2-49E5-9FDE-41AC6B788FE1}"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82A4B36-473F-4A7D-8AD1-058DA0FFD641}" type="datetime1">
              <a:rPr lang="es-EC" smtClean="0"/>
              <a:pPr/>
              <a:t>2016-07-17</a:t>
            </a:fld>
            <a:endParaRPr lang="es-EC" dirty="0"/>
          </a:p>
        </p:txBody>
      </p:sp>
      <p:sp>
        <p:nvSpPr>
          <p:cNvPr id="5" name="4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6" name="5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E17CE64-F3D1-495C-A8AB-1107A0B70AF9}" type="datetime1">
              <a:rPr lang="es-EC" smtClean="0"/>
              <a:pPr/>
              <a:t>2016-07-17</a:t>
            </a:fld>
            <a:endParaRPr lang="es-EC" dirty="0"/>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s-EC" dirty="0" smtClean="0"/>
              <a:t>DMQ, JULIO 2016</a:t>
            </a:r>
            <a:endParaRPr lang="es-EC" dirty="0"/>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6942729C-8FE2-49E5-9FDE-41AC6B788FE1}"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8D3C8CC-9B7D-4937-9B27-E5C6D35C38F9}" type="datetime1">
              <a:rPr lang="es-EC" smtClean="0"/>
              <a:pPr/>
              <a:t>2016-07-17</a:t>
            </a:fld>
            <a:endParaRPr lang="es-EC" dirty="0"/>
          </a:p>
        </p:txBody>
      </p:sp>
      <p:sp>
        <p:nvSpPr>
          <p:cNvPr id="6" name="5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7" name="6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D9EBCEA9-01C5-4373-A5A0-466A3E4E0D4A}" type="datetime1">
              <a:rPr lang="es-EC" smtClean="0"/>
              <a:pPr/>
              <a:t>2016-07-17</a:t>
            </a:fld>
            <a:endParaRPr lang="es-EC" dirty="0"/>
          </a:p>
        </p:txBody>
      </p:sp>
      <p:sp>
        <p:nvSpPr>
          <p:cNvPr id="8" name="7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9" name="8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097A4CB-0503-4D1F-8C07-C05FD9D7077B}" type="datetime1">
              <a:rPr lang="es-EC" smtClean="0"/>
              <a:pPr/>
              <a:t>2016-07-17</a:t>
            </a:fld>
            <a:endParaRPr lang="es-EC" dirty="0"/>
          </a:p>
        </p:txBody>
      </p:sp>
      <p:sp>
        <p:nvSpPr>
          <p:cNvPr id="4" name="3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5" name="4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33788434-8504-4364-B892-049F9A3F5A4A}" type="datetime1">
              <a:rPr lang="es-EC" smtClean="0"/>
              <a:pPr/>
              <a:t>2016-07-17</a:t>
            </a:fld>
            <a:endParaRPr lang="es-EC" dirty="0"/>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r>
              <a:rPr lang="es-EC" dirty="0" smtClean="0"/>
              <a:t>DMQ, JULIO 2016</a:t>
            </a:r>
            <a:endParaRPr lang="es-EC" dirty="0"/>
          </a:p>
        </p:txBody>
      </p:sp>
      <p:sp>
        <p:nvSpPr>
          <p:cNvPr id="4" name="3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943EFA2-DFEB-4124-A514-EC7E8C93EBAD}" type="datetime1">
              <a:rPr lang="es-EC" smtClean="0"/>
              <a:pPr/>
              <a:t>2016-07-17</a:t>
            </a:fld>
            <a:endParaRPr lang="es-EC" dirty="0"/>
          </a:p>
        </p:txBody>
      </p:sp>
      <p:sp>
        <p:nvSpPr>
          <p:cNvPr id="6" name="5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7" name="6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AA07C45A-1E0E-4039-9187-10F2F7297E15}" type="datetime1">
              <a:rPr lang="es-EC" smtClean="0"/>
              <a:pPr/>
              <a:t>2016-07-17</a:t>
            </a:fld>
            <a:endParaRPr lang="es-EC" dirty="0"/>
          </a:p>
        </p:txBody>
      </p:sp>
      <p:sp>
        <p:nvSpPr>
          <p:cNvPr id="6" name="5 Marcador de pie de página"/>
          <p:cNvSpPr>
            <a:spLocks noGrp="1"/>
          </p:cNvSpPr>
          <p:nvPr>
            <p:ph type="ftr" sz="quarter" idx="11"/>
          </p:nvPr>
        </p:nvSpPr>
        <p:spPr/>
        <p:txBody>
          <a:bodyPr/>
          <a:lstStyle>
            <a:extLst/>
          </a:lstStyle>
          <a:p>
            <a:r>
              <a:rPr lang="es-EC" dirty="0" smtClean="0"/>
              <a:t>DMQ, JULIO 2016</a:t>
            </a:r>
            <a:endParaRPr lang="es-EC" dirty="0"/>
          </a:p>
        </p:txBody>
      </p:sp>
      <p:sp>
        <p:nvSpPr>
          <p:cNvPr id="7" name="6 Marcador de número de diapositiva"/>
          <p:cNvSpPr>
            <a:spLocks noGrp="1"/>
          </p:cNvSpPr>
          <p:nvPr>
            <p:ph type="sldNum" sz="quarter" idx="12"/>
          </p:nvPr>
        </p:nvSpPr>
        <p:spPr/>
        <p:txBody>
          <a:bodyPr/>
          <a:lstStyle>
            <a:extLst/>
          </a:lstStyle>
          <a:p>
            <a:fld id="{6942729C-8FE2-49E5-9FDE-41AC6B788FE1}" type="slidenum">
              <a:rPr lang="es-EC" smtClean="0"/>
              <a:pPr/>
              <a:t>‹Nº›</a:t>
            </a:fld>
            <a:endParaRPr lang="es-EC" dirty="0"/>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dirty="0"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9CCBDE1-1F15-4D87-93CD-E6DCC48DC216}" type="datetime1">
              <a:rPr lang="es-EC" smtClean="0"/>
              <a:pPr/>
              <a:t>2016-07-17</a:t>
            </a:fld>
            <a:endParaRPr lang="es-EC" dirty="0"/>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s-EC" dirty="0" smtClean="0"/>
              <a:t>DMQ, JULIO 2016</a:t>
            </a:r>
            <a:endParaRPr lang="es-EC" dirty="0"/>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942729C-8FE2-49E5-9FDE-41AC6B788FE1}"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png"/><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oleObject" Target="../embeddings/oleObject12.bin"/><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oleObject" Target="../embeddings/oleObject14.bin"/><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oleObject" Target="../embeddings/oleObject16.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6.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oleObject" Target="../embeddings/oleObject10.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28926" y="714356"/>
            <a:ext cx="5900532" cy="1329890"/>
          </a:xfrm>
          <a:solidFill>
            <a:schemeClr val="accent1">
              <a:lumMod val="20000"/>
              <a:lumOff val="80000"/>
            </a:schemeClr>
          </a:solidFill>
          <a:ln>
            <a:solidFill>
              <a:schemeClr val="accent3"/>
            </a:solidFill>
          </a:ln>
        </p:spPr>
        <p:txBody>
          <a:bodyPr/>
          <a:lstStyle/>
          <a:p>
            <a:pPr algn="ctr"/>
            <a:r>
              <a:rPr lang="es-EC" sz="2800" dirty="0" smtClean="0">
                <a:solidFill>
                  <a:schemeClr val="tx1"/>
                </a:solidFill>
              </a:rPr>
              <a:t>Universidad internacional sek</a:t>
            </a:r>
            <a:r>
              <a:rPr lang="es-EC" sz="2800" dirty="0" smtClean="0">
                <a:solidFill>
                  <a:schemeClr val="accent1">
                    <a:lumMod val="60000"/>
                    <a:lumOff val="40000"/>
                  </a:schemeClr>
                </a:solidFill>
              </a:rPr>
              <a:t/>
            </a:r>
            <a:br>
              <a:rPr lang="es-EC" sz="2800" dirty="0" smtClean="0">
                <a:solidFill>
                  <a:schemeClr val="accent1">
                    <a:lumMod val="60000"/>
                    <a:lumOff val="40000"/>
                  </a:schemeClr>
                </a:solidFill>
              </a:rPr>
            </a:br>
            <a:r>
              <a:rPr lang="es-EC" sz="2400" dirty="0" smtClean="0">
                <a:solidFill>
                  <a:schemeClr val="tx1"/>
                </a:solidFill>
              </a:rPr>
              <a:t>facultad de ciencias del trabajo y comportamiento humano</a:t>
            </a:r>
            <a:endParaRPr lang="es-EC" sz="2400" dirty="0">
              <a:solidFill>
                <a:schemeClr val="tx1"/>
              </a:solidFill>
            </a:endParaRPr>
          </a:p>
        </p:txBody>
      </p:sp>
      <p:sp>
        <p:nvSpPr>
          <p:cNvPr id="3" name="2 Subtítulo"/>
          <p:cNvSpPr>
            <a:spLocks noGrp="1"/>
          </p:cNvSpPr>
          <p:nvPr>
            <p:ph type="subTitle" idx="1"/>
          </p:nvPr>
        </p:nvSpPr>
        <p:spPr>
          <a:xfrm>
            <a:off x="2928926" y="2500306"/>
            <a:ext cx="5929354" cy="2000264"/>
          </a:xfrm>
          <a:solidFill>
            <a:schemeClr val="accent1">
              <a:lumMod val="20000"/>
              <a:lumOff val="80000"/>
            </a:schemeClr>
          </a:solidFill>
        </p:spPr>
        <p:txBody>
          <a:bodyPr>
            <a:normAutofit fontScale="92500"/>
          </a:bodyPr>
          <a:lstStyle/>
          <a:p>
            <a:r>
              <a:rPr lang="es-EC" b="1" dirty="0">
                <a:solidFill>
                  <a:schemeClr val="tx1"/>
                </a:solidFill>
              </a:rPr>
              <a:t>“EVALUACIÓN DE LOS FACTORES DEL RIESGO ERGONÓMICO, FÍSICO Y MECÁNICO EN EL QUE SE ENCUENTRAN EXPUESTOS LOS TRABAJADORES DEL ÁREA DE POS COSECHA Y PROPUESTA DE MEDIDAS DE CONTROL PARA LA MITIGACIÓN DE TRABAJO EN LA EMPRESA FLODECOL S.A.”</a:t>
            </a:r>
          </a:p>
        </p:txBody>
      </p:sp>
      <p:sp>
        <p:nvSpPr>
          <p:cNvPr id="4" name="3 CuadroTexto"/>
          <p:cNvSpPr txBox="1"/>
          <p:nvPr/>
        </p:nvSpPr>
        <p:spPr>
          <a:xfrm>
            <a:off x="3071802" y="4786322"/>
            <a:ext cx="5715040" cy="461665"/>
          </a:xfrm>
          <a:prstGeom prst="rect">
            <a:avLst/>
          </a:prstGeom>
          <a:solidFill>
            <a:schemeClr val="accent1">
              <a:lumMod val="20000"/>
              <a:lumOff val="80000"/>
            </a:schemeClr>
          </a:solidFill>
        </p:spPr>
        <p:txBody>
          <a:bodyPr wrap="square" rtlCol="0">
            <a:spAutoFit/>
          </a:bodyPr>
          <a:lstStyle/>
          <a:p>
            <a:pPr algn="ctr"/>
            <a:r>
              <a:rPr lang="es-EC" sz="1200" b="1" dirty="0" smtClean="0"/>
              <a:t>REALIZADO POR: LUIS PAUL BARAHONA ROJAS</a:t>
            </a:r>
            <a:endParaRPr lang="es-EC" sz="1200" b="1" dirty="0"/>
          </a:p>
          <a:p>
            <a:pPr algn="ctr"/>
            <a:r>
              <a:rPr lang="es-EC" sz="1200" b="1" dirty="0" smtClean="0"/>
              <a:t>DIRECTOR PROYECTO: ING. ALONSO ARIAS Msc</a:t>
            </a:r>
            <a:endParaRPr lang="es-EC" sz="1200" b="1" dirty="0"/>
          </a:p>
        </p:txBody>
      </p:sp>
      <p:sp>
        <p:nvSpPr>
          <p:cNvPr id="5" name="4 Marcador de fecha"/>
          <p:cNvSpPr>
            <a:spLocks noGrp="1"/>
          </p:cNvSpPr>
          <p:nvPr>
            <p:ph type="dt" sz="half" idx="10"/>
          </p:nvPr>
        </p:nvSpPr>
        <p:spPr>
          <a:solidFill>
            <a:schemeClr val="accent1">
              <a:lumMod val="20000"/>
              <a:lumOff val="80000"/>
            </a:schemeClr>
          </a:solidFill>
        </p:spPr>
        <p:txBody>
          <a:bodyPr/>
          <a:lstStyle/>
          <a:p>
            <a:pPr algn="ctr"/>
            <a:fld id="{22C47EC9-DB97-4ABE-9D21-AD9A7400B1DA}" type="datetime1">
              <a:rPr lang="es-EC" b="1" smtClean="0">
                <a:solidFill>
                  <a:schemeClr val="tx1"/>
                </a:solidFill>
              </a:rPr>
              <a:pPr algn="ctr"/>
              <a:t>2016-07-17</a:t>
            </a:fld>
            <a:endParaRPr lang="es-EC" b="1" dirty="0">
              <a:solidFill>
                <a:schemeClr val="tx1"/>
              </a:solidFill>
            </a:endParaRPr>
          </a:p>
        </p:txBody>
      </p:sp>
      <p:sp>
        <p:nvSpPr>
          <p:cNvPr id="6" name="5 Marcador de pie de página"/>
          <p:cNvSpPr>
            <a:spLocks noGrp="1"/>
          </p:cNvSpPr>
          <p:nvPr>
            <p:ph type="ftr" sz="quarter" idx="11"/>
          </p:nvPr>
        </p:nvSpPr>
        <p:spPr>
          <a:solidFill>
            <a:schemeClr val="accent1">
              <a:lumMod val="20000"/>
              <a:lumOff val="80000"/>
            </a:schemeClr>
          </a:solidFill>
        </p:spPr>
        <p:txBody>
          <a:bodyPr/>
          <a:lstStyle/>
          <a:p>
            <a:pPr algn="ctr"/>
            <a:r>
              <a:rPr lang="es-EC" b="1" dirty="0" smtClean="0">
                <a:solidFill>
                  <a:schemeClr val="tx1"/>
                </a:solidFill>
              </a:rPr>
              <a:t>DMQ, JULIO 2016</a:t>
            </a:r>
            <a:endParaRPr lang="es-EC" b="1" dirty="0">
              <a:solidFill>
                <a:schemeClr val="tx1"/>
              </a:solidFill>
            </a:endParaRPr>
          </a:p>
        </p:txBody>
      </p:sp>
      <p:graphicFrame>
        <p:nvGraphicFramePr>
          <p:cNvPr id="13313" name="Object 1"/>
          <p:cNvGraphicFramePr>
            <a:graphicFrameLocks noChangeAspect="1"/>
          </p:cNvGraphicFramePr>
          <p:nvPr/>
        </p:nvGraphicFramePr>
        <p:xfrm>
          <a:off x="428625" y="1000125"/>
          <a:ext cx="1981200" cy="809625"/>
        </p:xfrm>
        <a:graphic>
          <a:graphicData uri="http://schemas.openxmlformats.org/presentationml/2006/ole">
            <mc:AlternateContent xmlns:mc="http://schemas.openxmlformats.org/markup-compatibility/2006">
              <mc:Choice xmlns:v="urn:schemas-microsoft-com:vml" Requires="v">
                <p:oleObj spid="_x0000_s13339" name="Imagen de mapa de bits" r:id="rId3" imgW="4161905" imgH="1695687" progId="PBrush">
                  <p:embed/>
                </p:oleObj>
              </mc:Choice>
              <mc:Fallback>
                <p:oleObj name="Imagen de mapa de bits" r:id="rId3" imgW="4161905" imgH="1695687"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000125"/>
                        <a:ext cx="19812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4" name="Object 2"/>
          <p:cNvGraphicFramePr>
            <a:graphicFrameLocks noChangeAspect="1"/>
          </p:cNvGraphicFramePr>
          <p:nvPr/>
        </p:nvGraphicFramePr>
        <p:xfrm>
          <a:off x="928662" y="5214950"/>
          <a:ext cx="1019175" cy="1066800"/>
        </p:xfrm>
        <a:graphic>
          <a:graphicData uri="http://schemas.openxmlformats.org/presentationml/2006/ole">
            <mc:AlternateContent xmlns:mc="http://schemas.openxmlformats.org/markup-compatibility/2006">
              <mc:Choice xmlns:v="urn:schemas-microsoft-com:vml" Requires="v">
                <p:oleObj spid="_x0000_s13340" name="Imagen de mapa de bits" r:id="rId5" imgW="1628571" imgH="1685714" progId="PBrush">
                  <p:embed/>
                </p:oleObj>
              </mc:Choice>
              <mc:Fallback>
                <p:oleObj name="Imagen de mapa de bits" r:id="rId5" imgW="1628571" imgH="1685714"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62" y="5214950"/>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Marcador de número de diapositiva"/>
          <p:cNvSpPr>
            <a:spLocks noGrp="1"/>
          </p:cNvSpPr>
          <p:nvPr>
            <p:ph type="sldNum" sz="quarter" idx="12"/>
          </p:nvPr>
        </p:nvSpPr>
        <p:spPr/>
        <p:txBody>
          <a:bodyPr/>
          <a:lstStyle/>
          <a:p>
            <a:fld id="{6942729C-8FE2-49E5-9FDE-41AC6B788FE1}" type="slidenum">
              <a:rPr lang="es-EC" smtClean="0"/>
              <a:pPr/>
              <a:t>1</a:t>
            </a:fld>
            <a:endParaRPr lang="es-EC" dirty="0"/>
          </a:p>
        </p:txBody>
      </p:sp>
      <p:sp>
        <p:nvSpPr>
          <p:cNvPr id="13316" name="AutoShape 4" descr="http://freshlifefloral.com/vendor/flores-equinocciales-s-a-florequisa/flowers-and-fillers/gypsophila/million-stars/850/product-image/big/072613091631_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3318" name="AutoShape 6" descr="http://freshlifefloral.com/vendor/flores-equinocciales-s-a-florequisa/flowers-and-fillers/gypsophila/million-stars/850/product-image/big/072613091631_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
        <p:nvSpPr>
          <p:cNvPr id="13320" name="AutoShape 8" descr="http://freshlifefloral.com/vendor/flores-equinocciales-s-a-florequisa/flowers-and-fillers/gypsophila/million-stars/850/product-image/big/072613091631_cro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texto"/>
          <p:cNvSpPr>
            <a:spLocks noGrp="1"/>
          </p:cNvSpPr>
          <p:nvPr>
            <p:ph type="body" idx="1"/>
          </p:nvPr>
        </p:nvSpPr>
        <p:spPr>
          <a:xfrm>
            <a:off x="1043608" y="1412776"/>
            <a:ext cx="6255488" cy="443880"/>
          </a:xfrm>
          <a:solidFill>
            <a:schemeClr val="accent1">
              <a:lumMod val="20000"/>
              <a:lumOff val="80000"/>
            </a:schemeClr>
          </a:solidFill>
        </p:spPr>
        <p:txBody>
          <a:bodyPr/>
          <a:lstStyle/>
          <a:p>
            <a:pPr algn="ctr"/>
            <a:r>
              <a:rPr lang="es-EC" b="1" dirty="0"/>
              <a:t>Automatización Lavado de </a:t>
            </a:r>
            <a:r>
              <a:rPr lang="es-EC" b="1" dirty="0" smtClean="0"/>
              <a:t>Baldes</a:t>
            </a:r>
            <a:endParaRPr lang="es-EC" b="1" dirty="0"/>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10</a:t>
            </a:fld>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3502631451"/>
              </p:ext>
            </p:extLst>
          </p:nvPr>
        </p:nvGraphicFramePr>
        <p:xfrm>
          <a:off x="611560" y="2132856"/>
          <a:ext cx="6972300" cy="3600401"/>
        </p:xfrm>
        <a:graphic>
          <a:graphicData uri="http://schemas.openxmlformats.org/drawingml/2006/table">
            <a:tbl>
              <a:tblPr>
                <a:tableStyleId>{5C22544A-7EE6-4342-B048-85BDC9FD1C3A}</a:tableStyleId>
              </a:tblPr>
              <a:tblGrid>
                <a:gridCol w="2400300"/>
                <a:gridCol w="762000"/>
                <a:gridCol w="762000"/>
                <a:gridCol w="762000"/>
                <a:gridCol w="762000"/>
                <a:gridCol w="762000"/>
                <a:gridCol w="762000"/>
              </a:tblGrid>
              <a:tr h="236720">
                <a:tc>
                  <a:txBody>
                    <a:bodyPr/>
                    <a:lstStyle/>
                    <a:p>
                      <a:pPr algn="l" fontAlgn="ctr"/>
                      <a:r>
                        <a:rPr lang="es-EC" sz="1200" u="none" strike="noStrike" dirty="0">
                          <a:effectLst/>
                        </a:rPr>
                        <a:t>AUTOMATIZACION DE BALDES</a:t>
                      </a:r>
                      <a:endParaRPr lang="es-EC" sz="1200" b="1" i="0" u="none" strike="noStrike" dirty="0">
                        <a:solidFill>
                          <a:srgbClr val="000000"/>
                        </a:solidFill>
                        <a:effectLst/>
                        <a:latin typeface="Times New Roman"/>
                      </a:endParaRPr>
                    </a:p>
                  </a:txBody>
                  <a:tcPr marL="9525" marR="9525" marT="9525" marB="0" anchor="ctr"/>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225448">
                <a:tc>
                  <a:txBody>
                    <a:bodyPr/>
                    <a:lstStyle/>
                    <a:p>
                      <a:pPr algn="l" fontAlgn="b"/>
                      <a:r>
                        <a:rPr lang="es-EC" sz="1100" u="none" strike="noStrike">
                          <a:effectLst/>
                        </a:rPr>
                        <a:t>FLUJO DE EFECTIVO LIBRE</a:t>
                      </a:r>
                      <a:endParaRPr lang="es-EC" sz="1100" b="1" i="1" u="none" strike="noStrike">
                        <a:solidFill>
                          <a:srgbClr val="000000"/>
                        </a:solidFill>
                        <a:effectLst/>
                        <a:latin typeface="Arial"/>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225448">
                <a:tc>
                  <a:txBody>
                    <a:bodyPr/>
                    <a:lstStyle/>
                    <a:p>
                      <a:pPr algn="ctr" fontAlgn="b"/>
                      <a:r>
                        <a:rPr lang="es-EC" sz="1100" u="none" strike="noStrike">
                          <a:effectLst/>
                        </a:rPr>
                        <a:t>Descripcion</a:t>
                      </a:r>
                      <a:endParaRPr lang="es-EC" sz="1100" b="1" i="0" u="none" strike="noStrike">
                        <a:solidFill>
                          <a:srgbClr val="000000"/>
                        </a:solidFill>
                        <a:effectLst/>
                        <a:latin typeface="Arial"/>
                      </a:endParaRPr>
                    </a:p>
                  </a:txBody>
                  <a:tcPr marL="9525" marR="9525" marT="9525" marB="0" anchor="b"/>
                </a:tc>
                <a:tc>
                  <a:txBody>
                    <a:bodyPr/>
                    <a:lstStyle/>
                    <a:p>
                      <a:pPr algn="ctr" fontAlgn="b"/>
                      <a:r>
                        <a:rPr lang="es-EC" sz="1100" u="none" strike="noStrike">
                          <a:effectLst/>
                        </a:rPr>
                        <a:t>2016</a:t>
                      </a:r>
                      <a:endParaRPr lang="es-EC" sz="1100" b="1" i="0" u="none" strike="noStrike">
                        <a:solidFill>
                          <a:srgbClr val="000000"/>
                        </a:solidFill>
                        <a:effectLst/>
                        <a:latin typeface="Arial"/>
                      </a:endParaRPr>
                    </a:p>
                  </a:txBody>
                  <a:tcPr marL="9525" marR="9525" marT="9525" marB="0" anchor="b"/>
                </a:tc>
                <a:tc>
                  <a:txBody>
                    <a:bodyPr/>
                    <a:lstStyle/>
                    <a:p>
                      <a:pPr algn="ctr" fontAlgn="b"/>
                      <a:r>
                        <a:rPr lang="es-EC" sz="1100" u="none" strike="noStrike">
                          <a:effectLst/>
                        </a:rPr>
                        <a:t>2017</a:t>
                      </a:r>
                      <a:endParaRPr lang="es-EC" sz="1100" b="1" i="0" u="none" strike="noStrike">
                        <a:solidFill>
                          <a:srgbClr val="000000"/>
                        </a:solidFill>
                        <a:effectLst/>
                        <a:latin typeface="Arial"/>
                      </a:endParaRPr>
                    </a:p>
                  </a:txBody>
                  <a:tcPr marL="9525" marR="9525" marT="9525" marB="0" anchor="b"/>
                </a:tc>
                <a:tc>
                  <a:txBody>
                    <a:bodyPr/>
                    <a:lstStyle/>
                    <a:p>
                      <a:pPr algn="ctr" fontAlgn="b"/>
                      <a:r>
                        <a:rPr lang="es-EC" sz="1100" u="none" strike="noStrike">
                          <a:effectLst/>
                        </a:rPr>
                        <a:t>2018</a:t>
                      </a:r>
                      <a:endParaRPr lang="es-EC" sz="1100" b="1" i="0" u="none" strike="noStrike">
                        <a:solidFill>
                          <a:srgbClr val="000000"/>
                        </a:solidFill>
                        <a:effectLst/>
                        <a:latin typeface="Arial"/>
                      </a:endParaRPr>
                    </a:p>
                  </a:txBody>
                  <a:tcPr marL="9525" marR="9525" marT="9525" marB="0" anchor="b"/>
                </a:tc>
                <a:tc>
                  <a:txBody>
                    <a:bodyPr/>
                    <a:lstStyle/>
                    <a:p>
                      <a:pPr algn="ctr" fontAlgn="b"/>
                      <a:r>
                        <a:rPr lang="es-EC" sz="1100" u="none" strike="noStrike">
                          <a:effectLst/>
                        </a:rPr>
                        <a:t>2019</a:t>
                      </a:r>
                      <a:endParaRPr lang="es-EC" sz="1100" b="1" i="0" u="none" strike="noStrike">
                        <a:solidFill>
                          <a:srgbClr val="000000"/>
                        </a:solidFill>
                        <a:effectLst/>
                        <a:latin typeface="Arial"/>
                      </a:endParaRPr>
                    </a:p>
                  </a:txBody>
                  <a:tcPr marL="9525" marR="9525" marT="9525" marB="0" anchor="b"/>
                </a:tc>
                <a:tc>
                  <a:txBody>
                    <a:bodyPr/>
                    <a:lstStyle/>
                    <a:p>
                      <a:pPr algn="ctr" fontAlgn="b"/>
                      <a:r>
                        <a:rPr lang="es-EC" sz="1100" u="none" strike="noStrike">
                          <a:effectLst/>
                        </a:rPr>
                        <a:t>2020</a:t>
                      </a:r>
                      <a:endParaRPr lang="es-EC" sz="1100" b="1" i="0" u="none" strike="noStrike">
                        <a:solidFill>
                          <a:srgbClr val="000000"/>
                        </a:solidFill>
                        <a:effectLst/>
                        <a:latin typeface="Arial"/>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408060">
                <a:tc>
                  <a:txBody>
                    <a:bodyPr/>
                    <a:lstStyle/>
                    <a:p>
                      <a:pPr algn="l" fontAlgn="b"/>
                      <a:r>
                        <a:rPr lang="es-EC" sz="1100" u="none" strike="noStrike">
                          <a:effectLst/>
                        </a:rPr>
                        <a:t>TOTAL INGRESO</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 </a:t>
                      </a:r>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408060">
                <a:tc>
                  <a:txBody>
                    <a:bodyPr/>
                    <a:lstStyle/>
                    <a:p>
                      <a:pPr algn="l" fontAlgn="b"/>
                      <a:r>
                        <a:rPr lang="es-EC" sz="1100" u="none" strike="noStrike">
                          <a:effectLst/>
                        </a:rPr>
                        <a:t>TOTAL EGRESOS</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49,730.00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2,000.00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2,000.00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2,000.00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2,000.00 </a:t>
                      </a:r>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408060">
                <a:tc>
                  <a:txBody>
                    <a:bodyPr/>
                    <a:lstStyle/>
                    <a:p>
                      <a:pPr algn="l" fontAlgn="b"/>
                      <a:r>
                        <a:rPr lang="es-EC" sz="1100" u="none" strike="noStrike">
                          <a:effectLst/>
                        </a:rPr>
                        <a:t>Flujo de efectivo libre</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(24,730.00)</a:t>
                      </a:r>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225448">
                <a:tc gridSpan="2">
                  <a:txBody>
                    <a:bodyPr/>
                    <a:lstStyle/>
                    <a:p>
                      <a:pPr algn="l" fontAlgn="b"/>
                      <a:r>
                        <a:rPr lang="es-EC" sz="900" u="none" strike="noStrike" dirty="0">
                          <a:effectLst/>
                        </a:rPr>
                        <a:t>COSTO DE CAPITAL PROMEDIO PONDERADO (WACC)</a:t>
                      </a:r>
                      <a:endParaRPr lang="es-EC" sz="900" b="1" i="1" u="none" strike="noStrike" dirty="0">
                        <a:solidFill>
                          <a:srgbClr val="000000"/>
                        </a:solidFill>
                        <a:effectLst/>
                        <a:latin typeface="Arial"/>
                      </a:endParaRPr>
                    </a:p>
                  </a:txBody>
                  <a:tcPr marL="9525" marR="9525" marT="9525" marB="0" anchor="b"/>
                </a:tc>
                <a:tc hMerge="1">
                  <a:txBody>
                    <a:bodyPr/>
                    <a:lstStyle/>
                    <a:p>
                      <a:endParaRPr lang="es-EC"/>
                    </a:p>
                  </a:txBody>
                  <a:tcPr/>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r>
              <a:tr h="225448">
                <a:tc>
                  <a:txBody>
                    <a:bodyPr/>
                    <a:lstStyle/>
                    <a:p>
                      <a:pPr algn="ctr" fontAlgn="b"/>
                      <a:r>
                        <a:rPr lang="es-EC" sz="900" u="none" strike="noStrike">
                          <a:effectLst/>
                        </a:rPr>
                        <a:t>(En Porcentaje %)</a:t>
                      </a:r>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r>
              <a:tr h="335917">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Costo Antes de</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Tasa Marginal</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Costo Despues</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Costo de</a:t>
                      </a:r>
                      <a:endParaRPr lang="es-EC" sz="900" b="1" i="0" u="none" strike="noStrike">
                        <a:solidFill>
                          <a:srgbClr val="000000"/>
                        </a:solidFill>
                        <a:effectLst/>
                        <a:latin typeface="Arial"/>
                      </a:endParaRPr>
                    </a:p>
                  </a:txBody>
                  <a:tcPr marL="9525" marR="9525" marT="9525" marB="0" anchor="b"/>
                </a:tc>
              </a:tr>
              <a:tr h="225448">
                <a:tc>
                  <a:txBody>
                    <a:bodyPr/>
                    <a:lstStyle/>
                    <a:p>
                      <a:pPr algn="ctr" fontAlgn="b"/>
                      <a:r>
                        <a:rPr lang="es-EC" sz="900" u="none" strike="noStrike">
                          <a:effectLst/>
                        </a:rPr>
                        <a:t>Fuentes de Financiamiento</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Valor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 Total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Impuestos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de Impuestos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de Impuestos </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 Capital </a:t>
                      </a:r>
                      <a:endParaRPr lang="es-EC" sz="900" b="1" i="0" u="none" strike="noStrike">
                        <a:solidFill>
                          <a:srgbClr val="000000"/>
                        </a:solidFill>
                        <a:effectLst/>
                        <a:latin typeface="Arial"/>
                      </a:endParaRPr>
                    </a:p>
                  </a:txBody>
                  <a:tcPr marL="9525" marR="9525" marT="9525" marB="0" anchor="b"/>
                </a:tc>
              </a:tr>
              <a:tr h="225448">
                <a:tc>
                  <a:txBody>
                    <a:bodyPr/>
                    <a:lstStyle/>
                    <a:p>
                      <a:pPr algn="l" fontAlgn="b"/>
                      <a:r>
                        <a:rPr lang="es-EC" sz="900" u="none" strike="noStrike">
                          <a:effectLst/>
                        </a:rPr>
                        <a:t>Recursos Propios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12,500.00 </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50.00%</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24.00%</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   </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24.00%</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12.00%</a:t>
                      </a:r>
                      <a:endParaRPr lang="es-EC" sz="900" b="0" i="0" u="none" strike="noStrike">
                        <a:solidFill>
                          <a:srgbClr val="000000"/>
                        </a:solidFill>
                        <a:effectLst/>
                        <a:latin typeface="Arial"/>
                      </a:endParaRPr>
                    </a:p>
                  </a:txBody>
                  <a:tcPr marL="9525" marR="9525" marT="9525" marB="0" anchor="b"/>
                </a:tc>
              </a:tr>
              <a:tr h="225448">
                <a:tc>
                  <a:txBody>
                    <a:bodyPr/>
                    <a:lstStyle/>
                    <a:p>
                      <a:pPr algn="l" fontAlgn="b"/>
                      <a:r>
                        <a:rPr lang="es-EC" sz="900" u="none" strike="noStrike">
                          <a:effectLst/>
                        </a:rPr>
                        <a:t>Credito Bancario Largo Plazo</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12,500.00 </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50.00%</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11.85%</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34.55%</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7.76%</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3.88%</a:t>
                      </a:r>
                      <a:endParaRPr lang="es-EC" sz="900" b="0" i="0" u="none" strike="noStrike">
                        <a:solidFill>
                          <a:srgbClr val="000000"/>
                        </a:solidFill>
                        <a:effectLst/>
                        <a:latin typeface="Arial"/>
                      </a:endParaRPr>
                    </a:p>
                  </a:txBody>
                  <a:tcPr marL="9525" marR="9525" marT="9525" marB="0" anchor="b"/>
                </a:tc>
              </a:tr>
              <a:tr h="225448">
                <a:tc>
                  <a:txBody>
                    <a:bodyPr/>
                    <a:lstStyle/>
                    <a:p>
                      <a:pPr algn="l" fontAlgn="b"/>
                      <a:r>
                        <a:rPr lang="es-EC" sz="900" u="none" strike="noStrike">
                          <a:effectLst/>
                        </a:rPr>
                        <a:t>Total</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25,000.00 </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100.00%</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dirty="0">
                          <a:effectLst/>
                        </a:rPr>
                        <a:t>15.88%</a:t>
                      </a:r>
                      <a:endParaRPr lang="es-EC" sz="900" b="1" i="0" u="none" strike="noStrike" dirty="0">
                        <a:solidFill>
                          <a:srgbClr val="000000"/>
                        </a:solidFill>
                        <a:effectLst/>
                        <a:latin typeface="Arial"/>
                      </a:endParaRPr>
                    </a:p>
                  </a:txBody>
                  <a:tcPr marL="9525" marR="9525" marT="9525" marB="0" anchor="b"/>
                </a:tc>
              </a:tr>
            </a:tbl>
          </a:graphicData>
        </a:graphic>
      </p:graphicFrame>
      <p:sp>
        <p:nvSpPr>
          <p:cNvPr id="9" name="2 Marcador de texto"/>
          <p:cNvSpPr txBox="1">
            <a:spLocks/>
          </p:cNvSpPr>
          <p:nvPr/>
        </p:nvSpPr>
        <p:spPr>
          <a:xfrm>
            <a:off x="971600"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APLICACIÓN EN LA FUENTE</a:t>
            </a:r>
            <a:endParaRPr lang="es-EC" b="1" dirty="0"/>
          </a:p>
        </p:txBody>
      </p:sp>
    </p:spTree>
    <p:extLst>
      <p:ext uri="{BB962C8B-B14F-4D97-AF65-F5344CB8AC3E}">
        <p14:creationId xmlns:p14="http://schemas.microsoft.com/office/powerpoint/2010/main" val="3268898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11</a:t>
            </a:fld>
            <a:endParaRPr lang="es-EC" dirty="0"/>
          </a:p>
        </p:txBody>
      </p:sp>
      <p:sp>
        <p:nvSpPr>
          <p:cNvPr id="8" name="2 Marcador de texto"/>
          <p:cNvSpPr txBox="1">
            <a:spLocks/>
          </p:cNvSpPr>
          <p:nvPr/>
        </p:nvSpPr>
        <p:spPr>
          <a:xfrm>
            <a:off x="1043608" y="1196752"/>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smtClean="0"/>
              <a:t>Automatización Lavado de Baldes</a:t>
            </a:r>
            <a:endParaRPr lang="es-EC" b="1" dirty="0"/>
          </a:p>
        </p:txBody>
      </p:sp>
      <p:graphicFrame>
        <p:nvGraphicFramePr>
          <p:cNvPr id="10" name="9 Tabla"/>
          <p:cNvGraphicFramePr>
            <a:graphicFrameLocks noGrp="1"/>
          </p:cNvGraphicFramePr>
          <p:nvPr>
            <p:extLst>
              <p:ext uri="{D42A27DB-BD31-4B8C-83A1-F6EECF244321}">
                <p14:modId xmlns:p14="http://schemas.microsoft.com/office/powerpoint/2010/main" val="2126247864"/>
              </p:ext>
            </p:extLst>
          </p:nvPr>
        </p:nvGraphicFramePr>
        <p:xfrm>
          <a:off x="899592" y="2492896"/>
          <a:ext cx="6624735" cy="2664297"/>
        </p:xfrm>
        <a:graphic>
          <a:graphicData uri="http://schemas.openxmlformats.org/drawingml/2006/table">
            <a:tbl>
              <a:tblPr>
                <a:tableStyleId>{5C22544A-7EE6-4342-B048-85BDC9FD1C3A}</a:tableStyleId>
              </a:tblPr>
              <a:tblGrid>
                <a:gridCol w="1778382"/>
                <a:gridCol w="967191"/>
                <a:gridCol w="967191"/>
                <a:gridCol w="970657"/>
                <a:gridCol w="970657"/>
                <a:gridCol w="970657"/>
              </a:tblGrid>
              <a:tr h="355714">
                <a:tc gridSpan="3">
                  <a:txBody>
                    <a:bodyPr/>
                    <a:lstStyle/>
                    <a:p>
                      <a:pPr algn="l" fontAlgn="b"/>
                      <a:r>
                        <a:rPr lang="es-EC" sz="900" u="none" strike="noStrike">
                          <a:effectLst/>
                        </a:rPr>
                        <a:t>CUADRO 14: EVALUACION ECONOMICO-FINANCIERA</a:t>
                      </a:r>
                      <a:endParaRPr lang="es-EC" sz="900" b="1" i="1" u="none" strike="noStrike">
                        <a:solidFill>
                          <a:srgbClr val="000000"/>
                        </a:solidFill>
                        <a:effectLst/>
                        <a:latin typeface="Arial"/>
                      </a:endParaRPr>
                    </a:p>
                  </a:txBody>
                  <a:tcPr marL="9525" marR="9525" marT="9525" marB="0" anchor="b"/>
                </a:tc>
                <a:tc hMerge="1">
                  <a:txBody>
                    <a:bodyPr/>
                    <a:lstStyle/>
                    <a:p>
                      <a:endParaRPr lang="es-EC"/>
                    </a:p>
                  </a:txBody>
                  <a:tcPr/>
                </a:tc>
                <a:tc hMerge="1">
                  <a:txBody>
                    <a:bodyPr/>
                    <a:lstStyle/>
                    <a:p>
                      <a:endParaRPr lang="es-EC"/>
                    </a:p>
                  </a:txBody>
                  <a:tcPr/>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c>
                  <a:txBody>
                    <a:bodyPr/>
                    <a:lstStyle/>
                    <a:p>
                      <a:pPr algn="ctr" fontAlgn="b"/>
                      <a:endParaRPr lang="es-EC" sz="900" b="1" i="1" u="none" strike="noStrike">
                        <a:solidFill>
                          <a:srgbClr val="000000"/>
                        </a:solidFill>
                        <a:effectLst/>
                        <a:latin typeface="Arial"/>
                      </a:endParaRPr>
                    </a:p>
                  </a:txBody>
                  <a:tcPr marL="9525" marR="9525" marT="9525" marB="0" anchor="b"/>
                </a:tc>
              </a:tr>
              <a:tr h="355714">
                <a:tc>
                  <a:txBody>
                    <a:bodyPr/>
                    <a:lstStyle/>
                    <a:p>
                      <a:pPr algn="ctr" fontAlgn="b"/>
                      <a:r>
                        <a:rPr lang="es-EC" sz="900" u="none" strike="noStrike">
                          <a:effectLst/>
                        </a:rPr>
                        <a:t>Descripcion</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2016</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2017</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2018</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2019</a:t>
                      </a:r>
                      <a:endParaRPr lang="es-EC" sz="900" b="1" i="0" u="none" strike="noStrike">
                        <a:solidFill>
                          <a:srgbClr val="000000"/>
                        </a:solidFill>
                        <a:effectLst/>
                        <a:latin typeface="Arial"/>
                      </a:endParaRPr>
                    </a:p>
                  </a:txBody>
                  <a:tcPr marL="9525" marR="9525" marT="9525" marB="0" anchor="b"/>
                </a:tc>
                <a:tc>
                  <a:txBody>
                    <a:bodyPr/>
                    <a:lstStyle/>
                    <a:p>
                      <a:pPr algn="ctr" fontAlgn="b"/>
                      <a:r>
                        <a:rPr lang="es-EC" sz="900" u="none" strike="noStrike">
                          <a:effectLst/>
                        </a:rPr>
                        <a:t>2020</a:t>
                      </a:r>
                      <a:endParaRPr lang="es-EC" sz="900" b="1" i="0" u="none" strike="noStrike">
                        <a:solidFill>
                          <a:srgbClr val="000000"/>
                        </a:solidFill>
                        <a:effectLst/>
                        <a:latin typeface="Arial"/>
                      </a:endParaRPr>
                    </a:p>
                  </a:txBody>
                  <a:tcPr marL="9525" marR="9525" marT="9525" marB="0" anchor="b"/>
                </a:tc>
              </a:tr>
              <a:tr h="355714">
                <a:tc>
                  <a:txBody>
                    <a:bodyPr/>
                    <a:lstStyle/>
                    <a:p>
                      <a:pPr algn="l" fontAlgn="b"/>
                      <a:r>
                        <a:rPr lang="es-EC" sz="900" u="none" strike="noStrike">
                          <a:effectLst/>
                        </a:rPr>
                        <a:t>Flujo de Efectivo Libre</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(25,000.00)</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22,730.00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22,730.00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22,730.00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22,730.00 </a:t>
                      </a:r>
                      <a:endParaRPr lang="es-EC" sz="900" b="0" i="0" u="none" strike="noStrike">
                        <a:solidFill>
                          <a:srgbClr val="000000"/>
                        </a:solidFill>
                        <a:effectLst/>
                        <a:latin typeface="Arial"/>
                      </a:endParaRPr>
                    </a:p>
                  </a:txBody>
                  <a:tcPr marL="9525" marR="9525" marT="9525" marB="0" anchor="b"/>
                </a:tc>
              </a:tr>
              <a:tr h="355714">
                <a:tc>
                  <a:txBody>
                    <a:bodyPr/>
                    <a:lstStyle/>
                    <a:p>
                      <a:pPr algn="l" fontAlgn="b"/>
                      <a:r>
                        <a:rPr lang="es-EC" sz="900" u="none" strike="noStrike">
                          <a:effectLst/>
                        </a:rPr>
                        <a:t>Costo de Capital</a:t>
                      </a:r>
                      <a:endParaRPr lang="es-EC" sz="900" b="0"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15.88%</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a:t>
                      </a:r>
                      <a:endParaRPr lang="es-EC" sz="900" b="0" i="0" u="none" strike="noStrike">
                        <a:solidFill>
                          <a:srgbClr val="000000"/>
                        </a:solidFill>
                        <a:effectLst/>
                        <a:latin typeface="Arial"/>
                      </a:endParaRPr>
                    </a:p>
                  </a:txBody>
                  <a:tcPr marL="9525" marR="9525" marT="9525" marB="0" anchor="b"/>
                </a:tc>
              </a:tr>
              <a:tr h="355714">
                <a:tc>
                  <a:txBody>
                    <a:bodyPr/>
                    <a:lstStyle/>
                    <a:p>
                      <a:pPr algn="l" fontAlgn="b"/>
                      <a:r>
                        <a:rPr lang="es-EC" sz="900" u="none" strike="noStrike">
                          <a:effectLst/>
                        </a:rPr>
                        <a:t>Valor Presente Neto</a:t>
                      </a:r>
                      <a:endParaRPr lang="es-EC" sz="900" b="1"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$38,757.96 </a:t>
                      </a:r>
                      <a:endParaRPr lang="es-EC" sz="900" b="1"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r>
              <a:tr h="530013">
                <a:tc>
                  <a:txBody>
                    <a:bodyPr/>
                    <a:lstStyle/>
                    <a:p>
                      <a:pPr algn="l" fontAlgn="b"/>
                      <a:r>
                        <a:rPr lang="es-EC" sz="900" u="none" strike="noStrike">
                          <a:effectLst/>
                        </a:rPr>
                        <a:t>Indice de rentabilidad</a:t>
                      </a:r>
                      <a:endParaRPr lang="es-EC" sz="900" b="1" i="0" u="none" strike="noStrike">
                        <a:solidFill>
                          <a:srgbClr val="000000"/>
                        </a:solidFill>
                        <a:effectLst/>
                        <a:latin typeface="Arial"/>
                      </a:endParaRPr>
                    </a:p>
                  </a:txBody>
                  <a:tcPr marL="9525" marR="9525" marT="9525" marB="0" anchor="b"/>
                </a:tc>
                <a:tc>
                  <a:txBody>
                    <a:bodyPr/>
                    <a:lstStyle/>
                    <a:p>
                      <a:pPr algn="l" fontAlgn="b"/>
                      <a:r>
                        <a:rPr lang="es-EC" sz="900" u="none" strike="noStrike">
                          <a:effectLst/>
                        </a:rPr>
                        <a:t>                    1.55 </a:t>
                      </a:r>
                      <a:endParaRPr lang="es-EC" sz="900" b="1"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r>
              <a:tr h="355714">
                <a:tc>
                  <a:txBody>
                    <a:bodyPr/>
                    <a:lstStyle/>
                    <a:p>
                      <a:pPr algn="l" fontAlgn="b"/>
                      <a:r>
                        <a:rPr lang="es-EC" sz="900" u="none" strike="noStrike">
                          <a:effectLst/>
                        </a:rPr>
                        <a:t>Tasa Interna de Retorno</a:t>
                      </a:r>
                      <a:endParaRPr lang="es-EC" sz="900" b="1" i="0" u="none" strike="noStrike">
                        <a:solidFill>
                          <a:srgbClr val="000000"/>
                        </a:solidFill>
                        <a:effectLst/>
                        <a:latin typeface="Arial"/>
                      </a:endParaRPr>
                    </a:p>
                  </a:txBody>
                  <a:tcPr marL="9525" marR="9525" marT="9525" marB="0" anchor="b"/>
                </a:tc>
                <a:tc>
                  <a:txBody>
                    <a:bodyPr/>
                    <a:lstStyle/>
                    <a:p>
                      <a:pPr algn="r" fontAlgn="b"/>
                      <a:r>
                        <a:rPr lang="es-EC" sz="900" u="none" strike="noStrike">
                          <a:effectLst/>
                        </a:rPr>
                        <a:t>82.77%</a:t>
                      </a:r>
                      <a:endParaRPr lang="es-EC" sz="900" b="1"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a:solidFill>
                          <a:srgbClr val="000000"/>
                        </a:solidFill>
                        <a:effectLst/>
                        <a:latin typeface="Arial"/>
                      </a:endParaRPr>
                    </a:p>
                  </a:txBody>
                  <a:tcPr marL="9525" marR="9525" marT="9525" marB="0" anchor="b"/>
                </a:tc>
                <a:tc>
                  <a:txBody>
                    <a:bodyPr/>
                    <a:lstStyle/>
                    <a:p>
                      <a:pPr algn="l" fontAlgn="b"/>
                      <a:endParaRPr lang="es-EC" sz="9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37229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12</a:t>
            </a:fld>
            <a:endParaRPr lang="es-EC" dirty="0"/>
          </a:p>
        </p:txBody>
      </p:sp>
      <p:sp>
        <p:nvSpPr>
          <p:cNvPr id="7" name="2 Marcador de texto"/>
          <p:cNvSpPr txBox="1">
            <a:spLocks/>
          </p:cNvSpPr>
          <p:nvPr/>
        </p:nvSpPr>
        <p:spPr>
          <a:xfrm>
            <a:off x="971600"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APLICACIÓN EN EL MEDIO</a:t>
            </a:r>
            <a:endParaRPr lang="es-EC" b="1" dirty="0"/>
          </a:p>
        </p:txBody>
      </p:sp>
      <p:sp>
        <p:nvSpPr>
          <p:cNvPr id="8" name="2 Marcador de texto"/>
          <p:cNvSpPr txBox="1">
            <a:spLocks/>
          </p:cNvSpPr>
          <p:nvPr/>
        </p:nvSpPr>
        <p:spPr>
          <a:xfrm>
            <a:off x="980808" y="141277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Rediseño de la cortadora de tallos  </a:t>
            </a:r>
            <a:endParaRPr lang="es-EC" b="1" dirty="0"/>
          </a:p>
        </p:txBody>
      </p:sp>
      <p:graphicFrame>
        <p:nvGraphicFramePr>
          <p:cNvPr id="10" name="9 Tabla"/>
          <p:cNvGraphicFramePr>
            <a:graphicFrameLocks noGrp="1"/>
          </p:cNvGraphicFramePr>
          <p:nvPr>
            <p:extLst>
              <p:ext uri="{D42A27DB-BD31-4B8C-83A1-F6EECF244321}">
                <p14:modId xmlns:p14="http://schemas.microsoft.com/office/powerpoint/2010/main" val="1540490570"/>
              </p:ext>
            </p:extLst>
          </p:nvPr>
        </p:nvGraphicFramePr>
        <p:xfrm>
          <a:off x="1033630" y="2060848"/>
          <a:ext cx="6265465" cy="3816420"/>
        </p:xfrm>
        <a:graphic>
          <a:graphicData uri="http://schemas.openxmlformats.org/drawingml/2006/table">
            <a:tbl>
              <a:tblPr>
                <a:tableStyleId>{5C22544A-7EE6-4342-B048-85BDC9FD1C3A}</a:tableStyleId>
              </a:tblPr>
              <a:tblGrid>
                <a:gridCol w="2223230"/>
                <a:gridCol w="808447"/>
                <a:gridCol w="808447"/>
                <a:gridCol w="808447"/>
                <a:gridCol w="808447"/>
                <a:gridCol w="808447"/>
              </a:tblGrid>
              <a:tr h="254428">
                <a:tc>
                  <a:txBody>
                    <a:bodyPr/>
                    <a:lstStyle/>
                    <a:p>
                      <a:pPr algn="l" fontAlgn="b"/>
                      <a:r>
                        <a:rPr lang="es-EC" sz="1000" u="none" strike="noStrike" dirty="0">
                          <a:effectLst/>
                        </a:rPr>
                        <a:t>FLUJO DE EFECTIVO LIBRE</a:t>
                      </a:r>
                      <a:endParaRPr lang="es-EC" sz="1000" b="1" i="1" u="none" strike="noStrike" dirty="0">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Descripcion</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2016</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2017</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2018</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2019</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2020</a:t>
                      </a:r>
                      <a:endParaRPr lang="es-EC" sz="1000" b="1"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Ingresos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Trabajadores accidente año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3.00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Días de ausentismo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Total dias de ausentismo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24.00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Costo por dia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12.28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12.28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12.28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12.28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12.28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Ingreso Por Trabajador ausentismo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TOTAL INGRESO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294.72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Egreso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Total Inversion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548.68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Mantenimiento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Costo trabajadores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TOTAL EGRESOS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548.68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dirty="0">
                          <a:effectLst/>
                        </a:rPr>
                        <a:t>           50.00 </a:t>
                      </a:r>
                      <a:endParaRPr lang="es-EC" sz="1000" b="0" i="0" u="none" strike="noStrike" dirty="0">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50.00 </a:t>
                      </a:r>
                      <a:endParaRPr lang="es-EC" sz="1000" b="0" i="0" u="none" strike="noStrike">
                        <a:solidFill>
                          <a:srgbClr val="000000"/>
                        </a:solidFill>
                        <a:effectLst/>
                        <a:latin typeface="Times New Roman"/>
                      </a:endParaRPr>
                    </a:p>
                  </a:txBody>
                  <a:tcPr marL="9525" marR="9525" marT="9525" marB="0" anchor="b"/>
                </a:tc>
              </a:tr>
              <a:tr h="254428">
                <a:tc>
                  <a:txBody>
                    <a:bodyPr/>
                    <a:lstStyle/>
                    <a:p>
                      <a:pPr algn="l" fontAlgn="b"/>
                      <a:r>
                        <a:rPr lang="es-EC" sz="1000" u="none" strike="noStrike">
                          <a:effectLst/>
                        </a:rPr>
                        <a:t> Flujo de efectivo libre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(253.96)</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dirty="0">
                          <a:effectLst/>
                        </a:rPr>
                        <a:t>         244.72 </a:t>
                      </a:r>
                      <a:endParaRPr lang="es-EC" sz="10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69846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8E17CE64-F3D1-495C-A8AB-1107A0B70AF9}" type="datetime1">
              <a:rPr lang="es-EC" smtClean="0"/>
              <a:pPr/>
              <a:t>2016-07-17</a:t>
            </a:fld>
            <a:endParaRPr lang="es-EC" dirty="0"/>
          </a:p>
        </p:txBody>
      </p:sp>
      <p:sp>
        <p:nvSpPr>
          <p:cNvPr id="5" name="4 Marcador de pie de página"/>
          <p:cNvSpPr>
            <a:spLocks noGrp="1"/>
          </p:cNvSpPr>
          <p:nvPr>
            <p:ph type="ftr" sz="quarter" idx="11"/>
          </p:nvPr>
        </p:nvSpPr>
        <p:spPr/>
        <p:txBody>
          <a:bodyPr/>
          <a:lstStyle/>
          <a:p>
            <a:r>
              <a:rPr lang="es-EC" smtClean="0"/>
              <a:t>DMQ, JULIO 2016</a:t>
            </a:r>
            <a:endParaRPr lang="es-EC" dirty="0"/>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13</a:t>
            </a:fld>
            <a:endParaRPr lang="es-EC" dirty="0"/>
          </a:p>
        </p:txBody>
      </p:sp>
      <p:sp>
        <p:nvSpPr>
          <p:cNvPr id="8" name="2 Marcador de texto"/>
          <p:cNvSpPr txBox="1">
            <a:spLocks/>
          </p:cNvSpPr>
          <p:nvPr/>
        </p:nvSpPr>
        <p:spPr>
          <a:xfrm>
            <a:off x="1124824"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Rediseño de la cortadora de tallos  </a:t>
            </a:r>
            <a:endParaRPr lang="es-EC" b="1" dirty="0"/>
          </a:p>
        </p:txBody>
      </p:sp>
      <p:graphicFrame>
        <p:nvGraphicFramePr>
          <p:cNvPr id="9" name="8 Tabla"/>
          <p:cNvGraphicFramePr>
            <a:graphicFrameLocks noGrp="1"/>
          </p:cNvGraphicFramePr>
          <p:nvPr>
            <p:extLst>
              <p:ext uri="{D42A27DB-BD31-4B8C-83A1-F6EECF244321}">
                <p14:modId xmlns:p14="http://schemas.microsoft.com/office/powerpoint/2010/main" val="940728003"/>
              </p:ext>
            </p:extLst>
          </p:nvPr>
        </p:nvGraphicFramePr>
        <p:xfrm>
          <a:off x="1109350" y="1628800"/>
          <a:ext cx="6270960" cy="3960441"/>
        </p:xfrm>
        <a:graphic>
          <a:graphicData uri="http://schemas.openxmlformats.org/drawingml/2006/table">
            <a:tbl>
              <a:tblPr>
                <a:tableStyleId>{5C22544A-7EE6-4342-B048-85BDC9FD1C3A}</a:tableStyleId>
              </a:tblPr>
              <a:tblGrid>
                <a:gridCol w="1970874"/>
                <a:gridCol w="716681"/>
                <a:gridCol w="716681"/>
                <a:gridCol w="716681"/>
                <a:gridCol w="716681"/>
                <a:gridCol w="716681"/>
                <a:gridCol w="716681"/>
              </a:tblGrid>
              <a:tr h="210911">
                <a:tc gridSpan="4">
                  <a:txBody>
                    <a:bodyPr/>
                    <a:lstStyle/>
                    <a:p>
                      <a:pPr algn="l" fontAlgn="b"/>
                      <a:r>
                        <a:rPr lang="es-EC" sz="1000" u="none" strike="noStrike">
                          <a:effectLst/>
                        </a:rPr>
                        <a:t>COSTO DE CAPITAL PROMEDIO PONDERADO (WACC)</a:t>
                      </a:r>
                      <a:endParaRPr lang="es-EC" sz="1000" b="1" i="1" u="none" strike="noStrike">
                        <a:solidFill>
                          <a:srgbClr val="000000"/>
                        </a:solidFill>
                        <a:effectLst/>
                        <a:latin typeface="Times New Roman"/>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r>
              <a:tr h="210911">
                <a:tc>
                  <a:txBody>
                    <a:bodyPr/>
                    <a:lstStyle/>
                    <a:p>
                      <a:pPr algn="l" fontAlgn="b"/>
                      <a:r>
                        <a:rPr lang="es-EC" sz="1000" u="none" strike="noStrike">
                          <a:effectLst/>
                        </a:rPr>
                        <a:t>(En Porcentaje %)</a:t>
                      </a:r>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r>
              <a:tr h="386670">
                <a:tc>
                  <a:txBody>
                    <a:bodyPr/>
                    <a:lstStyle/>
                    <a:p>
                      <a:pPr algn="l" fontAlgn="b"/>
                      <a:r>
                        <a:rPr lang="es-EC" sz="1000" u="none" strike="noStrike">
                          <a:effectLst/>
                        </a:rPr>
                        <a:t>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Costo Antes de</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Tasa Marginal</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Costo Despues</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Costo de</a:t>
                      </a:r>
                      <a:endParaRPr lang="es-EC" sz="1000" b="1" i="0" u="none" strike="noStrike">
                        <a:solidFill>
                          <a:srgbClr val="000000"/>
                        </a:solidFill>
                        <a:effectLst/>
                        <a:latin typeface="Times New Roman"/>
                      </a:endParaRPr>
                    </a:p>
                  </a:txBody>
                  <a:tcPr marL="9525" marR="9525" marT="9525" marB="0" anchor="b"/>
                </a:tc>
              </a:tr>
              <a:tr h="386670">
                <a:tc>
                  <a:txBody>
                    <a:bodyPr/>
                    <a:lstStyle/>
                    <a:p>
                      <a:pPr algn="l" fontAlgn="b"/>
                      <a:r>
                        <a:rPr lang="es-EC" sz="1000" u="none" strike="noStrike">
                          <a:effectLst/>
                        </a:rPr>
                        <a:t>Fuentes de Financiamiento</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Valor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 Total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Impuestos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de Impuestos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de Impuestos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Capital </a:t>
                      </a:r>
                      <a:endParaRPr lang="es-EC" sz="1000" b="1" i="0" u="none" strike="noStrike">
                        <a:solidFill>
                          <a:srgbClr val="000000"/>
                        </a:solidFill>
                        <a:effectLst/>
                        <a:latin typeface="Times New Roman"/>
                      </a:endParaRPr>
                    </a:p>
                  </a:txBody>
                  <a:tcPr marL="9525" marR="9525" marT="9525" marB="0" anchor="b"/>
                </a:tc>
              </a:tr>
              <a:tr h="199194">
                <a:tc>
                  <a:txBody>
                    <a:bodyPr/>
                    <a:lstStyle/>
                    <a:p>
                      <a:pPr algn="l" fontAlgn="b"/>
                      <a:r>
                        <a:rPr lang="es-EC" sz="1000" u="none" strike="noStrike">
                          <a:effectLst/>
                        </a:rPr>
                        <a:t>Recursos Propios </a:t>
                      </a:r>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0.00%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0.00%</a:t>
                      </a:r>
                      <a:endParaRPr lang="es-EC" sz="1000" b="0" i="0" u="none" strike="noStrike">
                        <a:solidFill>
                          <a:srgbClr val="000000"/>
                        </a:solidFill>
                        <a:effectLst/>
                        <a:latin typeface="Times New Roman"/>
                      </a:endParaRPr>
                    </a:p>
                  </a:txBody>
                  <a:tcPr marL="9525" marR="9525" marT="9525" marB="0" anchor="b"/>
                </a:tc>
              </a:tr>
              <a:tr h="386670">
                <a:tc>
                  <a:txBody>
                    <a:bodyPr/>
                    <a:lstStyle/>
                    <a:p>
                      <a:pPr algn="l" fontAlgn="b"/>
                      <a:r>
                        <a:rPr lang="es-EC" sz="1000" u="none" strike="noStrike">
                          <a:effectLst/>
                        </a:rPr>
                        <a:t>Credito Bancario Largo Plazo</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548.68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100.00%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11.85%</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34.55%</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7.76%</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7.76%</a:t>
                      </a:r>
                      <a:endParaRPr lang="es-EC" sz="1000" b="0" i="0" u="none" strike="noStrike">
                        <a:solidFill>
                          <a:srgbClr val="000000"/>
                        </a:solidFill>
                        <a:effectLst/>
                        <a:latin typeface="Times New Roman"/>
                      </a:endParaRPr>
                    </a:p>
                  </a:txBody>
                  <a:tcPr marL="9525" marR="9525" marT="9525" marB="0" anchor="b"/>
                </a:tc>
              </a:tr>
              <a:tr h="386670">
                <a:tc>
                  <a:txBody>
                    <a:bodyPr/>
                    <a:lstStyle/>
                    <a:p>
                      <a:pPr algn="l" fontAlgn="b"/>
                      <a:r>
                        <a:rPr lang="es-EC" sz="1000" u="none" strike="noStrike">
                          <a:effectLst/>
                        </a:rPr>
                        <a:t>Total</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548.68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100.00%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7.76%</a:t>
                      </a:r>
                      <a:endParaRPr lang="es-EC" sz="1000" b="1" i="0" u="none" strike="noStrike">
                        <a:solidFill>
                          <a:srgbClr val="000000"/>
                        </a:solidFill>
                        <a:effectLst/>
                        <a:latin typeface="Times New Roman"/>
                      </a:endParaRPr>
                    </a:p>
                  </a:txBody>
                  <a:tcPr marL="9525" marR="9525" marT="9525" marB="0" anchor="b"/>
                </a:tc>
              </a:tr>
              <a:tr h="199194">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210911">
                <a:tc gridSpan="4">
                  <a:txBody>
                    <a:bodyPr/>
                    <a:lstStyle/>
                    <a:p>
                      <a:pPr algn="l" fontAlgn="b"/>
                      <a:r>
                        <a:rPr lang="es-EC" sz="1000" u="none" strike="noStrike">
                          <a:effectLst/>
                        </a:rPr>
                        <a:t>CUADRO 14: EVALUACION ECONOMICO-FINANCIERA</a:t>
                      </a:r>
                      <a:endParaRPr lang="es-EC" sz="1000" b="1" i="1" u="none" strike="noStrike">
                        <a:solidFill>
                          <a:srgbClr val="000000"/>
                        </a:solidFill>
                        <a:effectLst/>
                        <a:latin typeface="Times New Roman"/>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r>
              <a:tr h="199194">
                <a:tc>
                  <a:txBody>
                    <a:bodyPr/>
                    <a:lstStyle/>
                    <a:p>
                      <a:pPr algn="l" fontAlgn="b"/>
                      <a:r>
                        <a:rPr lang="es-EC" sz="1000" u="none" strike="noStrike">
                          <a:effectLst/>
                        </a:rPr>
                        <a:t>Descripcion</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2016</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2017</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2018</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2019</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2020</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386670">
                <a:tc>
                  <a:txBody>
                    <a:bodyPr/>
                    <a:lstStyle/>
                    <a:p>
                      <a:pPr algn="l" fontAlgn="b"/>
                      <a:r>
                        <a:rPr lang="es-EC" sz="1000" u="none" strike="noStrike">
                          <a:effectLst/>
                        </a:rPr>
                        <a:t>Flujo de Efectivo Libre</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(253.96)</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244.72 </a:t>
                      </a:r>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9194">
                <a:tc>
                  <a:txBody>
                    <a:bodyPr/>
                    <a:lstStyle/>
                    <a:p>
                      <a:pPr algn="l" fontAlgn="b"/>
                      <a:r>
                        <a:rPr lang="es-EC" sz="1000" u="none" strike="noStrike">
                          <a:effectLst/>
                        </a:rPr>
                        <a:t>Costo de Capital</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7.76%</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9194">
                <a:tc>
                  <a:txBody>
                    <a:bodyPr/>
                    <a:lstStyle/>
                    <a:p>
                      <a:pPr algn="l" fontAlgn="b"/>
                      <a:r>
                        <a:rPr lang="es-EC" sz="1000" u="none" strike="noStrike">
                          <a:effectLst/>
                        </a:rPr>
                        <a:t>Valor Presente Neto</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$561.01 </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9194">
                <a:tc>
                  <a:txBody>
                    <a:bodyPr/>
                    <a:lstStyle/>
                    <a:p>
                      <a:pPr algn="l" fontAlgn="b"/>
                      <a:r>
                        <a:rPr lang="es-EC" sz="1000" u="none" strike="noStrike">
                          <a:effectLst/>
                        </a:rPr>
                        <a:t>Indice de rentabilidad</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1.02%</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9194">
                <a:tc>
                  <a:txBody>
                    <a:bodyPr/>
                    <a:lstStyle/>
                    <a:p>
                      <a:pPr algn="l" fontAlgn="b"/>
                      <a:r>
                        <a:rPr lang="es-EC" sz="1000" u="none" strike="noStrike">
                          <a:effectLst/>
                        </a:rPr>
                        <a:t>Tasa Interna de Retorno</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88.77%</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753528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14</a:t>
            </a:fld>
            <a:endParaRPr lang="es-EC" dirty="0"/>
          </a:p>
        </p:txBody>
      </p:sp>
      <p:sp>
        <p:nvSpPr>
          <p:cNvPr id="8" name="2 Marcador de texto"/>
          <p:cNvSpPr txBox="1">
            <a:spLocks/>
          </p:cNvSpPr>
          <p:nvPr/>
        </p:nvSpPr>
        <p:spPr>
          <a:xfrm>
            <a:off x="1124824"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Rediseño de la cortadora de tallos  </a:t>
            </a:r>
            <a:endParaRPr lang="es-EC" b="1" dirty="0"/>
          </a:p>
        </p:txBody>
      </p:sp>
      <p:pic>
        <p:nvPicPr>
          <p:cNvPr id="9" name="8 Imagen" descr="C:\Users\PaulB\AppData\Local\Microsoft\Windows\Temporary Internet Files\Content.Word\DSC0317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700808"/>
            <a:ext cx="2952328" cy="2016224"/>
          </a:xfrm>
          <a:prstGeom prst="rect">
            <a:avLst/>
          </a:prstGeom>
          <a:noFill/>
          <a:ln>
            <a:noFill/>
          </a:ln>
        </p:spPr>
      </p:pic>
      <p:sp>
        <p:nvSpPr>
          <p:cNvPr id="10" name="9 CuadroTexto"/>
          <p:cNvSpPr txBox="1"/>
          <p:nvPr/>
        </p:nvSpPr>
        <p:spPr>
          <a:xfrm>
            <a:off x="2627784" y="1268760"/>
            <a:ext cx="3168352" cy="369332"/>
          </a:xfrm>
          <a:prstGeom prst="rect">
            <a:avLst/>
          </a:prstGeom>
          <a:noFill/>
        </p:spPr>
        <p:txBody>
          <a:bodyPr wrap="square" rtlCol="0">
            <a:spAutoFit/>
          </a:bodyPr>
          <a:lstStyle/>
          <a:p>
            <a:pPr algn="ctr"/>
            <a:r>
              <a:rPr lang="es-EC" dirty="0" smtClean="0"/>
              <a:t>ANTIGUA</a:t>
            </a:r>
            <a:endParaRPr lang="es-EC" dirty="0"/>
          </a:p>
        </p:txBody>
      </p:sp>
      <p:sp>
        <p:nvSpPr>
          <p:cNvPr id="11" name="10 CuadroTexto"/>
          <p:cNvSpPr txBox="1"/>
          <p:nvPr/>
        </p:nvSpPr>
        <p:spPr>
          <a:xfrm>
            <a:off x="2627784" y="3789040"/>
            <a:ext cx="3168352" cy="369332"/>
          </a:xfrm>
          <a:prstGeom prst="rect">
            <a:avLst/>
          </a:prstGeom>
          <a:noFill/>
        </p:spPr>
        <p:txBody>
          <a:bodyPr wrap="square" rtlCol="0">
            <a:spAutoFit/>
          </a:bodyPr>
          <a:lstStyle/>
          <a:p>
            <a:pPr algn="ctr"/>
            <a:r>
              <a:rPr lang="es-EC" dirty="0" smtClean="0"/>
              <a:t>NUEVA</a:t>
            </a:r>
            <a:endParaRPr lang="es-EC" dirty="0"/>
          </a:p>
        </p:txBody>
      </p:sp>
      <p:pic>
        <p:nvPicPr>
          <p:cNvPr id="12" name="0 Imagen"/>
          <p:cNvPicPr/>
          <p:nvPr/>
        </p:nvPicPr>
        <p:blipFill>
          <a:blip r:embed="rId3" cstate="print">
            <a:extLst>
              <a:ext uri="{28A0092B-C50C-407E-A947-70E740481C1C}">
                <a14:useLocalDpi xmlns:a14="http://schemas.microsoft.com/office/drawing/2010/main" val="0"/>
              </a:ext>
            </a:extLst>
          </a:blip>
          <a:stretch>
            <a:fillRect/>
          </a:stretch>
        </p:blipFill>
        <p:spPr>
          <a:xfrm>
            <a:off x="1124824" y="4114448"/>
            <a:ext cx="2727096" cy="2050856"/>
          </a:xfrm>
          <a:prstGeom prst="rect">
            <a:avLst/>
          </a:prstGeom>
        </p:spPr>
      </p:pic>
      <p:pic>
        <p:nvPicPr>
          <p:cNvPr id="13" name="0 Imagen"/>
          <p:cNvPicPr/>
          <p:nvPr/>
        </p:nvPicPr>
        <p:blipFill>
          <a:blip r:embed="rId4" cstate="print">
            <a:extLst>
              <a:ext uri="{28A0092B-C50C-407E-A947-70E740481C1C}">
                <a14:useLocalDpi xmlns:a14="http://schemas.microsoft.com/office/drawing/2010/main" val="0"/>
              </a:ext>
            </a:extLst>
          </a:blip>
          <a:stretch>
            <a:fillRect/>
          </a:stretch>
        </p:blipFill>
        <p:spPr>
          <a:xfrm>
            <a:off x="4355976" y="4158372"/>
            <a:ext cx="2592288" cy="1862916"/>
          </a:xfrm>
          <a:prstGeom prst="rect">
            <a:avLst/>
          </a:prstGeom>
        </p:spPr>
      </p:pic>
      <p:sp>
        <p:nvSpPr>
          <p:cNvPr id="14" name="13 Elipse"/>
          <p:cNvSpPr/>
          <p:nvPr/>
        </p:nvSpPr>
        <p:spPr>
          <a:xfrm>
            <a:off x="2411760" y="4581128"/>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4572000" y="4264579"/>
            <a:ext cx="864096" cy="460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75658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15</a:t>
            </a:fld>
            <a:endParaRPr lang="es-EC" dirty="0"/>
          </a:p>
        </p:txBody>
      </p:sp>
      <p:sp>
        <p:nvSpPr>
          <p:cNvPr id="8" name="2 Marcador de texto"/>
          <p:cNvSpPr txBox="1">
            <a:spLocks/>
          </p:cNvSpPr>
          <p:nvPr/>
        </p:nvSpPr>
        <p:spPr>
          <a:xfrm>
            <a:off x="1124824"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Iluminación Clasificación</a:t>
            </a:r>
            <a:endParaRPr lang="es-EC" b="1" dirty="0"/>
          </a:p>
        </p:txBody>
      </p:sp>
      <p:pic>
        <p:nvPicPr>
          <p:cNvPr id="9" name="8 Imagen"/>
          <p:cNvPicPr/>
          <p:nvPr/>
        </p:nvPicPr>
        <p:blipFill>
          <a:blip r:embed="rId2" cstate="print"/>
          <a:srcRect l="30783" t="24214" r="23438" b="19811"/>
          <a:stretch>
            <a:fillRect/>
          </a:stretch>
        </p:blipFill>
        <p:spPr bwMode="auto">
          <a:xfrm>
            <a:off x="1134535" y="1700808"/>
            <a:ext cx="2877542" cy="1872208"/>
          </a:xfrm>
          <a:prstGeom prst="rect">
            <a:avLst/>
          </a:prstGeom>
          <a:noFill/>
          <a:ln w="9525">
            <a:noFill/>
            <a:miter lim="800000"/>
            <a:headEnd/>
            <a:tailEnd/>
          </a:ln>
        </p:spPr>
      </p:pic>
      <p:sp>
        <p:nvSpPr>
          <p:cNvPr id="10" name="9 CuadroTexto"/>
          <p:cNvSpPr txBox="1"/>
          <p:nvPr/>
        </p:nvSpPr>
        <p:spPr>
          <a:xfrm>
            <a:off x="1115713" y="1268760"/>
            <a:ext cx="3168352" cy="369332"/>
          </a:xfrm>
          <a:prstGeom prst="rect">
            <a:avLst/>
          </a:prstGeom>
          <a:noFill/>
        </p:spPr>
        <p:txBody>
          <a:bodyPr wrap="square" rtlCol="0">
            <a:spAutoFit/>
          </a:bodyPr>
          <a:lstStyle/>
          <a:p>
            <a:pPr algn="ctr"/>
            <a:r>
              <a:rPr lang="es-EC" dirty="0" smtClean="0"/>
              <a:t>ANTIGUA</a:t>
            </a:r>
            <a:endParaRPr lang="es-EC" dirty="0"/>
          </a:p>
        </p:txBody>
      </p:sp>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3972902" y="3605877"/>
            <a:ext cx="3407410" cy="2271395"/>
          </a:xfrm>
          <a:prstGeom prst="rect">
            <a:avLst/>
          </a:prstGeom>
        </p:spPr>
      </p:pic>
      <p:sp>
        <p:nvSpPr>
          <p:cNvPr id="13" name="12 CuadroTexto"/>
          <p:cNvSpPr txBox="1"/>
          <p:nvPr/>
        </p:nvSpPr>
        <p:spPr>
          <a:xfrm>
            <a:off x="4092431" y="3212976"/>
            <a:ext cx="3168352" cy="369332"/>
          </a:xfrm>
          <a:prstGeom prst="rect">
            <a:avLst/>
          </a:prstGeom>
          <a:noFill/>
        </p:spPr>
        <p:txBody>
          <a:bodyPr wrap="square" rtlCol="0">
            <a:spAutoFit/>
          </a:bodyPr>
          <a:lstStyle/>
          <a:p>
            <a:pPr algn="ctr"/>
            <a:r>
              <a:rPr lang="es-EC" dirty="0" smtClean="0"/>
              <a:t>NUEVA</a:t>
            </a:r>
            <a:endParaRPr lang="es-EC" dirty="0"/>
          </a:p>
        </p:txBody>
      </p:sp>
      <p:sp>
        <p:nvSpPr>
          <p:cNvPr id="14" name="13 Elipse"/>
          <p:cNvSpPr/>
          <p:nvPr/>
        </p:nvSpPr>
        <p:spPr>
          <a:xfrm>
            <a:off x="1087846" y="1638092"/>
            <a:ext cx="9001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5676607" y="3789040"/>
            <a:ext cx="158417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09671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8E17CE64-F3D1-495C-A8AB-1107A0B70AF9}" type="datetime1">
              <a:rPr lang="es-EC" smtClean="0"/>
              <a:pPr/>
              <a:t>2016-07-17</a:t>
            </a:fld>
            <a:endParaRPr lang="es-EC" dirty="0"/>
          </a:p>
        </p:txBody>
      </p:sp>
      <p:sp>
        <p:nvSpPr>
          <p:cNvPr id="5" name="4 Marcador de pie de página"/>
          <p:cNvSpPr>
            <a:spLocks noGrp="1"/>
          </p:cNvSpPr>
          <p:nvPr>
            <p:ph type="ftr" sz="quarter" idx="11"/>
          </p:nvPr>
        </p:nvSpPr>
        <p:spPr/>
        <p:txBody>
          <a:bodyPr/>
          <a:lstStyle/>
          <a:p>
            <a:r>
              <a:rPr lang="es-EC" smtClean="0"/>
              <a:t>DMQ, JULIO 2016</a:t>
            </a:r>
            <a:endParaRPr lang="es-EC" dirty="0"/>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16</a:t>
            </a:fld>
            <a:endParaRPr lang="es-EC" dirty="0"/>
          </a:p>
        </p:txBody>
      </p:sp>
      <p:sp>
        <p:nvSpPr>
          <p:cNvPr id="8" name="2 Marcador de texto"/>
          <p:cNvSpPr txBox="1">
            <a:spLocks/>
          </p:cNvSpPr>
          <p:nvPr/>
        </p:nvSpPr>
        <p:spPr>
          <a:xfrm>
            <a:off x="1124824"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Mesa  Clasificación</a:t>
            </a:r>
            <a:endParaRPr lang="es-EC" b="1" dirty="0"/>
          </a:p>
        </p:txBody>
      </p:sp>
      <p:pic>
        <p:nvPicPr>
          <p:cNvPr id="9" name="8 Imagen" descr="C:\Users\PaulB\AppData\Local\Microsoft\Windows\Temporary Internet Files\Content.Word\DSC043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556792"/>
            <a:ext cx="2160270" cy="1619885"/>
          </a:xfrm>
          <a:prstGeom prst="rect">
            <a:avLst/>
          </a:prstGeom>
          <a:noFill/>
          <a:ln>
            <a:noFill/>
          </a:ln>
        </p:spPr>
      </p:pic>
      <p:sp>
        <p:nvSpPr>
          <p:cNvPr id="10" name="9 CuadroTexto"/>
          <p:cNvSpPr txBox="1"/>
          <p:nvPr/>
        </p:nvSpPr>
        <p:spPr>
          <a:xfrm>
            <a:off x="2267744" y="1196752"/>
            <a:ext cx="3168352" cy="369332"/>
          </a:xfrm>
          <a:prstGeom prst="rect">
            <a:avLst/>
          </a:prstGeom>
          <a:noFill/>
        </p:spPr>
        <p:txBody>
          <a:bodyPr wrap="square" rtlCol="0">
            <a:spAutoFit/>
          </a:bodyPr>
          <a:lstStyle/>
          <a:p>
            <a:pPr algn="ctr"/>
            <a:r>
              <a:rPr lang="es-EC" dirty="0" smtClean="0"/>
              <a:t>ANTIGUA</a:t>
            </a:r>
            <a:endParaRPr lang="es-EC" dirty="0"/>
          </a:p>
        </p:txBody>
      </p:sp>
      <p:sp>
        <p:nvSpPr>
          <p:cNvPr id="11" name="10 CuadroTexto"/>
          <p:cNvSpPr txBox="1"/>
          <p:nvPr/>
        </p:nvSpPr>
        <p:spPr>
          <a:xfrm>
            <a:off x="2339752" y="3203684"/>
            <a:ext cx="3168352" cy="369332"/>
          </a:xfrm>
          <a:prstGeom prst="rect">
            <a:avLst/>
          </a:prstGeom>
          <a:noFill/>
        </p:spPr>
        <p:txBody>
          <a:bodyPr wrap="square" rtlCol="0">
            <a:spAutoFit/>
          </a:bodyPr>
          <a:lstStyle/>
          <a:p>
            <a:pPr algn="ctr"/>
            <a:r>
              <a:rPr lang="es-EC" dirty="0" smtClean="0"/>
              <a:t>NUEVA</a:t>
            </a:r>
            <a:endParaRPr lang="es-EC" dirty="0"/>
          </a:p>
        </p:txBody>
      </p:sp>
      <p:pic>
        <p:nvPicPr>
          <p:cNvPr id="12" name="11 Imagen" descr="C:\Users\PaulB\AppData\Local\Microsoft\Windows\Temporary Internet Files\Content.Word\DSC043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604115"/>
            <a:ext cx="2808312" cy="2304256"/>
          </a:xfrm>
          <a:prstGeom prst="rect">
            <a:avLst/>
          </a:prstGeom>
          <a:noFill/>
          <a:ln>
            <a:noFill/>
          </a:ln>
        </p:spPr>
      </p:pic>
      <p:pic>
        <p:nvPicPr>
          <p:cNvPr id="13" name="12 Imagen" descr="C:\Users\PaulB\AppData\Local\Microsoft\Windows\Temporary Internet Files\Content.Word\DSC0434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573016"/>
            <a:ext cx="3096344" cy="2304256"/>
          </a:xfrm>
          <a:prstGeom prst="rect">
            <a:avLst/>
          </a:prstGeom>
          <a:noFill/>
          <a:ln>
            <a:noFill/>
          </a:ln>
        </p:spPr>
      </p:pic>
      <p:sp>
        <p:nvSpPr>
          <p:cNvPr id="14" name="13 Elipse"/>
          <p:cNvSpPr/>
          <p:nvPr/>
        </p:nvSpPr>
        <p:spPr>
          <a:xfrm>
            <a:off x="1331640" y="4437112"/>
            <a:ext cx="165618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2483768" y="3789040"/>
            <a:ext cx="9001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Elipse"/>
          <p:cNvSpPr/>
          <p:nvPr/>
        </p:nvSpPr>
        <p:spPr>
          <a:xfrm>
            <a:off x="5058054" y="5115222"/>
            <a:ext cx="9001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86420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17</a:t>
            </a:fld>
            <a:endParaRPr lang="es-EC" dirty="0"/>
          </a:p>
        </p:txBody>
      </p:sp>
      <p:sp>
        <p:nvSpPr>
          <p:cNvPr id="8" name="2 Marcador de texto"/>
          <p:cNvSpPr txBox="1">
            <a:spLocks/>
          </p:cNvSpPr>
          <p:nvPr/>
        </p:nvSpPr>
        <p:spPr>
          <a:xfrm>
            <a:off x="1124824"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Iluminación y Mesas  Clasificación</a:t>
            </a:r>
          </a:p>
        </p:txBody>
      </p:sp>
      <p:graphicFrame>
        <p:nvGraphicFramePr>
          <p:cNvPr id="9" name="8 Tabla"/>
          <p:cNvGraphicFramePr>
            <a:graphicFrameLocks noGrp="1"/>
          </p:cNvGraphicFramePr>
          <p:nvPr>
            <p:extLst>
              <p:ext uri="{D42A27DB-BD31-4B8C-83A1-F6EECF244321}">
                <p14:modId xmlns:p14="http://schemas.microsoft.com/office/powerpoint/2010/main" val="3657464402"/>
              </p:ext>
            </p:extLst>
          </p:nvPr>
        </p:nvGraphicFramePr>
        <p:xfrm>
          <a:off x="1134335" y="1484784"/>
          <a:ext cx="6173970" cy="4824537"/>
        </p:xfrm>
        <a:graphic>
          <a:graphicData uri="http://schemas.openxmlformats.org/drawingml/2006/table">
            <a:tbl>
              <a:tblPr>
                <a:tableStyleId>{5C22544A-7EE6-4342-B048-85BDC9FD1C3A}</a:tableStyleId>
              </a:tblPr>
              <a:tblGrid>
                <a:gridCol w="2130133"/>
                <a:gridCol w="945461"/>
                <a:gridCol w="774594"/>
                <a:gridCol w="774594"/>
                <a:gridCol w="774594"/>
                <a:gridCol w="774594"/>
              </a:tblGrid>
              <a:tr h="192554">
                <a:tc>
                  <a:txBody>
                    <a:bodyPr/>
                    <a:lstStyle/>
                    <a:p>
                      <a:pPr algn="l" fontAlgn="b"/>
                      <a:r>
                        <a:rPr lang="es-EC" sz="1000" u="none" strike="noStrike">
                          <a:effectLst/>
                        </a:rPr>
                        <a:t>FLUJO DE EFECTIVO LIBRE</a:t>
                      </a:r>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Descripcion</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2016</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2017</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2018</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2019</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2020</a:t>
                      </a:r>
                      <a:endParaRPr lang="es-EC" sz="1000" b="1"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Ingresos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Ventas Año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8,000,000 </a:t>
                      </a:r>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desperdicio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r" fontAlgn="b"/>
                      <a:r>
                        <a:rPr lang="es-EC" sz="1000" u="none" strike="noStrike">
                          <a:effectLst/>
                        </a:rPr>
                        <a:t>0.5%</a:t>
                      </a:r>
                      <a:endParaRPr lang="es-EC" sz="1000" b="0" i="0" u="none" strike="noStrike">
                        <a:solidFill>
                          <a:srgbClr val="000000"/>
                        </a:solidFill>
                        <a:effectLst/>
                        <a:latin typeface="Times New Roman"/>
                      </a:endParaRPr>
                    </a:p>
                  </a:txBody>
                  <a:tcPr marL="9525" marR="9525" marT="9525" marB="0" anchor="b"/>
                </a:tc>
                <a:tc>
                  <a:txBody>
                    <a:bodyPr/>
                    <a:lstStyle/>
                    <a:p>
                      <a:pPr algn="r" fontAlgn="b"/>
                      <a:r>
                        <a:rPr lang="es-EC" sz="1000" u="none" strike="noStrike">
                          <a:effectLst/>
                        </a:rPr>
                        <a:t>0.5%</a:t>
                      </a:r>
                      <a:endParaRPr lang="es-EC" sz="1000" b="0" i="0" u="none" strike="noStrike">
                        <a:solidFill>
                          <a:srgbClr val="000000"/>
                        </a:solidFill>
                        <a:effectLst/>
                        <a:latin typeface="Times New Roman"/>
                      </a:endParaRPr>
                    </a:p>
                  </a:txBody>
                  <a:tcPr marL="9525" marR="9525" marT="9525" marB="0" anchor="b"/>
                </a:tc>
                <a:tc>
                  <a:txBody>
                    <a:bodyPr/>
                    <a:lstStyle/>
                    <a:p>
                      <a:pPr algn="r" fontAlgn="b"/>
                      <a:r>
                        <a:rPr lang="es-EC" sz="1000" u="none" strike="noStrike">
                          <a:effectLst/>
                        </a:rPr>
                        <a:t>0.5%</a:t>
                      </a:r>
                      <a:endParaRPr lang="es-EC" sz="1000" b="0" i="0" u="none" strike="noStrike">
                        <a:solidFill>
                          <a:srgbClr val="000000"/>
                        </a:solidFill>
                        <a:effectLst/>
                        <a:latin typeface="Times New Roman"/>
                      </a:endParaRPr>
                    </a:p>
                  </a:txBody>
                  <a:tcPr marL="9525" marR="9525" marT="9525" marB="0" anchor="b"/>
                </a:tc>
                <a:tc>
                  <a:txBody>
                    <a:bodyPr/>
                    <a:lstStyle/>
                    <a:p>
                      <a:pPr algn="r" fontAlgn="b"/>
                      <a:r>
                        <a:rPr lang="es-EC" sz="1000" u="none" strike="noStrike">
                          <a:effectLst/>
                        </a:rPr>
                        <a:t>0.5%</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Valor del desperdicio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dirty="0">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 </a:t>
                      </a:r>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dirty="0">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TOTAL INGRESO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40,000.00 </a:t>
                      </a:r>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Egreso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mesas de clasificacion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8,065.00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Iluminacion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3,817.44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Total Inversion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11,882.44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Mantenimiento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Costo trabajadores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TOTAL EGRESOS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13,882.44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2,000.00 </a:t>
                      </a:r>
                      <a:endParaRPr lang="es-EC" sz="1000" b="0" i="0" u="none" strike="noStrike">
                        <a:solidFill>
                          <a:srgbClr val="000000"/>
                        </a:solidFill>
                        <a:effectLst/>
                        <a:latin typeface="Times New Roman"/>
                      </a:endParaRPr>
                    </a:p>
                  </a:txBody>
                  <a:tcPr marL="9525" marR="9525" marT="9525" marB="0" anchor="b"/>
                </a:tc>
              </a:tr>
              <a:tr h="181856">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r>
              <a:tr h="353015">
                <a:tc>
                  <a:txBody>
                    <a:bodyPr/>
                    <a:lstStyle/>
                    <a:p>
                      <a:pPr algn="l" fontAlgn="b"/>
                      <a:r>
                        <a:rPr lang="es-EC" sz="1000" u="none" strike="noStrike">
                          <a:effectLst/>
                        </a:rPr>
                        <a:t> Flujo de efectivo libre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(13,882.44)</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l" fontAlgn="b"/>
                      <a:r>
                        <a:rPr lang="es-EC" sz="1000" u="none" strike="noStrike" dirty="0">
                          <a:effectLst/>
                        </a:rPr>
                        <a:t>    38,000.00 </a:t>
                      </a:r>
                      <a:endParaRPr lang="es-EC" sz="10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2331415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18</a:t>
            </a:fld>
            <a:endParaRPr lang="es-EC" dirty="0"/>
          </a:p>
        </p:txBody>
      </p:sp>
      <p:sp>
        <p:nvSpPr>
          <p:cNvPr id="7" name="2 Marcador de texto"/>
          <p:cNvSpPr txBox="1">
            <a:spLocks/>
          </p:cNvSpPr>
          <p:nvPr/>
        </p:nvSpPr>
        <p:spPr>
          <a:xfrm>
            <a:off x="1124824"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Iluminación y Mesas  Clasificación</a:t>
            </a:r>
          </a:p>
        </p:txBody>
      </p:sp>
      <p:graphicFrame>
        <p:nvGraphicFramePr>
          <p:cNvPr id="8" name="7 Tabla"/>
          <p:cNvGraphicFramePr>
            <a:graphicFrameLocks noGrp="1"/>
          </p:cNvGraphicFramePr>
          <p:nvPr>
            <p:extLst>
              <p:ext uri="{D42A27DB-BD31-4B8C-83A1-F6EECF244321}">
                <p14:modId xmlns:p14="http://schemas.microsoft.com/office/powerpoint/2010/main" val="3100018773"/>
              </p:ext>
            </p:extLst>
          </p:nvPr>
        </p:nvGraphicFramePr>
        <p:xfrm>
          <a:off x="1128305" y="1772816"/>
          <a:ext cx="6252007" cy="4032450"/>
        </p:xfrm>
        <a:graphic>
          <a:graphicData uri="http://schemas.openxmlformats.org/drawingml/2006/table">
            <a:tbl>
              <a:tblPr>
                <a:tableStyleId>{5C22544A-7EE6-4342-B048-85BDC9FD1C3A}</a:tableStyleId>
              </a:tblPr>
              <a:tblGrid>
                <a:gridCol w="1916599"/>
                <a:gridCol w="850683"/>
                <a:gridCol w="696945"/>
                <a:gridCol w="696945"/>
                <a:gridCol w="696945"/>
                <a:gridCol w="696945"/>
                <a:gridCol w="696945"/>
              </a:tblGrid>
              <a:tr h="205040">
                <a:tc gridSpan="3">
                  <a:txBody>
                    <a:bodyPr/>
                    <a:lstStyle/>
                    <a:p>
                      <a:pPr algn="l" fontAlgn="b"/>
                      <a:r>
                        <a:rPr lang="es-EC" sz="1000" u="none" strike="noStrike">
                          <a:effectLst/>
                        </a:rPr>
                        <a:t>COSTO DE CAPITAL PROMEDIO PONDERADO (WACC)</a:t>
                      </a:r>
                      <a:endParaRPr lang="es-EC" sz="1000" b="1" i="1" u="none" strike="noStrike">
                        <a:solidFill>
                          <a:srgbClr val="000000"/>
                        </a:solidFill>
                        <a:effectLst/>
                        <a:latin typeface="Times New Roman"/>
                      </a:endParaRPr>
                    </a:p>
                  </a:txBody>
                  <a:tcPr marL="9525" marR="9525" marT="9525" marB="0" anchor="b"/>
                </a:tc>
                <a:tc hMerge="1">
                  <a:txBody>
                    <a:bodyPr/>
                    <a:lstStyle/>
                    <a:p>
                      <a:endParaRPr lang="es-EC"/>
                    </a:p>
                  </a:txBody>
                  <a:tcPr/>
                </a:tc>
                <a:tc hMerge="1">
                  <a:txBody>
                    <a:bodyPr/>
                    <a:lstStyle/>
                    <a:p>
                      <a:endParaRPr lang="es-EC"/>
                    </a:p>
                  </a:txBody>
                  <a:tcPr/>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r>
              <a:tr h="205040">
                <a:tc>
                  <a:txBody>
                    <a:bodyPr/>
                    <a:lstStyle/>
                    <a:p>
                      <a:pPr algn="l" fontAlgn="b"/>
                      <a:r>
                        <a:rPr lang="es-EC" sz="1000" u="none" strike="noStrike">
                          <a:effectLst/>
                        </a:rPr>
                        <a:t>(En Porcentaje %)</a:t>
                      </a:r>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r>
              <a:tr h="375906">
                <a:tc>
                  <a:txBody>
                    <a:bodyPr/>
                    <a:lstStyle/>
                    <a:p>
                      <a:pPr algn="l" fontAlgn="b"/>
                      <a:r>
                        <a:rPr lang="es-EC" sz="1000" u="none" strike="noStrike">
                          <a:effectLst/>
                        </a:rPr>
                        <a:t>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Costo Antes de</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Tasa Marginal</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Costo Despues</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Costo de</a:t>
                      </a:r>
                      <a:endParaRPr lang="es-EC" sz="1000" b="1" i="0" u="none" strike="noStrike">
                        <a:solidFill>
                          <a:srgbClr val="000000"/>
                        </a:solidFill>
                        <a:effectLst/>
                        <a:latin typeface="Times New Roman"/>
                      </a:endParaRPr>
                    </a:p>
                  </a:txBody>
                  <a:tcPr marL="9525" marR="9525" marT="9525" marB="0" anchor="b"/>
                </a:tc>
              </a:tr>
              <a:tr h="375906">
                <a:tc>
                  <a:txBody>
                    <a:bodyPr/>
                    <a:lstStyle/>
                    <a:p>
                      <a:pPr algn="l" fontAlgn="b"/>
                      <a:r>
                        <a:rPr lang="es-EC" sz="1000" u="none" strike="noStrike">
                          <a:effectLst/>
                        </a:rPr>
                        <a:t>Fuentes de Financiamiento</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Valor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 Total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Impuestos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de Impuestos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de Impuestos </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Capital </a:t>
                      </a:r>
                      <a:endParaRPr lang="es-EC" sz="1000" b="1" i="0" u="none" strike="noStrike">
                        <a:solidFill>
                          <a:srgbClr val="000000"/>
                        </a:solidFill>
                        <a:effectLst/>
                        <a:latin typeface="Times New Roman"/>
                      </a:endParaRPr>
                    </a:p>
                  </a:txBody>
                  <a:tcPr marL="9525" marR="9525" marT="9525" marB="0" anchor="b"/>
                </a:tc>
              </a:tr>
              <a:tr h="375906">
                <a:tc>
                  <a:txBody>
                    <a:bodyPr/>
                    <a:lstStyle/>
                    <a:p>
                      <a:pPr algn="l" fontAlgn="b"/>
                      <a:r>
                        <a:rPr lang="es-EC" sz="1000" u="none" strike="noStrike">
                          <a:effectLst/>
                        </a:rPr>
                        <a:t>Recursos Propios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11,882.44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100.00%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0" i="0" u="none" strike="noStrike">
                        <a:solidFill>
                          <a:srgbClr val="000000"/>
                        </a:solidFill>
                        <a:effectLst/>
                        <a:latin typeface="Times New Roman"/>
                      </a:endParaRPr>
                    </a:p>
                  </a:txBody>
                  <a:tcPr marL="9525" marR="9525" marT="9525" marB="0" anchor="b"/>
                </a:tc>
              </a:tr>
              <a:tr h="375906">
                <a:tc>
                  <a:txBody>
                    <a:bodyPr/>
                    <a:lstStyle/>
                    <a:p>
                      <a:pPr algn="l" fontAlgn="b"/>
                      <a:r>
                        <a:rPr lang="es-EC" sz="1000" u="none" strike="noStrike">
                          <a:effectLst/>
                        </a:rPr>
                        <a:t>Credito Bancario Largo Plazo</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0.00%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11.85%</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34.55%</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7.76%</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0.00%</a:t>
                      </a:r>
                      <a:endParaRPr lang="es-EC" sz="1000" b="0" i="0" u="none" strike="noStrike">
                        <a:solidFill>
                          <a:srgbClr val="000000"/>
                        </a:solidFill>
                        <a:effectLst/>
                        <a:latin typeface="Times New Roman"/>
                      </a:endParaRPr>
                    </a:p>
                  </a:txBody>
                  <a:tcPr marL="9525" marR="9525" marT="9525" marB="0" anchor="b"/>
                </a:tc>
              </a:tr>
              <a:tr h="375906">
                <a:tc>
                  <a:txBody>
                    <a:bodyPr/>
                    <a:lstStyle/>
                    <a:p>
                      <a:pPr algn="l" fontAlgn="b"/>
                      <a:r>
                        <a:rPr lang="es-EC" sz="1000" u="none" strike="noStrike">
                          <a:effectLst/>
                        </a:rPr>
                        <a:t>Total</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11,882.44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100.00%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1" i="0" u="none" strike="noStrike">
                        <a:solidFill>
                          <a:srgbClr val="000000"/>
                        </a:solidFill>
                        <a:effectLst/>
                        <a:latin typeface="Times New Roman"/>
                      </a:endParaRPr>
                    </a:p>
                  </a:txBody>
                  <a:tcPr marL="9525" marR="9525" marT="9525" marB="0" anchor="b"/>
                </a:tc>
              </a:tr>
              <a:tr h="193649">
                <a:tc>
                  <a:txBody>
                    <a:bodyPr/>
                    <a:lstStyle/>
                    <a:p>
                      <a:pPr algn="l"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205040">
                <a:tc gridSpan="4">
                  <a:txBody>
                    <a:bodyPr/>
                    <a:lstStyle/>
                    <a:p>
                      <a:pPr algn="l" fontAlgn="b"/>
                      <a:r>
                        <a:rPr lang="es-EC" sz="1000" u="none" strike="noStrike">
                          <a:effectLst/>
                        </a:rPr>
                        <a:t>CUADRO 14: EVALUACION ECONOMICO-FINANCIERA</a:t>
                      </a:r>
                      <a:endParaRPr lang="es-EC" sz="1000" b="1" i="1" u="none" strike="noStrike">
                        <a:solidFill>
                          <a:srgbClr val="000000"/>
                        </a:solidFill>
                        <a:effectLst/>
                        <a:latin typeface="Times New Roman"/>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c>
                  <a:txBody>
                    <a:bodyPr/>
                    <a:lstStyle/>
                    <a:p>
                      <a:pPr algn="ctr" fontAlgn="b"/>
                      <a:endParaRPr lang="es-EC" sz="1000" b="1" i="1" u="none" strike="noStrike">
                        <a:solidFill>
                          <a:srgbClr val="000000"/>
                        </a:solidFill>
                        <a:effectLst/>
                        <a:latin typeface="Times New Roman"/>
                      </a:endParaRPr>
                    </a:p>
                  </a:txBody>
                  <a:tcPr marL="9525" marR="9525" marT="9525" marB="0" anchor="b"/>
                </a:tc>
              </a:tr>
              <a:tr h="193649">
                <a:tc>
                  <a:txBody>
                    <a:bodyPr/>
                    <a:lstStyle/>
                    <a:p>
                      <a:pPr algn="l" fontAlgn="b"/>
                      <a:r>
                        <a:rPr lang="es-EC" sz="1000" u="none" strike="noStrike">
                          <a:effectLst/>
                        </a:rPr>
                        <a:t>Descripcion</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2016</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2017</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2018</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2019</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2020</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375906">
                <a:tc>
                  <a:txBody>
                    <a:bodyPr/>
                    <a:lstStyle/>
                    <a:p>
                      <a:pPr algn="l" fontAlgn="b"/>
                      <a:r>
                        <a:rPr lang="es-EC" sz="1000" u="none" strike="noStrike">
                          <a:effectLst/>
                        </a:rPr>
                        <a:t>Flujo de Efectivo Libre</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(13,882.44)</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38,000.00 </a:t>
                      </a:r>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3649">
                <a:tc>
                  <a:txBody>
                    <a:bodyPr/>
                    <a:lstStyle/>
                    <a:p>
                      <a:pPr algn="l" fontAlgn="b"/>
                      <a:r>
                        <a:rPr lang="es-EC" sz="1000" u="none" strike="noStrike">
                          <a:effectLst/>
                        </a:rPr>
                        <a:t>Costo de Capital</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24.00%</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 </a:t>
                      </a:r>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3649">
                <a:tc>
                  <a:txBody>
                    <a:bodyPr/>
                    <a:lstStyle/>
                    <a:p>
                      <a:pPr algn="l" fontAlgn="b"/>
                      <a:r>
                        <a:rPr lang="es-EC" sz="1000" u="none" strike="noStrike">
                          <a:effectLst/>
                        </a:rPr>
                        <a:t>Valor Presente Neto</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$77,480.07 </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3649">
                <a:tc>
                  <a:txBody>
                    <a:bodyPr/>
                    <a:lstStyle/>
                    <a:p>
                      <a:pPr algn="l" fontAlgn="b"/>
                      <a:r>
                        <a:rPr lang="es-EC" sz="1000" u="none" strike="noStrike">
                          <a:effectLst/>
                        </a:rPr>
                        <a:t>Indice de rentabilidad</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6.52%</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r>
              <a:tr h="193649">
                <a:tc>
                  <a:txBody>
                    <a:bodyPr/>
                    <a:lstStyle/>
                    <a:p>
                      <a:pPr algn="l" fontAlgn="b"/>
                      <a:r>
                        <a:rPr lang="es-EC" sz="1000" u="none" strike="noStrike">
                          <a:effectLst/>
                        </a:rPr>
                        <a:t>Tasa Interna de Retorno</a:t>
                      </a:r>
                      <a:endParaRPr lang="es-EC" sz="1000" b="1" i="0" u="none" strike="noStrike">
                        <a:solidFill>
                          <a:srgbClr val="000000"/>
                        </a:solidFill>
                        <a:effectLst/>
                        <a:latin typeface="Times New Roman"/>
                      </a:endParaRPr>
                    </a:p>
                  </a:txBody>
                  <a:tcPr marL="9525" marR="9525" marT="9525" marB="0" anchor="b"/>
                </a:tc>
                <a:tc>
                  <a:txBody>
                    <a:bodyPr/>
                    <a:lstStyle/>
                    <a:p>
                      <a:pPr algn="ctr" fontAlgn="b"/>
                      <a:r>
                        <a:rPr lang="es-EC" sz="1000" u="none" strike="noStrike">
                          <a:effectLst/>
                        </a:rPr>
                        <a:t>272.30%</a:t>
                      </a:r>
                      <a:endParaRPr lang="es-EC" sz="1000" b="1"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a:solidFill>
                          <a:srgbClr val="000000"/>
                        </a:solidFill>
                        <a:effectLst/>
                        <a:latin typeface="Times New Roman"/>
                      </a:endParaRPr>
                    </a:p>
                  </a:txBody>
                  <a:tcPr marL="9525" marR="9525" marT="9525" marB="0" anchor="b"/>
                </a:tc>
                <a:tc>
                  <a:txBody>
                    <a:bodyPr/>
                    <a:lstStyle/>
                    <a:p>
                      <a:pPr algn="ctr" fontAlgn="b"/>
                      <a:endParaRPr lang="es-EC" sz="10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507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19</a:t>
            </a:fld>
            <a:endParaRPr lang="es-EC" dirty="0"/>
          </a:p>
        </p:txBody>
      </p:sp>
      <p:sp>
        <p:nvSpPr>
          <p:cNvPr id="7" name="2 Marcador de texto"/>
          <p:cNvSpPr txBox="1">
            <a:spLocks/>
          </p:cNvSpPr>
          <p:nvPr/>
        </p:nvSpPr>
        <p:spPr>
          <a:xfrm>
            <a:off x="1043608" y="692696"/>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APLICACIÓN EN EL RECEPTOR</a:t>
            </a:r>
            <a:endParaRPr lang="es-EC" b="1" dirty="0"/>
          </a:p>
        </p:txBody>
      </p:sp>
      <p:sp>
        <p:nvSpPr>
          <p:cNvPr id="8" name="2 Marcador de texto"/>
          <p:cNvSpPr txBox="1">
            <a:spLocks/>
          </p:cNvSpPr>
          <p:nvPr/>
        </p:nvSpPr>
        <p:spPr>
          <a:xfrm>
            <a:off x="1052816" y="1544960"/>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Pausas Activas</a:t>
            </a:r>
          </a:p>
        </p:txBody>
      </p:sp>
      <p:pic>
        <p:nvPicPr>
          <p:cNvPr id="9" name="8 Imagen" descr="C:\Users\PaulB\AppData\Local\Microsoft\Windows\Temporary Internet Files\Content.Word\DSC042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32856"/>
            <a:ext cx="3672408" cy="3168352"/>
          </a:xfrm>
          <a:prstGeom prst="rect">
            <a:avLst/>
          </a:prstGeom>
          <a:noFill/>
          <a:ln>
            <a:noFill/>
          </a:ln>
        </p:spPr>
      </p:pic>
      <p:pic>
        <p:nvPicPr>
          <p:cNvPr id="10" name="9 Imagen" descr="C:\Users\PaulB\AppData\Local\Microsoft\Windows\Temporary Internet Files\Content.Word\DSC0429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141984"/>
            <a:ext cx="3447176" cy="3159224"/>
          </a:xfrm>
          <a:prstGeom prst="rect">
            <a:avLst/>
          </a:prstGeom>
          <a:noFill/>
          <a:ln>
            <a:noFill/>
          </a:ln>
        </p:spPr>
      </p:pic>
    </p:spTree>
    <p:extLst>
      <p:ext uri="{BB962C8B-B14F-4D97-AF65-F5344CB8AC3E}">
        <p14:creationId xmlns:p14="http://schemas.microsoft.com/office/powerpoint/2010/main" val="163239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426965"/>
            <a:ext cx="6255488" cy="1362075"/>
          </a:xfrm>
        </p:spPr>
        <p:txBody>
          <a:bodyPr/>
          <a:lstStyle/>
          <a:p>
            <a:pPr algn="ctr"/>
            <a:r>
              <a:rPr lang="es-EC" dirty="0" smtClean="0">
                <a:solidFill>
                  <a:schemeClr val="tx1"/>
                </a:solidFill>
                <a:effectLst>
                  <a:outerShdw blurRad="38100" dist="38100" dir="2700000" algn="tl">
                    <a:srgbClr val="000000">
                      <a:alpha val="43137"/>
                    </a:srgbClr>
                  </a:outerShdw>
                </a:effectLst>
              </a:rPr>
              <a:t>PLANTEAMIENTO DEL PROBLEMA</a:t>
            </a:r>
            <a:endParaRPr lang="es-EC" dirty="0">
              <a:solidFill>
                <a:schemeClr val="tx1"/>
              </a:solidFill>
              <a:effectLst>
                <a:outerShdw blurRad="38100" dist="38100" dir="2700000" algn="tl">
                  <a:srgbClr val="000000">
                    <a:alpha val="43137"/>
                  </a:srgbClr>
                </a:outerShdw>
              </a:effectLst>
            </a:endParaRPr>
          </a:p>
        </p:txBody>
      </p:sp>
      <p:graphicFrame>
        <p:nvGraphicFramePr>
          <p:cNvPr id="8193" name="Object 1"/>
          <p:cNvGraphicFramePr>
            <a:graphicFrameLocks noChangeAspect="1"/>
          </p:cNvGraphicFramePr>
          <p:nvPr/>
        </p:nvGraphicFramePr>
        <p:xfrm>
          <a:off x="357158" y="5500702"/>
          <a:ext cx="1874197" cy="765898"/>
        </p:xfrm>
        <a:graphic>
          <a:graphicData uri="http://schemas.openxmlformats.org/presentationml/2006/ole">
            <mc:AlternateContent xmlns:mc="http://schemas.openxmlformats.org/markup-compatibility/2006">
              <mc:Choice xmlns:v="urn:schemas-microsoft-com:vml" Requires="v">
                <p:oleObj spid="_x0000_s8219" name="Imagen de mapa de bits" r:id="rId4" imgW="4161905" imgH="1695687" progId="PBrush">
                  <p:embed/>
                </p:oleObj>
              </mc:Choice>
              <mc:Fallback>
                <p:oleObj name="Imagen de mapa de bits" r:id="rId4" imgW="4161905" imgH="1695687" progId="PBrush">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5500702"/>
                        <a:ext cx="1874197" cy="765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4" name="Object 2"/>
          <p:cNvGraphicFramePr>
            <a:graphicFrameLocks noChangeAspect="1"/>
          </p:cNvGraphicFramePr>
          <p:nvPr/>
        </p:nvGraphicFramePr>
        <p:xfrm>
          <a:off x="6786578" y="5286388"/>
          <a:ext cx="1019175" cy="1066800"/>
        </p:xfrm>
        <a:graphic>
          <a:graphicData uri="http://schemas.openxmlformats.org/presentationml/2006/ole">
            <mc:AlternateContent xmlns:mc="http://schemas.openxmlformats.org/markup-compatibility/2006">
              <mc:Choice xmlns:v="urn:schemas-microsoft-com:vml" Requires="v">
                <p:oleObj spid="_x0000_s8220" name="Imagen de mapa de bits" r:id="rId6" imgW="1628571" imgH="1685714" progId="PBrush">
                  <p:embed/>
                </p:oleObj>
              </mc:Choice>
              <mc:Fallback>
                <p:oleObj name="Imagen de mapa de bits" r:id="rId6" imgW="1628571" imgH="1685714" progId="PBrush">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78" y="5286388"/>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Marcador de número de diapositiva"/>
          <p:cNvSpPr>
            <a:spLocks noGrp="1"/>
          </p:cNvSpPr>
          <p:nvPr>
            <p:ph type="sldNum" sz="quarter" idx="12"/>
          </p:nvPr>
        </p:nvSpPr>
        <p:spPr/>
        <p:txBody>
          <a:bodyPr/>
          <a:lstStyle/>
          <a:p>
            <a:fld id="{6942729C-8FE2-49E5-9FDE-41AC6B788FE1}" type="slidenum">
              <a:rPr lang="es-EC" smtClean="0"/>
              <a:pPr/>
              <a:t>2</a:t>
            </a:fld>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20</a:t>
            </a:fld>
            <a:endParaRPr lang="es-EC" dirty="0"/>
          </a:p>
        </p:txBody>
      </p:sp>
      <p:sp>
        <p:nvSpPr>
          <p:cNvPr id="7" name="2 Marcador de texto"/>
          <p:cNvSpPr txBox="1">
            <a:spLocks/>
          </p:cNvSpPr>
          <p:nvPr/>
        </p:nvSpPr>
        <p:spPr>
          <a:xfrm>
            <a:off x="1052816" y="764704"/>
            <a:ext cx="6255488" cy="443880"/>
          </a:xfrm>
          <a:prstGeom prst="rect">
            <a:avLst/>
          </a:prstGeom>
          <a:solidFill>
            <a:schemeClr val="accent1">
              <a:lumMod val="20000"/>
              <a:lumOff val="80000"/>
            </a:schemeClr>
          </a:solidFill>
        </p:spPr>
        <p:txBody>
          <a:bodyPr vert="horz" anchor="b">
            <a:normAutofit/>
          </a:bodyPr>
          <a:lstStyle>
            <a:lvl1pPr marL="0" indent="0" algn="r" rtl="0" eaLnBrk="1" latinLnBrk="0" hangingPunct="1">
              <a:spcBef>
                <a:spcPts val="600"/>
              </a:spcBef>
              <a:buClr>
                <a:schemeClr val="tx2"/>
              </a:buClr>
              <a:buSzPct val="73000"/>
              <a:buFont typeface="Wingdings 2"/>
              <a:buNone/>
              <a:defRPr kumimoji="0" sz="2000" kern="1200" baseline="0">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None/>
              <a:defRPr kumimoji="0" sz="1800" kern="1200">
                <a:solidFill>
                  <a:schemeClr val="tx1">
                    <a:tint val="7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None/>
              <a:defRPr kumimoji="0" sz="1600" kern="1200">
                <a:solidFill>
                  <a:schemeClr val="tx1">
                    <a:tint val="75000"/>
                  </a:schemeClr>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None/>
              <a:defRPr kumimoji="0" sz="1400" kern="1200">
                <a:solidFill>
                  <a:schemeClr val="tx1">
                    <a:tint val="7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None/>
              <a:defRPr kumimoji="0" sz="1400" kern="1200">
                <a:solidFill>
                  <a:schemeClr val="tx1">
                    <a:tint val="75000"/>
                  </a:schemeClr>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s-EC" b="1" dirty="0" smtClean="0"/>
              <a:t>Fisioterapia</a:t>
            </a:r>
          </a:p>
        </p:txBody>
      </p:sp>
      <p:pic>
        <p:nvPicPr>
          <p:cNvPr id="8" name="7 Imagen" descr="C:\Users\PaulB\AppData\Local\Microsoft\Windows\Temporary Internet Files\Content.Word\DSC047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000" y="1556792"/>
            <a:ext cx="2851890" cy="2160240"/>
          </a:xfrm>
          <a:prstGeom prst="rect">
            <a:avLst/>
          </a:prstGeom>
          <a:noFill/>
          <a:ln>
            <a:noFill/>
          </a:ln>
        </p:spPr>
      </p:pic>
      <p:pic>
        <p:nvPicPr>
          <p:cNvPr id="64514" name="Picture 2" descr="C:\Respaldo D antiguo\sek\TESIS 2015\DEFINITIVO 2016 JULIO 10\FOTOS PROCESO\DSC04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359" y="3789040"/>
            <a:ext cx="2800569" cy="2100427"/>
          </a:xfrm>
          <a:prstGeom prst="rect">
            <a:avLst/>
          </a:prstGeom>
          <a:noFill/>
          <a:extLst>
            <a:ext uri="{909E8E84-426E-40DD-AFC4-6F175D3DCCD1}">
              <a14:hiddenFill xmlns:a14="http://schemas.microsoft.com/office/drawing/2010/main">
                <a:solidFill>
                  <a:srgbClr val="FFFFFF"/>
                </a:solidFill>
              </a14:hiddenFill>
            </a:ext>
          </a:extLst>
        </p:spPr>
      </p:pic>
      <p:pic>
        <p:nvPicPr>
          <p:cNvPr id="64515" name="Picture 3" descr="C:\Respaldo D antiguo\sek\TESIS 2015\DEFINITIVO 2016 JULIO 10\FOTOS PROCESO\DSC042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890" y="3789039"/>
            <a:ext cx="2946366" cy="2100427"/>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C:\Respaldo D antiguo\sek\TESIS 2015\DEFINITIVO 2016 JULIO 10\FOTOS PROCESO\DSC042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158" y="1556792"/>
            <a:ext cx="2939106" cy="220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1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570981"/>
            <a:ext cx="6255488" cy="1362075"/>
          </a:xfrm>
        </p:spPr>
        <p:txBody>
          <a:bodyPr/>
          <a:lstStyle/>
          <a:p>
            <a:pPr algn="ctr"/>
            <a:r>
              <a:rPr lang="es-EC" dirty="0" smtClean="0">
                <a:solidFill>
                  <a:schemeClr val="tx1"/>
                </a:solidFill>
                <a:effectLst>
                  <a:outerShdw blurRad="38100" dist="38100" dir="2700000" algn="tl">
                    <a:srgbClr val="000000">
                      <a:alpha val="43137"/>
                    </a:srgbClr>
                  </a:outerShdw>
                </a:effectLst>
              </a:rPr>
              <a:t>CONCLUSIONES </a:t>
            </a:r>
            <a:r>
              <a:rPr lang="es-EC" dirty="0" smtClean="0">
                <a:solidFill>
                  <a:schemeClr val="tx1"/>
                </a:solidFill>
              </a:rPr>
              <a:t> </a:t>
            </a:r>
            <a:endParaRPr lang="es-EC" dirty="0">
              <a:solidFill>
                <a:schemeClr val="tx1"/>
              </a:solidFill>
            </a:endParaRPr>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21</a:t>
            </a:fld>
            <a:endParaRPr lang="es-EC" dirty="0"/>
          </a:p>
        </p:txBody>
      </p:sp>
      <p:graphicFrame>
        <p:nvGraphicFramePr>
          <p:cNvPr id="45058" name="Object 2"/>
          <p:cNvGraphicFramePr>
            <a:graphicFrameLocks noChangeAspect="1"/>
          </p:cNvGraphicFramePr>
          <p:nvPr/>
        </p:nvGraphicFramePr>
        <p:xfrm>
          <a:off x="357188" y="5500688"/>
          <a:ext cx="1874837" cy="765175"/>
        </p:xfrm>
        <a:graphic>
          <a:graphicData uri="http://schemas.openxmlformats.org/presentationml/2006/ole">
            <mc:AlternateContent xmlns:mc="http://schemas.openxmlformats.org/markup-compatibility/2006">
              <mc:Choice xmlns:v="urn:schemas-microsoft-com:vml" Requires="v">
                <p:oleObj spid="_x0000_s45088" name="Imagen de mapa de bits" r:id="rId3" imgW="4161905" imgH="1695687" progId="PBrush">
                  <p:embed/>
                </p:oleObj>
              </mc:Choice>
              <mc:Fallback>
                <p:oleObj name="Imagen de mapa de bits" r:id="rId3" imgW="4161905" imgH="169568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500688"/>
                        <a:ext cx="187483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6786563" y="5286375"/>
          <a:ext cx="1019175" cy="1066800"/>
        </p:xfrm>
        <a:graphic>
          <a:graphicData uri="http://schemas.openxmlformats.org/presentationml/2006/ole">
            <mc:AlternateContent xmlns:mc="http://schemas.openxmlformats.org/markup-compatibility/2006">
              <mc:Choice xmlns:v="urn:schemas-microsoft-com:vml" Requires="v">
                <p:oleObj spid="_x0000_s45089" name="Imagen de mapa de bits" r:id="rId5" imgW="1628571" imgH="1685714" progId="PBrush">
                  <p:embed/>
                </p:oleObj>
              </mc:Choice>
              <mc:Fallback>
                <p:oleObj name="Imagen de mapa de bits" r:id="rId5" imgW="1628571" imgH="1685714"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5286375"/>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942729C-8FE2-49E5-9FDE-41AC6B788FE1}" type="slidenum">
              <a:rPr lang="es-EC" smtClean="0"/>
              <a:pPr/>
              <a:t>22</a:t>
            </a:fld>
            <a:endParaRPr lang="es-EC" dirty="0"/>
          </a:p>
        </p:txBody>
      </p:sp>
      <p:sp>
        <p:nvSpPr>
          <p:cNvPr id="7" name="6 CuadroTexto"/>
          <p:cNvSpPr txBox="1"/>
          <p:nvPr/>
        </p:nvSpPr>
        <p:spPr>
          <a:xfrm>
            <a:off x="428596" y="552737"/>
            <a:ext cx="7429552" cy="5324535"/>
          </a:xfrm>
          <a:prstGeom prst="rect">
            <a:avLst/>
          </a:prstGeom>
          <a:noFill/>
        </p:spPr>
        <p:txBody>
          <a:bodyPr wrap="square" rtlCol="0">
            <a:spAutoFit/>
          </a:bodyPr>
          <a:lstStyle/>
          <a:p>
            <a:pPr marL="285750" indent="-285750" algn="just">
              <a:buFont typeface="Arial" panose="020B0604020202020204" pitchFamily="34" charset="0"/>
              <a:buChar char="•"/>
            </a:pPr>
            <a:r>
              <a:rPr lang="es-EC" sz="2000" dirty="0"/>
              <a:t>Para el puesto de trabajo lavado de tachos se usó el criterio en la fuente los controles de automatización </a:t>
            </a:r>
            <a:r>
              <a:rPr lang="es-EC" sz="2000" dirty="0" smtClean="0"/>
              <a:t>de limpieza de </a:t>
            </a:r>
            <a:r>
              <a:rPr lang="es-EC" sz="2000" dirty="0"/>
              <a:t>tachos que se utilizan para la apertura de los ramos de flor cortada, ha permite reducir la utilización de mano de obra, y eliminar los efectos ergonómicos que este pudiese provocar en el trabajador por la limpieza de los baldes y aumentar el número de baldes lavados por cada diez minutos</a:t>
            </a:r>
            <a:r>
              <a:rPr lang="es-EC" sz="2000" dirty="0" smtClean="0"/>
              <a:t>.</a:t>
            </a:r>
          </a:p>
          <a:p>
            <a:pPr algn="just"/>
            <a:endParaRPr lang="es-EC" sz="2000" dirty="0" smtClean="0"/>
          </a:p>
          <a:p>
            <a:pPr marL="285750" indent="-285750" algn="just">
              <a:buFont typeface="Arial" panose="020B0604020202020204" pitchFamily="34" charset="0"/>
              <a:buChar char="•"/>
            </a:pPr>
            <a:r>
              <a:rPr lang="es-EC" sz="2000" dirty="0"/>
              <a:t>Para el puesto de trabajo recepción de flor se usó el criterio en el </a:t>
            </a:r>
            <a:r>
              <a:rPr lang="es-EC" sz="2000" dirty="0" smtClean="0"/>
              <a:t>medio,  se procedió a rediseñar </a:t>
            </a:r>
            <a:r>
              <a:rPr lang="es-EC" sz="2000" dirty="0"/>
              <a:t>la cortadora de tallos con respecto a la NTP325 se corrigió los elementos móviles de transmisión con la colocación de los resguardos fijos que impiden el acceso a órganos móviles y a zonas de peligro, siendo resistentes y sin ocasionar el riesgo suplementario, la señalización de prevención y acompañado del adiestramiento del operario de dos veces por año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942729C-8FE2-49E5-9FDE-41AC6B788FE1}" type="slidenum">
              <a:rPr lang="es-EC" smtClean="0"/>
              <a:pPr/>
              <a:t>23</a:t>
            </a:fld>
            <a:endParaRPr lang="es-EC" dirty="0"/>
          </a:p>
        </p:txBody>
      </p:sp>
      <p:sp>
        <p:nvSpPr>
          <p:cNvPr id="6" name="5 CuadroTexto"/>
          <p:cNvSpPr txBox="1"/>
          <p:nvPr/>
        </p:nvSpPr>
        <p:spPr>
          <a:xfrm>
            <a:off x="395536" y="692696"/>
            <a:ext cx="7605488" cy="4093428"/>
          </a:xfrm>
          <a:prstGeom prst="rect">
            <a:avLst/>
          </a:prstGeom>
          <a:noFill/>
        </p:spPr>
        <p:txBody>
          <a:bodyPr wrap="square" rtlCol="0">
            <a:spAutoFit/>
          </a:bodyPr>
          <a:lstStyle/>
          <a:p>
            <a:pPr marL="285750" indent="-285750" algn="just">
              <a:buFont typeface="Arial" panose="020B0604020202020204" pitchFamily="34" charset="0"/>
              <a:buChar char="•"/>
            </a:pPr>
            <a:r>
              <a:rPr lang="es-EC" sz="2000" dirty="0"/>
              <a:t>Para el puesto de trabajo clasificación se usó el criterio </a:t>
            </a:r>
            <a:r>
              <a:rPr lang="es-EC" sz="2000" dirty="0" smtClean="0"/>
              <a:t>en </a:t>
            </a:r>
            <a:r>
              <a:rPr lang="es-EC" sz="2000" dirty="0"/>
              <a:t>el </a:t>
            </a:r>
            <a:r>
              <a:rPr lang="es-EC" sz="2000" dirty="0" smtClean="0"/>
              <a:t>receptor y en el medio.</a:t>
            </a:r>
          </a:p>
          <a:p>
            <a:pPr marL="285750" indent="-285750" algn="just">
              <a:buFont typeface="Arial" panose="020B0604020202020204" pitchFamily="34" charset="0"/>
              <a:buChar char="•"/>
            </a:pPr>
            <a:r>
              <a:rPr lang="es-EC" sz="2000" dirty="0" smtClean="0"/>
              <a:t>Los </a:t>
            </a:r>
            <a:r>
              <a:rPr lang="es-EC" sz="2000" dirty="0"/>
              <a:t>controles que se plantearon fueron la </a:t>
            </a:r>
            <a:r>
              <a:rPr lang="es-EC" sz="2000" dirty="0" smtClean="0"/>
              <a:t>iluminación.</a:t>
            </a:r>
            <a:endParaRPr lang="es-EC" sz="2000" dirty="0"/>
          </a:p>
          <a:p>
            <a:pPr marL="285750" indent="-285750" algn="just">
              <a:buFont typeface="Arial" panose="020B0604020202020204" pitchFamily="34" charset="0"/>
              <a:buChar char="•"/>
            </a:pPr>
            <a:r>
              <a:rPr lang="es-EC" sz="2000" dirty="0" smtClean="0"/>
              <a:t>Rediseño </a:t>
            </a:r>
            <a:r>
              <a:rPr lang="es-EC" sz="2000" dirty="0"/>
              <a:t>de la mesa de clasificación </a:t>
            </a:r>
            <a:r>
              <a:rPr lang="es-EC" sz="2000" dirty="0" smtClean="0"/>
              <a:t>han </a:t>
            </a:r>
            <a:r>
              <a:rPr lang="es-EC" sz="2000" dirty="0"/>
              <a:t>ayudado a mejorar la posición forzada de la actividad, buscando que el plano de trabajo, la altura de la mesa, la ubicación de apoya pies sean regulables a las condiciones antropométricas de la altura media del trabajador</a:t>
            </a:r>
            <a:r>
              <a:rPr lang="es-EC" sz="2000" dirty="0" smtClean="0"/>
              <a:t>.</a:t>
            </a:r>
          </a:p>
          <a:p>
            <a:pPr marL="285750" indent="-285750" algn="just">
              <a:buFont typeface="Arial" panose="020B0604020202020204" pitchFamily="34" charset="0"/>
              <a:buChar char="•"/>
            </a:pPr>
            <a:r>
              <a:rPr lang="es-EC" sz="2000" dirty="0"/>
              <a:t>Se procedió a la implementación de los ejercicios preparatorios antes de comenzar la jornada laboral con la finalidad de preparar los músculos, articulaciones y estructuras anatómicas que puedan afectar o lesionar por la acción de la </a:t>
            </a:r>
            <a:r>
              <a:rPr lang="es-EC" sz="2000" dirty="0" smtClean="0"/>
              <a:t>fatiga</a:t>
            </a:r>
            <a:r>
              <a:rPr lang="es-EC" dirty="0" smtClean="0"/>
              <a:t>. </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942729C-8FE2-49E5-9FDE-41AC6B788FE1}" type="slidenum">
              <a:rPr lang="es-EC" smtClean="0"/>
              <a:pPr/>
              <a:t>24</a:t>
            </a:fld>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575698609"/>
              </p:ext>
            </p:extLst>
          </p:nvPr>
        </p:nvGraphicFramePr>
        <p:xfrm>
          <a:off x="1115616" y="836712"/>
          <a:ext cx="5760640" cy="4824535"/>
        </p:xfrm>
        <a:graphic>
          <a:graphicData uri="http://schemas.openxmlformats.org/drawingml/2006/table">
            <a:tbl>
              <a:tblPr>
                <a:tableStyleId>{5C22544A-7EE6-4342-B048-85BDC9FD1C3A}</a:tableStyleId>
              </a:tblPr>
              <a:tblGrid>
                <a:gridCol w="2528181"/>
                <a:gridCol w="1444675"/>
                <a:gridCol w="1787784"/>
              </a:tblGrid>
              <a:tr h="444163">
                <a:tc gridSpan="3">
                  <a:txBody>
                    <a:bodyPr/>
                    <a:lstStyle/>
                    <a:p>
                      <a:pPr algn="ctr" fontAlgn="b"/>
                      <a:r>
                        <a:rPr lang="es-EC" sz="1600" u="none" strike="noStrike">
                          <a:effectLst/>
                        </a:rPr>
                        <a:t>RISGO RESIDUAL </a:t>
                      </a:r>
                      <a:endParaRPr lang="es-EC" sz="1600" b="1" i="0" u="none" strike="noStrike">
                        <a:solidFill>
                          <a:srgbClr val="000000"/>
                        </a:solidFill>
                        <a:effectLst/>
                        <a:latin typeface="Calibri"/>
                      </a:endParaRPr>
                    </a:p>
                  </a:txBody>
                  <a:tcPr marL="9525" marR="9525" marT="9525" marB="0" anchor="b"/>
                </a:tc>
                <a:tc hMerge="1">
                  <a:txBody>
                    <a:bodyPr/>
                    <a:lstStyle/>
                    <a:p>
                      <a:endParaRPr lang="es-EC"/>
                    </a:p>
                  </a:txBody>
                  <a:tcPr/>
                </a:tc>
                <a:tc hMerge="1">
                  <a:txBody>
                    <a:bodyPr/>
                    <a:lstStyle/>
                    <a:p>
                      <a:endParaRPr lang="es-EC"/>
                    </a:p>
                  </a:txBody>
                  <a:tcPr/>
                </a:tc>
              </a:tr>
              <a:tr h="321635">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l" fontAlgn="b"/>
                      <a:endParaRPr lang="es-EC" sz="1100" b="0" i="0" u="none" strike="noStrike">
                        <a:solidFill>
                          <a:srgbClr val="000000"/>
                        </a:solidFill>
                        <a:effectLst/>
                        <a:latin typeface="Calibri"/>
                      </a:endParaRPr>
                    </a:p>
                  </a:txBody>
                  <a:tcPr marL="9525" marR="9525" marT="9525" marB="0" anchor="b"/>
                </a:tc>
              </a:tr>
              <a:tr h="336952">
                <a:tc>
                  <a:txBody>
                    <a:bodyPr/>
                    <a:lstStyle/>
                    <a:p>
                      <a:pPr algn="l" fontAlgn="b"/>
                      <a:endParaRPr lang="es-EC" sz="1100" b="0" i="0" u="none" strike="noStrike">
                        <a:solidFill>
                          <a:srgbClr val="000000"/>
                        </a:solidFill>
                        <a:effectLst/>
                        <a:latin typeface="Calibri"/>
                      </a:endParaRPr>
                    </a:p>
                  </a:txBody>
                  <a:tcPr marL="9525" marR="9525" marT="9525" marB="0" anchor="b"/>
                </a:tc>
                <a:tc>
                  <a:txBody>
                    <a:bodyPr/>
                    <a:lstStyle/>
                    <a:p>
                      <a:pPr algn="ctr" fontAlgn="ctr"/>
                      <a:r>
                        <a:rPr lang="es-EC" sz="1200" u="none" strike="noStrike">
                          <a:effectLst/>
                        </a:rPr>
                        <a:t>INICIAL</a:t>
                      </a:r>
                      <a:endParaRPr lang="es-EC" sz="1200" b="1" i="0" u="none" strike="noStrike">
                        <a:solidFill>
                          <a:srgbClr val="000000"/>
                        </a:solidFill>
                        <a:effectLst/>
                        <a:latin typeface="Times New Roman"/>
                      </a:endParaRPr>
                    </a:p>
                  </a:txBody>
                  <a:tcPr marL="9525" marR="9525" marT="9525" marB="0" anchor="ctr"/>
                </a:tc>
                <a:tc>
                  <a:txBody>
                    <a:bodyPr/>
                    <a:lstStyle/>
                    <a:p>
                      <a:pPr algn="ctr" fontAlgn="ctr"/>
                      <a:r>
                        <a:rPr lang="es-EC" sz="1200" u="none" strike="noStrike">
                          <a:effectLst/>
                        </a:rPr>
                        <a:t>RESIDUAL</a:t>
                      </a:r>
                      <a:endParaRPr lang="es-EC" sz="1200" b="1" i="0" u="none" strike="noStrike">
                        <a:solidFill>
                          <a:srgbClr val="000000"/>
                        </a:solidFill>
                        <a:effectLst/>
                        <a:latin typeface="Times New Roman"/>
                      </a:endParaRPr>
                    </a:p>
                  </a:txBody>
                  <a:tcPr marL="9525" marR="9525" marT="9525" marB="0" anchor="ctr"/>
                </a:tc>
              </a:tr>
              <a:tr h="306320">
                <a:tc>
                  <a:txBody>
                    <a:bodyPr/>
                    <a:lstStyle/>
                    <a:p>
                      <a:pPr algn="l" fontAlgn="b"/>
                      <a:r>
                        <a:rPr lang="es-EC" sz="1000" u="none" strike="noStrike">
                          <a:effectLst/>
                        </a:rPr>
                        <a:t>LEST</a:t>
                      </a:r>
                      <a:endParaRPr lang="es-EC" sz="1000" b="1" i="0" u="none" strike="noStrike">
                        <a:solidFill>
                          <a:srgbClr val="000000"/>
                        </a:solidFill>
                        <a:effectLst/>
                        <a:latin typeface="Cambria"/>
                      </a:endParaRPr>
                    </a:p>
                  </a:txBody>
                  <a:tcPr marL="9525" marR="9525" marT="9525" marB="0" anchor="b"/>
                </a:tc>
                <a:tc>
                  <a:txBody>
                    <a:bodyPr/>
                    <a:lstStyle/>
                    <a:p>
                      <a:pPr algn="ctr" fontAlgn="ctr"/>
                      <a:r>
                        <a:rPr lang="es-EC" sz="1000" u="none" strike="noStrike">
                          <a:effectLst/>
                        </a:rPr>
                        <a:t> </a:t>
                      </a:r>
                      <a:endParaRPr lang="es-EC" sz="1000" b="1"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 </a:t>
                      </a:r>
                      <a:endParaRPr lang="es-EC" sz="1000" b="1" i="0" u="none" strike="noStrike">
                        <a:solidFill>
                          <a:srgbClr val="000000"/>
                        </a:solidFill>
                        <a:effectLst/>
                        <a:latin typeface="Cambria"/>
                      </a:endParaRPr>
                    </a:p>
                  </a:txBody>
                  <a:tcPr marL="9525" marR="9525" marT="9525" marB="0" anchor="ctr"/>
                </a:tc>
              </a:tr>
              <a:tr h="306320">
                <a:tc>
                  <a:txBody>
                    <a:bodyPr/>
                    <a:lstStyle/>
                    <a:p>
                      <a:pPr algn="just" fontAlgn="ctr"/>
                      <a:r>
                        <a:rPr lang="es-EC" sz="1000" u="none" strike="noStrike">
                          <a:effectLst/>
                        </a:rPr>
                        <a:t>Carga Física</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9.5</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5.5</a:t>
                      </a:r>
                      <a:endParaRPr lang="es-EC" sz="1000" b="0" i="0" u="none" strike="noStrike">
                        <a:solidFill>
                          <a:srgbClr val="000000"/>
                        </a:solidFill>
                        <a:effectLst/>
                        <a:latin typeface="Cambria"/>
                      </a:endParaRPr>
                    </a:p>
                  </a:txBody>
                  <a:tcPr marL="9525" marR="9525" marT="9525" marB="0" anchor="ctr"/>
                </a:tc>
              </a:tr>
              <a:tr h="306320">
                <a:tc>
                  <a:txBody>
                    <a:bodyPr/>
                    <a:lstStyle/>
                    <a:p>
                      <a:pPr algn="just" fontAlgn="ctr"/>
                      <a:r>
                        <a:rPr lang="es-EC" sz="1000" u="none" strike="noStrike">
                          <a:effectLst/>
                        </a:rPr>
                        <a:t>Entorno Físico</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10</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2.25</a:t>
                      </a:r>
                      <a:endParaRPr lang="es-EC" sz="1000" b="0" i="0" u="none" strike="noStrike">
                        <a:solidFill>
                          <a:srgbClr val="000000"/>
                        </a:solidFill>
                        <a:effectLst/>
                        <a:latin typeface="Cambria"/>
                      </a:endParaRPr>
                    </a:p>
                  </a:txBody>
                  <a:tcPr marL="9525" marR="9525" marT="9525" marB="0" anchor="ctr"/>
                </a:tc>
              </a:tr>
              <a:tr h="306320">
                <a:tc>
                  <a:txBody>
                    <a:bodyPr/>
                    <a:lstStyle/>
                    <a:p>
                      <a:pPr algn="just" fontAlgn="ctr"/>
                      <a:r>
                        <a:rPr lang="es-EC" sz="1000" u="none" strike="noStrike">
                          <a:effectLst/>
                        </a:rPr>
                        <a:t>Carga Mental</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4.11</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3.88</a:t>
                      </a:r>
                      <a:endParaRPr lang="es-EC" sz="1000" b="0" i="0" u="none" strike="noStrike">
                        <a:solidFill>
                          <a:srgbClr val="000000"/>
                        </a:solidFill>
                        <a:effectLst/>
                        <a:latin typeface="Cambria"/>
                      </a:endParaRPr>
                    </a:p>
                  </a:txBody>
                  <a:tcPr marL="9525" marR="9525" marT="9525" marB="0" anchor="ctr"/>
                </a:tc>
              </a:tr>
              <a:tr h="306320">
                <a:tc>
                  <a:txBody>
                    <a:bodyPr/>
                    <a:lstStyle/>
                    <a:p>
                      <a:pPr algn="just" fontAlgn="ctr"/>
                      <a:r>
                        <a:rPr lang="es-EC" sz="1000" u="none" strike="noStrike">
                          <a:effectLst/>
                        </a:rPr>
                        <a:t>Aspecto Psicosocial</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5.87</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3.37</a:t>
                      </a:r>
                      <a:endParaRPr lang="es-EC" sz="1000" b="0" i="0" u="none" strike="noStrike">
                        <a:solidFill>
                          <a:srgbClr val="000000"/>
                        </a:solidFill>
                        <a:effectLst/>
                        <a:latin typeface="Cambria"/>
                      </a:endParaRPr>
                    </a:p>
                  </a:txBody>
                  <a:tcPr marL="9525" marR="9525" marT="9525" marB="0" anchor="ctr"/>
                </a:tc>
              </a:tr>
              <a:tr h="321635">
                <a:tc>
                  <a:txBody>
                    <a:bodyPr/>
                    <a:lstStyle/>
                    <a:p>
                      <a:pPr algn="just" fontAlgn="ctr"/>
                      <a:r>
                        <a:rPr lang="es-EC" sz="1000" u="none" strike="noStrike">
                          <a:effectLst/>
                        </a:rPr>
                        <a:t>Tiempos de Trabajo</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3.5</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3</a:t>
                      </a:r>
                      <a:endParaRPr lang="es-EC" sz="1000" b="0" i="0" u="none" strike="noStrike">
                        <a:solidFill>
                          <a:srgbClr val="000000"/>
                        </a:solidFill>
                        <a:effectLst/>
                        <a:latin typeface="Cambria"/>
                      </a:endParaRPr>
                    </a:p>
                  </a:txBody>
                  <a:tcPr marL="9525" marR="9525" marT="9525" marB="0" anchor="ctr"/>
                </a:tc>
              </a:tr>
              <a:tr h="306320">
                <a:tc>
                  <a:txBody>
                    <a:bodyPr/>
                    <a:lstStyle/>
                    <a:p>
                      <a:pPr algn="just" fontAlgn="ctr"/>
                      <a:r>
                        <a:rPr lang="es-EC" sz="1000" u="none" strike="noStrike">
                          <a:effectLst/>
                        </a:rPr>
                        <a:t>REBA</a:t>
                      </a:r>
                      <a:endParaRPr lang="es-EC" sz="1000" b="0" i="0" u="none" strike="noStrike">
                        <a:solidFill>
                          <a:srgbClr val="000000"/>
                        </a:solidFill>
                        <a:effectLst/>
                        <a:latin typeface="Cambria"/>
                      </a:endParaRPr>
                    </a:p>
                  </a:txBody>
                  <a:tcPr marL="9525" marR="9525" marT="9525" marB="0" anchor="ctr"/>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9525" marR="9525" marT="9525" marB="0" anchor="b"/>
                </a:tc>
              </a:tr>
              <a:tr h="306320">
                <a:tc>
                  <a:txBody>
                    <a:bodyPr/>
                    <a:lstStyle/>
                    <a:p>
                      <a:pPr algn="l" fontAlgn="ctr"/>
                      <a:r>
                        <a:rPr lang="es-EC" sz="1000" u="none" strike="noStrike">
                          <a:effectLst/>
                        </a:rPr>
                        <a:t>PUNTUACION</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10</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6</a:t>
                      </a:r>
                      <a:endParaRPr lang="es-EC" sz="1000" b="0" i="0" u="none" strike="noStrike">
                        <a:solidFill>
                          <a:srgbClr val="000000"/>
                        </a:solidFill>
                        <a:effectLst/>
                        <a:latin typeface="Cambria"/>
                      </a:endParaRPr>
                    </a:p>
                  </a:txBody>
                  <a:tcPr marL="9525" marR="9525" marT="9525" marB="0" anchor="ctr"/>
                </a:tc>
              </a:tr>
              <a:tr h="321635">
                <a:tc>
                  <a:txBody>
                    <a:bodyPr/>
                    <a:lstStyle/>
                    <a:p>
                      <a:pPr algn="l" fontAlgn="ctr"/>
                      <a:r>
                        <a:rPr lang="es-EC" sz="1000" u="none" strike="noStrike">
                          <a:effectLst/>
                        </a:rPr>
                        <a:t>RISGO</a:t>
                      </a:r>
                      <a:endParaRPr lang="es-EC" sz="1000" b="0" i="0" u="none" strike="noStrike">
                        <a:solidFill>
                          <a:srgbClr val="000000"/>
                        </a:solidFill>
                        <a:effectLst/>
                        <a:latin typeface="Cambria"/>
                      </a:endParaRPr>
                    </a:p>
                  </a:txBody>
                  <a:tcPr marL="9525" marR="9525" marT="9525" marB="0" anchor="ctr"/>
                </a:tc>
                <a:tc>
                  <a:txBody>
                    <a:bodyPr/>
                    <a:lstStyle/>
                    <a:p>
                      <a:pPr algn="ctr" fontAlgn="b"/>
                      <a:r>
                        <a:rPr lang="es-EC" sz="1100" u="none" strike="noStrike">
                          <a:effectLst/>
                        </a:rPr>
                        <a:t>ALTO</a:t>
                      </a:r>
                      <a:endParaRPr lang="es-EC" sz="1100" b="0" i="0" u="none" strike="noStrike">
                        <a:solidFill>
                          <a:srgbClr val="000000"/>
                        </a:solidFill>
                        <a:effectLst/>
                        <a:latin typeface="Calibri"/>
                      </a:endParaRPr>
                    </a:p>
                  </a:txBody>
                  <a:tcPr marL="9525" marR="9525" marT="9525" marB="0" anchor="b"/>
                </a:tc>
                <a:tc>
                  <a:txBody>
                    <a:bodyPr/>
                    <a:lstStyle/>
                    <a:p>
                      <a:pPr algn="ctr" fontAlgn="b"/>
                      <a:r>
                        <a:rPr lang="es-EC" sz="1100" u="none" strike="noStrike">
                          <a:effectLst/>
                        </a:rPr>
                        <a:t>MEDIO</a:t>
                      </a:r>
                      <a:endParaRPr lang="es-EC" sz="1100" b="0" i="0" u="none" strike="noStrike">
                        <a:solidFill>
                          <a:srgbClr val="000000"/>
                        </a:solidFill>
                        <a:effectLst/>
                        <a:latin typeface="Calibri"/>
                      </a:endParaRPr>
                    </a:p>
                  </a:txBody>
                  <a:tcPr marL="9525" marR="9525" marT="9525" marB="0" anchor="b"/>
                </a:tc>
              </a:tr>
              <a:tr h="306320">
                <a:tc>
                  <a:txBody>
                    <a:bodyPr/>
                    <a:lstStyle/>
                    <a:p>
                      <a:pPr algn="just" fontAlgn="ctr"/>
                      <a:r>
                        <a:rPr lang="es-EC" sz="1000" u="none" strike="noStrike">
                          <a:effectLst/>
                        </a:rPr>
                        <a:t>RULA</a:t>
                      </a:r>
                      <a:endParaRPr lang="es-EC" sz="1000" b="0" i="0" u="none" strike="noStrike">
                        <a:solidFill>
                          <a:srgbClr val="000000"/>
                        </a:solidFill>
                        <a:effectLst/>
                        <a:latin typeface="Cambria"/>
                      </a:endParaRPr>
                    </a:p>
                  </a:txBody>
                  <a:tcPr marL="9525" marR="9525" marT="9525" marB="0" anchor="ctr"/>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9525" marR="9525" marT="9525" marB="0" anchor="b"/>
                </a:tc>
                <a:tc>
                  <a:txBody>
                    <a:bodyPr/>
                    <a:lstStyle/>
                    <a:p>
                      <a:pPr algn="l" fontAlgn="b"/>
                      <a:r>
                        <a:rPr lang="es-EC" sz="1100" u="none" strike="noStrike">
                          <a:effectLst/>
                        </a:rPr>
                        <a:t> </a:t>
                      </a:r>
                      <a:endParaRPr lang="es-EC" sz="1100" b="0" i="0" u="none" strike="noStrike">
                        <a:solidFill>
                          <a:srgbClr val="000000"/>
                        </a:solidFill>
                        <a:effectLst/>
                        <a:latin typeface="Calibri"/>
                      </a:endParaRPr>
                    </a:p>
                  </a:txBody>
                  <a:tcPr marL="9525" marR="9525" marT="9525" marB="0" anchor="b"/>
                </a:tc>
              </a:tr>
              <a:tr h="306320">
                <a:tc>
                  <a:txBody>
                    <a:bodyPr/>
                    <a:lstStyle/>
                    <a:p>
                      <a:pPr algn="l" fontAlgn="ctr"/>
                      <a:r>
                        <a:rPr lang="es-EC" sz="1000" u="none" strike="noStrike">
                          <a:effectLst/>
                        </a:rPr>
                        <a:t>PUNTUACION</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7</a:t>
                      </a:r>
                      <a:endParaRPr lang="es-EC" sz="1000" b="0" i="0" u="none" strike="noStrike">
                        <a:solidFill>
                          <a:srgbClr val="000000"/>
                        </a:solidFill>
                        <a:effectLst/>
                        <a:latin typeface="Cambria"/>
                      </a:endParaRPr>
                    </a:p>
                  </a:txBody>
                  <a:tcPr marL="9525" marR="9525" marT="9525" marB="0" anchor="ctr"/>
                </a:tc>
                <a:tc>
                  <a:txBody>
                    <a:bodyPr/>
                    <a:lstStyle/>
                    <a:p>
                      <a:pPr algn="ctr" fontAlgn="ctr"/>
                      <a:r>
                        <a:rPr lang="es-EC" sz="1000" u="none" strike="noStrike">
                          <a:effectLst/>
                        </a:rPr>
                        <a:t>6</a:t>
                      </a:r>
                      <a:endParaRPr lang="es-EC" sz="1000" b="0" i="0" u="none" strike="noStrike">
                        <a:solidFill>
                          <a:srgbClr val="000000"/>
                        </a:solidFill>
                        <a:effectLst/>
                        <a:latin typeface="Cambria"/>
                      </a:endParaRPr>
                    </a:p>
                  </a:txBody>
                  <a:tcPr marL="9525" marR="9525" marT="9525" marB="0" anchor="ctr"/>
                </a:tc>
              </a:tr>
              <a:tr h="321635">
                <a:tc>
                  <a:txBody>
                    <a:bodyPr/>
                    <a:lstStyle/>
                    <a:p>
                      <a:pPr algn="l" fontAlgn="ctr"/>
                      <a:r>
                        <a:rPr lang="es-EC" sz="1000" u="none" strike="noStrike">
                          <a:effectLst/>
                        </a:rPr>
                        <a:t>NIVEL DE ACCION</a:t>
                      </a:r>
                      <a:endParaRPr lang="es-EC" sz="1000" b="0" i="0" u="none" strike="noStrike">
                        <a:solidFill>
                          <a:srgbClr val="000000"/>
                        </a:solidFill>
                        <a:effectLst/>
                        <a:latin typeface="Cambria"/>
                      </a:endParaRPr>
                    </a:p>
                  </a:txBody>
                  <a:tcPr marL="9525" marR="9525" marT="9525" marB="0" anchor="ctr"/>
                </a:tc>
                <a:tc>
                  <a:txBody>
                    <a:bodyPr/>
                    <a:lstStyle/>
                    <a:p>
                      <a:pPr algn="ctr" fontAlgn="b"/>
                      <a:r>
                        <a:rPr lang="es-EC" sz="1100" u="none" strike="noStrike">
                          <a:effectLst/>
                        </a:rPr>
                        <a:t>4</a:t>
                      </a:r>
                      <a:endParaRPr lang="es-EC" sz="1100" b="0" i="0" u="none" strike="noStrike">
                        <a:solidFill>
                          <a:srgbClr val="000000"/>
                        </a:solidFill>
                        <a:effectLst/>
                        <a:latin typeface="Calibri"/>
                      </a:endParaRPr>
                    </a:p>
                  </a:txBody>
                  <a:tcPr marL="9525" marR="9525" marT="9525" marB="0" anchor="b"/>
                </a:tc>
                <a:tc>
                  <a:txBody>
                    <a:bodyPr/>
                    <a:lstStyle/>
                    <a:p>
                      <a:pPr algn="ctr" fontAlgn="b"/>
                      <a:r>
                        <a:rPr lang="es-EC" sz="1100" u="none" strike="noStrike" dirty="0">
                          <a:effectLst/>
                        </a:rPr>
                        <a:t>3</a:t>
                      </a:r>
                      <a:endParaRPr lang="es-EC" sz="1100" b="0" i="0" u="none" strike="noStrike" dirty="0">
                        <a:solidFill>
                          <a:srgbClr val="000000"/>
                        </a:solidFill>
                        <a:effectLst/>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942729C-8FE2-49E5-9FDE-41AC6B788FE1}" type="slidenum">
              <a:rPr lang="es-EC" smtClean="0"/>
              <a:pPr/>
              <a:t>25</a:t>
            </a:fld>
            <a:endParaRPr lang="es-EC" dirty="0"/>
          </a:p>
        </p:txBody>
      </p:sp>
      <p:sp>
        <p:nvSpPr>
          <p:cNvPr id="5" name="4 CuadroTexto"/>
          <p:cNvSpPr txBox="1"/>
          <p:nvPr/>
        </p:nvSpPr>
        <p:spPr>
          <a:xfrm>
            <a:off x="395536" y="980728"/>
            <a:ext cx="7358114" cy="2585323"/>
          </a:xfrm>
          <a:prstGeom prst="rect">
            <a:avLst/>
          </a:prstGeom>
          <a:noFill/>
        </p:spPr>
        <p:txBody>
          <a:bodyPr wrap="square" rtlCol="0">
            <a:spAutoFit/>
          </a:bodyPr>
          <a:lstStyle/>
          <a:p>
            <a:pPr algn="just"/>
            <a:r>
              <a:rPr lang="es-ES" dirty="0" smtClean="0"/>
              <a:t>Con esto se demostró que en </a:t>
            </a:r>
            <a:r>
              <a:rPr lang="es-EC" dirty="0" smtClean="0"/>
              <a:t>los movimientos repetitivos, posturas prolongadas y exceso de trabajo en el área de pos cosecha, hay una relación directa con los problemas de Túnel Carpiano, Manguito Rotador en los trabajadores con las evaluaciones de INSHT, LEST, REBA Y RULA en donde se determina un riesgo alto para los operarios.</a:t>
            </a:r>
          </a:p>
          <a:p>
            <a:r>
              <a:rPr lang="es-EC" dirty="0"/>
              <a:t> </a:t>
            </a:r>
          </a:p>
          <a:p>
            <a:pPr algn="just"/>
            <a:r>
              <a:rPr lang="es-ES" dirty="0"/>
              <a:t>Al analizar la relación </a:t>
            </a:r>
            <a:r>
              <a:rPr lang="es-EC" dirty="0"/>
              <a:t>de los incidentes y accidentes de trabajo </a:t>
            </a:r>
            <a:r>
              <a:rPr lang="es-EC" dirty="0" smtClean="0"/>
              <a:t>por  falta </a:t>
            </a:r>
            <a:r>
              <a:rPr lang="es-EC" dirty="0"/>
              <a:t>de mantenimiento de máquinas y equipos y </a:t>
            </a:r>
            <a:r>
              <a:rPr lang="es-EC" dirty="0" smtClean="0"/>
              <a:t>ausencia de </a:t>
            </a:r>
            <a:r>
              <a:rPr lang="es-EC" dirty="0"/>
              <a:t>guardas de acuerdo a la NTP 325 se </a:t>
            </a:r>
            <a:r>
              <a:rPr lang="es-EC" dirty="0" smtClean="0"/>
              <a:t>determina un </a:t>
            </a:r>
            <a:r>
              <a:rPr lang="es-EC" dirty="0"/>
              <a:t>riesgo alto.</a:t>
            </a:r>
          </a:p>
        </p:txBody>
      </p:sp>
    </p:spTree>
    <p:extLst>
      <p:ext uri="{BB962C8B-B14F-4D97-AF65-F5344CB8AC3E}">
        <p14:creationId xmlns:p14="http://schemas.microsoft.com/office/powerpoint/2010/main" val="4120242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rPr>
              <a:t>recomendaciones  </a:t>
            </a:r>
            <a:endParaRPr lang="es-EC" dirty="0">
              <a:solidFill>
                <a:schemeClr val="tx1"/>
              </a:solidFill>
            </a:endParaRPr>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26</a:t>
            </a:fld>
            <a:endParaRPr lang="es-EC" dirty="0"/>
          </a:p>
        </p:txBody>
      </p:sp>
      <p:graphicFrame>
        <p:nvGraphicFramePr>
          <p:cNvPr id="45058" name="Object 2"/>
          <p:cNvGraphicFramePr>
            <a:graphicFrameLocks noChangeAspect="1"/>
          </p:cNvGraphicFramePr>
          <p:nvPr/>
        </p:nvGraphicFramePr>
        <p:xfrm>
          <a:off x="357188" y="5500688"/>
          <a:ext cx="1874837" cy="765175"/>
        </p:xfrm>
        <a:graphic>
          <a:graphicData uri="http://schemas.openxmlformats.org/presentationml/2006/ole">
            <mc:AlternateContent xmlns:mc="http://schemas.openxmlformats.org/markup-compatibility/2006">
              <mc:Choice xmlns:v="urn:schemas-microsoft-com:vml" Requires="v">
                <p:oleObj spid="_x0000_s53278" name="Imagen de mapa de bits" r:id="rId3" imgW="4161905" imgH="1695687" progId="PBrush">
                  <p:embed/>
                </p:oleObj>
              </mc:Choice>
              <mc:Fallback>
                <p:oleObj name="Imagen de mapa de bits" r:id="rId3" imgW="4161905" imgH="169568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500688"/>
                        <a:ext cx="187483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6786563" y="5286375"/>
          <a:ext cx="1019175" cy="1066800"/>
        </p:xfrm>
        <a:graphic>
          <a:graphicData uri="http://schemas.openxmlformats.org/presentationml/2006/ole">
            <mc:AlternateContent xmlns:mc="http://schemas.openxmlformats.org/markup-compatibility/2006">
              <mc:Choice xmlns:v="urn:schemas-microsoft-com:vml" Requires="v">
                <p:oleObj spid="_x0000_s53279" name="Imagen de mapa de bits" r:id="rId5" imgW="1628571" imgH="1685714" progId="PBrush">
                  <p:embed/>
                </p:oleObj>
              </mc:Choice>
              <mc:Fallback>
                <p:oleObj name="Imagen de mapa de bits" r:id="rId5" imgW="1628571" imgH="1685714"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5286375"/>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942729C-8FE2-49E5-9FDE-41AC6B788FE1}" type="slidenum">
              <a:rPr lang="es-EC" smtClean="0"/>
              <a:pPr/>
              <a:t>27</a:t>
            </a:fld>
            <a:endParaRPr lang="es-EC" dirty="0"/>
          </a:p>
        </p:txBody>
      </p:sp>
      <p:sp>
        <p:nvSpPr>
          <p:cNvPr id="5" name="4 CuadroTexto"/>
          <p:cNvSpPr txBox="1"/>
          <p:nvPr/>
        </p:nvSpPr>
        <p:spPr>
          <a:xfrm>
            <a:off x="571472" y="1142984"/>
            <a:ext cx="7143801" cy="5078313"/>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t>Para el control de riesgo de atrapamiento de máquinas (NTP 325) queda por considerar e implementar todo lo que se refiere a él mando principal y su puesta en marcha como también a sus órganos de accionamiento, el mando de la parada de emergencia en el bloque y desbloqueo del mando de la parada de emergencia</a:t>
            </a:r>
            <a:r>
              <a:rPr lang="es-EC" dirty="0" smtClean="0"/>
              <a:t>.</a:t>
            </a:r>
          </a:p>
          <a:p>
            <a:pPr marL="285750" indent="-285750" algn="just">
              <a:buFont typeface="Wingdings" panose="05000000000000000000" pitchFamily="2" charset="2"/>
              <a:buChar char="Ø"/>
            </a:pPr>
            <a:r>
              <a:rPr lang="es-EC" dirty="0"/>
              <a:t>Las capacitaciones del manejo de la maquinaria se deben mantener 2 veces por año para reforzar el conocimiento y evitar incidentes.</a:t>
            </a:r>
          </a:p>
          <a:p>
            <a:pPr marL="285750" indent="-285750" algn="just">
              <a:buFont typeface="Wingdings" panose="05000000000000000000" pitchFamily="2" charset="2"/>
              <a:buChar char="Ø"/>
            </a:pPr>
            <a:r>
              <a:rPr lang="es-EC" dirty="0"/>
              <a:t>Se recomienda incluir dentro del programa de mantenimiento de la empresa a las mesas de </a:t>
            </a:r>
            <a:r>
              <a:rPr lang="es-EC" dirty="0" smtClean="0"/>
              <a:t>pos cosecha </a:t>
            </a:r>
            <a:r>
              <a:rPr lang="es-EC" dirty="0"/>
              <a:t>con una periodicidad de al menos de seis meses, y de las máquinas y equipos una periodicidad de al menos cada tres meses.</a:t>
            </a:r>
          </a:p>
          <a:p>
            <a:pPr marL="285750" indent="-285750">
              <a:buFont typeface="Wingdings" panose="05000000000000000000" pitchFamily="2" charset="2"/>
              <a:buChar char="Ø"/>
            </a:pPr>
            <a:r>
              <a:rPr lang="es-EC" dirty="0"/>
              <a:t>Se recomienda continuar con el programa implementado de fisioterapia en donde se observa que el mismo debe ser incluido en el programa de vigilancia de la salud en el aspecto osteomuscular de los trabajadores del área de pos cosecha y también de todo el personal que requiera</a:t>
            </a:r>
            <a:r>
              <a:rPr lang="es-EC" dirty="0" smtClean="0"/>
              <a:t>.</a:t>
            </a:r>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rPr>
              <a:t>gracias </a:t>
            </a:r>
            <a:endParaRPr lang="es-EC" dirty="0">
              <a:solidFill>
                <a:schemeClr val="tx1"/>
              </a:solidFill>
            </a:endParaRPr>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28</a:t>
            </a:fld>
            <a:endParaRPr lang="es-EC" dirty="0"/>
          </a:p>
        </p:txBody>
      </p:sp>
      <p:graphicFrame>
        <p:nvGraphicFramePr>
          <p:cNvPr id="45058" name="Object 2"/>
          <p:cNvGraphicFramePr>
            <a:graphicFrameLocks noChangeAspect="1"/>
          </p:cNvGraphicFramePr>
          <p:nvPr/>
        </p:nvGraphicFramePr>
        <p:xfrm>
          <a:off x="357188" y="5500688"/>
          <a:ext cx="1874837" cy="765175"/>
        </p:xfrm>
        <a:graphic>
          <a:graphicData uri="http://schemas.openxmlformats.org/presentationml/2006/ole">
            <mc:AlternateContent xmlns:mc="http://schemas.openxmlformats.org/markup-compatibility/2006">
              <mc:Choice xmlns:v="urn:schemas-microsoft-com:vml" Requires="v">
                <p:oleObj spid="_x0000_s67588" name="Imagen de mapa de bits" r:id="rId3" imgW="4161905" imgH="1695687" progId="PBrush">
                  <p:embed/>
                </p:oleObj>
              </mc:Choice>
              <mc:Fallback>
                <p:oleObj name="Imagen de mapa de bits" r:id="rId3" imgW="4161905" imgH="169568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500688"/>
                        <a:ext cx="187483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nvGraphicFramePr>
        <p:xfrm>
          <a:off x="6786563" y="5286375"/>
          <a:ext cx="1019175" cy="1066800"/>
        </p:xfrm>
        <a:graphic>
          <a:graphicData uri="http://schemas.openxmlformats.org/presentationml/2006/ole">
            <mc:AlternateContent xmlns:mc="http://schemas.openxmlformats.org/markup-compatibility/2006">
              <mc:Choice xmlns:v="urn:schemas-microsoft-com:vml" Requires="v">
                <p:oleObj spid="_x0000_s67589" name="Imagen de mapa de bits" r:id="rId5" imgW="1628571" imgH="1685714" progId="PBrush">
                  <p:embed/>
                </p:oleObj>
              </mc:Choice>
              <mc:Fallback>
                <p:oleObj name="Imagen de mapa de bits" r:id="rId5" imgW="1628571" imgH="1685714"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5286375"/>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0990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6942729C-8FE2-49E5-9FDE-41AC6B788FE1}" type="slidenum">
              <a:rPr lang="es-EC" smtClean="0"/>
              <a:pPr/>
              <a:t>3</a:t>
            </a:fld>
            <a:endParaRPr lang="es-EC" dirty="0"/>
          </a:p>
        </p:txBody>
      </p:sp>
      <p:pic>
        <p:nvPicPr>
          <p:cNvPr id="10" name="9 Imagen"/>
          <p:cNvPicPr/>
          <p:nvPr/>
        </p:nvPicPr>
        <p:blipFill rotWithShape="1">
          <a:blip r:embed="rId2"/>
          <a:srcRect l="18839" t="21918" r="18555" b="28704"/>
          <a:stretch/>
        </p:blipFill>
        <p:spPr bwMode="auto">
          <a:xfrm>
            <a:off x="323528" y="764704"/>
            <a:ext cx="7416824" cy="504056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lstStyle/>
          <a:p>
            <a:r>
              <a:rPr lang="es-EC" dirty="0" smtClean="0">
                <a:solidFill>
                  <a:schemeClr val="tx1"/>
                </a:solidFill>
                <a:effectLst>
                  <a:outerShdw blurRad="38100" dist="38100" dir="2700000" algn="tl">
                    <a:srgbClr val="000000">
                      <a:alpha val="43137"/>
                    </a:srgbClr>
                  </a:outerShdw>
                </a:effectLst>
              </a:rPr>
              <a:t>OBJETIVOS E HIPOTESIS</a:t>
            </a:r>
            <a:endParaRPr lang="es-EC" dirty="0">
              <a:solidFill>
                <a:schemeClr val="tx1"/>
              </a:solidFill>
              <a:effectLst>
                <a:outerShdw blurRad="38100" dist="38100" dir="2700000" algn="tl">
                  <a:srgbClr val="000000">
                    <a:alpha val="43137"/>
                  </a:srgbClr>
                </a:outerShdw>
              </a:effectLst>
            </a:endParaRPr>
          </a:p>
        </p:txBody>
      </p:sp>
      <p:sp>
        <p:nvSpPr>
          <p:cNvPr id="8" name="7 Marcador de número de diapositiva"/>
          <p:cNvSpPr>
            <a:spLocks noGrp="1"/>
          </p:cNvSpPr>
          <p:nvPr>
            <p:ph type="sldNum" sz="quarter" idx="12"/>
          </p:nvPr>
        </p:nvSpPr>
        <p:spPr/>
        <p:txBody>
          <a:bodyPr/>
          <a:lstStyle/>
          <a:p>
            <a:fld id="{6942729C-8FE2-49E5-9FDE-41AC6B788FE1}" type="slidenum">
              <a:rPr lang="es-EC" smtClean="0"/>
              <a:pPr/>
              <a:t>4</a:t>
            </a:fld>
            <a:endParaRPr lang="es-EC" dirty="0"/>
          </a:p>
        </p:txBody>
      </p:sp>
      <p:graphicFrame>
        <p:nvGraphicFramePr>
          <p:cNvPr id="35841" name="Object 1"/>
          <p:cNvGraphicFramePr>
            <a:graphicFrameLocks noChangeAspect="1"/>
          </p:cNvGraphicFramePr>
          <p:nvPr/>
        </p:nvGraphicFramePr>
        <p:xfrm>
          <a:off x="357188" y="5500688"/>
          <a:ext cx="1874837" cy="765175"/>
        </p:xfrm>
        <a:graphic>
          <a:graphicData uri="http://schemas.openxmlformats.org/presentationml/2006/ole">
            <mc:AlternateContent xmlns:mc="http://schemas.openxmlformats.org/markup-compatibility/2006">
              <mc:Choice xmlns:v="urn:schemas-microsoft-com:vml" Requires="v">
                <p:oleObj spid="_x0000_s35867" name="Imagen de mapa de bits" r:id="rId3" imgW="4161905" imgH="1695687" progId="PBrush">
                  <p:embed/>
                </p:oleObj>
              </mc:Choice>
              <mc:Fallback>
                <p:oleObj name="Imagen de mapa de bits" r:id="rId3" imgW="4161905" imgH="1695687"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500688"/>
                        <a:ext cx="187483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2" name="Object 2"/>
          <p:cNvGraphicFramePr>
            <a:graphicFrameLocks noChangeAspect="1"/>
          </p:cNvGraphicFramePr>
          <p:nvPr/>
        </p:nvGraphicFramePr>
        <p:xfrm>
          <a:off x="6786563" y="5286375"/>
          <a:ext cx="1019175" cy="1066800"/>
        </p:xfrm>
        <a:graphic>
          <a:graphicData uri="http://schemas.openxmlformats.org/presentationml/2006/ole">
            <mc:AlternateContent xmlns:mc="http://schemas.openxmlformats.org/markup-compatibility/2006">
              <mc:Choice xmlns:v="urn:schemas-microsoft-com:vml" Requires="v">
                <p:oleObj spid="_x0000_s35868" name="Imagen de mapa de bits" r:id="rId5" imgW="1628571" imgH="1685714" progId="PBrush">
                  <p:embed/>
                </p:oleObj>
              </mc:Choice>
              <mc:Fallback>
                <p:oleObj name="Imagen de mapa de bits" r:id="rId5" imgW="1628571" imgH="1685714"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5286375"/>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5720" y="1785590"/>
            <a:ext cx="7454632" cy="923330"/>
          </a:xfrm>
          <a:prstGeom prst="rect">
            <a:avLst/>
          </a:prstGeom>
          <a:solidFill>
            <a:schemeClr val="accent1">
              <a:lumMod val="20000"/>
              <a:lumOff val="80000"/>
            </a:schemeClr>
          </a:solidFill>
        </p:spPr>
        <p:txBody>
          <a:bodyPr wrap="square" rtlCol="0">
            <a:spAutoFit/>
          </a:bodyPr>
          <a:lstStyle/>
          <a:p>
            <a:pPr algn="just"/>
            <a:r>
              <a:rPr lang="es-EC" dirty="0"/>
              <a:t>Definir las actividades y riesgos del personal para desarrollar una propuesta de medidas de control que disminuya en el personal de la </a:t>
            </a:r>
            <a:r>
              <a:rPr lang="es-EC" dirty="0" smtClean="0"/>
              <a:t>pos cosecha </a:t>
            </a:r>
            <a:r>
              <a:rPr lang="es-EC" dirty="0"/>
              <a:t>accidente y enfermedades ocupacionales.</a:t>
            </a:r>
          </a:p>
        </p:txBody>
      </p:sp>
      <p:sp>
        <p:nvSpPr>
          <p:cNvPr id="8" name="7 CuadroTexto"/>
          <p:cNvSpPr txBox="1"/>
          <p:nvPr/>
        </p:nvSpPr>
        <p:spPr>
          <a:xfrm>
            <a:off x="285720" y="4005064"/>
            <a:ext cx="7454632" cy="1754326"/>
          </a:xfrm>
          <a:prstGeom prst="rect">
            <a:avLst/>
          </a:prstGeom>
          <a:solidFill>
            <a:schemeClr val="accent1">
              <a:lumMod val="20000"/>
              <a:lumOff val="80000"/>
            </a:schemeClr>
          </a:solidFill>
        </p:spPr>
        <p:txBody>
          <a:bodyPr wrap="square" rtlCol="0">
            <a:spAutoFit/>
          </a:bodyPr>
          <a:lstStyle/>
          <a:p>
            <a:pPr marL="285750" lvl="0" indent="-285750" algn="just">
              <a:buFont typeface="Arial" panose="020B0604020202020204" pitchFamily="34" charset="0"/>
              <a:buChar char="•"/>
            </a:pPr>
            <a:r>
              <a:rPr lang="es-EC" dirty="0"/>
              <a:t>Diagnosticar a nivel general los riesgos Ergonómico, Físico y Mecánico, </a:t>
            </a:r>
          </a:p>
          <a:p>
            <a:pPr marL="285750" lvl="0" indent="-285750" algn="just">
              <a:buFont typeface="Arial" panose="020B0604020202020204" pitchFamily="34" charset="0"/>
              <a:buChar char="•"/>
            </a:pPr>
            <a:r>
              <a:rPr lang="es-EC" dirty="0"/>
              <a:t>Establecer un programa de mantenimiento de máquina y equipos.</a:t>
            </a:r>
          </a:p>
          <a:p>
            <a:pPr marL="285750" lvl="0" indent="-285750" algn="just">
              <a:buFont typeface="Arial" panose="020B0604020202020204" pitchFamily="34" charset="0"/>
              <a:buChar char="•"/>
            </a:pPr>
            <a:r>
              <a:rPr lang="es-EC" dirty="0"/>
              <a:t>Identificar los controles operacionales </a:t>
            </a:r>
          </a:p>
          <a:p>
            <a:pPr marL="285750" lvl="0" indent="-285750" algn="just">
              <a:buFont typeface="Arial" panose="020B0604020202020204" pitchFamily="34" charset="0"/>
              <a:buChar char="•"/>
            </a:pPr>
            <a:r>
              <a:rPr lang="es-EC" dirty="0"/>
              <a:t>Realizar una propuesta de inversiones para disminución de incidentes y accidentes </a:t>
            </a:r>
          </a:p>
        </p:txBody>
      </p:sp>
      <p:sp>
        <p:nvSpPr>
          <p:cNvPr id="12" name="11 CuadroTexto"/>
          <p:cNvSpPr txBox="1"/>
          <p:nvPr/>
        </p:nvSpPr>
        <p:spPr>
          <a:xfrm>
            <a:off x="357158" y="971436"/>
            <a:ext cx="3857652" cy="369332"/>
          </a:xfrm>
          <a:prstGeom prst="rect">
            <a:avLst/>
          </a:prstGeom>
          <a:noFill/>
        </p:spPr>
        <p:txBody>
          <a:bodyPr wrap="square" rtlCol="0">
            <a:spAutoFit/>
          </a:bodyPr>
          <a:lstStyle/>
          <a:p>
            <a:r>
              <a:rPr lang="es-EC" b="1" dirty="0" smtClean="0"/>
              <a:t>OBJETIVO GENERAL:</a:t>
            </a:r>
            <a:endParaRPr lang="es-EC" b="1" dirty="0"/>
          </a:p>
        </p:txBody>
      </p:sp>
      <p:sp>
        <p:nvSpPr>
          <p:cNvPr id="13" name="12 CuadroTexto"/>
          <p:cNvSpPr txBox="1"/>
          <p:nvPr/>
        </p:nvSpPr>
        <p:spPr>
          <a:xfrm>
            <a:off x="285720" y="3203684"/>
            <a:ext cx="3357586" cy="369332"/>
          </a:xfrm>
          <a:prstGeom prst="rect">
            <a:avLst/>
          </a:prstGeom>
          <a:noFill/>
        </p:spPr>
        <p:txBody>
          <a:bodyPr wrap="square" rtlCol="0">
            <a:spAutoFit/>
          </a:bodyPr>
          <a:lstStyle/>
          <a:p>
            <a:r>
              <a:rPr lang="es-EC" b="1" dirty="0" smtClean="0"/>
              <a:t>OBJETIVOS ESPECIFICOS:</a:t>
            </a:r>
            <a:endParaRPr lang="es-EC" b="1" dirty="0"/>
          </a:p>
        </p:txBody>
      </p:sp>
      <p:sp>
        <p:nvSpPr>
          <p:cNvPr id="16" name="15 Marcador de número de diapositiva"/>
          <p:cNvSpPr>
            <a:spLocks noGrp="1"/>
          </p:cNvSpPr>
          <p:nvPr>
            <p:ph type="sldNum" sz="quarter" idx="12"/>
          </p:nvPr>
        </p:nvSpPr>
        <p:spPr/>
        <p:txBody>
          <a:bodyPr/>
          <a:lstStyle/>
          <a:p>
            <a:fld id="{6942729C-8FE2-49E5-9FDE-41AC6B788FE1}" type="slidenum">
              <a:rPr lang="es-EC" smtClean="0"/>
              <a:pPr/>
              <a:t>5</a:t>
            </a:fld>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942729C-8FE2-49E5-9FDE-41AC6B788FE1}" type="slidenum">
              <a:rPr lang="es-EC" smtClean="0"/>
              <a:pPr/>
              <a:t>6</a:t>
            </a:fld>
            <a:endParaRPr lang="es-EC" dirty="0"/>
          </a:p>
        </p:txBody>
      </p:sp>
      <p:sp>
        <p:nvSpPr>
          <p:cNvPr id="7" name="6 CuadroTexto"/>
          <p:cNvSpPr txBox="1"/>
          <p:nvPr/>
        </p:nvSpPr>
        <p:spPr>
          <a:xfrm>
            <a:off x="611560" y="1187460"/>
            <a:ext cx="1500198" cy="369332"/>
          </a:xfrm>
          <a:prstGeom prst="rect">
            <a:avLst/>
          </a:prstGeom>
          <a:noFill/>
        </p:spPr>
        <p:txBody>
          <a:bodyPr wrap="square" rtlCol="0">
            <a:spAutoFit/>
          </a:bodyPr>
          <a:lstStyle/>
          <a:p>
            <a:r>
              <a:rPr lang="es-EC" b="1" dirty="0" smtClean="0"/>
              <a:t>HIPOTESIS</a:t>
            </a:r>
            <a:r>
              <a:rPr lang="es-EC" dirty="0" smtClean="0"/>
              <a:t>:</a:t>
            </a:r>
            <a:endParaRPr lang="es-EC" dirty="0"/>
          </a:p>
        </p:txBody>
      </p:sp>
      <p:sp>
        <p:nvSpPr>
          <p:cNvPr id="8" name="7 CuadroTexto"/>
          <p:cNvSpPr txBox="1"/>
          <p:nvPr/>
        </p:nvSpPr>
        <p:spPr>
          <a:xfrm>
            <a:off x="251520" y="2466762"/>
            <a:ext cx="7344816" cy="1754326"/>
          </a:xfrm>
          <a:prstGeom prst="rect">
            <a:avLst/>
          </a:prstGeom>
          <a:solidFill>
            <a:schemeClr val="accent1">
              <a:lumMod val="20000"/>
              <a:lumOff val="80000"/>
            </a:schemeClr>
          </a:solidFill>
        </p:spPr>
        <p:txBody>
          <a:bodyPr wrap="square" rtlCol="0">
            <a:spAutoFit/>
          </a:bodyPr>
          <a:lstStyle/>
          <a:p>
            <a:pPr algn="just"/>
            <a:r>
              <a:rPr lang="es-EC" dirty="0"/>
              <a:t>¿Existe relación entre los movimientos repetitivos, posturas prolongadas y exceso de trabajo en el área de pos cosecha y los problemas de Túnel Carpiano, Manguito Rotador en los trabajadores?</a:t>
            </a:r>
          </a:p>
          <a:p>
            <a:pPr algn="just"/>
            <a:r>
              <a:rPr lang="es-EC" dirty="0"/>
              <a:t> </a:t>
            </a:r>
          </a:p>
          <a:p>
            <a:pPr algn="just"/>
            <a:r>
              <a:rPr lang="es-EC" dirty="0"/>
              <a:t>¿Existe relación de los incidentes y accidentes de trabajo con la falta de mantenimiento de máquinas y equipos?</a:t>
            </a:r>
          </a:p>
        </p:txBody>
      </p:sp>
    </p:spTree>
    <p:extLst>
      <p:ext uri="{BB962C8B-B14F-4D97-AF65-F5344CB8AC3E}">
        <p14:creationId xmlns:p14="http://schemas.microsoft.com/office/powerpoint/2010/main" val="245420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025480" cy="1362075"/>
          </a:xfrm>
        </p:spPr>
        <p:txBody>
          <a:bodyPr/>
          <a:lstStyle/>
          <a:p>
            <a:r>
              <a:rPr lang="es-EC" dirty="0" smtClean="0">
                <a:solidFill>
                  <a:schemeClr val="tx1"/>
                </a:solidFill>
                <a:effectLst>
                  <a:outerShdw blurRad="38100" dist="38100" dir="2700000" algn="tl">
                    <a:srgbClr val="000000">
                      <a:alpha val="43137"/>
                    </a:srgbClr>
                  </a:outerShdw>
                </a:effectLst>
              </a:rPr>
              <a:t>METODOS UTILIZADOS</a:t>
            </a:r>
            <a:endParaRPr lang="es-EC" dirty="0">
              <a:solidFill>
                <a:schemeClr val="tx1"/>
              </a:solidFill>
              <a:effectLst>
                <a:outerShdw blurRad="38100" dist="38100" dir="2700000" algn="tl">
                  <a:srgbClr val="000000">
                    <a:alpha val="43137"/>
                  </a:srgbClr>
                </a:outerShdw>
              </a:effectLst>
            </a:endParaRPr>
          </a:p>
        </p:txBody>
      </p:sp>
      <p:sp>
        <p:nvSpPr>
          <p:cNvPr id="8" name="7 Marcador de número de diapositiva"/>
          <p:cNvSpPr>
            <a:spLocks noGrp="1"/>
          </p:cNvSpPr>
          <p:nvPr>
            <p:ph type="sldNum" sz="quarter" idx="12"/>
          </p:nvPr>
        </p:nvSpPr>
        <p:spPr/>
        <p:txBody>
          <a:bodyPr/>
          <a:lstStyle/>
          <a:p>
            <a:fld id="{6942729C-8FE2-49E5-9FDE-41AC6B788FE1}" type="slidenum">
              <a:rPr lang="es-EC" smtClean="0"/>
              <a:pPr/>
              <a:t>7</a:t>
            </a:fld>
            <a:endParaRPr lang="es-EC" dirty="0"/>
          </a:p>
        </p:txBody>
      </p:sp>
      <p:graphicFrame>
        <p:nvGraphicFramePr>
          <p:cNvPr id="33793" name="Object 1"/>
          <p:cNvGraphicFramePr>
            <a:graphicFrameLocks noChangeAspect="1"/>
          </p:cNvGraphicFramePr>
          <p:nvPr/>
        </p:nvGraphicFramePr>
        <p:xfrm>
          <a:off x="357188" y="5500688"/>
          <a:ext cx="1874837" cy="765175"/>
        </p:xfrm>
        <a:graphic>
          <a:graphicData uri="http://schemas.openxmlformats.org/presentationml/2006/ole">
            <mc:AlternateContent xmlns:mc="http://schemas.openxmlformats.org/markup-compatibility/2006">
              <mc:Choice xmlns:v="urn:schemas-microsoft-com:vml" Requires="v">
                <p:oleObj spid="_x0000_s33821" name="Imagen de mapa de bits" r:id="rId4" imgW="4161905" imgH="1695687" progId="PBrush">
                  <p:embed/>
                </p:oleObj>
              </mc:Choice>
              <mc:Fallback>
                <p:oleObj name="Imagen de mapa de bits" r:id="rId4" imgW="4161905" imgH="1695687" progId="PBrush">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5500688"/>
                        <a:ext cx="1874837"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4" name="Object 2"/>
          <p:cNvGraphicFramePr>
            <a:graphicFrameLocks noChangeAspect="1"/>
          </p:cNvGraphicFramePr>
          <p:nvPr/>
        </p:nvGraphicFramePr>
        <p:xfrm>
          <a:off x="6786563" y="5286375"/>
          <a:ext cx="1019175" cy="1066800"/>
        </p:xfrm>
        <a:graphic>
          <a:graphicData uri="http://schemas.openxmlformats.org/presentationml/2006/ole">
            <mc:AlternateContent xmlns:mc="http://schemas.openxmlformats.org/markup-compatibility/2006">
              <mc:Choice xmlns:v="urn:schemas-microsoft-com:vml" Requires="v">
                <p:oleObj spid="_x0000_s33822" name="Imagen de mapa de bits" r:id="rId6" imgW="1628571" imgH="1685714" progId="PBrush">
                  <p:embed/>
                </p:oleObj>
              </mc:Choice>
              <mc:Fallback>
                <p:oleObj name="Imagen de mapa de bits" r:id="rId6" imgW="1628571" imgH="1685714" progId="PBrush">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3" y="5286375"/>
                        <a:ext cx="10191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28596" y="1126485"/>
            <a:ext cx="7572428" cy="646331"/>
          </a:xfrm>
          <a:prstGeom prst="rect">
            <a:avLst/>
          </a:prstGeom>
          <a:solidFill>
            <a:schemeClr val="accent1">
              <a:lumMod val="20000"/>
              <a:lumOff val="80000"/>
            </a:schemeClr>
          </a:solidFill>
        </p:spPr>
        <p:txBody>
          <a:bodyPr wrap="square" rtlCol="0">
            <a:spAutoFit/>
          </a:bodyPr>
          <a:lstStyle/>
          <a:p>
            <a:r>
              <a:rPr lang="es-EC" b="1" dirty="0" smtClean="0"/>
              <a:t>NIVEL DE ESTUDIO: </a:t>
            </a:r>
            <a:r>
              <a:rPr lang="es-EC" dirty="0" smtClean="0"/>
              <a:t>DESCRIPTIVO</a:t>
            </a:r>
          </a:p>
          <a:p>
            <a:r>
              <a:rPr lang="es-EC" b="1" dirty="0" smtClean="0"/>
              <a:t>METODO:</a:t>
            </a:r>
            <a:r>
              <a:rPr lang="es-EC" dirty="0" smtClean="0"/>
              <a:t> HIPOTETICO – DEDUCTIVO</a:t>
            </a:r>
            <a:endParaRPr lang="es-EC" dirty="0"/>
          </a:p>
        </p:txBody>
      </p:sp>
      <p:sp>
        <p:nvSpPr>
          <p:cNvPr id="7" name="6 CuadroTexto"/>
          <p:cNvSpPr txBox="1"/>
          <p:nvPr/>
        </p:nvSpPr>
        <p:spPr>
          <a:xfrm>
            <a:off x="428596" y="2203698"/>
            <a:ext cx="7572428" cy="3108543"/>
          </a:xfrm>
          <a:prstGeom prst="rect">
            <a:avLst/>
          </a:prstGeom>
          <a:solidFill>
            <a:schemeClr val="accent1">
              <a:lumMod val="20000"/>
              <a:lumOff val="80000"/>
            </a:schemeClr>
          </a:solidFill>
          <a:ln>
            <a:solidFill>
              <a:schemeClr val="accent3"/>
            </a:solidFill>
          </a:ln>
        </p:spPr>
        <p:txBody>
          <a:bodyPr wrap="square" rtlCol="0">
            <a:spAutoFit/>
          </a:bodyPr>
          <a:lstStyle/>
          <a:p>
            <a:r>
              <a:rPr lang="es-EC" b="1" dirty="0" smtClean="0"/>
              <a:t>Métodos:</a:t>
            </a:r>
          </a:p>
          <a:p>
            <a:endParaRPr lang="es-EC" b="1" dirty="0" smtClean="0"/>
          </a:p>
          <a:p>
            <a:r>
              <a:rPr lang="es-ES" sz="1600" dirty="0"/>
              <a:t>La evaluación inicial de riesgos se va a realizar mediante el Método del INSHT que es una manera de evaluar en forma subjetiva y el Método LEST que evalúa 16 aspectos en una </a:t>
            </a:r>
            <a:r>
              <a:rPr lang="es-ES" sz="1600" dirty="0" smtClean="0"/>
              <a:t>manera </a:t>
            </a:r>
            <a:r>
              <a:rPr lang="es-ES" sz="1600" dirty="0"/>
              <a:t>objetiva, se realizara una comparación entre estos dos métodos y los riesgos evaluaremos con métodos para cada tipo de riesgo.</a:t>
            </a:r>
            <a:endParaRPr lang="es-EC" sz="1600" dirty="0"/>
          </a:p>
          <a:p>
            <a:r>
              <a:rPr lang="es-ES" sz="1600" dirty="0"/>
              <a:t> </a:t>
            </a:r>
            <a:endParaRPr lang="es-EC" sz="1600" dirty="0"/>
          </a:p>
          <a:p>
            <a:r>
              <a:rPr lang="es-ES" sz="1600" dirty="0"/>
              <a:t>Los riesgos Mecánicos se evaluarán mediante NTP 325 es el método de </a:t>
            </a:r>
            <a:r>
              <a:rPr lang="es-EC" sz="1600" dirty="0"/>
              <a:t>Cuestionario de chequeo para el control de riesgo de atrapamiento en máquinas.</a:t>
            </a:r>
          </a:p>
          <a:p>
            <a:r>
              <a:rPr lang="es-EC" sz="1600" dirty="0"/>
              <a:t> </a:t>
            </a:r>
          </a:p>
          <a:p>
            <a:r>
              <a:rPr lang="es-EC" sz="1600" dirty="0"/>
              <a:t>Los riesgos Ergonómicos evaluaran mediante el método REBA Y RULA.</a:t>
            </a:r>
          </a:p>
        </p:txBody>
      </p:sp>
      <p:sp>
        <p:nvSpPr>
          <p:cNvPr id="8" name="7 CuadroTexto"/>
          <p:cNvSpPr txBox="1"/>
          <p:nvPr/>
        </p:nvSpPr>
        <p:spPr>
          <a:xfrm>
            <a:off x="1000100" y="3929066"/>
            <a:ext cx="184731" cy="369332"/>
          </a:xfrm>
          <a:prstGeom prst="rect">
            <a:avLst/>
          </a:prstGeom>
          <a:noFill/>
        </p:spPr>
        <p:txBody>
          <a:bodyPr wrap="none" rtlCol="0">
            <a:spAutoFit/>
          </a:bodyPr>
          <a:lstStyle/>
          <a:p>
            <a:endParaRPr lang="es-EC" dirty="0"/>
          </a:p>
        </p:txBody>
      </p:sp>
      <p:sp>
        <p:nvSpPr>
          <p:cNvPr id="13" name="12 Marcador de número de diapositiva"/>
          <p:cNvSpPr>
            <a:spLocks noGrp="1"/>
          </p:cNvSpPr>
          <p:nvPr>
            <p:ph type="sldNum" sz="quarter" idx="12"/>
          </p:nvPr>
        </p:nvSpPr>
        <p:spPr/>
        <p:txBody>
          <a:bodyPr/>
          <a:lstStyle/>
          <a:p>
            <a:fld id="{6942729C-8FE2-49E5-9FDE-41AC6B788FE1}" type="slidenum">
              <a:rPr lang="es-EC" smtClean="0"/>
              <a:pPr/>
              <a:t>8</a:t>
            </a:fld>
            <a:endParaRPr lang="es-EC"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138933"/>
            <a:ext cx="6255488" cy="1362075"/>
          </a:xfrm>
        </p:spPr>
        <p:txBody>
          <a:bodyPr/>
          <a:lstStyle/>
          <a:p>
            <a:pPr algn="ctr"/>
            <a:r>
              <a:rPr lang="es-EC" dirty="0" smtClean="0">
                <a:solidFill>
                  <a:schemeClr val="tx1"/>
                </a:solidFill>
                <a:effectLst>
                  <a:outerShdw blurRad="38100" dist="38100" dir="2700000" algn="tl">
                    <a:srgbClr val="000000">
                      <a:alpha val="43137"/>
                    </a:srgbClr>
                  </a:outerShdw>
                </a:effectLst>
              </a:rPr>
              <a:t>PRINCIPALES HALLAZGOS</a:t>
            </a:r>
            <a:endParaRPr lang="es-EC" dirty="0">
              <a:solidFill>
                <a:schemeClr val="tx1"/>
              </a:solidFill>
              <a:effectLst>
                <a:outerShdw blurRad="38100" dist="38100" dir="2700000" algn="tl">
                  <a:srgbClr val="000000">
                    <a:alpha val="43137"/>
                  </a:srgbClr>
                </a:outerShdw>
              </a:effectLst>
            </a:endParaRPr>
          </a:p>
        </p:txBody>
      </p:sp>
      <p:sp>
        <p:nvSpPr>
          <p:cNvPr id="6" name="5 Marcador de número de diapositiva"/>
          <p:cNvSpPr>
            <a:spLocks noGrp="1"/>
          </p:cNvSpPr>
          <p:nvPr>
            <p:ph type="sldNum" sz="quarter" idx="12"/>
          </p:nvPr>
        </p:nvSpPr>
        <p:spPr/>
        <p:txBody>
          <a:bodyPr/>
          <a:lstStyle/>
          <a:p>
            <a:fld id="{6942729C-8FE2-49E5-9FDE-41AC6B788FE1}" type="slidenum">
              <a:rPr lang="es-EC" smtClean="0"/>
              <a:pPr/>
              <a:t>9</a:t>
            </a:fld>
            <a:endParaRPr lang="es-EC" dirty="0"/>
          </a:p>
        </p:txBody>
      </p:sp>
      <p:graphicFrame>
        <p:nvGraphicFramePr>
          <p:cNvPr id="3" name="2 Objeto"/>
          <p:cNvGraphicFramePr>
            <a:graphicFrameLocks noChangeAspect="1"/>
          </p:cNvGraphicFramePr>
          <p:nvPr/>
        </p:nvGraphicFramePr>
        <p:xfrm>
          <a:off x="357188" y="5500688"/>
          <a:ext cx="1874837" cy="765175"/>
        </p:xfrm>
        <a:graphic>
          <a:graphicData uri="http://schemas.openxmlformats.org/presentationml/2006/ole">
            <mc:AlternateContent xmlns:mc="http://schemas.openxmlformats.org/markup-compatibility/2006">
              <mc:Choice xmlns:v="urn:schemas-microsoft-com:vml" Requires="v">
                <p:oleObj spid="_x0000_s54292" name="Imagen de mapa de bits" r:id="rId3" imgW="4161905" imgH="1695687" progId="PBrush">
                  <p:embed/>
                </p:oleObj>
              </mc:Choice>
              <mc:Fallback>
                <p:oleObj name="Imagen de mapa de bits" r:id="rId3" imgW="4161905" imgH="1695687"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500688"/>
                        <a:ext cx="18748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7 Objeto"/>
          <p:cNvGraphicFramePr>
            <a:graphicFrameLocks noChangeAspect="1"/>
          </p:cNvGraphicFramePr>
          <p:nvPr/>
        </p:nvGraphicFramePr>
        <p:xfrm>
          <a:off x="6786563" y="5286375"/>
          <a:ext cx="1019175" cy="1066800"/>
        </p:xfrm>
        <a:graphic>
          <a:graphicData uri="http://schemas.openxmlformats.org/presentationml/2006/ole">
            <mc:AlternateContent xmlns:mc="http://schemas.openxmlformats.org/markup-compatibility/2006">
              <mc:Choice xmlns:v="urn:schemas-microsoft-com:vml" Requires="v">
                <p:oleObj spid="_x0000_s54293" name="Imagen de mapa de bits" r:id="rId5" imgW="1628571" imgH="1685714" progId="PBrush">
                  <p:embed/>
                </p:oleObj>
              </mc:Choice>
              <mc:Fallback>
                <p:oleObj name="Imagen de mapa de bits" r:id="rId5" imgW="1628571" imgH="1685714" progId="PBrush">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5286375"/>
                        <a:ext cx="1019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TotalTime>
  <Words>1593</Words>
  <Application>Microsoft Office PowerPoint</Application>
  <PresentationFormat>Presentación en pantalla (4:3)</PresentationFormat>
  <Paragraphs>495</Paragraphs>
  <Slides>28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0" baseType="lpstr">
      <vt:lpstr>Opulento</vt:lpstr>
      <vt:lpstr>Imagen de mapa de bits</vt:lpstr>
      <vt:lpstr>Universidad internacional sek facultad de ciencias del trabajo y comportamiento humano</vt:lpstr>
      <vt:lpstr>PLANTEAMIENTO DEL PROBLEMA</vt:lpstr>
      <vt:lpstr>Presentación de PowerPoint</vt:lpstr>
      <vt:lpstr>OBJETIVOS E HIPOTESIS</vt:lpstr>
      <vt:lpstr>Presentación de PowerPoint</vt:lpstr>
      <vt:lpstr>Presentación de PowerPoint</vt:lpstr>
      <vt:lpstr>METODOS UTILIZADOS</vt:lpstr>
      <vt:lpstr>Presentación de PowerPoint</vt:lpstr>
      <vt:lpstr>PRINCIPALES HALLAZGOS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Presentación de PowerPoint</vt:lpstr>
      <vt:lpstr>Presentación de PowerPoint</vt:lpstr>
      <vt:lpstr>Presentación de PowerPoint</vt:lpstr>
      <vt:lpstr>Presentación de PowerPoint</vt:lpstr>
      <vt:lpstr>recomendaciones  </vt:lpstr>
      <vt:lpstr>Presentación de PowerPoint</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internacional sek facultad de ciencias del trabajo y comportamiento humano</dc:title>
  <dc:creator>Galo</dc:creator>
  <cp:lastModifiedBy>PaulB</cp:lastModifiedBy>
  <cp:revision>84</cp:revision>
  <dcterms:created xsi:type="dcterms:W3CDTF">2015-07-15T09:27:03Z</dcterms:created>
  <dcterms:modified xsi:type="dcterms:W3CDTF">2016-07-18T03:33:11Z</dcterms:modified>
</cp:coreProperties>
</file>